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494" r:id="rId2"/>
    <p:sldId id="457" r:id="rId3"/>
    <p:sldId id="857" r:id="rId4"/>
    <p:sldId id="858" r:id="rId5"/>
    <p:sldId id="859" r:id="rId6"/>
    <p:sldId id="860" r:id="rId7"/>
    <p:sldId id="861" r:id="rId8"/>
    <p:sldId id="862" r:id="rId9"/>
    <p:sldId id="863" r:id="rId10"/>
    <p:sldId id="864" r:id="rId11"/>
    <p:sldId id="865" r:id="rId12"/>
    <p:sldId id="866" r:id="rId13"/>
    <p:sldId id="867" r:id="rId14"/>
    <p:sldId id="868" r:id="rId15"/>
    <p:sldId id="869" r:id="rId16"/>
    <p:sldId id="870" r:id="rId17"/>
    <p:sldId id="871" r:id="rId18"/>
    <p:sldId id="872" r:id="rId19"/>
    <p:sldId id="873" r:id="rId20"/>
    <p:sldId id="874" r:id="rId21"/>
    <p:sldId id="875" r:id="rId22"/>
    <p:sldId id="876" r:id="rId23"/>
    <p:sldId id="877" r:id="rId24"/>
    <p:sldId id="878" r:id="rId25"/>
    <p:sldId id="287" r:id="rId26"/>
    <p:sldId id="879" r:id="rId27"/>
  </p:sldIdLst>
  <p:sldSz cx="12192000" cy="6858000"/>
  <p:notesSz cx="6858000" cy="9144000"/>
  <p:embeddedFontLst>
    <p:embeddedFont>
      <p:font typeface="FandolFang R" panose="02010600030101010101" charset="-122"/>
      <p:regular r:id="rId29"/>
    </p:embeddedFont>
    <p:embeddedFont>
      <p:font typeface="OPPOSans B" panose="02010600030101010101" charset="-122"/>
      <p:regular r:id="rId30"/>
    </p:embeddedFont>
    <p:embeddedFont>
      <p:font typeface="OPPOSans R" panose="02010600030101010101" charset="-122"/>
      <p:regular r:id="rId31"/>
    </p:embeddedFont>
    <p:embeddedFont>
      <p:font typeface="胡晓波男神体" panose="02010600030101010101" charset="-122"/>
      <p:regular r:id="rId32"/>
    </p:embeddedFont>
    <p:embeddedFont>
      <p:font typeface="思源黑体 CN Light" panose="02010600030101010101" charset="-122"/>
      <p:regular r:id="rId33"/>
    </p:embeddedFont>
  </p:embeddedFontLst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3">
          <p15:clr>
            <a:srgbClr val="A4A3A4"/>
          </p15:clr>
        </p15:guide>
        <p15:guide id="2" pos="3817">
          <p15:clr>
            <a:srgbClr val="A4A3A4"/>
          </p15:clr>
        </p15:guide>
        <p15:guide id="3" pos="438">
          <p15:clr>
            <a:srgbClr val="A4A3A4"/>
          </p15:clr>
        </p15:guide>
        <p15:guide id="4" pos="7310">
          <p15:clr>
            <a:srgbClr val="A4A3A4"/>
          </p15:clr>
        </p15:guide>
        <p15:guide id="5" orient="horz" pos="709">
          <p15:clr>
            <a:srgbClr val="A4A3A4"/>
          </p15:clr>
        </p15:guide>
        <p15:guide id="6" orient="horz" pos="3906">
          <p15:clr>
            <a:srgbClr val="A4A3A4"/>
          </p15:clr>
        </p15:guide>
        <p15:guide id="7" orient="horz" pos="3884">
          <p15:clr>
            <a:srgbClr val="A4A3A4"/>
          </p15:clr>
        </p15:guide>
        <p15:guide id="8" orient="horz" pos="1185">
          <p15:clr>
            <a:srgbClr val="A4A3A4"/>
          </p15:clr>
        </p15:guide>
        <p15:guide id="9" pos="597">
          <p15:clr>
            <a:srgbClr val="A4A3A4"/>
          </p15:clr>
        </p15:guide>
        <p15:guide id="10" orient="horz" pos="3854">
          <p15:clr>
            <a:srgbClr val="A4A3A4"/>
          </p15:clr>
        </p15:guide>
        <p15:guide id="11" orient="horz" pos="3893">
          <p15:clr>
            <a:srgbClr val="A4A3A4"/>
          </p15:clr>
        </p15:guide>
        <p15:guide id="12" pos="3809">
          <p15:clr>
            <a:srgbClr val="A4A3A4"/>
          </p15:clr>
        </p15:guide>
        <p15:guide id="13" pos="58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EA733"/>
    <a:srgbClr val="3660C9"/>
    <a:srgbClr val="1B33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80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462" y="114"/>
      </p:cViewPr>
      <p:guideLst>
        <p:guide orient="horz" pos="2273"/>
        <p:guide pos="3817"/>
        <p:guide pos="438"/>
        <p:guide pos="7310"/>
        <p:guide orient="horz" pos="709"/>
        <p:guide orient="horz" pos="3906"/>
        <p:guide orient="horz" pos="3884"/>
        <p:guide orient="horz" pos="1185"/>
        <p:guide pos="597"/>
        <p:guide orient="horz" pos="3854"/>
        <p:guide orient="horz" pos="3893"/>
        <p:guide pos="3809"/>
        <p:guide pos="582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8A4287C6-C80B-4FBC-AAC3-CF577F8F9B46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DD7ACC26-FD7F-4F70-9456-027AD03C82AF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44EB-493E-4736-948D-B2CCEAE4FADD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9E36-8CDB-447D-ADAB-BC3D1728D0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44EB-493E-4736-948D-B2CCEAE4FADD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9E36-8CDB-447D-ADAB-BC3D1728D05B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307336" y="512505"/>
            <a:ext cx="706127" cy="365125"/>
            <a:chOff x="220977" y="512505"/>
            <a:chExt cx="998286" cy="516195"/>
          </a:xfrm>
        </p:grpSpPr>
        <p:sp>
          <p:nvSpPr>
            <p:cNvPr id="16" name="文本框 15"/>
            <p:cNvSpPr txBox="1"/>
            <p:nvPr userDrawn="1"/>
          </p:nvSpPr>
          <p:spPr>
            <a:xfrm>
              <a:off x="527340" y="512505"/>
              <a:ext cx="691923" cy="516195"/>
            </a:xfrm>
            <a:prstGeom prst="parallelogram">
              <a:avLst>
                <a:gd name="adj" fmla="val 48925"/>
              </a:avLst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20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7" name="文本框 16"/>
            <p:cNvSpPr txBox="1"/>
            <p:nvPr userDrawn="1"/>
          </p:nvSpPr>
          <p:spPr>
            <a:xfrm>
              <a:off x="374158" y="512505"/>
              <a:ext cx="691923" cy="516195"/>
            </a:xfrm>
            <a:prstGeom prst="parallelogram">
              <a:avLst>
                <a:gd name="adj" fmla="val 48925"/>
              </a:avLst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20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8" name="文本框 17"/>
            <p:cNvSpPr txBox="1"/>
            <p:nvPr userDrawn="1"/>
          </p:nvSpPr>
          <p:spPr>
            <a:xfrm>
              <a:off x="220977" y="512505"/>
              <a:ext cx="691923" cy="516195"/>
            </a:xfrm>
            <a:prstGeom prst="parallelogram">
              <a:avLst>
                <a:gd name="adj" fmla="val 48925"/>
              </a:avLst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20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cxnSp>
        <p:nvCxnSpPr>
          <p:cNvPr id="6" name="直接连接符 5"/>
          <p:cNvCxnSpPr/>
          <p:nvPr userDrawn="1"/>
        </p:nvCxnSpPr>
        <p:spPr>
          <a:xfrm>
            <a:off x="307336" y="915730"/>
            <a:ext cx="6764024" cy="0"/>
          </a:xfrm>
          <a:prstGeom prst="line">
            <a:avLst/>
          </a:prstGeom>
          <a:ln w="9525">
            <a:gradFill>
              <a:gsLst>
                <a:gs pos="0">
                  <a:schemeClr val="accent2"/>
                </a:gs>
                <a:gs pos="82000">
                  <a:schemeClr val="accent2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744EB-493E-4736-948D-B2CCEAE4FADD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99E36-8CDB-447D-ADAB-BC3D1728D0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平行四边形 12"/>
          <p:cNvSpPr/>
          <p:nvPr/>
        </p:nvSpPr>
        <p:spPr>
          <a:xfrm>
            <a:off x="1969239" y="3321623"/>
            <a:ext cx="10222761" cy="2062359"/>
          </a:xfrm>
          <a:prstGeom prst="parallelogram">
            <a:avLst>
              <a:gd name="adj" fmla="val 5954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-3520440" y="0"/>
            <a:ext cx="12565380" cy="6858000"/>
            <a:chOff x="-3520440" y="0"/>
            <a:chExt cx="12565380" cy="6858000"/>
          </a:xfrm>
        </p:grpSpPr>
        <p:sp>
          <p:nvSpPr>
            <p:cNvPr id="12" name="平行四边形 11"/>
            <p:cNvSpPr/>
            <p:nvPr/>
          </p:nvSpPr>
          <p:spPr>
            <a:xfrm>
              <a:off x="1684020" y="0"/>
              <a:ext cx="7360920" cy="6858000"/>
            </a:xfrm>
            <a:prstGeom prst="parallelogram">
              <a:avLst>
                <a:gd name="adj" fmla="val 5132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520440" y="0"/>
              <a:ext cx="12192000" cy="6858000"/>
            </a:xfrm>
            <a:prstGeom prst="parallelogram">
              <a:avLst>
                <a:gd name="adj" fmla="val 50778"/>
              </a:avLst>
            </a:prstGeom>
          </p:spPr>
        </p:pic>
      </p:grpSp>
      <p:sp>
        <p:nvSpPr>
          <p:cNvPr id="4" name="平行四边形 3"/>
          <p:cNvSpPr/>
          <p:nvPr/>
        </p:nvSpPr>
        <p:spPr>
          <a:xfrm>
            <a:off x="1904999" y="3088760"/>
            <a:ext cx="10222761" cy="2062359"/>
          </a:xfrm>
          <a:prstGeom prst="parallelogram">
            <a:avLst>
              <a:gd name="adj" fmla="val 5954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259307" y="1404091"/>
            <a:ext cx="12987324" cy="3318043"/>
            <a:chOff x="259307" y="1404091"/>
            <a:chExt cx="12987324" cy="3318043"/>
          </a:xfrm>
        </p:grpSpPr>
        <p:sp>
          <p:nvSpPr>
            <p:cNvPr id="14" name="文本框 13"/>
            <p:cNvSpPr txBox="1"/>
            <p:nvPr/>
          </p:nvSpPr>
          <p:spPr>
            <a:xfrm>
              <a:off x="8479949" y="1404091"/>
              <a:ext cx="3482022" cy="516195"/>
            </a:xfrm>
            <a:prstGeom prst="parallelogram">
              <a:avLst>
                <a:gd name="adj" fmla="val 48925"/>
              </a:avLst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)</a:t>
              </a: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259307" y="2045160"/>
              <a:ext cx="12987324" cy="2676974"/>
              <a:chOff x="4206467" y="1059521"/>
              <a:chExt cx="12987324" cy="2676974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6221953" y="3367163"/>
                <a:ext cx="89563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dirty="0">
                    <a:solidFill>
                      <a:schemeClr val="bg1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THE MAIN ORIGIN OF ATP</a:t>
                </a:r>
                <a:endParaRPr lang="zh-CN" altLang="en-US" dirty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" name="Shape 40"/>
              <p:cNvSpPr/>
              <p:nvPr/>
            </p:nvSpPr>
            <p:spPr>
              <a:xfrm>
                <a:off x="11826280" y="1059521"/>
                <a:ext cx="3639780" cy="646331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60959" rIns="60959">
                <a:spAutoFit/>
              </a:bodyPr>
              <a:lstStyle>
                <a:lvl1pPr>
                  <a:defRPr sz="3600">
                    <a:solidFill>
                      <a:srgbClr val="B61C22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lvl="0" algn="r">
                  <a:defRPr sz="1800">
                    <a:solidFill>
                      <a:srgbClr val="000000"/>
                    </a:solidFill>
                  </a:defRPr>
                </a:pPr>
                <a:r>
                  <a:rPr lang="zh-CN" altLang="en-US" sz="5400" baseline="-25000" dirty="0">
                    <a:solidFill>
                      <a:schemeClr val="accent1"/>
                    </a:solidFill>
                    <a:latin typeface="OPPOSans B" panose="00020600040101010101" pitchFamily="18" charset="-122"/>
                    <a:ea typeface="OPPOSans B" panose="00020600040101010101" pitchFamily="18" charset="-122"/>
                    <a:cs typeface="OPPOSans R" panose="00020600040101010101" pitchFamily="18" charset="-122"/>
                    <a:sym typeface="OPPOSans B" panose="00020600040101010101" pitchFamily="18" charset="-122"/>
                  </a:rPr>
                  <a:t>第</a:t>
                </a:r>
                <a:r>
                  <a:rPr lang="en-US" altLang="zh-CN" sz="5400" baseline="-25000" dirty="0">
                    <a:solidFill>
                      <a:schemeClr val="accent1"/>
                    </a:solidFill>
                    <a:latin typeface="OPPOSans B" panose="00020600040101010101" pitchFamily="18" charset="-122"/>
                    <a:ea typeface="OPPOSans B" panose="00020600040101010101" pitchFamily="18" charset="-122"/>
                    <a:cs typeface="OPPOSans R" panose="00020600040101010101" pitchFamily="18" charset="-122"/>
                    <a:sym typeface="OPPOSans B" panose="00020600040101010101" pitchFamily="18" charset="-122"/>
                  </a:rPr>
                  <a:t>5</a:t>
                </a:r>
                <a:r>
                  <a:rPr lang="zh-CN" altLang="en-US" sz="5400" baseline="-25000" dirty="0">
                    <a:solidFill>
                      <a:schemeClr val="accent1"/>
                    </a:solidFill>
                    <a:latin typeface="OPPOSans B" panose="00020600040101010101" pitchFamily="18" charset="-122"/>
                    <a:ea typeface="OPPOSans B" panose="00020600040101010101" pitchFamily="18" charset="-122"/>
                    <a:cs typeface="OPPOSans R" panose="00020600040101010101" pitchFamily="18" charset="-122"/>
                    <a:sym typeface="OPPOSans B" panose="00020600040101010101" pitchFamily="18" charset="-122"/>
                  </a:rPr>
                  <a:t>章  第</a:t>
                </a:r>
                <a:r>
                  <a:rPr lang="en-US" altLang="zh-CN" sz="5400" baseline="-25000" dirty="0">
                    <a:solidFill>
                      <a:schemeClr val="accent1"/>
                    </a:solidFill>
                    <a:latin typeface="OPPOSans B" panose="00020600040101010101" pitchFamily="18" charset="-122"/>
                    <a:ea typeface="OPPOSans B" panose="00020600040101010101" pitchFamily="18" charset="-122"/>
                    <a:cs typeface="OPPOSans R" panose="00020600040101010101" pitchFamily="18" charset="-122"/>
                    <a:sym typeface="OPPOSans B" panose="00020600040101010101" pitchFamily="18" charset="-122"/>
                  </a:rPr>
                  <a:t>3</a:t>
                </a:r>
                <a:r>
                  <a:rPr lang="zh-CN" altLang="en-US" sz="5400" baseline="-25000" dirty="0">
                    <a:solidFill>
                      <a:schemeClr val="accent1"/>
                    </a:solidFill>
                    <a:latin typeface="OPPOSans B" panose="00020600040101010101" pitchFamily="18" charset="-122"/>
                    <a:ea typeface="OPPOSans B" panose="00020600040101010101" pitchFamily="18" charset="-122"/>
                    <a:cs typeface="OPPOSans R" panose="00020600040101010101" pitchFamily="18" charset="-122"/>
                    <a:sym typeface="OPPOSans B" panose="00020600040101010101" pitchFamily="18" charset="-122"/>
                  </a:rPr>
                  <a:t>节</a:t>
                </a:r>
              </a:p>
            </p:txBody>
          </p:sp>
          <p:sp>
            <p:nvSpPr>
              <p:cNvPr id="11" name="Shape 40"/>
              <p:cNvSpPr/>
              <p:nvPr/>
            </p:nvSpPr>
            <p:spPr>
              <a:xfrm>
                <a:off x="4206467" y="2207250"/>
                <a:ext cx="12987324" cy="83099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60959" rIns="60959">
                <a:spAutoFit/>
              </a:bodyPr>
              <a:lstStyle>
                <a:lvl1pPr>
                  <a:defRPr sz="3600">
                    <a:solidFill>
                      <a:srgbClr val="B61C22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lvl="0" algn="ctr">
                  <a:defRPr sz="1800">
                    <a:solidFill>
                      <a:srgbClr val="000000"/>
                    </a:solidFill>
                  </a:defRPr>
                </a:pPr>
                <a:r>
                  <a:rPr lang="en-US" altLang="zh-CN" sz="7200" baseline="-25000" dirty="0">
                    <a:solidFill>
                      <a:schemeClr val="bg1"/>
                    </a:solidFill>
                    <a:effectLst>
                      <a:outerShdw blurRad="50800" dist="76200" dir="2700000" algn="tl">
                        <a:srgbClr val="000000">
                          <a:alpha val="25000"/>
                        </a:srgbClr>
                      </a:outerShdw>
                    </a:effectLst>
                    <a:latin typeface="胡晓波男神体" panose="02010600030101010101" pitchFamily="2" charset="-122"/>
                    <a:ea typeface="胡晓波男神体" panose="02010600030101010101" pitchFamily="2" charset="-122"/>
                    <a:cs typeface="OPPOSans R" panose="00020600040101010101" pitchFamily="18" charset="-122"/>
                    <a:sym typeface="胡晓波男神体" panose="02010600030101010101" pitchFamily="2" charset="-122"/>
                  </a:rPr>
                  <a:t>ATP</a:t>
                </a:r>
                <a:r>
                  <a:rPr lang="zh-CN" altLang="en-US" sz="7200" baseline="-25000" dirty="0">
                    <a:solidFill>
                      <a:schemeClr val="bg1"/>
                    </a:solidFill>
                    <a:effectLst>
                      <a:outerShdw blurRad="50800" dist="76200" dir="2700000" algn="tl">
                        <a:srgbClr val="000000">
                          <a:alpha val="25000"/>
                        </a:srgbClr>
                      </a:outerShdw>
                    </a:effectLst>
                    <a:latin typeface="胡晓波男神体" panose="02010600030101010101" pitchFamily="2" charset="-122"/>
                    <a:ea typeface="胡晓波男神体" panose="02010600030101010101" pitchFamily="2" charset="-122"/>
                    <a:cs typeface="OPPOSans R" panose="00020600040101010101" pitchFamily="18" charset="-122"/>
                    <a:sym typeface="胡晓波男神体" panose="02010600030101010101" pitchFamily="2" charset="-122"/>
                  </a:rPr>
                  <a:t>的主要来源</a:t>
                </a:r>
                <a:r>
                  <a:rPr lang="en-US" altLang="zh-CN" sz="7200" baseline="-25000" dirty="0">
                    <a:solidFill>
                      <a:schemeClr val="bg1"/>
                    </a:solidFill>
                    <a:effectLst>
                      <a:outerShdw blurRad="50800" dist="76200" dir="2700000" algn="tl">
                        <a:srgbClr val="000000">
                          <a:alpha val="25000"/>
                        </a:srgbClr>
                      </a:outerShdw>
                    </a:effectLst>
                    <a:latin typeface="胡晓波男神体" panose="02010600030101010101" pitchFamily="2" charset="-122"/>
                    <a:ea typeface="胡晓波男神体" panose="02010600030101010101" pitchFamily="2" charset="-122"/>
                    <a:cs typeface="OPPOSans R" panose="00020600040101010101" pitchFamily="18" charset="-122"/>
                    <a:sym typeface="胡晓波男神体" panose="02010600030101010101" pitchFamily="2" charset="-122"/>
                  </a:rPr>
                  <a:t>——</a:t>
                </a:r>
                <a:r>
                  <a:rPr lang="zh-CN" altLang="en-US" sz="7200" baseline="-25000" dirty="0">
                    <a:solidFill>
                      <a:schemeClr val="bg1"/>
                    </a:solidFill>
                    <a:effectLst>
                      <a:outerShdw blurRad="50800" dist="76200" dir="2700000" algn="tl">
                        <a:srgbClr val="000000">
                          <a:alpha val="25000"/>
                        </a:srgbClr>
                      </a:outerShdw>
                    </a:effectLst>
                    <a:latin typeface="胡晓波男神体" panose="02010600030101010101" pitchFamily="2" charset="-122"/>
                    <a:ea typeface="胡晓波男神体" panose="02010600030101010101" pitchFamily="2" charset="-122"/>
                    <a:cs typeface="OPPOSans R" panose="00020600040101010101" pitchFamily="18" charset="-122"/>
                    <a:sym typeface="胡晓波男神体" panose="02010600030101010101" pitchFamily="2" charset="-122"/>
                  </a:rPr>
                  <a:t>细胞呼吸</a:t>
                </a:r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8297001" y="1404091"/>
              <a:ext cx="3482022" cy="516195"/>
            </a:xfrm>
            <a:prstGeom prst="parallelogram">
              <a:avLst>
                <a:gd name="adj" fmla="val 48925"/>
              </a:avLst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人教版  生物</a:t>
              </a:r>
              <a:r>
                <a:rPr lang="en-US" altLang="zh-CN" sz="2000" dirty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(</a:t>
              </a:r>
              <a:r>
                <a:rPr lang="zh-CN" altLang="en-US" sz="2000" dirty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高中</a:t>
              </a:r>
              <a:r>
                <a:rPr lang="en-US" altLang="zh-CN" sz="2000" dirty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)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435001"/>
            <a:ext cx="5457902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有氧呼吸的主要场所：线粒体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097" y="2060576"/>
            <a:ext cx="63373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7414047" y="3789363"/>
            <a:ext cx="201718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/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>
            <a:off x="3764914" y="2420939"/>
            <a:ext cx="5761567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/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>
            <a:off x="4438013" y="2900364"/>
            <a:ext cx="5088467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>
            <a:off x="4438013" y="3314701"/>
            <a:ext cx="4993216" cy="85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/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9526480" y="2273272"/>
            <a:ext cx="7683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00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9526480" y="2771746"/>
            <a:ext cx="7683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00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9526480" y="3189259"/>
            <a:ext cx="7683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00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3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9526480" y="3636934"/>
            <a:ext cx="7683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00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435001"/>
            <a:ext cx="5047534" cy="110799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一、有氧呼吸的过程示意图</a:t>
            </a:r>
          </a:p>
          <a:p>
            <a:pPr latinLnBrk="1" hangingPunct="0">
              <a:defRPr/>
            </a:pPr>
            <a:endParaRPr lang="zh-CN" altLang="en-US" sz="3200" dirty="0">
              <a:solidFill>
                <a:schemeClr val="tx1">
                  <a:lumMod val="75000"/>
                </a:schemeClr>
              </a:solidFill>
              <a:latin typeface="OPPOSans B" panose="00020600040101010101" pitchFamily="18" charset="-122"/>
              <a:ea typeface="OPPOSans B" panose="00020600040101010101" pitchFamily="18" charset="-122"/>
              <a:sym typeface="OPPOSans B" panose="00020600040101010101" pitchFamily="18" charset="-122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18817" y="1542995"/>
            <a:ext cx="6023608" cy="4692705"/>
            <a:chOff x="2256367" y="986742"/>
            <a:chExt cx="8928100" cy="6021387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367" y="3218767"/>
              <a:ext cx="6337300" cy="2505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DBD5E9"/>
                </a:clrFrom>
                <a:clrTo>
                  <a:srgbClr val="DBD5E9">
                    <a:alpha val="0"/>
                  </a:srgbClr>
                </a:clrTo>
              </a:clrChange>
              <a:lum bright="-2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800" y="986742"/>
              <a:ext cx="2489200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8080FF"/>
                </a:clrFrom>
                <a:clrTo>
                  <a:srgbClr val="8080FF">
                    <a:alpha val="0"/>
                  </a:srgbClr>
                </a:clrTo>
              </a:clrChange>
              <a:lum bright="-2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000" y="1707466"/>
              <a:ext cx="4267200" cy="147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8080FF"/>
                </a:clrFrom>
                <a:clrTo>
                  <a:srgbClr val="8080FF">
                    <a:alpha val="0"/>
                  </a:srgbClr>
                </a:clrTo>
              </a:clrChange>
              <a:lum bright="-2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7651" y="2715529"/>
              <a:ext cx="1178983" cy="1008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8080FF"/>
                </a:clrFrom>
                <a:clrTo>
                  <a:srgbClr val="8080FF">
                    <a:alpha val="0"/>
                  </a:srgbClr>
                </a:clrTo>
              </a:clrChange>
              <a:lum bright="-2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1" y="3579129"/>
              <a:ext cx="4775200" cy="128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8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8080FF"/>
                </a:clrFrom>
                <a:clrTo>
                  <a:srgbClr val="8080FF">
                    <a:alpha val="0"/>
                  </a:srgbClr>
                </a:clrTo>
              </a:clrChange>
              <a:lum bright="-2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584" y="4731654"/>
              <a:ext cx="4205816" cy="227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9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8080FF"/>
                </a:clrFrom>
                <a:clrTo>
                  <a:srgbClr val="8080FF">
                    <a:alpha val="0"/>
                  </a:srgbClr>
                </a:clrTo>
              </a:clrChange>
              <a:lum bright="-2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8618" y="1563003"/>
              <a:ext cx="3475567" cy="2998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0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8080FF"/>
                </a:clrFrom>
                <a:clrTo>
                  <a:srgbClr val="8080FF">
                    <a:alpha val="0"/>
                  </a:srgbClr>
                </a:clrTo>
              </a:clrChange>
              <a:lum bright="-2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7467" y="4442729"/>
              <a:ext cx="3937000" cy="227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435001"/>
            <a:ext cx="3816427" cy="110799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有氧呼吸的三个阶段</a:t>
            </a:r>
          </a:p>
          <a:p>
            <a:pPr latinLnBrk="1" hangingPunct="0">
              <a:defRPr/>
            </a:pPr>
            <a:endParaRPr lang="zh-CN" altLang="en-US" sz="3200" dirty="0">
              <a:solidFill>
                <a:schemeClr val="tx1">
                  <a:lumMod val="75000"/>
                </a:schemeClr>
              </a:solidFill>
              <a:latin typeface="OPPOSans B" panose="00020600040101010101" pitchFamily="18" charset="-122"/>
              <a:ea typeface="OPPOSans B" panose="00020600040101010101" pitchFamily="18" charset="-122"/>
              <a:sym typeface="OPPOSans B" panose="00020600040101010101" pitchFamily="18" charset="-122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985550" y="1386052"/>
            <a:ext cx="7867651" cy="369332"/>
          </a:xfrm>
          <a:prstGeom prst="rect">
            <a:avLst/>
          </a:prstGeom>
          <a:noFill/>
          <a:ln w="25400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zh-CN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葡萄糖分解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231214" y="2050335"/>
            <a:ext cx="3989917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</a:t>
            </a:r>
            <a:r>
              <a:rPr kumimoji="1" lang="en-US" altLang="zh-CN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</a:t>
            </a:r>
            <a:r>
              <a:rPr kumimoji="1"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H</a:t>
            </a:r>
            <a:r>
              <a:rPr kumimoji="1" lang="en-US" altLang="zh-CN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</a:t>
            </a:r>
            <a:r>
              <a:rPr kumimoji="1"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</a:t>
            </a:r>
            <a:r>
              <a:rPr kumimoji="1" lang="en-US" altLang="zh-CN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</a:t>
            </a: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>
            <a:off x="2300557" y="2220574"/>
            <a:ext cx="1441449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2750653" y="1876327"/>
            <a:ext cx="2880784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zh-CN" altLang="en-US" b="1" dirty="0">
                <a:solidFill>
                  <a:srgbClr val="D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酶</a:t>
            </a: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3847022" y="2036687"/>
            <a:ext cx="734695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kumimoji="1"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丙酮酸</a:t>
            </a:r>
            <a:r>
              <a:rPr kumimoji="1"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+4[H] + </a:t>
            </a:r>
            <a:r>
              <a:rPr kumimoji="1" lang="zh-CN" altLang="en-US" b="1" dirty="0">
                <a:solidFill>
                  <a:srgbClr val="D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少量能量 </a:t>
            </a:r>
            <a:r>
              <a:rPr kumimoji="1"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         </a:t>
            </a: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2930133" y="1366955"/>
            <a:ext cx="3923309" cy="369332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场所：细胞质基质</a:t>
            </a:r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693099" y="1409249"/>
            <a:ext cx="941916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en-US" altLang="zh-CN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①</a:t>
            </a: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981872" y="3127037"/>
            <a:ext cx="5209117" cy="369332"/>
          </a:xfrm>
          <a:prstGeom prst="rect">
            <a:avLst/>
          </a:prstGeom>
          <a:noFill/>
          <a:ln w="25400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zh-CN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丙酮酸彻底分解</a:t>
            </a:r>
          </a:p>
        </p:txBody>
      </p:sp>
      <p:sp>
        <p:nvSpPr>
          <p:cNvPr id="30" name="Line 11"/>
          <p:cNvSpPr>
            <a:spLocks noChangeShapeType="1"/>
          </p:cNvSpPr>
          <p:nvPr/>
        </p:nvSpPr>
        <p:spPr bwMode="auto">
          <a:xfrm>
            <a:off x="3273169" y="3994804"/>
            <a:ext cx="2216151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3822113" y="3652477"/>
            <a:ext cx="1993900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zh-CN" altLang="en-US" b="1">
                <a:solidFill>
                  <a:srgbClr val="D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酶</a:t>
            </a: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5496241" y="3812836"/>
            <a:ext cx="8089900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6CO</a:t>
            </a:r>
            <a:r>
              <a:rPr kumimoji="1" lang="en-US" altLang="zh-CN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kumimoji="1"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+20[H] +</a:t>
            </a:r>
            <a:r>
              <a:rPr kumimoji="1" lang="zh-CN" altLang="en-US" b="1" dirty="0">
                <a:solidFill>
                  <a:srgbClr val="D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少量能量</a:t>
            </a:r>
            <a:r>
              <a:rPr kumimoji="1"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</a:p>
        </p:txBody>
      </p: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2949843" y="3127037"/>
            <a:ext cx="3903599" cy="369332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场所：线粒体基质</a:t>
            </a:r>
          </a:p>
        </p:txBody>
      </p:sp>
      <p:sp>
        <p:nvSpPr>
          <p:cNvPr id="34" name="Rectangle 15"/>
          <p:cNvSpPr>
            <a:spLocks noChangeArrowheads="1"/>
          </p:cNvSpPr>
          <p:nvPr/>
        </p:nvSpPr>
        <p:spPr bwMode="auto">
          <a:xfrm>
            <a:off x="660400" y="3154333"/>
            <a:ext cx="941917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en-US" altLang="zh-CN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②</a:t>
            </a:r>
          </a:p>
        </p:txBody>
      </p:sp>
      <p:sp>
        <p:nvSpPr>
          <p:cNvPr id="35" name="Rectangle 16"/>
          <p:cNvSpPr>
            <a:spLocks noChangeArrowheads="1"/>
          </p:cNvSpPr>
          <p:nvPr/>
        </p:nvSpPr>
        <p:spPr bwMode="auto">
          <a:xfrm>
            <a:off x="1364032" y="3826485"/>
            <a:ext cx="6428317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kumimoji="1"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丙酮酸</a:t>
            </a:r>
          </a:p>
        </p:txBody>
      </p:sp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1132000" y="4761349"/>
            <a:ext cx="5429251" cy="369332"/>
          </a:xfrm>
          <a:prstGeom prst="rect">
            <a:avLst/>
          </a:prstGeom>
          <a:noFill/>
          <a:ln w="25400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en-US" altLang="zh-CN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[H]</a:t>
            </a:r>
            <a:r>
              <a:rPr kumimoji="1" lang="zh-CN" altLang="en-US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的氧化</a:t>
            </a:r>
          </a:p>
        </p:txBody>
      </p:sp>
      <p:sp>
        <p:nvSpPr>
          <p:cNvPr id="37" name="Line 19"/>
          <p:cNvSpPr>
            <a:spLocks noChangeShapeType="1"/>
          </p:cNvSpPr>
          <p:nvPr/>
        </p:nvSpPr>
        <p:spPr bwMode="auto">
          <a:xfrm>
            <a:off x="2893221" y="5565112"/>
            <a:ext cx="1441451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" name="Text Box 20"/>
          <p:cNvSpPr txBox="1">
            <a:spLocks noChangeArrowheads="1"/>
          </p:cNvSpPr>
          <p:nvPr/>
        </p:nvSpPr>
        <p:spPr bwMode="auto">
          <a:xfrm>
            <a:off x="3392756" y="5195780"/>
            <a:ext cx="1883833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zh-CN" altLang="en-US" b="1">
                <a:solidFill>
                  <a:srgbClr val="D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酶</a:t>
            </a:r>
          </a:p>
        </p:txBody>
      </p:sp>
      <p:sp>
        <p:nvSpPr>
          <p:cNvPr id="39" name="Text Box 21"/>
          <p:cNvSpPr txBox="1">
            <a:spLocks noChangeArrowheads="1"/>
          </p:cNvSpPr>
          <p:nvPr/>
        </p:nvSpPr>
        <p:spPr bwMode="auto">
          <a:xfrm>
            <a:off x="4917118" y="5121713"/>
            <a:ext cx="7979833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en-US" altLang="zh-CN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12H</a:t>
            </a:r>
            <a:r>
              <a:rPr kumimoji="1" lang="en-US" altLang="zh-CN" b="1" baseline="-25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kumimoji="1" lang="en-US" altLang="zh-CN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  </a:t>
            </a:r>
            <a:r>
              <a:rPr kumimoji="1"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+</a:t>
            </a:r>
            <a:r>
              <a:rPr kumimoji="1" lang="zh-CN" altLang="en-US" b="1" dirty="0">
                <a:solidFill>
                  <a:srgbClr val="D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大量能量</a:t>
            </a:r>
            <a:r>
              <a:rPr kumimoji="1" lang="zh-CN" altLang="en-US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</a:p>
        </p:txBody>
      </p:sp>
      <p:sp>
        <p:nvSpPr>
          <p:cNvPr id="40" name="Text Box 22"/>
          <p:cNvSpPr txBox="1">
            <a:spLocks noChangeArrowheads="1"/>
          </p:cNvSpPr>
          <p:nvPr/>
        </p:nvSpPr>
        <p:spPr bwMode="auto">
          <a:xfrm>
            <a:off x="2855007" y="4761349"/>
            <a:ext cx="4039378" cy="369332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场所：线粒体内膜</a:t>
            </a:r>
          </a:p>
        </p:txBody>
      </p:sp>
      <p:sp>
        <p:nvSpPr>
          <p:cNvPr id="41" name="Rectangle 23"/>
          <p:cNvSpPr>
            <a:spLocks noChangeArrowheads="1"/>
          </p:cNvSpPr>
          <p:nvPr/>
        </p:nvSpPr>
        <p:spPr bwMode="auto">
          <a:xfrm>
            <a:off x="701344" y="4788645"/>
            <a:ext cx="941917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en-US" altLang="zh-CN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③</a:t>
            </a:r>
          </a:p>
        </p:txBody>
      </p:sp>
      <p:sp>
        <p:nvSpPr>
          <p:cNvPr id="42" name="Rectangle 24"/>
          <p:cNvSpPr>
            <a:spLocks noChangeArrowheads="1"/>
          </p:cNvSpPr>
          <p:nvPr/>
        </p:nvSpPr>
        <p:spPr bwMode="auto">
          <a:xfrm>
            <a:off x="1305723" y="5378123"/>
            <a:ext cx="4432300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en-US" altLang="zh-CN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24[H] + 6O</a:t>
            </a:r>
            <a:r>
              <a:rPr kumimoji="1" lang="en-US" altLang="zh-CN" b="1" baseline="-25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</p:txBody>
      </p:sp>
      <p:sp>
        <p:nvSpPr>
          <p:cNvPr id="43" name="Rectangle 25"/>
          <p:cNvSpPr>
            <a:spLocks noChangeArrowheads="1"/>
          </p:cNvSpPr>
          <p:nvPr/>
        </p:nvSpPr>
        <p:spPr bwMode="auto">
          <a:xfrm>
            <a:off x="2395805" y="3812837"/>
            <a:ext cx="2880784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en-US" altLang="zh-CN" b="1"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+6H</a:t>
            </a:r>
            <a:r>
              <a:rPr kumimoji="1" lang="en-US" altLang="zh-CN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kumimoji="1" lang="en-US" altLang="zh-CN" b="1"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25" grpId="0"/>
      <p:bldP spid="26" grpId="0" bldLvl="0" animBg="1"/>
      <p:bldP spid="27" grpId="0" animBg="1"/>
      <p:bldP spid="28" grpId="0"/>
      <p:bldP spid="29" grpId="0"/>
      <p:bldP spid="30" grpId="0" animBg="1"/>
      <p:bldP spid="31" grpId="0"/>
      <p:bldP spid="32" grpId="0" bldLvl="0" animBg="1"/>
      <p:bldP spid="33" grpId="0" animBg="1"/>
      <p:bldP spid="34" grpId="0"/>
      <p:bldP spid="35" grpId="0" bldLvl="0" animBg="1"/>
      <p:bldP spid="36" grpId="0"/>
      <p:bldP spid="37" grpId="0" animBg="1"/>
      <p:bldP spid="38" grpId="0"/>
      <p:bldP spid="39" grpId="0" bldLvl="0" animBg="1"/>
      <p:bldP spid="40" grpId="0" animBg="1"/>
      <p:bldP spid="41" grpId="0"/>
      <p:bldP spid="42" grpId="0" bldLvl="0" animBg="1"/>
      <p:bldP spid="4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435001"/>
            <a:ext cx="3816427" cy="110799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有氧呼吸的三个阶段</a:t>
            </a:r>
          </a:p>
          <a:p>
            <a:pPr latinLnBrk="1" hangingPunct="0">
              <a:defRPr/>
            </a:pPr>
            <a:endParaRPr lang="zh-CN" altLang="en-US" sz="3200" dirty="0">
              <a:solidFill>
                <a:schemeClr val="tx1">
                  <a:lumMod val="75000"/>
                </a:schemeClr>
              </a:solidFill>
              <a:latin typeface="OPPOSans B" panose="00020600040101010101" pitchFamily="18" charset="-122"/>
              <a:ea typeface="OPPOSans B" panose="00020600040101010101" pitchFamily="18" charset="-122"/>
              <a:sym typeface="OPPOSans B" panose="00020600040101010101" pitchFamily="18" charset="-122"/>
            </a:endParaRPr>
          </a:p>
        </p:txBody>
      </p:sp>
      <p:pic>
        <p:nvPicPr>
          <p:cNvPr id="44" name="图片 1" descr="2_2_2_huxzy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068" y="1630797"/>
            <a:ext cx="4227865" cy="4304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435001"/>
            <a:ext cx="4637165" cy="110799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有氧呼吸三个阶段的比较</a:t>
            </a:r>
          </a:p>
          <a:p>
            <a:pPr latinLnBrk="1" hangingPunct="0">
              <a:defRPr/>
            </a:pPr>
            <a:endParaRPr lang="zh-CN" altLang="en-US" sz="3200" dirty="0">
              <a:solidFill>
                <a:schemeClr val="tx1">
                  <a:lumMod val="75000"/>
                </a:schemeClr>
              </a:solidFill>
              <a:latin typeface="OPPOSans B" panose="00020600040101010101" pitchFamily="18" charset="-122"/>
              <a:ea typeface="OPPOSans B" panose="00020600040101010101" pitchFamily="18" charset="-122"/>
              <a:sym typeface="OPPOSans B" panose="00020600040101010101" pitchFamily="18" charset="-122"/>
            </a:endParaRPr>
          </a:p>
        </p:txBody>
      </p:sp>
      <p:graphicFrame>
        <p:nvGraphicFramePr>
          <p:cNvPr id="5" name="Group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166753" y="2014196"/>
          <a:ext cx="9760070" cy="3188384"/>
        </p:xfrm>
        <a:graphic>
          <a:graphicData uri="http://schemas.openxmlformats.org/drawingml/2006/table">
            <a:tbl>
              <a:tblPr/>
              <a:tblGrid>
                <a:gridCol w="1773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2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8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33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16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53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有氧呼吸</a:t>
                      </a:r>
                    </a:p>
                  </a:txBody>
                  <a:tcPr marL="121913" marR="121913"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   </a:t>
                      </a: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场 所</a:t>
                      </a:r>
                    </a:p>
                  </a:txBody>
                  <a:tcPr marL="121913" marR="121913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  </a:t>
                      </a: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反应物</a:t>
                      </a:r>
                    </a:p>
                  </a:txBody>
                  <a:tcPr marL="121913" marR="121913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   </a:t>
                      </a: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产 物</a:t>
                      </a:r>
                    </a:p>
                  </a:txBody>
                  <a:tcPr marL="121913" marR="121913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 </a:t>
                      </a: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释能</a:t>
                      </a:r>
                    </a:p>
                  </a:txBody>
                  <a:tcPr marL="121913" marR="121913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70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第一阶段</a:t>
                      </a:r>
                    </a:p>
                  </a:txBody>
                  <a:tcPr marL="121913" marR="121913"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121913" marR="121913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121913" marR="121913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121913" marR="121913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121913" marR="121913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11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第二阶段</a:t>
                      </a:r>
                    </a:p>
                  </a:txBody>
                  <a:tcPr marL="121913" marR="121913"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121913" marR="121913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121913" marR="121913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121913" marR="121913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121913" marR="121913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8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第三阶段</a:t>
                      </a:r>
                    </a:p>
                  </a:txBody>
                  <a:tcPr marL="121913" marR="121913"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121913" marR="121913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121913" marR="121913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121913" marR="121913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121913" marR="121913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 Box 35"/>
          <p:cNvSpPr txBox="1">
            <a:spLocks noChangeArrowheads="1"/>
          </p:cNvSpPr>
          <p:nvPr/>
        </p:nvSpPr>
        <p:spPr bwMode="auto">
          <a:xfrm>
            <a:off x="3485162" y="3315229"/>
            <a:ext cx="16950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细胞质基质</a:t>
            </a:r>
          </a:p>
        </p:txBody>
      </p:sp>
      <p:sp>
        <p:nvSpPr>
          <p:cNvPr id="7" name="Text Box 36"/>
          <p:cNvSpPr txBox="1">
            <a:spLocks noChangeArrowheads="1"/>
          </p:cNvSpPr>
          <p:nvPr/>
        </p:nvSpPr>
        <p:spPr bwMode="auto">
          <a:xfrm>
            <a:off x="5597129" y="3315229"/>
            <a:ext cx="18950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主要是葡萄糖</a:t>
            </a:r>
          </a:p>
        </p:txBody>
      </p:sp>
      <p:sp>
        <p:nvSpPr>
          <p:cNvPr id="8" name="Text Box 37"/>
          <p:cNvSpPr txBox="1">
            <a:spLocks noChangeArrowheads="1"/>
          </p:cNvSpPr>
          <p:nvPr/>
        </p:nvSpPr>
        <p:spPr bwMode="auto">
          <a:xfrm>
            <a:off x="7909073" y="3315229"/>
            <a:ext cx="17940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丙酮酸</a:t>
            </a:r>
            <a:r>
              <a:rPr lang="en-US" altLang="zh-CN" sz="18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[H]</a:t>
            </a:r>
          </a:p>
        </p:txBody>
      </p:sp>
      <p:sp>
        <p:nvSpPr>
          <p:cNvPr id="9" name="Text Box 38"/>
          <p:cNvSpPr txBox="1">
            <a:spLocks noChangeArrowheads="1"/>
          </p:cNvSpPr>
          <p:nvPr/>
        </p:nvSpPr>
        <p:spPr bwMode="auto">
          <a:xfrm>
            <a:off x="10120075" y="3315229"/>
            <a:ext cx="12969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少量</a:t>
            </a:r>
          </a:p>
        </p:txBody>
      </p:sp>
      <p:sp>
        <p:nvSpPr>
          <p:cNvPr id="10" name="Text Box 39"/>
          <p:cNvSpPr txBox="1">
            <a:spLocks noChangeArrowheads="1"/>
          </p:cNvSpPr>
          <p:nvPr/>
        </p:nvSpPr>
        <p:spPr bwMode="auto">
          <a:xfrm>
            <a:off x="5809608" y="4073954"/>
            <a:ext cx="28282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丙酮酸和水</a:t>
            </a:r>
          </a:p>
        </p:txBody>
      </p:sp>
      <p:sp>
        <p:nvSpPr>
          <p:cNvPr id="11" name="Text Box 40"/>
          <p:cNvSpPr txBox="1">
            <a:spLocks noChangeArrowheads="1"/>
          </p:cNvSpPr>
          <p:nvPr/>
        </p:nvSpPr>
        <p:spPr bwMode="auto">
          <a:xfrm>
            <a:off x="8295257" y="4082398"/>
            <a:ext cx="19959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8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CO</a:t>
            </a:r>
            <a:r>
              <a:rPr lang="en-US" altLang="zh-CN" sz="1800" b="1" baseline="-100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18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18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[H]</a:t>
            </a:r>
          </a:p>
        </p:txBody>
      </p:sp>
      <p:sp>
        <p:nvSpPr>
          <p:cNvPr id="12" name="Text Box 41"/>
          <p:cNvSpPr txBox="1">
            <a:spLocks noChangeArrowheads="1"/>
          </p:cNvSpPr>
          <p:nvPr/>
        </p:nvSpPr>
        <p:spPr bwMode="auto">
          <a:xfrm>
            <a:off x="10058442" y="4082610"/>
            <a:ext cx="12969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少量</a:t>
            </a:r>
          </a:p>
        </p:txBody>
      </p:sp>
      <p:sp>
        <p:nvSpPr>
          <p:cNvPr id="13" name="Text Box 42"/>
          <p:cNvSpPr txBox="1">
            <a:spLocks noChangeArrowheads="1"/>
          </p:cNvSpPr>
          <p:nvPr/>
        </p:nvSpPr>
        <p:spPr bwMode="auto">
          <a:xfrm>
            <a:off x="5901753" y="4676568"/>
            <a:ext cx="19959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8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[H]</a:t>
            </a:r>
            <a:r>
              <a:rPr lang="zh-CN" altLang="en-US" sz="18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18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O</a:t>
            </a:r>
            <a:r>
              <a:rPr lang="en-US" altLang="zh-CN" sz="1800" b="1" baseline="-100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</p:txBody>
      </p:sp>
      <p:sp>
        <p:nvSpPr>
          <p:cNvPr id="14" name="Text Box 43"/>
          <p:cNvSpPr txBox="1">
            <a:spLocks noChangeArrowheads="1"/>
          </p:cNvSpPr>
          <p:nvPr/>
        </p:nvSpPr>
        <p:spPr bwMode="auto">
          <a:xfrm>
            <a:off x="8555964" y="4676568"/>
            <a:ext cx="11960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8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H</a:t>
            </a:r>
            <a:r>
              <a:rPr lang="en-US" altLang="zh-CN" sz="1800" b="1" baseline="-100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en-US" altLang="zh-CN" sz="18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O</a:t>
            </a:r>
          </a:p>
        </p:txBody>
      </p:sp>
      <p:sp>
        <p:nvSpPr>
          <p:cNvPr id="15" name="Text Box 44"/>
          <p:cNvSpPr txBox="1">
            <a:spLocks noChangeArrowheads="1"/>
          </p:cNvSpPr>
          <p:nvPr/>
        </p:nvSpPr>
        <p:spPr bwMode="auto">
          <a:xfrm>
            <a:off x="10079739" y="4673003"/>
            <a:ext cx="12969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18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大量</a:t>
            </a:r>
          </a:p>
        </p:txBody>
      </p:sp>
      <p:grpSp>
        <p:nvGrpSpPr>
          <p:cNvPr id="16" name="Group 45"/>
          <p:cNvGrpSpPr/>
          <p:nvPr/>
        </p:nvGrpSpPr>
        <p:grpSpPr bwMode="auto">
          <a:xfrm>
            <a:off x="3253150" y="4107031"/>
            <a:ext cx="2996204" cy="1304192"/>
            <a:chOff x="1747" y="2244"/>
            <a:chExt cx="1442" cy="997"/>
          </a:xfrm>
        </p:grpSpPr>
        <p:sp>
          <p:nvSpPr>
            <p:cNvPr id="17" name="Text Box 46"/>
            <p:cNvSpPr txBox="1">
              <a:spLocks noChangeArrowheads="1"/>
            </p:cNvSpPr>
            <p:nvPr/>
          </p:nvSpPr>
          <p:spPr bwMode="auto">
            <a:xfrm>
              <a:off x="1859" y="2244"/>
              <a:ext cx="1330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线粒体基质</a:t>
              </a:r>
            </a:p>
          </p:txBody>
        </p:sp>
        <p:sp>
          <p:nvSpPr>
            <p:cNvPr id="18" name="Text Box 47"/>
            <p:cNvSpPr txBox="1">
              <a:spLocks noChangeArrowheads="1"/>
            </p:cNvSpPr>
            <p:nvPr/>
          </p:nvSpPr>
          <p:spPr bwMode="auto">
            <a:xfrm>
              <a:off x="1747" y="2959"/>
              <a:ext cx="576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zh-CN" altLang="zh-CN" sz="18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19" name="Group 48"/>
          <p:cNvGrpSpPr/>
          <p:nvPr/>
        </p:nvGrpSpPr>
        <p:grpSpPr bwMode="auto">
          <a:xfrm>
            <a:off x="3248994" y="4661030"/>
            <a:ext cx="3016978" cy="1662616"/>
            <a:chOff x="1746" y="2423"/>
            <a:chExt cx="1452" cy="1271"/>
          </a:xfrm>
        </p:grpSpPr>
        <p:sp>
          <p:nvSpPr>
            <p:cNvPr id="20" name="Text Box 49"/>
            <p:cNvSpPr txBox="1">
              <a:spLocks noChangeArrowheads="1"/>
            </p:cNvSpPr>
            <p:nvPr/>
          </p:nvSpPr>
          <p:spPr bwMode="auto">
            <a:xfrm>
              <a:off x="1868" y="2423"/>
              <a:ext cx="1330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线粒体内膜</a:t>
              </a:r>
            </a:p>
          </p:txBody>
        </p:sp>
        <p:sp>
          <p:nvSpPr>
            <p:cNvPr id="21" name="Text Box 50"/>
            <p:cNvSpPr txBox="1">
              <a:spLocks noChangeArrowheads="1"/>
            </p:cNvSpPr>
            <p:nvPr/>
          </p:nvSpPr>
          <p:spPr bwMode="auto">
            <a:xfrm>
              <a:off x="1746" y="3449"/>
              <a:ext cx="624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zh-CN" altLang="zh-CN" sz="1800" b="1">
                <a:solidFill>
                  <a:srgbClr val="0000CC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435001"/>
            <a:ext cx="2585321" cy="110799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有氧呼吸小结</a:t>
            </a:r>
          </a:p>
          <a:p>
            <a:pPr latinLnBrk="1" hangingPunct="0">
              <a:defRPr/>
            </a:pPr>
            <a:endParaRPr lang="zh-CN" altLang="en-US" sz="3200" dirty="0">
              <a:solidFill>
                <a:schemeClr val="tx1">
                  <a:lumMod val="75000"/>
                </a:schemeClr>
              </a:solidFill>
              <a:latin typeface="OPPOSans B" panose="00020600040101010101" pitchFamily="18" charset="-122"/>
              <a:ea typeface="OPPOSans B" panose="00020600040101010101" pitchFamily="18" charset="-122"/>
              <a:sym typeface="OPPOSans B" panose="00020600040101010101" pitchFamily="18" charset="-122"/>
            </a:endParaRPr>
          </a:p>
        </p:txBody>
      </p:sp>
      <p:sp>
        <p:nvSpPr>
          <p:cNvPr id="18" name="Text Box 47"/>
          <p:cNvSpPr txBox="1">
            <a:spLocks noChangeArrowheads="1"/>
          </p:cNvSpPr>
          <p:nvPr/>
        </p:nvSpPr>
        <p:spPr bwMode="auto">
          <a:xfrm>
            <a:off x="3302361" y="4534389"/>
            <a:ext cx="1196819" cy="32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CN" altLang="zh-CN" sz="1800" b="1">
              <a:solidFill>
                <a:srgbClr val="0000CC"/>
              </a:solidFill>
              <a:latin typeface="OPPOSans R" panose="00020600040101010101" pitchFamily="18" charset="-122"/>
              <a:ea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1" name="Text Box 50"/>
          <p:cNvSpPr txBox="1">
            <a:spLocks noChangeArrowheads="1"/>
          </p:cNvSpPr>
          <p:nvPr/>
        </p:nvSpPr>
        <p:spPr bwMode="auto">
          <a:xfrm>
            <a:off x="3298207" y="5495213"/>
            <a:ext cx="1296553" cy="32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CN" altLang="zh-CN" sz="1800" b="1">
              <a:solidFill>
                <a:srgbClr val="0000CC"/>
              </a:solidFill>
              <a:latin typeface="OPPOSans R" panose="00020600040101010101" pitchFamily="18" charset="-122"/>
              <a:ea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706657" y="1299715"/>
            <a:ext cx="3511551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en-US" altLang="zh-CN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①</a:t>
            </a:r>
            <a:r>
              <a:rPr kumimoji="1" lang="zh-CN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主要场所：</a:t>
            </a:r>
          </a:p>
        </p:txBody>
      </p:sp>
      <p:sp>
        <p:nvSpPr>
          <p:cNvPr id="23" name="Text Box 3" descr="绿色大理石"/>
          <p:cNvSpPr txBox="1">
            <a:spLocks noChangeArrowheads="1"/>
          </p:cNvSpPr>
          <p:nvPr/>
        </p:nvSpPr>
        <p:spPr bwMode="auto">
          <a:xfrm>
            <a:off x="2288740" y="1299715"/>
            <a:ext cx="18626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rgbClr val="0000FF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线粒体</a:t>
            </a: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706656" y="1771936"/>
            <a:ext cx="4345517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en-US" altLang="zh-CN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②</a:t>
            </a:r>
            <a:r>
              <a:rPr kumimoji="1" lang="zh-CN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能量去向：</a:t>
            </a:r>
          </a:p>
        </p:txBody>
      </p:sp>
      <p:sp>
        <p:nvSpPr>
          <p:cNvPr id="25" name="Text Box 5" descr="羊皮纸"/>
          <p:cNvSpPr txBox="1">
            <a:spLocks noChangeArrowheads="1"/>
          </p:cNvSpPr>
          <p:nvPr/>
        </p:nvSpPr>
        <p:spPr bwMode="auto">
          <a:xfrm>
            <a:off x="863003" y="2162950"/>
            <a:ext cx="55922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rgbClr val="0000FF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zh-CN" altLang="en-US" sz="1800" b="1" dirty="0">
                <a:solidFill>
                  <a:srgbClr val="0000FF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大部分以热能形式散失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rgbClr val="0000FF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 少部分转移到</a:t>
            </a:r>
            <a:r>
              <a:rPr lang="en-US" altLang="zh-CN" sz="1800" b="1" dirty="0">
                <a:solidFill>
                  <a:srgbClr val="0000FF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ATP</a:t>
            </a:r>
            <a:r>
              <a:rPr lang="zh-CN" altLang="en-US" sz="1800" b="1" dirty="0">
                <a:solidFill>
                  <a:srgbClr val="0000FF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中　</a:t>
            </a: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706656" y="3035297"/>
            <a:ext cx="5113867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en-US" altLang="zh-CN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③</a:t>
            </a:r>
            <a:r>
              <a:rPr kumimoji="1" lang="zh-CN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总反应式：</a:t>
            </a: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706656" y="4197581"/>
            <a:ext cx="46333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④</a:t>
            </a:r>
            <a:r>
              <a:rPr lang="zh-CN" altLang="en-US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有氧呼吸概念：</a:t>
            </a:r>
          </a:p>
        </p:txBody>
      </p:sp>
      <p:sp>
        <p:nvSpPr>
          <p:cNvPr id="28" name="Text Box 8" descr="羊皮纸"/>
          <p:cNvSpPr txBox="1">
            <a:spLocks noChangeArrowheads="1"/>
          </p:cNvSpPr>
          <p:nvPr/>
        </p:nvSpPr>
        <p:spPr bwMode="auto">
          <a:xfrm>
            <a:off x="908336" y="4879758"/>
            <a:ext cx="11277600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kumimoji="1" lang="zh-CN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细胞在</a:t>
            </a:r>
            <a:r>
              <a:rPr kumimoji="1" lang="en-US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____</a:t>
            </a:r>
            <a:r>
              <a:rPr kumimoji="1" lang="zh-CN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的参与下，通过</a:t>
            </a:r>
            <a:r>
              <a:rPr kumimoji="1" lang="en-US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________</a:t>
            </a:r>
            <a:r>
              <a:rPr kumimoji="1" lang="zh-CN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的催化作用，把葡萄糖等有机物</a:t>
            </a:r>
            <a:r>
              <a:rPr kumimoji="1" lang="en-US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_</a:t>
            </a:r>
            <a:r>
              <a:rPr kumimoji="1"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_____________   </a:t>
            </a:r>
            <a:r>
              <a:rPr kumimoji="1" lang="en-US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kumimoji="1" lang="zh-CN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，产生</a:t>
            </a:r>
            <a:r>
              <a:rPr kumimoji="1" lang="en-US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_____  </a:t>
            </a:r>
            <a:r>
              <a:rPr kumimoji="1" lang="zh-CN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和</a:t>
            </a:r>
            <a:r>
              <a:rPr kumimoji="1" lang="en-US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_____  </a:t>
            </a:r>
            <a:r>
              <a:rPr kumimoji="1" lang="zh-CN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，释放</a:t>
            </a:r>
            <a:r>
              <a:rPr kumimoji="1" lang="en-US" altLang="zh-CN" sz="1600" b="1" dirty="0">
                <a:solidFill>
                  <a:srgbClr val="0033CC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____________    </a:t>
            </a:r>
            <a:r>
              <a:rPr kumimoji="1" lang="zh-CN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</p:txBody>
      </p:sp>
      <p:grpSp>
        <p:nvGrpSpPr>
          <p:cNvPr id="29" name="Group 9"/>
          <p:cNvGrpSpPr/>
          <p:nvPr/>
        </p:nvGrpSpPr>
        <p:grpSpPr bwMode="auto">
          <a:xfrm>
            <a:off x="539440" y="3092544"/>
            <a:ext cx="11952816" cy="800110"/>
            <a:chOff x="0" y="1853"/>
            <a:chExt cx="5647" cy="504"/>
          </a:xfrm>
        </p:grpSpPr>
        <p:sp>
          <p:nvSpPr>
            <p:cNvPr id="30" name="Text Box 10" descr="羊皮纸"/>
            <p:cNvSpPr txBox="1">
              <a:spLocks noChangeArrowheads="1"/>
            </p:cNvSpPr>
            <p:nvPr/>
          </p:nvSpPr>
          <p:spPr bwMode="auto">
            <a:xfrm>
              <a:off x="0" y="2105"/>
              <a:ext cx="564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solidFill>
                    <a:srgbClr val="0000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　 </a:t>
              </a:r>
              <a:r>
                <a:rPr lang="en-US" altLang="zh-CN" sz="2000" b="1" dirty="0">
                  <a:solidFill>
                    <a:srgbClr val="0000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C</a:t>
              </a:r>
              <a:r>
                <a:rPr lang="en-US" altLang="zh-CN" sz="2000" b="1" baseline="-25000" dirty="0">
                  <a:solidFill>
                    <a:srgbClr val="0000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6</a:t>
              </a:r>
              <a:r>
                <a:rPr lang="en-US" altLang="zh-CN" sz="2000" b="1" dirty="0">
                  <a:solidFill>
                    <a:srgbClr val="0000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H</a:t>
              </a:r>
              <a:r>
                <a:rPr lang="en-US" altLang="zh-CN" sz="2000" b="1" baseline="-25000" dirty="0">
                  <a:solidFill>
                    <a:srgbClr val="0000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12</a:t>
              </a:r>
              <a:r>
                <a:rPr lang="en-US" altLang="zh-CN" sz="2000" b="1" dirty="0">
                  <a:solidFill>
                    <a:srgbClr val="0000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O</a:t>
              </a:r>
              <a:r>
                <a:rPr lang="en-US" altLang="zh-CN" sz="2000" b="1" baseline="-25000" dirty="0">
                  <a:solidFill>
                    <a:srgbClr val="0000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6</a:t>
              </a:r>
              <a:r>
                <a:rPr lang="en-US" altLang="zh-CN" sz="2000" b="1" dirty="0">
                  <a:solidFill>
                    <a:srgbClr val="0000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+6O</a:t>
              </a:r>
              <a:r>
                <a:rPr lang="en-US" altLang="zh-CN" sz="2000" b="1" baseline="-25000" dirty="0">
                  <a:solidFill>
                    <a:srgbClr val="0000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2</a:t>
              </a:r>
              <a:r>
                <a:rPr lang="en-US" altLang="zh-CN" sz="2000" b="1" dirty="0">
                  <a:solidFill>
                    <a:srgbClr val="0000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 +6H</a:t>
              </a:r>
              <a:r>
                <a:rPr lang="en-US" altLang="zh-CN" sz="2000" b="1" baseline="-25000" dirty="0">
                  <a:solidFill>
                    <a:srgbClr val="0000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2</a:t>
              </a:r>
              <a:r>
                <a:rPr lang="en-US" altLang="zh-CN" sz="2000" b="1" dirty="0">
                  <a:solidFill>
                    <a:srgbClr val="0000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0       6CO</a:t>
              </a:r>
              <a:r>
                <a:rPr lang="en-US" altLang="zh-CN" sz="2000" b="1" baseline="-25000" dirty="0">
                  <a:solidFill>
                    <a:srgbClr val="0000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2</a:t>
              </a:r>
              <a:r>
                <a:rPr lang="en-US" altLang="zh-CN" sz="2000" b="1" dirty="0">
                  <a:solidFill>
                    <a:srgbClr val="0000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+ 12H</a:t>
              </a:r>
              <a:r>
                <a:rPr lang="en-US" altLang="zh-CN" sz="2000" b="1" baseline="-25000" dirty="0">
                  <a:solidFill>
                    <a:srgbClr val="0000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2</a:t>
              </a:r>
              <a:r>
                <a:rPr lang="en-US" altLang="zh-CN" sz="2000" b="1" dirty="0">
                  <a:solidFill>
                    <a:srgbClr val="0000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O +</a:t>
              </a:r>
              <a:r>
                <a:rPr lang="zh-CN" altLang="en-US" sz="2000" b="1" dirty="0">
                  <a:solidFill>
                    <a:srgbClr val="0000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能量</a:t>
              </a:r>
            </a:p>
          </p:txBody>
        </p:sp>
        <p:sp>
          <p:nvSpPr>
            <p:cNvPr id="31" name="Text Box 11" descr="羊皮纸"/>
            <p:cNvSpPr txBox="1">
              <a:spLocks noChangeArrowheads="1"/>
            </p:cNvSpPr>
            <p:nvPr/>
          </p:nvSpPr>
          <p:spPr bwMode="auto">
            <a:xfrm>
              <a:off x="2245" y="1853"/>
              <a:ext cx="32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solidFill>
                    <a:srgbClr val="0000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酶</a:t>
              </a:r>
            </a:p>
          </p:txBody>
        </p:sp>
        <p:sp>
          <p:nvSpPr>
            <p:cNvPr id="32" name="Line 12"/>
            <p:cNvSpPr>
              <a:spLocks noChangeShapeType="1"/>
            </p:cNvSpPr>
            <p:nvPr/>
          </p:nvSpPr>
          <p:spPr bwMode="auto">
            <a:xfrm>
              <a:off x="2155" y="2072"/>
              <a:ext cx="3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</p:grpSp>
      <p:sp>
        <p:nvSpPr>
          <p:cNvPr id="33" name="Rectangle 16"/>
          <p:cNvSpPr>
            <a:spLocks noChangeArrowheads="1"/>
          </p:cNvSpPr>
          <p:nvPr/>
        </p:nvSpPr>
        <p:spPr bwMode="auto">
          <a:xfrm>
            <a:off x="3837206" y="2116783"/>
            <a:ext cx="58293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(1709kJ/</a:t>
            </a:r>
            <a:r>
              <a:rPr lang="en-US" altLang="zh-CN" sz="2000" b="1" dirty="0" err="1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mol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,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约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60%)</a:t>
            </a:r>
          </a:p>
        </p:txBody>
      </p:sp>
      <p:sp>
        <p:nvSpPr>
          <p:cNvPr id="34" name="Rectangle 17"/>
          <p:cNvSpPr>
            <a:spLocks noChangeArrowheads="1"/>
          </p:cNvSpPr>
          <p:nvPr/>
        </p:nvSpPr>
        <p:spPr bwMode="auto">
          <a:xfrm>
            <a:off x="3878692" y="2470726"/>
            <a:ext cx="56620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(1161kJ/</a:t>
            </a:r>
            <a:r>
              <a:rPr lang="en-US" altLang="zh-CN" sz="2000" b="1" dirty="0" err="1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mol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,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约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40%)</a:t>
            </a:r>
          </a:p>
        </p:txBody>
      </p:sp>
      <p:sp>
        <p:nvSpPr>
          <p:cNvPr id="35" name="Rectangle 18"/>
          <p:cNvSpPr>
            <a:spLocks noChangeArrowheads="1"/>
          </p:cNvSpPr>
          <p:nvPr/>
        </p:nvSpPr>
        <p:spPr bwMode="auto">
          <a:xfrm>
            <a:off x="1961866" y="4949793"/>
            <a:ext cx="726743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kumimoji="1" lang="zh-CN" altLang="en-US" sz="2000" b="1" dirty="0">
                <a:solidFill>
                  <a:srgbClr val="0033CC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氧 </a:t>
            </a:r>
            <a:endParaRPr kumimoji="1" lang="zh-CN" altLang="en-US" sz="2000" b="1" baseline="-25000" dirty="0">
              <a:solidFill>
                <a:srgbClr val="0033CC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6" name="Rectangle 19"/>
          <p:cNvSpPr>
            <a:spLocks noChangeArrowheads="1"/>
          </p:cNvSpPr>
          <p:nvPr/>
        </p:nvSpPr>
        <p:spPr bwMode="auto">
          <a:xfrm>
            <a:off x="4031785" y="4941313"/>
            <a:ext cx="2188633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zh-CN" altLang="en-US" sz="2000" b="1" dirty="0">
                <a:solidFill>
                  <a:srgbClr val="0033CC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酶</a:t>
            </a:r>
          </a:p>
        </p:txBody>
      </p:sp>
      <p:sp>
        <p:nvSpPr>
          <p:cNvPr id="37" name="Rectangle 21"/>
          <p:cNvSpPr>
            <a:spLocks noChangeArrowheads="1"/>
          </p:cNvSpPr>
          <p:nvPr/>
        </p:nvSpPr>
        <p:spPr bwMode="auto">
          <a:xfrm>
            <a:off x="10209905" y="4893920"/>
            <a:ext cx="1293283" cy="33855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en-US" altLang="zh-CN" sz="16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CO</a:t>
            </a:r>
            <a:r>
              <a:rPr kumimoji="1" lang="en-US" altLang="zh-CN" sz="1600" b="1" baseline="-25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</p:txBody>
      </p:sp>
      <p:sp>
        <p:nvSpPr>
          <p:cNvPr id="38" name="Rectangle 22"/>
          <p:cNvSpPr>
            <a:spLocks noChangeArrowheads="1"/>
          </p:cNvSpPr>
          <p:nvPr/>
        </p:nvSpPr>
        <p:spPr bwMode="auto">
          <a:xfrm>
            <a:off x="10858500" y="4886839"/>
            <a:ext cx="1320800" cy="33855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en-US" altLang="zh-CN" sz="1600" b="1" dirty="0">
                <a:solidFill>
                  <a:srgbClr val="0033CC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H</a:t>
            </a:r>
            <a:r>
              <a:rPr kumimoji="1" lang="en-US" altLang="zh-CN" sz="1600" b="1" baseline="-25000" dirty="0">
                <a:solidFill>
                  <a:srgbClr val="0033CC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kumimoji="1" lang="en-US" altLang="zh-CN" sz="1600" b="1" dirty="0">
                <a:solidFill>
                  <a:srgbClr val="0033CC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</a:t>
            </a:r>
          </a:p>
        </p:txBody>
      </p:sp>
      <p:sp>
        <p:nvSpPr>
          <p:cNvPr id="39" name="Rectangle 23"/>
          <p:cNvSpPr>
            <a:spLocks noChangeArrowheads="1"/>
          </p:cNvSpPr>
          <p:nvPr/>
        </p:nvSpPr>
        <p:spPr bwMode="auto">
          <a:xfrm>
            <a:off x="1227238" y="5295256"/>
            <a:ext cx="1018490" cy="33855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kumimoji="1" lang="zh-CN" altLang="en-US" sz="1600" b="1" dirty="0">
                <a:solidFill>
                  <a:srgbClr val="0033CC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大量能量</a:t>
            </a:r>
          </a:p>
        </p:txBody>
      </p:sp>
      <p:sp>
        <p:nvSpPr>
          <p:cNvPr id="40" name="Rectangle 24"/>
          <p:cNvSpPr>
            <a:spLocks noChangeArrowheads="1"/>
          </p:cNvSpPr>
          <p:nvPr/>
        </p:nvSpPr>
        <p:spPr bwMode="auto">
          <a:xfrm>
            <a:off x="7993387" y="4879758"/>
            <a:ext cx="1774782" cy="33855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kumimoji="1" lang="zh-CN" altLang="en-US" sz="1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</a:t>
            </a:r>
            <a:r>
              <a:rPr kumimoji="1" lang="zh-CN" altLang="en-US" sz="16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彻底氧化分解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8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435001"/>
            <a:ext cx="6689009" cy="110799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活动三：有氧呼吸和无氧呼吸的区别</a:t>
            </a:r>
          </a:p>
          <a:p>
            <a:pPr latinLnBrk="1" hangingPunct="0">
              <a:defRPr/>
            </a:pPr>
            <a:endParaRPr lang="zh-CN" altLang="en-US" sz="3200" dirty="0">
              <a:solidFill>
                <a:schemeClr val="tx1">
                  <a:lumMod val="75000"/>
                </a:schemeClr>
              </a:solidFill>
              <a:latin typeface="OPPOSans B" panose="00020600040101010101" pitchFamily="18" charset="-122"/>
              <a:ea typeface="OPPOSans B" panose="00020600040101010101" pitchFamily="18" charset="-122"/>
              <a:sym typeface="OPPOSans B" panose="00020600040101010101" pitchFamily="18" charset="-122"/>
            </a:endParaRPr>
          </a:p>
        </p:txBody>
      </p:sp>
      <p:sp>
        <p:nvSpPr>
          <p:cNvPr id="18" name="Text Box 47"/>
          <p:cNvSpPr txBox="1">
            <a:spLocks noChangeArrowheads="1"/>
          </p:cNvSpPr>
          <p:nvPr/>
        </p:nvSpPr>
        <p:spPr bwMode="auto">
          <a:xfrm>
            <a:off x="3316009" y="3988469"/>
            <a:ext cx="1196819" cy="32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CN" altLang="zh-CN" sz="1800" b="1">
              <a:solidFill>
                <a:srgbClr val="0000CC"/>
              </a:solidFill>
              <a:latin typeface="OPPOSans R" panose="00020600040101010101" pitchFamily="18" charset="-122"/>
              <a:ea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1" name="Text Box 50"/>
          <p:cNvSpPr txBox="1">
            <a:spLocks noChangeArrowheads="1"/>
          </p:cNvSpPr>
          <p:nvPr/>
        </p:nvSpPr>
        <p:spPr bwMode="auto">
          <a:xfrm>
            <a:off x="3311855" y="4949293"/>
            <a:ext cx="1296553" cy="32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CN" altLang="zh-CN" sz="1800" b="1">
              <a:solidFill>
                <a:srgbClr val="0000CC"/>
              </a:solidFill>
              <a:latin typeface="OPPOSans R" panose="00020600040101010101" pitchFamily="18" charset="-122"/>
              <a:ea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1706385" y="2232485"/>
            <a:ext cx="10337800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b="1" noProof="1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无氧呼吸：</a:t>
            </a:r>
            <a:r>
              <a:rPr lang="zh-CN" altLang="en-US" sz="20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一般是指细胞在</a:t>
            </a:r>
            <a:r>
              <a:rPr lang="zh-CN" altLang="en-US" sz="2000" b="1" noProof="1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缺氧</a:t>
            </a:r>
            <a:r>
              <a:rPr lang="zh-CN" altLang="en-US" sz="20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的条件下，通过</a:t>
            </a:r>
            <a:r>
              <a:rPr lang="zh-CN" altLang="en-US" sz="2000" b="1" noProof="1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酶</a:t>
            </a:r>
            <a:r>
              <a:rPr lang="zh-CN" altLang="en-US" sz="20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的催化作用，把葡萄糖等有机物分解为</a:t>
            </a:r>
            <a:r>
              <a:rPr lang="zh-CN" altLang="en-US" sz="20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不彻底氧化的产物</a:t>
            </a:r>
            <a:r>
              <a:rPr lang="zh-CN" altLang="en-US" sz="2000" b="1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zh-CN" altLang="en-US" sz="20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同时释放出</a:t>
            </a:r>
            <a:r>
              <a:rPr lang="zh-CN" altLang="en-US" sz="20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少量能量</a:t>
            </a:r>
            <a:r>
              <a:rPr lang="zh-CN" altLang="en-US" sz="20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的过程</a:t>
            </a:r>
            <a:r>
              <a:rPr lang="zh-CN" altLang="en-US" sz="2000" b="1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2297016" y="4844035"/>
            <a:ext cx="1727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葡萄糖</a:t>
            </a:r>
          </a:p>
        </p:txBody>
      </p:sp>
      <p:grpSp>
        <p:nvGrpSpPr>
          <p:cNvPr id="43" name="Group 5"/>
          <p:cNvGrpSpPr/>
          <p:nvPr/>
        </p:nvGrpSpPr>
        <p:grpSpPr bwMode="auto">
          <a:xfrm>
            <a:off x="3281160" y="4818664"/>
            <a:ext cx="2641600" cy="400050"/>
            <a:chOff x="1319" y="3251"/>
            <a:chExt cx="1248" cy="252"/>
          </a:xfrm>
        </p:grpSpPr>
        <p:sp>
          <p:nvSpPr>
            <p:cNvPr id="44" name="AutoShape 6"/>
            <p:cNvSpPr>
              <a:spLocks noChangeArrowheads="1"/>
            </p:cNvSpPr>
            <p:nvPr/>
          </p:nvSpPr>
          <p:spPr bwMode="auto">
            <a:xfrm>
              <a:off x="1319" y="3320"/>
              <a:ext cx="432" cy="144"/>
            </a:xfrm>
            <a:custGeom>
              <a:avLst/>
              <a:gdLst>
                <a:gd name="T0" fmla="*/ 6 w 21600"/>
                <a:gd name="T1" fmla="*/ 0 h 21600"/>
                <a:gd name="T2" fmla="*/ 6 w 21600"/>
                <a:gd name="T3" fmla="*/ 0 h 21600"/>
                <a:gd name="T4" fmla="*/ 1 w 21600"/>
                <a:gd name="T5" fmla="*/ 0 h 21600"/>
                <a:gd name="T6" fmla="*/ 1 w 21600"/>
                <a:gd name="T7" fmla="*/ 1 h 21600"/>
                <a:gd name="T8" fmla="*/ 6 w 21600"/>
                <a:gd name="T9" fmla="*/ 1 h 21600"/>
                <a:gd name="T10" fmla="*/ 6 w 21600"/>
                <a:gd name="T11" fmla="*/ 1 h 21600"/>
                <a:gd name="T12" fmla="*/ 9 w 21600"/>
                <a:gd name="T13" fmla="*/ 0 h 21600"/>
                <a:gd name="T14" fmla="*/ 1 w 21600"/>
                <a:gd name="T15" fmla="*/ 0 h 21600"/>
                <a:gd name="T16" fmla="*/ 1 w 21600"/>
                <a:gd name="T17" fmla="*/ 1 h 21600"/>
                <a:gd name="T18" fmla="*/ 1 w 21600"/>
                <a:gd name="T19" fmla="*/ 1 h 21600"/>
                <a:gd name="T20" fmla="*/ 1 w 21600"/>
                <a:gd name="T21" fmla="*/ 0 h 21600"/>
                <a:gd name="T22" fmla="*/ 0 w 21600"/>
                <a:gd name="T23" fmla="*/ 0 h 21600"/>
                <a:gd name="T24" fmla="*/ 0 w 21600"/>
                <a:gd name="T25" fmla="*/ 1 h 21600"/>
                <a:gd name="T26" fmla="*/ 0 w 21600"/>
                <a:gd name="T27" fmla="*/ 1 h 21600"/>
                <a:gd name="T28" fmla="*/ 0 w 21600"/>
                <a:gd name="T29" fmla="*/ 0 h 216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45" name="Text Box 7"/>
            <p:cNvSpPr txBox="1">
              <a:spLocks noChangeArrowheads="1"/>
            </p:cNvSpPr>
            <p:nvPr/>
          </p:nvSpPr>
          <p:spPr bwMode="auto">
            <a:xfrm>
              <a:off x="1703" y="3251"/>
              <a:ext cx="864" cy="25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kumimoji="1" lang="zh-CN" altLang="en-US" sz="20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丙酮酸</a:t>
              </a:r>
            </a:p>
          </p:txBody>
        </p:sp>
      </p:grpSp>
      <p:grpSp>
        <p:nvGrpSpPr>
          <p:cNvPr id="46" name="Group 8"/>
          <p:cNvGrpSpPr/>
          <p:nvPr/>
        </p:nvGrpSpPr>
        <p:grpSpPr bwMode="auto">
          <a:xfrm>
            <a:off x="5302536" y="4304947"/>
            <a:ext cx="1727200" cy="1447800"/>
            <a:chOff x="2519" y="2936"/>
            <a:chExt cx="816" cy="912"/>
          </a:xfrm>
        </p:grpSpPr>
        <p:grpSp>
          <p:nvGrpSpPr>
            <p:cNvPr id="47" name="Group 9"/>
            <p:cNvGrpSpPr/>
            <p:nvPr/>
          </p:nvGrpSpPr>
          <p:grpSpPr bwMode="auto">
            <a:xfrm>
              <a:off x="2519" y="2936"/>
              <a:ext cx="816" cy="912"/>
              <a:chOff x="2592" y="2688"/>
              <a:chExt cx="816" cy="912"/>
            </a:xfrm>
          </p:grpSpPr>
          <p:sp>
            <p:nvSpPr>
              <p:cNvPr id="49" name="Line 10"/>
              <p:cNvSpPr>
                <a:spLocks noChangeShapeType="1"/>
              </p:cNvSpPr>
              <p:nvPr/>
            </p:nvSpPr>
            <p:spPr bwMode="auto">
              <a:xfrm>
                <a:off x="2592" y="3168"/>
                <a:ext cx="384" cy="0"/>
              </a:xfrm>
              <a:prstGeom prst="line">
                <a:avLst/>
              </a:prstGeom>
              <a:noFill/>
              <a:ln w="57150">
                <a:solidFill>
                  <a:schemeClr val="accent2">
                    <a:lumMod val="75000"/>
                  </a:schemeClr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50" name="Line 11"/>
              <p:cNvSpPr>
                <a:spLocks noChangeShapeType="1"/>
              </p:cNvSpPr>
              <p:nvPr/>
            </p:nvSpPr>
            <p:spPr bwMode="auto">
              <a:xfrm>
                <a:off x="2976" y="2688"/>
                <a:ext cx="0" cy="912"/>
              </a:xfrm>
              <a:prstGeom prst="line">
                <a:avLst/>
              </a:prstGeom>
              <a:noFill/>
              <a:ln w="57150">
                <a:solidFill>
                  <a:schemeClr val="accent2">
                    <a:lumMod val="75000"/>
                  </a:schemeClr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51" name="Line 12"/>
              <p:cNvSpPr>
                <a:spLocks noChangeShapeType="1"/>
              </p:cNvSpPr>
              <p:nvPr/>
            </p:nvSpPr>
            <p:spPr bwMode="auto">
              <a:xfrm>
                <a:off x="2976" y="3600"/>
                <a:ext cx="432" cy="0"/>
              </a:xfrm>
              <a:prstGeom prst="line">
                <a:avLst/>
              </a:prstGeom>
              <a:noFill/>
              <a:ln w="57150">
                <a:solidFill>
                  <a:schemeClr val="accent2">
                    <a:lumMod val="75000"/>
                  </a:schemeClr>
                </a:solidFill>
                <a:miter lim="800000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52" name="Line 13"/>
              <p:cNvSpPr>
                <a:spLocks noChangeShapeType="1"/>
              </p:cNvSpPr>
              <p:nvPr/>
            </p:nvSpPr>
            <p:spPr bwMode="auto">
              <a:xfrm>
                <a:off x="2976" y="2688"/>
                <a:ext cx="432" cy="0"/>
              </a:xfrm>
              <a:prstGeom prst="line">
                <a:avLst/>
              </a:prstGeom>
              <a:noFill/>
              <a:ln w="57150">
                <a:solidFill>
                  <a:schemeClr val="accent2">
                    <a:lumMod val="75000"/>
                  </a:schemeClr>
                </a:solidFill>
                <a:miter lim="800000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48" name="Text Box 14"/>
            <p:cNvSpPr txBox="1">
              <a:spLocks noChangeArrowheads="1"/>
            </p:cNvSpPr>
            <p:nvPr/>
          </p:nvSpPr>
          <p:spPr bwMode="auto">
            <a:xfrm>
              <a:off x="2519" y="3134"/>
              <a:ext cx="52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CN" altLang="en-US" sz="2000" b="1" dirty="0"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无</a:t>
              </a:r>
              <a:r>
                <a:rPr lang="en-US" altLang="zh-CN" sz="2000" b="1" dirty="0"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O</a:t>
              </a:r>
              <a:r>
                <a:rPr lang="en-US" altLang="zh-CN" sz="2000" b="1" baseline="-10000" dirty="0"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2</a:t>
              </a:r>
            </a:p>
          </p:txBody>
        </p:sp>
      </p:grpSp>
      <p:sp>
        <p:nvSpPr>
          <p:cNvPr id="53" name="Text Box 15"/>
          <p:cNvSpPr txBox="1">
            <a:spLocks noChangeArrowheads="1"/>
          </p:cNvSpPr>
          <p:nvPr/>
        </p:nvSpPr>
        <p:spPr bwMode="auto">
          <a:xfrm>
            <a:off x="1762852" y="3820594"/>
            <a:ext cx="18901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过程：</a:t>
            </a:r>
          </a:p>
        </p:txBody>
      </p:sp>
      <p:grpSp>
        <p:nvGrpSpPr>
          <p:cNvPr id="54" name="Group 16"/>
          <p:cNvGrpSpPr/>
          <p:nvPr/>
        </p:nvGrpSpPr>
        <p:grpSpPr bwMode="auto">
          <a:xfrm>
            <a:off x="5980619" y="3866466"/>
            <a:ext cx="6529437" cy="1068387"/>
            <a:chOff x="2849" y="2629"/>
            <a:chExt cx="2358" cy="673"/>
          </a:xfrm>
        </p:grpSpPr>
        <p:grpSp>
          <p:nvGrpSpPr>
            <p:cNvPr id="55" name="Group 17"/>
            <p:cNvGrpSpPr/>
            <p:nvPr/>
          </p:nvGrpSpPr>
          <p:grpSpPr bwMode="auto">
            <a:xfrm>
              <a:off x="2891" y="2629"/>
              <a:ext cx="2316" cy="367"/>
              <a:chOff x="2891" y="2629"/>
              <a:chExt cx="2316" cy="367"/>
            </a:xfrm>
          </p:grpSpPr>
          <p:sp>
            <p:nvSpPr>
              <p:cNvPr id="57" name="Text Box 18"/>
              <p:cNvSpPr txBox="1">
                <a:spLocks noChangeArrowheads="1"/>
              </p:cNvSpPr>
              <p:nvPr/>
            </p:nvSpPr>
            <p:spPr bwMode="auto">
              <a:xfrm>
                <a:off x="3287" y="2744"/>
                <a:ext cx="192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zh-CN" altLang="en-US" sz="2000" b="1" dirty="0"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酒精</a:t>
                </a:r>
                <a:r>
                  <a:rPr lang="en-US" altLang="zh-CN" sz="2000" b="1" dirty="0"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+CO</a:t>
                </a:r>
                <a:r>
                  <a:rPr lang="en-US" altLang="zh-CN" sz="2000" b="1" baseline="-10000" dirty="0"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2</a:t>
                </a:r>
                <a:r>
                  <a:rPr lang="en-US" altLang="zh-CN" sz="2000" b="1" dirty="0"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+</a:t>
                </a:r>
                <a:r>
                  <a:rPr lang="zh-CN" altLang="en-US" sz="2000" b="1" dirty="0"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少量能量</a:t>
                </a:r>
              </a:p>
            </p:txBody>
          </p:sp>
          <p:sp>
            <p:nvSpPr>
              <p:cNvPr id="58" name="Text Box 19"/>
              <p:cNvSpPr txBox="1">
                <a:spLocks noChangeArrowheads="1"/>
              </p:cNvSpPr>
              <p:nvPr/>
            </p:nvSpPr>
            <p:spPr bwMode="auto">
              <a:xfrm>
                <a:off x="2891" y="2629"/>
                <a:ext cx="33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zh-CN" altLang="en-US" sz="2000" b="1" dirty="0">
                    <a:solidFill>
                      <a:srgbClr val="0066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     </a:t>
                </a:r>
                <a:r>
                  <a:rPr lang="zh-CN" altLang="en-US" sz="2000" b="1" dirty="0"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酶</a:t>
                </a:r>
              </a:p>
            </p:txBody>
          </p:sp>
        </p:grpSp>
        <p:sp>
          <p:nvSpPr>
            <p:cNvPr id="56" name="Text Box 20"/>
            <p:cNvSpPr txBox="1">
              <a:spLocks noChangeArrowheads="1"/>
            </p:cNvSpPr>
            <p:nvPr/>
          </p:nvSpPr>
          <p:spPr bwMode="auto">
            <a:xfrm>
              <a:off x="2849" y="3050"/>
              <a:ext cx="220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CN" altLang="en-US" sz="20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（大</a:t>
              </a:r>
              <a:r>
                <a:rPr lang="zh-CN" altLang="en-US" sz="2000" b="1" dirty="0">
                  <a:solidFill>
                    <a:srgbClr val="FF33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部分高等植物、酵母菌）</a:t>
              </a:r>
            </a:p>
          </p:txBody>
        </p:sp>
      </p:grpSp>
      <p:grpSp>
        <p:nvGrpSpPr>
          <p:cNvPr id="59" name="Group 21"/>
          <p:cNvGrpSpPr/>
          <p:nvPr/>
        </p:nvGrpSpPr>
        <p:grpSpPr bwMode="auto">
          <a:xfrm>
            <a:off x="5907968" y="5330447"/>
            <a:ext cx="6604000" cy="901700"/>
            <a:chOff x="2621" y="3560"/>
            <a:chExt cx="3120" cy="568"/>
          </a:xfrm>
        </p:grpSpPr>
        <p:grpSp>
          <p:nvGrpSpPr>
            <p:cNvPr id="60" name="Group 22"/>
            <p:cNvGrpSpPr/>
            <p:nvPr/>
          </p:nvGrpSpPr>
          <p:grpSpPr bwMode="auto">
            <a:xfrm>
              <a:off x="2903" y="3560"/>
              <a:ext cx="2304" cy="328"/>
              <a:chOff x="2903" y="3560"/>
              <a:chExt cx="2304" cy="328"/>
            </a:xfrm>
          </p:grpSpPr>
          <p:sp>
            <p:nvSpPr>
              <p:cNvPr id="62" name="Text Box 23"/>
              <p:cNvSpPr txBox="1">
                <a:spLocks noChangeArrowheads="1"/>
              </p:cNvSpPr>
              <p:nvPr/>
            </p:nvSpPr>
            <p:spPr bwMode="auto">
              <a:xfrm>
                <a:off x="3287" y="3636"/>
                <a:ext cx="192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zh-CN" altLang="en-US" sz="2000" b="1" dirty="0"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乳酸</a:t>
                </a:r>
                <a:r>
                  <a:rPr lang="en-US" altLang="zh-CN" sz="2000" b="1" dirty="0"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+</a:t>
                </a:r>
                <a:r>
                  <a:rPr lang="zh-CN" altLang="en-US" sz="2000" b="1" dirty="0"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少量能量</a:t>
                </a:r>
              </a:p>
            </p:txBody>
          </p:sp>
          <p:sp>
            <p:nvSpPr>
              <p:cNvPr id="63" name="Text Box 24"/>
              <p:cNvSpPr txBox="1">
                <a:spLocks noChangeArrowheads="1"/>
              </p:cNvSpPr>
              <p:nvPr/>
            </p:nvSpPr>
            <p:spPr bwMode="auto">
              <a:xfrm>
                <a:off x="2903" y="3560"/>
                <a:ext cx="33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zh-CN" altLang="en-US" sz="2000" b="1" dirty="0"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酶</a:t>
                </a:r>
              </a:p>
            </p:txBody>
          </p:sp>
        </p:grpSp>
        <p:sp>
          <p:nvSpPr>
            <p:cNvPr id="61" name="Text Box 25"/>
            <p:cNvSpPr txBox="1">
              <a:spLocks noChangeArrowheads="1"/>
            </p:cNvSpPr>
            <p:nvPr/>
          </p:nvSpPr>
          <p:spPr bwMode="auto">
            <a:xfrm>
              <a:off x="2621" y="3876"/>
              <a:ext cx="312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CN" altLang="en-US" sz="20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（马铃薯块茎、玉米胚、脊椎动物肌细胞、乳酸菌）</a:t>
              </a:r>
            </a:p>
          </p:txBody>
        </p:sp>
      </p:grpSp>
      <p:pic>
        <p:nvPicPr>
          <p:cNvPr id="64" name="Picture 26" descr="2_0719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39AC27"/>
              </a:clrFrom>
              <a:clrTo>
                <a:srgbClr val="39AC2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85" y="2225838"/>
            <a:ext cx="72937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7" descr="2_0719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39AC27"/>
              </a:clrFrom>
              <a:clrTo>
                <a:srgbClr val="39AC2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17" y="3688817"/>
            <a:ext cx="777712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Text Box 29"/>
          <p:cNvSpPr txBox="1">
            <a:spLocks noChangeArrowheads="1"/>
          </p:cNvSpPr>
          <p:nvPr/>
        </p:nvSpPr>
        <p:spPr bwMode="auto">
          <a:xfrm>
            <a:off x="2332065" y="5300207"/>
            <a:ext cx="2847639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场所：细胞质基质</a:t>
            </a:r>
          </a:p>
        </p:txBody>
      </p:sp>
      <p:sp>
        <p:nvSpPr>
          <p:cNvPr id="67" name="Text Box 30"/>
          <p:cNvSpPr txBox="1">
            <a:spLocks noChangeArrowheads="1"/>
          </p:cNvSpPr>
          <p:nvPr/>
        </p:nvSpPr>
        <p:spPr bwMode="auto">
          <a:xfrm>
            <a:off x="938035" y="1169101"/>
            <a:ext cx="10272184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提醒：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无氧呼吸只在第一阶段产生少量能量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53" grpId="0"/>
      <p:bldP spid="66" grpId="0" bldLvl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435001"/>
            <a:ext cx="5047534" cy="160043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活动三：无氧呼吸总反应式</a:t>
            </a:r>
          </a:p>
          <a:p>
            <a:pPr latinLnBrk="1" hangingPunct="0">
              <a:defRPr/>
            </a:pPr>
            <a:endParaRPr lang="zh-CN" altLang="en-US" sz="3200" dirty="0">
              <a:solidFill>
                <a:schemeClr val="tx1">
                  <a:lumMod val="75000"/>
                </a:schemeClr>
              </a:solidFill>
              <a:latin typeface="OPPOSans B" panose="00020600040101010101" pitchFamily="18" charset="-122"/>
              <a:ea typeface="OPPOSans B" panose="00020600040101010101" pitchFamily="18" charset="-122"/>
              <a:sym typeface="OPPOSans B" panose="00020600040101010101" pitchFamily="18" charset="-122"/>
            </a:endParaRPr>
          </a:p>
          <a:p>
            <a:pPr latinLnBrk="1" hangingPunct="0">
              <a:defRPr/>
            </a:pPr>
            <a:endParaRPr lang="zh-CN" altLang="en-US" sz="3200" dirty="0">
              <a:solidFill>
                <a:schemeClr val="tx1">
                  <a:lumMod val="75000"/>
                </a:schemeClr>
              </a:solidFill>
              <a:latin typeface="OPPOSans B" panose="00020600040101010101" pitchFamily="18" charset="-122"/>
              <a:ea typeface="OPPOSans B" panose="00020600040101010101" pitchFamily="18" charset="-122"/>
              <a:sym typeface="OPPOSans B" panose="00020600040101010101" pitchFamily="18" charset="-122"/>
            </a:endParaRP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1503798" y="1269955"/>
            <a:ext cx="19452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C</a:t>
            </a:r>
            <a:r>
              <a:rPr lang="en-US" altLang="zh-CN" sz="2000" b="1" baseline="-250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6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H</a:t>
            </a:r>
            <a:r>
              <a:rPr lang="en-US" altLang="zh-CN" sz="2000" b="1" baseline="-250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12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O</a:t>
            </a:r>
            <a:r>
              <a:rPr lang="en-US" altLang="zh-CN" sz="2000" b="1" baseline="-250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6</a:t>
            </a:r>
          </a:p>
        </p:txBody>
      </p:sp>
      <p:sp>
        <p:nvSpPr>
          <p:cNvPr id="33" name="Line 4"/>
          <p:cNvSpPr>
            <a:spLocks noChangeShapeType="1"/>
          </p:cNvSpPr>
          <p:nvPr/>
        </p:nvSpPr>
        <p:spPr bwMode="auto">
          <a:xfrm>
            <a:off x="2662989" y="1558926"/>
            <a:ext cx="1272116" cy="111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/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2923844" y="1181672"/>
            <a:ext cx="4411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酶</a:t>
            </a: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3911250" y="1256307"/>
            <a:ext cx="40322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2 C</a:t>
            </a:r>
            <a:r>
              <a:rPr lang="en-US" altLang="zh-CN" sz="2000" b="1" baseline="-250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H</a:t>
            </a:r>
            <a:r>
              <a:rPr lang="en-US" altLang="zh-CN" sz="2000" b="1" baseline="-250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6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O</a:t>
            </a:r>
            <a:r>
              <a:rPr lang="en-US" altLang="zh-CN" sz="2000" b="1" baseline="-250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(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乳酸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)</a:t>
            </a: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5832488" y="1263629"/>
            <a:ext cx="3683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+ 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少量能量</a:t>
            </a:r>
          </a:p>
        </p:txBody>
      </p:sp>
      <p:sp>
        <p:nvSpPr>
          <p:cNvPr id="37" name="Rectangle 8"/>
          <p:cNvSpPr>
            <a:spLocks noChangeArrowheads="1"/>
          </p:cNvSpPr>
          <p:nvPr/>
        </p:nvSpPr>
        <p:spPr bwMode="auto">
          <a:xfrm>
            <a:off x="1505915" y="3038475"/>
            <a:ext cx="19219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C</a:t>
            </a:r>
            <a:r>
              <a:rPr lang="en-US" altLang="zh-CN" sz="2000" b="1" baseline="-250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6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H</a:t>
            </a:r>
            <a:r>
              <a:rPr lang="en-US" altLang="zh-CN" sz="2000" b="1" baseline="-250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12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O</a:t>
            </a:r>
            <a:r>
              <a:rPr lang="en-US" altLang="zh-CN" sz="2000" b="1" baseline="-250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6</a:t>
            </a: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3855399" y="3038475"/>
            <a:ext cx="37253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2 C</a:t>
            </a:r>
            <a:r>
              <a:rPr lang="en-US" altLang="zh-CN" sz="2000" b="1" baseline="-250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H</a:t>
            </a:r>
            <a:r>
              <a:rPr lang="en-US" altLang="zh-CN" sz="2000" b="1" baseline="-250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5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OH(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酒精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)</a:t>
            </a:r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5852242" y="3015964"/>
            <a:ext cx="50143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+ 2CO</a:t>
            </a:r>
            <a:r>
              <a:rPr lang="en-US" altLang="zh-CN" sz="2000" b="1" baseline="-250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 + 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少量能量</a:t>
            </a:r>
          </a:p>
        </p:txBody>
      </p:sp>
      <p:sp>
        <p:nvSpPr>
          <p:cNvPr id="40" name="Line 11"/>
          <p:cNvSpPr>
            <a:spLocks noChangeShapeType="1"/>
          </p:cNvSpPr>
          <p:nvPr/>
        </p:nvSpPr>
        <p:spPr bwMode="auto">
          <a:xfrm>
            <a:off x="2700426" y="3292852"/>
            <a:ext cx="1214967" cy="111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/>
          </a:p>
        </p:txBody>
      </p:sp>
      <p:sp>
        <p:nvSpPr>
          <p:cNvPr id="68" name="Text Box 12"/>
          <p:cNvSpPr txBox="1">
            <a:spLocks noChangeArrowheads="1"/>
          </p:cNvSpPr>
          <p:nvPr/>
        </p:nvSpPr>
        <p:spPr bwMode="auto">
          <a:xfrm>
            <a:off x="3017991" y="2895600"/>
            <a:ext cx="4411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酶</a:t>
            </a:r>
          </a:p>
        </p:txBody>
      </p:sp>
      <p:sp>
        <p:nvSpPr>
          <p:cNvPr id="69" name="AutoShape 13"/>
          <p:cNvSpPr/>
          <p:nvPr/>
        </p:nvSpPr>
        <p:spPr bwMode="auto">
          <a:xfrm>
            <a:off x="928064" y="1493838"/>
            <a:ext cx="508000" cy="1858962"/>
          </a:xfrm>
          <a:prstGeom prst="leftBrace">
            <a:avLst>
              <a:gd name="adj1" fmla="val 40547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000">
              <a:latin typeface="OPPOSans R" panose="00020600040101010101" pitchFamily="18" charset="-122"/>
              <a:ea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70" name="Text Box 14"/>
          <p:cNvSpPr txBox="1">
            <a:spLocks noChangeArrowheads="1"/>
          </p:cNvSpPr>
          <p:nvPr/>
        </p:nvSpPr>
        <p:spPr bwMode="auto">
          <a:xfrm>
            <a:off x="1359864" y="1828801"/>
            <a:ext cx="11252200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b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例：高等动物、乳酸菌、高等植物的某些器官（马铃薯块茎、甜菜块根、玉米胚细胞等）</a:t>
            </a:r>
          </a:p>
        </p:txBody>
      </p:sp>
      <p:sp>
        <p:nvSpPr>
          <p:cNvPr id="71" name="Text Box 15"/>
          <p:cNvSpPr txBox="1">
            <a:spLocks noChangeArrowheads="1"/>
          </p:cNvSpPr>
          <p:nvPr/>
        </p:nvSpPr>
        <p:spPr bwMode="auto">
          <a:xfrm>
            <a:off x="1419883" y="3624616"/>
            <a:ext cx="6834717" cy="40011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例：大多数植物、酵母菌</a:t>
            </a:r>
          </a:p>
        </p:txBody>
      </p:sp>
      <p:sp>
        <p:nvSpPr>
          <p:cNvPr id="73" name="Text Box 17"/>
          <p:cNvSpPr txBox="1">
            <a:spLocks noChangeArrowheads="1"/>
          </p:cNvSpPr>
          <p:nvPr/>
        </p:nvSpPr>
        <p:spPr bwMode="auto">
          <a:xfrm>
            <a:off x="1354176" y="5334001"/>
            <a:ext cx="1168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同样是分解葡萄糖，为何无氧呼吸只能释放少量能量？</a:t>
            </a:r>
          </a:p>
        </p:txBody>
      </p:sp>
      <p:sp>
        <p:nvSpPr>
          <p:cNvPr id="74" name="Text Box 18"/>
          <p:cNvSpPr txBox="1">
            <a:spLocks noChangeArrowheads="1"/>
          </p:cNvSpPr>
          <p:nvPr/>
        </p:nvSpPr>
        <p:spPr bwMode="auto">
          <a:xfrm>
            <a:off x="1334464" y="4586288"/>
            <a:ext cx="162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0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发酵</a:t>
            </a:r>
          </a:p>
        </p:txBody>
      </p:sp>
      <p:sp>
        <p:nvSpPr>
          <p:cNvPr id="75" name="Line 19"/>
          <p:cNvSpPr>
            <a:spLocks noChangeShapeType="1"/>
          </p:cNvSpPr>
          <p:nvPr/>
        </p:nvSpPr>
        <p:spPr bwMode="auto">
          <a:xfrm>
            <a:off x="2335316" y="4805180"/>
            <a:ext cx="101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/>
          </a:p>
        </p:txBody>
      </p:sp>
      <p:sp>
        <p:nvSpPr>
          <p:cNvPr id="76" name="Text Box 20"/>
          <p:cNvSpPr txBox="1">
            <a:spLocks noChangeArrowheads="1"/>
          </p:cNvSpPr>
          <p:nvPr/>
        </p:nvSpPr>
        <p:spPr bwMode="auto">
          <a:xfrm>
            <a:off x="3772864" y="4586288"/>
            <a:ext cx="4673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000" b="1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微生物的无氧呼吸</a:t>
            </a:r>
          </a:p>
        </p:txBody>
      </p:sp>
      <p:sp>
        <p:nvSpPr>
          <p:cNvPr id="77" name="Text Box 21"/>
          <p:cNvSpPr txBox="1">
            <a:spLocks noChangeArrowheads="1"/>
          </p:cNvSpPr>
          <p:nvPr/>
        </p:nvSpPr>
        <p:spPr bwMode="auto">
          <a:xfrm>
            <a:off x="5954960" y="4572001"/>
            <a:ext cx="5486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（酒精发酵、乳酸发酵）</a:t>
            </a:r>
          </a:p>
        </p:txBody>
      </p:sp>
      <p:sp>
        <p:nvSpPr>
          <p:cNvPr id="78" name="Text Box 22"/>
          <p:cNvSpPr txBox="1">
            <a:spLocks noChangeArrowheads="1"/>
          </p:cNvSpPr>
          <p:nvPr/>
        </p:nvSpPr>
        <p:spPr bwMode="auto">
          <a:xfrm>
            <a:off x="1347475" y="5780088"/>
            <a:ext cx="11472333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b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无氧呼吸中葡萄糖分子中的大部分能量存留在酒精或乳酸中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34" grpId="0"/>
      <p:bldP spid="35" grpId="0"/>
      <p:bldP spid="36" grpId="0"/>
      <p:bldP spid="37" grpId="0"/>
      <p:bldP spid="38" grpId="0"/>
      <p:bldP spid="39" grpId="0"/>
      <p:bldP spid="40" grpId="0" animBg="1"/>
      <p:bldP spid="68" grpId="0"/>
      <p:bldP spid="70" grpId="0"/>
      <p:bldP spid="71" grpId="0"/>
      <p:bldP spid="73" grpId="0"/>
      <p:bldP spid="74" grpId="0"/>
      <p:bldP spid="75" grpId="0" animBg="1"/>
      <p:bldP spid="76" grpId="0"/>
      <p:bldP spid="77" grpId="0"/>
      <p:bldP spid="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435001"/>
            <a:ext cx="4637165" cy="160043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活动三：无氧呼吸的意义</a:t>
            </a:r>
          </a:p>
          <a:p>
            <a:pPr latinLnBrk="1" hangingPunct="0">
              <a:defRPr/>
            </a:pPr>
            <a:endParaRPr lang="zh-CN" altLang="en-US" sz="3200" dirty="0">
              <a:solidFill>
                <a:schemeClr val="tx1">
                  <a:lumMod val="75000"/>
                </a:schemeClr>
              </a:solidFill>
              <a:latin typeface="OPPOSans B" panose="00020600040101010101" pitchFamily="18" charset="-122"/>
              <a:ea typeface="OPPOSans B" panose="00020600040101010101" pitchFamily="18" charset="-122"/>
              <a:sym typeface="OPPOSans B" panose="00020600040101010101" pitchFamily="18" charset="-122"/>
            </a:endParaRPr>
          </a:p>
          <a:p>
            <a:pPr latinLnBrk="1" hangingPunct="0">
              <a:defRPr/>
            </a:pPr>
            <a:endParaRPr lang="zh-CN" altLang="en-US" sz="3200" dirty="0">
              <a:solidFill>
                <a:schemeClr val="tx1">
                  <a:lumMod val="75000"/>
                </a:schemeClr>
              </a:solidFill>
              <a:latin typeface="OPPOSans B" panose="00020600040101010101" pitchFamily="18" charset="-122"/>
              <a:ea typeface="OPPOSans B" panose="00020600040101010101" pitchFamily="18" charset="-122"/>
              <a:sym typeface="OPPOSans B" panose="00020600040101010101" pitchFamily="18" charset="-122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50801" y="1417639"/>
            <a:ext cx="12141199" cy="44926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20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b="1" noProof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</a:t>
            </a:r>
            <a:r>
              <a:rPr lang="zh-CN" altLang="en-US" sz="2000" b="1" noProof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高等植物在水淹的情况下，可以进行短暂的无氧呼吸，将葡萄糖分解为乙醇和二氧化碳，释放出能    量以适应缺氧环境条件。</a:t>
            </a:r>
            <a:endParaRPr lang="en-US" altLang="zh-CN" sz="2000" b="1" noProof="1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b="1" noProof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endParaRPr lang="zh-CN" altLang="en-US" sz="2000" b="1" noProof="1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b="1" noProof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人在剧烈运动时，需要在相对较短的时间内消耗大量的能量，肌肉细胞则以无氧呼吸的方式供给能量，满足人体的需要。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435001"/>
            <a:ext cx="5868271" cy="160043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三：有氧呼吸与无氧呼吸的比较</a:t>
            </a:r>
          </a:p>
          <a:p>
            <a:pPr latinLnBrk="1" hangingPunct="0">
              <a:defRPr/>
            </a:pPr>
            <a:endParaRPr lang="zh-CN" altLang="en-US" sz="3200" dirty="0">
              <a:solidFill>
                <a:schemeClr val="tx1">
                  <a:lumMod val="75000"/>
                </a:schemeClr>
              </a:solidFill>
              <a:latin typeface="OPPOSans B" panose="00020600040101010101" pitchFamily="18" charset="-122"/>
              <a:ea typeface="OPPOSans B" panose="00020600040101010101" pitchFamily="18" charset="-122"/>
              <a:sym typeface="OPPOSans B" panose="00020600040101010101" pitchFamily="18" charset="-122"/>
            </a:endParaRPr>
          </a:p>
          <a:p>
            <a:pPr latinLnBrk="1" hangingPunct="0">
              <a:defRPr/>
            </a:pPr>
            <a:endParaRPr lang="zh-CN" altLang="en-US" sz="3200" dirty="0">
              <a:solidFill>
                <a:schemeClr val="tx1">
                  <a:lumMod val="75000"/>
                </a:schemeClr>
              </a:solidFill>
              <a:latin typeface="OPPOSans B" panose="00020600040101010101" pitchFamily="18" charset="-122"/>
              <a:ea typeface="OPPOSans B" panose="00020600040101010101" pitchFamily="18" charset="-122"/>
              <a:sym typeface="OPPOSans B" panose="00020600040101010101" pitchFamily="18" charset="-122"/>
            </a:endParaRPr>
          </a:p>
        </p:txBody>
      </p:sp>
      <p:graphicFrame>
        <p:nvGraphicFramePr>
          <p:cNvPr id="4" name="表格 22529"/>
          <p:cNvGraphicFramePr/>
          <p:nvPr/>
        </p:nvGraphicFramePr>
        <p:xfrm>
          <a:off x="1373872" y="1630395"/>
          <a:ext cx="8322765" cy="4144892"/>
        </p:xfrm>
        <a:graphic>
          <a:graphicData uri="http://schemas.openxmlformats.org/drawingml/2006/table">
            <a:tbl>
              <a:tblPr/>
              <a:tblGrid>
                <a:gridCol w="444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14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217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0397">
                <a:tc gridSpan="2">
                  <a:txBody>
                    <a:bodyPr/>
                    <a:lstStyle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000" dirty="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121920" marR="12192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000" dirty="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121920" marR="12192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000" dirty="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121920" marR="12192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543">
                <a:tc rowSpan="4">
                  <a:txBody>
                    <a:bodyPr/>
                    <a:lstStyle/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000" dirty="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121920" marR="12192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000" dirty="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121920" marR="12192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000" dirty="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121920" marR="12192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000" dirty="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121920" marR="12192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29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000" dirty="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121920" marR="12192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000" dirty="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121920" marR="12192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000" dirty="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121920" marR="12192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29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000" dirty="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121920" marR="12192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000" dirty="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121920" marR="12192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000" dirty="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121920" marR="12192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46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000" dirty="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121920" marR="12192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000" dirty="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121920" marR="12192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000" dirty="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121920" marR="12192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6917">
                <a:tc rowSpan="2">
                  <a:txBody>
                    <a:bodyPr/>
                    <a:lstStyle/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000" dirty="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121920" marR="12192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000" dirty="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121920" marR="12192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000" dirty="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121920" marR="12192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429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000" dirty="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121920" marR="12192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000" dirty="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121920" marR="12192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 Box 38"/>
          <p:cNvSpPr txBox="1">
            <a:spLocks noChangeArrowheads="1"/>
          </p:cNvSpPr>
          <p:nvPr/>
        </p:nvSpPr>
        <p:spPr bwMode="auto">
          <a:xfrm>
            <a:off x="4047162" y="1788403"/>
            <a:ext cx="3285698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kumimoji="1" lang="zh-CN" alt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有氧呼吸</a:t>
            </a:r>
          </a:p>
        </p:txBody>
      </p:sp>
      <p:sp>
        <p:nvSpPr>
          <p:cNvPr id="6" name="Text Box 39"/>
          <p:cNvSpPr txBox="1">
            <a:spLocks noChangeArrowheads="1"/>
          </p:cNvSpPr>
          <p:nvPr/>
        </p:nvSpPr>
        <p:spPr bwMode="auto">
          <a:xfrm>
            <a:off x="7347411" y="1788403"/>
            <a:ext cx="2900023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kumimoji="1" lang="zh-CN" alt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无氧呼吸</a:t>
            </a:r>
          </a:p>
        </p:txBody>
      </p:sp>
      <p:sp>
        <p:nvSpPr>
          <p:cNvPr id="7" name="Text Box 40"/>
          <p:cNvSpPr txBox="1">
            <a:spLocks noChangeArrowheads="1"/>
          </p:cNvSpPr>
          <p:nvPr/>
        </p:nvSpPr>
        <p:spPr bwMode="auto">
          <a:xfrm>
            <a:off x="1373873" y="2968495"/>
            <a:ext cx="492443" cy="16176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eaVert">
            <a:spAutoFit/>
          </a:bodyPr>
          <a:lstStyle/>
          <a:p>
            <a:pPr eaLnBrk="1" hangingPunct="1">
              <a:defRPr/>
            </a:pPr>
            <a:r>
              <a:rPr kumimoji="1" lang="zh-CN" altLang="en-US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不同点</a:t>
            </a:r>
          </a:p>
        </p:txBody>
      </p:sp>
      <p:sp>
        <p:nvSpPr>
          <p:cNvPr id="8" name="Text Box 41"/>
          <p:cNvSpPr txBox="1">
            <a:spLocks noChangeArrowheads="1"/>
          </p:cNvSpPr>
          <p:nvPr/>
        </p:nvSpPr>
        <p:spPr bwMode="auto">
          <a:xfrm>
            <a:off x="1373872" y="4825482"/>
            <a:ext cx="492443" cy="84734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eaVert"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相同点</a:t>
            </a:r>
          </a:p>
        </p:txBody>
      </p:sp>
      <p:sp>
        <p:nvSpPr>
          <p:cNvPr id="9" name="Text Box 42"/>
          <p:cNvSpPr txBox="1">
            <a:spLocks noChangeArrowheads="1"/>
          </p:cNvSpPr>
          <p:nvPr/>
        </p:nvSpPr>
        <p:spPr bwMode="auto">
          <a:xfrm>
            <a:off x="1867588" y="2448870"/>
            <a:ext cx="1078186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kumimoji="1"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场所</a:t>
            </a:r>
          </a:p>
        </p:txBody>
      </p:sp>
      <p:sp>
        <p:nvSpPr>
          <p:cNvPr id="10" name="Text Box 43"/>
          <p:cNvSpPr txBox="1">
            <a:spLocks noChangeArrowheads="1"/>
          </p:cNvSpPr>
          <p:nvPr/>
        </p:nvSpPr>
        <p:spPr bwMode="auto">
          <a:xfrm>
            <a:off x="1867589" y="3072119"/>
            <a:ext cx="702286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kumimoji="1" lang="zh-CN" altLang="en-US" sz="20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条件</a:t>
            </a:r>
          </a:p>
        </p:txBody>
      </p:sp>
      <p:sp>
        <p:nvSpPr>
          <p:cNvPr id="11" name="Text Box 44"/>
          <p:cNvSpPr txBox="1">
            <a:spLocks noChangeArrowheads="1"/>
          </p:cNvSpPr>
          <p:nvPr/>
        </p:nvSpPr>
        <p:spPr bwMode="auto">
          <a:xfrm>
            <a:off x="1916273" y="3691574"/>
            <a:ext cx="702286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kumimoji="1"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产物</a:t>
            </a:r>
          </a:p>
        </p:txBody>
      </p:sp>
      <p:sp>
        <p:nvSpPr>
          <p:cNvPr id="12" name="Text Box 45"/>
          <p:cNvSpPr txBox="1">
            <a:spLocks noChangeArrowheads="1"/>
          </p:cNvSpPr>
          <p:nvPr/>
        </p:nvSpPr>
        <p:spPr bwMode="auto">
          <a:xfrm>
            <a:off x="1916271" y="4237344"/>
            <a:ext cx="1208039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kumimoji="1"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能量变化</a:t>
            </a:r>
          </a:p>
        </p:txBody>
      </p:sp>
      <p:sp>
        <p:nvSpPr>
          <p:cNvPr id="13" name="Text Box 46"/>
          <p:cNvSpPr txBox="1">
            <a:spLocks noChangeArrowheads="1"/>
          </p:cNvSpPr>
          <p:nvPr/>
        </p:nvSpPr>
        <p:spPr bwMode="auto">
          <a:xfrm>
            <a:off x="1920506" y="4774076"/>
            <a:ext cx="702286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kumimoji="1"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联系</a:t>
            </a:r>
          </a:p>
        </p:txBody>
      </p:sp>
      <p:sp>
        <p:nvSpPr>
          <p:cNvPr id="14" name="Text Box 47"/>
          <p:cNvSpPr txBox="1">
            <a:spLocks noChangeArrowheads="1"/>
          </p:cNvSpPr>
          <p:nvPr/>
        </p:nvSpPr>
        <p:spPr bwMode="auto">
          <a:xfrm>
            <a:off x="1920506" y="5342732"/>
            <a:ext cx="702286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kumimoji="1"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实质</a:t>
            </a:r>
          </a:p>
        </p:txBody>
      </p:sp>
      <p:sp>
        <p:nvSpPr>
          <p:cNvPr id="15" name="Text Box 48"/>
          <p:cNvSpPr txBox="1">
            <a:spLocks noChangeArrowheads="1"/>
          </p:cNvSpPr>
          <p:nvPr/>
        </p:nvSpPr>
        <p:spPr bwMode="auto">
          <a:xfrm>
            <a:off x="4913266" y="-326250"/>
            <a:ext cx="1859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zh-CN" sz="2000" b="1">
              <a:latin typeface="OPPOSans R" panose="00020600040101010101" pitchFamily="18" charset="-122"/>
              <a:ea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6" name="Text Box 49"/>
          <p:cNvSpPr txBox="1">
            <a:spLocks noChangeArrowheads="1"/>
          </p:cNvSpPr>
          <p:nvPr/>
        </p:nvSpPr>
        <p:spPr bwMode="auto">
          <a:xfrm>
            <a:off x="3475854" y="2468184"/>
            <a:ext cx="2509640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kumimoji="1"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细胞质基质、线粒体</a:t>
            </a:r>
          </a:p>
        </p:txBody>
      </p:sp>
      <p:sp>
        <p:nvSpPr>
          <p:cNvPr id="17" name="Text Box 50"/>
          <p:cNvSpPr txBox="1">
            <a:spLocks noChangeArrowheads="1"/>
          </p:cNvSpPr>
          <p:nvPr/>
        </p:nvSpPr>
        <p:spPr bwMode="auto">
          <a:xfrm>
            <a:off x="8272621" y="2623428"/>
            <a:ext cx="1859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zh-CN" sz="2000" b="1">
              <a:latin typeface="OPPOSans R" panose="00020600040101010101" pitchFamily="18" charset="-122"/>
              <a:ea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8" name="Text Box 51"/>
          <p:cNvSpPr txBox="1">
            <a:spLocks noChangeArrowheads="1"/>
          </p:cNvSpPr>
          <p:nvPr/>
        </p:nvSpPr>
        <p:spPr bwMode="auto">
          <a:xfrm>
            <a:off x="7264434" y="2481832"/>
            <a:ext cx="1476866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kumimoji="1"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细胞质基质</a:t>
            </a:r>
          </a:p>
        </p:txBody>
      </p:sp>
      <p:sp>
        <p:nvSpPr>
          <p:cNvPr id="19" name="Text Box 52"/>
          <p:cNvSpPr txBox="1">
            <a:spLocks noChangeArrowheads="1"/>
          </p:cNvSpPr>
          <p:nvPr/>
        </p:nvSpPr>
        <p:spPr bwMode="auto">
          <a:xfrm>
            <a:off x="3475855" y="3025133"/>
            <a:ext cx="1735060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kumimoji="1"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需分子氧、酶</a:t>
            </a:r>
          </a:p>
        </p:txBody>
      </p:sp>
      <p:sp>
        <p:nvSpPr>
          <p:cNvPr id="20" name="Text Box 53"/>
          <p:cNvSpPr txBox="1">
            <a:spLocks noChangeArrowheads="1"/>
          </p:cNvSpPr>
          <p:nvPr/>
        </p:nvSpPr>
        <p:spPr bwMode="auto">
          <a:xfrm>
            <a:off x="6969065" y="3076241"/>
            <a:ext cx="2251446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kumimoji="1"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不需分子氧、需酶</a:t>
            </a:r>
          </a:p>
        </p:txBody>
      </p:sp>
      <p:sp>
        <p:nvSpPr>
          <p:cNvPr id="21" name="Text Box 54"/>
          <p:cNvSpPr txBox="1">
            <a:spLocks noChangeArrowheads="1"/>
          </p:cNvSpPr>
          <p:nvPr/>
        </p:nvSpPr>
        <p:spPr bwMode="auto">
          <a:xfrm>
            <a:off x="3491333" y="3618241"/>
            <a:ext cx="1410705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kumimoji="1"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CO</a:t>
            </a:r>
            <a:r>
              <a:rPr kumimoji="1" lang="en-US" altLang="zh-CN" sz="2000" b="1" baseline="-25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kumimoji="1"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kumimoji="1"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H</a:t>
            </a:r>
            <a:r>
              <a:rPr kumimoji="1" lang="en-US" altLang="zh-CN" sz="2000" b="1" baseline="-25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kumimoji="1"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</a:t>
            </a:r>
          </a:p>
        </p:txBody>
      </p:sp>
      <p:sp>
        <p:nvSpPr>
          <p:cNvPr id="23" name="Text Box 55"/>
          <p:cNvSpPr txBox="1">
            <a:spLocks noChangeArrowheads="1"/>
          </p:cNvSpPr>
          <p:nvPr/>
        </p:nvSpPr>
        <p:spPr bwMode="auto">
          <a:xfrm>
            <a:off x="7006218" y="3648734"/>
            <a:ext cx="2211104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kumimoji="1" lang="zh-CN" altLang="en-US" sz="20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酒精和</a:t>
            </a:r>
            <a:r>
              <a:rPr kumimoji="1" lang="en-US" altLang="zh-CN" sz="20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CO</a:t>
            </a:r>
            <a:r>
              <a:rPr kumimoji="1" lang="en-US" altLang="zh-CN" sz="2000" b="1" baseline="-250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kumimoji="1" lang="zh-CN" altLang="en-US" sz="20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或乳酸</a:t>
            </a:r>
          </a:p>
        </p:txBody>
      </p:sp>
      <p:sp>
        <p:nvSpPr>
          <p:cNvPr id="24" name="Text Box 56"/>
          <p:cNvSpPr txBox="1">
            <a:spLocks noChangeArrowheads="1"/>
          </p:cNvSpPr>
          <p:nvPr/>
        </p:nvSpPr>
        <p:spPr bwMode="auto">
          <a:xfrm>
            <a:off x="3491334" y="4224997"/>
            <a:ext cx="1735060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kumimoji="1"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释放大量能量</a:t>
            </a:r>
          </a:p>
        </p:txBody>
      </p:sp>
      <p:sp>
        <p:nvSpPr>
          <p:cNvPr id="25" name="Text Box 57"/>
          <p:cNvSpPr txBox="1">
            <a:spLocks noChangeArrowheads="1"/>
          </p:cNvSpPr>
          <p:nvPr/>
        </p:nvSpPr>
        <p:spPr bwMode="auto">
          <a:xfrm>
            <a:off x="7238233" y="4265941"/>
            <a:ext cx="1735060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kumimoji="1"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释放少量能量</a:t>
            </a:r>
          </a:p>
        </p:txBody>
      </p:sp>
      <p:sp>
        <p:nvSpPr>
          <p:cNvPr id="26" name="Text Box 58"/>
          <p:cNvSpPr txBox="1">
            <a:spLocks noChangeArrowheads="1"/>
          </p:cNvSpPr>
          <p:nvPr/>
        </p:nvSpPr>
        <p:spPr bwMode="auto">
          <a:xfrm>
            <a:off x="3524131" y="4800401"/>
            <a:ext cx="4058800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kumimoji="1"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第一阶段完全相同，以后阶段不同</a:t>
            </a:r>
          </a:p>
        </p:txBody>
      </p:sp>
      <p:sp>
        <p:nvSpPr>
          <p:cNvPr id="27" name="Text Box 59"/>
          <p:cNvSpPr txBox="1">
            <a:spLocks noChangeArrowheads="1"/>
          </p:cNvSpPr>
          <p:nvPr/>
        </p:nvSpPr>
        <p:spPr bwMode="auto">
          <a:xfrm>
            <a:off x="3509532" y="5308999"/>
            <a:ext cx="4799493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kumimoji="1"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酶参入分解有机物，释放能量，合成</a:t>
            </a:r>
            <a:r>
              <a:rPr kumimoji="1"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ATP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366761"/>
            <a:ext cx="2200600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en-US" altLang="zh-CN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1. </a:t>
            </a: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课堂导入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821397" y="2424159"/>
            <a:ext cx="11277600" cy="9746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zh-CN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</a:t>
            </a:r>
            <a:r>
              <a:rPr lang="zh-CN" altLang="en-US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有机物在</a:t>
            </a:r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细胞内</a:t>
            </a:r>
            <a:r>
              <a:rPr lang="zh-CN" altLang="en-US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经过一系列的</a:t>
            </a:r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氧</a:t>
            </a:r>
            <a:r>
              <a:rPr lang="zh-CN" altLang="en-US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化分解，最终生成</a:t>
            </a:r>
            <a:r>
              <a:rPr kumimoji="1"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CO</a:t>
            </a:r>
            <a:r>
              <a:rPr kumimoji="1" lang="en-US" altLang="zh-CN" sz="20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或</a:t>
            </a:r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其他产物（ ？）</a:t>
            </a:r>
            <a:r>
              <a:rPr lang="zh-CN" altLang="en-US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，并且释放</a:t>
            </a:r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能量</a:t>
            </a:r>
            <a:r>
              <a:rPr lang="zh-CN" altLang="en-US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并生成</a:t>
            </a:r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ATP</a:t>
            </a:r>
            <a:r>
              <a:rPr lang="zh-CN" altLang="en-US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的过程。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60400" y="1364631"/>
            <a:ext cx="253628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accent1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细胞呼吸的概念：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157008" y="5191118"/>
            <a:ext cx="38779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chemeClr val="accent1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方式：有氧呼吸和无氧呼吸</a:t>
            </a:r>
          </a:p>
        </p:txBody>
      </p:sp>
      <p:sp>
        <p:nvSpPr>
          <p:cNvPr id="11" name="线形标注 2 2"/>
          <p:cNvSpPr/>
          <p:nvPr/>
        </p:nvSpPr>
        <p:spPr>
          <a:xfrm>
            <a:off x="3738167" y="1473125"/>
            <a:ext cx="1564216" cy="862012"/>
          </a:xfrm>
          <a:prstGeom prst="borderCallout2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场所</a:t>
            </a:r>
            <a:r>
              <a:rPr lang="en-US" altLang="zh-CN" sz="20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?</a:t>
            </a:r>
          </a:p>
        </p:txBody>
      </p:sp>
      <p:sp>
        <p:nvSpPr>
          <p:cNvPr id="12" name="线形标注 2 3"/>
          <p:cNvSpPr/>
          <p:nvPr/>
        </p:nvSpPr>
        <p:spPr>
          <a:xfrm>
            <a:off x="6460197" y="1436049"/>
            <a:ext cx="1564217" cy="86201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9371"/>
              <a:gd name="adj6" fmla="val -75907"/>
            </a:avLst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条件？</a:t>
            </a:r>
          </a:p>
        </p:txBody>
      </p:sp>
      <p:sp>
        <p:nvSpPr>
          <p:cNvPr id="13" name="线形标注 2 4"/>
          <p:cNvSpPr/>
          <p:nvPr/>
        </p:nvSpPr>
        <p:spPr>
          <a:xfrm>
            <a:off x="6957788" y="3796397"/>
            <a:ext cx="1564217" cy="86201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06911"/>
              <a:gd name="adj6" fmla="val 5576"/>
            </a:avLst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产物</a:t>
            </a:r>
          </a:p>
        </p:txBody>
      </p:sp>
      <p:sp>
        <p:nvSpPr>
          <p:cNvPr id="14" name="线形标注 2 5"/>
          <p:cNvSpPr/>
          <p:nvPr/>
        </p:nvSpPr>
        <p:spPr>
          <a:xfrm>
            <a:off x="9727995" y="3529682"/>
            <a:ext cx="1876630" cy="860425"/>
          </a:xfrm>
          <a:prstGeom prst="borderCallout2">
            <a:avLst>
              <a:gd name="adj1" fmla="val -8676"/>
              <a:gd name="adj2" fmla="val 47203"/>
              <a:gd name="adj3" fmla="val -15532"/>
              <a:gd name="adj4" fmla="val 44633"/>
              <a:gd name="adj5" fmla="val -77211"/>
              <a:gd name="adj6" fmla="val 76414"/>
            </a:avLst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2870kJ</a:t>
            </a:r>
            <a:r>
              <a:rPr lang="zh-CN" altLang="en-US" sz="20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去向</a:t>
            </a:r>
            <a:endParaRPr lang="en-US" altLang="zh-CN" sz="2000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/>
      <p:bldP spid="10" grpId="0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435001"/>
            <a:ext cx="2152510" cy="110799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en-US" altLang="zh-CN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4.</a:t>
            </a: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课堂小结</a:t>
            </a:r>
          </a:p>
          <a:p>
            <a:pPr latinLnBrk="1" hangingPunct="0">
              <a:defRPr/>
            </a:pPr>
            <a:endParaRPr lang="zh-CN" altLang="en-US" sz="3200" dirty="0">
              <a:solidFill>
                <a:schemeClr val="tx1">
                  <a:lumMod val="75000"/>
                </a:schemeClr>
              </a:solidFill>
              <a:latin typeface="OPPOSans B" panose="00020600040101010101" pitchFamily="18" charset="-122"/>
              <a:ea typeface="OPPOSans B" panose="00020600040101010101" pitchFamily="18" charset="-122"/>
              <a:sym typeface="OPPOSans B" panose="00020600040101010101" pitchFamily="18" charset="-122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63103" y="619219"/>
            <a:ext cx="10111940" cy="3500997"/>
            <a:chOff x="1217337" y="-326250"/>
            <a:chExt cx="10011666" cy="5975082"/>
          </a:xfrm>
        </p:grpSpPr>
        <p:sp>
          <p:nvSpPr>
            <p:cNvPr id="15" name="Text Box 48"/>
            <p:cNvSpPr txBox="1">
              <a:spLocks noChangeArrowheads="1"/>
            </p:cNvSpPr>
            <p:nvPr/>
          </p:nvSpPr>
          <p:spPr bwMode="auto">
            <a:xfrm>
              <a:off x="4913266" y="-326250"/>
              <a:ext cx="18596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zh-CN" sz="2000" b="1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8" name="Text Box 5"/>
            <p:cNvSpPr txBox="1">
              <a:spLocks noChangeArrowheads="1"/>
            </p:cNvSpPr>
            <p:nvPr/>
          </p:nvSpPr>
          <p:spPr bwMode="auto">
            <a:xfrm>
              <a:off x="2212622" y="1060323"/>
              <a:ext cx="2302932" cy="630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rgbClr val="0000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呼吸作用的概念</a:t>
              </a:r>
            </a:p>
          </p:txBody>
        </p:sp>
        <p:sp>
          <p:nvSpPr>
            <p:cNvPr id="29" name="Text Box 6"/>
            <p:cNvSpPr txBox="1">
              <a:spLocks noChangeArrowheads="1"/>
            </p:cNvSpPr>
            <p:nvPr/>
          </p:nvSpPr>
          <p:spPr bwMode="auto">
            <a:xfrm>
              <a:off x="2272621" y="3616695"/>
              <a:ext cx="20150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rgbClr val="0000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呼吸作用类型</a:t>
              </a:r>
            </a:p>
          </p:txBody>
        </p:sp>
        <p:sp>
          <p:nvSpPr>
            <p:cNvPr id="30" name="Text Box 7"/>
            <p:cNvSpPr txBox="1">
              <a:spLocks noChangeArrowheads="1"/>
            </p:cNvSpPr>
            <p:nvPr/>
          </p:nvSpPr>
          <p:spPr bwMode="auto">
            <a:xfrm>
              <a:off x="4420303" y="2428168"/>
              <a:ext cx="2590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 b="1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有氧呼吸</a:t>
              </a:r>
            </a:p>
          </p:txBody>
        </p:sp>
        <p:sp>
          <p:nvSpPr>
            <p:cNvPr id="31" name="Text Box 8"/>
            <p:cNvSpPr txBox="1">
              <a:spLocks noChangeArrowheads="1"/>
            </p:cNvSpPr>
            <p:nvPr/>
          </p:nvSpPr>
          <p:spPr bwMode="auto">
            <a:xfrm>
              <a:off x="4420303" y="4733218"/>
              <a:ext cx="249555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 b="1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无氧呼吸</a:t>
              </a:r>
            </a:p>
          </p:txBody>
        </p:sp>
        <p:sp>
          <p:nvSpPr>
            <p:cNvPr id="32" name="Text Box 9"/>
            <p:cNvSpPr txBox="1">
              <a:spLocks noChangeArrowheads="1"/>
            </p:cNvSpPr>
            <p:nvPr/>
          </p:nvSpPr>
          <p:spPr bwMode="auto">
            <a:xfrm>
              <a:off x="1217337" y="1924933"/>
              <a:ext cx="960967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rgbClr val="0000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呼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rgbClr val="0000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吸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rgbClr val="0000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作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rgbClr val="0000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用</a:t>
              </a:r>
            </a:p>
          </p:txBody>
        </p:sp>
        <p:sp>
          <p:nvSpPr>
            <p:cNvPr id="33" name="Text Box 10"/>
            <p:cNvSpPr txBox="1">
              <a:spLocks noChangeArrowheads="1"/>
            </p:cNvSpPr>
            <p:nvPr/>
          </p:nvSpPr>
          <p:spPr bwMode="auto">
            <a:xfrm>
              <a:off x="6219676" y="1642861"/>
              <a:ext cx="4775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葡萄糖的初步分解</a:t>
              </a:r>
            </a:p>
          </p:txBody>
        </p:sp>
        <p:sp>
          <p:nvSpPr>
            <p:cNvPr id="34" name="Text Box 11"/>
            <p:cNvSpPr txBox="1">
              <a:spLocks noChangeArrowheads="1"/>
            </p:cNvSpPr>
            <p:nvPr/>
          </p:nvSpPr>
          <p:spPr bwMode="auto">
            <a:xfrm>
              <a:off x="6219676" y="2292149"/>
              <a:ext cx="4775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 b="1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丙酮酸彻底分解</a:t>
              </a:r>
            </a:p>
          </p:txBody>
        </p:sp>
        <p:sp>
          <p:nvSpPr>
            <p:cNvPr id="35" name="Text Box 12"/>
            <p:cNvSpPr txBox="1">
              <a:spLocks noChangeArrowheads="1"/>
            </p:cNvSpPr>
            <p:nvPr/>
          </p:nvSpPr>
          <p:spPr bwMode="auto">
            <a:xfrm>
              <a:off x="6219676" y="2939849"/>
              <a:ext cx="3454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b="1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[H]</a:t>
              </a:r>
              <a:r>
                <a:rPr lang="zh-CN" altLang="en-US" sz="1800" b="1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的氧化</a:t>
              </a:r>
            </a:p>
          </p:txBody>
        </p:sp>
        <p:sp>
          <p:nvSpPr>
            <p:cNvPr id="36" name="Text Box 13"/>
            <p:cNvSpPr txBox="1">
              <a:spLocks noChangeArrowheads="1"/>
            </p:cNvSpPr>
            <p:nvPr/>
          </p:nvSpPr>
          <p:spPr bwMode="auto">
            <a:xfrm>
              <a:off x="6354318" y="4875185"/>
              <a:ext cx="2252959" cy="630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丙酮酸不彻底分解</a:t>
              </a:r>
            </a:p>
          </p:txBody>
        </p:sp>
        <p:sp>
          <p:nvSpPr>
            <p:cNvPr id="37" name="Text Box 14"/>
            <p:cNvSpPr txBox="1">
              <a:spLocks noChangeArrowheads="1"/>
            </p:cNvSpPr>
            <p:nvPr/>
          </p:nvSpPr>
          <p:spPr bwMode="auto">
            <a:xfrm>
              <a:off x="8754619" y="5159884"/>
              <a:ext cx="23452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 b="1">
                  <a:solidFill>
                    <a:srgbClr val="0000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乳酸发酵</a:t>
              </a:r>
            </a:p>
          </p:txBody>
        </p:sp>
        <p:sp>
          <p:nvSpPr>
            <p:cNvPr id="38" name="Text Box 15"/>
            <p:cNvSpPr txBox="1">
              <a:spLocks noChangeArrowheads="1"/>
            </p:cNvSpPr>
            <p:nvPr/>
          </p:nvSpPr>
          <p:spPr bwMode="auto">
            <a:xfrm>
              <a:off x="8754620" y="4497895"/>
              <a:ext cx="24743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rgbClr val="0000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酒精发酵</a:t>
              </a:r>
            </a:p>
          </p:txBody>
        </p:sp>
        <p:sp>
          <p:nvSpPr>
            <p:cNvPr id="39" name="Text Box 16"/>
            <p:cNvSpPr txBox="1">
              <a:spLocks noChangeArrowheads="1"/>
            </p:cNvSpPr>
            <p:nvPr/>
          </p:nvSpPr>
          <p:spPr bwMode="auto">
            <a:xfrm>
              <a:off x="6354319" y="3940148"/>
              <a:ext cx="2252959" cy="630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葡萄糖的初步分解</a:t>
              </a:r>
            </a:p>
          </p:txBody>
        </p:sp>
        <p:sp>
          <p:nvSpPr>
            <p:cNvPr id="40" name="AutoShape 17"/>
            <p:cNvSpPr/>
            <p:nvPr/>
          </p:nvSpPr>
          <p:spPr bwMode="auto">
            <a:xfrm>
              <a:off x="1800297" y="1275643"/>
              <a:ext cx="368917" cy="2881313"/>
            </a:xfrm>
            <a:prstGeom prst="leftBrace">
              <a:avLst>
                <a:gd name="adj1" fmla="val 66445"/>
                <a:gd name="adj2" fmla="val 50000"/>
              </a:avLst>
            </a:prstGeom>
            <a:noFill/>
            <a:ln w="28575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 b="1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1" name="AutoShape 18"/>
            <p:cNvSpPr/>
            <p:nvPr/>
          </p:nvSpPr>
          <p:spPr bwMode="auto">
            <a:xfrm>
              <a:off x="3939820" y="2572632"/>
              <a:ext cx="448554" cy="2592387"/>
            </a:xfrm>
            <a:prstGeom prst="leftBrace">
              <a:avLst>
                <a:gd name="adj1" fmla="val 49892"/>
                <a:gd name="adj2" fmla="val 50000"/>
              </a:avLst>
            </a:prstGeom>
            <a:noFill/>
            <a:ln w="28575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 b="1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2" name="AutoShape 19"/>
            <p:cNvSpPr/>
            <p:nvPr/>
          </p:nvSpPr>
          <p:spPr bwMode="auto">
            <a:xfrm>
              <a:off x="5617076" y="1780469"/>
              <a:ext cx="385233" cy="1584325"/>
            </a:xfrm>
            <a:prstGeom prst="leftBrace">
              <a:avLst>
                <a:gd name="adj1" fmla="val 45569"/>
                <a:gd name="adj2" fmla="val 50000"/>
              </a:avLst>
            </a:prstGeom>
            <a:noFill/>
            <a:ln w="28575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 b="1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3" name="AutoShape 20"/>
            <p:cNvSpPr/>
            <p:nvPr/>
          </p:nvSpPr>
          <p:spPr bwMode="auto">
            <a:xfrm>
              <a:off x="5638505" y="4012493"/>
              <a:ext cx="385233" cy="1584325"/>
            </a:xfrm>
            <a:prstGeom prst="leftBrace">
              <a:avLst>
                <a:gd name="adj1" fmla="val 45569"/>
                <a:gd name="adj2" fmla="val 50000"/>
              </a:avLst>
            </a:prstGeom>
            <a:noFill/>
            <a:ln w="28575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 b="1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4" name="AutoShape 21"/>
            <p:cNvSpPr/>
            <p:nvPr/>
          </p:nvSpPr>
          <p:spPr bwMode="auto">
            <a:xfrm>
              <a:off x="8385957" y="4569331"/>
              <a:ext cx="235776" cy="1079501"/>
            </a:xfrm>
            <a:prstGeom prst="leftBrace">
              <a:avLst>
                <a:gd name="adj1" fmla="val 31221"/>
                <a:gd name="adj2" fmla="val 50000"/>
              </a:avLst>
            </a:prstGeom>
            <a:noFill/>
            <a:ln w="28575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 b="1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45" name="Rectangle 22"/>
          <p:cNvSpPr>
            <a:spLocks noChangeArrowheads="1"/>
          </p:cNvSpPr>
          <p:nvPr/>
        </p:nvSpPr>
        <p:spPr bwMode="auto">
          <a:xfrm>
            <a:off x="969837" y="4319721"/>
            <a:ext cx="121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VS</a:t>
            </a:r>
          </a:p>
        </p:txBody>
      </p:sp>
      <p:sp>
        <p:nvSpPr>
          <p:cNvPr id="46" name="Text Box 23"/>
          <p:cNvSpPr txBox="1">
            <a:spLocks noChangeArrowheads="1"/>
          </p:cNvSpPr>
          <p:nvPr/>
        </p:nvSpPr>
        <p:spPr bwMode="auto">
          <a:xfrm>
            <a:off x="868237" y="4822958"/>
            <a:ext cx="1320800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kumimoji="1" lang="zh-CN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、场所</a:t>
            </a:r>
          </a:p>
        </p:txBody>
      </p:sp>
      <p:sp>
        <p:nvSpPr>
          <p:cNvPr id="47" name="Text Box 24"/>
          <p:cNvSpPr txBox="1">
            <a:spLocks noChangeArrowheads="1"/>
          </p:cNvSpPr>
          <p:nvPr/>
        </p:nvSpPr>
        <p:spPr bwMode="auto">
          <a:xfrm>
            <a:off x="3310962" y="4822958"/>
            <a:ext cx="1828800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kumimoji="1" lang="zh-CN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、物质变化</a:t>
            </a:r>
          </a:p>
        </p:txBody>
      </p:sp>
      <p:sp>
        <p:nvSpPr>
          <p:cNvPr id="48" name="Text Box 25"/>
          <p:cNvSpPr txBox="1">
            <a:spLocks noChangeArrowheads="1"/>
          </p:cNvSpPr>
          <p:nvPr/>
        </p:nvSpPr>
        <p:spPr bwMode="auto">
          <a:xfrm>
            <a:off x="4923199" y="4801643"/>
            <a:ext cx="3759200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r>
              <a:rPr kumimoji="1" lang="zh-CN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、能量变化</a:t>
            </a:r>
          </a:p>
        </p:txBody>
      </p:sp>
      <p:sp>
        <p:nvSpPr>
          <p:cNvPr id="49" name="Text Box 26"/>
          <p:cNvSpPr txBox="1">
            <a:spLocks noChangeArrowheads="1"/>
          </p:cNvSpPr>
          <p:nvPr/>
        </p:nvSpPr>
        <p:spPr bwMode="auto">
          <a:xfrm>
            <a:off x="2087421" y="4822958"/>
            <a:ext cx="1473200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kumimoji="1" lang="zh-CN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、条件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435001"/>
            <a:ext cx="2152510" cy="110799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en-US" altLang="zh-CN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5.</a:t>
            </a: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课堂活动</a:t>
            </a:r>
          </a:p>
          <a:p>
            <a:pPr latinLnBrk="1" hangingPunct="0">
              <a:defRPr/>
            </a:pPr>
            <a:endParaRPr lang="zh-CN" altLang="en-US" sz="3200" dirty="0">
              <a:solidFill>
                <a:schemeClr val="tx1">
                  <a:lumMod val="75000"/>
                </a:schemeClr>
              </a:solidFill>
              <a:latin typeface="OPPOSans B" panose="00020600040101010101" pitchFamily="18" charset="-122"/>
              <a:ea typeface="OPPOSans B" panose="00020600040101010101" pitchFamily="18" charset="-122"/>
              <a:sym typeface="OPPOSans B" panose="00020600040101010101" pitchFamily="18" charset="-122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695325" y="1438145"/>
            <a:ext cx="3761828" cy="4430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olidFill>
                  <a:srgbClr val="0033CC"/>
                </a:solidFill>
                <a:latin typeface="+mj-ea"/>
                <a:sym typeface="OPPOSans R" panose="00020600040101010101" pitchFamily="18" charset="-122"/>
              </a:rPr>
              <a:t>影响呼吸作用的因素</a:t>
            </a:r>
          </a:p>
        </p:txBody>
      </p:sp>
      <p:sp>
        <p:nvSpPr>
          <p:cNvPr id="50" name="Rectangle 3"/>
          <p:cNvSpPr txBox="1">
            <a:spLocks noChangeArrowheads="1"/>
          </p:cNvSpPr>
          <p:nvPr/>
        </p:nvSpPr>
        <p:spPr>
          <a:xfrm>
            <a:off x="839207" y="2133616"/>
            <a:ext cx="5732309" cy="12700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000" b="1" dirty="0">
                <a:solidFill>
                  <a:srgbClr val="0033CC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1.</a:t>
            </a:r>
            <a:r>
              <a:rPr lang="zh-CN" altLang="en-US" sz="2000" b="1" dirty="0">
                <a:solidFill>
                  <a:srgbClr val="0033CC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氧气</a:t>
            </a:r>
          </a:p>
          <a:p>
            <a:pPr>
              <a:lnSpc>
                <a:spcPct val="200000"/>
              </a:lnSpc>
            </a:pPr>
            <a:r>
              <a:rPr lang="en-US" altLang="zh-CN" sz="2000" b="1" dirty="0">
                <a:solidFill>
                  <a:srgbClr val="0033CC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2.</a:t>
            </a:r>
            <a:r>
              <a:rPr lang="zh-CN" altLang="en-US" sz="2000" b="1" dirty="0">
                <a:solidFill>
                  <a:srgbClr val="0033CC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水</a:t>
            </a:r>
          </a:p>
          <a:p>
            <a:pPr>
              <a:lnSpc>
                <a:spcPct val="200000"/>
              </a:lnSpc>
            </a:pPr>
            <a:r>
              <a:rPr lang="en-US" altLang="zh-CN" sz="2000" b="1" dirty="0">
                <a:solidFill>
                  <a:srgbClr val="0033CC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3.</a:t>
            </a:r>
            <a:r>
              <a:rPr lang="zh-CN" altLang="en-US" sz="2000" b="1" dirty="0">
                <a:solidFill>
                  <a:srgbClr val="0033CC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温度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435001"/>
            <a:ext cx="2995690" cy="110799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呼吸作用的意义</a:t>
            </a:r>
          </a:p>
          <a:p>
            <a:pPr latinLnBrk="1" hangingPunct="0">
              <a:defRPr/>
            </a:pPr>
            <a:endParaRPr lang="zh-CN" altLang="en-US" sz="3200" dirty="0">
              <a:solidFill>
                <a:schemeClr val="tx1">
                  <a:lumMod val="75000"/>
                </a:schemeClr>
              </a:solidFill>
              <a:latin typeface="OPPOSans B" panose="00020600040101010101" pitchFamily="18" charset="-122"/>
              <a:ea typeface="OPPOSans B" panose="00020600040101010101" pitchFamily="18" charset="-122"/>
              <a:sym typeface="OPPOSans B" panose="00020600040101010101" pitchFamily="18" charset="-122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60400" y="1481078"/>
            <a:ext cx="10566400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b="1" noProof="1">
                <a:solidFill>
                  <a:srgbClr val="0033CC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000" b="1" noProof="1">
                <a:solidFill>
                  <a:srgbClr val="0033CC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、呼吸作用能为生物体的生命活动提供能量。</a:t>
            </a:r>
          </a:p>
        </p:txBody>
      </p:sp>
      <p:graphicFrame>
        <p:nvGraphicFramePr>
          <p:cNvPr id="6" name="Object 4"/>
          <p:cNvGraphicFramePr/>
          <p:nvPr/>
        </p:nvGraphicFramePr>
        <p:xfrm>
          <a:off x="2452370" y="2224396"/>
          <a:ext cx="6982459" cy="2442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791200" imgH="2032000" progId="Photoshop.Image.6">
                  <p:embed/>
                </p:oleObj>
              </mc:Choice>
              <mc:Fallback>
                <p:oleObj r:id="rId2" imgW="5791200" imgH="2032000" progId="Photoshop.Image.6">
                  <p:embed/>
                  <p:pic>
                    <p:nvPicPr>
                      <p:cNvPr id="0" name="图片 2065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370" y="2224396"/>
                        <a:ext cx="6982459" cy="24426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0400" y="5005193"/>
            <a:ext cx="10566400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b="1" noProof="1">
                <a:solidFill>
                  <a:srgbClr val="0033CC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000" b="1" noProof="1">
                <a:solidFill>
                  <a:srgbClr val="0033CC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、呼吸过程能为体内其他化合物的合成提供原料。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435001"/>
            <a:ext cx="2995690" cy="110799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细胞呼吸的应用</a:t>
            </a:r>
          </a:p>
          <a:p>
            <a:pPr latinLnBrk="1" hangingPunct="0">
              <a:defRPr/>
            </a:pPr>
            <a:endParaRPr lang="zh-CN" altLang="en-US" sz="3200" dirty="0">
              <a:solidFill>
                <a:schemeClr val="tx1">
                  <a:lumMod val="75000"/>
                </a:schemeClr>
              </a:solidFill>
              <a:latin typeface="OPPOSans B" panose="00020600040101010101" pitchFamily="18" charset="-122"/>
              <a:ea typeface="OPPOSans B" panose="00020600040101010101" pitchFamily="18" charset="-122"/>
              <a:sym typeface="OPPOSans B" panose="00020600040101010101" pitchFamily="18" charset="-122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844338" y="1542995"/>
            <a:ext cx="11071022" cy="3477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noProof="1">
                <a:solidFill>
                  <a:schemeClr val="accent6">
                    <a:lumMod val="10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细胞呼吸的中间产物是各种有机物之间转化的枢纽，细胞呼吸原理在生产实践中有广泛的应用。</a:t>
            </a:r>
          </a:p>
          <a:p>
            <a:pPr eaLnBrk="1" hangingPunct="1">
              <a:lnSpc>
                <a:spcPct val="20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noProof="1">
                <a:solidFill>
                  <a:schemeClr val="accent6">
                    <a:lumMod val="10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</a:t>
            </a:r>
            <a:r>
              <a:rPr lang="en-US" altLang="zh-CN" sz="2000" noProof="1">
                <a:solidFill>
                  <a:schemeClr val="accent6">
                    <a:lumMod val="10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</a:t>
            </a:r>
            <a:r>
              <a:rPr lang="zh-CN" altLang="en-US" sz="2000" noProof="1">
                <a:solidFill>
                  <a:schemeClr val="accent6">
                    <a:lumMod val="10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发酵技术 </a:t>
            </a:r>
          </a:p>
          <a:p>
            <a:pPr eaLnBrk="1" hangingPunct="1">
              <a:lnSpc>
                <a:spcPct val="20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noProof="1">
                <a:solidFill>
                  <a:schemeClr val="accent6">
                    <a:lumMod val="10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</a:t>
            </a:r>
            <a:r>
              <a:rPr lang="en-US" altLang="zh-CN" sz="2000" noProof="1">
                <a:solidFill>
                  <a:schemeClr val="accent6">
                    <a:lumMod val="10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2.</a:t>
            </a:r>
            <a:r>
              <a:rPr lang="zh-CN" altLang="en-US" sz="2000" noProof="1">
                <a:solidFill>
                  <a:schemeClr val="accent6">
                    <a:lumMod val="10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农业生产</a:t>
            </a:r>
          </a:p>
          <a:p>
            <a:pPr eaLnBrk="1" hangingPunct="1">
              <a:lnSpc>
                <a:spcPct val="20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noProof="1">
                <a:solidFill>
                  <a:schemeClr val="accent6">
                    <a:lumMod val="10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</a:t>
            </a:r>
            <a:r>
              <a:rPr lang="en-US" altLang="zh-CN" sz="2000" noProof="1">
                <a:solidFill>
                  <a:schemeClr val="accent6">
                    <a:lumMod val="10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3.</a:t>
            </a:r>
            <a:r>
              <a:rPr lang="zh-CN" altLang="en-US" sz="2000" noProof="1">
                <a:solidFill>
                  <a:schemeClr val="accent6">
                    <a:lumMod val="10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粮食储藏和果蔬保鲜</a:t>
            </a:r>
          </a:p>
          <a:p>
            <a:pPr eaLnBrk="1" hangingPunct="1">
              <a:lnSpc>
                <a:spcPct val="20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noProof="1">
                <a:solidFill>
                  <a:schemeClr val="accent6">
                    <a:lumMod val="10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</a:t>
            </a:r>
            <a:r>
              <a:rPr lang="en-US" altLang="zh-CN" sz="2000" noProof="1">
                <a:solidFill>
                  <a:schemeClr val="accent6">
                    <a:lumMod val="10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4.</a:t>
            </a:r>
            <a:r>
              <a:rPr lang="zh-CN" altLang="en-US" sz="2000" noProof="1">
                <a:solidFill>
                  <a:schemeClr val="accent6">
                    <a:lumMod val="10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日常生活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435001"/>
            <a:ext cx="1764584" cy="110799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课堂练习</a:t>
            </a:r>
          </a:p>
          <a:p>
            <a:pPr latinLnBrk="1" hangingPunct="0">
              <a:defRPr/>
            </a:pPr>
            <a:endParaRPr lang="zh-CN" altLang="en-US" sz="3200" dirty="0">
              <a:solidFill>
                <a:schemeClr val="tx1">
                  <a:lumMod val="75000"/>
                </a:schemeClr>
              </a:solidFill>
              <a:latin typeface="OPPOSans B" panose="00020600040101010101" pitchFamily="18" charset="-122"/>
              <a:ea typeface="OPPOSans B" panose="00020600040101010101" pitchFamily="18" charset="-122"/>
              <a:sym typeface="OPPOSans B" panose="00020600040101010101" pitchFamily="18" charset="-122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00074" y="3290015"/>
            <a:ext cx="11302752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3</a:t>
            </a:r>
            <a:r>
              <a:rPr kumimoji="1"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、在有氧呼吸过程中</a:t>
            </a:r>
            <a:r>
              <a:rPr kumimoji="1" lang="en-US" altLang="zh-CN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,</a:t>
            </a:r>
            <a:r>
              <a:rPr kumimoji="1"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氧气的作用是</a:t>
            </a:r>
            <a:r>
              <a:rPr kumimoji="1" lang="en-US" altLang="zh-CN" sz="2000" baseline="-25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———————————————————</a:t>
            </a:r>
            <a:endParaRPr kumimoji="1" lang="en-US" altLang="zh-CN" sz="2000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04824" y="4254666"/>
            <a:ext cx="10945284" cy="10156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en-US" altLang="zh-CN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4</a:t>
            </a:r>
            <a:r>
              <a:rPr kumimoji="1"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、生物的细胞呼吸可分为</a:t>
            </a:r>
            <a:r>
              <a:rPr kumimoji="1" lang="en-US" altLang="zh-CN" sz="2000" baseline="-25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—————— </a:t>
            </a:r>
            <a:r>
              <a:rPr kumimoji="1"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和 </a:t>
            </a:r>
            <a:r>
              <a:rPr kumimoji="1" lang="en-US" altLang="zh-CN" sz="2000" baseline="-25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———————</a:t>
            </a:r>
            <a:r>
              <a:rPr kumimoji="1"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两种类型，一般情况下供给肌肉活动的能量是通过</a:t>
            </a:r>
            <a:r>
              <a:rPr kumimoji="1" lang="en-US" altLang="zh-CN" sz="2000" baseline="-25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——————</a:t>
            </a:r>
            <a:r>
              <a:rPr kumimoji="1" lang="en-US" altLang="zh-CN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kumimoji="1"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呼吸提供，其能源物质主要是 </a:t>
            </a:r>
            <a:r>
              <a:rPr kumimoji="1" lang="en-US" altLang="zh-CN" sz="2000" baseline="-25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————————            </a:t>
            </a:r>
            <a:endParaRPr kumimoji="1" lang="en-US" altLang="zh-CN" sz="2000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822825" y="3228081"/>
            <a:ext cx="4034367" cy="4000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1" lang="zh-CN" altLang="en-US" sz="2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与氢结合成水，释放能量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682409" y="4317683"/>
            <a:ext cx="1422658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1" lang="zh-CN" altLang="en-US" sz="2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有氧呼吸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146011" y="4319224"/>
            <a:ext cx="2743200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1" lang="zh-CN" altLang="en-US" sz="2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无氧呼吸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567551" y="4791365"/>
            <a:ext cx="1524000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1" lang="zh-CN" altLang="en-US" sz="2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有氧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959890" y="4764069"/>
            <a:ext cx="2540000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1" lang="zh-CN" altLang="en-US" sz="2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葡萄糖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95325" y="1481078"/>
            <a:ext cx="10850033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0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kumimoji="1" lang="zh-CN" altLang="en-US" sz="20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、葡萄糖彻底氧化分解的主要场所在</a:t>
            </a:r>
            <a:r>
              <a:rPr kumimoji="1" lang="en-US" altLang="zh-CN" sz="2000" baseline="-250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——————</a:t>
            </a:r>
            <a:endParaRPr kumimoji="1" lang="en-US" altLang="zh-CN" sz="200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695325" y="2201804"/>
            <a:ext cx="10754783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0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kumimoji="1" lang="zh-CN" altLang="en-US" sz="20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、人在剧烈运动时</a:t>
            </a:r>
            <a:r>
              <a:rPr kumimoji="1" lang="en-US" altLang="zh-CN" sz="20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,</a:t>
            </a:r>
            <a:r>
              <a:rPr kumimoji="1" lang="zh-CN" altLang="en-US" sz="20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骨骼肌处于暂时缺氧状态，可以通过无氧呼吸获取能量</a:t>
            </a:r>
            <a:r>
              <a:rPr kumimoji="1" lang="en-US" altLang="zh-CN" sz="20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,</a:t>
            </a:r>
            <a:r>
              <a:rPr kumimoji="1" lang="zh-CN" altLang="en-US" sz="20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此时葡萄糖被分解为</a:t>
            </a:r>
            <a:r>
              <a:rPr kumimoji="1" lang="en-US" altLang="zh-CN" sz="2000" baseline="-250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——————</a:t>
            </a:r>
            <a:endParaRPr kumimoji="1" lang="en-US" altLang="zh-CN" sz="200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4968587" y="1426486"/>
            <a:ext cx="1824567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1" lang="zh-CN" altLang="en-US" sz="2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线粒体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1108831" y="2448284"/>
            <a:ext cx="2032000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1" lang="zh-CN" altLang="en-US" sz="2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乳酸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/>
      <p:bldP spid="12" grpId="0"/>
      <p:bldP spid="13" grpId="0" bldLvl="0"/>
      <p:bldP spid="14" grpId="0"/>
      <p:bldP spid="15" grpId="0"/>
      <p:bldP spid="16" grpId="0"/>
      <p:bldP spid="17" grpId="0" bldLvl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435001"/>
            <a:ext cx="1764584" cy="110799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课堂练习</a:t>
            </a:r>
          </a:p>
          <a:p>
            <a:pPr latinLnBrk="1" hangingPunct="0">
              <a:defRPr/>
            </a:pPr>
            <a:endParaRPr lang="zh-CN" altLang="en-US" sz="3200" dirty="0">
              <a:solidFill>
                <a:schemeClr val="tx1">
                  <a:lumMod val="75000"/>
                </a:schemeClr>
              </a:solidFill>
              <a:latin typeface="OPPOSans B" panose="00020600040101010101" pitchFamily="18" charset="-122"/>
              <a:ea typeface="OPPOSans B" panose="00020600040101010101" pitchFamily="18" charset="-122"/>
              <a:sym typeface="OPPOSans B" panose="00020600040101010101" pitchFamily="18" charset="-122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026624" y="1294273"/>
            <a:ext cx="1097280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5</a:t>
            </a:r>
            <a:r>
              <a:rPr lang="zh-CN" altLang="en-US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、生物的生命活动所需要的能量主要来自：</a:t>
            </a:r>
            <a:endParaRPr lang="zh-CN" altLang="en-US" sz="2000" b="1" dirty="0">
              <a:solidFill>
                <a:srgbClr val="0000CC"/>
              </a:solidFill>
              <a:latin typeface="OPPOSans R" panose="00020600040101010101" pitchFamily="18" charset="-122"/>
              <a:ea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zh-CN" altLang="en-US" sz="2000" b="1" dirty="0">
                <a:solidFill>
                  <a:srgbClr val="0000CC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zh-CN" altLang="en-US" sz="2000" dirty="0">
                <a:solidFill>
                  <a:srgbClr val="0000CC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 Ａ、糖类的氧化分解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zh-CN" altLang="en-US" sz="2000" dirty="0">
                <a:solidFill>
                  <a:srgbClr val="0000CC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  Ｂ、脂类的氧化分解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zh-CN" altLang="en-US" sz="2000" dirty="0">
                <a:solidFill>
                  <a:srgbClr val="0000CC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  Ｃ、蛋白质的氧化分解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zh-CN" altLang="en-US" sz="2000" dirty="0">
                <a:solidFill>
                  <a:srgbClr val="0000CC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  Ｄ、核酸的氧化分解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116096" y="3716737"/>
            <a:ext cx="9042400" cy="1513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6</a:t>
            </a:r>
            <a:r>
              <a:rPr lang="zh-CN" altLang="en-US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、人体进行有氧呼吸的主要场所是</a:t>
            </a:r>
            <a:r>
              <a:rPr lang="en-US" altLang="zh-CN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:</a:t>
            </a:r>
            <a:endParaRPr lang="zh-CN" altLang="en-US" sz="2000" b="1" dirty="0">
              <a:solidFill>
                <a:srgbClr val="0000CC"/>
              </a:solidFill>
              <a:latin typeface="OPPOSans R" panose="00020600040101010101" pitchFamily="18" charset="-122"/>
              <a:ea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zh-CN" altLang="en-US" sz="2000" b="1" dirty="0">
                <a:solidFill>
                  <a:srgbClr val="0000CC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zh-CN" altLang="en-US" sz="2000" dirty="0">
                <a:solidFill>
                  <a:srgbClr val="0000CC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Ａ、肺细胞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zh-CN" altLang="en-US" sz="2000" dirty="0">
                <a:solidFill>
                  <a:srgbClr val="0000CC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 Ｂ、内环境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zh-CN" altLang="en-US" sz="2000" dirty="0">
                <a:solidFill>
                  <a:srgbClr val="0000CC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 Ｃ、线粒体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zh-CN" altLang="en-US" sz="2000" dirty="0">
                <a:solidFill>
                  <a:srgbClr val="0000CC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 Ｄ、细胞质基质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6060436" y="1238421"/>
            <a:ext cx="1016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A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5387840" y="3581092"/>
            <a:ext cx="1016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366761"/>
            <a:ext cx="1764584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课堂导入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2277382" y="5129699"/>
            <a:ext cx="2419856" cy="29448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葡萄酒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264" y="2025330"/>
            <a:ext cx="4342093" cy="289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69154" y="1979918"/>
            <a:ext cx="2173623" cy="2898164"/>
          </a:xfrm>
          <a:prstGeom prst="rect">
            <a:avLst/>
          </a:prstGeom>
        </p:spPr>
      </p:pic>
      <p:sp>
        <p:nvSpPr>
          <p:cNvPr id="18" name="Rectangle 2"/>
          <p:cNvSpPr>
            <a:spLocks noGrp="1" noChangeArrowheads="1"/>
          </p:cNvSpPr>
          <p:nvPr/>
        </p:nvSpPr>
        <p:spPr>
          <a:xfrm>
            <a:off x="7646037" y="5097935"/>
            <a:ext cx="2419856" cy="2944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zh-CN" sz="2000" kern="0" dirty="0">
                <a:effectLst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发面</a:t>
            </a:r>
          </a:p>
        </p:txBody>
      </p:sp>
      <p:sp>
        <p:nvSpPr>
          <p:cNvPr id="19" name="文本框 3"/>
          <p:cNvSpPr txBox="1">
            <a:spLocks noChangeArrowheads="1"/>
          </p:cNvSpPr>
          <p:nvPr/>
        </p:nvSpPr>
        <p:spPr bwMode="auto">
          <a:xfrm>
            <a:off x="346377" y="1343123"/>
            <a:ext cx="70196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    </a:t>
            </a: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酵母是一些单细胞真菌，可用于酿造生产，兼性厌氧型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366761"/>
            <a:ext cx="5047534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探究酵母菌细胞呼吸的方式</a:t>
            </a: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>
          <a:xfrm>
            <a:off x="342900" y="722314"/>
            <a:ext cx="10498667" cy="7334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zh-CN" altLang="en-US" sz="2400" dirty="0">
              <a:solidFill>
                <a:srgbClr val="8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pic>
        <p:nvPicPr>
          <p:cNvPr id="9" name="Picture 10" descr="图片1"/>
          <p:cNvPicPr>
            <a:picLocks noChangeAspect="1" noChangeArrowheads="1"/>
          </p:cNvPicPr>
          <p:nvPr/>
        </p:nvPicPr>
        <p:blipFill>
          <a:blip r:embed="rId2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586" y="1548476"/>
            <a:ext cx="4289647" cy="2869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图片2"/>
          <p:cNvPicPr>
            <a:picLocks noChangeAspect="1" noChangeArrowheads="1"/>
          </p:cNvPicPr>
          <p:nvPr/>
        </p:nvPicPr>
        <p:blipFill>
          <a:blip r:embed="rId3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885" y="1548476"/>
            <a:ext cx="2963189" cy="2869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4"/>
          <p:cNvSpPr txBox="1"/>
          <p:nvPr/>
        </p:nvSpPr>
        <p:spPr>
          <a:xfrm>
            <a:off x="2796999" y="4612319"/>
            <a:ext cx="921526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装置</a:t>
            </a:r>
            <a:r>
              <a:rPr lang="en-US" altLang="zh-CN" sz="200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</p:txBody>
      </p:sp>
      <p:sp>
        <p:nvSpPr>
          <p:cNvPr id="12" name="Text Box 15"/>
          <p:cNvSpPr txBox="1"/>
          <p:nvPr/>
        </p:nvSpPr>
        <p:spPr>
          <a:xfrm>
            <a:off x="7394301" y="4612319"/>
            <a:ext cx="1607459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装置</a:t>
            </a:r>
            <a:r>
              <a:rPr lang="en-US" altLang="zh-CN" sz="200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1025290" y="5578593"/>
            <a:ext cx="84687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1. 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哪个装置是有氧呼吸？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366761"/>
            <a:ext cx="943846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思考</a:t>
            </a: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>
          <a:xfrm>
            <a:off x="342900" y="722314"/>
            <a:ext cx="10498667" cy="7334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zh-CN" altLang="en-US" sz="2400" dirty="0">
              <a:solidFill>
                <a:srgbClr val="8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728079" y="1337865"/>
            <a:ext cx="5331409" cy="24102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50000"/>
              </a:lnSpc>
              <a:buFontTx/>
              <a:buNone/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1. CO</a:t>
            </a:r>
            <a:r>
              <a:rPr lang="en-US" altLang="zh-CN" sz="2000" b="1" baseline="-250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的检测和酒精的检测方法？</a:t>
            </a:r>
          </a:p>
          <a:p>
            <a:pPr marL="0" indent="0">
              <a:lnSpc>
                <a:spcPct val="250000"/>
              </a:lnSpc>
              <a:buFontTx/>
              <a:buNone/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2. 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如何比较两装置产生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CO</a:t>
            </a:r>
            <a:r>
              <a:rPr lang="en-US" altLang="zh-CN" sz="2000" b="1" baseline="-250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的多少？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366761"/>
            <a:ext cx="2174952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观测、记录</a:t>
            </a:r>
          </a:p>
        </p:txBody>
      </p:sp>
      <p:graphicFrame>
        <p:nvGraphicFramePr>
          <p:cNvPr id="5" name="Group 22"/>
          <p:cNvGraphicFramePr/>
          <p:nvPr/>
        </p:nvGraphicFramePr>
        <p:xfrm>
          <a:off x="1986418" y="1848558"/>
          <a:ext cx="8120740" cy="2651760"/>
        </p:xfrm>
        <a:graphic>
          <a:graphicData uri="http://schemas.openxmlformats.org/drawingml/2006/table">
            <a:tbl>
              <a:tblPr/>
              <a:tblGrid>
                <a:gridCol w="1016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0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34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327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条件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澄清石灰水是否浑浊和浑浊的程度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重铬酸钾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--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浓硫酸溶液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7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有氧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77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无氧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366761"/>
            <a:ext cx="2174952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观测、记录</a:t>
            </a: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>
          <a:xfrm>
            <a:off x="342900" y="722314"/>
            <a:ext cx="10498667" cy="7334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zh-CN" altLang="en-US" sz="2400" dirty="0">
              <a:solidFill>
                <a:srgbClr val="8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pic>
        <p:nvPicPr>
          <p:cNvPr id="6" name="图片 3" descr="u=1409644711,1852923254&amp;fm=21&amp;gp=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7249" r="-1291" b="-7594"/>
          <a:stretch>
            <a:fillRect/>
          </a:stretch>
        </p:blipFill>
        <p:spPr bwMode="auto">
          <a:xfrm>
            <a:off x="1213946" y="1633163"/>
            <a:ext cx="4545415" cy="250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4" descr="u=1635334515,3796766452&amp;fm=21&amp;g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264" y="1633163"/>
            <a:ext cx="5293693" cy="236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5"/>
          <p:cNvSpPr txBox="1">
            <a:spLocks noChangeArrowheads="1"/>
          </p:cNvSpPr>
          <p:nvPr/>
        </p:nvSpPr>
        <p:spPr bwMode="auto">
          <a:xfrm>
            <a:off x="2073688" y="4217533"/>
            <a:ext cx="45148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溴麝香草酚蓝水溶液</a:t>
            </a:r>
          </a:p>
        </p:txBody>
      </p:sp>
      <p:sp>
        <p:nvSpPr>
          <p:cNvPr id="10" name="文本框 6"/>
          <p:cNvSpPr txBox="1">
            <a:spLocks noChangeArrowheads="1"/>
          </p:cNvSpPr>
          <p:nvPr/>
        </p:nvSpPr>
        <p:spPr bwMode="auto">
          <a:xfrm>
            <a:off x="7621868" y="4142279"/>
            <a:ext cx="43836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重镉酸钾和酒精</a:t>
            </a:r>
          </a:p>
        </p:txBody>
      </p:sp>
      <p:sp>
        <p:nvSpPr>
          <p:cNvPr id="11" name="文本框 2"/>
          <p:cNvSpPr txBox="1"/>
          <p:nvPr/>
        </p:nvSpPr>
        <p:spPr>
          <a:xfrm>
            <a:off x="3761756" y="5348730"/>
            <a:ext cx="4577029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zh-CN" altLang="en-US" sz="2000" noProof="1">
                <a:solidFill>
                  <a:srgbClr val="FF0000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  <a:sym typeface="OPPOSans R" panose="00020600040101010101" pitchFamily="18" charset="-122"/>
              </a:rPr>
              <a:t>由蓝色</a:t>
            </a:r>
            <a:r>
              <a:rPr lang="en-US" altLang="zh-CN" sz="2000" noProof="1">
                <a:solidFill>
                  <a:srgbClr val="FF0000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  <a:sym typeface="OPPOSans R" panose="00020600040101010101" pitchFamily="18" charset="-122"/>
              </a:rPr>
              <a:t>—</a:t>
            </a:r>
            <a:r>
              <a:rPr lang="zh-CN" altLang="en-US" sz="2000" noProof="1">
                <a:solidFill>
                  <a:srgbClr val="FF0000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  <a:sym typeface="OPPOSans R" panose="00020600040101010101" pitchFamily="18" charset="-122"/>
              </a:rPr>
              <a:t>绿色</a:t>
            </a:r>
            <a:r>
              <a:rPr lang="en-US" altLang="zh-CN" sz="2000" noProof="1">
                <a:solidFill>
                  <a:srgbClr val="FF0000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  <a:sym typeface="OPPOSans R" panose="00020600040101010101" pitchFamily="18" charset="-122"/>
              </a:rPr>
              <a:t>—</a:t>
            </a:r>
            <a:r>
              <a:rPr lang="zh-CN" altLang="en-US" sz="2000" noProof="1">
                <a:solidFill>
                  <a:srgbClr val="FF0000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  <a:sym typeface="OPPOSans R" panose="00020600040101010101" pitchFamily="18" charset="-122"/>
              </a:rPr>
              <a:t>黄色所需要的时间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366761"/>
            <a:ext cx="1764584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实验结果</a:t>
            </a: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>
          <a:xfrm>
            <a:off x="342900" y="722314"/>
            <a:ext cx="10498667" cy="7334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zh-CN" altLang="en-US" sz="2400" dirty="0">
              <a:solidFill>
                <a:srgbClr val="8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95325" y="1537827"/>
            <a:ext cx="10972800" cy="31972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酵母菌在有氧和无氧条件下菌能进行细胞呼吸。</a:t>
            </a:r>
            <a:endParaRPr lang="en-US" altLang="zh-CN" sz="2000" dirty="0">
              <a:solidFill>
                <a:schemeClr val="bg2">
                  <a:lumMod val="10000"/>
                </a:schemeClr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在有氧条件下，通过细胞呼吸产生大量的</a:t>
            </a:r>
            <a:r>
              <a:rPr lang="en-US" altLang="zh-CN" sz="2000" dirty="0">
                <a:solidFill>
                  <a:schemeClr val="bg2">
                    <a:lumMod val="10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CO</a:t>
            </a:r>
            <a:r>
              <a:rPr lang="en-US" altLang="zh-CN" sz="2000" baseline="-25000" dirty="0">
                <a:solidFill>
                  <a:schemeClr val="bg2">
                    <a:lumMod val="10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endParaRPr lang="en-US" altLang="zh-CN" sz="2000" dirty="0">
              <a:solidFill>
                <a:schemeClr val="bg2">
                  <a:lumMod val="10000"/>
                </a:schemeClr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在无氧条件下通过细胞呼吸产生酒精和少量的</a:t>
            </a:r>
            <a:r>
              <a:rPr lang="en-US" altLang="zh-CN" sz="2000" dirty="0">
                <a:solidFill>
                  <a:schemeClr val="bg2">
                    <a:lumMod val="10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CO</a:t>
            </a:r>
            <a:r>
              <a:rPr lang="en-US" altLang="zh-CN" sz="2000" baseline="-25000" dirty="0">
                <a:solidFill>
                  <a:schemeClr val="bg2">
                    <a:lumMod val="10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366761"/>
            <a:ext cx="2152510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en-US" altLang="zh-CN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3.</a:t>
            </a: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课堂活动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60400" y="1406525"/>
            <a:ext cx="7842249" cy="9493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2400" b="1" dirty="0">
                <a:solidFill>
                  <a:srgbClr val="0033CC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有氧呼吸过程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80641" y="1994803"/>
            <a:ext cx="11120967" cy="43068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Tx/>
              <a:buNone/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1.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线粒体的结构分为哪些部分？</a:t>
            </a:r>
            <a:endParaRPr lang="zh-CN" altLang="en-US" sz="2000" b="1" u="sng" dirty="0">
              <a:latin typeface="OPPOSans R" panose="00020600040101010101" pitchFamily="18" charset="-122"/>
              <a:ea typeface="OPPOSans R" panose="00020600040101010101" pitchFamily="18" charset="-122"/>
              <a:sym typeface="OPPOSans R" panose="00020600040101010101" pitchFamily="18" charset="-122"/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2.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有氧呼吸分为几个阶段，有氧呼吸的主要场所和场所分别是什么？每一阶段的反应物和产物分别是什么？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3.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有氧呼吸全过程都产能？哪个多？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4.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有氧呼吸全过程都产还原氢吗？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5.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水作为生成物和反应物的阶段分别是 ？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6.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有氧呼吸产生的能量全部储存在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ATP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中吗？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{73203a5b-d404-4592-836b-40428ae007ae}"/>
</p:tagLst>
</file>

<file path=ppt/theme/theme1.xml><?xml version="1.0" encoding="utf-8"?>
<a:theme xmlns:a="http://schemas.openxmlformats.org/drawingml/2006/main" name="办公资源网：www.bangongziyuan.com">
  <a:themeElements>
    <a:clrScheme name="007配色-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0960BD"/>
      </a:accent1>
      <a:accent2>
        <a:srgbClr val="429FFD"/>
      </a:accent2>
      <a:accent3>
        <a:srgbClr val="FEF2BF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PPO1">
      <a:majorFont>
        <a:latin typeface="Roboto"/>
        <a:ea typeface="OPPOSans B"/>
        <a:cs typeface=""/>
      </a:majorFont>
      <a:minorFont>
        <a:latin typeface="Roboto"/>
        <a:ea typeface="OPPOSans 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1447</Words>
  <Application>Microsoft Office PowerPoint</Application>
  <PresentationFormat>宽屏</PresentationFormat>
  <Paragraphs>240</Paragraphs>
  <Slides>26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6" baseType="lpstr">
      <vt:lpstr>Arial</vt:lpstr>
      <vt:lpstr>胡晓波男神体</vt:lpstr>
      <vt:lpstr>FandolFang R</vt:lpstr>
      <vt:lpstr>Roboto</vt:lpstr>
      <vt:lpstr>OPPOSans R</vt:lpstr>
      <vt:lpstr>Wingdings</vt:lpstr>
      <vt:lpstr>OPPOSans B</vt:lpstr>
      <vt:lpstr>思源黑体 CN Light</vt:lpstr>
      <vt:lpstr>办公资源网：www.bangongziyuan.com</vt:lpstr>
      <vt:lpstr>Photoshop.Image.6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2020-06-24T02:07:29Z</dcterms:created>
  <dcterms:modified xsi:type="dcterms:W3CDTF">2021-01-09T11:55:50Z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