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94" r:id="rId2"/>
    <p:sldId id="457" r:id="rId3"/>
    <p:sldId id="795" r:id="rId4"/>
    <p:sldId id="796" r:id="rId5"/>
    <p:sldId id="797" r:id="rId6"/>
    <p:sldId id="799" r:id="rId7"/>
    <p:sldId id="798" r:id="rId8"/>
    <p:sldId id="800" r:id="rId9"/>
    <p:sldId id="801" r:id="rId10"/>
    <p:sldId id="802" r:id="rId11"/>
    <p:sldId id="803" r:id="rId12"/>
    <p:sldId id="804" r:id="rId13"/>
    <p:sldId id="805" r:id="rId14"/>
    <p:sldId id="806" r:id="rId15"/>
    <p:sldId id="807" r:id="rId16"/>
    <p:sldId id="809" r:id="rId17"/>
    <p:sldId id="808" r:id="rId18"/>
    <p:sldId id="810" r:id="rId19"/>
    <p:sldId id="811" r:id="rId20"/>
    <p:sldId id="812" r:id="rId21"/>
    <p:sldId id="813" r:id="rId22"/>
    <p:sldId id="814" r:id="rId23"/>
    <p:sldId id="815" r:id="rId24"/>
    <p:sldId id="287" r:id="rId25"/>
    <p:sldId id="816" r:id="rId26"/>
  </p:sldIdLst>
  <p:sldSz cx="12192000" cy="6858000"/>
  <p:notesSz cx="6858000" cy="9144000"/>
  <p:embeddedFontLst>
    <p:embeddedFont>
      <p:font typeface="OPPOSans B" panose="02010600030101010101" charset="-122"/>
      <p:regular r:id="rId28"/>
    </p:embeddedFont>
    <p:embeddedFont>
      <p:font typeface="OPPOSans R" panose="02010600030101010101" charset="-122"/>
      <p:regular r:id="rId29"/>
    </p:embeddedFont>
    <p:embeddedFont>
      <p:font typeface="胡晓波男神体" panose="02010600030101010101" charset="-122"/>
      <p:regular r:id="rId30"/>
    </p:embeddedFont>
    <p:embeddedFont>
      <p:font typeface="思源黑体 CN Light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817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686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1185">
          <p15:clr>
            <a:srgbClr val="A4A3A4"/>
          </p15:clr>
        </p15:guide>
        <p15:guide id="9" pos="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0" autoAdjust="0"/>
    <p:restoredTop sz="94329" autoAdjust="0"/>
  </p:normalViewPr>
  <p:slideViewPr>
    <p:cSldViewPr snapToGrid="0" showGuides="1">
      <p:cViewPr varScale="1">
        <p:scale>
          <a:sx n="96" d="100"/>
          <a:sy n="96" d="100"/>
        </p:scale>
        <p:origin x="660" y="96"/>
      </p:cViewPr>
      <p:guideLst>
        <p:guide orient="horz" pos="2273"/>
        <p:guide pos="3817"/>
        <p:guide pos="438"/>
        <p:guide pos="7310"/>
        <p:guide orient="horz" pos="686"/>
        <p:guide orient="horz" pos="3906"/>
        <p:guide orient="horz" pos="3884"/>
        <p:guide orient="horz" pos="1185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307336" y="512505"/>
            <a:ext cx="706127" cy="365125"/>
            <a:chOff x="220977" y="512505"/>
            <a:chExt cx="998286" cy="516195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527340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374158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20977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307336" y="915730"/>
            <a:ext cx="6764024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82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/>
        </p:nvSpPr>
        <p:spPr>
          <a:xfrm>
            <a:off x="1969239" y="3321623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-3520440" y="0"/>
            <a:ext cx="12565380" cy="6858000"/>
            <a:chOff x="-3520440" y="0"/>
            <a:chExt cx="12565380" cy="6858000"/>
          </a:xfrm>
        </p:grpSpPr>
        <p:sp>
          <p:nvSpPr>
            <p:cNvPr id="12" name="平行四边形 11"/>
            <p:cNvSpPr/>
            <p:nvPr/>
          </p:nvSpPr>
          <p:spPr>
            <a:xfrm>
              <a:off x="1684020" y="0"/>
              <a:ext cx="7360920" cy="6858000"/>
            </a:xfrm>
            <a:prstGeom prst="parallelogram">
              <a:avLst>
                <a:gd name="adj" fmla="val 513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20440" y="0"/>
              <a:ext cx="12192000" cy="6858000"/>
            </a:xfrm>
            <a:prstGeom prst="parallelogram">
              <a:avLst>
                <a:gd name="adj" fmla="val 50778"/>
              </a:avLst>
            </a:prstGeom>
          </p:spPr>
        </p:pic>
      </p:grpSp>
      <p:sp>
        <p:nvSpPr>
          <p:cNvPr id="4" name="平行四边形 3"/>
          <p:cNvSpPr/>
          <p:nvPr/>
        </p:nvSpPr>
        <p:spPr>
          <a:xfrm>
            <a:off x="1904999" y="3088760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085028" y="1404091"/>
            <a:ext cx="10140296" cy="3494871"/>
            <a:chOff x="2085028" y="1404091"/>
            <a:chExt cx="10140296" cy="3494871"/>
          </a:xfrm>
        </p:grpSpPr>
        <p:sp>
          <p:nvSpPr>
            <p:cNvPr id="14" name="文本框 13"/>
            <p:cNvSpPr txBox="1"/>
            <p:nvPr/>
          </p:nvSpPr>
          <p:spPr>
            <a:xfrm>
              <a:off x="8479949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085028" y="2045160"/>
              <a:ext cx="10140296" cy="2853802"/>
              <a:chOff x="6032188" y="1059521"/>
              <a:chExt cx="10140296" cy="285380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032188" y="3543991"/>
                <a:ext cx="8956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CAPTURE LIGHT ENERGY OF PIGMENT AND STRUCTURE</a:t>
                </a:r>
                <a:endParaRPr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Shape 40"/>
              <p:cNvSpPr/>
              <p:nvPr/>
            </p:nvSpPr>
            <p:spPr>
              <a:xfrm>
                <a:off x="11826280" y="1059521"/>
                <a:ext cx="3639780" cy="64633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5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章  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4-1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节</a:t>
                </a: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6076411" y="2113118"/>
                <a:ext cx="10096073" cy="107721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en-US" altLang="zh-CN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 </a:t>
                </a:r>
                <a:r>
                  <a:rPr lang="zh-CN" altLang="en-US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捕获光能的色素和结构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297001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人教版  生物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高中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三、注意事项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0400" y="1737360"/>
            <a:ext cx="10771822" cy="256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实验中各种用液很多有毒（丙酮、苯等）且易燃，属危险试剂，实验时保持通风，安全操作</a:t>
            </a: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实验注重团队合作，组员们共同完成实验。</a:t>
            </a: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742950" lvl="1" indent="-28575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0000"/>
              <a:buFont typeface="Wingdings" panose="05000000000000000000" pitchFamily="2" charset="2"/>
              <a:buChar char="p"/>
              <a:defRPr/>
            </a:pP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3298667" y="1335882"/>
            <a:ext cx="6021387" cy="5009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lum bright="-30000" contrast="36000"/>
          </a:blip>
          <a:srcRect/>
          <a:stretch>
            <a:fillRect/>
          </a:stretch>
        </p:blipFill>
        <p:spPr bwMode="auto">
          <a:xfrm>
            <a:off x="3825558" y="1538923"/>
            <a:ext cx="4540884" cy="45408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4947" y="1088428"/>
            <a:ext cx="1854677" cy="4147761"/>
          </a:xfrm>
          <a:prstGeom prst="rect">
            <a:avLst/>
          </a:prstGeom>
          <a:noFill/>
        </p:spPr>
      </p:pic>
      <p:sp>
        <p:nvSpPr>
          <p:cNvPr id="4" name="AutoShape 3"/>
          <p:cNvSpPr/>
          <p:nvPr/>
        </p:nvSpPr>
        <p:spPr bwMode="auto">
          <a:xfrm>
            <a:off x="3079750" y="1727800"/>
            <a:ext cx="308610" cy="3023870"/>
          </a:xfrm>
          <a:prstGeom prst="leftBrace">
            <a:avLst>
              <a:gd name="adj1" fmla="val 87707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32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AutoShape 4"/>
          <p:cNvSpPr/>
          <p:nvPr/>
        </p:nvSpPr>
        <p:spPr bwMode="auto">
          <a:xfrm>
            <a:off x="5095876" y="1403316"/>
            <a:ext cx="231775" cy="1368425"/>
          </a:xfrm>
          <a:prstGeom prst="leftBrace">
            <a:avLst>
              <a:gd name="adj1" fmla="val 52819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32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68867" y="2169481"/>
            <a:ext cx="304167" cy="24253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捕获光能的色素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88845" y="5523773"/>
            <a:ext cx="827151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、滤纸上色带的排列顺序如何？宽窄如何？说明什么？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10282" y="1794503"/>
            <a:ext cx="255460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类胡萝卜素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758728" y="2259927"/>
            <a:ext cx="174307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占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1/4)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68410" y="4003840"/>
            <a:ext cx="152209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767300" y="4469264"/>
            <a:ext cx="174307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占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3/4)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311775" y="1379820"/>
            <a:ext cx="24765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66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胡萝卜素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347336" y="2144995"/>
            <a:ext cx="152209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叶黄素</a:t>
            </a:r>
          </a:p>
        </p:txBody>
      </p:sp>
      <p:sp>
        <p:nvSpPr>
          <p:cNvPr id="14" name="AutoShape 17"/>
          <p:cNvSpPr/>
          <p:nvPr/>
        </p:nvSpPr>
        <p:spPr bwMode="auto">
          <a:xfrm>
            <a:off x="4965701" y="3745195"/>
            <a:ext cx="231775" cy="1224280"/>
          </a:xfrm>
          <a:prstGeom prst="leftBrace">
            <a:avLst>
              <a:gd name="adj1" fmla="val 4724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32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230496" y="3432140"/>
            <a:ext cx="177355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lang="en-US" altLang="zh-CN" sz="2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195571" y="4594825"/>
            <a:ext cx="177355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lang="en-US" altLang="zh-CN" sz="2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17" name="TextBox 2"/>
          <p:cNvSpPr txBox="1"/>
          <p:nvPr/>
        </p:nvSpPr>
        <p:spPr>
          <a:xfrm>
            <a:off x="2706175" y="6029999"/>
            <a:ext cx="653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、滤纸上的滤液细线，为什么不能触及层析液？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95325" y="1712652"/>
            <a:ext cx="9384982" cy="359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最宽（最多）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最窄（最少）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相邻距离最近：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色素在滤纸上自上而下分布依次为：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色素含量最多的是：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实验总结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655094" y="1712652"/>
            <a:ext cx="6594475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叶绿素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endParaRPr lang="en-US" altLang="zh-CN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55094" y="2322253"/>
            <a:ext cx="5867400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胡萝卜素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28925" y="2855653"/>
            <a:ext cx="4191000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叶绿素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24325" y="3040558"/>
            <a:ext cx="5562600" cy="9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胡萝卜素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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叶黄素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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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49416" y="4169137"/>
            <a:ext cx="4876800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叶绿素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endParaRPr lang="en-US" altLang="zh-CN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课堂反馈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51828" y="1315721"/>
            <a:ext cx="10867071" cy="45853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  <a:defRPr/>
            </a:pP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如果没有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无水乙醇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和菠菜叶片，要保证分离后的色素带清晰，可以用来代替的最佳实验材料是（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丙酮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和麦苗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		B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丙酮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和大白菜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．蒸馏水和大白菜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		D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．蒸馏水和麦苗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在叶绿体色素的提取实验中，研磨绿叶时要加入无水乙醇，其目的是（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．防止叶绿素被破坏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	B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．使叶片充分磨碎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．使各色素充分溶解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于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乙醇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	D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使各色素在滤纸上扩散开来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32771" y="3736340"/>
            <a:ext cx="2130560" cy="24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95325" y="5713176"/>
            <a:ext cx="34020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课堂反馈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660399" y="1130300"/>
            <a:ext cx="10944225" cy="4953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叶绿体中的色素能够在滤纸上彼此分离的原因是（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．色素提取液中色素已经分层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	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．阳光的照射使不同色素彼此分开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．乙醇有使色素溶解并彼此分离的特性</a:t>
            </a: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	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．各种色素在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滤纸上随层析液扩散的速</a:t>
            </a:r>
            <a:r>
              <a:rPr lang="zh-CN" altLang="zh-CN" sz="2000" dirty="0">
                <a:solidFill>
                  <a:schemeClr val="tx2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度不同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SiO2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、加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CaCO3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的目的分别是 ：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研磨充分；保护叶绿素。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为什么滤液细线越细、越齐越好？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防止色素带之间部分重叠。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为什么层析液不能没及滤纸条的滤液细线？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防止色素溶解在层析液中，影响实验结果。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zh-CN" altLang="zh-CN" sz="2000" dirty="0">
              <a:solidFill>
                <a:schemeClr val="tx2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95325" y="4037012"/>
            <a:ext cx="54371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406059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色素的吸收光谱图</a:t>
            </a:r>
          </a:p>
        </p:txBody>
      </p:sp>
      <p:grpSp>
        <p:nvGrpSpPr>
          <p:cNvPr id="3" name="Group 3"/>
          <p:cNvGrpSpPr/>
          <p:nvPr/>
        </p:nvGrpSpPr>
        <p:grpSpPr bwMode="auto">
          <a:xfrm>
            <a:off x="2095622" y="1346198"/>
            <a:ext cx="7927732" cy="4967288"/>
            <a:chOff x="473" y="845"/>
            <a:chExt cx="4994" cy="3129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905" y="3431"/>
              <a:ext cx="45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905" y="845"/>
              <a:ext cx="0" cy="258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11" y="3413"/>
              <a:ext cx="4656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0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</a:t>
              </a:r>
              <a:r>
                <a:rPr lang="en-US" altLang="zh-CN" sz="20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400       500        600        700nm               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73" y="1092"/>
              <a:ext cx="380" cy="12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100</a:t>
              </a:r>
            </a:p>
            <a:p>
              <a:endParaRPr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endParaRPr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endParaRPr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endParaRPr lang="en-US" altLang="zh-CN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r>
                <a:rPr lang="en-US" altLang="zh-CN" sz="20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50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43" y="869"/>
              <a:ext cx="1247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吸收光能百分比</a:t>
              </a:r>
            </a:p>
          </p:txBody>
        </p:sp>
        <p:graphicFrame>
          <p:nvGraphicFramePr>
            <p:cNvPr id="9" name="Object 9"/>
            <p:cNvGraphicFramePr>
              <a:graphicFrameLocks noChangeAspect="1"/>
            </p:cNvGraphicFramePr>
            <p:nvPr/>
          </p:nvGraphicFramePr>
          <p:xfrm>
            <a:off x="905" y="1156"/>
            <a:ext cx="4320" cy="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lash Movie" r:id="rId2" imgW="6285865" imgH="3310255" progId="Flash.Movie">
                    <p:embed/>
                  </p:oleObj>
                </mc:Choice>
                <mc:Fallback>
                  <p:oleObj name="Flash Movie" r:id="rId2" imgW="6285865" imgH="3310255" progId="Flash.Movi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5" y="1156"/>
                          <a:ext cx="4320" cy="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1097" y="1444"/>
            <a:ext cx="3737" cy="1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lash 影片" r:id="rId4" imgW="5438140" imgH="2353310" progId="Flash.Movie">
                    <p:embed/>
                  </p:oleObj>
                </mc:Choice>
                <mc:Fallback>
                  <p:oleObj name="Flash 影片" r:id="rId4" imgW="5438140" imgH="2353310" progId="Flash.Movi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7" y="1444"/>
                          <a:ext cx="3737" cy="1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277" y="1637"/>
              <a:ext cx="601" cy="252"/>
            </a:xfrm>
            <a:prstGeom prst="rect">
              <a:avLst/>
            </a:prstGeom>
            <a:noFill/>
            <a:ln w="381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FFC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叶绿素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249" y="2405"/>
              <a:ext cx="924" cy="2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FFC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类胡萝卜素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009" y="1799"/>
              <a:ext cx="336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865" y="2567"/>
              <a:ext cx="432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905" y="3431"/>
              <a:ext cx="0" cy="5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225" y="3431"/>
              <a:ext cx="0" cy="5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905" y="3748"/>
              <a:ext cx="4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249" y="3748"/>
              <a:ext cx="1680" cy="1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可  见  光  区</a:t>
              </a: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526422" y="1881188"/>
            <a:ext cx="492443" cy="5113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r>
              <a:rPr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叶绿素：吸收蓝紫光和红光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0039914" y="1890713"/>
            <a:ext cx="492443" cy="467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类胡萝卜素：吸收蓝紫光</a:t>
            </a:r>
          </a:p>
        </p:txBody>
      </p:sp>
      <p:sp>
        <p:nvSpPr>
          <p:cNvPr id="21" name="矩形 20"/>
          <p:cNvSpPr/>
          <p:nvPr/>
        </p:nvSpPr>
        <p:spPr>
          <a:xfrm>
            <a:off x="2745677" y="6286822"/>
            <a:ext cx="6910075" cy="4000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色素的主要功能：吸收、传递和转化光能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sp>
        <p:nvSpPr>
          <p:cNvPr id="4" name="矩形 3"/>
          <p:cNvSpPr/>
          <p:nvPr/>
        </p:nvSpPr>
        <p:spPr>
          <a:xfrm>
            <a:off x="947738" y="1809749"/>
            <a:ext cx="10571162" cy="3238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影响叶绿素合成的因素：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、光照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、温度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、矿物质元素：叶绿素含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N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Mg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等矿物质元素，缺乏导致叶绿素无法合成，老叶先变黄；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是叶绿素合成过程中某些酶的辅助成分，缺铁叶绿素合成受阻，幼叶先变老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叶绿体的结构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806" y="1163638"/>
            <a:ext cx="7164387" cy="4889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192" y="1595439"/>
            <a:ext cx="2376488" cy="1992313"/>
          </a:xfrm>
          <a:prstGeom prst="rect">
            <a:avLst/>
          </a:prstGeom>
          <a:noFill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8058943" y="4043364"/>
            <a:ext cx="1439863" cy="7921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35318" y="3668713"/>
            <a:ext cx="1547813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外膜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8130381" y="4906964"/>
            <a:ext cx="1368425" cy="2889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70242" y="4446588"/>
            <a:ext cx="1441450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内膜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914481" y="5411788"/>
            <a:ext cx="1728787" cy="2873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7985917" y="5699126"/>
            <a:ext cx="1657350" cy="1444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570242" y="5297488"/>
            <a:ext cx="1441450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基粒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898355" y="5483226"/>
            <a:ext cx="647700" cy="2159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07693" y="5411788"/>
            <a:ext cx="1476375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基质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177630" y="4330701"/>
            <a:ext cx="100806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28531" y="3784601"/>
            <a:ext cx="1944687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tx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类囊体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169318" y="6226176"/>
            <a:ext cx="521176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捕获光能的色素分布在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173538" y="6208713"/>
            <a:ext cx="384492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类囊体的薄膜上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764898" y="1527245"/>
            <a:ext cx="27494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呼吸作用：</a:t>
            </a: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糖类（稳定的化学能）</a:t>
            </a:r>
          </a:p>
        </p:txBody>
      </p:sp>
      <p:sp>
        <p:nvSpPr>
          <p:cNvPr id="16" name="右箭头 4"/>
          <p:cNvSpPr/>
          <p:nvPr/>
        </p:nvSpPr>
        <p:spPr>
          <a:xfrm>
            <a:off x="3526226" y="1812997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4528256" y="1751547"/>
            <a:ext cx="271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活跃的化学能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660400" y="3384633"/>
            <a:ext cx="21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光合作用：</a:t>
            </a:r>
            <a:endParaRPr lang="en-US" altLang="zh-CN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太阳能</a:t>
            </a:r>
          </a:p>
        </p:txBody>
      </p:sp>
      <p:sp>
        <p:nvSpPr>
          <p:cNvPr id="25" name="右箭头 8"/>
          <p:cNvSpPr/>
          <p:nvPr/>
        </p:nvSpPr>
        <p:spPr>
          <a:xfrm>
            <a:off x="2050782" y="3555249"/>
            <a:ext cx="228601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4528256" y="3527509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糖类（稳定的化学能）</a:t>
            </a:r>
          </a:p>
        </p:txBody>
      </p:sp>
      <p:sp>
        <p:nvSpPr>
          <p:cNvPr id="27" name="TextBox 10"/>
          <p:cNvSpPr txBox="1"/>
          <p:nvPr/>
        </p:nvSpPr>
        <p:spPr>
          <a:xfrm>
            <a:off x="2596950" y="2455939"/>
            <a:ext cx="2715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ATP</a:t>
            </a:r>
            <a:r>
              <a:rPr lang="zh-CN" altLang="en-US" sz="2000" b="1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是直接的能源物质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2139633" y="4140091"/>
            <a:ext cx="223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太阳能是根本能源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406059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叶绿体结构模式图</a:t>
            </a:r>
          </a:p>
        </p:txBody>
      </p:sp>
      <p:pic>
        <p:nvPicPr>
          <p:cNvPr id="3" name="Picture 2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22553" y="1981200"/>
            <a:ext cx="4755174" cy="3255963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669088" y="194309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916488" y="186689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06888" y="1257298"/>
            <a:ext cx="16002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外膜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59488" y="1257298"/>
            <a:ext cx="13716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内膜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202488" y="50672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73688" y="3543298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69088" y="5676898"/>
            <a:ext cx="16764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基粒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87093" y="5427077"/>
            <a:ext cx="10668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基质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7845793" y="4065589"/>
            <a:ext cx="2526323" cy="1505454"/>
          </a:xfrm>
          <a:prstGeom prst="wedgeRoundRectCallout">
            <a:avLst>
              <a:gd name="adj1" fmla="val -72389"/>
              <a:gd name="adj2" fmla="val -3343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anchor="ctr" anchorCtr="1"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吸收光能的四种色素就分布在类囊体的薄膜上。</a:t>
            </a:r>
            <a:endParaRPr lang="zh-CN" altLang="en-US" sz="20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7911734" y="1791286"/>
            <a:ext cx="2460380" cy="1698039"/>
          </a:xfrm>
          <a:prstGeom prst="wedgeRoundRectCallout">
            <a:avLst>
              <a:gd name="adj1" fmla="val -115097"/>
              <a:gd name="adj2" fmla="val 4320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叶绿体内有如此多的基粒和类囊体，极大地扩大了受光面积。</a:t>
            </a:r>
          </a:p>
        </p:txBody>
      </p:sp>
      <p:sp>
        <p:nvSpPr>
          <p:cNvPr id="14" name="椭圆形标注 1"/>
          <p:cNvSpPr/>
          <p:nvPr/>
        </p:nvSpPr>
        <p:spPr>
          <a:xfrm>
            <a:off x="2634894" y="4477844"/>
            <a:ext cx="1930547" cy="1122858"/>
          </a:xfrm>
          <a:prstGeom prst="wedgeEllipseCallout">
            <a:avLst>
              <a:gd name="adj1" fmla="val 73277"/>
              <a:gd name="adj2" fmla="val 436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暗反应酶、少量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4738541" y="5827186"/>
            <a:ext cx="1930547" cy="847933"/>
          </a:xfrm>
          <a:prstGeom prst="wedgeEllipseCallout">
            <a:avLst>
              <a:gd name="adj1" fmla="val 50460"/>
              <a:gd name="adj2" fmla="val -371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光反应酶、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种色素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943846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真题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95324" y="1234440"/>
            <a:ext cx="10823575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．（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2016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春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•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遂宁校级月考）图为叶绿体结构示意图，下列有关叶绿体结构与功能的叙述错误的是（　　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．①和②具有选择透过性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．③上既有光合色素又有与光合作用有关的酶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．③和④上都有与光合作用有关的酶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有叶绿体的细胞才能进行光合作用 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" name="Picture 2" descr="C:\Users\崔\Desktop\b282db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42" y="2797241"/>
            <a:ext cx="3872205" cy="21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恩格尔曼的实验</a:t>
            </a:r>
          </a:p>
        </p:txBody>
      </p:sp>
      <p:pic>
        <p:nvPicPr>
          <p:cNvPr id="4" name="Picture 4" descr="恩吉尔曼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4141471" y="1479878"/>
            <a:ext cx="2146300" cy="2955925"/>
          </a:xfrm>
          <a:prstGeom prst="rect">
            <a:avLst/>
          </a:prstGeom>
          <a:noFill/>
        </p:spPr>
      </p:pic>
      <p:pic>
        <p:nvPicPr>
          <p:cNvPr id="5" name="Picture 5" descr="恩吉尔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5394" y="1361142"/>
            <a:ext cx="2190750" cy="3021013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14470" y="2611268"/>
            <a:ext cx="203835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隔绝空气</a:t>
            </a:r>
            <a:endParaRPr kumimoji="1" lang="zh-CN" altLang="en-US" sz="200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02357" y="3614593"/>
            <a:ext cx="2208688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kumimoji="1"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黑暗，用极细光束照射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62500" y="4650246"/>
            <a:ext cx="2776538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完全暴露在光下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21632" y="1560310"/>
            <a:ext cx="2370138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  <a:hlinkClick r:id="" action="ppaction://noaction"/>
              </a:rPr>
              <a:t>水绵</a:t>
            </a:r>
            <a:r>
              <a:rPr kumimoji="1"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和好氧细菌的装片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141472" y="2079952"/>
            <a:ext cx="24399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141472" y="2994352"/>
            <a:ext cx="24399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4124008" y="3832552"/>
            <a:ext cx="243998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92783" y="5378122"/>
            <a:ext cx="10606434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endParaRPr kumimoji="1"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r>
              <a:rPr kumimoji="1"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氧是由</a:t>
            </a:r>
            <a:r>
              <a:rPr kumimoji="1" lang="zh-CN" altLang="en-US" sz="24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kumimoji="1" lang="zh-CN" altLang="en-US" sz="2400" b="1" u="sng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叶绿体</a:t>
            </a:r>
            <a:r>
              <a:rPr kumimoji="1"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释放出来的，</a:t>
            </a:r>
            <a:r>
              <a:rPr kumimoji="1" lang="zh-CN" altLang="en-US" sz="24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kumimoji="1" lang="zh-CN" altLang="en-US" sz="2400" b="1" u="sng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叶绿体</a:t>
            </a:r>
            <a:r>
              <a:rPr kumimoji="1"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是光合作用的场所。 光合作用需要</a:t>
            </a:r>
            <a:r>
              <a:rPr kumimoji="1" lang="zh-CN" altLang="en-US" sz="2400" b="1" u="sng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光照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5097" y="4955753"/>
            <a:ext cx="157160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结论：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8740852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讨论：恩格尔曼实验在设计上有什么巧妙之处？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3539" y="1881188"/>
            <a:ext cx="11135361" cy="6284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）、用水绵作实验材料，有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细而长的带状叶绿体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，螺旋状分布在细胞中，便于观察和分析研究。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4088" y="2678340"/>
            <a:ext cx="10473835" cy="6284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）、用好氧菌进行检测，能准确的判断水绵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细胞中放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="1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部位。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【</a:t>
            </a: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课堂小结</a:t>
            </a:r>
            <a:r>
              <a:rPr lang="en-US" altLang="zh-CN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】</a:t>
            </a:r>
          </a:p>
        </p:txBody>
      </p:sp>
      <p:sp>
        <p:nvSpPr>
          <p:cNvPr id="3" name="AutoShape 2"/>
          <p:cNvSpPr/>
          <p:nvPr/>
        </p:nvSpPr>
        <p:spPr bwMode="auto">
          <a:xfrm>
            <a:off x="3697288" y="1920816"/>
            <a:ext cx="277812" cy="2584450"/>
          </a:xfrm>
          <a:prstGeom prst="leftBrace">
            <a:avLst>
              <a:gd name="adj1" fmla="val 77524"/>
              <a:gd name="adj2" fmla="val 50736"/>
            </a:avLst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92588" y="1266766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rgbClr val="CC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59743" y="3327341"/>
            <a:ext cx="2427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rgbClr val="CC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类胡萝卜素</a:t>
            </a:r>
          </a:p>
        </p:txBody>
      </p:sp>
      <p:sp>
        <p:nvSpPr>
          <p:cNvPr id="6" name="AutoShape 5"/>
          <p:cNvSpPr/>
          <p:nvPr/>
        </p:nvSpPr>
        <p:spPr bwMode="auto">
          <a:xfrm>
            <a:off x="6494463" y="1479098"/>
            <a:ext cx="277812" cy="1281684"/>
          </a:xfrm>
          <a:prstGeom prst="leftBrace">
            <a:avLst>
              <a:gd name="adj1" fmla="val 55556"/>
              <a:gd name="adj2" fmla="val 50000"/>
            </a:avLst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1" lang="zh-CN" altLang="zh-CN" sz="2800" b="1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86588" y="1374656"/>
            <a:ext cx="410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kumimoji="1" lang="en-US" altLang="zh-CN" sz="20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kumimoji="1"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kumimoji="1"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蓝绿色</a:t>
            </a:r>
            <a:r>
              <a:rPr kumimoji="1"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04050" y="2357319"/>
            <a:ext cx="2700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叶绿素</a:t>
            </a:r>
            <a:r>
              <a:rPr kumimoji="1" lang="en-US" altLang="zh-CN" sz="20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kumimoji="1"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（黄绿色）</a:t>
            </a:r>
          </a:p>
        </p:txBody>
      </p:sp>
      <p:sp>
        <p:nvSpPr>
          <p:cNvPr id="9" name="AutoShape 8"/>
          <p:cNvSpPr/>
          <p:nvPr/>
        </p:nvSpPr>
        <p:spPr bwMode="auto">
          <a:xfrm>
            <a:off x="6467476" y="3135372"/>
            <a:ext cx="228600" cy="1446034"/>
          </a:xfrm>
          <a:prstGeom prst="leftBrace">
            <a:avLst>
              <a:gd name="adj1" fmla="val 61111"/>
              <a:gd name="adj2" fmla="val 50000"/>
            </a:avLst>
          </a:prstGeom>
          <a:noFill/>
          <a:ln w="190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04050" y="2905006"/>
            <a:ext cx="2624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胡萝卜素</a:t>
            </a:r>
            <a:r>
              <a:rPr kumimoji="1"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（橙黄色）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043738" y="4046419"/>
            <a:ext cx="266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叶黄素</a:t>
            </a:r>
            <a:r>
              <a:rPr kumimoji="1"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（黄色）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35413" y="1774766"/>
            <a:ext cx="2627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（吸收红光和蓝紫光）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14779" y="3722628"/>
            <a:ext cx="2897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（吸收蓝紫光）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192588" y="2256230"/>
            <a:ext cx="260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含量约占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3/4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181478" y="4102041"/>
            <a:ext cx="2081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含量约占</a:t>
            </a:r>
            <a:r>
              <a:rPr lang="en-US" altLang="zh-CN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1/4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416049" y="4880308"/>
            <a:ext cx="10188575" cy="9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叶绿体是进行光合作用的场所，它内部的巨大膜表面上，不仅分布着许多吸收光能的色素分子，还有许多进行光合作用所必需的酶。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096099" y="2385040"/>
            <a:ext cx="492443" cy="185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CC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光合作用的色素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utoUpdateAnimBg="0"/>
      <p:bldP spid="5" grpId="0" autoUpdateAnimBg="0"/>
      <p:bldP spid="6" grpId="0" animBg="1" autoUpdateAnimBg="0"/>
      <p:bldP spid="7" grpId="0" autoUpdateAnimBg="0"/>
      <p:bldP spid="8" grpId="0" autoUpdateAnimBg="0"/>
      <p:bldP spid="9" grpId="0" animBg="1"/>
      <p:bldP spid="10" grpId="0" autoUpdateAnimBg="0"/>
      <p:bldP spid="11" grpId="0" autoUpdateAnimBg="0"/>
      <p:bldP spid="12" grpId="0" autoUpdateAnimBg="0"/>
      <p:bldP spid="13" grpId="0" autoUpdateAnimBg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1687" y="1335902"/>
            <a:ext cx="3962400" cy="533400"/>
          </a:xfrm>
          <a:prstGeom prst="rect">
            <a:avLst/>
          </a:prstGeom>
          <a:solidFill>
            <a:schemeClr val="accent1"/>
          </a:solidFill>
          <a:ln>
            <a:miter lim="800000"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2400" b="1" spc="150" dirty="0">
                <a:ln w="11430"/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色素的提取和分离实验</a:t>
            </a:r>
            <a:endParaRPr lang="en-US" altLang="zh-CN" sz="2400" b="1" spc="150" dirty="0">
              <a:ln w="11430"/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850899" y="2138120"/>
            <a:ext cx="407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一、实验原理</a:t>
            </a:r>
            <a:endParaRPr lang="en-US" altLang="zh-CN" sz="2000" dirty="0">
              <a:solidFill>
                <a:srgbClr val="C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01687" y="2421880"/>
            <a:ext cx="10717213" cy="37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6699"/>
              </a:buClr>
              <a:defRPr/>
            </a:pP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eaLnBrk="1" hangingPunct="1">
              <a:buClr>
                <a:srgbClr val="006699"/>
              </a:buClr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提取：叶绿体色素易溶于</a:t>
            </a:r>
            <a:r>
              <a: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无水乙醇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等有机溶剂中，可以用无水乙醇提取绿叶中的叶绿体色素。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buClr>
                <a:srgbClr val="006699"/>
              </a:buClr>
              <a:defRPr/>
            </a:pP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6699"/>
              </a:buClr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分离：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纸层析法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006699"/>
              </a:buClr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不同的叶绿体色素在层析液中溶解度不同，在滤纸上</a:t>
            </a:r>
            <a:r>
              <a:rPr lang="zh-CN" altLang="en-US" sz="2000" u="sng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扩散速度不同（溶解度越大，扩散速度越快）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 eaLnBrk="1" hangingPunct="1"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endParaRPr lang="en-US" altLang="zh-CN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 eaLnBrk="1" hangingPunct="1"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（不同的色素会在扩散过程中分离开来，形成条带）</a:t>
            </a:r>
            <a:endParaRPr lang="en-US" altLang="zh-CN" sz="2000" b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solidFill>
                  <a:srgbClr val="8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endParaRPr lang="en-US" altLang="zh-CN" sz="2000" dirty="0">
              <a:solidFill>
                <a:srgbClr val="8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r>
              <a:rPr lang="en-US" altLang="zh-CN" sz="2000" dirty="0">
                <a:solidFill>
                  <a:srgbClr val="8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1687" y="1335902"/>
            <a:ext cx="3962400" cy="533400"/>
          </a:xfrm>
          <a:prstGeom prst="rect">
            <a:avLst/>
          </a:prstGeom>
          <a:solidFill>
            <a:schemeClr val="accent1"/>
          </a:solidFill>
          <a:ln>
            <a:miter lim="800000"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2400" b="1" spc="150" dirty="0">
                <a:ln w="11430"/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色素的提取和分离实验</a:t>
            </a:r>
            <a:endParaRPr lang="en-US" altLang="zh-CN" sz="2400" b="1" spc="150" dirty="0">
              <a:ln w="11430"/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947738" y="2222892"/>
            <a:ext cx="407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二、实验材料</a:t>
            </a:r>
            <a:endParaRPr lang="en-US" altLang="zh-CN" sz="2000" dirty="0">
              <a:solidFill>
                <a:srgbClr val="C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6080" y="2757439"/>
            <a:ext cx="9811702" cy="23632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材料：菠菜绿叶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药品：混合的层析液，无水乙醇，石英砂，碳酸钙</a:t>
            </a: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endParaRPr lang="en-US" altLang="zh-CN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1" hangingPunct="1">
              <a:lnSpc>
                <a:spcPct val="150000"/>
              </a:lnSpc>
              <a:buClr>
                <a:srgbClr val="006699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用具：干燥滤纸，带塞层析管，研钵，玻璃漏斗，纱布，滴管，载玻片，盖玻片，剪刀，试管，培养皿，药匙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课堂活动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01687" y="1335902"/>
            <a:ext cx="3962400" cy="533400"/>
          </a:xfrm>
          <a:prstGeom prst="rect">
            <a:avLst/>
          </a:prstGeom>
          <a:solidFill>
            <a:schemeClr val="accent1"/>
          </a:solidFill>
          <a:ln>
            <a:miter lim="800000"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2400" b="1" spc="150" dirty="0">
                <a:ln w="11430"/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色素的提取和分离实验</a:t>
            </a:r>
            <a:endParaRPr lang="en-US" altLang="zh-CN" sz="2400" b="1" spc="150" dirty="0">
              <a:ln w="11430"/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996080" y="2269975"/>
            <a:ext cx="4076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三、实验步骤</a:t>
            </a:r>
            <a:endParaRPr lang="en-US" altLang="zh-CN" sz="2400" dirty="0">
              <a:solidFill>
                <a:srgbClr val="C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9" name="Picture 2" descr="E:\学习\教育类专业课\中学生物实验研究\绿叶中的色素的提取和分离\DSC00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4" y="3070758"/>
            <a:ext cx="8748712" cy="224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0370" y="1321436"/>
            <a:ext cx="10410507" cy="529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取材：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取</a:t>
            </a:r>
            <a:r>
              <a:rPr lang="en-US" altLang="zh-CN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2-3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片菠菜叶，撕去叶脉，尽量剪碎，放入研钵。</a:t>
            </a: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研磨：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向研钵中放入少量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石英砂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碳酸钙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，加入</a:t>
            </a:r>
            <a:r>
              <a:rPr lang="zh-CN" altLang="en-US" sz="2000" b="1" u="sng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一滴管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无水乙醇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，边加无水乙醇边研磨，进行充分地研磨至匀浆状态。</a:t>
            </a: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过滤：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在玻璃漏斗上放入单层纱布，将研磨液倒入漏斗，漏斗下端放置培养皿，过滤制备得到滤液。</a:t>
            </a: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en-US" altLang="zh-CN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【</a:t>
            </a:r>
            <a:r>
              <a:rPr lang="zh-CN" altLang="en-US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注</a:t>
            </a:r>
            <a:r>
              <a:rPr lang="en-US" altLang="zh-CN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】</a:t>
            </a:r>
          </a:p>
          <a:p>
            <a:pPr marL="742950" lvl="1" indent="-285750" fontAlgn="base">
              <a:lnSpc>
                <a:spcPct val="150000"/>
              </a:lnSpc>
              <a:spcAft>
                <a:spcPct val="0"/>
              </a:spcAft>
              <a:buClr>
                <a:srgbClr val="006699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加石英砂是为了使研磨充分</a:t>
            </a:r>
            <a:endParaRPr lang="en-US" altLang="zh-CN" sz="2000" b="1" kern="0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742950" lvl="1" indent="-285750" fontAlgn="base">
              <a:lnSpc>
                <a:spcPct val="150000"/>
              </a:lnSpc>
              <a:spcAft>
                <a:spcPct val="0"/>
              </a:spcAft>
              <a:buClr>
                <a:srgbClr val="006699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加碳酸钙是为了防止叶绿体色素被破坏</a:t>
            </a:r>
            <a:endParaRPr lang="en-US" altLang="zh-CN" sz="2000" b="1" kern="0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742950" lvl="1" indent="-285750" fontAlgn="base">
              <a:lnSpc>
                <a:spcPct val="150000"/>
              </a:lnSpc>
              <a:spcAft>
                <a:spcPct val="0"/>
              </a:spcAft>
              <a:buClr>
                <a:srgbClr val="006699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加入</a:t>
            </a:r>
            <a:r>
              <a:rPr lang="en-US" altLang="zh-CN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CaCO3</a:t>
            </a: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和石英砂的量均很少，无水乙醇的量不应太少</a:t>
            </a:r>
            <a:endParaRPr lang="en-US" altLang="zh-CN" sz="2000" b="1" kern="0" dirty="0">
              <a:solidFill>
                <a:srgbClr val="35C313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17378" y="4270825"/>
            <a:ext cx="4831080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思考：</a:t>
            </a:r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为何要加入石英砂和碳酸钙？</a:t>
            </a: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95325" y="1376359"/>
            <a:ext cx="6961822" cy="5297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备滤纸条：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将干燥的定性滤纸制成如右图所示，用铅笔划线</a:t>
            </a:r>
            <a:r>
              <a:rPr lang="zh-CN" altLang="en-US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（已准备好）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画线：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盖玻片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蘸取少量滤液，沿铅笔线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均匀压出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细线。待滤液干后，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重复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画线</a:t>
            </a:r>
            <a:r>
              <a:rPr lang="en-US" altLang="zh-CN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3-4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次。</a:t>
            </a: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en-US" altLang="zh-CN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【</a:t>
            </a:r>
            <a:r>
              <a:rPr lang="zh-CN" altLang="en-US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注</a:t>
            </a:r>
            <a:r>
              <a:rPr lang="en-US" altLang="zh-CN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】</a:t>
            </a: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0000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画滤液线时尽量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画直、画细、画浓</a:t>
            </a: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0000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每次画完，要等滤液干时再重复画，以防滤液扩散开使滤液线过宽，影响结果</a:t>
            </a:r>
            <a:endParaRPr lang="en-US" altLang="zh-CN" sz="2000" b="1" kern="0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1028700"/>
            <a:ext cx="174625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提取叶绿体色素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59" y="1579907"/>
            <a:ext cx="5409282" cy="40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995690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分离叶绿体色素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0400" y="1269679"/>
            <a:ext cx="7767320" cy="5221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固定装置：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</a:t>
            </a:r>
            <a:r>
              <a:rPr lang="en-US" altLang="zh-CN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4mL</a:t>
            </a: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层析液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倒入层析管中，将画好线的滤纸条固定于右图装置中。</a:t>
            </a: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观察现象：</a:t>
            </a:r>
            <a:r>
              <a:rPr lang="en-US" altLang="zh-CN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10min</a:t>
            </a:r>
            <a:r>
              <a:rPr lang="zh-CN" altLang="en-US" sz="2000" b="1" kern="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后，将滤纸条取出，风干。观察色素带及其颜色，作好记录。</a:t>
            </a: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r>
              <a:rPr lang="en-US" altLang="zh-CN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【</a:t>
            </a:r>
            <a:r>
              <a:rPr lang="zh-CN" altLang="en-US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注</a:t>
            </a:r>
            <a:r>
              <a:rPr lang="en-US" altLang="zh-CN" sz="2000" b="1" kern="0" dirty="0">
                <a:solidFill>
                  <a:srgbClr val="35C31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】</a:t>
            </a: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0000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放滤液条时，要避免</a:t>
            </a:r>
            <a:r>
              <a:rPr lang="zh-CN" altLang="en-US" sz="2000" b="1" u="sng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滤液细线</a:t>
            </a:r>
            <a:r>
              <a:rPr lang="zh-CN" altLang="en-US" sz="2000" b="1" kern="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浸没到</a:t>
            </a: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层析液。不要让滤纸条贴在层析管壁上。</a:t>
            </a:r>
            <a:endParaRPr lang="en-US" altLang="zh-CN" sz="2000" b="1" kern="0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0000"/>
              <a:defRPr/>
            </a:pPr>
            <a:r>
              <a:rPr lang="zh-CN" altLang="en-US" sz="2000" b="1" kern="0" dirty="0">
                <a:solidFill>
                  <a:srgbClr val="0000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层析液中一些成分易挥发，要避免开放在空气中。</a:t>
            </a:r>
            <a:endParaRPr lang="en-US" altLang="zh-CN" sz="2000" b="1" kern="0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742950" lvl="1" indent="-28575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60000"/>
              <a:buFont typeface="Wingdings" panose="05000000000000000000" pitchFamily="2" charset="2"/>
              <a:buChar char="p"/>
              <a:defRPr/>
            </a:pPr>
            <a:endParaRPr lang="en-US" altLang="zh-CN" sz="2000" b="1" kern="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5C313"/>
              </a:buClr>
              <a:defRPr/>
            </a:pPr>
            <a:endParaRPr lang="en-US" altLang="zh-CN" sz="2000" b="1" kern="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5" name="组合 2"/>
          <p:cNvGrpSpPr/>
          <p:nvPr/>
        </p:nvGrpSpPr>
        <p:grpSpPr bwMode="auto">
          <a:xfrm>
            <a:off x="8427720" y="1725612"/>
            <a:ext cx="2254250" cy="3406775"/>
            <a:chOff x="6602104" y="1849438"/>
            <a:chExt cx="2254559" cy="2951162"/>
          </a:xfrm>
        </p:grpSpPr>
        <p:pic>
          <p:nvPicPr>
            <p:cNvPr id="6" name="Picture 3" descr="E:\学习\教育类专业课\中学生物实验研究\绿叶中的色素的提取和分离\无标题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6" r="44044" b="15733"/>
            <a:stretch>
              <a:fillRect/>
            </a:stretch>
          </p:blipFill>
          <p:spPr bwMode="auto">
            <a:xfrm>
              <a:off x="7092950" y="1849438"/>
              <a:ext cx="1763713" cy="295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6602104" y="3788392"/>
              <a:ext cx="1143000" cy="613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27900E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滤液细线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-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960BD"/>
      </a:accent1>
      <a:accent2>
        <a:srgbClr val="429FFD"/>
      </a:accent2>
      <a:accent3>
        <a:srgbClr val="FEF2B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宽屏</PresentationFormat>
  <Paragraphs>179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胡晓波男神体</vt:lpstr>
      <vt:lpstr>FandolFang R</vt:lpstr>
      <vt:lpstr>Roboto</vt:lpstr>
      <vt:lpstr>OPPOSans R</vt:lpstr>
      <vt:lpstr>Wingdings</vt:lpstr>
      <vt:lpstr>OPPOSans B</vt:lpstr>
      <vt:lpstr>思源黑体 CN Light</vt:lpstr>
      <vt:lpstr>办公资源网：www.bangongziyuan.com</vt:lpstr>
      <vt:lpstr>Flash Movie</vt:lpstr>
      <vt:lpstr>Flash 影片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2020-06-24T02:07:59Z</dcterms:created>
  <dcterms:modified xsi:type="dcterms:W3CDTF">2021-01-09T11:55:58Z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