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795" r:id="rId2"/>
    <p:sldId id="457" r:id="rId3"/>
    <p:sldId id="820" r:id="rId4"/>
    <p:sldId id="821" r:id="rId5"/>
    <p:sldId id="823" r:id="rId6"/>
    <p:sldId id="824" r:id="rId7"/>
    <p:sldId id="822" r:id="rId8"/>
    <p:sldId id="825" r:id="rId9"/>
    <p:sldId id="826" r:id="rId10"/>
    <p:sldId id="827" r:id="rId11"/>
    <p:sldId id="829" r:id="rId12"/>
    <p:sldId id="830" r:id="rId13"/>
    <p:sldId id="831" r:id="rId14"/>
    <p:sldId id="828" r:id="rId15"/>
    <p:sldId id="832" r:id="rId16"/>
    <p:sldId id="834" r:id="rId17"/>
    <p:sldId id="833" r:id="rId18"/>
    <p:sldId id="836" r:id="rId19"/>
    <p:sldId id="837" r:id="rId20"/>
    <p:sldId id="287" r:id="rId21"/>
    <p:sldId id="835" r:id="rId22"/>
  </p:sldIdLst>
  <p:sldSz cx="12192000" cy="6858000"/>
  <p:notesSz cx="6858000" cy="9144000"/>
  <p:embeddedFontLst>
    <p:embeddedFont>
      <p:font typeface="OPPOSans B" panose="02010600030101010101" charset="-122"/>
      <p:regular r:id="rId24"/>
    </p:embeddedFont>
    <p:embeddedFont>
      <p:font typeface="OPPOSans H" panose="02010600030101010101" charset="-122"/>
      <p:regular r:id="rId25"/>
    </p:embeddedFont>
    <p:embeddedFont>
      <p:font typeface="OPPOSans R" panose="02010600030101010101" charset="-122"/>
      <p:regular r:id="rId26"/>
    </p:embeddedFont>
    <p:embeddedFont>
      <p:font typeface="思源黑体 CN Light" panose="0201060003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17">
          <p15:clr>
            <a:srgbClr val="A4A3A4"/>
          </p15:clr>
        </p15:guide>
        <p15:guide id="3" pos="438">
          <p15:clr>
            <a:srgbClr val="A4A3A4"/>
          </p15:clr>
        </p15:guide>
        <p15:guide id="4" pos="7242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185">
          <p15:clr>
            <a:srgbClr val="A4A3A4"/>
          </p15:clr>
        </p15:guide>
        <p15:guide id="8" pos="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62" y="114"/>
      </p:cViewPr>
      <p:guideLst>
        <p:guide orient="horz" pos="2251"/>
        <p:guide pos="3817"/>
        <p:guide pos="438"/>
        <p:guide pos="7242"/>
        <p:guide orient="horz" pos="709"/>
        <p:guide orient="horz" pos="3884"/>
        <p:guide orient="horz" pos="1185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199390" y="350519"/>
            <a:ext cx="342900" cy="601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18110" y="350519"/>
            <a:ext cx="342900" cy="6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9120" y="350519"/>
            <a:ext cx="11612880" cy="601695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350519"/>
            <a:ext cx="342900" cy="60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b="19487"/>
          <a:stretch>
            <a:fillRect/>
          </a:stretch>
        </p:blipFill>
        <p:spPr>
          <a:xfrm>
            <a:off x="0" y="0"/>
            <a:ext cx="12192000" cy="41851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475346"/>
            <a:ext cx="12192000" cy="780130"/>
          </a:xfrm>
          <a:prstGeom prst="rect">
            <a:avLst/>
          </a:prstGeom>
          <a:gradFill>
            <a:gsLst>
              <a:gs pos="39000">
                <a:schemeClr val="accent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444531" y="2818439"/>
            <a:ext cx="5229912" cy="3284883"/>
            <a:chOff x="4540220" y="1445577"/>
            <a:chExt cx="5229912" cy="3284883"/>
          </a:xfrm>
        </p:grpSpPr>
        <p:grpSp>
          <p:nvGrpSpPr>
            <p:cNvPr id="7" name="组合 6"/>
            <p:cNvGrpSpPr/>
            <p:nvPr/>
          </p:nvGrpSpPr>
          <p:grpSpPr>
            <a:xfrm>
              <a:off x="4540220" y="2045160"/>
              <a:ext cx="5229912" cy="2685300"/>
              <a:chOff x="8487380" y="1059521"/>
              <a:chExt cx="5229912" cy="268530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8487380" y="3375489"/>
                <a:ext cx="5229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THE DIFFERENTIATION OF THE CELLS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Shape 40"/>
              <p:cNvSpPr/>
              <p:nvPr/>
            </p:nvSpPr>
            <p:spPr>
              <a:xfrm>
                <a:off x="9282446" y="1059521"/>
                <a:ext cx="3639780" cy="64633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5400" baseline="-25000" dirty="0">
                    <a:solidFill>
                      <a:schemeClr val="bg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第</a:t>
                </a:r>
                <a:r>
                  <a:rPr lang="en-US" altLang="zh-CN" sz="5400" baseline="-25000" dirty="0">
                    <a:solidFill>
                      <a:schemeClr val="bg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6</a:t>
                </a:r>
                <a:r>
                  <a:rPr lang="zh-CN" altLang="en-US" sz="5400" baseline="-25000" dirty="0">
                    <a:solidFill>
                      <a:schemeClr val="bg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章  第</a:t>
                </a:r>
                <a:r>
                  <a:rPr lang="en-US" altLang="zh-CN" sz="5400" baseline="-25000" dirty="0">
                    <a:solidFill>
                      <a:schemeClr val="bg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2</a:t>
                </a:r>
                <a:r>
                  <a:rPr lang="zh-CN" altLang="en-US" sz="5400" baseline="-25000" dirty="0">
                    <a:solidFill>
                      <a:schemeClr val="bg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节</a:t>
                </a: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8487382" y="1782052"/>
                <a:ext cx="5229910" cy="12721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dist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15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POSans H" panose="00020600040101010101" pitchFamily="18" charset="-122"/>
                    <a:ea typeface="OPPOSans H" panose="00020600040101010101" pitchFamily="18" charset="-122"/>
                    <a:cs typeface="OPPOSans R" panose="00020600040101010101" pitchFamily="18" charset="-122"/>
                    <a:sym typeface="OPPOSans H" panose="00020600040101010101" pitchFamily="18" charset="-122"/>
                  </a:rPr>
                  <a:t>细胞的分化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414165" y="1445577"/>
              <a:ext cx="3482022" cy="5626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人教版  生物</a:t>
              </a:r>
              <a:r>
                <a:rPr lang="en-US" altLang="zh-CN" sz="20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(</a:t>
              </a:r>
              <a:r>
                <a:rPr lang="zh-CN" altLang="en-US" sz="20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高中</a:t>
              </a:r>
              <a:r>
                <a:rPr lang="en-US" altLang="zh-CN" sz="2000" dirty="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)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5105400"/>
            <a:ext cx="12192000" cy="1752600"/>
            <a:chOff x="0" y="5105400"/>
            <a:chExt cx="12192000" cy="1752600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5105400"/>
              <a:ext cx="12039600" cy="0"/>
              <a:chOff x="0" y="5105400"/>
              <a:chExt cx="12039600" cy="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9707880" y="5105400"/>
                <a:ext cx="2331720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0" y="5105400"/>
                <a:ext cx="2331720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矩形 14"/>
            <p:cNvSpPr/>
            <p:nvPr/>
          </p:nvSpPr>
          <p:spPr>
            <a:xfrm flipV="1">
              <a:off x="0" y="6799092"/>
              <a:ext cx="12192000" cy="58908"/>
            </a:xfrm>
            <a:prstGeom prst="rect">
              <a:avLst/>
            </a:prstGeom>
            <a:gradFill>
              <a:gsLst>
                <a:gs pos="46900">
                  <a:schemeClr val="accent2"/>
                </a:gs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细胞的全能性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60400" y="1881188"/>
            <a:ext cx="9823451" cy="112857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、概念：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细胞的全能性是指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已经分化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的细胞，仍然具有发育成完整个体的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潜能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90033" y="3429000"/>
            <a:ext cx="9764184" cy="112857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、原因：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CC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体细胞内含有本物种全套的遗传信息！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细胞的全能性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660400" y="1526539"/>
            <a:ext cx="8355753" cy="17441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、全能性的比较：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受精卵＞生殖细胞＞体细胞</a:t>
            </a:r>
            <a:endParaRPr lang="en-US" altLang="zh-CN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植物细胞＞动物细胞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4168034" y="1529078"/>
            <a:ext cx="5314495" cy="51302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206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（一般分化程度越高，全能性越低）</a:t>
            </a:r>
          </a:p>
        </p:txBody>
      </p:sp>
      <p:sp>
        <p:nvSpPr>
          <p:cNvPr id="7" name="Text Box 4"/>
          <p:cNvSpPr txBox="1"/>
          <p:nvPr/>
        </p:nvSpPr>
        <p:spPr>
          <a:xfrm>
            <a:off x="660024" y="3784600"/>
            <a:ext cx="5396841" cy="51302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、全能性表现的必要条件：</a:t>
            </a:r>
          </a:p>
        </p:txBody>
      </p:sp>
      <p:sp>
        <p:nvSpPr>
          <p:cNvPr id="8" name="Rectangle 5"/>
          <p:cNvSpPr/>
          <p:nvPr/>
        </p:nvSpPr>
        <p:spPr>
          <a:xfrm>
            <a:off x="408863" y="4459393"/>
            <a:ext cx="8166100" cy="133180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）脱离母体的组织或器官（生殖器官除外）</a:t>
            </a:r>
          </a:p>
          <a:p>
            <a:pPr marL="4572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）给予适宜的营养和环境条件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细胞的全能性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35" y="1352126"/>
            <a:ext cx="3692402" cy="47819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"/>
          <p:cNvSpPr txBox="1"/>
          <p:nvPr/>
        </p:nvSpPr>
        <p:spPr>
          <a:xfrm>
            <a:off x="1166668" y="2866346"/>
            <a:ext cx="4718625" cy="14743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克隆羊多利实验能不能证明细胞的全能性？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504753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动、植物细胞全能性的应用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4437992" y="5965795"/>
            <a:ext cx="3316017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蝴蝶兰的大规模生产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5" y="2412886"/>
            <a:ext cx="2547649" cy="299254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/>
          <p:nvPr/>
        </p:nvSpPr>
        <p:spPr>
          <a:xfrm>
            <a:off x="404476" y="1629805"/>
            <a:ext cx="82719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）利用植物组织培养快速繁殖花卉、蔬菜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40" y="2412886"/>
            <a:ext cx="4601137" cy="299254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816427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植物组织培养的过程</a:t>
            </a:r>
          </a:p>
        </p:txBody>
      </p:sp>
      <p:sp>
        <p:nvSpPr>
          <p:cNvPr id="3" name="Line 3"/>
          <p:cNvSpPr/>
          <p:nvPr/>
        </p:nvSpPr>
        <p:spPr>
          <a:xfrm>
            <a:off x="2561471" y="3415846"/>
            <a:ext cx="699943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Line 4"/>
          <p:cNvSpPr/>
          <p:nvPr/>
        </p:nvSpPr>
        <p:spPr>
          <a:xfrm flipV="1">
            <a:off x="4035785" y="3415847"/>
            <a:ext cx="690441" cy="11084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Line 5"/>
          <p:cNvSpPr/>
          <p:nvPr/>
        </p:nvSpPr>
        <p:spPr>
          <a:xfrm flipV="1">
            <a:off x="5592443" y="3414262"/>
            <a:ext cx="646101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Line 6"/>
          <p:cNvSpPr/>
          <p:nvPr/>
        </p:nvSpPr>
        <p:spPr>
          <a:xfrm>
            <a:off x="6871976" y="3426931"/>
            <a:ext cx="574839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Line 7"/>
          <p:cNvSpPr/>
          <p:nvPr/>
        </p:nvSpPr>
        <p:spPr>
          <a:xfrm>
            <a:off x="7735026" y="3426931"/>
            <a:ext cx="1651675" cy="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1395615" y="4546335"/>
            <a:ext cx="912143" cy="10156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韧皮部细胞</a:t>
            </a:r>
          </a:p>
        </p:txBody>
      </p:sp>
      <p:sp>
        <p:nvSpPr>
          <p:cNvPr id="9" name="Line 9"/>
          <p:cNvSpPr/>
          <p:nvPr/>
        </p:nvSpPr>
        <p:spPr>
          <a:xfrm>
            <a:off x="2253914" y="5133843"/>
            <a:ext cx="3555139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2640308" y="4650610"/>
            <a:ext cx="3232087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植物激素无机盐糖类</a:t>
            </a:r>
          </a:p>
        </p:txBody>
      </p:sp>
      <p:sp>
        <p:nvSpPr>
          <p:cNvPr id="11" name="Text Box 11"/>
          <p:cNvSpPr txBox="1"/>
          <p:nvPr/>
        </p:nvSpPr>
        <p:spPr>
          <a:xfrm>
            <a:off x="5872395" y="4609678"/>
            <a:ext cx="595427" cy="10156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细胞团</a:t>
            </a:r>
          </a:p>
        </p:txBody>
      </p:sp>
      <p:sp>
        <p:nvSpPr>
          <p:cNvPr id="12" name="Line 12"/>
          <p:cNvSpPr/>
          <p:nvPr/>
        </p:nvSpPr>
        <p:spPr>
          <a:xfrm>
            <a:off x="6334801" y="5133843"/>
            <a:ext cx="79020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 Box 13"/>
          <p:cNvSpPr txBox="1"/>
          <p:nvPr/>
        </p:nvSpPr>
        <p:spPr>
          <a:xfrm>
            <a:off x="7229522" y="4609678"/>
            <a:ext cx="41806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胚状体</a:t>
            </a:r>
          </a:p>
        </p:txBody>
      </p:sp>
      <p:sp>
        <p:nvSpPr>
          <p:cNvPr id="14" name="Line 14"/>
          <p:cNvSpPr/>
          <p:nvPr/>
        </p:nvSpPr>
        <p:spPr>
          <a:xfrm>
            <a:off x="7698264" y="5133843"/>
            <a:ext cx="64610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8409289" y="4925522"/>
            <a:ext cx="36572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有根、茎、叶试管苗</a:t>
            </a:r>
          </a:p>
        </p:txBody>
      </p:sp>
      <p:pic>
        <p:nvPicPr>
          <p:cNvPr id="16" name="Picture 16" descr="细胞的全能性示意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1495" t="6404" r="426" b="26709"/>
          <a:stretch>
            <a:fillRect/>
          </a:stretch>
        </p:blipFill>
        <p:spPr>
          <a:xfrm>
            <a:off x="1665165" y="2096724"/>
            <a:ext cx="1018241" cy="21805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7" descr="细胞的全能性示意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7032" t="79578" r="35027" b="11259"/>
          <a:stretch>
            <a:fillRect/>
          </a:stretch>
        </p:blipFill>
        <p:spPr>
          <a:xfrm>
            <a:off x="3212322" y="3067459"/>
            <a:ext cx="931145" cy="718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8" descr="细胞的全能性示意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1668" t="75420" r="68201" b="14500"/>
          <a:stretch>
            <a:fillRect/>
          </a:stretch>
        </p:blipFill>
        <p:spPr>
          <a:xfrm>
            <a:off x="4688218" y="3032620"/>
            <a:ext cx="1045163" cy="7902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9" descr="细胞的全能性示意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437" t="53151" r="73721" b="37698"/>
          <a:stretch>
            <a:fillRect/>
          </a:stretch>
        </p:blipFill>
        <p:spPr>
          <a:xfrm>
            <a:off x="6273382" y="3069042"/>
            <a:ext cx="715779" cy="71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0" descr="细胞的全能性示意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9" t="11011" r="83415" b="63335"/>
          <a:stretch>
            <a:fillRect/>
          </a:stretch>
        </p:blipFill>
        <p:spPr>
          <a:xfrm>
            <a:off x="7457902" y="2457780"/>
            <a:ext cx="779121" cy="1819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1" descr="细胞的全能性示意图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3506" r="57133" b="61859"/>
          <a:stretch>
            <a:fillRect/>
          </a:stretch>
        </p:blipFill>
        <p:spPr>
          <a:xfrm>
            <a:off x="9256848" y="1979538"/>
            <a:ext cx="812376" cy="24149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组合 24"/>
          <p:cNvGrpSpPr/>
          <p:nvPr/>
        </p:nvGrpSpPr>
        <p:grpSpPr>
          <a:xfrm>
            <a:off x="3057130" y="1721657"/>
            <a:ext cx="4677896" cy="2555658"/>
            <a:chOff x="3057130" y="1721657"/>
            <a:chExt cx="4677896" cy="2555658"/>
          </a:xfrm>
        </p:grpSpPr>
        <p:sp>
          <p:nvSpPr>
            <p:cNvPr id="22" name="矩形 21"/>
            <p:cNvSpPr/>
            <p:nvPr/>
          </p:nvSpPr>
          <p:spPr>
            <a:xfrm>
              <a:off x="3057130" y="2652561"/>
              <a:ext cx="2297776" cy="3800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3" tIns="45607" rIns="91213" bIns="45607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去分化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/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脱分化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349394" y="3884586"/>
              <a:ext cx="1298195" cy="3927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3" tIns="45607" rIns="91213" bIns="45607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再分化</a:t>
              </a:r>
            </a:p>
          </p:txBody>
        </p:sp>
        <p:sp>
          <p:nvSpPr>
            <p:cNvPr id="24" name="椭圆形标注 2"/>
            <p:cNvSpPr/>
            <p:nvPr/>
          </p:nvSpPr>
          <p:spPr>
            <a:xfrm>
              <a:off x="5956666" y="1721657"/>
              <a:ext cx="1778360" cy="1146512"/>
            </a:xfrm>
            <a:prstGeom prst="wedgeEllipseCallout">
              <a:avLst>
                <a:gd name="adj1" fmla="val -15548"/>
                <a:gd name="adj2" fmla="val 762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3" tIns="45607" rIns="91213" bIns="45607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愈伤组织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拯救珍稀、濒危动植物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1409621" y="4823951"/>
            <a:ext cx="2128139" cy="40011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长江女神白鳍豚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4960886" y="4823951"/>
            <a:ext cx="2128139" cy="40011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百合花杜鹃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8354134" y="4823951"/>
            <a:ext cx="2128139" cy="40011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丹顶鹤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r="12443"/>
          <a:stretch>
            <a:fillRect/>
          </a:stretch>
        </p:blipFill>
        <p:spPr bwMode="auto">
          <a:xfrm>
            <a:off x="1278634" y="1875802"/>
            <a:ext cx="2560077" cy="2452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r="3813"/>
          <a:stretch>
            <a:fillRect/>
          </a:stretch>
        </p:blipFill>
        <p:spPr bwMode="auto">
          <a:xfrm>
            <a:off x="4659761" y="1876172"/>
            <a:ext cx="2625721" cy="24522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8" b="7462"/>
          <a:stretch>
            <a:fillRect/>
          </a:stretch>
        </p:blipFill>
        <p:spPr bwMode="auto">
          <a:xfrm>
            <a:off x="8106531" y="1881188"/>
            <a:ext cx="2623344" cy="2442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366761"/>
            <a:ext cx="545790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克隆人体器官，用于器官移植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2461181" y="5137487"/>
            <a:ext cx="2128139" cy="40011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心脏移植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7106995" y="5137487"/>
            <a:ext cx="2128139" cy="40011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肾脏移植</a:t>
            </a:r>
          </a:p>
        </p:txBody>
      </p:sp>
      <p:pic>
        <p:nvPicPr>
          <p:cNvPr id="9" name="Picture 3" descr="心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12" y="1881188"/>
            <a:ext cx="2533476" cy="2640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肾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36" y="1881188"/>
            <a:ext cx="4444457" cy="26195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/>
          <p:nvPr/>
        </p:nvSpPr>
        <p:spPr>
          <a:xfrm>
            <a:off x="6374735" y="9326325"/>
            <a:ext cx="1550424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65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肾脏移植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35421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干细胞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96588" y="2581853"/>
            <a:ext cx="1467068" cy="50616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植物体内</a:t>
            </a:r>
          </a:p>
        </p:txBody>
      </p:sp>
      <p:sp>
        <p:nvSpPr>
          <p:cNvPr id="4" name="Line 3"/>
          <p:cNvSpPr/>
          <p:nvPr/>
        </p:nvSpPr>
        <p:spPr>
          <a:xfrm>
            <a:off x="2259268" y="2871938"/>
            <a:ext cx="43073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06922" y="2523550"/>
            <a:ext cx="4288353" cy="51302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分生组织细胞（如根尖分生区细胞）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97106" y="3668173"/>
            <a:ext cx="1467068" cy="50616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动物体内</a:t>
            </a:r>
          </a:p>
        </p:txBody>
      </p:sp>
      <p:sp>
        <p:nvSpPr>
          <p:cNvPr id="7" name="Line 6"/>
          <p:cNvSpPr/>
          <p:nvPr/>
        </p:nvSpPr>
        <p:spPr>
          <a:xfrm>
            <a:off x="2383367" y="3971696"/>
            <a:ext cx="35788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906922" y="3673120"/>
            <a:ext cx="1422055" cy="51302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干细胞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000954" y="3694696"/>
            <a:ext cx="7043420" cy="5130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动物和人体内少数具有分裂和分化能力的细胞</a:t>
            </a:r>
          </a:p>
        </p:txBody>
      </p:sp>
      <p:sp>
        <p:nvSpPr>
          <p:cNvPr id="10" name="Rectangle 10"/>
          <p:cNvSpPr/>
          <p:nvPr/>
        </p:nvSpPr>
        <p:spPr>
          <a:xfrm>
            <a:off x="660400" y="1582612"/>
            <a:ext cx="7879080" cy="59715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除受精卵外，生物体内有没有具有分裂分化能力的细胞？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35421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干细胞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695325" y="1501615"/>
            <a:ext cx="10673715" cy="1067023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、概念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动物和人体内仍保留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少数具有分裂和分化能力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的细胞，称为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干细胞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。如：造血干细胞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865" y="3560131"/>
            <a:ext cx="1722935" cy="1479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AutoShape 7"/>
          <p:cNvSpPr/>
          <p:nvPr/>
        </p:nvSpPr>
        <p:spPr>
          <a:xfrm>
            <a:off x="6794539" y="4062127"/>
            <a:ext cx="646101" cy="359472"/>
          </a:xfrm>
          <a:prstGeom prst="rightArrow">
            <a:avLst>
              <a:gd name="adj1" fmla="val 50000"/>
              <a:gd name="adj2" fmla="val 44925"/>
            </a:avLst>
          </a:prstGeom>
          <a:solidFill>
            <a:schemeClr val="accent2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5186" y="3278254"/>
            <a:ext cx="2267687" cy="1952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AutoShape 9"/>
          <p:cNvSpPr/>
          <p:nvPr/>
        </p:nvSpPr>
        <p:spPr>
          <a:xfrm>
            <a:off x="4423919" y="4134971"/>
            <a:ext cx="646101" cy="359472"/>
          </a:xfrm>
          <a:prstGeom prst="leftArrow">
            <a:avLst>
              <a:gd name="adj1" fmla="val 50000"/>
              <a:gd name="adj2" fmla="val 44925"/>
            </a:avLst>
          </a:prstGeom>
          <a:solidFill>
            <a:schemeClr val="accent2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331" y="3381187"/>
            <a:ext cx="2226513" cy="1867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92589" y="5329916"/>
            <a:ext cx="188822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造血干细胞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429901" y="5329916"/>
            <a:ext cx="1187588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白细胞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740982" y="3043134"/>
            <a:ext cx="1231209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红细胞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26562" y="5329916"/>
            <a:ext cx="1208620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血小板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 animBg="1"/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35421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干细胞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2184133" y="4629986"/>
            <a:ext cx="9169667" cy="5130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在体外培养出组织和器官，并最终通过组织和器官移植实现对临床疾病的治疗。</a:t>
            </a:r>
          </a:p>
        </p:txBody>
      </p:sp>
      <p:sp>
        <p:nvSpPr>
          <p:cNvPr id="22" name="Rectangle 10"/>
          <p:cNvSpPr/>
          <p:nvPr/>
        </p:nvSpPr>
        <p:spPr>
          <a:xfrm>
            <a:off x="2184133" y="4002915"/>
            <a:ext cx="4788747" cy="51302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干细胞移植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治疗白血病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 </a:t>
            </a:r>
          </a:p>
        </p:txBody>
      </p:sp>
      <p:sp>
        <p:nvSpPr>
          <p:cNvPr id="23" name="Rectangle 11"/>
          <p:cNvSpPr/>
          <p:nvPr/>
        </p:nvSpPr>
        <p:spPr>
          <a:xfrm>
            <a:off x="695325" y="4054276"/>
            <a:ext cx="1824284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、用途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</p:txBody>
      </p:sp>
      <p:sp>
        <p:nvSpPr>
          <p:cNvPr id="24" name="Rectangle 14"/>
          <p:cNvSpPr/>
          <p:nvPr/>
        </p:nvSpPr>
        <p:spPr>
          <a:xfrm>
            <a:off x="695325" y="2266174"/>
            <a:ext cx="27465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、种类</a:t>
            </a:r>
          </a:p>
        </p:txBody>
      </p:sp>
      <p:sp>
        <p:nvSpPr>
          <p:cNvPr id="25" name="AutoShape 15"/>
          <p:cNvSpPr/>
          <p:nvPr/>
        </p:nvSpPr>
        <p:spPr>
          <a:xfrm>
            <a:off x="2184134" y="1692259"/>
            <a:ext cx="166161" cy="1609494"/>
          </a:xfrm>
          <a:prstGeom prst="leftBrace">
            <a:avLst>
              <a:gd name="adj1" fmla="val 62451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2630571" y="1684868"/>
            <a:ext cx="4600300" cy="17441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全能干细胞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：如胚胎干细胞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多能干细胞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：如造血干细胞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专能干细胞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：如肝脏干细胞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bldLvl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pic>
        <p:nvPicPr>
          <p:cNvPr id="2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93" y="1881188"/>
            <a:ext cx="3951817" cy="3093531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42" y="1881188"/>
            <a:ext cx="3951817" cy="3093531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631825" y="5566681"/>
            <a:ext cx="10928351" cy="54175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为什么受精卵可以一步一步发育成完整的个体呢？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课堂小结</a:t>
            </a:r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46" y="1740559"/>
            <a:ext cx="7107108" cy="416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2"/>
          <p:cNvSpPr txBox="1"/>
          <p:nvPr/>
        </p:nvSpPr>
        <p:spPr>
          <a:xfrm rot="-785542">
            <a:off x="3088782" y="2222961"/>
            <a:ext cx="3268509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一、细胞分化</a:t>
            </a:r>
          </a:p>
        </p:txBody>
      </p:sp>
      <p:sp>
        <p:nvSpPr>
          <p:cNvPr id="5" name="Text Box 3"/>
          <p:cNvSpPr txBox="1"/>
          <p:nvPr/>
        </p:nvSpPr>
        <p:spPr>
          <a:xfrm rot="-785542">
            <a:off x="3365500" y="2802473"/>
            <a:ext cx="2040467" cy="4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、概念</a:t>
            </a:r>
          </a:p>
        </p:txBody>
      </p:sp>
      <p:sp>
        <p:nvSpPr>
          <p:cNvPr id="6" name="Text Box 5"/>
          <p:cNvSpPr txBox="1"/>
          <p:nvPr/>
        </p:nvSpPr>
        <p:spPr>
          <a:xfrm rot="-785542">
            <a:off x="3504354" y="3274067"/>
            <a:ext cx="2207260" cy="4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、特点</a:t>
            </a:r>
          </a:p>
        </p:txBody>
      </p:sp>
      <p:sp>
        <p:nvSpPr>
          <p:cNvPr id="7" name="Text Box 6"/>
          <p:cNvSpPr txBox="1"/>
          <p:nvPr/>
        </p:nvSpPr>
        <p:spPr>
          <a:xfrm rot="-785542">
            <a:off x="3662038" y="3827129"/>
            <a:ext cx="1355545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、原因</a:t>
            </a:r>
          </a:p>
        </p:txBody>
      </p:sp>
      <p:sp>
        <p:nvSpPr>
          <p:cNvPr id="8" name="Text Box 8"/>
          <p:cNvSpPr txBox="1"/>
          <p:nvPr/>
        </p:nvSpPr>
        <p:spPr>
          <a:xfrm rot="-785542">
            <a:off x="3845561" y="4259587"/>
            <a:ext cx="2007447" cy="4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、意义</a:t>
            </a:r>
          </a:p>
        </p:txBody>
      </p:sp>
      <p:sp>
        <p:nvSpPr>
          <p:cNvPr id="9" name="Text Box 13"/>
          <p:cNvSpPr txBox="1"/>
          <p:nvPr/>
        </p:nvSpPr>
        <p:spPr>
          <a:xfrm rot="230164">
            <a:off x="6198933" y="2437601"/>
            <a:ext cx="2836192" cy="2805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二、细胞的全能性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、概念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、条件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、应用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、干细胞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grpSp>
        <p:nvGrpSpPr>
          <p:cNvPr id="6" name="Group 13"/>
          <p:cNvGrpSpPr/>
          <p:nvPr/>
        </p:nvGrpSpPr>
        <p:grpSpPr>
          <a:xfrm>
            <a:off x="2530647" y="1130300"/>
            <a:ext cx="7130707" cy="5611797"/>
            <a:chOff x="568" y="663"/>
            <a:chExt cx="4438" cy="3824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" y="663"/>
              <a:ext cx="4383" cy="38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398" y="1276"/>
              <a:ext cx="908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神经细胞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198" y="1086"/>
              <a:ext cx="710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红细胞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264" y="1878"/>
              <a:ext cx="725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平滑肌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099" y="3011"/>
              <a:ext cx="907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脂肪细胞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85" y="954"/>
              <a:ext cx="1316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疏松结缔组织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38" y="1903"/>
              <a:ext cx="726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骨细胞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68" y="3680"/>
              <a:ext cx="1659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横纹肌细胞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091" y="3826"/>
              <a:ext cx="1762" cy="2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CN" altLang="en-US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小肠上皮细胞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406059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细胞分化及其意义</a:t>
            </a:r>
          </a:p>
        </p:txBody>
      </p:sp>
      <p:sp>
        <p:nvSpPr>
          <p:cNvPr id="16" name="Text Box 2"/>
          <p:cNvSpPr txBox="1"/>
          <p:nvPr/>
        </p:nvSpPr>
        <p:spPr>
          <a:xfrm>
            <a:off x="660399" y="1442375"/>
            <a:ext cx="11254509" cy="37062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、分化的概念：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在个体发育中，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由一个或一种细胞增殖产生的后代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在形态、结构和功能上发生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稳定性差异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的过程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、细胞分化的分析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细胞水平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亚显微结构水平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分子水平（蛋白质角度；基因角度）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399" y="366761"/>
            <a:ext cx="463716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比较细胞分裂与细胞分化</a:t>
            </a:r>
          </a:p>
        </p:txBody>
      </p:sp>
      <p:sp>
        <p:nvSpPr>
          <p:cNvPr id="4" name="Oval 3"/>
          <p:cNvSpPr/>
          <p:nvPr/>
        </p:nvSpPr>
        <p:spPr>
          <a:xfrm>
            <a:off x="2978981" y="2939020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38131" y="2231348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38161" y="3645297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04321" y="1653153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04321" y="2503536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04321" y="3320662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04321" y="4196382"/>
            <a:ext cx="578007" cy="578007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AutoShape 10"/>
          <p:cNvSpPr/>
          <p:nvPr/>
        </p:nvSpPr>
        <p:spPr>
          <a:xfrm>
            <a:off x="7460111" y="1619897"/>
            <a:ext cx="1190852" cy="525748"/>
          </a:xfrm>
          <a:prstGeom prst="diamond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7411421" y="2582714"/>
            <a:ext cx="1190852" cy="4719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AutoShape 12"/>
          <p:cNvSpPr/>
          <p:nvPr/>
        </p:nvSpPr>
        <p:spPr>
          <a:xfrm>
            <a:off x="7693780" y="3309578"/>
            <a:ext cx="717363" cy="655603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AutoShape 13"/>
          <p:cNvSpPr/>
          <p:nvPr/>
        </p:nvSpPr>
        <p:spPr>
          <a:xfrm>
            <a:off x="7607659" y="4136206"/>
            <a:ext cx="911350" cy="893139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59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Line 14"/>
          <p:cNvSpPr/>
          <p:nvPr/>
        </p:nvSpPr>
        <p:spPr>
          <a:xfrm flipV="1">
            <a:off x="3542736" y="2574796"/>
            <a:ext cx="524164" cy="419648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15"/>
          <p:cNvSpPr/>
          <p:nvPr/>
        </p:nvSpPr>
        <p:spPr>
          <a:xfrm flipV="1">
            <a:off x="4830185" y="1961950"/>
            <a:ext cx="734781" cy="367391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16"/>
          <p:cNvSpPr/>
          <p:nvPr/>
        </p:nvSpPr>
        <p:spPr>
          <a:xfrm>
            <a:off x="4877694" y="2603301"/>
            <a:ext cx="687273" cy="155191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7"/>
          <p:cNvSpPr/>
          <p:nvPr/>
        </p:nvSpPr>
        <p:spPr>
          <a:xfrm flipV="1">
            <a:off x="4877693" y="3529696"/>
            <a:ext cx="734781" cy="367391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Line 18"/>
          <p:cNvSpPr/>
          <p:nvPr/>
        </p:nvSpPr>
        <p:spPr>
          <a:xfrm>
            <a:off x="4871358" y="4139374"/>
            <a:ext cx="734781" cy="315132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Line 19"/>
          <p:cNvSpPr/>
          <p:nvPr/>
        </p:nvSpPr>
        <p:spPr>
          <a:xfrm>
            <a:off x="3531649" y="3425178"/>
            <a:ext cx="525748" cy="471907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Line 20"/>
          <p:cNvSpPr/>
          <p:nvPr/>
        </p:nvSpPr>
        <p:spPr>
          <a:xfrm flipV="1">
            <a:off x="6380510" y="1879604"/>
            <a:ext cx="997656" cy="1584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Line 21"/>
          <p:cNvSpPr/>
          <p:nvPr/>
        </p:nvSpPr>
        <p:spPr>
          <a:xfrm flipV="1">
            <a:off x="6374177" y="2766408"/>
            <a:ext cx="945397" cy="1584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22"/>
          <p:cNvSpPr/>
          <p:nvPr/>
        </p:nvSpPr>
        <p:spPr>
          <a:xfrm flipV="1">
            <a:off x="6363090" y="3642130"/>
            <a:ext cx="967568" cy="0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Line 23"/>
          <p:cNvSpPr/>
          <p:nvPr/>
        </p:nvSpPr>
        <p:spPr>
          <a:xfrm flipV="1">
            <a:off x="6380511" y="4519432"/>
            <a:ext cx="950148" cy="0"/>
          </a:xfrm>
          <a:prstGeom prst="line">
            <a:avLst/>
          </a:prstGeom>
          <a:ln w="38100" cap="flat" cmpd="sng">
            <a:solidFill>
              <a:srgbClr val="66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AutoShape 24"/>
          <p:cNvSpPr/>
          <p:nvPr/>
        </p:nvSpPr>
        <p:spPr>
          <a:xfrm rot="-5400000">
            <a:off x="4155580" y="3978240"/>
            <a:ext cx="427567" cy="2734843"/>
          </a:xfrm>
          <a:prstGeom prst="leftBrace">
            <a:avLst>
              <a:gd name="adj1" fmla="val 152533"/>
              <a:gd name="adj2" fmla="val 48315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Text Box 25"/>
          <p:cNvSpPr txBox="1"/>
          <p:nvPr/>
        </p:nvSpPr>
        <p:spPr>
          <a:xfrm>
            <a:off x="3232996" y="5621667"/>
            <a:ext cx="202099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细胞分裂</a:t>
            </a:r>
          </a:p>
        </p:txBody>
      </p:sp>
      <p:sp>
        <p:nvSpPr>
          <p:cNvPr id="28" name="AutoShape 26"/>
          <p:cNvSpPr/>
          <p:nvPr/>
        </p:nvSpPr>
        <p:spPr>
          <a:xfrm rot="-5400000">
            <a:off x="6898341" y="4107702"/>
            <a:ext cx="376892" cy="2443464"/>
          </a:xfrm>
          <a:prstGeom prst="leftBrace">
            <a:avLst>
              <a:gd name="adj1" fmla="val 156617"/>
              <a:gd name="adj2" fmla="val 48315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Text Box 27"/>
          <p:cNvSpPr txBox="1"/>
          <p:nvPr/>
        </p:nvSpPr>
        <p:spPr>
          <a:xfrm>
            <a:off x="6333004" y="5602602"/>
            <a:ext cx="158041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6" grpId="0" bldLvl="0" animBg="1"/>
      <p:bldP spid="27" grpId="0"/>
      <p:bldP spid="28" grpId="0" bldLvl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399" y="366761"/>
            <a:ext cx="463716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比较细胞分裂与细胞分化</a:t>
            </a:r>
          </a:p>
        </p:txBody>
      </p:sp>
      <p:graphicFrame>
        <p:nvGraphicFramePr>
          <p:cNvPr id="30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90563" y="1538087"/>
          <a:ext cx="8267700" cy="4434419"/>
        </p:xfrm>
        <a:graphic>
          <a:graphicData uri="http://schemas.openxmlformats.org/drawingml/2006/table">
            <a:tbl>
              <a:tblPr/>
              <a:tblGrid>
                <a:gridCol w="763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细胞分裂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细胞分化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4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点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细胞数量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7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形态结构功能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同点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联系</a:t>
                      </a: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00" marR="91200" marT="45615" marB="456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Text Box 28"/>
          <p:cNvSpPr txBox="1"/>
          <p:nvPr/>
        </p:nvSpPr>
        <p:spPr>
          <a:xfrm>
            <a:off x="4787670" y="2300086"/>
            <a:ext cx="17822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增加</a:t>
            </a:r>
          </a:p>
        </p:txBody>
      </p:sp>
      <p:sp>
        <p:nvSpPr>
          <p:cNvPr id="32" name="Text Box 29"/>
          <p:cNvSpPr txBox="1"/>
          <p:nvPr/>
        </p:nvSpPr>
        <p:spPr>
          <a:xfrm>
            <a:off x="4786620" y="3080635"/>
            <a:ext cx="92322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相同</a:t>
            </a:r>
          </a:p>
        </p:txBody>
      </p:sp>
      <p:sp>
        <p:nvSpPr>
          <p:cNvPr id="33" name="Text Box 30"/>
          <p:cNvSpPr txBox="1"/>
          <p:nvPr/>
        </p:nvSpPr>
        <p:spPr>
          <a:xfrm>
            <a:off x="7838980" y="2300086"/>
            <a:ext cx="9659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不变</a:t>
            </a:r>
          </a:p>
        </p:txBody>
      </p:sp>
      <p:sp>
        <p:nvSpPr>
          <p:cNvPr id="34" name="Text Box 31"/>
          <p:cNvSpPr txBox="1"/>
          <p:nvPr/>
        </p:nvSpPr>
        <p:spPr>
          <a:xfrm>
            <a:off x="7880967" y="3080635"/>
            <a:ext cx="969151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差异</a:t>
            </a:r>
          </a:p>
        </p:txBody>
      </p:sp>
      <p:sp>
        <p:nvSpPr>
          <p:cNvPr id="35" name="Text Box 32"/>
          <p:cNvSpPr txBox="1"/>
          <p:nvPr/>
        </p:nvSpPr>
        <p:spPr>
          <a:xfrm>
            <a:off x="4288027" y="4213970"/>
            <a:ext cx="49471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遗传信息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遗传物质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都不变</a:t>
            </a:r>
          </a:p>
        </p:txBody>
      </p:sp>
      <p:sp>
        <p:nvSpPr>
          <p:cNvPr id="36" name="Text Box 33"/>
          <p:cNvSpPr txBox="1"/>
          <p:nvPr/>
        </p:nvSpPr>
        <p:spPr>
          <a:xfrm>
            <a:off x="4356607" y="5243282"/>
            <a:ext cx="4448276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共同完成生物个体发育过程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7099377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下列事实说明细胞分化具有哪些特征？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95325" y="2783003"/>
            <a:ext cx="7393799" cy="97469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黑色素细胞在体外培养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多代后仍能合成黑色素；离体培养的上皮细胞，始终保持为上皮细胞，而不会变成其他类型的细胞。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01658" y="4558197"/>
            <a:ext cx="7387466" cy="70788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哺乳类红细胞在晚幼红细胞阶段，排出细胞核。人的成熟的无核红细胞进入血液循环，生活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120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天左右即死亡。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40150" y="3029057"/>
            <a:ext cx="2027628" cy="502766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65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稳定性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95790" y="4655338"/>
            <a:ext cx="2027628" cy="502766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65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不可逆性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701658" y="1843941"/>
            <a:ext cx="7393799" cy="40011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细胞分化发生在整个生命进程中。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740151" y="1741285"/>
            <a:ext cx="2027628" cy="502766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65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持久性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5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细胞分化的意义</a:t>
            </a:r>
          </a:p>
        </p:txBody>
      </p:sp>
      <p:sp>
        <p:nvSpPr>
          <p:cNvPr id="3" name="Rectangle 2"/>
          <p:cNvSpPr>
            <a:spLocks noRot="1"/>
          </p:cNvSpPr>
          <p:nvPr/>
        </p:nvSpPr>
        <p:spPr>
          <a:xfrm>
            <a:off x="535709" y="1781177"/>
            <a:ext cx="10836275" cy="13978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eaLnBrk="0" hangingPunct="0">
              <a:lnSpc>
                <a:spcPct val="20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细胞分化是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个体发育的基础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；是生物界中普遍存在的生命现象。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eaLnBrk="0" hangingPunct="0">
              <a:lnSpc>
                <a:spcPct val="20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使多细胞生物体中的细胞趋向专门化，有利于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提高各种生理功能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的效率。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课堂活动（小组讨论）</a:t>
            </a:r>
          </a:p>
        </p:txBody>
      </p:sp>
      <p:sp>
        <p:nvSpPr>
          <p:cNvPr id="3" name="云形 2"/>
          <p:cNvSpPr/>
          <p:nvPr/>
        </p:nvSpPr>
        <p:spPr>
          <a:xfrm>
            <a:off x="1027612" y="2461575"/>
            <a:ext cx="10136776" cy="2529956"/>
          </a:xfrm>
          <a:prstGeom prst="cloud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1219200" latinLnBrk="1" hangingPunct="0">
              <a:lnSpc>
                <a:spcPct val="2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请同学们小组为单位，通过课本中给出的资料，理解细胞的全能性？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2ce30-9dfd-4e36-b365-95e597a23e6c}"/>
</p:tagLst>
</file>

<file path=ppt/theme/theme1.xml><?xml version="1.0" encoding="utf-8"?>
<a:theme xmlns:a="http://schemas.openxmlformats.org/drawingml/2006/main" name="办公资源网：www.bangongziyuan.com">
  <a:themeElements>
    <a:clrScheme name="深红粉红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1A1C"/>
      </a:accent1>
      <a:accent2>
        <a:srgbClr val="EC7474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C21A1C"/>
      </a:hlink>
      <a:folHlink>
        <a:srgbClr val="BFBFBF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宽屏</PresentationFormat>
  <Paragraphs>128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FandolFang R</vt:lpstr>
      <vt:lpstr>Roboto</vt:lpstr>
      <vt:lpstr>OPPOSans R</vt:lpstr>
      <vt:lpstr>Wingdings</vt:lpstr>
      <vt:lpstr>OPPOSans H</vt:lpstr>
      <vt:lpstr>OPPOSans B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2020-06-24T02:09:05Z</dcterms:created>
  <dcterms:modified xsi:type="dcterms:W3CDTF">2021-01-09T11:57:02Z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