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2"/>
  </p:notesMasterIdLst>
  <p:sldIdLst>
    <p:sldId id="795" r:id="rId2"/>
    <p:sldId id="457" r:id="rId3"/>
    <p:sldId id="842" r:id="rId4"/>
    <p:sldId id="843" r:id="rId5"/>
    <p:sldId id="844" r:id="rId6"/>
    <p:sldId id="845" r:id="rId7"/>
    <p:sldId id="846" r:id="rId8"/>
    <p:sldId id="847" r:id="rId9"/>
    <p:sldId id="848" r:id="rId10"/>
    <p:sldId id="849" r:id="rId11"/>
    <p:sldId id="850" r:id="rId12"/>
    <p:sldId id="851" r:id="rId13"/>
    <p:sldId id="852" r:id="rId14"/>
    <p:sldId id="853" r:id="rId15"/>
    <p:sldId id="854" r:id="rId16"/>
    <p:sldId id="856" r:id="rId17"/>
    <p:sldId id="857" r:id="rId18"/>
    <p:sldId id="855" r:id="rId19"/>
    <p:sldId id="858" r:id="rId20"/>
    <p:sldId id="859" r:id="rId21"/>
    <p:sldId id="860" r:id="rId22"/>
    <p:sldId id="861" r:id="rId23"/>
    <p:sldId id="862" r:id="rId24"/>
    <p:sldId id="863" r:id="rId25"/>
    <p:sldId id="864" r:id="rId26"/>
    <p:sldId id="865" r:id="rId27"/>
    <p:sldId id="866" r:id="rId28"/>
    <p:sldId id="867" r:id="rId29"/>
    <p:sldId id="287" r:id="rId30"/>
    <p:sldId id="868" r:id="rId31"/>
  </p:sldIdLst>
  <p:sldSz cx="12192000" cy="6858000"/>
  <p:notesSz cx="6858000" cy="9144000"/>
  <p:embeddedFontLst>
    <p:embeddedFont>
      <p:font typeface="FandolFang R" panose="02010600030101010101" charset="-122"/>
      <p:regular r:id="rId33"/>
    </p:embeddedFont>
    <p:embeddedFont>
      <p:font typeface="OPPOSans B" panose="02010600030101010101" charset="-122"/>
      <p:regular r:id="rId34"/>
    </p:embeddedFont>
    <p:embeddedFont>
      <p:font typeface="OPPOSans H" panose="02010600030101010101" charset="-122"/>
      <p:regular r:id="rId35"/>
    </p:embeddedFont>
    <p:embeddedFont>
      <p:font typeface="OPPOSans R" panose="02010600030101010101" charset="-122"/>
      <p:regular r:id="rId36"/>
    </p:embeddedFont>
    <p:embeddedFont>
      <p:font typeface="思源黑体 CN Light" panose="02010600030101010101" charset="-122"/>
      <p:regular r:id="rId37"/>
    </p:embeddedFont>
  </p:embeddedFontLst>
  <p:custDataLst>
    <p:tags r:id="rId3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51">
          <p15:clr>
            <a:srgbClr val="A4A3A4"/>
          </p15:clr>
        </p15:guide>
        <p15:guide id="2" pos="3817">
          <p15:clr>
            <a:srgbClr val="A4A3A4"/>
          </p15:clr>
        </p15:guide>
        <p15:guide id="3" pos="438">
          <p15:clr>
            <a:srgbClr val="A4A3A4"/>
          </p15:clr>
        </p15:guide>
        <p15:guide id="4" pos="7242">
          <p15:clr>
            <a:srgbClr val="A4A3A4"/>
          </p15:clr>
        </p15:guide>
        <p15:guide id="5" orient="horz" pos="754">
          <p15:clr>
            <a:srgbClr val="A4A3A4"/>
          </p15:clr>
        </p15:guide>
        <p15:guide id="6" orient="horz" pos="3884">
          <p15:clr>
            <a:srgbClr val="A4A3A4"/>
          </p15:clr>
        </p15:guide>
        <p15:guide id="7" orient="horz" pos="1185">
          <p15:clr>
            <a:srgbClr val="A4A3A4"/>
          </p15:clr>
        </p15:guide>
        <p15:guide id="8" pos="59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A733"/>
    <a:srgbClr val="3660C9"/>
    <a:srgbClr val="1B33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080" autoAdjust="0"/>
    <p:restoredTop sz="94660"/>
  </p:normalViewPr>
  <p:slideViewPr>
    <p:cSldViewPr snapToGrid="0" showGuides="1">
      <p:cViewPr varScale="1">
        <p:scale>
          <a:sx n="102" d="100"/>
          <a:sy n="102" d="100"/>
        </p:scale>
        <p:origin x="462" y="114"/>
      </p:cViewPr>
      <p:guideLst>
        <p:guide orient="horz" pos="2251"/>
        <p:guide pos="3817"/>
        <p:guide pos="438"/>
        <p:guide pos="7242"/>
        <p:guide orient="horz" pos="754"/>
        <p:guide orient="horz" pos="3884"/>
        <p:guide orient="horz" pos="1185"/>
        <p:guide pos="59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OPPOSans R" panose="00020600040101010101" pitchFamily="18" charset="-122"/>
                <a:ea typeface="OPPOSans R" panose="00020600040101010101" pitchFamily="18"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OPPOSans R" panose="00020600040101010101" pitchFamily="18" charset="-122"/>
                <a:ea typeface="OPPOSans R" panose="00020600040101010101" pitchFamily="18" charset="-122"/>
              </a:defRPr>
            </a:lvl1pPr>
          </a:lstStyle>
          <a:p>
            <a:fld id="{8A4287C6-C80B-4FBC-AAC3-CF577F8F9B46}" type="datetimeFigureOut">
              <a:rPr lang="zh-CN" altLang="en-US" smtClean="0"/>
              <a:t>2021/1/9</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OPPOSans R" panose="00020600040101010101" pitchFamily="18" charset="-122"/>
                <a:ea typeface="OPPOSans R" panose="00020600040101010101" pitchFamily="18"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OPPOSans R" panose="00020600040101010101" pitchFamily="18" charset="-122"/>
                <a:ea typeface="OPPOSans R" panose="00020600040101010101" pitchFamily="18" charset="-122"/>
              </a:defRPr>
            </a:lvl1pPr>
          </a:lstStyle>
          <a:p>
            <a:fld id="{DD7ACC26-FD7F-4F70-9456-027AD03C82AF}"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OPPOSans R" panose="00020600040101010101" pitchFamily="18" charset="-122"/>
        <a:ea typeface="OPPOSans R" panose="00020600040101010101" pitchFamily="18" charset="-122"/>
        <a:cs typeface="+mn-cs"/>
      </a:defRPr>
    </a:lvl1pPr>
    <a:lvl2pPr marL="457200" algn="l" defTabSz="914400" rtl="0" eaLnBrk="1" latinLnBrk="0" hangingPunct="1">
      <a:defRPr sz="1200" kern="1200">
        <a:solidFill>
          <a:schemeClr val="tx1"/>
        </a:solidFill>
        <a:latin typeface="OPPOSans R" panose="00020600040101010101" pitchFamily="18" charset="-122"/>
        <a:ea typeface="OPPOSans R" panose="00020600040101010101" pitchFamily="18" charset="-122"/>
        <a:cs typeface="+mn-cs"/>
      </a:defRPr>
    </a:lvl2pPr>
    <a:lvl3pPr marL="914400" algn="l" defTabSz="914400" rtl="0" eaLnBrk="1" latinLnBrk="0" hangingPunct="1">
      <a:defRPr sz="1200" kern="1200">
        <a:solidFill>
          <a:schemeClr val="tx1"/>
        </a:solidFill>
        <a:latin typeface="OPPOSans R" panose="00020600040101010101" pitchFamily="18" charset="-122"/>
        <a:ea typeface="OPPOSans R" panose="00020600040101010101" pitchFamily="18" charset="-122"/>
        <a:cs typeface="+mn-cs"/>
      </a:defRPr>
    </a:lvl3pPr>
    <a:lvl4pPr marL="1371600" algn="l" defTabSz="914400" rtl="0" eaLnBrk="1" latinLnBrk="0" hangingPunct="1">
      <a:defRPr sz="1200" kern="1200">
        <a:solidFill>
          <a:schemeClr val="tx1"/>
        </a:solidFill>
        <a:latin typeface="OPPOSans R" panose="00020600040101010101" pitchFamily="18" charset="-122"/>
        <a:ea typeface="OPPOSans R" panose="00020600040101010101" pitchFamily="18" charset="-122"/>
        <a:cs typeface="+mn-cs"/>
      </a:defRPr>
    </a:lvl4pPr>
    <a:lvl5pPr marL="1828800" algn="l" defTabSz="914400" rtl="0" eaLnBrk="1" latinLnBrk="0" hangingPunct="1">
      <a:defRPr sz="1200" kern="1200">
        <a:solidFill>
          <a:schemeClr val="tx1"/>
        </a:solidFill>
        <a:latin typeface="OPPOSans R" panose="00020600040101010101" pitchFamily="18" charset="-122"/>
        <a:ea typeface="OPPOSans R" panose="00020600040101010101" pitchFamily="18"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4AF39AF-2281-4A67-BEFF-C4B1DAD081C2}" type="slidenum">
              <a:rPr kumimoji="0" lang="zh-CN" altLang="en-US" sz="1200" b="0" i="0" u="none" strike="noStrike" kern="1200" cap="none" spc="0" normalizeH="0" baseline="0" noProof="0" smtClean="0">
                <a:ln>
                  <a:noFill/>
                </a:ln>
                <a:solidFill>
                  <a:prstClr val="black"/>
                </a:solidFill>
                <a:effectLst/>
                <a:uLnTx/>
                <a:uFillTx/>
                <a:latin typeface="FandolFang R" panose="00000500000000000000" pitchFamily="50" charset="-122"/>
                <a:ea typeface="FandolFang R" panose="00000500000000000000" pitchFamily="50" charset="-122"/>
                <a:cs typeface="+mn-cs"/>
              </a:rPr>
              <a:t>29</a:t>
            </a:fld>
            <a:endParaRPr kumimoji="0" lang="zh-CN" altLang="en-US" sz="1200" b="0" i="0" u="none" strike="noStrike" kern="1200" cap="none" spc="0" normalizeH="0" baseline="0" noProof="0" dirty="0">
              <a:ln>
                <a:noFill/>
              </a:ln>
              <a:solidFill>
                <a:prstClr val="black"/>
              </a:solidFill>
              <a:effectLst/>
              <a:uLnTx/>
              <a:uFillTx/>
              <a:latin typeface="FandolFang R" panose="00000500000000000000" pitchFamily="50" charset="-122"/>
              <a:ea typeface="FandolFang R" panose="00000500000000000000" pitchFamily="50"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50744EB-493E-4736-948D-B2CCEAE4FADD}" type="datetimeFigureOut">
              <a:rPr lang="zh-CN" altLang="en-US" smtClean="0"/>
              <a:t>2021/1/9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F699E36-8CDB-447D-ADAB-BC3D1728D05B}"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13" name="矩形 12"/>
          <p:cNvSpPr/>
          <p:nvPr userDrawn="1"/>
        </p:nvSpPr>
        <p:spPr>
          <a:xfrm>
            <a:off x="199390" y="350519"/>
            <a:ext cx="342900" cy="60169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userDrawn="1"/>
        </p:nvSpPr>
        <p:spPr>
          <a:xfrm>
            <a:off x="118110" y="350519"/>
            <a:ext cx="342900" cy="60169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日期占位符 1"/>
          <p:cNvSpPr>
            <a:spLocks noGrp="1"/>
          </p:cNvSpPr>
          <p:nvPr>
            <p:ph type="dt" sz="half" idx="10"/>
          </p:nvPr>
        </p:nvSpPr>
        <p:spPr/>
        <p:txBody>
          <a:bodyPr/>
          <a:lstStyle/>
          <a:p>
            <a:fld id="{F50744EB-493E-4736-948D-B2CCEAE4FADD}" type="datetimeFigureOut">
              <a:rPr lang="zh-CN" altLang="en-US" smtClean="0"/>
              <a:t>2021/1/9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F699E36-8CDB-447D-ADAB-BC3D1728D05B}" type="slidenum">
              <a:rPr lang="zh-CN" altLang="en-US" smtClean="0"/>
              <a:t>‹#›</a:t>
            </a:fld>
            <a:endParaRPr lang="zh-CN" altLang="en-US"/>
          </a:p>
        </p:txBody>
      </p:sp>
      <p:sp>
        <p:nvSpPr>
          <p:cNvPr id="10" name="矩形 9"/>
          <p:cNvSpPr/>
          <p:nvPr userDrawn="1"/>
        </p:nvSpPr>
        <p:spPr>
          <a:xfrm>
            <a:off x="579120" y="350519"/>
            <a:ext cx="11612880" cy="601695"/>
          </a:xfrm>
          <a:prstGeom prst="rect">
            <a:avLst/>
          </a:prstGeom>
          <a:gradFill>
            <a:gsLst>
              <a:gs pos="30000">
                <a:schemeClr val="accent1"/>
              </a:gs>
              <a:gs pos="100000">
                <a:schemeClr val="accent2">
                  <a:lumMod val="20000"/>
                  <a:lumOff val="80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0" y="350519"/>
            <a:ext cx="342900" cy="6016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2E05D328-291A-47AC-BDFD-986BBBD9F7A5}" type="datetimeFigureOut">
              <a:rPr lang="zh-CN" altLang="en-US" smtClean="0"/>
              <a:t>2021/1/9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43A03F8-67D8-4B14-B435-8036BD8CFE83}"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0744EB-493E-4736-948D-B2CCEAE4FADD}" type="datetimeFigureOut">
              <a:rPr lang="zh-CN" altLang="en-US" smtClean="0"/>
              <a:t>2021/1/9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699E36-8CDB-447D-ADAB-BC3D1728D05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2">
            <a:extLst>
              <a:ext uri="{28A0092B-C50C-407E-A947-70E740481C1C}">
                <a14:useLocalDpi xmlns:a14="http://schemas.microsoft.com/office/drawing/2010/main" val="0"/>
              </a:ext>
            </a:extLst>
          </a:blip>
          <a:srcRect t="19487" b="19487"/>
          <a:stretch>
            <a:fillRect/>
          </a:stretch>
        </p:blipFill>
        <p:spPr>
          <a:xfrm>
            <a:off x="0" y="0"/>
            <a:ext cx="12192000" cy="4185138"/>
          </a:xfrm>
          <a:prstGeom prst="rect">
            <a:avLst/>
          </a:prstGeom>
        </p:spPr>
      </p:pic>
      <p:sp>
        <p:nvSpPr>
          <p:cNvPr id="2" name="矩形 1"/>
          <p:cNvSpPr/>
          <p:nvPr/>
        </p:nvSpPr>
        <p:spPr>
          <a:xfrm>
            <a:off x="0" y="3475346"/>
            <a:ext cx="12192000" cy="780130"/>
          </a:xfrm>
          <a:prstGeom prst="rect">
            <a:avLst/>
          </a:prstGeom>
          <a:gradFill>
            <a:gsLst>
              <a:gs pos="39000">
                <a:schemeClr val="accent1"/>
              </a:gs>
              <a:gs pos="100000">
                <a:schemeClr val="accent2">
                  <a:lumMod val="20000"/>
                  <a:lumOff val="8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3185652" y="2818439"/>
            <a:ext cx="5747670" cy="3245056"/>
            <a:chOff x="4281341" y="1445577"/>
            <a:chExt cx="5747670" cy="3245056"/>
          </a:xfrm>
        </p:grpSpPr>
        <p:grpSp>
          <p:nvGrpSpPr>
            <p:cNvPr id="7" name="组合 6"/>
            <p:cNvGrpSpPr/>
            <p:nvPr/>
          </p:nvGrpSpPr>
          <p:grpSpPr>
            <a:xfrm>
              <a:off x="4281341" y="2045160"/>
              <a:ext cx="5747670" cy="2645473"/>
              <a:chOff x="8228501" y="1059521"/>
              <a:chExt cx="5747670" cy="2645473"/>
            </a:xfrm>
          </p:grpSpPr>
          <p:sp>
            <p:nvSpPr>
              <p:cNvPr id="9" name="文本框 8"/>
              <p:cNvSpPr txBox="1"/>
              <p:nvPr/>
            </p:nvSpPr>
            <p:spPr>
              <a:xfrm>
                <a:off x="8228501" y="3335662"/>
                <a:ext cx="5747670" cy="369332"/>
              </a:xfrm>
              <a:prstGeom prst="rect">
                <a:avLst/>
              </a:prstGeom>
              <a:noFill/>
            </p:spPr>
            <p:txBody>
              <a:bodyPr wrap="square" rtlCol="0">
                <a:spAutoFit/>
              </a:bodyPr>
              <a:lstStyle/>
              <a:p>
                <a:pPr algn="dist"/>
                <a:r>
                  <a:rPr lang="en-US" altLang="zh-CN" dirty="0">
                    <a:solidFill>
                      <a:schemeClr val="tx1">
                        <a:lumMod val="50000"/>
                        <a:lumOff val="50000"/>
                      </a:schemeClr>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CANCEROUS CELLS</a:t>
                </a:r>
                <a:endParaRPr lang="zh-CN" altLang="en-US" dirty="0">
                  <a:solidFill>
                    <a:schemeClr val="tx1">
                      <a:lumMod val="50000"/>
                      <a:lumOff val="50000"/>
                    </a:schemeClr>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10" name="Shape 40"/>
              <p:cNvSpPr/>
              <p:nvPr/>
            </p:nvSpPr>
            <p:spPr>
              <a:xfrm>
                <a:off x="9282446" y="1059521"/>
                <a:ext cx="3639780" cy="646331"/>
              </a:xfrm>
              <a:prstGeom prst="rect">
                <a:avLst/>
              </a:prstGeom>
              <a:ln w="12700">
                <a:miter lim="400000"/>
              </a:ln>
            </p:spPr>
            <p:txBody>
              <a:bodyPr wrap="square" lIns="60959" rIns="60959">
                <a:spAutoFit/>
              </a:bodyPr>
              <a:lstStyle>
                <a:lvl1pPr>
                  <a:defRPr sz="3600">
                    <a:solidFill>
                      <a:srgbClr val="B61C22"/>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lvl="0" algn="ctr">
                  <a:defRPr sz="1800">
                    <a:solidFill>
                      <a:srgbClr val="000000"/>
                    </a:solidFill>
                  </a:defRPr>
                </a:pPr>
                <a:r>
                  <a:rPr lang="zh-CN" altLang="en-US" sz="5400" baseline="-25000" dirty="0">
                    <a:solidFill>
                      <a:schemeClr val="bg1"/>
                    </a:solidFill>
                    <a:latin typeface="OPPOSans B" panose="00020600040101010101" pitchFamily="18" charset="-122"/>
                    <a:ea typeface="OPPOSans B" panose="00020600040101010101" pitchFamily="18" charset="-122"/>
                    <a:cs typeface="OPPOSans R" panose="00020600040101010101" pitchFamily="18" charset="-122"/>
                    <a:sym typeface="OPPOSans B" panose="00020600040101010101" pitchFamily="18" charset="-122"/>
                  </a:rPr>
                  <a:t>第</a:t>
                </a:r>
                <a:r>
                  <a:rPr lang="en-US" altLang="zh-CN" sz="5400" baseline="-25000" dirty="0">
                    <a:solidFill>
                      <a:schemeClr val="bg1"/>
                    </a:solidFill>
                    <a:latin typeface="OPPOSans B" panose="00020600040101010101" pitchFamily="18" charset="-122"/>
                    <a:ea typeface="OPPOSans B" panose="00020600040101010101" pitchFamily="18" charset="-122"/>
                    <a:cs typeface="OPPOSans R" panose="00020600040101010101" pitchFamily="18" charset="-122"/>
                    <a:sym typeface="OPPOSans B" panose="00020600040101010101" pitchFamily="18" charset="-122"/>
                  </a:rPr>
                  <a:t>6</a:t>
                </a:r>
                <a:r>
                  <a:rPr lang="zh-CN" altLang="en-US" sz="5400" baseline="-25000" dirty="0">
                    <a:solidFill>
                      <a:schemeClr val="bg1"/>
                    </a:solidFill>
                    <a:latin typeface="OPPOSans B" panose="00020600040101010101" pitchFamily="18" charset="-122"/>
                    <a:ea typeface="OPPOSans B" panose="00020600040101010101" pitchFamily="18" charset="-122"/>
                    <a:cs typeface="OPPOSans R" panose="00020600040101010101" pitchFamily="18" charset="-122"/>
                    <a:sym typeface="OPPOSans B" panose="00020600040101010101" pitchFamily="18" charset="-122"/>
                  </a:rPr>
                  <a:t>章  第</a:t>
                </a:r>
                <a:r>
                  <a:rPr lang="en-US" altLang="zh-CN" sz="5400" baseline="-25000" dirty="0">
                    <a:solidFill>
                      <a:schemeClr val="bg1"/>
                    </a:solidFill>
                    <a:latin typeface="OPPOSans B" panose="00020600040101010101" pitchFamily="18" charset="-122"/>
                    <a:ea typeface="OPPOSans B" panose="00020600040101010101" pitchFamily="18" charset="-122"/>
                    <a:cs typeface="OPPOSans R" panose="00020600040101010101" pitchFamily="18" charset="-122"/>
                    <a:sym typeface="OPPOSans B" panose="00020600040101010101" pitchFamily="18" charset="-122"/>
                  </a:rPr>
                  <a:t>3</a:t>
                </a:r>
                <a:r>
                  <a:rPr lang="zh-CN" altLang="en-US" sz="5400" baseline="-25000" dirty="0">
                    <a:solidFill>
                      <a:schemeClr val="bg1"/>
                    </a:solidFill>
                    <a:latin typeface="OPPOSans B" panose="00020600040101010101" pitchFamily="18" charset="-122"/>
                    <a:ea typeface="OPPOSans B" panose="00020600040101010101" pitchFamily="18" charset="-122"/>
                    <a:cs typeface="OPPOSans R" panose="00020600040101010101" pitchFamily="18" charset="-122"/>
                    <a:sym typeface="OPPOSans B" panose="00020600040101010101" pitchFamily="18" charset="-122"/>
                  </a:rPr>
                  <a:t>节</a:t>
                </a:r>
              </a:p>
            </p:txBody>
          </p:sp>
          <p:sp>
            <p:nvSpPr>
              <p:cNvPr id="11" name="Shape 40"/>
              <p:cNvSpPr/>
              <p:nvPr/>
            </p:nvSpPr>
            <p:spPr>
              <a:xfrm>
                <a:off x="8755244" y="1900041"/>
                <a:ext cx="4694186" cy="1077218"/>
              </a:xfrm>
              <a:prstGeom prst="rect">
                <a:avLst/>
              </a:prstGeom>
              <a:ln w="12700">
                <a:miter lim="400000"/>
              </a:ln>
            </p:spPr>
            <p:txBody>
              <a:bodyPr wrap="square" lIns="60959" rIns="60959">
                <a:spAutoFit/>
              </a:bodyPr>
              <a:lstStyle>
                <a:lvl1pPr>
                  <a:defRPr sz="3600">
                    <a:solidFill>
                      <a:srgbClr val="B61C22"/>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lvl="0" algn="dist">
                  <a:defRPr sz="1800">
                    <a:solidFill>
                      <a:srgbClr val="000000"/>
                    </a:solidFill>
                  </a:defRPr>
                </a:pPr>
                <a:r>
                  <a:rPr lang="zh-CN" altLang="en-US" sz="9600" baseline="-25000" dirty="0">
                    <a:solidFill>
                      <a:schemeClr val="tx1">
                        <a:lumMod val="75000"/>
                        <a:lumOff val="25000"/>
                      </a:schemeClr>
                    </a:solidFill>
                    <a:latin typeface="OPPOSans H" panose="00020600040101010101" pitchFamily="18" charset="-122"/>
                    <a:ea typeface="OPPOSans H" panose="00020600040101010101" pitchFamily="18" charset="-122"/>
                    <a:cs typeface="OPPOSans R" panose="00020600040101010101" pitchFamily="18" charset="-122"/>
                    <a:sym typeface="OPPOSans H" panose="00020600040101010101" pitchFamily="18" charset="-122"/>
                  </a:rPr>
                  <a:t>细胞的癌变</a:t>
                </a:r>
              </a:p>
            </p:txBody>
          </p:sp>
        </p:grpSp>
        <p:sp>
          <p:nvSpPr>
            <p:cNvPr id="8" name="文本框 7"/>
            <p:cNvSpPr txBox="1"/>
            <p:nvPr/>
          </p:nvSpPr>
          <p:spPr>
            <a:xfrm>
              <a:off x="5414165" y="1445577"/>
              <a:ext cx="3482022" cy="562630"/>
            </a:xfrm>
            <a:prstGeom prst="roundRect">
              <a:avLst>
                <a:gd name="adj" fmla="val 50000"/>
              </a:avLst>
            </a:prstGeom>
            <a:solidFill>
              <a:schemeClr val="accent1"/>
            </a:solidFill>
          </p:spPr>
          <p:txBody>
            <a:bodyPr wrap="square" rtlCol="0">
              <a:spAutoFit/>
            </a:bodyPr>
            <a:lstStyle/>
            <a:p>
              <a:pPr algn="ctr"/>
              <a:r>
                <a:rPr lang="zh-CN" altLang="en-US" sz="2000" dirty="0">
                  <a:solidFill>
                    <a:schemeClr val="bg1"/>
                  </a:solidFill>
                  <a:latin typeface="OPPOSans B" panose="00020600040101010101" pitchFamily="18" charset="-122"/>
                  <a:ea typeface="OPPOSans B" panose="00020600040101010101" pitchFamily="18" charset="-122"/>
                  <a:cs typeface="OPPOSans R" panose="00020600040101010101" pitchFamily="18" charset="-122"/>
                  <a:sym typeface="OPPOSans B" panose="00020600040101010101" pitchFamily="18" charset="-122"/>
                </a:rPr>
                <a:t>人教版  生物</a:t>
              </a:r>
              <a:r>
                <a:rPr lang="en-US" altLang="zh-CN" sz="2000" dirty="0">
                  <a:solidFill>
                    <a:schemeClr val="bg1"/>
                  </a:solidFill>
                  <a:latin typeface="OPPOSans B" panose="00020600040101010101" pitchFamily="18" charset="-122"/>
                  <a:ea typeface="OPPOSans B" panose="00020600040101010101" pitchFamily="18" charset="-122"/>
                  <a:cs typeface="OPPOSans R" panose="00020600040101010101" pitchFamily="18" charset="-122"/>
                  <a:sym typeface="OPPOSans B" panose="00020600040101010101" pitchFamily="18" charset="-122"/>
                </a:rPr>
                <a:t>(</a:t>
              </a:r>
              <a:r>
                <a:rPr lang="zh-CN" altLang="en-US" sz="2000" dirty="0">
                  <a:solidFill>
                    <a:schemeClr val="bg1"/>
                  </a:solidFill>
                  <a:latin typeface="OPPOSans B" panose="00020600040101010101" pitchFamily="18" charset="-122"/>
                  <a:ea typeface="OPPOSans B" panose="00020600040101010101" pitchFamily="18" charset="-122"/>
                  <a:cs typeface="OPPOSans R" panose="00020600040101010101" pitchFamily="18" charset="-122"/>
                  <a:sym typeface="OPPOSans B" panose="00020600040101010101" pitchFamily="18" charset="-122"/>
                </a:rPr>
                <a:t>高中</a:t>
              </a:r>
              <a:r>
                <a:rPr lang="en-US" altLang="zh-CN" sz="2000" dirty="0">
                  <a:solidFill>
                    <a:schemeClr val="bg1"/>
                  </a:solidFill>
                  <a:latin typeface="OPPOSans B" panose="00020600040101010101" pitchFamily="18" charset="-122"/>
                  <a:ea typeface="OPPOSans B" panose="00020600040101010101" pitchFamily="18" charset="-122"/>
                  <a:cs typeface="OPPOSans R" panose="00020600040101010101" pitchFamily="18" charset="-122"/>
                  <a:sym typeface="OPPOSans B" panose="00020600040101010101" pitchFamily="18" charset="-122"/>
                </a:rPr>
                <a:t>)</a:t>
              </a:r>
            </a:p>
          </p:txBody>
        </p:sp>
      </p:grpSp>
      <p:grpSp>
        <p:nvGrpSpPr>
          <p:cNvPr id="17" name="组合 16"/>
          <p:cNvGrpSpPr/>
          <p:nvPr/>
        </p:nvGrpSpPr>
        <p:grpSpPr>
          <a:xfrm>
            <a:off x="0" y="5105400"/>
            <a:ext cx="12192000" cy="1752600"/>
            <a:chOff x="0" y="5105400"/>
            <a:chExt cx="12192000" cy="1752600"/>
          </a:xfrm>
        </p:grpSpPr>
        <p:grpSp>
          <p:nvGrpSpPr>
            <p:cNvPr id="16" name="组合 15"/>
            <p:cNvGrpSpPr/>
            <p:nvPr/>
          </p:nvGrpSpPr>
          <p:grpSpPr>
            <a:xfrm>
              <a:off x="0" y="5105400"/>
              <a:ext cx="12039600" cy="0"/>
              <a:chOff x="0" y="5105400"/>
              <a:chExt cx="12039600" cy="0"/>
            </a:xfrm>
          </p:grpSpPr>
          <p:cxnSp>
            <p:nvCxnSpPr>
              <p:cNvPr id="13" name="直接连接符 12"/>
              <p:cNvCxnSpPr/>
              <p:nvPr/>
            </p:nvCxnSpPr>
            <p:spPr>
              <a:xfrm>
                <a:off x="8662219" y="5105400"/>
                <a:ext cx="3377381" cy="0"/>
              </a:xfrm>
              <a:prstGeom prst="line">
                <a:avLst/>
              </a:prstGeom>
              <a:ln>
                <a:gradFill>
                  <a:gsLst>
                    <a:gs pos="0">
                      <a:schemeClr val="accent1"/>
                    </a:gs>
                    <a:gs pos="100000">
                      <a:schemeClr val="accent2">
                        <a:lumMod val="20000"/>
                        <a:lumOff val="80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H="1">
                <a:off x="0" y="5105400"/>
                <a:ext cx="3392129" cy="0"/>
              </a:xfrm>
              <a:prstGeom prst="line">
                <a:avLst/>
              </a:prstGeom>
              <a:ln>
                <a:gradFill>
                  <a:gsLst>
                    <a:gs pos="0">
                      <a:schemeClr val="accent1"/>
                    </a:gs>
                    <a:gs pos="100000">
                      <a:schemeClr val="accent2">
                        <a:lumMod val="20000"/>
                        <a:lumOff val="80000"/>
                      </a:schemeClr>
                    </a:gs>
                  </a:gsLst>
                  <a:lin ang="0" scaled="0"/>
                </a:gradFill>
              </a:ln>
            </p:spPr>
            <p:style>
              <a:lnRef idx="1">
                <a:schemeClr val="accent1"/>
              </a:lnRef>
              <a:fillRef idx="0">
                <a:schemeClr val="accent1"/>
              </a:fillRef>
              <a:effectRef idx="0">
                <a:schemeClr val="accent1"/>
              </a:effectRef>
              <a:fontRef idx="minor">
                <a:schemeClr val="tx1"/>
              </a:fontRef>
            </p:style>
          </p:cxnSp>
        </p:grpSp>
        <p:sp>
          <p:nvSpPr>
            <p:cNvPr id="15" name="矩形 14"/>
            <p:cNvSpPr/>
            <p:nvPr/>
          </p:nvSpPr>
          <p:spPr>
            <a:xfrm flipV="1">
              <a:off x="0" y="6799092"/>
              <a:ext cx="12192000" cy="58908"/>
            </a:xfrm>
            <a:prstGeom prst="rect">
              <a:avLst/>
            </a:prstGeom>
            <a:gradFill>
              <a:gsLst>
                <a:gs pos="46900">
                  <a:schemeClr val="accent2"/>
                </a:gs>
                <a:gs pos="0">
                  <a:schemeClr val="accent1">
                    <a:alpha val="0"/>
                  </a:schemeClr>
                </a:gs>
                <a:gs pos="100000">
                  <a:schemeClr val="accent2">
                    <a:lumMod val="20000"/>
                    <a:lumOff val="80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right)">
                                      <p:cBhvr>
                                        <p:cTn id="15" dur="500"/>
                                        <p:tgtEl>
                                          <p:spTgt spid="5"/>
                                        </p:tgtEl>
                                      </p:cBhvr>
                                    </p:animEffect>
                                  </p:childTnLst>
                                </p:cTn>
                              </p:par>
                              <p:par>
                                <p:cTn id="16" presetID="16" presetClass="entr" presetSubtype="37"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barn(outVertical)">
                                      <p:cBhvr>
                                        <p:cTn id="1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86015" y="366761"/>
            <a:ext cx="5868271" cy="615551"/>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latinLnBrk="1" hangingPunct="0">
              <a:defRPr/>
            </a:pPr>
            <a:r>
              <a:rPr lang="zh-CN" altLang="en-US" sz="3200" dirty="0">
                <a:solidFill>
                  <a:schemeClr val="bg1"/>
                </a:solidFill>
                <a:latin typeface="OPPOSans B" panose="00020600040101010101" pitchFamily="18" charset="-122"/>
                <a:ea typeface="OPPOSans B" panose="00020600040101010101" pitchFamily="18" charset="-122"/>
                <a:sym typeface="OPPOSans B" panose="00020600040101010101" pitchFamily="18" charset="-122"/>
              </a:rPr>
              <a:t>癌细胞的形态结构发生明显变化</a:t>
            </a:r>
          </a:p>
        </p:txBody>
      </p:sp>
      <p:pic>
        <p:nvPicPr>
          <p:cNvPr id="8" name="图片 7"/>
          <p:cNvPicPr>
            <a:picLocks noChangeAspect="1"/>
          </p:cNvPicPr>
          <p:nvPr/>
        </p:nvPicPr>
        <p:blipFill>
          <a:blip r:embed="rId2"/>
          <a:srcRect t="17267" b="240"/>
          <a:stretch>
            <a:fillRect/>
          </a:stretch>
        </p:blipFill>
        <p:spPr>
          <a:xfrm>
            <a:off x="1535290" y="1939208"/>
            <a:ext cx="9121423" cy="3268509"/>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86015" y="366761"/>
            <a:ext cx="4637165" cy="615551"/>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latinLnBrk="1" hangingPunct="0">
              <a:defRPr/>
            </a:pPr>
            <a:r>
              <a:rPr lang="zh-CN" altLang="en-US" sz="3200" dirty="0">
                <a:solidFill>
                  <a:schemeClr val="bg1"/>
                </a:solidFill>
                <a:latin typeface="OPPOSans B" panose="00020600040101010101" pitchFamily="18" charset="-122"/>
                <a:ea typeface="OPPOSans B" panose="00020600040101010101" pitchFamily="18" charset="-122"/>
                <a:sym typeface="OPPOSans B" panose="00020600040101010101" pitchFamily="18" charset="-122"/>
              </a:rPr>
              <a:t>癌细胞表面也发生了变化</a:t>
            </a:r>
          </a:p>
        </p:txBody>
      </p:sp>
      <p:sp>
        <p:nvSpPr>
          <p:cNvPr id="4" name="文本框 3"/>
          <p:cNvSpPr txBox="1"/>
          <p:nvPr/>
        </p:nvSpPr>
        <p:spPr>
          <a:xfrm>
            <a:off x="660400" y="1599166"/>
            <a:ext cx="10858500" cy="1243995"/>
          </a:xfrm>
          <a:prstGeom prst="rect">
            <a:avLst/>
          </a:prstGeom>
          <a:noFill/>
          <a:ln w="9525">
            <a:noFill/>
          </a:ln>
        </p:spPr>
        <p:txBody>
          <a:bodyPr wrap="square">
            <a:spAutoFit/>
          </a:bodyPr>
          <a:lstStyle/>
          <a:p>
            <a:pPr defTabSz="1219200">
              <a:lnSpc>
                <a:spcPct val="200000"/>
              </a:lnSpc>
              <a:buFont typeface="Arial" panose="020B0604020202020204" pitchFamily="34" charset="0"/>
              <a:defRPr/>
            </a:pPr>
            <a:r>
              <a:rPr lang="zh-CN" altLang="en-US" sz="2000" b="1" dirty="0">
                <a:solidFill>
                  <a:srgbClr val="0000CC"/>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细胞膜上</a:t>
            </a:r>
            <a:r>
              <a:rPr lang="zh-CN" altLang="en-US" sz="2000" b="1" dirty="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糖蛋白</a:t>
            </a:r>
            <a:r>
              <a:rPr lang="zh-CN" altLang="en-US" sz="2000" b="1" dirty="0">
                <a:solidFill>
                  <a:srgbClr val="0000CC"/>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等物质的减少，使得细胞彼此之间的粘着性减小，导致癌细胞易在有机体内分散和转移。       </a:t>
            </a:r>
          </a:p>
        </p:txBody>
      </p:sp>
      <p:sp>
        <p:nvSpPr>
          <p:cNvPr id="6" name="文本框 134147"/>
          <p:cNvSpPr txBox="1"/>
          <p:nvPr/>
        </p:nvSpPr>
        <p:spPr>
          <a:xfrm>
            <a:off x="2435672" y="4404173"/>
            <a:ext cx="6917079" cy="400110"/>
          </a:xfrm>
          <a:prstGeom prst="rect">
            <a:avLst/>
          </a:prstGeom>
          <a:noFill/>
          <a:ln w="9525">
            <a:noFill/>
          </a:ln>
        </p:spPr>
        <p:txBody>
          <a:bodyPr>
            <a:spAutoFit/>
          </a:bodyPr>
          <a:lstStyle/>
          <a:p>
            <a:pPr>
              <a:spcBef>
                <a:spcPct val="50000"/>
              </a:spcBef>
              <a:buFont typeface="Arial" panose="020B0604020202020204" pitchFamily="34" charset="0"/>
            </a:pPr>
            <a:endParaRPr lang="zh-CN" altLang="zh-CN" sz="2000"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pic>
        <p:nvPicPr>
          <p:cNvPr id="7" name="图片 134148" descr="有无接解抑制现象"/>
          <p:cNvPicPr>
            <a:picLocks noChangeAspect="1"/>
          </p:cNvPicPr>
          <p:nvPr/>
        </p:nvPicPr>
        <p:blipFill>
          <a:blip r:embed="rId2"/>
          <a:stretch>
            <a:fillRect/>
          </a:stretch>
        </p:blipFill>
        <p:spPr>
          <a:xfrm>
            <a:off x="2637460" y="2843161"/>
            <a:ext cx="6917080" cy="3522133"/>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86015" y="366761"/>
            <a:ext cx="2585321" cy="615551"/>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latinLnBrk="1" hangingPunct="0">
              <a:defRPr/>
            </a:pPr>
            <a:r>
              <a:rPr lang="zh-CN" altLang="en-US" sz="3200" dirty="0">
                <a:solidFill>
                  <a:schemeClr val="bg1"/>
                </a:solidFill>
                <a:latin typeface="OPPOSans B" panose="00020600040101010101" pitchFamily="18" charset="-122"/>
                <a:ea typeface="OPPOSans B" panose="00020600040101010101" pitchFamily="18" charset="-122"/>
                <a:sym typeface="OPPOSans B" panose="00020600040101010101" pitchFamily="18" charset="-122"/>
              </a:rPr>
              <a:t>癌细胞的特点</a:t>
            </a:r>
          </a:p>
        </p:txBody>
      </p:sp>
      <p:sp>
        <p:nvSpPr>
          <p:cNvPr id="3" name="文本框 2"/>
          <p:cNvSpPr txBox="1"/>
          <p:nvPr/>
        </p:nvSpPr>
        <p:spPr>
          <a:xfrm>
            <a:off x="660400" y="1881188"/>
            <a:ext cx="7197373" cy="461665"/>
          </a:xfrm>
          <a:prstGeom prst="rect">
            <a:avLst/>
          </a:prstGeom>
          <a:noFill/>
          <a:ln w="9525">
            <a:noFill/>
          </a:ln>
        </p:spPr>
        <p:txBody>
          <a:bodyPr>
            <a:spAutoFit/>
          </a:bodyPr>
          <a:lstStyle/>
          <a:p>
            <a:pPr>
              <a:buFont typeface="Arial" panose="020B0604020202020204" pitchFamily="34" charset="0"/>
            </a:pPr>
            <a:r>
              <a:rPr lang="en-US" altLang="zh-CN" sz="24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1</a:t>
            </a:r>
            <a:r>
              <a:rPr lang="zh-CN" altLang="en-US" sz="24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、恶性增殖的“</a:t>
            </a:r>
            <a:r>
              <a:rPr lang="zh-CN" altLang="en-US" sz="2400" b="1" dirty="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不死细胞</a:t>
            </a:r>
            <a:r>
              <a:rPr lang="zh-CN" altLang="en-US" sz="24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a:t>
            </a:r>
          </a:p>
        </p:txBody>
      </p:sp>
      <p:sp>
        <p:nvSpPr>
          <p:cNvPr id="4" name="文本框 3"/>
          <p:cNvSpPr txBox="1"/>
          <p:nvPr/>
        </p:nvSpPr>
        <p:spPr>
          <a:xfrm>
            <a:off x="660400" y="2831336"/>
            <a:ext cx="7273384" cy="461665"/>
          </a:xfrm>
          <a:prstGeom prst="rect">
            <a:avLst/>
          </a:prstGeom>
          <a:noFill/>
          <a:ln w="9525">
            <a:noFill/>
          </a:ln>
        </p:spPr>
        <p:txBody>
          <a:bodyPr>
            <a:spAutoFit/>
          </a:bodyPr>
          <a:lstStyle/>
          <a:p>
            <a:pPr>
              <a:buFont typeface="Arial" panose="020B0604020202020204" pitchFamily="34" charset="0"/>
            </a:pPr>
            <a:r>
              <a:rPr lang="en-US" altLang="zh-CN" sz="24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2</a:t>
            </a:r>
            <a:r>
              <a:rPr lang="zh-CN" altLang="en-US" sz="24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、形状显著改变的“</a:t>
            </a:r>
            <a:r>
              <a:rPr lang="zh-CN" altLang="en-US" sz="2400" b="1" dirty="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变态细胞</a:t>
            </a:r>
            <a:r>
              <a:rPr lang="zh-CN" altLang="en-US" sz="24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a:t>
            </a:r>
          </a:p>
        </p:txBody>
      </p:sp>
      <p:sp>
        <p:nvSpPr>
          <p:cNvPr id="5" name="文本框 4"/>
          <p:cNvSpPr txBox="1"/>
          <p:nvPr/>
        </p:nvSpPr>
        <p:spPr>
          <a:xfrm>
            <a:off x="660400" y="3781484"/>
            <a:ext cx="7303472" cy="461665"/>
          </a:xfrm>
          <a:prstGeom prst="rect">
            <a:avLst/>
          </a:prstGeom>
          <a:noFill/>
          <a:ln w="9525">
            <a:noFill/>
          </a:ln>
        </p:spPr>
        <p:txBody>
          <a:bodyPr>
            <a:spAutoFit/>
          </a:bodyPr>
          <a:lstStyle/>
          <a:p>
            <a:pPr>
              <a:buFont typeface="Arial" panose="020B0604020202020204" pitchFamily="34" charset="0"/>
            </a:pPr>
            <a:r>
              <a:rPr lang="en-US" altLang="zh-CN" sz="24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3</a:t>
            </a:r>
            <a:r>
              <a:rPr lang="zh-CN" altLang="en-US" sz="24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、黏着性下降的“</a:t>
            </a:r>
            <a:r>
              <a:rPr lang="zh-CN" altLang="en-US" sz="2400" b="1" dirty="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扩散细胞</a:t>
            </a:r>
            <a:r>
              <a:rPr lang="zh-CN" altLang="en-US" sz="24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a:t>
            </a:r>
          </a:p>
        </p:txBody>
      </p:sp>
    </p:spTree>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86015" y="366761"/>
            <a:ext cx="4226796" cy="615551"/>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latinLnBrk="1" hangingPunct="0">
              <a:defRPr/>
            </a:pPr>
            <a:r>
              <a:rPr lang="zh-CN" altLang="en-US" sz="3200" dirty="0">
                <a:solidFill>
                  <a:schemeClr val="bg1"/>
                </a:solidFill>
                <a:latin typeface="OPPOSans B" panose="00020600040101010101" pitchFamily="18" charset="-122"/>
                <a:ea typeface="OPPOSans B" panose="00020600040101010101" pitchFamily="18" charset="-122"/>
                <a:sym typeface="OPPOSans B" panose="00020600040101010101" pitchFamily="18" charset="-122"/>
              </a:rPr>
              <a:t>课堂活动（小组讨论）</a:t>
            </a:r>
          </a:p>
        </p:txBody>
      </p:sp>
      <p:sp>
        <p:nvSpPr>
          <p:cNvPr id="3" name="云形 2"/>
          <p:cNvSpPr/>
          <p:nvPr/>
        </p:nvSpPr>
        <p:spPr>
          <a:xfrm>
            <a:off x="1423853" y="2367875"/>
            <a:ext cx="9344295" cy="2717360"/>
          </a:xfrm>
          <a:prstGeom prst="cloud">
            <a:avLst/>
          </a:prstGeom>
          <a:solidFill>
            <a:schemeClr val="accent2"/>
          </a:solidFill>
          <a:ln w="12700" cap="flat">
            <a:noFill/>
            <a:prstDash val="solid"/>
            <a:miter lim="800000"/>
          </a:ln>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algn="ctr" defTabSz="1219200" latinLnBrk="1" hangingPunct="0">
              <a:lnSpc>
                <a:spcPct val="150000"/>
              </a:lnSpc>
            </a:pPr>
            <a:r>
              <a:rPr lang="zh-CN" altLang="en-US" sz="2400" dirty="0">
                <a:solidFill>
                  <a:schemeClr val="bg1"/>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     请同学们小组为单位，通过课本中给出的资料，结合生活实际，有哪些致癌因子，如何才能健康生活？</a:t>
            </a:r>
          </a:p>
        </p:txBody>
      </p:sp>
    </p:spTree>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86015" y="366761"/>
            <a:ext cx="1764584" cy="615551"/>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latinLnBrk="1" hangingPunct="0">
              <a:defRPr/>
            </a:pPr>
            <a:r>
              <a:rPr lang="zh-CN" altLang="en-US" sz="3200" dirty="0">
                <a:solidFill>
                  <a:schemeClr val="bg1"/>
                </a:solidFill>
                <a:latin typeface="OPPOSans B" panose="00020600040101010101" pitchFamily="18" charset="-122"/>
                <a:ea typeface="OPPOSans B" panose="00020600040101010101" pitchFamily="18" charset="-122"/>
                <a:sym typeface="OPPOSans B" panose="00020600040101010101" pitchFamily="18" charset="-122"/>
              </a:rPr>
              <a:t>致癌因子</a:t>
            </a:r>
          </a:p>
        </p:txBody>
      </p:sp>
      <p:sp>
        <p:nvSpPr>
          <p:cNvPr id="3" name="文本框 2"/>
          <p:cNvSpPr txBox="1"/>
          <p:nvPr/>
        </p:nvSpPr>
        <p:spPr>
          <a:xfrm>
            <a:off x="695325" y="1624675"/>
            <a:ext cx="10668000" cy="513026"/>
          </a:xfrm>
          <a:prstGeom prst="rect">
            <a:avLst/>
          </a:prstGeom>
          <a:noFill/>
          <a:ln w="9525">
            <a:noFill/>
          </a:ln>
        </p:spPr>
        <p:txBody>
          <a:bodyPr>
            <a:spAutoFit/>
          </a:bodyPr>
          <a:lstStyle/>
          <a:p>
            <a:pPr>
              <a:lnSpc>
                <a:spcPct val="150000"/>
              </a:lnSpc>
              <a:spcBef>
                <a:spcPct val="50000"/>
              </a:spcBef>
              <a:buFont typeface="Arial" panose="020B0604020202020204" pitchFamily="34" charset="0"/>
            </a:pPr>
            <a:r>
              <a:rPr lang="en-US" altLang="zh-CN"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1</a:t>
            </a:r>
            <a:r>
              <a:rPr lang="zh-CN" altLang="en-US"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、物理致癌因子：主要指辐射，如 紫外线、</a:t>
            </a:r>
            <a:r>
              <a:rPr lang="en-US" altLang="zh-CN"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X</a:t>
            </a:r>
            <a:r>
              <a:rPr lang="zh-CN" altLang="en-US"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射线等。</a:t>
            </a:r>
          </a:p>
        </p:txBody>
      </p:sp>
      <p:sp>
        <p:nvSpPr>
          <p:cNvPr id="4" name="文本框 3"/>
          <p:cNvSpPr txBox="1"/>
          <p:nvPr/>
        </p:nvSpPr>
        <p:spPr>
          <a:xfrm>
            <a:off x="695325" y="2608198"/>
            <a:ext cx="10353675" cy="1128579"/>
          </a:xfrm>
          <a:prstGeom prst="rect">
            <a:avLst/>
          </a:prstGeom>
          <a:noFill/>
          <a:ln w="9525">
            <a:noFill/>
          </a:ln>
        </p:spPr>
        <p:txBody>
          <a:bodyPr wrap="square">
            <a:spAutoFit/>
          </a:bodyPr>
          <a:lstStyle/>
          <a:p>
            <a:pPr>
              <a:lnSpc>
                <a:spcPct val="150000"/>
              </a:lnSpc>
              <a:spcBef>
                <a:spcPct val="50000"/>
              </a:spcBef>
              <a:buFont typeface="Arial" panose="020B0604020202020204" pitchFamily="34" charset="0"/>
            </a:pPr>
            <a:r>
              <a:rPr lang="en-US" altLang="zh-CN"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2</a:t>
            </a:r>
            <a:r>
              <a:rPr lang="zh-CN" altLang="en-US"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、化学致癌因子：无机物如石棉、砷化物、铬化物、镉化物等；有机物如</a:t>
            </a:r>
            <a:r>
              <a:rPr lang="zh-CN" altLang="en-US" sz="2000" b="1" dirty="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黄曲霉毒素</a:t>
            </a:r>
            <a:r>
              <a:rPr lang="zh-CN" altLang="en-US"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a:t>
            </a:r>
            <a:endParaRPr lang="en-US" altLang="zh-CN"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a:p>
            <a:pPr>
              <a:lnSpc>
                <a:spcPct val="150000"/>
              </a:lnSpc>
              <a:spcBef>
                <a:spcPct val="50000"/>
              </a:spcBef>
              <a:buFont typeface="Arial" panose="020B0604020202020204" pitchFamily="34" charset="0"/>
            </a:pPr>
            <a:r>
              <a:rPr lang="zh-CN" altLang="en-US"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亚硝胺等。  </a:t>
            </a:r>
          </a:p>
        </p:txBody>
      </p:sp>
      <p:sp>
        <p:nvSpPr>
          <p:cNvPr id="5" name="文本框 4"/>
          <p:cNvSpPr txBox="1"/>
          <p:nvPr/>
        </p:nvSpPr>
        <p:spPr>
          <a:xfrm>
            <a:off x="695325" y="4207274"/>
            <a:ext cx="4227945" cy="513026"/>
          </a:xfrm>
          <a:prstGeom prst="rect">
            <a:avLst/>
          </a:prstGeom>
          <a:noFill/>
          <a:ln w="9525">
            <a:noFill/>
          </a:ln>
        </p:spPr>
        <p:txBody>
          <a:bodyPr wrap="square">
            <a:spAutoFit/>
          </a:bodyPr>
          <a:lstStyle/>
          <a:p>
            <a:pPr>
              <a:lnSpc>
                <a:spcPct val="150000"/>
              </a:lnSpc>
              <a:spcBef>
                <a:spcPct val="50000"/>
              </a:spcBef>
              <a:buFont typeface="Arial" panose="020B0604020202020204" pitchFamily="34" charset="0"/>
            </a:pPr>
            <a:r>
              <a:rPr lang="en-US" altLang="zh-CN"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3</a:t>
            </a:r>
            <a:r>
              <a:rPr lang="zh-CN" altLang="en-US"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、病毒致癌因子：如致癌病毒。</a:t>
            </a:r>
          </a:p>
        </p:txBody>
      </p:sp>
    </p:spTree>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86015" y="366761"/>
            <a:ext cx="2585321" cy="615551"/>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latinLnBrk="1" hangingPunct="0">
              <a:defRPr/>
            </a:pPr>
            <a:r>
              <a:rPr lang="zh-CN" altLang="en-US" sz="3200" dirty="0">
                <a:solidFill>
                  <a:schemeClr val="bg1"/>
                </a:solidFill>
                <a:latin typeface="OPPOSans B" panose="00020600040101010101" pitchFamily="18" charset="-122"/>
                <a:ea typeface="OPPOSans B" panose="00020600040101010101" pitchFamily="18" charset="-122"/>
                <a:sym typeface="OPPOSans B" panose="00020600040101010101" pitchFamily="18" charset="-122"/>
              </a:rPr>
              <a:t>物理致癌因子</a:t>
            </a:r>
          </a:p>
        </p:txBody>
      </p:sp>
      <p:pic>
        <p:nvPicPr>
          <p:cNvPr id="4" name="图片 138245" descr="243_080601"/>
          <p:cNvPicPr/>
          <p:nvPr/>
        </p:nvPicPr>
        <p:blipFill>
          <a:blip r:embed="rId2"/>
          <a:stretch>
            <a:fillRect/>
          </a:stretch>
        </p:blipFill>
        <p:spPr>
          <a:xfrm>
            <a:off x="2256307" y="1510631"/>
            <a:ext cx="3216487" cy="3836737"/>
          </a:xfrm>
          <a:prstGeom prst="rect">
            <a:avLst/>
          </a:prstGeom>
          <a:noFill/>
          <a:ln w="9525">
            <a:noFill/>
          </a:ln>
        </p:spPr>
      </p:pic>
      <p:sp>
        <p:nvSpPr>
          <p:cNvPr id="5" name="文本框 138246"/>
          <p:cNvSpPr txBox="1"/>
          <p:nvPr/>
        </p:nvSpPr>
        <p:spPr>
          <a:xfrm>
            <a:off x="1941515" y="5616867"/>
            <a:ext cx="3863684" cy="400110"/>
          </a:xfrm>
          <a:prstGeom prst="rect">
            <a:avLst/>
          </a:prstGeom>
          <a:noFill/>
          <a:ln w="9525">
            <a:noFill/>
          </a:ln>
        </p:spPr>
        <p:txBody>
          <a:bodyPr wrap="square">
            <a:spAutoFit/>
          </a:bodyPr>
          <a:lstStyle/>
          <a:p>
            <a:pPr algn="ctr">
              <a:buFont typeface="Arial" panose="020B0604020202020204" pitchFamily="34" charset="0"/>
            </a:pPr>
            <a:r>
              <a:rPr lang="zh-CN" altLang="en-US"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原子弹在广岛上空爆炸</a:t>
            </a:r>
          </a:p>
        </p:txBody>
      </p:sp>
      <p:sp>
        <p:nvSpPr>
          <p:cNvPr id="6" name="文本框 5"/>
          <p:cNvSpPr txBox="1"/>
          <p:nvPr/>
        </p:nvSpPr>
        <p:spPr>
          <a:xfrm>
            <a:off x="6034193" y="5457817"/>
            <a:ext cx="4694767" cy="974690"/>
          </a:xfrm>
          <a:prstGeom prst="rect">
            <a:avLst/>
          </a:prstGeom>
          <a:noFill/>
          <a:ln w="9525">
            <a:noFill/>
          </a:ln>
        </p:spPr>
        <p:txBody>
          <a:bodyPr wrap="square">
            <a:spAutoFit/>
          </a:bodyPr>
          <a:lstStyle/>
          <a:p>
            <a:pPr>
              <a:lnSpc>
                <a:spcPct val="150000"/>
              </a:lnSpc>
              <a:buFont typeface="Arial" panose="020B0604020202020204" pitchFamily="34" charset="0"/>
            </a:pPr>
            <a:r>
              <a:rPr lang="zh-CN" altLang="en-US"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广岛和长崎两地的原子弹受害者白血病和皮肤癌的发病率明显高于其他地区</a:t>
            </a:r>
          </a:p>
        </p:txBody>
      </p:sp>
      <p:pic>
        <p:nvPicPr>
          <p:cNvPr id="7" name="图片 6" descr="遭受美军原子弹袭击的日本广岛市民"/>
          <p:cNvPicPr/>
          <p:nvPr/>
        </p:nvPicPr>
        <p:blipFill>
          <a:blip r:embed="rId3"/>
          <a:srcRect r="12695" b="414"/>
          <a:stretch>
            <a:fillRect/>
          </a:stretch>
        </p:blipFill>
        <p:spPr>
          <a:xfrm>
            <a:off x="6492859" y="1510631"/>
            <a:ext cx="3216487" cy="3836737"/>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86015" y="366761"/>
            <a:ext cx="2585321" cy="615551"/>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latinLnBrk="1" hangingPunct="0">
              <a:defRPr/>
            </a:pPr>
            <a:r>
              <a:rPr lang="zh-CN" altLang="en-US" sz="3200" dirty="0">
                <a:solidFill>
                  <a:schemeClr val="bg1"/>
                </a:solidFill>
                <a:latin typeface="OPPOSans B" panose="00020600040101010101" pitchFamily="18" charset="-122"/>
                <a:ea typeface="OPPOSans B" panose="00020600040101010101" pitchFamily="18" charset="-122"/>
                <a:sym typeface="OPPOSans B" panose="00020600040101010101" pitchFamily="18" charset="-122"/>
              </a:rPr>
              <a:t>化学致癌因子</a:t>
            </a:r>
          </a:p>
        </p:txBody>
      </p:sp>
      <p:sp>
        <p:nvSpPr>
          <p:cNvPr id="8" name="文本框 7"/>
          <p:cNvSpPr txBox="1"/>
          <p:nvPr/>
        </p:nvSpPr>
        <p:spPr>
          <a:xfrm>
            <a:off x="6779825" y="4801205"/>
            <a:ext cx="3648569" cy="707886"/>
          </a:xfrm>
          <a:prstGeom prst="rect">
            <a:avLst/>
          </a:prstGeom>
          <a:noFill/>
          <a:ln w="9525">
            <a:noFill/>
          </a:ln>
        </p:spPr>
        <p:txBody>
          <a:bodyPr>
            <a:spAutoFit/>
          </a:bodyPr>
          <a:lstStyle/>
          <a:p>
            <a:pPr algn="ctr">
              <a:buFont typeface="Arial" panose="020B0604020202020204" pitchFamily="34" charset="0"/>
            </a:pPr>
            <a:r>
              <a:rPr lang="zh-CN" altLang="en-US"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肺癌的发病率，吸烟者为不吸烟者的</a:t>
            </a:r>
            <a:r>
              <a:rPr lang="en-US" altLang="zh-CN"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10.8 </a:t>
            </a:r>
            <a:r>
              <a:rPr lang="zh-CN" altLang="en-US"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倍</a:t>
            </a:r>
          </a:p>
        </p:txBody>
      </p:sp>
      <p:sp>
        <p:nvSpPr>
          <p:cNvPr id="9" name="文本框 8"/>
          <p:cNvSpPr txBox="1"/>
          <p:nvPr/>
        </p:nvSpPr>
        <p:spPr>
          <a:xfrm>
            <a:off x="2941508" y="4801205"/>
            <a:ext cx="2508391" cy="400110"/>
          </a:xfrm>
          <a:prstGeom prst="rect">
            <a:avLst/>
          </a:prstGeom>
          <a:noFill/>
          <a:ln w="9525">
            <a:noFill/>
          </a:ln>
        </p:spPr>
        <p:txBody>
          <a:bodyPr>
            <a:spAutoFit/>
          </a:bodyPr>
          <a:lstStyle/>
          <a:p>
            <a:pPr algn="ctr">
              <a:buFont typeface="Arial" panose="020B0604020202020204" pitchFamily="34" charset="0"/>
            </a:pPr>
            <a:r>
              <a:rPr lang="en-US" altLang="zh-CN"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a:t>
            </a:r>
            <a:r>
              <a:rPr lang="zh-CN" altLang="en-US"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吞云吐雾”</a:t>
            </a:r>
          </a:p>
        </p:txBody>
      </p:sp>
      <p:sp>
        <p:nvSpPr>
          <p:cNvPr id="10" name="文本框 9"/>
          <p:cNvSpPr txBox="1"/>
          <p:nvPr/>
        </p:nvSpPr>
        <p:spPr>
          <a:xfrm>
            <a:off x="1521178" y="5696396"/>
            <a:ext cx="9149644" cy="461665"/>
          </a:xfrm>
          <a:prstGeom prst="rect">
            <a:avLst/>
          </a:prstGeom>
          <a:noFill/>
          <a:ln w="9525">
            <a:noFill/>
          </a:ln>
        </p:spPr>
        <p:txBody>
          <a:bodyPr wrap="square">
            <a:spAutoFit/>
          </a:bodyPr>
          <a:lstStyle/>
          <a:p>
            <a:pPr algn="ctr">
              <a:spcBef>
                <a:spcPct val="50000"/>
              </a:spcBef>
              <a:buFont typeface="Arial" panose="020B0604020202020204" pitchFamily="34" charset="0"/>
            </a:pPr>
            <a:r>
              <a:rPr lang="zh-CN" altLang="en-US" sz="24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香烟的烟雾中可分析出</a:t>
            </a:r>
            <a:r>
              <a:rPr lang="en-US" altLang="zh-CN" sz="24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20</a:t>
            </a:r>
            <a:r>
              <a:rPr lang="zh-CN" altLang="en-US" sz="24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多种致癌因子</a:t>
            </a:r>
          </a:p>
        </p:txBody>
      </p:sp>
      <p:pic>
        <p:nvPicPr>
          <p:cNvPr id="12" name="图片 1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1906506" y="2043803"/>
            <a:ext cx="3781590" cy="2521060"/>
          </a:xfrm>
          <a:prstGeom prst="rect">
            <a:avLst/>
          </a:prstGeom>
          <a:noFill/>
          <a:ln w="9525">
            <a:noFill/>
          </a:ln>
        </p:spPr>
      </p:pic>
      <p:pic>
        <p:nvPicPr>
          <p:cNvPr id="13" name="图片 12" descr="13362537"/>
          <p:cNvPicPr>
            <a:picLocks noChangeAspect="1"/>
          </p:cNvPicPr>
          <p:nvPr/>
        </p:nvPicPr>
        <p:blipFill>
          <a:blip r:embed="rId3"/>
          <a:srcRect l="6400" t="2402" r="5600" b="20721"/>
          <a:stretch>
            <a:fillRect/>
          </a:stretch>
        </p:blipFill>
        <p:spPr>
          <a:xfrm>
            <a:off x="6691395" y="2043803"/>
            <a:ext cx="4332676" cy="2521060"/>
          </a:xfrm>
          <a:prstGeom prst="rect">
            <a:avLst/>
          </a:prstGeom>
          <a:noFill/>
          <a:ln w="9525">
            <a:noFill/>
          </a:ln>
        </p:spPr>
      </p:pic>
      <p:sp>
        <p:nvSpPr>
          <p:cNvPr id="14" name="文本框 13"/>
          <p:cNvSpPr txBox="1"/>
          <p:nvPr/>
        </p:nvSpPr>
        <p:spPr>
          <a:xfrm>
            <a:off x="7239283" y="4151132"/>
            <a:ext cx="1824284" cy="400110"/>
          </a:xfrm>
          <a:prstGeom prst="rect">
            <a:avLst/>
          </a:prstGeom>
          <a:noFill/>
          <a:ln w="9525">
            <a:noFill/>
          </a:ln>
        </p:spPr>
        <p:txBody>
          <a:bodyPr>
            <a:spAutoFit/>
          </a:bodyPr>
          <a:lstStyle/>
          <a:p>
            <a:pPr>
              <a:spcBef>
                <a:spcPct val="50000"/>
              </a:spcBef>
              <a:buFont typeface="Arial" panose="020B0604020202020204" pitchFamily="34" charset="0"/>
            </a:pPr>
            <a:r>
              <a:rPr lang="en-US" altLang="zh-CN" sz="2000" b="1" dirty="0">
                <a:solidFill>
                  <a:schemeClr val="bg1"/>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 </a:t>
            </a:r>
            <a:r>
              <a:rPr lang="zh-CN" altLang="en-US" sz="2000" b="1" dirty="0">
                <a:solidFill>
                  <a:schemeClr val="bg1"/>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正常的肺</a:t>
            </a:r>
          </a:p>
        </p:txBody>
      </p:sp>
      <p:sp>
        <p:nvSpPr>
          <p:cNvPr id="15" name="文本框 14"/>
          <p:cNvSpPr txBox="1"/>
          <p:nvPr/>
        </p:nvSpPr>
        <p:spPr>
          <a:xfrm>
            <a:off x="9275799" y="4151132"/>
            <a:ext cx="1748272" cy="400110"/>
          </a:xfrm>
          <a:prstGeom prst="rect">
            <a:avLst/>
          </a:prstGeom>
          <a:noFill/>
          <a:ln w="9525">
            <a:noFill/>
          </a:ln>
        </p:spPr>
        <p:txBody>
          <a:bodyPr>
            <a:spAutoFit/>
          </a:bodyPr>
          <a:lstStyle/>
          <a:p>
            <a:pPr>
              <a:spcBef>
                <a:spcPct val="50000"/>
              </a:spcBef>
              <a:buFont typeface="Arial" panose="020B0604020202020204" pitchFamily="34" charset="0"/>
            </a:pPr>
            <a:r>
              <a:rPr lang="zh-CN" altLang="en-US" sz="2000" b="1" dirty="0">
                <a:solidFill>
                  <a:schemeClr val="bg1"/>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癌变的肺</a:t>
            </a:r>
          </a:p>
        </p:txBody>
      </p:sp>
    </p:spTree>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ppt_x"/>
                                          </p:val>
                                        </p:tav>
                                        <p:tav tm="100000">
                                          <p:val>
                                            <p:strVal val="#ppt_x"/>
                                          </p:val>
                                        </p:tav>
                                      </p:tavLst>
                                    </p:anim>
                                    <p:anim calcmode="lin" valueType="num">
                                      <p:cBhvr additive="base">
                                        <p:cTn id="23" dur="500" fill="hold"/>
                                        <p:tgtEl>
                                          <p:spTgt spid="13"/>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additive="base">
                                        <p:cTn id="30" dur="500" fill="hold"/>
                                        <p:tgtEl>
                                          <p:spTgt spid="15"/>
                                        </p:tgtEl>
                                        <p:attrNameLst>
                                          <p:attrName>ppt_x</p:attrName>
                                        </p:attrNameLst>
                                      </p:cBhvr>
                                      <p:tavLst>
                                        <p:tav tm="0">
                                          <p:val>
                                            <p:strVal val="#ppt_x"/>
                                          </p:val>
                                        </p:tav>
                                        <p:tav tm="100000">
                                          <p:val>
                                            <p:strVal val="#ppt_x"/>
                                          </p:val>
                                        </p:tav>
                                      </p:tavLst>
                                    </p:anim>
                                    <p:anim calcmode="lin" valueType="num">
                                      <p:cBhvr additive="base">
                                        <p:cTn id="3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blinds(horizontal)">
                                      <p:cBhvr>
                                        <p:cTn id="3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86015" y="366761"/>
            <a:ext cx="1764584" cy="615551"/>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latinLnBrk="1" hangingPunct="0">
              <a:defRPr/>
            </a:pPr>
            <a:r>
              <a:rPr lang="zh-CN" altLang="en-US" sz="3200" dirty="0">
                <a:solidFill>
                  <a:schemeClr val="bg1"/>
                </a:solidFill>
                <a:latin typeface="OPPOSans B" panose="00020600040101010101" pitchFamily="18" charset="-122"/>
                <a:ea typeface="OPPOSans B" panose="00020600040101010101" pitchFamily="18" charset="-122"/>
                <a:sym typeface="OPPOSans B" panose="00020600040101010101" pitchFamily="18" charset="-122"/>
              </a:rPr>
              <a:t>致癌食物</a:t>
            </a:r>
          </a:p>
        </p:txBody>
      </p:sp>
      <p:sp>
        <p:nvSpPr>
          <p:cNvPr id="8" name="文本框 7"/>
          <p:cNvSpPr txBox="1"/>
          <p:nvPr/>
        </p:nvSpPr>
        <p:spPr>
          <a:xfrm>
            <a:off x="6779825" y="4801205"/>
            <a:ext cx="3648569" cy="707886"/>
          </a:xfrm>
          <a:prstGeom prst="rect">
            <a:avLst/>
          </a:prstGeom>
          <a:noFill/>
          <a:ln w="9525">
            <a:noFill/>
          </a:ln>
        </p:spPr>
        <p:txBody>
          <a:bodyPr>
            <a:spAutoFit/>
          </a:bodyPr>
          <a:lstStyle/>
          <a:p>
            <a:pPr algn="ctr">
              <a:buFont typeface="Arial" panose="020B0604020202020204" pitchFamily="34" charset="0"/>
            </a:pPr>
            <a:r>
              <a:rPr lang="zh-CN" altLang="en-US"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肺癌的发病率，吸烟者为不吸烟者的</a:t>
            </a:r>
            <a:r>
              <a:rPr lang="en-US" altLang="zh-CN"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10.8 </a:t>
            </a:r>
            <a:r>
              <a:rPr lang="zh-CN" altLang="en-US"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倍</a:t>
            </a:r>
          </a:p>
        </p:txBody>
      </p:sp>
      <p:sp>
        <p:nvSpPr>
          <p:cNvPr id="9" name="文本框 8"/>
          <p:cNvSpPr txBox="1"/>
          <p:nvPr/>
        </p:nvSpPr>
        <p:spPr>
          <a:xfrm>
            <a:off x="2941508" y="4801205"/>
            <a:ext cx="2508391" cy="400110"/>
          </a:xfrm>
          <a:prstGeom prst="rect">
            <a:avLst/>
          </a:prstGeom>
          <a:noFill/>
          <a:ln w="9525">
            <a:noFill/>
          </a:ln>
        </p:spPr>
        <p:txBody>
          <a:bodyPr>
            <a:spAutoFit/>
          </a:bodyPr>
          <a:lstStyle/>
          <a:p>
            <a:pPr algn="ctr">
              <a:buFont typeface="Arial" panose="020B0604020202020204" pitchFamily="34" charset="0"/>
            </a:pPr>
            <a:r>
              <a:rPr lang="en-US" altLang="zh-CN"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a:t>
            </a:r>
            <a:r>
              <a:rPr lang="zh-CN" altLang="en-US"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吞云吐雾”</a:t>
            </a:r>
          </a:p>
        </p:txBody>
      </p:sp>
      <p:sp>
        <p:nvSpPr>
          <p:cNvPr id="10" name="文本框 9"/>
          <p:cNvSpPr txBox="1"/>
          <p:nvPr/>
        </p:nvSpPr>
        <p:spPr>
          <a:xfrm>
            <a:off x="1521178" y="5696396"/>
            <a:ext cx="9149644" cy="461665"/>
          </a:xfrm>
          <a:prstGeom prst="rect">
            <a:avLst/>
          </a:prstGeom>
          <a:noFill/>
          <a:ln w="9525">
            <a:noFill/>
          </a:ln>
        </p:spPr>
        <p:txBody>
          <a:bodyPr wrap="square">
            <a:spAutoFit/>
          </a:bodyPr>
          <a:lstStyle/>
          <a:p>
            <a:pPr algn="ctr">
              <a:spcBef>
                <a:spcPct val="50000"/>
              </a:spcBef>
              <a:buFont typeface="Arial" panose="020B0604020202020204" pitchFamily="34" charset="0"/>
            </a:pPr>
            <a:r>
              <a:rPr lang="zh-CN" altLang="en-US" sz="24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香烟的烟雾中可分析出</a:t>
            </a:r>
            <a:r>
              <a:rPr lang="en-US" altLang="zh-CN" sz="24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20</a:t>
            </a:r>
            <a:r>
              <a:rPr lang="zh-CN" altLang="en-US" sz="24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多种致癌因子</a:t>
            </a:r>
          </a:p>
        </p:txBody>
      </p:sp>
      <p:pic>
        <p:nvPicPr>
          <p:cNvPr id="12" name="图片 1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1906506" y="2043803"/>
            <a:ext cx="3781590" cy="2521060"/>
          </a:xfrm>
          <a:prstGeom prst="rect">
            <a:avLst/>
          </a:prstGeom>
          <a:noFill/>
          <a:ln w="9525">
            <a:noFill/>
          </a:ln>
        </p:spPr>
      </p:pic>
      <p:pic>
        <p:nvPicPr>
          <p:cNvPr id="13" name="图片 12" descr="13362537"/>
          <p:cNvPicPr>
            <a:picLocks noChangeAspect="1"/>
          </p:cNvPicPr>
          <p:nvPr/>
        </p:nvPicPr>
        <p:blipFill>
          <a:blip r:embed="rId3"/>
          <a:srcRect l="6400" t="2402" r="5600" b="20721"/>
          <a:stretch>
            <a:fillRect/>
          </a:stretch>
        </p:blipFill>
        <p:spPr>
          <a:xfrm>
            <a:off x="6691395" y="2043803"/>
            <a:ext cx="4332676" cy="2521060"/>
          </a:xfrm>
          <a:prstGeom prst="rect">
            <a:avLst/>
          </a:prstGeom>
          <a:noFill/>
          <a:ln w="9525">
            <a:noFill/>
          </a:ln>
        </p:spPr>
      </p:pic>
      <p:sp>
        <p:nvSpPr>
          <p:cNvPr id="14" name="文本框 13"/>
          <p:cNvSpPr txBox="1"/>
          <p:nvPr/>
        </p:nvSpPr>
        <p:spPr>
          <a:xfrm>
            <a:off x="7239283" y="4151132"/>
            <a:ext cx="1824284" cy="400110"/>
          </a:xfrm>
          <a:prstGeom prst="rect">
            <a:avLst/>
          </a:prstGeom>
          <a:noFill/>
          <a:ln w="9525">
            <a:noFill/>
          </a:ln>
        </p:spPr>
        <p:txBody>
          <a:bodyPr>
            <a:spAutoFit/>
          </a:bodyPr>
          <a:lstStyle/>
          <a:p>
            <a:pPr>
              <a:spcBef>
                <a:spcPct val="50000"/>
              </a:spcBef>
              <a:buFont typeface="Arial" panose="020B0604020202020204" pitchFamily="34" charset="0"/>
            </a:pPr>
            <a:r>
              <a:rPr lang="en-US" altLang="zh-CN" sz="2000" b="1" dirty="0">
                <a:solidFill>
                  <a:schemeClr val="bg1"/>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 </a:t>
            </a:r>
            <a:r>
              <a:rPr lang="zh-CN" altLang="en-US" sz="2000" b="1" dirty="0">
                <a:solidFill>
                  <a:schemeClr val="bg1"/>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正常的肺</a:t>
            </a:r>
          </a:p>
        </p:txBody>
      </p:sp>
      <p:sp>
        <p:nvSpPr>
          <p:cNvPr id="15" name="文本框 14"/>
          <p:cNvSpPr txBox="1"/>
          <p:nvPr/>
        </p:nvSpPr>
        <p:spPr>
          <a:xfrm>
            <a:off x="9275799" y="4151132"/>
            <a:ext cx="1748272" cy="400110"/>
          </a:xfrm>
          <a:prstGeom prst="rect">
            <a:avLst/>
          </a:prstGeom>
          <a:noFill/>
          <a:ln w="9525">
            <a:noFill/>
          </a:ln>
        </p:spPr>
        <p:txBody>
          <a:bodyPr>
            <a:spAutoFit/>
          </a:bodyPr>
          <a:lstStyle/>
          <a:p>
            <a:pPr>
              <a:spcBef>
                <a:spcPct val="50000"/>
              </a:spcBef>
              <a:buFont typeface="Arial" panose="020B0604020202020204" pitchFamily="34" charset="0"/>
            </a:pPr>
            <a:r>
              <a:rPr lang="zh-CN" altLang="en-US" sz="2000" b="1" dirty="0">
                <a:solidFill>
                  <a:schemeClr val="bg1"/>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癌变的肺</a:t>
            </a:r>
          </a:p>
        </p:txBody>
      </p:sp>
    </p:spTree>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ppt_x"/>
                                          </p:val>
                                        </p:tav>
                                        <p:tav tm="100000">
                                          <p:val>
                                            <p:strVal val="#ppt_x"/>
                                          </p:val>
                                        </p:tav>
                                      </p:tavLst>
                                    </p:anim>
                                    <p:anim calcmode="lin" valueType="num">
                                      <p:cBhvr additive="base">
                                        <p:cTn id="23" dur="500" fill="hold"/>
                                        <p:tgtEl>
                                          <p:spTgt spid="13"/>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additive="base">
                                        <p:cTn id="30" dur="500" fill="hold"/>
                                        <p:tgtEl>
                                          <p:spTgt spid="15"/>
                                        </p:tgtEl>
                                        <p:attrNameLst>
                                          <p:attrName>ppt_x</p:attrName>
                                        </p:attrNameLst>
                                      </p:cBhvr>
                                      <p:tavLst>
                                        <p:tav tm="0">
                                          <p:val>
                                            <p:strVal val="#ppt_x"/>
                                          </p:val>
                                        </p:tav>
                                        <p:tav tm="100000">
                                          <p:val>
                                            <p:strVal val="#ppt_x"/>
                                          </p:val>
                                        </p:tav>
                                      </p:tavLst>
                                    </p:anim>
                                    <p:anim calcmode="lin" valueType="num">
                                      <p:cBhvr additive="base">
                                        <p:cTn id="3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blinds(horizontal)">
                                      <p:cBhvr>
                                        <p:cTn id="3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86015" y="366761"/>
            <a:ext cx="5868271" cy="615551"/>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latinLnBrk="1" hangingPunct="0">
              <a:defRPr/>
            </a:pPr>
            <a:r>
              <a:rPr lang="zh-CN" altLang="en-US" sz="3200" dirty="0">
                <a:solidFill>
                  <a:schemeClr val="bg1"/>
                </a:solidFill>
                <a:latin typeface="OPPOSans B" panose="00020600040101010101" pitchFamily="18" charset="-122"/>
                <a:ea typeface="OPPOSans B" panose="00020600040101010101" pitchFamily="18" charset="-122"/>
                <a:sym typeface="OPPOSans B" panose="00020600040101010101" pitchFamily="18" charset="-122"/>
              </a:rPr>
              <a:t>癌细胞的形态结构发生明显变化</a:t>
            </a:r>
          </a:p>
        </p:txBody>
      </p:sp>
      <p:sp>
        <p:nvSpPr>
          <p:cNvPr id="3" name="文本框 2"/>
          <p:cNvSpPr txBox="1"/>
          <p:nvPr/>
        </p:nvSpPr>
        <p:spPr>
          <a:xfrm>
            <a:off x="2248652" y="5309377"/>
            <a:ext cx="1916132" cy="400110"/>
          </a:xfrm>
          <a:prstGeom prst="rect">
            <a:avLst/>
          </a:prstGeom>
          <a:noFill/>
          <a:ln w="9525">
            <a:noFill/>
          </a:ln>
        </p:spPr>
        <p:txBody>
          <a:bodyPr>
            <a:spAutoFit/>
          </a:bodyPr>
          <a:lstStyle/>
          <a:p>
            <a:pPr algn="ctr">
              <a:buFont typeface="Arial" panose="020B0604020202020204" pitchFamily="34" charset="0"/>
            </a:pPr>
            <a:r>
              <a:rPr lang="zh-CN" altLang="en-US" sz="2000" b="1" dirty="0">
                <a:solidFill>
                  <a:srgbClr val="FF3399"/>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丙烯酰胺</a:t>
            </a:r>
          </a:p>
        </p:txBody>
      </p:sp>
      <p:sp>
        <p:nvSpPr>
          <p:cNvPr id="4" name="文本框 3"/>
          <p:cNvSpPr txBox="1"/>
          <p:nvPr/>
        </p:nvSpPr>
        <p:spPr>
          <a:xfrm>
            <a:off x="5580110" y="5309377"/>
            <a:ext cx="954107" cy="400110"/>
          </a:xfrm>
          <a:prstGeom prst="rect">
            <a:avLst/>
          </a:prstGeom>
          <a:noFill/>
          <a:ln w="9525">
            <a:noFill/>
          </a:ln>
        </p:spPr>
        <p:txBody>
          <a:bodyPr wrap="none">
            <a:spAutoFit/>
          </a:bodyPr>
          <a:lstStyle/>
          <a:p>
            <a:pPr algn="ctr">
              <a:buFont typeface="Arial" panose="020B0604020202020204" pitchFamily="34" charset="0"/>
            </a:pPr>
            <a:r>
              <a:rPr lang="zh-CN" altLang="en-US" sz="2000" b="1" dirty="0">
                <a:solidFill>
                  <a:srgbClr val="FF3399"/>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亚硝胺</a:t>
            </a:r>
          </a:p>
        </p:txBody>
      </p:sp>
      <p:sp>
        <p:nvSpPr>
          <p:cNvPr id="5" name="文本框 4"/>
          <p:cNvSpPr txBox="1"/>
          <p:nvPr/>
        </p:nvSpPr>
        <p:spPr>
          <a:xfrm>
            <a:off x="7949542" y="5309377"/>
            <a:ext cx="1596249" cy="400110"/>
          </a:xfrm>
          <a:prstGeom prst="rect">
            <a:avLst/>
          </a:prstGeom>
          <a:noFill/>
          <a:ln w="9525">
            <a:noFill/>
          </a:ln>
        </p:spPr>
        <p:txBody>
          <a:bodyPr>
            <a:spAutoFit/>
          </a:bodyPr>
          <a:lstStyle/>
          <a:p>
            <a:pPr algn="ctr">
              <a:buFont typeface="Arial" panose="020B0604020202020204" pitchFamily="34" charset="0"/>
            </a:pPr>
            <a:r>
              <a:rPr lang="zh-CN" altLang="en-US" sz="2000" b="1" dirty="0">
                <a:solidFill>
                  <a:srgbClr val="FF3399"/>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苯并芘</a:t>
            </a:r>
          </a:p>
        </p:txBody>
      </p:sp>
      <p:sp>
        <p:nvSpPr>
          <p:cNvPr id="6" name="文本框 101388"/>
          <p:cNvSpPr txBox="1"/>
          <p:nvPr/>
        </p:nvSpPr>
        <p:spPr>
          <a:xfrm>
            <a:off x="633400" y="1668916"/>
            <a:ext cx="10613719" cy="1128579"/>
          </a:xfrm>
          <a:prstGeom prst="rect">
            <a:avLst/>
          </a:prstGeom>
          <a:noFill/>
          <a:ln w="9525">
            <a:noFill/>
          </a:ln>
        </p:spPr>
        <p:txBody>
          <a:bodyPr wrap="square">
            <a:spAutoFit/>
          </a:bodyPr>
          <a:lstStyle/>
          <a:p>
            <a:pPr>
              <a:lnSpc>
                <a:spcPct val="150000"/>
              </a:lnSpc>
              <a:spcBef>
                <a:spcPct val="50000"/>
              </a:spcBef>
              <a:buFont typeface="Arial" panose="020B0604020202020204" pitchFamily="34" charset="0"/>
            </a:pPr>
            <a:r>
              <a:rPr lang="zh-CN" altLang="en-US"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即发霉的、熏制的、烧烤的以及高脂肪的食品中含有较高的致癌物质。</a:t>
            </a:r>
          </a:p>
          <a:p>
            <a:pPr>
              <a:lnSpc>
                <a:spcPct val="150000"/>
              </a:lnSpc>
              <a:spcBef>
                <a:spcPct val="50000"/>
              </a:spcBef>
              <a:buFont typeface="Arial" panose="020B0604020202020204" pitchFamily="34" charset="0"/>
            </a:pPr>
            <a:r>
              <a:rPr lang="zh-CN" altLang="en-US"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如黄曲霉毒素、亚硝酸盐、苯并芘等。</a:t>
            </a:r>
          </a:p>
        </p:txBody>
      </p:sp>
      <p:pic>
        <p:nvPicPr>
          <p:cNvPr id="7" name="图片 6"/>
          <p:cNvPicPr/>
          <p:nvPr/>
        </p:nvPicPr>
        <p:blipFill>
          <a:blip r:embed="rId2" cstate="print">
            <a:extLst>
              <a:ext uri="{28A0092B-C50C-407E-A947-70E740481C1C}">
                <a14:useLocalDpi xmlns:a14="http://schemas.microsoft.com/office/drawing/2010/main" val="0"/>
              </a:ext>
            </a:extLst>
          </a:blip>
          <a:srcRect/>
          <a:stretch>
            <a:fillRect/>
          </a:stretch>
        </p:blipFill>
        <p:spPr>
          <a:xfrm>
            <a:off x="2248652" y="3147488"/>
            <a:ext cx="2356368" cy="1767276"/>
          </a:xfrm>
          <a:prstGeom prst="rect">
            <a:avLst/>
          </a:prstGeom>
          <a:noFill/>
          <a:ln w="9525">
            <a:noFill/>
          </a:ln>
        </p:spPr>
      </p:pic>
      <p:pic>
        <p:nvPicPr>
          <p:cNvPr id="8" name="图片 7"/>
          <p:cNvPicPr/>
          <p:nvPr/>
        </p:nvPicPr>
        <p:blipFill>
          <a:blip r:embed="rId3" cstate="print">
            <a:extLst>
              <a:ext uri="{28A0092B-C50C-407E-A947-70E740481C1C}">
                <a14:useLocalDpi xmlns:a14="http://schemas.microsoft.com/office/drawing/2010/main" val="0"/>
              </a:ext>
            </a:extLst>
          </a:blip>
          <a:srcRect/>
          <a:stretch>
            <a:fillRect/>
          </a:stretch>
        </p:blipFill>
        <p:spPr>
          <a:xfrm>
            <a:off x="4833054" y="3147488"/>
            <a:ext cx="2356368" cy="1767276"/>
          </a:xfrm>
          <a:prstGeom prst="rect">
            <a:avLst/>
          </a:prstGeom>
          <a:noFill/>
          <a:ln w="9525">
            <a:noFill/>
          </a:ln>
        </p:spPr>
      </p:pic>
      <p:pic>
        <p:nvPicPr>
          <p:cNvPr id="9" name="图片 8"/>
          <p:cNvPicPr/>
          <p:nvPr/>
        </p:nvPicPr>
        <p:blipFill>
          <a:blip r:embed="rId4" cstate="print">
            <a:extLst>
              <a:ext uri="{28A0092B-C50C-407E-A947-70E740481C1C}">
                <a14:useLocalDpi xmlns:a14="http://schemas.microsoft.com/office/drawing/2010/main" val="0"/>
              </a:ext>
            </a:extLst>
          </a:blip>
          <a:srcRect/>
          <a:stretch>
            <a:fillRect/>
          </a:stretch>
        </p:blipFill>
        <p:spPr>
          <a:xfrm>
            <a:off x="7417457" y="3147488"/>
            <a:ext cx="2356368" cy="1767276"/>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86015" y="366761"/>
            <a:ext cx="2713561" cy="615551"/>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latinLnBrk="1" hangingPunct="0">
              <a:defRPr/>
            </a:pPr>
            <a:r>
              <a:rPr lang="zh-CN" altLang="en-US" sz="3200" dirty="0">
                <a:solidFill>
                  <a:schemeClr val="bg1"/>
                </a:solidFill>
                <a:latin typeface="OPPOSans B" panose="00020600040101010101" pitchFamily="18" charset="-122"/>
                <a:ea typeface="OPPOSans B" panose="00020600040101010101" pitchFamily="18" charset="-122"/>
                <a:sym typeface="OPPOSans B" panose="00020600040101010101" pitchFamily="18" charset="-122"/>
              </a:rPr>
              <a:t>日常诱癌</a:t>
            </a:r>
            <a:r>
              <a:rPr lang="en-US" altLang="zh-CN" sz="3200" dirty="0">
                <a:solidFill>
                  <a:schemeClr val="bg1"/>
                </a:solidFill>
                <a:latin typeface="OPPOSans B" panose="00020600040101010101" pitchFamily="18" charset="-122"/>
                <a:ea typeface="OPPOSans B" panose="00020600040101010101" pitchFamily="18" charset="-122"/>
                <a:sym typeface="OPPOSans B" panose="00020600040101010101" pitchFamily="18" charset="-122"/>
              </a:rPr>
              <a:t>20</a:t>
            </a:r>
            <a:r>
              <a:rPr lang="zh-CN" altLang="en-US" sz="3200" dirty="0">
                <a:solidFill>
                  <a:schemeClr val="bg1"/>
                </a:solidFill>
                <a:latin typeface="OPPOSans B" panose="00020600040101010101" pitchFamily="18" charset="-122"/>
                <a:ea typeface="OPPOSans B" panose="00020600040101010101" pitchFamily="18" charset="-122"/>
                <a:sym typeface="OPPOSans B" panose="00020600040101010101" pitchFamily="18" charset="-122"/>
              </a:rPr>
              <a:t>例</a:t>
            </a:r>
          </a:p>
        </p:txBody>
      </p:sp>
      <p:sp>
        <p:nvSpPr>
          <p:cNvPr id="10" name="文本框 99331"/>
          <p:cNvSpPr txBox="1"/>
          <p:nvPr/>
        </p:nvSpPr>
        <p:spPr>
          <a:xfrm>
            <a:off x="660400" y="1466091"/>
            <a:ext cx="6272415" cy="4668009"/>
          </a:xfrm>
          <a:prstGeom prst="rect">
            <a:avLst/>
          </a:prstGeom>
          <a:noFill/>
          <a:ln w="9525">
            <a:noFill/>
          </a:ln>
        </p:spPr>
        <p:txBody>
          <a:bodyPr wrap="square">
            <a:spAutoFit/>
          </a:bodyPr>
          <a:lstStyle/>
          <a:p>
            <a:pPr>
              <a:lnSpc>
                <a:spcPct val="150000"/>
              </a:lnSpc>
              <a:buFont typeface="Arial" panose="020B0604020202020204" pitchFamily="34" charset="0"/>
            </a:pPr>
            <a:r>
              <a:rPr lang="en-US" altLang="zh-CN"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 1</a:t>
            </a:r>
            <a:r>
              <a:rPr lang="zh-CN" altLang="en-US"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、感染乙肝病毒的可诱发肝癌</a:t>
            </a:r>
          </a:p>
          <a:p>
            <a:pPr>
              <a:lnSpc>
                <a:spcPct val="150000"/>
              </a:lnSpc>
              <a:buFont typeface="Arial" panose="020B0604020202020204" pitchFamily="34" charset="0"/>
            </a:pPr>
            <a:r>
              <a:rPr lang="zh-CN" altLang="en-US"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 </a:t>
            </a:r>
            <a:r>
              <a:rPr lang="en-US" altLang="zh-CN"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2</a:t>
            </a:r>
            <a:r>
              <a:rPr lang="zh-CN" altLang="en-US"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、感染人乳头状病毒可诱发宫颈癌</a:t>
            </a:r>
          </a:p>
          <a:p>
            <a:pPr>
              <a:lnSpc>
                <a:spcPct val="150000"/>
              </a:lnSpc>
              <a:buFont typeface="Arial" panose="020B0604020202020204" pitchFamily="34" charset="0"/>
            </a:pPr>
            <a:r>
              <a:rPr lang="zh-CN" altLang="en-US"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 </a:t>
            </a:r>
            <a:r>
              <a:rPr lang="en-US" altLang="zh-CN"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3</a:t>
            </a:r>
            <a:r>
              <a:rPr lang="zh-CN" altLang="en-US"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、感染螺旋杆菌可诱发胃癌</a:t>
            </a:r>
          </a:p>
          <a:p>
            <a:pPr>
              <a:lnSpc>
                <a:spcPct val="150000"/>
              </a:lnSpc>
              <a:buFont typeface="Arial" panose="020B0604020202020204" pitchFamily="34" charset="0"/>
            </a:pPr>
            <a:r>
              <a:rPr lang="zh-CN" altLang="en-US"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 </a:t>
            </a:r>
            <a:r>
              <a:rPr lang="en-US" altLang="zh-CN"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4</a:t>
            </a:r>
            <a:r>
              <a:rPr lang="zh-CN" altLang="en-US"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、吸烟（每日超过</a:t>
            </a:r>
            <a:r>
              <a:rPr lang="en-US" altLang="zh-CN"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2</a:t>
            </a:r>
            <a:r>
              <a:rPr lang="zh-CN" altLang="en-US"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包，</a:t>
            </a:r>
            <a:r>
              <a:rPr lang="en-US" altLang="zh-CN"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10</a:t>
            </a:r>
            <a:r>
              <a:rPr lang="zh-CN" altLang="en-US"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年以上）可诱发肺癌</a:t>
            </a:r>
          </a:p>
          <a:p>
            <a:pPr>
              <a:lnSpc>
                <a:spcPct val="150000"/>
              </a:lnSpc>
              <a:buFont typeface="Arial" panose="020B0604020202020204" pitchFamily="34" charset="0"/>
            </a:pPr>
            <a:r>
              <a:rPr lang="zh-CN" altLang="en-US"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 </a:t>
            </a:r>
            <a:r>
              <a:rPr lang="en-US" altLang="zh-CN"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5</a:t>
            </a:r>
            <a:r>
              <a:rPr lang="zh-CN" altLang="en-US"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、被动吸烟（</a:t>
            </a:r>
            <a:r>
              <a:rPr lang="en-US" altLang="zh-CN"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22</a:t>
            </a:r>
            <a:r>
              <a:rPr lang="zh-CN" altLang="en-US"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年以上）可诱发肺癌与喉癌</a:t>
            </a:r>
          </a:p>
          <a:p>
            <a:pPr>
              <a:lnSpc>
                <a:spcPct val="150000"/>
              </a:lnSpc>
              <a:buFont typeface="Arial" panose="020B0604020202020204" pitchFamily="34" charset="0"/>
            </a:pPr>
            <a:r>
              <a:rPr lang="zh-CN" altLang="en-US"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 </a:t>
            </a:r>
            <a:r>
              <a:rPr lang="en-US" altLang="zh-CN"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6</a:t>
            </a:r>
            <a:r>
              <a:rPr lang="zh-CN" altLang="en-US"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、经常接触沥青者，易诱发皮肤癌</a:t>
            </a:r>
          </a:p>
          <a:p>
            <a:pPr>
              <a:lnSpc>
                <a:spcPct val="150000"/>
              </a:lnSpc>
              <a:buFont typeface="Arial" panose="020B0604020202020204" pitchFamily="34" charset="0"/>
            </a:pPr>
            <a:r>
              <a:rPr lang="zh-CN" altLang="en-US"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 </a:t>
            </a:r>
            <a:r>
              <a:rPr lang="en-US" altLang="zh-CN"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7</a:t>
            </a:r>
            <a:r>
              <a:rPr lang="zh-CN" altLang="en-US"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 经常接触煤焦油者，易患皮肤癌</a:t>
            </a:r>
          </a:p>
          <a:p>
            <a:pPr>
              <a:lnSpc>
                <a:spcPct val="150000"/>
              </a:lnSpc>
              <a:buFont typeface="Arial" panose="020B0604020202020204" pitchFamily="34" charset="0"/>
            </a:pPr>
            <a:r>
              <a:rPr lang="zh-CN" altLang="en-US"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 </a:t>
            </a:r>
            <a:r>
              <a:rPr lang="en-US" altLang="zh-CN"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8</a:t>
            </a:r>
            <a:r>
              <a:rPr lang="zh-CN" altLang="en-US"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、经常接触放射线者，易诱发肺癌与白血病</a:t>
            </a:r>
          </a:p>
          <a:p>
            <a:pPr>
              <a:lnSpc>
                <a:spcPct val="150000"/>
              </a:lnSpc>
              <a:buFont typeface="Arial" panose="020B0604020202020204" pitchFamily="34" charset="0"/>
            </a:pPr>
            <a:r>
              <a:rPr lang="zh-CN" altLang="en-US"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 </a:t>
            </a:r>
            <a:r>
              <a:rPr lang="en-US" altLang="zh-CN"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9</a:t>
            </a:r>
            <a:r>
              <a:rPr lang="zh-CN" altLang="en-US"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、长期使用化学性染发剂可诱发淋巴癌</a:t>
            </a:r>
          </a:p>
          <a:p>
            <a:pPr>
              <a:lnSpc>
                <a:spcPct val="150000"/>
              </a:lnSpc>
              <a:buFont typeface="Arial" panose="020B0604020202020204" pitchFamily="34" charset="0"/>
            </a:pPr>
            <a:r>
              <a:rPr lang="zh-CN" altLang="en-US"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 </a:t>
            </a:r>
            <a:r>
              <a:rPr lang="en-US" altLang="zh-CN"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10</a:t>
            </a:r>
            <a:r>
              <a:rPr lang="zh-CN" altLang="en-US"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、经常在太阳下曝晒，可诱发皮肤癌</a:t>
            </a:r>
          </a:p>
        </p:txBody>
      </p:sp>
    </p:spTree>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86015" y="366761"/>
            <a:ext cx="1764584" cy="615551"/>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latinLnBrk="1" hangingPunct="0">
              <a:defRPr/>
            </a:pPr>
            <a:r>
              <a:rPr lang="zh-CN" altLang="en-US" sz="3200" dirty="0">
                <a:solidFill>
                  <a:schemeClr val="bg1"/>
                </a:solidFill>
                <a:latin typeface="OPPOSans B" panose="00020600040101010101" pitchFamily="18" charset="-122"/>
                <a:ea typeface="OPPOSans B" panose="00020600040101010101" pitchFamily="18" charset="-122"/>
                <a:sym typeface="OPPOSans B" panose="00020600040101010101" pitchFamily="18" charset="-122"/>
              </a:rPr>
              <a:t>课堂导入</a:t>
            </a:r>
          </a:p>
        </p:txBody>
      </p:sp>
      <p:pic>
        <p:nvPicPr>
          <p:cNvPr id="13" name="Picture 33"/>
          <p:cNvPicPr>
            <a:picLocks noChangeAspect="1"/>
          </p:cNvPicPr>
          <p:nvPr>
            <p:custDataLst>
              <p:tags r:id="rId1"/>
            </p:custDataLst>
          </p:nvPr>
        </p:nvPicPr>
        <p:blipFill>
          <a:blip r:embed="rId3"/>
          <a:stretch>
            <a:fillRect/>
          </a:stretch>
        </p:blipFill>
        <p:spPr>
          <a:xfrm>
            <a:off x="2099131" y="1281410"/>
            <a:ext cx="7993739" cy="4954290"/>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86015" y="366761"/>
            <a:ext cx="2713561" cy="615551"/>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latinLnBrk="1" hangingPunct="0">
              <a:defRPr/>
            </a:pPr>
            <a:r>
              <a:rPr lang="zh-CN" altLang="en-US" sz="3200" dirty="0">
                <a:solidFill>
                  <a:schemeClr val="bg1"/>
                </a:solidFill>
                <a:latin typeface="OPPOSans B" panose="00020600040101010101" pitchFamily="18" charset="-122"/>
                <a:ea typeface="OPPOSans B" panose="00020600040101010101" pitchFamily="18" charset="-122"/>
                <a:sym typeface="OPPOSans B" panose="00020600040101010101" pitchFamily="18" charset="-122"/>
              </a:rPr>
              <a:t>日常诱癌</a:t>
            </a:r>
            <a:r>
              <a:rPr lang="en-US" altLang="zh-CN" sz="3200" dirty="0">
                <a:solidFill>
                  <a:schemeClr val="bg1"/>
                </a:solidFill>
                <a:latin typeface="OPPOSans B" panose="00020600040101010101" pitchFamily="18" charset="-122"/>
                <a:ea typeface="OPPOSans B" panose="00020600040101010101" pitchFamily="18" charset="-122"/>
                <a:sym typeface="OPPOSans B" panose="00020600040101010101" pitchFamily="18" charset="-122"/>
              </a:rPr>
              <a:t>20</a:t>
            </a:r>
            <a:r>
              <a:rPr lang="zh-CN" altLang="en-US" sz="3200" dirty="0">
                <a:solidFill>
                  <a:schemeClr val="bg1"/>
                </a:solidFill>
                <a:latin typeface="OPPOSans B" panose="00020600040101010101" pitchFamily="18" charset="-122"/>
                <a:ea typeface="OPPOSans B" panose="00020600040101010101" pitchFamily="18" charset="-122"/>
                <a:sym typeface="OPPOSans B" panose="00020600040101010101" pitchFamily="18" charset="-122"/>
              </a:rPr>
              <a:t>例</a:t>
            </a:r>
          </a:p>
        </p:txBody>
      </p:sp>
      <p:sp>
        <p:nvSpPr>
          <p:cNvPr id="10" name="文本框 99331"/>
          <p:cNvSpPr txBox="1"/>
          <p:nvPr/>
        </p:nvSpPr>
        <p:spPr>
          <a:xfrm>
            <a:off x="660400" y="1432841"/>
            <a:ext cx="8267469" cy="4668009"/>
          </a:xfrm>
          <a:prstGeom prst="rect">
            <a:avLst/>
          </a:prstGeom>
          <a:noFill/>
          <a:ln w="9525">
            <a:noFill/>
          </a:ln>
        </p:spPr>
        <p:txBody>
          <a:bodyPr wrap="square">
            <a:spAutoFit/>
          </a:bodyPr>
          <a:lstStyle/>
          <a:p>
            <a:pPr>
              <a:lnSpc>
                <a:spcPct val="150000"/>
              </a:lnSpc>
              <a:buFont typeface="Arial" panose="020B0604020202020204" pitchFamily="34" charset="0"/>
            </a:pPr>
            <a:r>
              <a:rPr lang="zh-CN" altLang="en-US"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 </a:t>
            </a:r>
            <a:r>
              <a:rPr lang="en-US" altLang="zh-CN"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11</a:t>
            </a:r>
            <a:r>
              <a:rPr lang="zh-CN" altLang="en-US"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、酗酒可诱发咽喉癌</a:t>
            </a:r>
          </a:p>
          <a:p>
            <a:pPr>
              <a:lnSpc>
                <a:spcPct val="150000"/>
              </a:lnSpc>
              <a:buFont typeface="Arial" panose="020B0604020202020204" pitchFamily="34" charset="0"/>
            </a:pPr>
            <a:r>
              <a:rPr lang="zh-CN" altLang="en-US"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 </a:t>
            </a:r>
            <a:r>
              <a:rPr lang="en-US" altLang="zh-CN"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12</a:t>
            </a:r>
            <a:r>
              <a:rPr lang="zh-CN" altLang="en-US"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、新鲜水果及蔬菜摄入不足可诱发肺癌</a:t>
            </a:r>
          </a:p>
          <a:p>
            <a:pPr>
              <a:lnSpc>
                <a:spcPct val="150000"/>
              </a:lnSpc>
              <a:buFont typeface="Arial" panose="020B0604020202020204" pitchFamily="34" charset="0"/>
            </a:pPr>
            <a:r>
              <a:rPr lang="zh-CN" altLang="en-US"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 </a:t>
            </a:r>
            <a:r>
              <a:rPr lang="en-US" altLang="zh-CN"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13</a:t>
            </a:r>
            <a:r>
              <a:rPr lang="zh-CN" altLang="en-US"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、红肉（即牛肉、羊肉）摄入量过大，可诱发结肠癌</a:t>
            </a:r>
          </a:p>
          <a:p>
            <a:pPr>
              <a:lnSpc>
                <a:spcPct val="150000"/>
              </a:lnSpc>
              <a:buFont typeface="Arial" panose="020B0604020202020204" pitchFamily="34" charset="0"/>
            </a:pPr>
            <a:r>
              <a:rPr lang="zh-CN" altLang="en-US"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 </a:t>
            </a:r>
            <a:r>
              <a:rPr lang="en-US" altLang="zh-CN"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14</a:t>
            </a:r>
            <a:r>
              <a:rPr lang="zh-CN" altLang="en-US"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、高盐咸食者，易患胃癌</a:t>
            </a:r>
          </a:p>
          <a:p>
            <a:pPr>
              <a:lnSpc>
                <a:spcPct val="150000"/>
              </a:lnSpc>
              <a:buFont typeface="Arial" panose="020B0604020202020204" pitchFamily="34" charset="0"/>
            </a:pPr>
            <a:r>
              <a:rPr lang="zh-CN" altLang="en-US"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 </a:t>
            </a:r>
            <a:r>
              <a:rPr lang="en-US" altLang="zh-CN"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15</a:t>
            </a:r>
            <a:r>
              <a:rPr lang="zh-CN" altLang="en-US"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、报纸包食物可得各种癌症</a:t>
            </a:r>
          </a:p>
          <a:p>
            <a:pPr>
              <a:lnSpc>
                <a:spcPct val="150000"/>
              </a:lnSpc>
              <a:buFont typeface="Arial" panose="020B0604020202020204" pitchFamily="34" charset="0"/>
            </a:pPr>
            <a:r>
              <a:rPr lang="zh-CN" altLang="en-US"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 </a:t>
            </a:r>
            <a:r>
              <a:rPr lang="en-US" altLang="zh-CN"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16</a:t>
            </a:r>
            <a:r>
              <a:rPr lang="zh-CN" altLang="en-US"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、吃热烫食物易引起食道癌</a:t>
            </a:r>
          </a:p>
          <a:p>
            <a:pPr>
              <a:lnSpc>
                <a:spcPct val="150000"/>
              </a:lnSpc>
              <a:buFont typeface="Arial" panose="020B0604020202020204" pitchFamily="34" charset="0"/>
            </a:pPr>
            <a:r>
              <a:rPr lang="zh-CN" altLang="en-US"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 </a:t>
            </a:r>
            <a:r>
              <a:rPr lang="en-US" altLang="zh-CN"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17</a:t>
            </a:r>
            <a:r>
              <a:rPr lang="zh-CN" altLang="en-US"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、纤维素摄入不足可诱发结肠癌和直肠癌</a:t>
            </a:r>
          </a:p>
          <a:p>
            <a:pPr>
              <a:lnSpc>
                <a:spcPct val="150000"/>
              </a:lnSpc>
              <a:buFont typeface="Arial" panose="020B0604020202020204" pitchFamily="34" charset="0"/>
            </a:pPr>
            <a:r>
              <a:rPr lang="zh-CN" altLang="en-US"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 </a:t>
            </a:r>
            <a:r>
              <a:rPr lang="en-US" altLang="zh-CN"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18</a:t>
            </a:r>
            <a:r>
              <a:rPr lang="zh-CN" altLang="en-US"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、过度肥胖可诱发结肠癌与乳腺癌</a:t>
            </a:r>
          </a:p>
          <a:p>
            <a:pPr>
              <a:lnSpc>
                <a:spcPct val="150000"/>
              </a:lnSpc>
              <a:buFont typeface="Arial" panose="020B0604020202020204" pitchFamily="34" charset="0"/>
            </a:pPr>
            <a:r>
              <a:rPr lang="zh-CN" altLang="en-US"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 </a:t>
            </a:r>
            <a:r>
              <a:rPr lang="en-US" altLang="zh-CN"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19</a:t>
            </a:r>
            <a:r>
              <a:rPr lang="zh-CN" altLang="en-US"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、缺少锻炼（每周热量消耗少于</a:t>
            </a:r>
            <a:r>
              <a:rPr lang="en-US" altLang="zh-CN"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1000</a:t>
            </a:r>
            <a:r>
              <a:rPr lang="zh-CN" altLang="en-US"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卡）可诱发结肠癌和直肠癌</a:t>
            </a:r>
          </a:p>
          <a:p>
            <a:pPr>
              <a:lnSpc>
                <a:spcPct val="150000"/>
              </a:lnSpc>
              <a:buFont typeface="Arial" panose="020B0604020202020204" pitchFamily="34" charset="0"/>
            </a:pPr>
            <a:r>
              <a:rPr lang="zh-CN" altLang="en-US"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 </a:t>
            </a:r>
            <a:r>
              <a:rPr lang="en-US" altLang="zh-CN"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20</a:t>
            </a:r>
            <a:r>
              <a:rPr lang="zh-CN" altLang="en-US"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、长期精神压力可诱发各种癌症</a:t>
            </a:r>
          </a:p>
        </p:txBody>
      </p:sp>
    </p:spTree>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86015" y="366761"/>
            <a:ext cx="7509746" cy="615551"/>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latinLnBrk="1" hangingPunct="0">
              <a:defRPr/>
            </a:pPr>
            <a:r>
              <a:rPr lang="zh-CN" altLang="en-US" sz="3200" dirty="0">
                <a:solidFill>
                  <a:schemeClr val="bg1"/>
                </a:solidFill>
                <a:latin typeface="OPPOSans B" panose="00020600040101010101" pitchFamily="18" charset="-122"/>
                <a:ea typeface="OPPOSans B" panose="00020600040101010101" pitchFamily="18" charset="-122"/>
                <a:sym typeface="OPPOSans B" panose="00020600040101010101" pitchFamily="18" charset="-122"/>
              </a:rPr>
              <a:t>以下事例分别是哪一种致癌因子所导致？</a:t>
            </a:r>
          </a:p>
        </p:txBody>
      </p:sp>
      <p:sp>
        <p:nvSpPr>
          <p:cNvPr id="4" name="文本框 3"/>
          <p:cNvSpPr txBox="1"/>
          <p:nvPr/>
        </p:nvSpPr>
        <p:spPr>
          <a:xfrm>
            <a:off x="1382826" y="4447251"/>
            <a:ext cx="3022920" cy="461666"/>
          </a:xfrm>
          <a:prstGeom prst="rect">
            <a:avLst/>
          </a:prstGeom>
          <a:solidFill>
            <a:schemeClr val="accent2"/>
          </a:solidFill>
          <a:ln w="9525">
            <a:noFill/>
          </a:ln>
        </p:spPr>
        <p:txBody>
          <a:bodyPr wrap="square">
            <a:spAutoFit/>
          </a:bodyPr>
          <a:lstStyle/>
          <a:p>
            <a:pPr algn="ctr">
              <a:buFont typeface="Arial" panose="020B0604020202020204" pitchFamily="34" charset="0"/>
            </a:pPr>
            <a:r>
              <a:rPr lang="zh-CN" altLang="en-US" sz="2400" b="1" dirty="0">
                <a:solidFill>
                  <a:schemeClr val="bg1"/>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物理致癌因子</a:t>
            </a:r>
          </a:p>
        </p:txBody>
      </p:sp>
      <p:pic>
        <p:nvPicPr>
          <p:cNvPr id="5" name="图片 4"/>
          <p:cNvPicPr>
            <a:picLocks noChangeAspect="1"/>
          </p:cNvPicPr>
          <p:nvPr/>
        </p:nvPicPr>
        <p:blipFill>
          <a:blip r:embed="rId2"/>
          <a:srcRect l="2452" r="12347" b="4445"/>
          <a:stretch>
            <a:fillRect/>
          </a:stretch>
        </p:blipFill>
        <p:spPr>
          <a:xfrm>
            <a:off x="6989426" y="1881188"/>
            <a:ext cx="3235230" cy="4003305"/>
          </a:xfrm>
          <a:prstGeom prst="rect">
            <a:avLst/>
          </a:prstGeom>
          <a:noFill/>
          <a:ln w="9525">
            <a:noFill/>
          </a:ln>
        </p:spPr>
      </p:pic>
      <p:sp>
        <p:nvSpPr>
          <p:cNvPr id="6" name="文本框 5"/>
          <p:cNvSpPr txBox="1"/>
          <p:nvPr/>
        </p:nvSpPr>
        <p:spPr>
          <a:xfrm>
            <a:off x="702190" y="1881188"/>
            <a:ext cx="5393810" cy="1898020"/>
          </a:xfrm>
          <a:prstGeom prst="rect">
            <a:avLst/>
          </a:prstGeom>
          <a:noFill/>
          <a:ln w="9525">
            <a:noFill/>
          </a:ln>
        </p:spPr>
        <p:txBody>
          <a:bodyPr wrap="square">
            <a:spAutoFit/>
          </a:bodyPr>
          <a:lstStyle/>
          <a:p>
            <a:pPr>
              <a:lnSpc>
                <a:spcPct val="150000"/>
              </a:lnSpc>
              <a:spcBef>
                <a:spcPct val="50000"/>
              </a:spcBef>
              <a:buFont typeface="Arial" panose="020B0604020202020204" pitchFamily="34" charset="0"/>
            </a:pPr>
            <a:r>
              <a:rPr lang="en-US" altLang="zh-CN"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1</a:t>
            </a:r>
            <a:r>
              <a:rPr lang="zh-CN" altLang="en-US"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、日本广岛、长崎在第二次世界大战时受原子弹的影响。对幸存的居民进行</a:t>
            </a:r>
            <a:r>
              <a:rPr lang="en-US" altLang="zh-CN"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29</a:t>
            </a:r>
            <a:r>
              <a:rPr lang="zh-CN" altLang="en-US"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年的调查，发现皮肤癌、粒细胞性白血病发生率明显增加，而且距离爆炸中心越近，发生率越高。</a:t>
            </a:r>
          </a:p>
        </p:txBody>
      </p:sp>
    </p:spTree>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linds(horizont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ox(in)">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86015" y="366761"/>
            <a:ext cx="7509746" cy="615551"/>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latinLnBrk="1" hangingPunct="0">
              <a:defRPr/>
            </a:pPr>
            <a:r>
              <a:rPr lang="zh-CN" altLang="en-US" sz="3200" dirty="0">
                <a:solidFill>
                  <a:schemeClr val="bg1"/>
                </a:solidFill>
                <a:latin typeface="OPPOSans B" panose="00020600040101010101" pitchFamily="18" charset="-122"/>
                <a:ea typeface="OPPOSans B" panose="00020600040101010101" pitchFamily="18" charset="-122"/>
                <a:sym typeface="OPPOSans B" panose="00020600040101010101" pitchFamily="18" charset="-122"/>
              </a:rPr>
              <a:t>以下事例分别是哪一种致癌因子所导致？</a:t>
            </a:r>
          </a:p>
        </p:txBody>
      </p:sp>
      <p:sp>
        <p:nvSpPr>
          <p:cNvPr id="7" name="文本框 6"/>
          <p:cNvSpPr txBox="1"/>
          <p:nvPr/>
        </p:nvSpPr>
        <p:spPr>
          <a:xfrm>
            <a:off x="1347160" y="2337618"/>
            <a:ext cx="2252984" cy="461665"/>
          </a:xfrm>
          <a:prstGeom prst="rect">
            <a:avLst/>
          </a:prstGeom>
          <a:solidFill>
            <a:schemeClr val="accent2"/>
          </a:solidFill>
          <a:ln w="9525">
            <a:noFill/>
          </a:ln>
        </p:spPr>
        <p:txBody>
          <a:bodyPr wrap="square">
            <a:spAutoFit/>
          </a:bodyPr>
          <a:lstStyle>
            <a:defPPr>
              <a:defRPr lang="zh-CN"/>
            </a:defPPr>
            <a:lvl1pPr algn="ctr">
              <a:buFont typeface="Arial" panose="020B0604020202020204" pitchFamily="34" charset="0"/>
              <a:defRPr sz="2400" b="1">
                <a:solidFill>
                  <a:schemeClr val="bg1"/>
                </a:solidFill>
                <a:latin typeface="OPPOSans R" panose="00020600040101010101" pitchFamily="18" charset="-122"/>
                <a:ea typeface="OPPOSans R" panose="00020600040101010101" pitchFamily="18" charset="-122"/>
                <a:cs typeface="OPPOSans R" panose="00020600040101010101" pitchFamily="18" charset="-122"/>
              </a:defRPr>
            </a:lvl1pPr>
          </a:lstStyle>
          <a:p>
            <a:r>
              <a:rPr lang="zh-CN" altLang="en-US" dirty="0">
                <a:sym typeface="OPPOSans R" panose="00020600040101010101" pitchFamily="18" charset="-122"/>
              </a:rPr>
              <a:t>物理致癌因子</a:t>
            </a:r>
          </a:p>
        </p:txBody>
      </p:sp>
      <p:sp>
        <p:nvSpPr>
          <p:cNvPr id="8" name="文本框 7"/>
          <p:cNvSpPr txBox="1"/>
          <p:nvPr/>
        </p:nvSpPr>
        <p:spPr>
          <a:xfrm>
            <a:off x="1347160" y="3845891"/>
            <a:ext cx="2252984" cy="461665"/>
          </a:xfrm>
          <a:prstGeom prst="rect">
            <a:avLst/>
          </a:prstGeom>
          <a:solidFill>
            <a:schemeClr val="accent2"/>
          </a:solidFill>
          <a:ln w="9525">
            <a:noFill/>
          </a:ln>
        </p:spPr>
        <p:txBody>
          <a:bodyPr wrap="square">
            <a:spAutoFit/>
          </a:bodyPr>
          <a:lstStyle>
            <a:defPPr>
              <a:defRPr lang="zh-CN"/>
            </a:defPPr>
            <a:lvl1pPr algn="ctr">
              <a:buFont typeface="Arial" panose="020B0604020202020204" pitchFamily="34" charset="0"/>
              <a:defRPr sz="2400" b="1">
                <a:solidFill>
                  <a:schemeClr val="bg1"/>
                </a:solidFill>
                <a:latin typeface="OPPOSans R" panose="00020600040101010101" pitchFamily="18" charset="-122"/>
                <a:ea typeface="OPPOSans R" panose="00020600040101010101" pitchFamily="18" charset="-122"/>
                <a:cs typeface="OPPOSans R" panose="00020600040101010101" pitchFamily="18" charset="-122"/>
              </a:defRPr>
            </a:lvl1pPr>
          </a:lstStyle>
          <a:p>
            <a:r>
              <a:rPr lang="zh-CN" altLang="en-US" dirty="0">
                <a:sym typeface="OPPOSans R" panose="00020600040101010101" pitchFamily="18" charset="-122"/>
              </a:rPr>
              <a:t>物理致癌因子</a:t>
            </a:r>
          </a:p>
        </p:txBody>
      </p:sp>
      <p:sp>
        <p:nvSpPr>
          <p:cNvPr id="9" name="文本框 8"/>
          <p:cNvSpPr txBox="1"/>
          <p:nvPr/>
        </p:nvSpPr>
        <p:spPr>
          <a:xfrm>
            <a:off x="1347160" y="5611412"/>
            <a:ext cx="2252984" cy="461665"/>
          </a:xfrm>
          <a:prstGeom prst="rect">
            <a:avLst/>
          </a:prstGeom>
          <a:solidFill>
            <a:schemeClr val="accent2"/>
          </a:solidFill>
          <a:ln w="9525">
            <a:noFill/>
          </a:ln>
        </p:spPr>
        <p:txBody>
          <a:bodyPr wrap="square">
            <a:spAutoFit/>
          </a:bodyPr>
          <a:lstStyle>
            <a:defPPr>
              <a:defRPr lang="zh-CN"/>
            </a:defPPr>
            <a:lvl1pPr algn="ctr">
              <a:buFont typeface="Arial" panose="020B0604020202020204" pitchFamily="34" charset="0"/>
              <a:defRPr sz="2400" b="1">
                <a:solidFill>
                  <a:schemeClr val="bg1"/>
                </a:solidFill>
                <a:latin typeface="OPPOSans R" panose="00020600040101010101" pitchFamily="18" charset="-122"/>
                <a:ea typeface="OPPOSans R" panose="00020600040101010101" pitchFamily="18" charset="-122"/>
                <a:cs typeface="OPPOSans R" panose="00020600040101010101" pitchFamily="18" charset="-122"/>
              </a:defRPr>
            </a:lvl1pPr>
          </a:lstStyle>
          <a:p>
            <a:r>
              <a:rPr lang="zh-CN" altLang="en-US" dirty="0">
                <a:sym typeface="OPPOSans R" panose="00020600040101010101" pitchFamily="18" charset="-122"/>
              </a:rPr>
              <a:t>物理致癌因子</a:t>
            </a:r>
          </a:p>
        </p:txBody>
      </p:sp>
      <p:sp>
        <p:nvSpPr>
          <p:cNvPr id="10" name="文本框 9"/>
          <p:cNvSpPr txBox="1"/>
          <p:nvPr/>
        </p:nvSpPr>
        <p:spPr>
          <a:xfrm>
            <a:off x="786015" y="1586095"/>
            <a:ext cx="9632527" cy="400110"/>
          </a:xfrm>
          <a:prstGeom prst="rect">
            <a:avLst/>
          </a:prstGeom>
          <a:noFill/>
          <a:ln w="9525">
            <a:noFill/>
          </a:ln>
        </p:spPr>
        <p:txBody>
          <a:bodyPr wrap="square">
            <a:spAutoFit/>
          </a:bodyPr>
          <a:lstStyle/>
          <a:p>
            <a:pPr>
              <a:spcBef>
                <a:spcPct val="50000"/>
              </a:spcBef>
              <a:buFont typeface="Arial" panose="020B0604020202020204" pitchFamily="34" charset="0"/>
            </a:pPr>
            <a:r>
              <a:rPr lang="en-US" altLang="zh-CN"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2</a:t>
            </a:r>
            <a:r>
              <a:rPr lang="zh-CN" altLang="en-US"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、切尔诺贝利核电站核物质外泄，诱发了众多白血病患者。</a:t>
            </a:r>
          </a:p>
        </p:txBody>
      </p:sp>
      <p:sp>
        <p:nvSpPr>
          <p:cNvPr id="11" name="文本框 10"/>
          <p:cNvSpPr txBox="1"/>
          <p:nvPr/>
        </p:nvSpPr>
        <p:spPr>
          <a:xfrm>
            <a:off x="786015" y="3145516"/>
            <a:ext cx="8932333" cy="400110"/>
          </a:xfrm>
          <a:prstGeom prst="rect">
            <a:avLst/>
          </a:prstGeom>
          <a:noFill/>
          <a:ln w="9525">
            <a:noFill/>
          </a:ln>
        </p:spPr>
        <p:txBody>
          <a:bodyPr wrap="square">
            <a:spAutoFit/>
          </a:bodyPr>
          <a:lstStyle/>
          <a:p>
            <a:pPr>
              <a:spcBef>
                <a:spcPct val="50000"/>
              </a:spcBef>
              <a:buFont typeface="Arial" panose="020B0604020202020204" pitchFamily="34" charset="0"/>
            </a:pPr>
            <a:r>
              <a:rPr lang="en-US" altLang="zh-CN"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3</a:t>
            </a:r>
            <a:r>
              <a:rPr lang="zh-CN" altLang="en-US"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、居里夫人在研究工作中长期被放射线损伤，导致白血病。</a:t>
            </a:r>
          </a:p>
        </p:txBody>
      </p:sp>
      <p:sp>
        <p:nvSpPr>
          <p:cNvPr id="12" name="文本框 11"/>
          <p:cNvSpPr txBox="1"/>
          <p:nvPr/>
        </p:nvSpPr>
        <p:spPr>
          <a:xfrm>
            <a:off x="786015" y="4513656"/>
            <a:ext cx="10964794" cy="974690"/>
          </a:xfrm>
          <a:prstGeom prst="rect">
            <a:avLst/>
          </a:prstGeom>
          <a:noFill/>
          <a:ln w="9525">
            <a:noFill/>
          </a:ln>
        </p:spPr>
        <p:txBody>
          <a:bodyPr wrap="square">
            <a:spAutoFit/>
          </a:bodyPr>
          <a:lstStyle/>
          <a:p>
            <a:pPr>
              <a:lnSpc>
                <a:spcPct val="150000"/>
              </a:lnSpc>
              <a:spcBef>
                <a:spcPct val="50000"/>
              </a:spcBef>
              <a:buFont typeface="Arial" panose="020B0604020202020204" pitchFamily="34" charset="0"/>
            </a:pPr>
            <a:r>
              <a:rPr lang="en-US" altLang="zh-CN"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4</a:t>
            </a:r>
            <a:r>
              <a:rPr lang="zh-CN" altLang="en-US"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、我国北方地区居民有冬季烧火炕的习惯，有时臀部皮肤发生癌变形成所谓的炕癌。华北地区食管癌患者中有</a:t>
            </a:r>
            <a:r>
              <a:rPr lang="en-US" altLang="zh-CN"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50%—73%</a:t>
            </a:r>
            <a:r>
              <a:rPr lang="zh-CN" altLang="en-US"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有喜欢热食的习惯。</a:t>
            </a:r>
          </a:p>
        </p:txBody>
      </p:sp>
    </p:spTree>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800" decel="100000"/>
                                        <p:tgtEl>
                                          <p:spTgt spid="10"/>
                                        </p:tgtEl>
                                      </p:cBhvr>
                                    </p:animEffect>
                                    <p:anim calcmode="lin" valueType="num">
                                      <p:cBhvr>
                                        <p:cTn id="8" dur="800" decel="100000" fill="hold"/>
                                        <p:tgtEl>
                                          <p:spTgt spid="10"/>
                                        </p:tgtEl>
                                        <p:attrNameLst>
                                          <p:attrName>style.rotation</p:attrName>
                                        </p:attrNameLst>
                                      </p:cBhvr>
                                      <p:tavLst>
                                        <p:tav tm="0">
                                          <p:val>
                                            <p:fltVal val="-90"/>
                                          </p:val>
                                        </p:tav>
                                        <p:tav tm="100000">
                                          <p:val>
                                            <p:fltVal val="0"/>
                                          </p:val>
                                        </p:tav>
                                      </p:tavLst>
                                    </p:anim>
                                    <p:anim calcmode="lin" valueType="num">
                                      <p:cBhvr>
                                        <p:cTn id="9" dur="800" decel="100000" fill="hold"/>
                                        <p:tgtEl>
                                          <p:spTgt spid="10"/>
                                        </p:tgtEl>
                                        <p:attrNameLst>
                                          <p:attrName>ppt_x</p:attrName>
                                        </p:attrNameLst>
                                      </p:cBhvr>
                                      <p:tavLst>
                                        <p:tav tm="0">
                                          <p:val>
                                            <p:strVal val="#ppt_x+0.4"/>
                                          </p:val>
                                        </p:tav>
                                        <p:tav tm="100000">
                                          <p:val>
                                            <p:strVal val="#ppt_x-0.05"/>
                                          </p:val>
                                        </p:tav>
                                      </p:tavLst>
                                    </p:anim>
                                    <p:anim calcmode="lin" valueType="num">
                                      <p:cBhvr>
                                        <p:cTn id="10" dur="800" decel="100000" fill="hold"/>
                                        <p:tgtEl>
                                          <p:spTgt spid="1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30"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800" decel="100000"/>
                                        <p:tgtEl>
                                          <p:spTgt spid="11"/>
                                        </p:tgtEl>
                                      </p:cBhvr>
                                    </p:animEffect>
                                    <p:anim calcmode="lin" valueType="num">
                                      <p:cBhvr>
                                        <p:cTn id="22" dur="800" decel="100000" fill="hold"/>
                                        <p:tgtEl>
                                          <p:spTgt spid="11"/>
                                        </p:tgtEl>
                                        <p:attrNameLst>
                                          <p:attrName>style.rotation</p:attrName>
                                        </p:attrNameLst>
                                      </p:cBhvr>
                                      <p:tavLst>
                                        <p:tav tm="0">
                                          <p:val>
                                            <p:fltVal val="-90"/>
                                          </p:val>
                                        </p:tav>
                                        <p:tav tm="100000">
                                          <p:val>
                                            <p:fltVal val="0"/>
                                          </p:val>
                                        </p:tav>
                                      </p:tavLst>
                                    </p:anim>
                                    <p:anim calcmode="lin" valueType="num">
                                      <p:cBhvr>
                                        <p:cTn id="23" dur="800" decel="100000" fill="hold"/>
                                        <p:tgtEl>
                                          <p:spTgt spid="11"/>
                                        </p:tgtEl>
                                        <p:attrNameLst>
                                          <p:attrName>ppt_x</p:attrName>
                                        </p:attrNameLst>
                                      </p:cBhvr>
                                      <p:tavLst>
                                        <p:tav tm="0">
                                          <p:val>
                                            <p:strVal val="#ppt_x+0.4"/>
                                          </p:val>
                                        </p:tav>
                                        <p:tav tm="100000">
                                          <p:val>
                                            <p:strVal val="#ppt_x-0.05"/>
                                          </p:val>
                                        </p:tav>
                                      </p:tavLst>
                                    </p:anim>
                                    <p:anim calcmode="lin" valueType="num">
                                      <p:cBhvr>
                                        <p:cTn id="24" dur="800" decel="100000" fill="hold"/>
                                        <p:tgtEl>
                                          <p:spTgt spid="11"/>
                                        </p:tgtEl>
                                        <p:attrNameLst>
                                          <p:attrName>ppt_y</p:attrName>
                                        </p:attrNameLst>
                                      </p:cBhvr>
                                      <p:tavLst>
                                        <p:tav tm="0">
                                          <p:val>
                                            <p:strVal val="#ppt_y-0.4"/>
                                          </p:val>
                                        </p:tav>
                                        <p:tav tm="100000">
                                          <p:val>
                                            <p:strVal val="#ppt_y+0.1"/>
                                          </p:val>
                                        </p:tav>
                                      </p:tavLst>
                                    </p:anim>
                                    <p:anim calcmode="lin" valueType="num">
                                      <p:cBhvr>
                                        <p:cTn id="25"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26"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34"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 from="(-#ppt_w/2)" to="(#ppt_x)" calcmode="lin" valueType="num">
                                      <p:cBhvr>
                                        <p:cTn id="35" dur="600" fill="hold">
                                          <p:stCondLst>
                                            <p:cond delay="0"/>
                                          </p:stCondLst>
                                        </p:cTn>
                                        <p:tgtEl>
                                          <p:spTgt spid="12"/>
                                        </p:tgtEl>
                                        <p:attrNameLst>
                                          <p:attrName>ppt_x</p:attrName>
                                        </p:attrNameLst>
                                      </p:cBhvr>
                                    </p:anim>
                                    <p:anim from="0" to="-1.0" calcmode="lin" valueType="num">
                                      <p:cBhvr>
                                        <p:cTn id="36" dur="200" decel="50000" autoRev="1" fill="hold">
                                          <p:stCondLst>
                                            <p:cond delay="600"/>
                                          </p:stCondLst>
                                        </p:cTn>
                                        <p:tgtEl>
                                          <p:spTgt spid="12"/>
                                        </p:tgtEl>
                                        <p:attrNameLst>
                                          <p:attrName>xshear</p:attrName>
                                        </p:attrNameLst>
                                      </p:cBhvr>
                                    </p:anim>
                                    <p:animScale>
                                      <p:cBhvr>
                                        <p:cTn id="37" dur="200" decel="100000" autoRev="1" fill="hold">
                                          <p:stCondLst>
                                            <p:cond delay="600"/>
                                          </p:stCondLst>
                                        </p:cTn>
                                        <p:tgtEl>
                                          <p:spTgt spid="12"/>
                                        </p:tgtEl>
                                      </p:cBhvr>
                                      <p:from x="100000" y="100000"/>
                                      <p:to x="80000" y="100000"/>
                                    </p:animScale>
                                    <p:anim by="(#ppt_h/3+#ppt_w*0.1)" calcmode="lin" valueType="num">
                                      <p:cBhvr additive="sum">
                                        <p:cTn id="38" dur="200" decel="100000" autoRev="1" fill="hold">
                                          <p:stCondLst>
                                            <p:cond delay="600"/>
                                          </p:stCondLst>
                                        </p:cTn>
                                        <p:tgtEl>
                                          <p:spTgt spid="12"/>
                                        </p:tgtEl>
                                        <p:attrNameLst>
                                          <p:attrName>ppt_x</p:attrName>
                                        </p:attrNameLst>
                                      </p:cBhvr>
                                    </p:anim>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86015" y="366761"/>
            <a:ext cx="1354215" cy="615551"/>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latinLnBrk="1" hangingPunct="0">
              <a:defRPr/>
            </a:pPr>
            <a:r>
              <a:rPr lang="zh-CN" altLang="en-US" sz="3200" dirty="0">
                <a:solidFill>
                  <a:schemeClr val="bg1"/>
                </a:solidFill>
                <a:latin typeface="OPPOSans B" panose="00020600040101010101" pitchFamily="18" charset="-122"/>
                <a:ea typeface="OPPOSans B" panose="00020600040101010101" pitchFamily="18" charset="-122"/>
                <a:sym typeface="OPPOSans B" panose="00020600040101010101" pitchFamily="18" charset="-122"/>
              </a:rPr>
              <a:t>干细胞</a:t>
            </a:r>
          </a:p>
        </p:txBody>
      </p:sp>
      <p:sp>
        <p:nvSpPr>
          <p:cNvPr id="13" name="Text Box 2"/>
          <p:cNvSpPr txBox="1"/>
          <p:nvPr/>
        </p:nvSpPr>
        <p:spPr>
          <a:xfrm>
            <a:off x="796588" y="2623916"/>
            <a:ext cx="1542410" cy="506164"/>
          </a:xfrm>
          <a:prstGeom prst="rect">
            <a:avLst/>
          </a:prstGeom>
          <a:noFill/>
          <a:ln w="9525">
            <a:noFill/>
          </a:ln>
        </p:spPr>
        <p:txBody>
          <a:bodyPr wrap="none" anchor="t">
            <a:spAutoFit/>
          </a:bodyPr>
          <a:lstStyle/>
          <a:p>
            <a:pPr eaLnBrk="0" hangingPunct="0">
              <a:lnSpc>
                <a:spcPct val="150000"/>
              </a:lnSpc>
            </a:pPr>
            <a:r>
              <a:rPr lang="en-US" altLang="zh-CN" sz="2000" dirty="0">
                <a:solidFill>
                  <a:srgbClr val="00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① </a:t>
            </a:r>
            <a:r>
              <a:rPr lang="zh-CN" altLang="en-US" sz="2000" dirty="0">
                <a:solidFill>
                  <a:srgbClr val="00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植物体内</a:t>
            </a:r>
          </a:p>
        </p:txBody>
      </p:sp>
      <p:sp>
        <p:nvSpPr>
          <p:cNvPr id="14" name="Line 3"/>
          <p:cNvSpPr/>
          <p:nvPr/>
        </p:nvSpPr>
        <p:spPr>
          <a:xfrm>
            <a:off x="2303154" y="2934306"/>
            <a:ext cx="430733" cy="0"/>
          </a:xfrm>
          <a:prstGeom prst="line">
            <a:avLst/>
          </a:prstGeom>
          <a:ln w="9525" cap="flat" cmpd="sng">
            <a:solidFill>
              <a:schemeClr val="tx1"/>
            </a:solidFill>
            <a:prstDash val="solid"/>
            <a:round/>
            <a:headEnd type="none" w="med" len="med"/>
            <a:tailEnd type="none" w="med" len="med"/>
          </a:ln>
        </p:spPr>
        <p:txBody>
          <a:bodyPr/>
          <a:lstStyle/>
          <a:p>
            <a:endParaRPr lang="zh-CN" altLang="en-US" sz="20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15" name="Text Box 4"/>
          <p:cNvSpPr txBox="1"/>
          <p:nvPr/>
        </p:nvSpPr>
        <p:spPr>
          <a:xfrm>
            <a:off x="3016768" y="2652419"/>
            <a:ext cx="4288353" cy="513026"/>
          </a:xfrm>
          <a:prstGeom prst="rect">
            <a:avLst/>
          </a:prstGeom>
          <a:noFill/>
          <a:ln w="9525">
            <a:noFill/>
          </a:ln>
        </p:spPr>
        <p:txBody>
          <a:bodyPr wrap="none" anchor="t">
            <a:spAutoFit/>
          </a:bodyPr>
          <a:lstStyle/>
          <a:p>
            <a:pPr eaLnBrk="0" hangingPunct="0">
              <a:lnSpc>
                <a:spcPct val="150000"/>
              </a:lnSpc>
            </a:pPr>
            <a:r>
              <a:rPr lang="zh-CN" altLang="en-US" sz="2000" dirty="0">
                <a:solidFill>
                  <a:srgbClr val="00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分生组织细胞（如根尖分生区细胞）</a:t>
            </a:r>
          </a:p>
        </p:txBody>
      </p:sp>
      <p:sp>
        <p:nvSpPr>
          <p:cNvPr id="16" name="Text Box 5"/>
          <p:cNvSpPr txBox="1"/>
          <p:nvPr/>
        </p:nvSpPr>
        <p:spPr>
          <a:xfrm>
            <a:off x="797106" y="3710236"/>
            <a:ext cx="1542410" cy="506164"/>
          </a:xfrm>
          <a:prstGeom prst="rect">
            <a:avLst/>
          </a:prstGeom>
          <a:noFill/>
          <a:ln w="9525">
            <a:noFill/>
          </a:ln>
        </p:spPr>
        <p:txBody>
          <a:bodyPr wrap="none" anchor="t">
            <a:spAutoFit/>
          </a:bodyPr>
          <a:lstStyle/>
          <a:p>
            <a:pPr eaLnBrk="0" hangingPunct="0">
              <a:lnSpc>
                <a:spcPct val="150000"/>
              </a:lnSpc>
            </a:pPr>
            <a:r>
              <a:rPr lang="en-US" altLang="zh-CN" sz="2000" dirty="0">
                <a:solidFill>
                  <a:srgbClr val="00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② </a:t>
            </a:r>
            <a:r>
              <a:rPr lang="zh-CN" altLang="en-US" sz="2000" dirty="0">
                <a:solidFill>
                  <a:srgbClr val="00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动物体内</a:t>
            </a:r>
          </a:p>
        </p:txBody>
      </p:sp>
      <p:sp>
        <p:nvSpPr>
          <p:cNvPr id="17" name="Line 6"/>
          <p:cNvSpPr/>
          <p:nvPr/>
        </p:nvSpPr>
        <p:spPr>
          <a:xfrm>
            <a:off x="2303154" y="4017440"/>
            <a:ext cx="357889" cy="0"/>
          </a:xfrm>
          <a:prstGeom prst="line">
            <a:avLst/>
          </a:prstGeom>
          <a:ln w="9525" cap="flat" cmpd="sng">
            <a:solidFill>
              <a:schemeClr val="tx1"/>
            </a:solidFill>
            <a:prstDash val="solid"/>
            <a:round/>
            <a:headEnd type="none" w="med" len="med"/>
            <a:tailEnd type="none" w="med" len="med"/>
          </a:ln>
        </p:spPr>
        <p:txBody>
          <a:bodyPr/>
          <a:lstStyle/>
          <a:p>
            <a:endParaRPr lang="zh-CN" altLang="en-US" sz="20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18" name="Text Box 7"/>
          <p:cNvSpPr txBox="1"/>
          <p:nvPr/>
        </p:nvSpPr>
        <p:spPr>
          <a:xfrm>
            <a:off x="3049846" y="3710236"/>
            <a:ext cx="1422055" cy="513026"/>
          </a:xfrm>
          <a:prstGeom prst="rect">
            <a:avLst/>
          </a:prstGeom>
          <a:noFill/>
          <a:ln w="9525">
            <a:noFill/>
          </a:ln>
        </p:spPr>
        <p:txBody>
          <a:bodyPr anchor="t">
            <a:spAutoFit/>
          </a:bodyPr>
          <a:lstStyle/>
          <a:p>
            <a:pPr eaLnBrk="0" hangingPunct="0">
              <a:lnSpc>
                <a:spcPct val="150000"/>
              </a:lnSpc>
              <a:spcBef>
                <a:spcPct val="50000"/>
              </a:spcBef>
            </a:pPr>
            <a:r>
              <a:rPr lang="zh-CN" altLang="en-US" sz="2000" dirty="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干细胞</a:t>
            </a:r>
          </a:p>
        </p:txBody>
      </p:sp>
      <p:sp>
        <p:nvSpPr>
          <p:cNvPr id="19" name="Text Box 8"/>
          <p:cNvSpPr txBox="1"/>
          <p:nvPr/>
        </p:nvSpPr>
        <p:spPr>
          <a:xfrm>
            <a:off x="4157743" y="3710236"/>
            <a:ext cx="6198670" cy="513026"/>
          </a:xfrm>
          <a:prstGeom prst="rect">
            <a:avLst/>
          </a:prstGeom>
          <a:noFill/>
          <a:ln w="9525">
            <a:noFill/>
          </a:ln>
        </p:spPr>
        <p:txBody>
          <a:bodyPr wrap="square" anchor="t">
            <a:spAutoFit/>
          </a:bodyPr>
          <a:lstStyle/>
          <a:p>
            <a:pPr eaLnBrk="0" hangingPunct="0">
              <a:lnSpc>
                <a:spcPct val="150000"/>
              </a:lnSpc>
            </a:pPr>
            <a:r>
              <a:rPr lang="zh-CN" altLang="en-US" sz="2000" dirty="0">
                <a:solidFill>
                  <a:srgbClr val="0000FF"/>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动物和人体内少数具有分裂和分化能力的细胞</a:t>
            </a:r>
          </a:p>
        </p:txBody>
      </p:sp>
      <p:sp>
        <p:nvSpPr>
          <p:cNvPr id="20" name="Rectangle 10"/>
          <p:cNvSpPr/>
          <p:nvPr/>
        </p:nvSpPr>
        <p:spPr>
          <a:xfrm>
            <a:off x="660400" y="1624675"/>
            <a:ext cx="6596678" cy="513026"/>
          </a:xfrm>
          <a:prstGeom prst="rect">
            <a:avLst/>
          </a:prstGeom>
          <a:noFill/>
          <a:ln w="9525">
            <a:noFill/>
          </a:ln>
        </p:spPr>
        <p:txBody>
          <a:bodyPr wrap="none" anchor="t">
            <a:spAutoFit/>
          </a:bodyPr>
          <a:lstStyle/>
          <a:p>
            <a:pPr eaLnBrk="0" hangingPunct="0">
              <a:lnSpc>
                <a:spcPct val="150000"/>
              </a:lnSpc>
            </a:pPr>
            <a:r>
              <a:rPr lang="zh-CN" altLang="en-US" sz="2000" dirty="0">
                <a:solidFill>
                  <a:srgbClr val="00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除受精卵外，生物体内有没有具有分裂分化能力的细胞？</a:t>
            </a:r>
          </a:p>
        </p:txBody>
      </p:sp>
    </p:spTree>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linds(horizontal)">
                                      <p:cBhvr>
                                        <p:cTn id="10" dur="500"/>
                                        <p:tgtEl>
                                          <p:spTgt spid="15"/>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linds(horizontal)">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blinds(horizontal)">
                                      <p:cBhvr>
                                        <p:cTn id="18" dur="500"/>
                                        <p:tgtEl>
                                          <p:spTgt spid="18"/>
                                        </p:tgtEl>
                                      </p:cBhvr>
                                    </p:animEffect>
                                  </p:childTnLst>
                                </p:cTn>
                              </p:par>
                              <p:par>
                                <p:cTn id="19" presetID="3" presetClass="entr" presetSubtype="1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blinds(horizontal)">
                                      <p:cBhvr>
                                        <p:cTn id="21" dur="500"/>
                                        <p:tgtEl>
                                          <p:spTgt spid="17"/>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blinds(horizontal)">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blinds(horizontal)">
                                      <p:cBhvr>
                                        <p:cTn id="2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6" grpId="0"/>
      <p:bldP spid="18" grpId="0"/>
      <p:bldP spid="1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86015" y="366761"/>
            <a:ext cx="2174952" cy="615551"/>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latinLnBrk="1" hangingPunct="0">
              <a:defRPr/>
            </a:pPr>
            <a:r>
              <a:rPr lang="zh-CN" altLang="en-US" sz="3200" dirty="0">
                <a:solidFill>
                  <a:schemeClr val="bg1"/>
                </a:solidFill>
                <a:latin typeface="OPPOSans B" panose="00020600040101010101" pitchFamily="18" charset="-122"/>
                <a:ea typeface="OPPOSans B" panose="00020600040101010101" pitchFamily="18" charset="-122"/>
                <a:sym typeface="OPPOSans B" panose="00020600040101010101" pitchFamily="18" charset="-122"/>
              </a:rPr>
              <a:t>癌变的原因</a:t>
            </a:r>
          </a:p>
        </p:txBody>
      </p:sp>
      <p:sp>
        <p:nvSpPr>
          <p:cNvPr id="11" name="文本框 10"/>
          <p:cNvSpPr txBox="1"/>
          <p:nvPr/>
        </p:nvSpPr>
        <p:spPr>
          <a:xfrm>
            <a:off x="786015" y="1881188"/>
            <a:ext cx="9718887" cy="307777"/>
          </a:xfrm>
          <a:prstGeom prst="rect">
            <a:avLst/>
          </a:prstGeom>
          <a:noFill/>
          <a:ln w="9525">
            <a:noFill/>
          </a:ln>
        </p:spPr>
        <p:txBody>
          <a:bodyPr wrap="square" lIns="0" tIns="0" rIns="0" bIns="0">
            <a:spAutoFit/>
          </a:bodyPr>
          <a:lstStyle/>
          <a:p>
            <a:pPr>
              <a:spcBef>
                <a:spcPct val="50000"/>
              </a:spcBef>
              <a:buFont typeface="Arial" panose="020B0604020202020204" pitchFamily="34" charset="0"/>
            </a:pPr>
            <a:r>
              <a:rPr lang="zh-CN" altLang="en-US" sz="2000" b="1" dirty="0">
                <a:solidFill>
                  <a:srgbClr val="00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人和动物的染色体上本来就存在与癌有关的基因：原癌基因和抑癌基因。</a:t>
            </a:r>
          </a:p>
        </p:txBody>
      </p:sp>
      <p:sp>
        <p:nvSpPr>
          <p:cNvPr id="12" name="文本框 11"/>
          <p:cNvSpPr txBox="1"/>
          <p:nvPr/>
        </p:nvSpPr>
        <p:spPr>
          <a:xfrm>
            <a:off x="786015" y="2856721"/>
            <a:ext cx="9513993" cy="307777"/>
          </a:xfrm>
          <a:prstGeom prst="rect">
            <a:avLst/>
          </a:prstGeom>
          <a:noFill/>
          <a:ln w="9525">
            <a:noFill/>
          </a:ln>
        </p:spPr>
        <p:txBody>
          <a:bodyPr wrap="square" lIns="0" tIns="0" rIns="0" bIns="0">
            <a:spAutoFit/>
          </a:bodyPr>
          <a:lstStyle/>
          <a:p>
            <a:pPr>
              <a:spcBef>
                <a:spcPct val="50000"/>
              </a:spcBef>
              <a:buFont typeface="Arial" panose="020B0604020202020204" pitchFamily="34" charset="0"/>
            </a:pPr>
            <a:r>
              <a:rPr lang="zh-CN" altLang="en-US" sz="2000" b="1" dirty="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原癌基因：</a:t>
            </a:r>
            <a:r>
              <a:rPr lang="zh-CN" altLang="en-US"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主要负责调节细胞周期，控制细胞生长和分裂的进程。</a:t>
            </a:r>
          </a:p>
        </p:txBody>
      </p:sp>
      <p:sp>
        <p:nvSpPr>
          <p:cNvPr id="21" name="文本框 20"/>
          <p:cNvSpPr txBox="1"/>
          <p:nvPr/>
        </p:nvSpPr>
        <p:spPr>
          <a:xfrm>
            <a:off x="786015" y="3832255"/>
            <a:ext cx="9377680" cy="307777"/>
          </a:xfrm>
          <a:prstGeom prst="rect">
            <a:avLst/>
          </a:prstGeom>
          <a:noFill/>
          <a:ln w="9525">
            <a:noFill/>
          </a:ln>
        </p:spPr>
        <p:txBody>
          <a:bodyPr wrap="square" lIns="0" tIns="0" rIns="0" bIns="0">
            <a:spAutoFit/>
          </a:bodyPr>
          <a:lstStyle/>
          <a:p>
            <a:pPr>
              <a:spcBef>
                <a:spcPct val="50000"/>
              </a:spcBef>
              <a:buFont typeface="Arial" panose="020B0604020202020204" pitchFamily="34" charset="0"/>
            </a:pPr>
            <a:r>
              <a:rPr lang="zh-CN" altLang="en-US" sz="2000" b="1" dirty="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抑癌基因：</a:t>
            </a:r>
            <a:r>
              <a:rPr lang="zh-CN" altLang="en-US"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主要是抑制细胞不正常的增殖。</a:t>
            </a:r>
          </a:p>
        </p:txBody>
      </p:sp>
    </p:spTree>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linds(horizontal)">
                                      <p:cBhvr>
                                        <p:cTn id="1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86015" y="366761"/>
            <a:ext cx="2174952" cy="615551"/>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latinLnBrk="1" hangingPunct="0">
              <a:defRPr/>
            </a:pPr>
            <a:r>
              <a:rPr lang="zh-CN" altLang="en-US" sz="3200" dirty="0">
                <a:solidFill>
                  <a:schemeClr val="bg1"/>
                </a:solidFill>
                <a:latin typeface="OPPOSans B" panose="00020600040101010101" pitchFamily="18" charset="-122"/>
                <a:ea typeface="OPPOSans B" panose="00020600040101010101" pitchFamily="18" charset="-122"/>
                <a:sym typeface="OPPOSans B" panose="00020600040101010101" pitchFamily="18" charset="-122"/>
              </a:rPr>
              <a:t>癌变的原因</a:t>
            </a:r>
          </a:p>
        </p:txBody>
      </p:sp>
      <p:sp>
        <p:nvSpPr>
          <p:cNvPr id="6" name="文本框 5"/>
          <p:cNvSpPr txBox="1"/>
          <p:nvPr/>
        </p:nvSpPr>
        <p:spPr>
          <a:xfrm>
            <a:off x="660400" y="1881188"/>
            <a:ext cx="11208500" cy="1243995"/>
          </a:xfrm>
          <a:prstGeom prst="rect">
            <a:avLst/>
          </a:prstGeom>
          <a:noFill/>
          <a:ln w="9525">
            <a:noFill/>
          </a:ln>
        </p:spPr>
        <p:txBody>
          <a:bodyPr wrap="square">
            <a:spAutoFit/>
          </a:bodyPr>
          <a:lstStyle/>
          <a:p>
            <a:pPr>
              <a:lnSpc>
                <a:spcPct val="200000"/>
              </a:lnSpc>
              <a:spcBef>
                <a:spcPct val="50000"/>
              </a:spcBef>
              <a:buFont typeface="Arial" panose="020B0604020202020204" pitchFamily="34" charset="0"/>
            </a:pPr>
            <a:r>
              <a:rPr lang="zh-CN" altLang="en-US"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癌症的发生并不是单一基因突变的结果，至少在一个细胞中发生</a:t>
            </a:r>
            <a:r>
              <a:rPr lang="en-US" altLang="zh-CN"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5~6</a:t>
            </a:r>
            <a:r>
              <a:rPr lang="zh-CN" altLang="en-US"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个基因突变，才能赋予癌细胞所有的特征，这是一种累积效应。</a:t>
            </a:r>
          </a:p>
        </p:txBody>
      </p:sp>
      <p:sp>
        <p:nvSpPr>
          <p:cNvPr id="7" name="文本框 6"/>
          <p:cNvSpPr txBox="1"/>
          <p:nvPr/>
        </p:nvSpPr>
        <p:spPr>
          <a:xfrm>
            <a:off x="695325" y="3573463"/>
            <a:ext cx="10866433" cy="513026"/>
          </a:xfrm>
          <a:prstGeom prst="rect">
            <a:avLst/>
          </a:prstGeom>
          <a:noFill/>
          <a:ln w="9525">
            <a:noFill/>
          </a:ln>
        </p:spPr>
        <p:txBody>
          <a:bodyPr wrap="square">
            <a:spAutoFit/>
          </a:bodyPr>
          <a:lstStyle/>
          <a:p>
            <a:pPr>
              <a:lnSpc>
                <a:spcPct val="150000"/>
              </a:lnSpc>
              <a:spcBef>
                <a:spcPct val="50000"/>
              </a:spcBef>
              <a:buFont typeface="Arial" panose="020B0604020202020204" pitchFamily="34" charset="0"/>
            </a:pPr>
            <a:r>
              <a:rPr lang="zh-CN" altLang="en-US"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因此，生活中的致癌因子很多，但是癌症发生的频率并不是很高，而且易患癌症的多为老年人。</a:t>
            </a:r>
          </a:p>
        </p:txBody>
      </p:sp>
    </p:spTree>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amond(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86015" y="366761"/>
            <a:ext cx="3406059" cy="615551"/>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latinLnBrk="1" hangingPunct="0">
              <a:defRPr/>
            </a:pPr>
            <a:r>
              <a:rPr lang="zh-CN" altLang="en-US" sz="3200" dirty="0">
                <a:solidFill>
                  <a:schemeClr val="bg1"/>
                </a:solidFill>
                <a:latin typeface="OPPOSans B" panose="00020600040101010101" pitchFamily="18" charset="-122"/>
                <a:ea typeface="OPPOSans B" panose="00020600040101010101" pitchFamily="18" charset="-122"/>
                <a:sym typeface="OPPOSans B" panose="00020600040101010101" pitchFamily="18" charset="-122"/>
              </a:rPr>
              <a:t>癌症的治疗与诊断</a:t>
            </a:r>
          </a:p>
        </p:txBody>
      </p:sp>
      <p:sp>
        <p:nvSpPr>
          <p:cNvPr id="5" name="文本框 4"/>
          <p:cNvSpPr txBox="1"/>
          <p:nvPr/>
        </p:nvSpPr>
        <p:spPr>
          <a:xfrm>
            <a:off x="1347355" y="1602973"/>
            <a:ext cx="9497291" cy="461665"/>
          </a:xfrm>
          <a:prstGeom prst="rect">
            <a:avLst/>
          </a:prstGeom>
          <a:noFill/>
          <a:ln w="9525">
            <a:noFill/>
          </a:ln>
        </p:spPr>
        <p:txBody>
          <a:bodyPr wrap="square">
            <a:spAutoFit/>
          </a:bodyPr>
          <a:lstStyle/>
          <a:p>
            <a:pPr algn="ctr">
              <a:buFont typeface="Arial" panose="020B0604020202020204" pitchFamily="34" charset="0"/>
            </a:pPr>
            <a:r>
              <a:rPr lang="zh-CN" altLang="en-US" sz="24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病理切片的显微观察，</a:t>
            </a:r>
            <a:r>
              <a:rPr lang="en-US" altLang="zh-CN" sz="24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CT</a:t>
            </a:r>
            <a:r>
              <a:rPr lang="zh-CN" altLang="en-US" sz="24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，核磁共振以及癌基因检测。</a:t>
            </a:r>
          </a:p>
        </p:txBody>
      </p:sp>
      <p:pic>
        <p:nvPicPr>
          <p:cNvPr id="8" name="图片 7"/>
          <p:cNvPicPr/>
          <p:nvPr/>
        </p:nvPicPr>
        <p:blipFill>
          <a:blip r:embed="rId2"/>
          <a:stretch>
            <a:fillRect/>
          </a:stretch>
        </p:blipFill>
        <p:spPr>
          <a:xfrm>
            <a:off x="1839337" y="2331297"/>
            <a:ext cx="4131561" cy="2901119"/>
          </a:xfrm>
          <a:prstGeom prst="rect">
            <a:avLst/>
          </a:prstGeom>
          <a:noFill/>
          <a:ln w="9525">
            <a:noFill/>
          </a:ln>
        </p:spPr>
      </p:pic>
      <p:pic>
        <p:nvPicPr>
          <p:cNvPr id="9" name="图片 8"/>
          <p:cNvPicPr/>
          <p:nvPr/>
        </p:nvPicPr>
        <p:blipFill>
          <a:blip r:embed="rId3"/>
          <a:stretch>
            <a:fillRect/>
          </a:stretch>
        </p:blipFill>
        <p:spPr>
          <a:xfrm>
            <a:off x="6305127" y="2331297"/>
            <a:ext cx="4131561" cy="2901119"/>
          </a:xfrm>
          <a:prstGeom prst="rect">
            <a:avLst/>
          </a:prstGeom>
          <a:noFill/>
          <a:ln w="9525">
            <a:noFill/>
          </a:ln>
        </p:spPr>
      </p:pic>
      <p:sp>
        <p:nvSpPr>
          <p:cNvPr id="10" name="文本框 9"/>
          <p:cNvSpPr txBox="1"/>
          <p:nvPr/>
        </p:nvSpPr>
        <p:spPr>
          <a:xfrm>
            <a:off x="2675467" y="5709357"/>
            <a:ext cx="2584403" cy="400110"/>
          </a:xfrm>
          <a:prstGeom prst="rect">
            <a:avLst/>
          </a:prstGeom>
          <a:noFill/>
          <a:ln w="9525">
            <a:noFill/>
          </a:ln>
        </p:spPr>
        <p:txBody>
          <a:bodyPr>
            <a:spAutoFit/>
          </a:bodyPr>
          <a:lstStyle/>
          <a:p>
            <a:pPr algn="ctr">
              <a:spcBef>
                <a:spcPct val="50000"/>
              </a:spcBef>
              <a:buFont typeface="Arial" panose="020B0604020202020204" pitchFamily="34" charset="0"/>
            </a:pPr>
            <a:r>
              <a:rPr lang="zh-CN" altLang="en-US" sz="2000" b="1" dirty="0">
                <a:solidFill>
                  <a:srgbClr val="FF3399"/>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超导核磁共振</a:t>
            </a:r>
          </a:p>
        </p:txBody>
      </p:sp>
      <p:sp>
        <p:nvSpPr>
          <p:cNvPr id="11" name="文本框 10"/>
          <p:cNvSpPr txBox="1"/>
          <p:nvPr/>
        </p:nvSpPr>
        <p:spPr>
          <a:xfrm>
            <a:off x="7692250" y="5709356"/>
            <a:ext cx="1292201" cy="400110"/>
          </a:xfrm>
          <a:prstGeom prst="rect">
            <a:avLst/>
          </a:prstGeom>
          <a:noFill/>
          <a:ln w="9525">
            <a:noFill/>
          </a:ln>
        </p:spPr>
        <p:txBody>
          <a:bodyPr>
            <a:spAutoFit/>
          </a:bodyPr>
          <a:lstStyle/>
          <a:p>
            <a:pPr algn="ctr">
              <a:spcBef>
                <a:spcPct val="50000"/>
              </a:spcBef>
              <a:buFont typeface="Arial" panose="020B0604020202020204" pitchFamily="34" charset="0"/>
            </a:pPr>
            <a:r>
              <a:rPr lang="en-US" altLang="zh-CN" sz="2000" b="1" dirty="0">
                <a:solidFill>
                  <a:srgbClr val="FF3399"/>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CT</a:t>
            </a:r>
          </a:p>
        </p:txBody>
      </p:sp>
    </p:spTree>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86015" y="366761"/>
            <a:ext cx="3406059" cy="615551"/>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latinLnBrk="1" hangingPunct="0">
              <a:defRPr/>
            </a:pPr>
            <a:r>
              <a:rPr lang="zh-CN" altLang="en-US" sz="3200" dirty="0">
                <a:solidFill>
                  <a:schemeClr val="bg1"/>
                </a:solidFill>
                <a:latin typeface="OPPOSans B" panose="00020600040101010101" pitchFamily="18" charset="-122"/>
                <a:ea typeface="OPPOSans B" panose="00020600040101010101" pitchFamily="18" charset="-122"/>
                <a:sym typeface="OPPOSans B" panose="00020600040101010101" pitchFamily="18" charset="-122"/>
              </a:rPr>
              <a:t>癌症的治疗与诊断</a:t>
            </a:r>
          </a:p>
        </p:txBody>
      </p:sp>
      <p:sp>
        <p:nvSpPr>
          <p:cNvPr id="12" name="矩形 11"/>
          <p:cNvSpPr/>
          <p:nvPr/>
        </p:nvSpPr>
        <p:spPr>
          <a:xfrm>
            <a:off x="633841" y="3769979"/>
            <a:ext cx="11558159" cy="513026"/>
          </a:xfrm>
          <a:prstGeom prst="rect">
            <a:avLst/>
          </a:prstGeom>
          <a:noFill/>
          <a:ln w="9525">
            <a:noFill/>
          </a:ln>
        </p:spPr>
        <p:txBody>
          <a:bodyPr wrap="square">
            <a:spAutoFit/>
          </a:bodyPr>
          <a:lstStyle/>
          <a:p>
            <a:pPr>
              <a:lnSpc>
                <a:spcPct val="150000"/>
              </a:lnSpc>
              <a:buFont typeface="Arial" panose="020B0604020202020204" pitchFamily="34" charset="0"/>
            </a:pPr>
            <a:r>
              <a:rPr lang="zh-CN" altLang="en-US" sz="2000" b="1" dirty="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化学疗法</a:t>
            </a:r>
            <a:r>
              <a:rPr lang="zh-CN" altLang="en-US"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主要利用抗癌剂杀死癌细胞。多种抗癌剂混合使用往往可以获得较好的疗效，并且副作用小。</a:t>
            </a:r>
          </a:p>
        </p:txBody>
      </p:sp>
      <p:sp>
        <p:nvSpPr>
          <p:cNvPr id="13" name="矩形 12"/>
          <p:cNvSpPr/>
          <p:nvPr/>
        </p:nvSpPr>
        <p:spPr>
          <a:xfrm>
            <a:off x="633841" y="4611798"/>
            <a:ext cx="11305037" cy="974690"/>
          </a:xfrm>
          <a:prstGeom prst="rect">
            <a:avLst/>
          </a:prstGeom>
          <a:noFill/>
          <a:ln w="9525">
            <a:noFill/>
          </a:ln>
        </p:spPr>
        <p:txBody>
          <a:bodyPr wrap="square">
            <a:spAutoFit/>
          </a:bodyPr>
          <a:lstStyle/>
          <a:p>
            <a:pPr>
              <a:lnSpc>
                <a:spcPct val="150000"/>
              </a:lnSpc>
              <a:buFont typeface="Arial" panose="020B0604020202020204" pitchFamily="34" charset="0"/>
            </a:pPr>
            <a:r>
              <a:rPr lang="zh-CN" altLang="en-US" sz="2000" b="1" dirty="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免疫疗法</a:t>
            </a:r>
            <a:r>
              <a:rPr lang="zh-CN" altLang="en-US"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主要通过提高机体免疫能力，特别是通过增殖和活化</a:t>
            </a:r>
            <a:r>
              <a:rPr lang="en-US" altLang="zh-CN"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T</a:t>
            </a:r>
            <a:r>
              <a:rPr lang="zh-CN" altLang="en-US"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淋巴细胞，增强机体免疫系统抵抗癌组织的能力。</a:t>
            </a:r>
          </a:p>
        </p:txBody>
      </p:sp>
      <p:sp>
        <p:nvSpPr>
          <p:cNvPr id="14" name="矩形 13"/>
          <p:cNvSpPr/>
          <p:nvPr/>
        </p:nvSpPr>
        <p:spPr>
          <a:xfrm>
            <a:off x="633842" y="1624675"/>
            <a:ext cx="11103730" cy="513026"/>
          </a:xfrm>
          <a:prstGeom prst="rect">
            <a:avLst/>
          </a:prstGeom>
          <a:noFill/>
          <a:ln w="9525">
            <a:noFill/>
          </a:ln>
        </p:spPr>
        <p:txBody>
          <a:bodyPr wrap="square">
            <a:spAutoFit/>
          </a:bodyPr>
          <a:lstStyle/>
          <a:p>
            <a:pPr>
              <a:lnSpc>
                <a:spcPct val="150000"/>
              </a:lnSpc>
              <a:buFont typeface="Arial" panose="020B0604020202020204" pitchFamily="34" charset="0"/>
            </a:pPr>
            <a:r>
              <a:rPr lang="zh-CN" altLang="en-US" sz="2000" b="1" dirty="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手术切除</a:t>
            </a:r>
            <a:r>
              <a:rPr lang="zh-CN" altLang="en-US"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，这就需要尽可能在早期发现癌组织，才能完全清除。</a:t>
            </a:r>
          </a:p>
        </p:txBody>
      </p:sp>
      <p:sp>
        <p:nvSpPr>
          <p:cNvPr id="15" name="矩形 14"/>
          <p:cNvSpPr/>
          <p:nvPr/>
        </p:nvSpPr>
        <p:spPr>
          <a:xfrm>
            <a:off x="633841" y="2466495"/>
            <a:ext cx="11334941" cy="974690"/>
          </a:xfrm>
          <a:prstGeom prst="rect">
            <a:avLst/>
          </a:prstGeom>
          <a:noFill/>
          <a:ln w="9525">
            <a:noFill/>
          </a:ln>
        </p:spPr>
        <p:txBody>
          <a:bodyPr wrap="square">
            <a:spAutoFit/>
          </a:bodyPr>
          <a:lstStyle/>
          <a:p>
            <a:pPr>
              <a:lnSpc>
                <a:spcPct val="150000"/>
              </a:lnSpc>
              <a:buFont typeface="Arial" panose="020B0604020202020204" pitchFamily="34" charset="0"/>
            </a:pPr>
            <a:r>
              <a:rPr lang="zh-CN" altLang="en-US" sz="2000" b="1" dirty="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放射线疗法</a:t>
            </a:r>
            <a:r>
              <a:rPr lang="zh-CN" altLang="en-US"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是使用高能</a:t>
            </a:r>
            <a:r>
              <a:rPr lang="en-US" altLang="zh-CN"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X</a:t>
            </a:r>
            <a:r>
              <a:rPr lang="zh-CN" altLang="en-US"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射线或</a:t>
            </a:r>
            <a:r>
              <a:rPr lang="en-US" altLang="zh-CN"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γ</a:t>
            </a:r>
            <a:r>
              <a:rPr lang="zh-CN" altLang="en-US"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射线集中照射患病部位，杀死癌细胞。放射线疗法不适于病灶范围已经扩大的患者。</a:t>
            </a:r>
          </a:p>
        </p:txBody>
      </p:sp>
    </p:spTree>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5">
                                            <p:txEl>
                                              <p:pRg st="0" end="0"/>
                                            </p:txEl>
                                          </p:spTgt>
                                        </p:tgtEl>
                                        <p:attrNameLst>
                                          <p:attrName>style.visibility</p:attrName>
                                        </p:attrNameLst>
                                      </p:cBhvr>
                                      <p:to>
                                        <p:strVal val="visible"/>
                                      </p:to>
                                    </p:set>
                                    <p:animEffect transition="in" filter="fade">
                                      <p:cBhvr>
                                        <p:cTn id="14" dur="1000"/>
                                        <p:tgtEl>
                                          <p:spTgt spid="15">
                                            <p:txEl>
                                              <p:pRg st="0" end="0"/>
                                            </p:txEl>
                                          </p:spTgt>
                                        </p:tgtEl>
                                      </p:cBhvr>
                                    </p:animEffect>
                                    <p:anim calcmode="lin" valueType="num">
                                      <p:cBhvr>
                                        <p:cTn id="15"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86015" y="366761"/>
            <a:ext cx="2585321" cy="615551"/>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latinLnBrk="1" hangingPunct="0">
              <a:defRPr/>
            </a:pPr>
            <a:r>
              <a:rPr lang="zh-CN" altLang="en-US" sz="3200" dirty="0">
                <a:solidFill>
                  <a:schemeClr val="bg1"/>
                </a:solidFill>
                <a:latin typeface="OPPOSans B" panose="00020600040101010101" pitchFamily="18" charset="-122"/>
                <a:ea typeface="OPPOSans B" panose="00020600040101010101" pitchFamily="18" charset="-122"/>
                <a:sym typeface="OPPOSans B" panose="00020600040101010101" pitchFamily="18" charset="-122"/>
              </a:rPr>
              <a:t>如何预防癌症</a:t>
            </a:r>
          </a:p>
        </p:txBody>
      </p:sp>
      <p:sp>
        <p:nvSpPr>
          <p:cNvPr id="7" name="文本框 6"/>
          <p:cNvSpPr txBox="1"/>
          <p:nvPr/>
        </p:nvSpPr>
        <p:spPr>
          <a:xfrm>
            <a:off x="3055526" y="1495337"/>
            <a:ext cx="6080948" cy="461665"/>
          </a:xfrm>
          <a:prstGeom prst="rect">
            <a:avLst/>
          </a:prstGeom>
          <a:noFill/>
          <a:ln w="38100">
            <a:noFill/>
          </a:ln>
        </p:spPr>
        <p:txBody>
          <a:bodyPr>
            <a:spAutoFit/>
          </a:bodyPr>
          <a:lstStyle/>
          <a:p>
            <a:pPr algn="ctr">
              <a:buFont typeface="Arial" panose="020B0604020202020204" pitchFamily="34" charset="0"/>
            </a:pPr>
            <a:r>
              <a:rPr lang="zh-CN" altLang="en-US" sz="24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建立健康生活方式，远离致癌因子。</a:t>
            </a:r>
          </a:p>
        </p:txBody>
      </p:sp>
      <p:sp>
        <p:nvSpPr>
          <p:cNvPr id="8" name="矩形 7"/>
          <p:cNvSpPr/>
          <p:nvPr/>
        </p:nvSpPr>
        <p:spPr>
          <a:xfrm>
            <a:off x="695325" y="4900998"/>
            <a:ext cx="11054927" cy="974690"/>
          </a:xfrm>
          <a:prstGeom prst="rect">
            <a:avLst/>
          </a:prstGeom>
          <a:noFill/>
          <a:ln w="9525">
            <a:noFill/>
          </a:ln>
        </p:spPr>
        <p:txBody>
          <a:bodyPr wrap="square">
            <a:spAutoFit/>
          </a:bodyPr>
          <a:lstStyle/>
          <a:p>
            <a:pPr>
              <a:lnSpc>
                <a:spcPct val="150000"/>
              </a:lnSpc>
              <a:buFont typeface="Arial" panose="020B0604020202020204" pitchFamily="34" charset="0"/>
            </a:pPr>
            <a:r>
              <a:rPr lang="zh-CN" altLang="en-US"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食物中的防癌物质：大豆 ，动物肝脏中含有的大量维生素</a:t>
            </a:r>
            <a:r>
              <a:rPr lang="en-US" altLang="zh-CN"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D</a:t>
            </a:r>
            <a:r>
              <a:rPr lang="zh-CN" altLang="en-US"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；蔬菜水果中富含的维生素</a:t>
            </a:r>
            <a:r>
              <a:rPr lang="en-US" altLang="zh-CN"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C</a:t>
            </a:r>
            <a:r>
              <a:rPr lang="zh-CN" altLang="en-US"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，维生素</a:t>
            </a:r>
            <a:r>
              <a:rPr lang="en-US" altLang="zh-CN"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E</a:t>
            </a:r>
            <a:r>
              <a:rPr lang="zh-CN" altLang="en-US"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，胡萝卜素；绿茶中富含多元酚。</a:t>
            </a:r>
          </a:p>
        </p:txBody>
      </p:sp>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2446758" y="2278264"/>
            <a:ext cx="3458346" cy="2301472"/>
          </a:xfrm>
          <a:prstGeom prst="rect">
            <a:avLst/>
          </a:prstGeom>
          <a:noFill/>
          <a:ln w="9525">
            <a:noFill/>
          </a:ln>
        </p:spPr>
      </p:pic>
      <p:pic>
        <p:nvPicPr>
          <p:cNvPr id="16" name="图片 1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6323557" y="2278264"/>
            <a:ext cx="3452210" cy="2301472"/>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8" presetClass="entr" presetSubtype="16"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diamond(in)">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矩形 1"/>
          <p:cNvSpPr/>
          <p:nvPr/>
        </p:nvSpPr>
        <p:spPr>
          <a:xfrm>
            <a:off x="431800" y="349250"/>
            <a:ext cx="11328400" cy="61595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FandolFang R" panose="00000500000000000000" pitchFamily="50" charset="-122"/>
              <a:ea typeface="FandolFang R" panose="00000500000000000000" pitchFamily="50" charset="-122"/>
              <a:cs typeface="+mn-ea"/>
              <a:sym typeface="+mn-lt"/>
            </a:endParaRPr>
          </a:p>
        </p:txBody>
      </p:sp>
      <p:sp>
        <p:nvSpPr>
          <p:cNvPr id="3" name="矩形 2"/>
          <p:cNvSpPr/>
          <p:nvPr/>
        </p:nvSpPr>
        <p:spPr>
          <a:xfrm>
            <a:off x="1422400" y="2078962"/>
            <a:ext cx="9347200" cy="3371500"/>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感谢您下载</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平台上提供的</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作品，为了您和</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以及原创作者的利益，请勿复制、传播、销售，否则将承担法律责任！</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将对作品进行维权，按照传播下载次数进行十倍的索取赔偿！</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  </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1. </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在</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出售的</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模板是免版税类</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(RF:</a:t>
            </a:r>
          </a:p>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Royalty-Free)</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正版受</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中国人民共和国著作法</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和</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世界版权公约</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的保护，作品的所有权、版权和著作权归</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所有</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您下载的是</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模板素材的使用权。</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  </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2. </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不得将</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的</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模板、</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素材，本身用于再出售</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或者出租、出借、转让、分销、发布或者作为礼物供他人使用，不得转授权、出卖、转让本协议或者本协议中的权利。</a:t>
            </a:r>
            <a:endParaRPr kumimoji="0" lang="zh-CN" altLang="en-US" sz="1800" b="0" i="0" u="none" strike="noStrike" kern="1200" cap="none" spc="0" normalizeH="0" baseline="0" noProof="0" dirty="0">
              <a:ln>
                <a:noFill/>
              </a:ln>
              <a:solidFill>
                <a:prstClr val="black"/>
              </a:solidFill>
              <a:effectLst/>
              <a:uLnTx/>
              <a:uFillTx/>
              <a:latin typeface="思源黑体 CN Light" panose="020B0300000000000000" pitchFamily="34" charset="-122"/>
              <a:ea typeface="思源黑体 CN Light" panose="020B0300000000000000" pitchFamily="34" charset="-122"/>
              <a:cs typeface="+mn-ea"/>
              <a:sym typeface="+mn-lt"/>
            </a:endParaRPr>
          </a:p>
        </p:txBody>
      </p:sp>
      <p:sp>
        <p:nvSpPr>
          <p:cNvPr id="4" name="矩形 3"/>
          <p:cNvSpPr/>
          <p:nvPr/>
        </p:nvSpPr>
        <p:spPr>
          <a:xfrm>
            <a:off x="5182930" y="1025730"/>
            <a:ext cx="1871025" cy="677365"/>
          </a:xfrm>
          <a:prstGeom prst="rect">
            <a:avLst/>
          </a:prstGeom>
        </p:spPr>
        <p:txBody>
          <a:bodyPr wrap="none">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版权声明</a:t>
            </a:r>
            <a:endParaRPr kumimoji="0" lang="zh-CN" altLang="en-US" sz="3200" b="1" i="0" u="none" strike="noStrike" kern="1200" cap="none" spc="0" normalizeH="0" baseline="0" noProof="0" dirty="0">
              <a:ln>
                <a:noFill/>
              </a:ln>
              <a:solidFill>
                <a:prstClr val="black"/>
              </a:solidFill>
              <a:effectLst/>
              <a:uLnTx/>
              <a:uFillTx/>
              <a:latin typeface="思源黑体 CN Light" panose="020B0300000000000000" pitchFamily="34" charset="-122"/>
              <a:ea typeface="思源黑体 CN Light" panose="020B0300000000000000" pitchFamily="34" charset="-122"/>
              <a:cs typeface="+mn-ea"/>
              <a:sym typeface="+mn-lt"/>
            </a:endParaRPr>
          </a:p>
        </p:txBody>
      </p:sp>
      <p:cxnSp>
        <p:nvCxnSpPr>
          <p:cNvPr id="5" name="直接连接符 4"/>
          <p:cNvCxnSpPr/>
          <p:nvPr/>
        </p:nvCxnSpPr>
        <p:spPr>
          <a:xfrm>
            <a:off x="5816600" y="1852612"/>
            <a:ext cx="558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advTm="3000">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86015" y="366761"/>
            <a:ext cx="1764584" cy="615551"/>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latinLnBrk="1" hangingPunct="0">
              <a:defRPr/>
            </a:pPr>
            <a:r>
              <a:rPr lang="zh-CN" altLang="en-US" sz="3200" dirty="0">
                <a:solidFill>
                  <a:schemeClr val="bg1"/>
                </a:solidFill>
                <a:latin typeface="OPPOSans B" panose="00020600040101010101" pitchFamily="18" charset="-122"/>
                <a:ea typeface="OPPOSans B" panose="00020600040101010101" pitchFamily="18" charset="-122"/>
                <a:sym typeface="OPPOSans B" panose="00020600040101010101" pitchFamily="18" charset="-122"/>
              </a:rPr>
              <a:t>课堂导入</a:t>
            </a:r>
          </a:p>
        </p:txBody>
      </p:sp>
      <p:sp>
        <p:nvSpPr>
          <p:cNvPr id="4" name="矩形 1"/>
          <p:cNvSpPr/>
          <p:nvPr/>
        </p:nvSpPr>
        <p:spPr>
          <a:xfrm>
            <a:off x="786015" y="3987160"/>
            <a:ext cx="10728123" cy="1898020"/>
          </a:xfrm>
          <a:prstGeom prst="rect">
            <a:avLst/>
          </a:prstGeom>
          <a:noFill/>
          <a:ln w="9525">
            <a:noFill/>
          </a:ln>
        </p:spPr>
        <p:txBody>
          <a:bodyPr wrap="square">
            <a:spAutoFit/>
          </a:bodyPr>
          <a:lstStyle/>
          <a:p>
            <a:pPr>
              <a:lnSpc>
                <a:spcPct val="150000"/>
              </a:lnSpc>
            </a:pPr>
            <a:r>
              <a:rPr lang="zh-CN" altLang="en-US" sz="2000"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内蒙古包头白云鄂博矿稀土资源储量占全国的</a:t>
            </a:r>
            <a:r>
              <a:rPr lang="en-US" altLang="zh-CN" sz="2000"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97%</a:t>
            </a:r>
            <a:r>
              <a:rPr lang="zh-CN" altLang="en-US" sz="2000"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，但其稀土开采的利用率仅为</a:t>
            </a:r>
            <a:r>
              <a:rPr lang="en-US" altLang="zh-CN" sz="2000"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10%</a:t>
            </a:r>
            <a:r>
              <a:rPr lang="zh-CN" altLang="en-US" sz="2000"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，在开采过程中，大量的尾矿浆排入洼池，形成</a:t>
            </a:r>
            <a:r>
              <a:rPr lang="en-US" altLang="zh-CN" sz="2000"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11</a:t>
            </a:r>
            <a:r>
              <a:rPr lang="zh-CN" altLang="en-US" sz="2000"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平方公里的“矿湖”，堆放尾矿浆</a:t>
            </a:r>
            <a:r>
              <a:rPr lang="en-US" altLang="zh-CN" sz="2000"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1.35</a:t>
            </a:r>
            <a:r>
              <a:rPr lang="zh-CN" altLang="en-US" sz="2000"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亿吨，其中含有约</a:t>
            </a:r>
            <a:r>
              <a:rPr lang="en-US" altLang="zh-CN" sz="2000"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7</a:t>
            </a:r>
            <a:r>
              <a:rPr lang="zh-CN" altLang="en-US" sz="2000"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万吨放射性金属钍。钍和铀有着极其相似的特性，在宝钢“稀土湖”正西</a:t>
            </a:r>
            <a:r>
              <a:rPr lang="en-US" altLang="zh-CN" sz="2000"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2</a:t>
            </a:r>
            <a:r>
              <a:rPr lang="zh-CN" altLang="en-US" sz="2000"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公里处，就有一处远近闻名的“癌症村”。</a:t>
            </a:r>
          </a:p>
        </p:txBody>
      </p:sp>
      <p:pic>
        <p:nvPicPr>
          <p:cNvPr id="5" name="Picture 2" descr="C:\Users\崔\Desktop\43029_b21a17e4-47ed-496d-a5ea-b6f0c28aaeff.jpg"/>
          <p:cNvPicPr/>
          <p:nvPr/>
        </p:nvPicPr>
        <p:blipFill>
          <a:blip r:embed="rId2"/>
          <a:stretch>
            <a:fillRect/>
          </a:stretch>
        </p:blipFill>
        <p:spPr>
          <a:xfrm>
            <a:off x="695325" y="1864953"/>
            <a:ext cx="2444933" cy="1626070"/>
          </a:xfrm>
          <a:prstGeom prst="rect">
            <a:avLst/>
          </a:prstGeom>
          <a:noFill/>
          <a:ln w="9525">
            <a:noFill/>
          </a:ln>
        </p:spPr>
      </p:pic>
      <p:pic>
        <p:nvPicPr>
          <p:cNvPr id="6" name="Picture 2"/>
          <p:cNvPicPr/>
          <p:nvPr/>
        </p:nvPicPr>
        <p:blipFill>
          <a:blip r:embed="rId3"/>
          <a:stretch>
            <a:fillRect/>
          </a:stretch>
        </p:blipFill>
        <p:spPr>
          <a:xfrm>
            <a:off x="3506799" y="1864953"/>
            <a:ext cx="2444933" cy="1626070"/>
          </a:xfrm>
          <a:prstGeom prst="rect">
            <a:avLst/>
          </a:prstGeom>
          <a:noFill/>
          <a:ln w="9525">
            <a:noFill/>
          </a:ln>
        </p:spPr>
      </p:pic>
      <p:pic>
        <p:nvPicPr>
          <p:cNvPr id="7" name="Picture 3"/>
          <p:cNvPicPr/>
          <p:nvPr/>
        </p:nvPicPr>
        <p:blipFill>
          <a:blip r:embed="rId4"/>
          <a:stretch>
            <a:fillRect/>
          </a:stretch>
        </p:blipFill>
        <p:spPr>
          <a:xfrm>
            <a:off x="9129746" y="1864953"/>
            <a:ext cx="2444933" cy="1626070"/>
          </a:xfrm>
          <a:prstGeom prst="rect">
            <a:avLst/>
          </a:prstGeom>
          <a:noFill/>
          <a:ln w="9525">
            <a:noFill/>
          </a:ln>
        </p:spPr>
      </p:pic>
      <p:pic>
        <p:nvPicPr>
          <p:cNvPr id="8" name="Picture 4"/>
          <p:cNvPicPr/>
          <p:nvPr/>
        </p:nvPicPr>
        <p:blipFill>
          <a:blip r:embed="rId5"/>
          <a:stretch>
            <a:fillRect/>
          </a:stretch>
        </p:blipFill>
        <p:spPr>
          <a:xfrm>
            <a:off x="6318273" y="1864953"/>
            <a:ext cx="2444933" cy="1626070"/>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86015" y="366761"/>
            <a:ext cx="1764584" cy="615551"/>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latinLnBrk="1" hangingPunct="0">
              <a:defRPr/>
            </a:pPr>
            <a:r>
              <a:rPr lang="zh-CN" altLang="en-US" sz="3200" dirty="0">
                <a:solidFill>
                  <a:schemeClr val="bg1"/>
                </a:solidFill>
                <a:latin typeface="OPPOSans B" panose="00020600040101010101" pitchFamily="18" charset="-122"/>
                <a:ea typeface="OPPOSans B" panose="00020600040101010101" pitchFamily="18" charset="-122"/>
                <a:sym typeface="OPPOSans B" panose="00020600040101010101" pitchFamily="18" charset="-122"/>
              </a:rPr>
              <a:t>课堂小结</a:t>
            </a:r>
          </a:p>
        </p:txBody>
      </p:sp>
      <p:sp>
        <p:nvSpPr>
          <p:cNvPr id="9" name="文本框 43012"/>
          <p:cNvSpPr txBox="1"/>
          <p:nvPr/>
        </p:nvSpPr>
        <p:spPr>
          <a:xfrm>
            <a:off x="1779415" y="3069463"/>
            <a:ext cx="553998" cy="1631216"/>
          </a:xfrm>
          <a:prstGeom prst="rect">
            <a:avLst/>
          </a:prstGeom>
          <a:solidFill>
            <a:schemeClr val="accent2"/>
          </a:solidFill>
          <a:ln w="9525">
            <a:noFill/>
          </a:ln>
        </p:spPr>
        <p:txBody>
          <a:bodyPr wrap="square">
            <a:spAutoFit/>
          </a:bodyPr>
          <a:lstStyle>
            <a:defPPr>
              <a:defRPr lang="zh-CN"/>
            </a:defPPr>
            <a:lvl1pPr algn="ctr">
              <a:buFont typeface="Arial" panose="020B0604020202020204" pitchFamily="34" charset="0"/>
              <a:defRPr sz="2400" b="1">
                <a:solidFill>
                  <a:schemeClr val="bg1"/>
                </a:solidFill>
                <a:latin typeface="OPPOSans R" panose="00020600040101010101" pitchFamily="18" charset="-122"/>
                <a:ea typeface="OPPOSans R" panose="00020600040101010101" pitchFamily="18" charset="-122"/>
                <a:cs typeface="OPPOSans R" panose="00020600040101010101" pitchFamily="18" charset="-122"/>
              </a:defRPr>
            </a:lvl1pPr>
          </a:lstStyle>
          <a:p>
            <a:r>
              <a:rPr lang="zh-CN" altLang="en-US" sz="2000" dirty="0">
                <a:sym typeface="OPPOSans R" panose="00020600040101010101" pitchFamily="18" charset="-122"/>
              </a:rPr>
              <a:t>细胞的癌变</a:t>
            </a:r>
          </a:p>
        </p:txBody>
      </p:sp>
      <p:sp>
        <p:nvSpPr>
          <p:cNvPr id="11" name="文本框 43013"/>
          <p:cNvSpPr txBox="1"/>
          <p:nvPr/>
        </p:nvSpPr>
        <p:spPr>
          <a:xfrm>
            <a:off x="2827490" y="1452693"/>
            <a:ext cx="1824284" cy="400110"/>
          </a:xfrm>
          <a:prstGeom prst="rect">
            <a:avLst/>
          </a:prstGeom>
          <a:noFill/>
          <a:ln w="9525">
            <a:noFill/>
          </a:ln>
        </p:spPr>
        <p:txBody>
          <a:bodyPr>
            <a:spAutoFit/>
          </a:bodyPr>
          <a:lstStyle/>
          <a:p>
            <a:pPr>
              <a:spcBef>
                <a:spcPct val="50000"/>
              </a:spcBef>
              <a:buFont typeface="Arial" panose="020B0604020202020204" pitchFamily="34" charset="0"/>
            </a:pPr>
            <a:r>
              <a:rPr lang="zh-CN" altLang="en-US" sz="2000" b="1" dirty="0">
                <a:solidFill>
                  <a:srgbClr val="0000FF"/>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概念</a:t>
            </a:r>
          </a:p>
        </p:txBody>
      </p:sp>
      <p:sp>
        <p:nvSpPr>
          <p:cNvPr id="12" name="文本框 43014"/>
          <p:cNvSpPr txBox="1"/>
          <p:nvPr/>
        </p:nvSpPr>
        <p:spPr>
          <a:xfrm>
            <a:off x="2827490" y="2374544"/>
            <a:ext cx="2965873" cy="400110"/>
          </a:xfrm>
          <a:prstGeom prst="rect">
            <a:avLst/>
          </a:prstGeom>
          <a:noFill/>
          <a:ln w="9525">
            <a:noFill/>
          </a:ln>
        </p:spPr>
        <p:txBody>
          <a:bodyPr wrap="square">
            <a:spAutoFit/>
          </a:bodyPr>
          <a:lstStyle/>
          <a:p>
            <a:pPr>
              <a:spcBef>
                <a:spcPct val="50000"/>
              </a:spcBef>
              <a:buFont typeface="Arial" panose="020B0604020202020204" pitchFamily="34" charset="0"/>
            </a:pPr>
            <a:r>
              <a:rPr lang="zh-CN" altLang="en-US" sz="2000" b="1" dirty="0">
                <a:solidFill>
                  <a:srgbClr val="0000FF"/>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细胞癌变的特征</a:t>
            </a:r>
          </a:p>
        </p:txBody>
      </p:sp>
      <p:sp>
        <p:nvSpPr>
          <p:cNvPr id="13" name="文本框 43015"/>
          <p:cNvSpPr txBox="1"/>
          <p:nvPr/>
        </p:nvSpPr>
        <p:spPr>
          <a:xfrm>
            <a:off x="2827490" y="3799747"/>
            <a:ext cx="1748272" cy="400110"/>
          </a:xfrm>
          <a:prstGeom prst="rect">
            <a:avLst/>
          </a:prstGeom>
          <a:noFill/>
          <a:ln w="9525">
            <a:noFill/>
          </a:ln>
        </p:spPr>
        <p:txBody>
          <a:bodyPr>
            <a:spAutoFit/>
          </a:bodyPr>
          <a:lstStyle/>
          <a:p>
            <a:pPr>
              <a:spcBef>
                <a:spcPct val="50000"/>
              </a:spcBef>
              <a:buFont typeface="Arial" panose="020B0604020202020204" pitchFamily="34" charset="0"/>
            </a:pPr>
            <a:r>
              <a:rPr lang="zh-CN" altLang="en-US" sz="2000" b="1" dirty="0">
                <a:solidFill>
                  <a:srgbClr val="0000FF"/>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致癌因子</a:t>
            </a:r>
          </a:p>
        </p:txBody>
      </p:sp>
      <p:sp>
        <p:nvSpPr>
          <p:cNvPr id="14" name="文本框 43016"/>
          <p:cNvSpPr txBox="1"/>
          <p:nvPr/>
        </p:nvSpPr>
        <p:spPr>
          <a:xfrm>
            <a:off x="2827490" y="4973274"/>
            <a:ext cx="5624877" cy="400110"/>
          </a:xfrm>
          <a:prstGeom prst="rect">
            <a:avLst/>
          </a:prstGeom>
          <a:noFill/>
          <a:ln w="9525">
            <a:noFill/>
          </a:ln>
        </p:spPr>
        <p:txBody>
          <a:bodyPr>
            <a:spAutoFit/>
          </a:bodyPr>
          <a:lstStyle/>
          <a:p>
            <a:pPr>
              <a:spcBef>
                <a:spcPct val="50000"/>
              </a:spcBef>
              <a:buFont typeface="Arial" panose="020B0604020202020204" pitchFamily="34" charset="0"/>
            </a:pPr>
            <a:r>
              <a:rPr lang="zh-CN" altLang="en-US" sz="2000" b="1" dirty="0">
                <a:solidFill>
                  <a:srgbClr val="0000FF"/>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致癌因子为什么会导致细胞癌变？</a:t>
            </a:r>
          </a:p>
        </p:txBody>
      </p:sp>
      <p:sp>
        <p:nvSpPr>
          <p:cNvPr id="15" name="文本框 43017"/>
          <p:cNvSpPr txBox="1"/>
          <p:nvPr/>
        </p:nvSpPr>
        <p:spPr>
          <a:xfrm>
            <a:off x="2827490" y="5725693"/>
            <a:ext cx="2812439" cy="400110"/>
          </a:xfrm>
          <a:prstGeom prst="rect">
            <a:avLst/>
          </a:prstGeom>
          <a:noFill/>
          <a:ln w="9525">
            <a:noFill/>
          </a:ln>
        </p:spPr>
        <p:txBody>
          <a:bodyPr>
            <a:spAutoFit/>
          </a:bodyPr>
          <a:lstStyle/>
          <a:p>
            <a:pPr>
              <a:spcBef>
                <a:spcPct val="50000"/>
              </a:spcBef>
              <a:buFont typeface="Arial" panose="020B0604020202020204" pitchFamily="34" charset="0"/>
            </a:pPr>
            <a:r>
              <a:rPr lang="zh-CN" altLang="en-US" sz="2000" b="1" dirty="0">
                <a:solidFill>
                  <a:srgbClr val="0000FF"/>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怎样预防癌症？</a:t>
            </a:r>
          </a:p>
        </p:txBody>
      </p:sp>
      <p:sp>
        <p:nvSpPr>
          <p:cNvPr id="17" name="文本框 43018"/>
          <p:cNvSpPr txBox="1"/>
          <p:nvPr/>
        </p:nvSpPr>
        <p:spPr>
          <a:xfrm>
            <a:off x="4955822" y="3443253"/>
            <a:ext cx="1672261" cy="400110"/>
          </a:xfrm>
          <a:prstGeom prst="rect">
            <a:avLst/>
          </a:prstGeom>
          <a:noFill/>
          <a:ln w="9525">
            <a:noFill/>
          </a:ln>
        </p:spPr>
        <p:txBody>
          <a:bodyPr>
            <a:spAutoFit/>
          </a:bodyPr>
          <a:lstStyle/>
          <a:p>
            <a:pPr>
              <a:spcBef>
                <a:spcPct val="50000"/>
              </a:spcBef>
              <a:buFont typeface="Arial" panose="020B0604020202020204" pitchFamily="34" charset="0"/>
            </a:pPr>
            <a:r>
              <a:rPr lang="zh-CN" altLang="en-US"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物理</a:t>
            </a:r>
          </a:p>
        </p:txBody>
      </p:sp>
      <p:sp>
        <p:nvSpPr>
          <p:cNvPr id="18" name="文本框 43019"/>
          <p:cNvSpPr txBox="1"/>
          <p:nvPr/>
        </p:nvSpPr>
        <p:spPr>
          <a:xfrm>
            <a:off x="4955823" y="3885071"/>
            <a:ext cx="1444225" cy="400110"/>
          </a:xfrm>
          <a:prstGeom prst="rect">
            <a:avLst/>
          </a:prstGeom>
          <a:noFill/>
          <a:ln w="9525">
            <a:noFill/>
          </a:ln>
        </p:spPr>
        <p:txBody>
          <a:bodyPr>
            <a:spAutoFit/>
          </a:bodyPr>
          <a:lstStyle/>
          <a:p>
            <a:pPr>
              <a:spcBef>
                <a:spcPct val="50000"/>
              </a:spcBef>
              <a:buFont typeface="Arial" panose="020B0604020202020204" pitchFamily="34" charset="0"/>
            </a:pPr>
            <a:r>
              <a:rPr lang="zh-CN" altLang="en-US"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化学</a:t>
            </a:r>
          </a:p>
        </p:txBody>
      </p:sp>
      <p:sp>
        <p:nvSpPr>
          <p:cNvPr id="19" name="文本框 43020"/>
          <p:cNvSpPr txBox="1"/>
          <p:nvPr/>
        </p:nvSpPr>
        <p:spPr>
          <a:xfrm>
            <a:off x="4955822" y="4341143"/>
            <a:ext cx="1748272" cy="400110"/>
          </a:xfrm>
          <a:prstGeom prst="rect">
            <a:avLst/>
          </a:prstGeom>
          <a:noFill/>
          <a:ln w="9525">
            <a:noFill/>
          </a:ln>
        </p:spPr>
        <p:txBody>
          <a:bodyPr>
            <a:spAutoFit/>
          </a:bodyPr>
          <a:lstStyle/>
          <a:p>
            <a:pPr>
              <a:spcBef>
                <a:spcPct val="50000"/>
              </a:spcBef>
              <a:buFont typeface="Arial" panose="020B0604020202020204" pitchFamily="34" charset="0"/>
            </a:pPr>
            <a:r>
              <a:rPr lang="zh-CN" altLang="en-US"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生物</a:t>
            </a:r>
          </a:p>
        </p:txBody>
      </p:sp>
      <p:sp>
        <p:nvSpPr>
          <p:cNvPr id="20" name="文本框 43021"/>
          <p:cNvSpPr txBox="1"/>
          <p:nvPr/>
        </p:nvSpPr>
        <p:spPr>
          <a:xfrm>
            <a:off x="4955822" y="1688426"/>
            <a:ext cx="4408688" cy="400110"/>
          </a:xfrm>
          <a:prstGeom prst="rect">
            <a:avLst/>
          </a:prstGeom>
          <a:noFill/>
          <a:ln w="9525">
            <a:noFill/>
          </a:ln>
        </p:spPr>
        <p:txBody>
          <a:bodyPr>
            <a:spAutoFit/>
          </a:bodyPr>
          <a:lstStyle/>
          <a:p>
            <a:pPr>
              <a:spcBef>
                <a:spcPct val="50000"/>
              </a:spcBef>
              <a:buFont typeface="Arial" panose="020B0604020202020204" pitchFamily="34" charset="0"/>
            </a:pPr>
            <a:r>
              <a:rPr lang="zh-CN" altLang="en-US"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恶性增值的“不死的细胞”</a:t>
            </a:r>
          </a:p>
        </p:txBody>
      </p:sp>
      <p:sp>
        <p:nvSpPr>
          <p:cNvPr id="21" name="文本框 43022"/>
          <p:cNvSpPr txBox="1"/>
          <p:nvPr/>
        </p:nvSpPr>
        <p:spPr>
          <a:xfrm>
            <a:off x="4955823" y="2296522"/>
            <a:ext cx="5016783" cy="400110"/>
          </a:xfrm>
          <a:prstGeom prst="rect">
            <a:avLst/>
          </a:prstGeom>
          <a:noFill/>
          <a:ln w="9525">
            <a:noFill/>
          </a:ln>
        </p:spPr>
        <p:txBody>
          <a:bodyPr>
            <a:spAutoFit/>
          </a:bodyPr>
          <a:lstStyle/>
          <a:p>
            <a:pPr>
              <a:spcBef>
                <a:spcPct val="50000"/>
              </a:spcBef>
              <a:buFont typeface="Arial" panose="020B0604020202020204" pitchFamily="34" charset="0"/>
            </a:pPr>
            <a:r>
              <a:rPr lang="zh-CN" altLang="en-US"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形状显著改变的“变态的细胞”</a:t>
            </a:r>
          </a:p>
        </p:txBody>
      </p:sp>
      <p:sp>
        <p:nvSpPr>
          <p:cNvPr id="22" name="文本框 43023"/>
          <p:cNvSpPr txBox="1"/>
          <p:nvPr/>
        </p:nvSpPr>
        <p:spPr>
          <a:xfrm>
            <a:off x="4955822" y="2828605"/>
            <a:ext cx="4636723" cy="400110"/>
          </a:xfrm>
          <a:prstGeom prst="rect">
            <a:avLst/>
          </a:prstGeom>
          <a:noFill/>
          <a:ln w="9525">
            <a:noFill/>
          </a:ln>
        </p:spPr>
        <p:txBody>
          <a:bodyPr>
            <a:spAutoFit/>
          </a:bodyPr>
          <a:lstStyle/>
          <a:p>
            <a:pPr>
              <a:spcBef>
                <a:spcPct val="50000"/>
              </a:spcBef>
              <a:buFont typeface="Arial" panose="020B0604020202020204" pitchFamily="34" charset="0"/>
            </a:pPr>
            <a:r>
              <a:rPr lang="zh-CN" altLang="en-US"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黏着性降低的“扩散的细胞”</a:t>
            </a:r>
          </a:p>
        </p:txBody>
      </p:sp>
      <p:sp>
        <p:nvSpPr>
          <p:cNvPr id="23" name="左大括号 43024"/>
          <p:cNvSpPr/>
          <p:nvPr/>
        </p:nvSpPr>
        <p:spPr>
          <a:xfrm>
            <a:off x="2447431" y="1452693"/>
            <a:ext cx="304048" cy="4712735"/>
          </a:xfrm>
          <a:prstGeom prst="leftBrace">
            <a:avLst>
              <a:gd name="adj1" fmla="val 129094"/>
              <a:gd name="adj2" fmla="val 50000"/>
            </a:avLst>
          </a:prstGeom>
          <a:noFill/>
          <a:ln w="9525">
            <a:solidFill>
              <a:schemeClr val="tx1"/>
            </a:solidFill>
          </a:ln>
        </p:spPr>
        <p:txBody>
          <a:bodyPr/>
          <a:lstStyle/>
          <a:p>
            <a:pPr>
              <a:buFont typeface="Arial" panose="020B0604020202020204" pitchFamily="34" charset="0"/>
            </a:pPr>
            <a:endParaRPr lang="zh-CN" altLang="zh-CN"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24" name="左大括号 43025"/>
          <p:cNvSpPr/>
          <p:nvPr/>
        </p:nvSpPr>
        <p:spPr>
          <a:xfrm>
            <a:off x="4803798" y="1840451"/>
            <a:ext cx="152024" cy="1292201"/>
          </a:xfrm>
          <a:prstGeom prst="leftBrace">
            <a:avLst>
              <a:gd name="adj1" fmla="val 70793"/>
              <a:gd name="adj2" fmla="val 50000"/>
            </a:avLst>
          </a:prstGeom>
          <a:noFill/>
          <a:ln w="9525">
            <a:solidFill>
              <a:schemeClr val="tx1"/>
            </a:solidFill>
          </a:ln>
        </p:spPr>
        <p:txBody>
          <a:bodyPr/>
          <a:lstStyle/>
          <a:p>
            <a:pPr>
              <a:buFont typeface="Arial" panose="020B0604020202020204" pitchFamily="34" charset="0"/>
            </a:pPr>
            <a:endParaRPr lang="zh-CN" altLang="zh-CN"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25" name="左大括号 43026"/>
          <p:cNvSpPr/>
          <p:nvPr/>
        </p:nvSpPr>
        <p:spPr>
          <a:xfrm>
            <a:off x="4803798" y="3554260"/>
            <a:ext cx="76012" cy="1064165"/>
          </a:xfrm>
          <a:prstGeom prst="leftBrace">
            <a:avLst>
              <a:gd name="adj1" fmla="val 116601"/>
              <a:gd name="adj2" fmla="val 50000"/>
            </a:avLst>
          </a:prstGeom>
          <a:noFill/>
          <a:ln w="9525">
            <a:solidFill>
              <a:schemeClr val="tx1"/>
            </a:solidFill>
          </a:ln>
        </p:spPr>
        <p:txBody>
          <a:bodyPr/>
          <a:lstStyle/>
          <a:p>
            <a:pPr>
              <a:buFont typeface="Arial" panose="020B0604020202020204" pitchFamily="34" charset="0"/>
            </a:pPr>
            <a:endParaRPr lang="zh-CN" altLang="zh-CN"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Tree>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86015" y="366761"/>
            <a:ext cx="2585321" cy="615551"/>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latinLnBrk="1" hangingPunct="0">
              <a:defRPr/>
            </a:pPr>
            <a:r>
              <a:rPr lang="zh-CN" altLang="en-US" sz="3200" dirty="0">
                <a:solidFill>
                  <a:schemeClr val="bg1"/>
                </a:solidFill>
                <a:latin typeface="OPPOSans B" panose="00020600040101010101" pitchFamily="18" charset="-122"/>
                <a:ea typeface="OPPOSans B" panose="00020600040101010101" pitchFamily="18" charset="-122"/>
                <a:sym typeface="OPPOSans B" panose="00020600040101010101" pitchFamily="18" charset="-122"/>
              </a:rPr>
              <a:t>癌细胞的概念</a:t>
            </a:r>
          </a:p>
        </p:txBody>
      </p:sp>
      <p:sp>
        <p:nvSpPr>
          <p:cNvPr id="4" name="矩形 1"/>
          <p:cNvSpPr/>
          <p:nvPr/>
        </p:nvSpPr>
        <p:spPr>
          <a:xfrm>
            <a:off x="660400" y="1759268"/>
            <a:ext cx="10728123" cy="1351204"/>
          </a:xfrm>
          <a:prstGeom prst="rect">
            <a:avLst/>
          </a:prstGeom>
          <a:noFill/>
          <a:ln w="9525">
            <a:noFill/>
          </a:ln>
        </p:spPr>
        <p:txBody>
          <a:bodyPr wrap="square">
            <a:spAutoFit/>
          </a:bodyPr>
          <a:lstStyle/>
          <a:p>
            <a:pPr>
              <a:lnSpc>
                <a:spcPct val="200000"/>
              </a:lnSpc>
            </a:pPr>
            <a:r>
              <a:rPr lang="zh-CN" altLang="en-US" sz="2000"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 有的细胞受到致癌因子的作用，细胞中遗传物质发生变化，就变成不受机体控制的、连续进行分裂的恶性增殖细胞，这种细胞就是</a:t>
            </a:r>
            <a:r>
              <a:rPr lang="zh-CN" altLang="en-US" sz="2400" dirty="0">
                <a:solidFill>
                  <a:schemeClr val="accent1"/>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癌细胞</a:t>
            </a:r>
            <a:r>
              <a:rPr lang="zh-CN" altLang="en-US" sz="2000"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a:t>
            </a:r>
          </a:p>
        </p:txBody>
      </p:sp>
    </p:spTree>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86015" y="366761"/>
            <a:ext cx="4637165" cy="615551"/>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latinLnBrk="1" hangingPunct="0">
              <a:defRPr/>
            </a:pPr>
            <a:r>
              <a:rPr lang="zh-CN" altLang="en-US" sz="3200" dirty="0">
                <a:solidFill>
                  <a:schemeClr val="bg1"/>
                </a:solidFill>
                <a:latin typeface="OPPOSans B" panose="00020600040101010101" pitchFamily="18" charset="-122"/>
                <a:ea typeface="OPPOSans B" panose="00020600040101010101" pitchFamily="18" charset="-122"/>
                <a:sym typeface="OPPOSans B" panose="00020600040101010101" pitchFamily="18" charset="-122"/>
              </a:rPr>
              <a:t>癌细胞与正常细胞的不同</a:t>
            </a:r>
          </a:p>
        </p:txBody>
      </p:sp>
      <p:graphicFrame>
        <p:nvGraphicFramePr>
          <p:cNvPr id="5" name="表格 4"/>
          <p:cNvGraphicFramePr/>
          <p:nvPr/>
        </p:nvGraphicFramePr>
        <p:xfrm>
          <a:off x="1845734" y="1700106"/>
          <a:ext cx="7830819" cy="4433994"/>
        </p:xfrm>
        <a:graphic>
          <a:graphicData uri="http://schemas.openxmlformats.org/drawingml/2006/table">
            <a:tbl>
              <a:tblPr/>
              <a:tblGrid>
                <a:gridCol w="2610273">
                  <a:extLst>
                    <a:ext uri="{9D8B030D-6E8A-4147-A177-3AD203B41FA5}">
                      <a16:colId xmlns:a16="http://schemas.microsoft.com/office/drawing/2014/main" val="20000"/>
                    </a:ext>
                  </a:extLst>
                </a:gridCol>
                <a:gridCol w="2610273">
                  <a:extLst>
                    <a:ext uri="{9D8B030D-6E8A-4147-A177-3AD203B41FA5}">
                      <a16:colId xmlns:a16="http://schemas.microsoft.com/office/drawing/2014/main" val="20001"/>
                    </a:ext>
                  </a:extLst>
                </a:gridCol>
                <a:gridCol w="2610273">
                  <a:extLst>
                    <a:ext uri="{9D8B030D-6E8A-4147-A177-3AD203B41FA5}">
                      <a16:colId xmlns:a16="http://schemas.microsoft.com/office/drawing/2014/main" val="20002"/>
                    </a:ext>
                  </a:extLst>
                </a:gridCol>
              </a:tblGrid>
              <a:tr h="1052407">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fontAlgn="ctr">
                        <a:buNone/>
                      </a:pPr>
                      <a:endParaRPr lang="zh-CN" altLang="en-US" sz="24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a:txBody>
                  <a:tcPr marL="91213" marR="91213" marT="45623" marB="45623">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fontAlgn="ctr">
                        <a:buNone/>
                      </a:pPr>
                      <a:r>
                        <a:rPr lang="zh-CN" altLang="en-US" sz="24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正常细胞</a:t>
                      </a:r>
                    </a:p>
                  </a:txBody>
                  <a:tcPr marL="91213" marR="91213" marT="45623" marB="45623"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fontAlgn="ctr">
                        <a:buNone/>
                      </a:pPr>
                      <a:r>
                        <a:rPr lang="zh-CN" altLang="en-US" sz="24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癌细胞</a:t>
                      </a:r>
                    </a:p>
                  </a:txBody>
                  <a:tcPr marL="91213" marR="91213" marT="45623" marB="45623" anchor="ct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52313">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fontAlgn="ctr">
                        <a:buNone/>
                      </a:pPr>
                      <a:r>
                        <a:rPr lang="zh-CN" altLang="en-US" sz="24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增殖次数</a:t>
                      </a:r>
                    </a:p>
                  </a:txBody>
                  <a:tcPr marL="91213" marR="91213" marT="45623" marB="45623" anchor="ct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fontAlgn="ctr">
                        <a:buNone/>
                      </a:pPr>
                      <a:endParaRPr lang="zh-CN" altLang="en-US" sz="24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a:txBody>
                  <a:tcPr marL="91213" marR="91213" marT="45623" marB="45623">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fontAlgn="ctr">
                        <a:buNone/>
                      </a:pPr>
                      <a:endParaRPr lang="zh-CN" altLang="en-US" sz="24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a:txBody>
                  <a:tcPr marL="91213" marR="91213" marT="45623" marB="45623">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28607">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fontAlgn="ctr">
                        <a:buNone/>
                      </a:pPr>
                      <a:r>
                        <a:rPr lang="zh-CN" altLang="en-US" sz="24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细胞形态</a:t>
                      </a:r>
                    </a:p>
                  </a:txBody>
                  <a:tcPr marL="91213" marR="91213" marT="45623" marB="45623" anchor="ct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fontAlgn="ctr">
                        <a:buNone/>
                      </a:pPr>
                      <a:endParaRPr lang="zh-CN" altLang="en-US" sz="24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a:txBody>
                  <a:tcPr marL="91213" marR="91213" marT="45623" marB="45623">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fontAlgn="ctr">
                        <a:buNone/>
                      </a:pPr>
                      <a:endParaRPr lang="zh-CN" altLang="en-US" sz="24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a:txBody>
                  <a:tcPr marL="91213" marR="91213" marT="45623" marB="45623">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100667">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fontAlgn="ctr">
                        <a:buNone/>
                      </a:pPr>
                      <a:r>
                        <a:rPr lang="zh-CN" altLang="en-US" sz="24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能否转移</a:t>
                      </a:r>
                    </a:p>
                  </a:txBody>
                  <a:tcPr marL="91213" marR="91213" marT="45623" marB="45623" anchor="ct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fontAlgn="ctr">
                        <a:buNone/>
                      </a:pPr>
                      <a:endParaRPr lang="zh-CN" altLang="en-US" sz="2400" b="1" dirty="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a:txBody>
                  <a:tcPr marL="91213" marR="91213" marT="45623" marB="45623">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fontAlgn="ctr">
                        <a:buNone/>
                      </a:pPr>
                      <a:endParaRPr lang="zh-CN" altLang="en-US" sz="24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a:txBody>
                  <a:tcPr marL="91213" marR="91213" marT="45623" marB="45623">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6" name="文本框 5"/>
          <p:cNvSpPr txBox="1"/>
          <p:nvPr/>
        </p:nvSpPr>
        <p:spPr>
          <a:xfrm>
            <a:off x="4772189" y="3061986"/>
            <a:ext cx="2128332" cy="400110"/>
          </a:xfrm>
          <a:prstGeom prst="rect">
            <a:avLst/>
          </a:prstGeom>
          <a:noFill/>
          <a:ln w="9525">
            <a:noFill/>
          </a:ln>
        </p:spPr>
        <p:txBody>
          <a:bodyPr>
            <a:spAutoFit/>
          </a:bodyPr>
          <a:lstStyle/>
          <a:p>
            <a:pPr algn="ctr">
              <a:spcBef>
                <a:spcPct val="50000"/>
              </a:spcBef>
              <a:buFont typeface="Arial" panose="020B0604020202020204" pitchFamily="34" charset="0"/>
            </a:pPr>
            <a:r>
              <a:rPr lang="en-US" altLang="zh-CN" sz="2000" b="1" dirty="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50-60</a:t>
            </a:r>
            <a:r>
              <a:rPr lang="zh-CN" altLang="en-US" sz="2000" b="1" dirty="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次</a:t>
            </a:r>
          </a:p>
        </p:txBody>
      </p:sp>
      <p:sp>
        <p:nvSpPr>
          <p:cNvPr id="7" name="文本框 6"/>
          <p:cNvSpPr txBox="1"/>
          <p:nvPr/>
        </p:nvSpPr>
        <p:spPr>
          <a:xfrm>
            <a:off x="7356592" y="3061986"/>
            <a:ext cx="1900296" cy="400110"/>
          </a:xfrm>
          <a:prstGeom prst="rect">
            <a:avLst/>
          </a:prstGeom>
          <a:noFill/>
          <a:ln w="9525">
            <a:noFill/>
          </a:ln>
        </p:spPr>
        <p:txBody>
          <a:bodyPr>
            <a:spAutoFit/>
          </a:bodyPr>
          <a:lstStyle/>
          <a:p>
            <a:pPr algn="ctr">
              <a:spcBef>
                <a:spcPct val="50000"/>
              </a:spcBef>
              <a:buFont typeface="Arial" panose="020B0604020202020204" pitchFamily="34" charset="0"/>
            </a:pPr>
            <a:r>
              <a:rPr lang="zh-CN" altLang="en-US" sz="2000" b="1" dirty="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无限增殖</a:t>
            </a:r>
          </a:p>
        </p:txBody>
      </p:sp>
      <p:sp>
        <p:nvSpPr>
          <p:cNvPr id="8" name="文本框 7"/>
          <p:cNvSpPr txBox="1"/>
          <p:nvPr/>
        </p:nvSpPr>
        <p:spPr>
          <a:xfrm>
            <a:off x="4772189" y="4227500"/>
            <a:ext cx="2128332" cy="400110"/>
          </a:xfrm>
          <a:prstGeom prst="rect">
            <a:avLst/>
          </a:prstGeom>
          <a:noFill/>
          <a:ln w="9525">
            <a:noFill/>
          </a:ln>
        </p:spPr>
        <p:txBody>
          <a:bodyPr>
            <a:spAutoFit/>
          </a:bodyPr>
          <a:lstStyle/>
          <a:p>
            <a:pPr algn="ctr">
              <a:spcBef>
                <a:spcPct val="50000"/>
              </a:spcBef>
              <a:buFont typeface="Arial" panose="020B0604020202020204" pitchFamily="34" charset="0"/>
            </a:pPr>
            <a:r>
              <a:rPr lang="zh-CN" altLang="en-US" sz="2000" b="1" dirty="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扁平梭形</a:t>
            </a:r>
          </a:p>
        </p:txBody>
      </p:sp>
      <p:sp>
        <p:nvSpPr>
          <p:cNvPr id="9" name="文本框 8"/>
          <p:cNvSpPr txBox="1"/>
          <p:nvPr/>
        </p:nvSpPr>
        <p:spPr>
          <a:xfrm>
            <a:off x="7698646" y="4265505"/>
            <a:ext cx="1216189" cy="400110"/>
          </a:xfrm>
          <a:prstGeom prst="rect">
            <a:avLst/>
          </a:prstGeom>
          <a:noFill/>
          <a:ln w="9525">
            <a:noFill/>
          </a:ln>
        </p:spPr>
        <p:txBody>
          <a:bodyPr>
            <a:spAutoFit/>
          </a:bodyPr>
          <a:lstStyle/>
          <a:p>
            <a:pPr algn="ctr">
              <a:spcBef>
                <a:spcPct val="50000"/>
              </a:spcBef>
              <a:buFont typeface="Arial" panose="020B0604020202020204" pitchFamily="34" charset="0"/>
            </a:pPr>
            <a:r>
              <a:rPr lang="zh-CN" altLang="en-US" sz="2000" b="1" dirty="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球形</a:t>
            </a:r>
          </a:p>
        </p:txBody>
      </p:sp>
      <p:sp>
        <p:nvSpPr>
          <p:cNvPr id="10" name="文本框 9"/>
          <p:cNvSpPr txBox="1"/>
          <p:nvPr/>
        </p:nvSpPr>
        <p:spPr>
          <a:xfrm>
            <a:off x="4772189" y="5286914"/>
            <a:ext cx="2128332" cy="400110"/>
          </a:xfrm>
          <a:prstGeom prst="rect">
            <a:avLst/>
          </a:prstGeom>
          <a:noFill/>
          <a:ln w="9525">
            <a:noFill/>
          </a:ln>
        </p:spPr>
        <p:txBody>
          <a:bodyPr>
            <a:spAutoFit/>
          </a:bodyPr>
          <a:lstStyle/>
          <a:p>
            <a:pPr algn="ctr">
              <a:spcBef>
                <a:spcPct val="50000"/>
              </a:spcBef>
              <a:buFont typeface="Arial" panose="020B0604020202020204" pitchFamily="34" charset="0"/>
            </a:pPr>
            <a:r>
              <a:rPr lang="zh-CN" altLang="en-US" sz="2000" b="1" dirty="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一般不能</a:t>
            </a:r>
          </a:p>
        </p:txBody>
      </p:sp>
      <p:sp>
        <p:nvSpPr>
          <p:cNvPr id="11" name="文本框 10"/>
          <p:cNvSpPr txBox="1"/>
          <p:nvPr/>
        </p:nvSpPr>
        <p:spPr>
          <a:xfrm>
            <a:off x="7888675" y="5286914"/>
            <a:ext cx="836131" cy="400110"/>
          </a:xfrm>
          <a:prstGeom prst="rect">
            <a:avLst/>
          </a:prstGeom>
          <a:noFill/>
          <a:ln w="9525">
            <a:noFill/>
          </a:ln>
        </p:spPr>
        <p:txBody>
          <a:bodyPr>
            <a:spAutoFit/>
          </a:bodyPr>
          <a:lstStyle/>
          <a:p>
            <a:pPr algn="ctr">
              <a:spcBef>
                <a:spcPct val="50000"/>
              </a:spcBef>
              <a:buFont typeface="Arial" panose="020B0604020202020204" pitchFamily="34" charset="0"/>
            </a:pPr>
            <a:r>
              <a:rPr lang="zh-CN" altLang="en-US" sz="2000" b="1" dirty="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能</a:t>
            </a:r>
          </a:p>
        </p:txBody>
      </p:sp>
    </p:spTree>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ppt_x"/>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ppt_x"/>
                                          </p:val>
                                        </p:tav>
                                        <p:tav tm="100000">
                                          <p:val>
                                            <p:strVal val="#ppt_x"/>
                                          </p:val>
                                        </p:tav>
                                      </p:tavLst>
                                    </p:anim>
                                    <p:anim calcmode="lin" valueType="num">
                                      <p:cBhvr additive="base">
                                        <p:cTn id="3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additive="base">
                                        <p:cTn id="36" dur="500" fill="hold"/>
                                        <p:tgtEl>
                                          <p:spTgt spid="10"/>
                                        </p:tgtEl>
                                        <p:attrNameLst>
                                          <p:attrName>ppt_x</p:attrName>
                                        </p:attrNameLst>
                                      </p:cBhvr>
                                      <p:tavLst>
                                        <p:tav tm="0">
                                          <p:val>
                                            <p:strVal val="#ppt_x"/>
                                          </p:val>
                                        </p:tav>
                                        <p:tav tm="100000">
                                          <p:val>
                                            <p:strVal val="#ppt_x"/>
                                          </p:val>
                                        </p:tav>
                                      </p:tavLst>
                                    </p:anim>
                                    <p:anim calcmode="lin" valueType="num">
                                      <p:cBhvr additive="base">
                                        <p:cTn id="3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additive="base">
                                        <p:cTn id="42" dur="500" fill="hold"/>
                                        <p:tgtEl>
                                          <p:spTgt spid="11"/>
                                        </p:tgtEl>
                                        <p:attrNameLst>
                                          <p:attrName>ppt_x</p:attrName>
                                        </p:attrNameLst>
                                      </p:cBhvr>
                                      <p:tavLst>
                                        <p:tav tm="0">
                                          <p:val>
                                            <p:strVal val="#ppt_x"/>
                                          </p:val>
                                        </p:tav>
                                        <p:tav tm="100000">
                                          <p:val>
                                            <p:strVal val="#ppt_x"/>
                                          </p:val>
                                        </p:tav>
                                      </p:tavLst>
                                    </p:anim>
                                    <p:anim calcmode="lin" valueType="num">
                                      <p:cBhvr additive="base">
                                        <p:cTn id="4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86015" y="366761"/>
            <a:ext cx="2585321" cy="615551"/>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latinLnBrk="1" hangingPunct="0">
              <a:defRPr/>
            </a:pPr>
            <a:r>
              <a:rPr lang="zh-CN" altLang="en-US" sz="3200" dirty="0">
                <a:solidFill>
                  <a:schemeClr val="bg1"/>
                </a:solidFill>
                <a:latin typeface="OPPOSans B" panose="00020600040101010101" pitchFamily="18" charset="-122"/>
                <a:ea typeface="OPPOSans B" panose="00020600040101010101" pitchFamily="18" charset="-122"/>
                <a:sym typeface="OPPOSans B" panose="00020600040101010101" pitchFamily="18" charset="-122"/>
              </a:rPr>
              <a:t>癌细胞的特征</a:t>
            </a:r>
          </a:p>
        </p:txBody>
      </p:sp>
      <p:sp>
        <p:nvSpPr>
          <p:cNvPr id="12" name="文本框 11"/>
          <p:cNvSpPr txBox="1"/>
          <p:nvPr/>
        </p:nvSpPr>
        <p:spPr>
          <a:xfrm>
            <a:off x="603673" y="1362207"/>
            <a:ext cx="9550400" cy="461665"/>
          </a:xfrm>
          <a:prstGeom prst="rect">
            <a:avLst/>
          </a:prstGeom>
          <a:noFill/>
          <a:ln w="9525">
            <a:noFill/>
          </a:ln>
        </p:spPr>
        <p:txBody>
          <a:bodyPr>
            <a:spAutoFit/>
          </a:bodyPr>
          <a:lstStyle/>
          <a:p>
            <a:pPr>
              <a:spcBef>
                <a:spcPct val="50000"/>
              </a:spcBef>
              <a:buFont typeface="Arial" panose="020B0604020202020204" pitchFamily="34" charset="0"/>
            </a:pPr>
            <a:r>
              <a:rPr lang="zh-CN" altLang="en-US" sz="24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在适宜的条件下，癌细胞能够</a:t>
            </a:r>
            <a:r>
              <a:rPr lang="zh-CN" altLang="en-US" sz="2400" b="1" dirty="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无限增殖。</a:t>
            </a:r>
          </a:p>
        </p:txBody>
      </p:sp>
      <p:pic>
        <p:nvPicPr>
          <p:cNvPr id="13" name="图片 12"/>
          <p:cNvPicPr>
            <a:picLocks noChangeAspect="1"/>
          </p:cNvPicPr>
          <p:nvPr/>
        </p:nvPicPr>
        <p:blipFill>
          <a:blip r:embed="rId2"/>
          <a:stretch>
            <a:fillRect/>
          </a:stretch>
        </p:blipFill>
        <p:spPr>
          <a:xfrm>
            <a:off x="1673759" y="1898969"/>
            <a:ext cx="8844482" cy="4201460"/>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86015" y="366761"/>
            <a:ext cx="2585321" cy="615551"/>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latinLnBrk="1" hangingPunct="0">
              <a:defRPr/>
            </a:pPr>
            <a:r>
              <a:rPr lang="zh-CN" altLang="en-US" sz="3200" dirty="0">
                <a:solidFill>
                  <a:schemeClr val="bg1"/>
                </a:solidFill>
                <a:latin typeface="OPPOSans B" panose="00020600040101010101" pitchFamily="18" charset="-122"/>
                <a:ea typeface="OPPOSans B" panose="00020600040101010101" pitchFamily="18" charset="-122"/>
                <a:sym typeface="OPPOSans B" panose="00020600040101010101" pitchFamily="18" charset="-122"/>
              </a:rPr>
              <a:t>癌细胞的特征</a:t>
            </a:r>
          </a:p>
        </p:txBody>
      </p:sp>
      <p:graphicFrame>
        <p:nvGraphicFramePr>
          <p:cNvPr id="5" name="表格 4"/>
          <p:cNvGraphicFramePr>
            <a:graphicFrameLocks noGrp="1"/>
          </p:cNvGraphicFramePr>
          <p:nvPr>
            <p:custDataLst>
              <p:tags r:id="rId1"/>
            </p:custDataLst>
          </p:nvPr>
        </p:nvGraphicFramePr>
        <p:xfrm>
          <a:off x="1671509" y="1884256"/>
          <a:ext cx="8437034" cy="3495887"/>
        </p:xfrm>
        <a:graphic>
          <a:graphicData uri="http://schemas.openxmlformats.org/drawingml/2006/table">
            <a:tbl>
              <a:tblPr/>
              <a:tblGrid>
                <a:gridCol w="2736427">
                  <a:extLst>
                    <a:ext uri="{9D8B030D-6E8A-4147-A177-3AD203B41FA5}">
                      <a16:colId xmlns:a16="http://schemas.microsoft.com/office/drawing/2014/main" val="20000"/>
                    </a:ext>
                  </a:extLst>
                </a:gridCol>
                <a:gridCol w="1672167">
                  <a:extLst>
                    <a:ext uri="{9D8B030D-6E8A-4147-A177-3AD203B41FA5}">
                      <a16:colId xmlns:a16="http://schemas.microsoft.com/office/drawing/2014/main" val="20001"/>
                    </a:ext>
                  </a:extLst>
                </a:gridCol>
                <a:gridCol w="1976120">
                  <a:extLst>
                    <a:ext uri="{9D8B030D-6E8A-4147-A177-3AD203B41FA5}">
                      <a16:colId xmlns:a16="http://schemas.microsoft.com/office/drawing/2014/main" val="20002"/>
                    </a:ext>
                  </a:extLst>
                </a:gridCol>
                <a:gridCol w="2052320">
                  <a:extLst>
                    <a:ext uri="{9D8B030D-6E8A-4147-A177-3AD203B41FA5}">
                      <a16:colId xmlns:a16="http://schemas.microsoft.com/office/drawing/2014/main" val="20003"/>
                    </a:ext>
                  </a:extLst>
                </a:gridCol>
              </a:tblGrid>
              <a:tr h="1071880">
                <a:tc>
                  <a:txBody>
                    <a:bodyPr/>
                    <a:lstStyle/>
                    <a:p>
                      <a:pPr marL="0" marR="0" lvl="0" indent="0" algn="ctr" defTabSz="914400" rtl="0" eaLnBrk="1" fontAlgn="ctr" latinLnBrk="0" hangingPunct="1">
                        <a:lnSpc>
                          <a:spcPct val="100000"/>
                        </a:lnSpc>
                        <a:spcBef>
                          <a:spcPct val="20000"/>
                        </a:spcBef>
                        <a:spcAft>
                          <a:spcPct val="0"/>
                        </a:spcAft>
                        <a:buClrTx/>
                        <a:buSzTx/>
                        <a:buFontTx/>
                        <a:buNone/>
                      </a:pPr>
                      <a:r>
                        <a:rPr kumimoji="0" lang="zh-CN" altLang="en-US" sz="2400" b="1" i="0" u="none" strike="noStrike" cap="none" normalizeH="0" baseline="0" dirty="0">
                          <a:ln>
                            <a:noFill/>
                          </a:ln>
                          <a:solidFill>
                            <a:schemeClr val="tx1"/>
                          </a:solidFill>
                          <a:effectLst/>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细胞来源</a:t>
                      </a:r>
                    </a:p>
                  </a:txBody>
                  <a:tcPr marL="91213" marR="91213" marT="45607" marB="4560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20000"/>
                        </a:spcBef>
                        <a:spcAft>
                          <a:spcPct val="0"/>
                        </a:spcAft>
                        <a:buClrTx/>
                        <a:buSzTx/>
                        <a:buFontTx/>
                        <a:buNone/>
                      </a:pPr>
                      <a:r>
                        <a:rPr kumimoji="0" lang="zh-CN" altLang="en-US" sz="2400" b="1" i="0" u="none" strike="noStrike" cap="none" normalizeH="0" baseline="0">
                          <a:ln>
                            <a:noFill/>
                          </a:ln>
                          <a:solidFill>
                            <a:schemeClr val="tx1"/>
                          </a:solidFill>
                          <a:effectLst/>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细胞周期</a:t>
                      </a:r>
                    </a:p>
                  </a:txBody>
                  <a:tcPr marL="91213" marR="91213" marT="45607" marB="456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20000"/>
                        </a:spcBef>
                        <a:spcAft>
                          <a:spcPct val="0"/>
                        </a:spcAft>
                        <a:buClrTx/>
                        <a:buSzTx/>
                        <a:buFontTx/>
                        <a:buNone/>
                      </a:pPr>
                      <a:r>
                        <a:rPr kumimoji="0" lang="zh-CN" altLang="en-US" sz="2400" b="1" i="0" u="none" strike="noStrike" cap="none" normalizeH="0" baseline="0">
                          <a:ln>
                            <a:noFill/>
                          </a:ln>
                          <a:solidFill>
                            <a:schemeClr val="tx1"/>
                          </a:solidFill>
                          <a:effectLst/>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分裂次数</a:t>
                      </a:r>
                    </a:p>
                  </a:txBody>
                  <a:tcPr marL="91213" marR="91213" marT="45607" marB="456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20000"/>
                        </a:spcBef>
                        <a:spcAft>
                          <a:spcPct val="0"/>
                        </a:spcAft>
                        <a:buClrTx/>
                        <a:buSzTx/>
                        <a:buFontTx/>
                        <a:buNone/>
                      </a:pPr>
                      <a:r>
                        <a:rPr kumimoji="0" lang="zh-CN" altLang="en-US" sz="2400" b="1" i="0" u="none" strike="noStrike" cap="none" normalizeH="0" baseline="0">
                          <a:ln>
                            <a:noFill/>
                          </a:ln>
                          <a:solidFill>
                            <a:schemeClr val="tx1"/>
                          </a:solidFill>
                          <a:effectLst/>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存活时间</a:t>
                      </a:r>
                    </a:p>
                  </a:txBody>
                  <a:tcPr marL="91213" marR="91213" marT="45607" marB="4560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18447">
                <a:tc>
                  <a:txBody>
                    <a:bodyPr/>
                    <a:lstStyle/>
                    <a:p>
                      <a:pPr marL="0" marR="0" lvl="0" indent="0" algn="ctr" defTabSz="914400" rtl="0" eaLnBrk="1" fontAlgn="ctr" latinLnBrk="0" hangingPunct="1">
                        <a:lnSpc>
                          <a:spcPct val="100000"/>
                        </a:lnSpc>
                        <a:spcBef>
                          <a:spcPct val="20000"/>
                        </a:spcBef>
                        <a:spcAft>
                          <a:spcPct val="0"/>
                        </a:spcAft>
                        <a:buClrTx/>
                        <a:buSzTx/>
                        <a:buFontTx/>
                        <a:buNone/>
                      </a:pPr>
                      <a:r>
                        <a:rPr kumimoji="0" lang="zh-CN" altLang="en-US" sz="2400" b="1" i="0" u="none" strike="noStrike" cap="none" normalizeH="0" baseline="0">
                          <a:ln>
                            <a:noFill/>
                          </a:ln>
                          <a:solidFill>
                            <a:schemeClr val="tx1"/>
                          </a:solidFill>
                          <a:effectLst/>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正常人肝细胞</a:t>
                      </a:r>
                    </a:p>
                  </a:txBody>
                  <a:tcPr marL="91213" marR="91213" marT="45607" marB="4560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20000"/>
                        </a:spcBef>
                        <a:spcAft>
                          <a:spcPct val="0"/>
                        </a:spcAft>
                        <a:buClrTx/>
                        <a:buSzTx/>
                        <a:buFontTx/>
                        <a:buNone/>
                      </a:pPr>
                      <a:r>
                        <a:rPr kumimoji="0" lang="en-US" altLang="zh-CN" sz="2400" b="1" i="0" u="none" strike="noStrike" cap="none" normalizeH="0" baseline="0" dirty="0">
                          <a:ln>
                            <a:noFill/>
                          </a:ln>
                          <a:solidFill>
                            <a:srgbClr val="0000FF"/>
                          </a:solidFill>
                          <a:effectLst/>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22</a:t>
                      </a:r>
                      <a:r>
                        <a:rPr kumimoji="0" lang="zh-CN" altLang="en-US" sz="2400" b="1" i="0" u="none" strike="noStrike" cap="none" normalizeH="0" baseline="0" dirty="0">
                          <a:ln>
                            <a:noFill/>
                          </a:ln>
                          <a:solidFill>
                            <a:srgbClr val="0000FF"/>
                          </a:solidFill>
                          <a:effectLst/>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小时</a:t>
                      </a:r>
                    </a:p>
                  </a:txBody>
                  <a:tcPr marL="91213" marR="91213" marT="45607" marB="456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20000"/>
                        </a:spcBef>
                        <a:spcAft>
                          <a:spcPct val="0"/>
                        </a:spcAft>
                        <a:buClrTx/>
                        <a:buSzTx/>
                        <a:buFontTx/>
                        <a:buNone/>
                      </a:pPr>
                      <a:r>
                        <a:rPr kumimoji="0" lang="en-US" altLang="zh-CN" sz="2400" b="1" i="0" u="none" strike="noStrike" cap="none" normalizeH="0" baseline="0" dirty="0">
                          <a:ln>
                            <a:noFill/>
                          </a:ln>
                          <a:solidFill>
                            <a:srgbClr val="FF0000"/>
                          </a:solidFill>
                          <a:effectLst/>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50~60</a:t>
                      </a:r>
                      <a:endParaRPr kumimoji="0" lang="zh-CN" altLang="en-US" sz="2400" b="1" i="0" u="none" strike="noStrike" cap="none" normalizeH="0" baseline="0" dirty="0">
                        <a:ln>
                          <a:noFill/>
                        </a:ln>
                        <a:solidFill>
                          <a:srgbClr val="FF0000"/>
                        </a:solidFill>
                        <a:effectLst/>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a:txBody>
                  <a:tcPr marL="91213" marR="91213" marT="45607" marB="456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20000"/>
                        </a:spcBef>
                        <a:spcAft>
                          <a:spcPct val="0"/>
                        </a:spcAft>
                        <a:buClrTx/>
                        <a:buSzTx/>
                        <a:buFontTx/>
                        <a:buNone/>
                      </a:pPr>
                      <a:r>
                        <a:rPr kumimoji="0" lang="en-US" altLang="zh-CN" sz="2400" b="1" i="0" u="none" strike="noStrike" cap="none" normalizeH="0" baseline="0">
                          <a:ln>
                            <a:noFill/>
                          </a:ln>
                          <a:solidFill>
                            <a:srgbClr val="CC00FF"/>
                          </a:solidFill>
                          <a:effectLst/>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45.8</a:t>
                      </a:r>
                      <a:r>
                        <a:rPr kumimoji="0" lang="zh-CN" altLang="en-US" sz="2400" b="1" i="0" u="none" strike="noStrike" cap="none" normalizeH="0" baseline="0">
                          <a:ln>
                            <a:noFill/>
                          </a:ln>
                          <a:solidFill>
                            <a:srgbClr val="CC00FF"/>
                          </a:solidFill>
                          <a:effectLst/>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天～</a:t>
                      </a:r>
                      <a:r>
                        <a:rPr kumimoji="0" lang="en-US" altLang="zh-CN" sz="2400" b="1" i="0" u="none" strike="noStrike" cap="none" normalizeH="0" baseline="0">
                          <a:ln>
                            <a:noFill/>
                          </a:ln>
                          <a:solidFill>
                            <a:srgbClr val="CC00FF"/>
                          </a:solidFill>
                          <a:effectLst/>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55</a:t>
                      </a:r>
                      <a:r>
                        <a:rPr kumimoji="0" lang="zh-CN" altLang="en-US" sz="2400" b="1" i="0" u="none" strike="noStrike" cap="none" normalizeH="0" baseline="0">
                          <a:ln>
                            <a:noFill/>
                          </a:ln>
                          <a:solidFill>
                            <a:srgbClr val="CC00FF"/>
                          </a:solidFill>
                          <a:effectLst/>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天</a:t>
                      </a:r>
                    </a:p>
                  </a:txBody>
                  <a:tcPr marL="91213" marR="91213" marT="45607" marB="4560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305560">
                <a:tc>
                  <a:txBody>
                    <a:bodyPr/>
                    <a:lstStyle/>
                    <a:p>
                      <a:pPr marL="0" marR="0" lvl="0" indent="0" algn="ctr" defTabSz="914400" rtl="0" eaLnBrk="1" fontAlgn="ctr" latinLnBrk="0" hangingPunct="1">
                        <a:lnSpc>
                          <a:spcPct val="100000"/>
                        </a:lnSpc>
                        <a:spcBef>
                          <a:spcPct val="20000"/>
                        </a:spcBef>
                        <a:spcAft>
                          <a:spcPct val="0"/>
                        </a:spcAft>
                        <a:buClrTx/>
                        <a:buSzTx/>
                        <a:buFontTx/>
                        <a:buNone/>
                      </a:pPr>
                      <a:r>
                        <a:rPr kumimoji="0" lang="zh-CN" altLang="en-US" sz="2400" b="1" i="0" u="none" strike="noStrike" cap="none" normalizeH="0" baseline="0" dirty="0">
                          <a:ln>
                            <a:noFill/>
                          </a:ln>
                          <a:solidFill>
                            <a:schemeClr val="tx1"/>
                          </a:solidFill>
                          <a:effectLst/>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海拉宫颈癌细胞</a:t>
                      </a:r>
                    </a:p>
                  </a:txBody>
                  <a:tcPr marL="91213" marR="91213" marT="45607" marB="4560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20000"/>
                        </a:spcBef>
                        <a:spcAft>
                          <a:spcPct val="0"/>
                        </a:spcAft>
                        <a:buClrTx/>
                        <a:buSzTx/>
                        <a:buFontTx/>
                        <a:buNone/>
                      </a:pPr>
                      <a:r>
                        <a:rPr kumimoji="0" lang="en-US" altLang="zh-CN" sz="2400" b="1" i="0" u="none" strike="noStrike" cap="none" normalizeH="0" baseline="0">
                          <a:ln>
                            <a:noFill/>
                          </a:ln>
                          <a:solidFill>
                            <a:srgbClr val="0000FF"/>
                          </a:solidFill>
                          <a:effectLst/>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22</a:t>
                      </a:r>
                      <a:r>
                        <a:rPr kumimoji="0" lang="zh-CN" altLang="en-US" sz="2400" b="1" i="0" u="none" strike="noStrike" cap="none" normalizeH="0" baseline="0">
                          <a:ln>
                            <a:noFill/>
                          </a:ln>
                          <a:solidFill>
                            <a:srgbClr val="0000FF"/>
                          </a:solidFill>
                          <a:effectLst/>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小时</a:t>
                      </a:r>
                    </a:p>
                  </a:txBody>
                  <a:tcPr marL="91213" marR="91213" marT="45607" marB="456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20000"/>
                        </a:spcBef>
                        <a:spcAft>
                          <a:spcPct val="0"/>
                        </a:spcAft>
                        <a:buClrTx/>
                        <a:buSzTx/>
                        <a:buFontTx/>
                        <a:buNone/>
                      </a:pPr>
                      <a:r>
                        <a:rPr kumimoji="0" lang="en-US" altLang="zh-CN" sz="2400" b="1" i="0" u="none" strike="noStrike" cap="none" normalizeH="0" baseline="0" dirty="0">
                          <a:ln>
                            <a:noFill/>
                          </a:ln>
                          <a:solidFill>
                            <a:srgbClr val="FF0000"/>
                          </a:solidFill>
                          <a:effectLst/>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a:t>
                      </a:r>
                    </a:p>
                    <a:p>
                      <a:pPr marL="0" marR="0" lvl="0" indent="0" algn="ctr" defTabSz="914400" rtl="0" eaLnBrk="1" fontAlgn="ctr" latinLnBrk="0" hangingPunct="1">
                        <a:lnSpc>
                          <a:spcPct val="100000"/>
                        </a:lnSpc>
                        <a:spcBef>
                          <a:spcPct val="20000"/>
                        </a:spcBef>
                        <a:spcAft>
                          <a:spcPct val="0"/>
                        </a:spcAft>
                        <a:buClrTx/>
                        <a:buSzTx/>
                        <a:buFontTx/>
                        <a:buNone/>
                      </a:pPr>
                      <a:r>
                        <a:rPr kumimoji="0" lang="en-US" altLang="zh-CN" sz="2400" b="1" i="0" u="none" strike="noStrike" cap="none" normalizeH="0" baseline="0" dirty="0">
                          <a:ln>
                            <a:noFill/>
                          </a:ln>
                          <a:solidFill>
                            <a:srgbClr val="FF0000"/>
                          </a:solidFill>
                          <a:effectLst/>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≈25484</a:t>
                      </a:r>
                      <a:endParaRPr kumimoji="0" lang="zh-CN" altLang="en-US" sz="2400" b="1" i="0" u="none" strike="noStrike" cap="none" normalizeH="0" baseline="0" dirty="0">
                        <a:ln>
                          <a:noFill/>
                        </a:ln>
                        <a:solidFill>
                          <a:srgbClr val="FF0000"/>
                        </a:solidFill>
                        <a:effectLst/>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a:txBody>
                  <a:tcPr marL="91213" marR="91213" marT="45607" marB="456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20000"/>
                        </a:spcBef>
                        <a:spcAft>
                          <a:spcPct val="0"/>
                        </a:spcAft>
                        <a:buClrTx/>
                        <a:buSzTx/>
                        <a:buFontTx/>
                        <a:buNone/>
                      </a:pPr>
                      <a:r>
                        <a:rPr kumimoji="0" lang="en-US" altLang="zh-CN" sz="2400" b="1" i="0" u="none" strike="noStrike" cap="none" normalizeH="0" baseline="0" dirty="0">
                          <a:ln>
                            <a:noFill/>
                          </a:ln>
                          <a:solidFill>
                            <a:srgbClr val="CC00FF"/>
                          </a:solidFill>
                          <a:effectLst/>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1951</a:t>
                      </a:r>
                      <a:r>
                        <a:rPr kumimoji="0" lang="zh-CN" altLang="en-US" sz="2400" b="1" i="0" u="none" strike="noStrike" cap="none" normalizeH="0" baseline="0" dirty="0">
                          <a:ln>
                            <a:noFill/>
                          </a:ln>
                          <a:solidFill>
                            <a:srgbClr val="CC00FF"/>
                          </a:solidFill>
                          <a:effectLst/>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年至今</a:t>
                      </a:r>
                    </a:p>
                  </a:txBody>
                  <a:tcPr marL="91213" marR="91213" marT="45607" marB="4560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86015" y="366761"/>
            <a:ext cx="2585321" cy="615551"/>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latinLnBrk="1" hangingPunct="0">
              <a:defRPr/>
            </a:pPr>
            <a:r>
              <a:rPr lang="zh-CN" altLang="en-US" sz="3200" dirty="0">
                <a:solidFill>
                  <a:schemeClr val="bg1"/>
                </a:solidFill>
                <a:latin typeface="OPPOSans B" panose="00020600040101010101" pitchFamily="18" charset="-122"/>
                <a:ea typeface="OPPOSans B" panose="00020600040101010101" pitchFamily="18" charset="-122"/>
                <a:sym typeface="OPPOSans B" panose="00020600040101010101" pitchFamily="18" charset="-122"/>
              </a:rPr>
              <a:t>什么是癌症？</a:t>
            </a:r>
          </a:p>
        </p:txBody>
      </p:sp>
      <p:sp>
        <p:nvSpPr>
          <p:cNvPr id="4" name="文本框 3"/>
          <p:cNvSpPr txBox="1"/>
          <p:nvPr/>
        </p:nvSpPr>
        <p:spPr>
          <a:xfrm>
            <a:off x="695325" y="1764850"/>
            <a:ext cx="4484699" cy="461665"/>
          </a:xfrm>
          <a:prstGeom prst="rect">
            <a:avLst/>
          </a:prstGeom>
          <a:noFill/>
          <a:ln w="9525">
            <a:noFill/>
          </a:ln>
        </p:spPr>
        <p:txBody>
          <a:bodyPr>
            <a:spAutoFit/>
          </a:bodyPr>
          <a:lstStyle/>
          <a:p>
            <a:pPr>
              <a:spcBef>
                <a:spcPct val="50000"/>
              </a:spcBef>
              <a:buFont typeface="Arial" panose="020B0604020202020204" pitchFamily="34" charset="0"/>
            </a:pPr>
            <a:r>
              <a:rPr lang="zh-CN" altLang="en-US" sz="2400" b="1" dirty="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癌症通常也叫恶性肿瘤。</a:t>
            </a:r>
          </a:p>
        </p:txBody>
      </p:sp>
      <p:sp>
        <p:nvSpPr>
          <p:cNvPr id="6" name="文本框 5"/>
          <p:cNvSpPr txBox="1"/>
          <p:nvPr/>
        </p:nvSpPr>
        <p:spPr>
          <a:xfrm>
            <a:off x="695325" y="2422314"/>
            <a:ext cx="10801350" cy="974690"/>
          </a:xfrm>
          <a:prstGeom prst="rect">
            <a:avLst/>
          </a:prstGeom>
          <a:noFill/>
          <a:ln w="9525">
            <a:noFill/>
          </a:ln>
        </p:spPr>
        <p:txBody>
          <a:bodyPr wrap="square">
            <a:spAutoFit/>
          </a:bodyPr>
          <a:lstStyle/>
          <a:p>
            <a:pPr>
              <a:lnSpc>
                <a:spcPct val="150000"/>
              </a:lnSpc>
              <a:spcBef>
                <a:spcPct val="20000"/>
              </a:spcBef>
              <a:buFont typeface="Arial" panose="020B0604020202020204" pitchFamily="34" charset="0"/>
            </a:pPr>
            <a:r>
              <a:rPr lang="zh-CN" altLang="en-US"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肿瘤是身体的一部分细胞与机体的其他组织生长不协调，表现为任意地、无节制地增殖分裂，增长成一个大的组织块则为肿瘤。</a:t>
            </a:r>
          </a:p>
        </p:txBody>
      </p:sp>
      <p:sp>
        <p:nvSpPr>
          <p:cNvPr id="7" name="文本框 6"/>
          <p:cNvSpPr txBox="1"/>
          <p:nvPr/>
        </p:nvSpPr>
        <p:spPr>
          <a:xfrm>
            <a:off x="660400" y="3632200"/>
            <a:ext cx="10823575" cy="1436355"/>
          </a:xfrm>
          <a:prstGeom prst="rect">
            <a:avLst/>
          </a:prstGeom>
          <a:noFill/>
          <a:ln w="9525">
            <a:noFill/>
          </a:ln>
        </p:spPr>
        <p:txBody>
          <a:bodyPr wrap="square">
            <a:spAutoFit/>
          </a:bodyPr>
          <a:lstStyle/>
          <a:p>
            <a:pPr>
              <a:lnSpc>
                <a:spcPct val="150000"/>
              </a:lnSpc>
              <a:spcBef>
                <a:spcPct val="50000"/>
              </a:spcBef>
              <a:buFont typeface="Arial" panose="020B0604020202020204" pitchFamily="34" charset="0"/>
            </a:pPr>
            <a:r>
              <a:rPr lang="zh-CN" altLang="en-US"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肿瘤可分为良性肿瘤和恶性肿瘤两类。前者生长缓慢，</a:t>
            </a:r>
            <a:r>
              <a:rPr lang="zh-CN" altLang="en-US" sz="2000" b="1" dirty="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与周围组织界限清楚，不转移</a:t>
            </a:r>
            <a:r>
              <a:rPr lang="zh-CN" altLang="en-US"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，对人体健康危害小。后者生长迅速，转移到其他部位，</a:t>
            </a:r>
            <a:r>
              <a:rPr lang="zh-CN" altLang="en-US" sz="2000" b="1" dirty="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产生有害物质，破坏正常器官结构，</a:t>
            </a:r>
            <a:r>
              <a:rPr lang="zh-CN" altLang="en-US"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使机体功能失调，威胁生命。</a:t>
            </a:r>
          </a:p>
        </p:txBody>
      </p:sp>
    </p:spTree>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86015" y="366761"/>
            <a:ext cx="5868271" cy="615551"/>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latinLnBrk="1" hangingPunct="0">
              <a:defRPr/>
            </a:pPr>
            <a:r>
              <a:rPr lang="zh-CN" altLang="en-US" sz="3200" dirty="0">
                <a:solidFill>
                  <a:schemeClr val="bg1"/>
                </a:solidFill>
                <a:latin typeface="OPPOSans B" panose="00020600040101010101" pitchFamily="18" charset="-122"/>
                <a:ea typeface="OPPOSans B" panose="00020600040101010101" pitchFamily="18" charset="-122"/>
                <a:sym typeface="OPPOSans B" panose="00020600040101010101" pitchFamily="18" charset="-122"/>
              </a:rPr>
              <a:t>癌细胞的形态结构发生明显变化</a:t>
            </a:r>
          </a:p>
        </p:txBody>
      </p:sp>
      <p:pic>
        <p:nvPicPr>
          <p:cNvPr id="9" name="图片 8"/>
          <p:cNvPicPr>
            <a:picLocks noChangeAspect="1"/>
          </p:cNvPicPr>
          <p:nvPr/>
        </p:nvPicPr>
        <p:blipFill>
          <a:blip r:embed="rId2"/>
          <a:stretch>
            <a:fillRect/>
          </a:stretch>
        </p:blipFill>
        <p:spPr>
          <a:xfrm>
            <a:off x="1851190" y="1964056"/>
            <a:ext cx="3344521" cy="1939887"/>
          </a:xfrm>
          <a:prstGeom prst="rect">
            <a:avLst/>
          </a:prstGeom>
          <a:noFill/>
          <a:ln w="9525">
            <a:noFill/>
          </a:ln>
        </p:spPr>
      </p:pic>
      <p:pic>
        <p:nvPicPr>
          <p:cNvPr id="11" name="图片 10"/>
          <p:cNvPicPr>
            <a:picLocks noChangeAspect="1"/>
          </p:cNvPicPr>
          <p:nvPr/>
        </p:nvPicPr>
        <p:blipFill>
          <a:blip r:embed="rId3"/>
          <a:stretch>
            <a:fillRect/>
          </a:stretch>
        </p:blipFill>
        <p:spPr>
          <a:xfrm>
            <a:off x="6848968" y="1964056"/>
            <a:ext cx="3344521" cy="1920884"/>
          </a:xfrm>
          <a:prstGeom prst="rect">
            <a:avLst/>
          </a:prstGeom>
          <a:noFill/>
          <a:ln w="9525">
            <a:noFill/>
          </a:ln>
        </p:spPr>
      </p:pic>
      <p:sp>
        <p:nvSpPr>
          <p:cNvPr id="12" name="文本框 11"/>
          <p:cNvSpPr txBox="1"/>
          <p:nvPr/>
        </p:nvSpPr>
        <p:spPr>
          <a:xfrm>
            <a:off x="786015" y="4913306"/>
            <a:ext cx="11063863" cy="400110"/>
          </a:xfrm>
          <a:prstGeom prst="rect">
            <a:avLst/>
          </a:prstGeom>
          <a:noFill/>
          <a:ln w="9525">
            <a:noFill/>
          </a:ln>
        </p:spPr>
        <p:txBody>
          <a:bodyPr wrap="square">
            <a:spAutoFit/>
          </a:bodyPr>
          <a:lstStyle/>
          <a:p>
            <a:pPr defTabSz="1219200">
              <a:spcBef>
                <a:spcPct val="50000"/>
              </a:spcBef>
              <a:buFont typeface="Arial" panose="020B0604020202020204" pitchFamily="34" charset="0"/>
              <a:defRPr/>
            </a:pPr>
            <a:r>
              <a:rPr lang="zh-CN" altLang="en-US" sz="2000" b="1" dirty="0">
                <a:solidFill>
                  <a:srgbClr val="0000CC"/>
                </a:solidFill>
                <a:effectLst>
                  <a:outerShdw blurRad="38100" dist="38100" dir="2700000" algn="tl">
                    <a:srgbClr val="C0C0C0"/>
                  </a:outerShdw>
                </a:effectLst>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培养中的正常的成纤维细胞呈扁平梭形（左），当这种细胞转化成癌细胞后就变成球形了（右）。</a:t>
            </a:r>
          </a:p>
        </p:txBody>
      </p:sp>
      <p:sp>
        <p:nvSpPr>
          <p:cNvPr id="13" name="矩形 12"/>
          <p:cNvSpPr/>
          <p:nvPr/>
        </p:nvSpPr>
        <p:spPr>
          <a:xfrm>
            <a:off x="2048579" y="4092388"/>
            <a:ext cx="3005951" cy="400110"/>
          </a:xfrm>
          <a:prstGeom prst="rect">
            <a:avLst/>
          </a:prstGeom>
          <a:noFill/>
          <a:ln w="9525">
            <a:noFill/>
          </a:ln>
        </p:spPr>
        <p:txBody>
          <a:bodyPr wrap="none">
            <a:spAutoFit/>
          </a:bodyPr>
          <a:lstStyle/>
          <a:p>
            <a:pPr algn="ctr">
              <a:buFont typeface="Arial" panose="020B0604020202020204" pitchFamily="34" charset="0"/>
            </a:pPr>
            <a:r>
              <a:rPr lang="zh-CN" altLang="en-US" sz="2000" b="1" dirty="0">
                <a:solidFill>
                  <a:srgbClr val="FF3399"/>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正常成纤维细胞扁平梭形</a:t>
            </a:r>
          </a:p>
        </p:txBody>
      </p:sp>
      <p:sp>
        <p:nvSpPr>
          <p:cNvPr id="14" name="文本框 13"/>
          <p:cNvSpPr txBox="1"/>
          <p:nvPr/>
        </p:nvSpPr>
        <p:spPr>
          <a:xfrm>
            <a:off x="6658939" y="4092388"/>
            <a:ext cx="3724581" cy="400110"/>
          </a:xfrm>
          <a:prstGeom prst="rect">
            <a:avLst/>
          </a:prstGeom>
          <a:noFill/>
          <a:ln w="9525">
            <a:noFill/>
          </a:ln>
        </p:spPr>
        <p:txBody>
          <a:bodyPr>
            <a:spAutoFit/>
          </a:bodyPr>
          <a:lstStyle/>
          <a:p>
            <a:pPr algn="ctr">
              <a:spcBef>
                <a:spcPct val="50000"/>
              </a:spcBef>
              <a:buFont typeface="Arial" panose="020B0604020202020204" pitchFamily="34" charset="0"/>
            </a:pPr>
            <a:r>
              <a:rPr lang="zh-CN" altLang="en-US" sz="2000" b="1" dirty="0">
                <a:solidFill>
                  <a:srgbClr val="FF3399"/>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癌变后球形的成纤维细胞</a:t>
            </a:r>
          </a:p>
        </p:txBody>
      </p:sp>
    </p:spTree>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ppt_x"/>
                                          </p:val>
                                        </p:tav>
                                        <p:tav tm="100000">
                                          <p:val>
                                            <p:strVal val="#ppt_x"/>
                                          </p:val>
                                        </p:tav>
                                      </p:tavLst>
                                    </p:anim>
                                    <p:anim calcmode="lin" valueType="num">
                                      <p:cBhvr additive="base">
                                        <p:cTn id="2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tags/tag1.xml><?xml version="1.0" encoding="utf-8"?>
<p:tagLst xmlns:a="http://schemas.openxmlformats.org/drawingml/2006/main" xmlns:r="http://schemas.openxmlformats.org/officeDocument/2006/relationships" xmlns:p="http://schemas.openxmlformats.org/presentationml/2006/main">
  <p:tag name="ISLIDE.GUIDESSETTING" val="{&quot;Id&quot;:null,&quot;Name&quot;:&quot;正常&quot;,&quot;HeaderHeight&quot;:15.0,&quot;FooterHeight&quot;:9.0,&quot;SideMargin&quot;:5.5,&quot;TopMargin&quot;:0.0,&quot;BottomMargin&quot;:0.0,&quot;IntervalMargin&quot;:1.5,&quot;SettingType&quot;:&quot;System&quot;}"/>
</p:tagLst>
</file>

<file path=ppt/tags/tag2.xml><?xml version="1.0" encoding="utf-8"?>
<p:tagLst xmlns:a="http://schemas.openxmlformats.org/drawingml/2006/main" xmlns:r="http://schemas.openxmlformats.org/officeDocument/2006/relationships" xmlns:p="http://schemas.openxmlformats.org/presentationml/2006/main">
  <p:tag name="REFSHAPE" val="434961956"/>
  <p:tag name="KSO_WM_UNIT_PLACING_PICTURE_USER_VIEWPORT" val="{&quot;height&quot;:9555,&quot;width&quot;:14360}"/>
</p:tagLst>
</file>

<file path=ppt/tags/tag3.xml><?xml version="1.0" encoding="utf-8"?>
<p:tagLst xmlns:a="http://schemas.openxmlformats.org/drawingml/2006/main" xmlns:r="http://schemas.openxmlformats.org/officeDocument/2006/relationships" xmlns:p="http://schemas.openxmlformats.org/presentationml/2006/main">
  <p:tag name="KSO_WM_UNIT_TABLE_BEAUTIFY" val="smartTable{c4ba8c1b-174e-4df0-bbd7-e1ba38bf3f91}"/>
</p:tagLst>
</file>

<file path=ppt/theme/theme1.xml><?xml version="1.0" encoding="utf-8"?>
<a:theme xmlns:a="http://schemas.openxmlformats.org/drawingml/2006/main" name="办公资源网：www.bangongziyuan.com">
  <a:themeElements>
    <a:clrScheme name="深红粉红">
      <a:dk1>
        <a:srgbClr val="000000"/>
      </a:dk1>
      <a:lt1>
        <a:srgbClr val="FFFFFF"/>
      </a:lt1>
      <a:dk2>
        <a:srgbClr val="778495"/>
      </a:dk2>
      <a:lt2>
        <a:srgbClr val="F0F0F0"/>
      </a:lt2>
      <a:accent1>
        <a:srgbClr val="C21A1C"/>
      </a:accent1>
      <a:accent2>
        <a:srgbClr val="EC7474"/>
      </a:accent2>
      <a:accent3>
        <a:srgbClr val="646464"/>
      </a:accent3>
      <a:accent4>
        <a:srgbClr val="828282"/>
      </a:accent4>
      <a:accent5>
        <a:srgbClr val="A5A5A5"/>
      </a:accent5>
      <a:accent6>
        <a:srgbClr val="C9C9C9"/>
      </a:accent6>
      <a:hlink>
        <a:srgbClr val="C21A1C"/>
      </a:hlink>
      <a:folHlink>
        <a:srgbClr val="BFBFBF"/>
      </a:folHlink>
    </a:clrScheme>
    <a:fontScheme name="OPPO1">
      <a:majorFont>
        <a:latin typeface="Roboto"/>
        <a:ea typeface="OPPOSans B"/>
        <a:cs typeface=""/>
      </a:majorFont>
      <a:minorFont>
        <a:latin typeface="Roboto"/>
        <a:ea typeface="OPPOSans 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1594</Words>
  <Application>Microsoft Office PowerPoint</Application>
  <PresentationFormat>宽屏</PresentationFormat>
  <Paragraphs>157</Paragraphs>
  <Slides>30</Slides>
  <Notes>1</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30</vt:i4>
      </vt:variant>
    </vt:vector>
  </HeadingPairs>
  <TitlesOfParts>
    <vt:vector size="38" baseType="lpstr">
      <vt:lpstr>Arial</vt:lpstr>
      <vt:lpstr>FandolFang R</vt:lpstr>
      <vt:lpstr>Roboto</vt:lpstr>
      <vt:lpstr>OPPOSans R</vt:lpstr>
      <vt:lpstr>OPPOSans H</vt:lpstr>
      <vt:lpstr>OPPOSans B</vt:lpstr>
      <vt:lpstr>思源黑体 CN Light</vt:lpstr>
      <vt:lpstr>办公资源网：www.bangongziyuan.com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2</cp:revision>
  <dcterms:created xsi:type="dcterms:W3CDTF">2020-06-24T02:09:46Z</dcterms:created>
  <dcterms:modified xsi:type="dcterms:W3CDTF">2021-01-09T11:57:15Z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