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5" r:id="rId2"/>
    <p:sldId id="259"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87" r:id="rId18"/>
    <p:sldId id="276" r:id="rId19"/>
  </p:sldIdLst>
  <p:sldSz cx="12192000" cy="6858000"/>
  <p:notesSz cx="6858000" cy="9144000"/>
  <p:embeddedFontLst>
    <p:embeddedFont>
      <p:font typeface="FandolFang R" panose="02010600030101010101" charset="-122"/>
      <p:regular r:id="rId21"/>
    </p:embeddedFont>
    <p:embeddedFont>
      <p:font typeface="思源黑体 CN Light" panose="02010600030101010101" charset="-122"/>
      <p:regular r:id="rId22"/>
    </p:embeddedFont>
    <p:embeddedFont>
      <p:font typeface="Calibri" panose="020F0502020204030204" pitchFamily="34" charset="0"/>
      <p:regular r:id="rId23"/>
      <p:bold r:id="rId24"/>
      <p:italic r:id="rId25"/>
      <p:boldItalic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42">
          <p15:clr>
            <a:srgbClr val="A4A3A4"/>
          </p15:clr>
        </p15:guide>
        <p15:guide id="3" orient="horz" pos="600">
          <p15:clr>
            <a:srgbClr val="A4A3A4"/>
          </p15:clr>
        </p15:guide>
        <p15:guide id="4" orient="horz" pos="664">
          <p15:clr>
            <a:srgbClr val="A4A3A4"/>
          </p15:clr>
        </p15:guide>
        <p15:guide id="5" orient="horz" pos="3928">
          <p15:clr>
            <a:srgbClr val="A4A3A4"/>
          </p15:clr>
        </p15:guide>
        <p15:guide id="6" orient="horz" pos="3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2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guide pos="416"/>
        <p:guide pos="7242"/>
        <p:guide orient="horz" pos="600"/>
        <p:guide orient="horz" pos="664"/>
        <p:guide orient="horz" pos="3928"/>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3ACD943-6C4C-485E-A1DE-10844C653D4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47AE6268-3315-45EF-B116-0B9B428CD9F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902F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902F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3.x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9.bin"/><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p:cNvPicPr>
            <a:picLocks noChangeAspect="1"/>
          </p:cNvPicPr>
          <p:nvPr/>
        </p:nvPicPr>
        <p:blipFill>
          <a:blip r:embed="rId2">
            <a:extLst>
              <a:ext uri="{28A0092B-C50C-407E-A947-70E740481C1C}">
                <a14:useLocalDpi xmlns:a14="http://schemas.microsoft.com/office/drawing/2010/main" val="0"/>
              </a:ext>
            </a:extLst>
          </a:blip>
          <a:srcRect l="38500" t="3655" r="43734" b="69518"/>
          <a:stretch>
            <a:fillRect/>
          </a:stretch>
        </p:blipFill>
        <p:spPr>
          <a:xfrm>
            <a:off x="7976629" y="1008377"/>
            <a:ext cx="1502983" cy="1502983"/>
          </a:xfrm>
          <a:custGeom>
            <a:avLst/>
            <a:gdLst>
              <a:gd name="connsiteX0" fmla="*/ 0 w 1502983"/>
              <a:gd name="connsiteY0" fmla="*/ 0 h 1502983"/>
              <a:gd name="connsiteX1" fmla="*/ 1502983 w 1502983"/>
              <a:gd name="connsiteY1" fmla="*/ 0 h 1502983"/>
              <a:gd name="connsiteX2" fmla="*/ 1502983 w 1502983"/>
              <a:gd name="connsiteY2" fmla="*/ 1502983 h 1502983"/>
              <a:gd name="connsiteX3" fmla="*/ 0 w 1502983"/>
              <a:gd name="connsiteY3" fmla="*/ 1502983 h 1502983"/>
              <a:gd name="connsiteX4" fmla="*/ 0 w 1502983"/>
              <a:gd name="connsiteY4" fmla="*/ 0 h 150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83" h="1502983">
                <a:moveTo>
                  <a:pt x="0" y="0"/>
                </a:moveTo>
                <a:lnTo>
                  <a:pt x="1502983" y="0"/>
                </a:lnTo>
                <a:lnTo>
                  <a:pt x="1502983" y="1502983"/>
                </a:lnTo>
                <a:lnTo>
                  <a:pt x="0" y="1502983"/>
                </a:lnTo>
                <a:lnTo>
                  <a:pt x="0" y="0"/>
                </a:lnTo>
                <a:close/>
              </a:path>
            </a:pathLst>
          </a:custGeom>
        </p:spPr>
      </p:pic>
      <p:pic>
        <p:nvPicPr>
          <p:cNvPr id="70" name="图片 69"/>
          <p:cNvPicPr>
            <a:picLocks noChangeAspect="1"/>
          </p:cNvPicPr>
          <p:nvPr/>
        </p:nvPicPr>
        <p:blipFill>
          <a:blip r:embed="rId2">
            <a:extLst>
              <a:ext uri="{28A0092B-C50C-407E-A947-70E740481C1C}">
                <a14:useLocalDpi xmlns:a14="http://schemas.microsoft.com/office/drawing/2010/main" val="0"/>
              </a:ext>
            </a:extLst>
          </a:blip>
          <a:srcRect l="57617" t="5087" r="18816" b="59327"/>
          <a:stretch>
            <a:fillRect/>
          </a:stretch>
        </p:blipFill>
        <p:spPr>
          <a:xfrm>
            <a:off x="9593847" y="1088594"/>
            <a:ext cx="1993692" cy="1993692"/>
          </a:xfrm>
          <a:custGeom>
            <a:avLst/>
            <a:gdLst>
              <a:gd name="connsiteX0" fmla="*/ 0 w 1993692"/>
              <a:gd name="connsiteY0" fmla="*/ 0 h 1993692"/>
              <a:gd name="connsiteX1" fmla="*/ 1993692 w 1993692"/>
              <a:gd name="connsiteY1" fmla="*/ 0 h 1993692"/>
              <a:gd name="connsiteX2" fmla="*/ 1993692 w 1993692"/>
              <a:gd name="connsiteY2" fmla="*/ 1993692 h 1993692"/>
              <a:gd name="connsiteX3" fmla="*/ 0 w 1993692"/>
              <a:gd name="connsiteY3" fmla="*/ 1993692 h 1993692"/>
              <a:gd name="connsiteX4" fmla="*/ 0 w 1993692"/>
              <a:gd name="connsiteY4" fmla="*/ 0 h 19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1993692">
                <a:moveTo>
                  <a:pt x="0" y="0"/>
                </a:moveTo>
                <a:lnTo>
                  <a:pt x="1993692" y="0"/>
                </a:lnTo>
                <a:lnTo>
                  <a:pt x="1993692" y="1993692"/>
                </a:lnTo>
                <a:lnTo>
                  <a:pt x="0" y="1993692"/>
                </a:lnTo>
                <a:lnTo>
                  <a:pt x="0" y="0"/>
                </a:lnTo>
                <a:close/>
              </a:path>
            </a:pathLst>
          </a:custGeom>
        </p:spPr>
      </p:pic>
      <p:pic>
        <p:nvPicPr>
          <p:cNvPr id="69" name="图片 68"/>
          <p:cNvPicPr>
            <a:picLocks noChangeAspect="1"/>
          </p:cNvPicPr>
          <p:nvPr/>
        </p:nvPicPr>
        <p:blipFill>
          <a:blip r:embed="rId2">
            <a:extLst>
              <a:ext uri="{28A0092B-C50C-407E-A947-70E740481C1C}">
                <a14:useLocalDpi xmlns:a14="http://schemas.microsoft.com/office/drawing/2010/main" val="0"/>
              </a:ext>
            </a:extLst>
          </a:blip>
          <a:srcRect l="31666" t="31982" r="43482" b="30493"/>
          <a:stretch>
            <a:fillRect/>
          </a:stretch>
        </p:blipFill>
        <p:spPr>
          <a:xfrm>
            <a:off x="7398522" y="2595362"/>
            <a:ext cx="2102370" cy="2102370"/>
          </a:xfrm>
          <a:custGeom>
            <a:avLst/>
            <a:gdLst>
              <a:gd name="connsiteX0" fmla="*/ 0 w 2102370"/>
              <a:gd name="connsiteY0" fmla="*/ 0 h 2102370"/>
              <a:gd name="connsiteX1" fmla="*/ 2102370 w 2102370"/>
              <a:gd name="connsiteY1" fmla="*/ 0 h 2102370"/>
              <a:gd name="connsiteX2" fmla="*/ 2102370 w 2102370"/>
              <a:gd name="connsiteY2" fmla="*/ 2102370 h 2102370"/>
              <a:gd name="connsiteX3" fmla="*/ 0 w 2102370"/>
              <a:gd name="connsiteY3" fmla="*/ 2102370 h 2102370"/>
              <a:gd name="connsiteX4" fmla="*/ 0 w 2102370"/>
              <a:gd name="connsiteY4" fmla="*/ 0 h 2102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370" h="2102370">
                <a:moveTo>
                  <a:pt x="0" y="0"/>
                </a:moveTo>
                <a:lnTo>
                  <a:pt x="2102370" y="0"/>
                </a:lnTo>
                <a:lnTo>
                  <a:pt x="2102370" y="2102370"/>
                </a:lnTo>
                <a:lnTo>
                  <a:pt x="0" y="2102370"/>
                </a:lnTo>
                <a:lnTo>
                  <a:pt x="0" y="0"/>
                </a:lnTo>
                <a:close/>
              </a:path>
            </a:pathLst>
          </a:custGeom>
        </p:spPr>
      </p:pic>
      <p:pic>
        <p:nvPicPr>
          <p:cNvPr id="68" name="图片 67"/>
          <p:cNvPicPr>
            <a:picLocks noChangeAspect="1"/>
          </p:cNvPicPr>
          <p:nvPr/>
        </p:nvPicPr>
        <p:blipFill>
          <a:blip r:embed="rId2">
            <a:extLst>
              <a:ext uri="{28A0092B-C50C-407E-A947-70E740481C1C}">
                <a14:useLocalDpi xmlns:a14="http://schemas.microsoft.com/office/drawing/2010/main" val="0"/>
              </a:ext>
            </a:extLst>
          </a:blip>
          <a:srcRect l="57617" t="42281" r="11404" b="12692"/>
          <a:stretch>
            <a:fillRect/>
          </a:stretch>
        </p:blipFill>
        <p:spPr>
          <a:xfrm>
            <a:off x="9593847" y="3172365"/>
            <a:ext cx="2620780" cy="2522630"/>
          </a:xfrm>
          <a:custGeom>
            <a:avLst/>
            <a:gdLst>
              <a:gd name="connsiteX0" fmla="*/ 0 w 2620780"/>
              <a:gd name="connsiteY0" fmla="*/ 0 h 2522630"/>
              <a:gd name="connsiteX1" fmla="*/ 2620780 w 2620780"/>
              <a:gd name="connsiteY1" fmla="*/ 0 h 2522630"/>
              <a:gd name="connsiteX2" fmla="*/ 2620780 w 2620780"/>
              <a:gd name="connsiteY2" fmla="*/ 2522630 h 2522630"/>
              <a:gd name="connsiteX3" fmla="*/ 0 w 2620780"/>
              <a:gd name="connsiteY3" fmla="*/ 2522630 h 2522630"/>
              <a:gd name="connsiteX4" fmla="*/ 0 w 2620780"/>
              <a:gd name="connsiteY4" fmla="*/ 0 h 252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0780" h="2522630">
                <a:moveTo>
                  <a:pt x="0" y="0"/>
                </a:moveTo>
                <a:lnTo>
                  <a:pt x="2620780" y="0"/>
                </a:lnTo>
                <a:lnTo>
                  <a:pt x="2620780" y="2522630"/>
                </a:lnTo>
                <a:lnTo>
                  <a:pt x="0" y="2522630"/>
                </a:lnTo>
                <a:lnTo>
                  <a:pt x="0" y="0"/>
                </a:lnTo>
                <a:close/>
              </a:path>
            </a:pathLst>
          </a:custGeom>
        </p:spPr>
      </p:pic>
      <p:pic>
        <p:nvPicPr>
          <p:cNvPr id="67" name="图片 66"/>
          <p:cNvPicPr>
            <a:picLocks noChangeAspect="1"/>
          </p:cNvPicPr>
          <p:nvPr/>
        </p:nvPicPr>
        <p:blipFill>
          <a:blip r:embed="rId2">
            <a:extLst>
              <a:ext uri="{28A0092B-C50C-407E-A947-70E740481C1C}">
                <a14:useLocalDpi xmlns:a14="http://schemas.microsoft.com/office/drawing/2010/main" val="0"/>
              </a:ext>
            </a:extLst>
          </a:blip>
          <a:srcRect l="38500" t="71007" r="43734" b="2166"/>
          <a:stretch>
            <a:fillRect/>
          </a:stretch>
        </p:blipFill>
        <p:spPr>
          <a:xfrm>
            <a:off x="7976629" y="4781738"/>
            <a:ext cx="1502983" cy="1502983"/>
          </a:xfrm>
          <a:custGeom>
            <a:avLst/>
            <a:gdLst>
              <a:gd name="connsiteX0" fmla="*/ 0 w 1502983"/>
              <a:gd name="connsiteY0" fmla="*/ 0 h 1502983"/>
              <a:gd name="connsiteX1" fmla="*/ 1502983 w 1502983"/>
              <a:gd name="connsiteY1" fmla="*/ 0 h 1502983"/>
              <a:gd name="connsiteX2" fmla="*/ 1502983 w 1502983"/>
              <a:gd name="connsiteY2" fmla="*/ 1502983 h 1502983"/>
              <a:gd name="connsiteX3" fmla="*/ 0 w 1502983"/>
              <a:gd name="connsiteY3" fmla="*/ 1502983 h 1502983"/>
              <a:gd name="connsiteX4" fmla="*/ 0 w 1502983"/>
              <a:gd name="connsiteY4" fmla="*/ 0 h 150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83" h="1502983">
                <a:moveTo>
                  <a:pt x="0" y="0"/>
                </a:moveTo>
                <a:lnTo>
                  <a:pt x="1502983" y="0"/>
                </a:lnTo>
                <a:lnTo>
                  <a:pt x="1502983" y="1502983"/>
                </a:lnTo>
                <a:lnTo>
                  <a:pt x="0" y="1502983"/>
                </a:lnTo>
                <a:lnTo>
                  <a:pt x="0" y="0"/>
                </a:lnTo>
                <a:close/>
              </a:path>
            </a:pathLst>
          </a:custGeom>
        </p:spPr>
      </p:pic>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19383" t="71283" r="62850" b="1890"/>
          <a:stretch>
            <a:fillRect/>
          </a:stretch>
        </p:blipFill>
        <p:spPr>
          <a:xfrm>
            <a:off x="6359409" y="4797189"/>
            <a:ext cx="1502983" cy="1502983"/>
          </a:xfrm>
          <a:custGeom>
            <a:avLst/>
            <a:gdLst>
              <a:gd name="connsiteX0" fmla="*/ 0 w 1502983"/>
              <a:gd name="connsiteY0" fmla="*/ 0 h 1502983"/>
              <a:gd name="connsiteX1" fmla="*/ 1502983 w 1502983"/>
              <a:gd name="connsiteY1" fmla="*/ 0 h 1502983"/>
              <a:gd name="connsiteX2" fmla="*/ 1502983 w 1502983"/>
              <a:gd name="connsiteY2" fmla="*/ 1502983 h 1502983"/>
              <a:gd name="connsiteX3" fmla="*/ 0 w 1502983"/>
              <a:gd name="connsiteY3" fmla="*/ 1502983 h 1502983"/>
              <a:gd name="connsiteX4" fmla="*/ 0 w 1502983"/>
              <a:gd name="connsiteY4" fmla="*/ 0 h 150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83" h="1502983">
                <a:moveTo>
                  <a:pt x="0" y="0"/>
                </a:moveTo>
                <a:lnTo>
                  <a:pt x="1502983" y="0"/>
                </a:lnTo>
                <a:lnTo>
                  <a:pt x="1502983" y="1502983"/>
                </a:lnTo>
                <a:lnTo>
                  <a:pt x="0" y="1502983"/>
                </a:lnTo>
                <a:lnTo>
                  <a:pt x="0" y="0"/>
                </a:lnTo>
                <a:close/>
              </a:path>
            </a:pathLst>
          </a:custGeom>
        </p:spPr>
      </p:pic>
      <p:sp>
        <p:nvSpPr>
          <p:cNvPr id="25" name="Rectangle 13"/>
          <p:cNvSpPr/>
          <p:nvPr/>
        </p:nvSpPr>
        <p:spPr>
          <a:xfrm>
            <a:off x="10590693" y="5785074"/>
            <a:ext cx="1103154" cy="1072926"/>
          </a:xfrm>
          <a:prstGeom prst="rect">
            <a:avLst/>
          </a:prstGeom>
          <a:solidFill>
            <a:srgbClr val="902F2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323232"/>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6" name="组合 25"/>
          <p:cNvGrpSpPr/>
          <p:nvPr/>
        </p:nvGrpSpPr>
        <p:grpSpPr>
          <a:xfrm>
            <a:off x="644143" y="2557336"/>
            <a:ext cx="6754380" cy="2399483"/>
            <a:chOff x="6147269" y="3034800"/>
            <a:chExt cx="5815273" cy="1885924"/>
          </a:xfrm>
        </p:grpSpPr>
        <p:grpSp>
          <p:nvGrpSpPr>
            <p:cNvPr id="27" name="组合 26"/>
            <p:cNvGrpSpPr/>
            <p:nvPr/>
          </p:nvGrpSpPr>
          <p:grpSpPr>
            <a:xfrm>
              <a:off x="6147269" y="3536612"/>
              <a:ext cx="5815273" cy="1384112"/>
              <a:chOff x="-4714868" y="2315677"/>
              <a:chExt cx="5815273" cy="1384112"/>
            </a:xfrm>
          </p:grpSpPr>
          <p:sp>
            <p:nvSpPr>
              <p:cNvPr id="29" name="矩形: 圆角 21"/>
              <p:cNvSpPr/>
              <p:nvPr/>
            </p:nvSpPr>
            <p:spPr>
              <a:xfrm>
                <a:off x="-4648332" y="3345066"/>
                <a:ext cx="3562392" cy="354723"/>
              </a:xfrm>
              <a:prstGeom prst="roundRect">
                <a:avLst>
                  <a:gd name="adj" fmla="val 50000"/>
                </a:avLst>
              </a:prstGeom>
              <a:solidFill>
                <a:srgbClr val="902F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0" name="组合 29"/>
              <p:cNvGrpSpPr/>
              <p:nvPr/>
            </p:nvGrpSpPr>
            <p:grpSpPr>
              <a:xfrm>
                <a:off x="-4714868" y="2315677"/>
                <a:ext cx="5815273" cy="739350"/>
                <a:chOff x="-4714868" y="2315677"/>
                <a:chExt cx="5815273" cy="739350"/>
              </a:xfrm>
            </p:grpSpPr>
            <p:sp>
              <p:nvSpPr>
                <p:cNvPr id="31" name="文本框 30"/>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32" name="直接连接符 31"/>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33" name="文本占位符 19"/>
                <p:cNvSpPr txBox="1"/>
                <p:nvPr/>
              </p:nvSpPr>
              <p:spPr>
                <a:xfrm>
                  <a:off x="-4714868" y="2315677"/>
                  <a:ext cx="5815273"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en-US" altLang="zh-CN"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1.1.2 </a:t>
                  </a:r>
                  <a:r>
                    <a:rPr lang="zh-CN" altLang="en-US"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程序框图与算法的基本逻辑结构</a:t>
                  </a:r>
                </a:p>
              </p:txBody>
            </p:sp>
          </p:grpSp>
        </p:grpSp>
        <p:sp>
          <p:nvSpPr>
            <p:cNvPr id="28" name="文本占位符 20"/>
            <p:cNvSpPr txBox="1"/>
            <p:nvPr/>
          </p:nvSpPr>
          <p:spPr>
            <a:xfrm>
              <a:off x="6161266" y="3034800"/>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zh-CN" altLang="en-US" sz="24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sz="2400" noProof="0" dirty="0">
                  <a:latin typeface="Arial" panose="020B0604020202020204" pitchFamily="34" charset="0"/>
                  <a:ea typeface="思源黑体 CN Regular" panose="020B0500000000000000" pitchFamily="34" charset="-122"/>
                  <a:cs typeface="+mn-ea"/>
                  <a:sym typeface="Arial" panose="020B0604020202020204" pitchFamily="34" charset="0"/>
                </a:rPr>
                <a:t>1</a:t>
              </a:r>
              <a:r>
                <a:rPr lang="zh-CN" altLang="en-US" sz="2400" dirty="0">
                  <a:latin typeface="Arial" panose="020B0604020202020204" pitchFamily="34" charset="0"/>
                  <a:ea typeface="思源黑体 CN Regular" panose="020B0500000000000000" pitchFamily="34" charset="-122"/>
                  <a:cs typeface="+mn-ea"/>
                  <a:sym typeface="Arial" panose="020B0604020202020204" pitchFamily="34" charset="0"/>
                </a:rPr>
                <a:t>章  算法初步</a:t>
              </a:r>
              <a:endParaRPr kumimoji="0" lang="zh-CN" altLang="en-US" sz="24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34" name="矩形 33"/>
          <p:cNvSpPr/>
          <p:nvPr/>
        </p:nvSpPr>
        <p:spPr>
          <a:xfrm>
            <a:off x="-1737355" y="499256"/>
            <a:ext cx="4062342" cy="300975"/>
          </a:xfrm>
          <a:prstGeom prst="rect">
            <a:avLst/>
          </a:prstGeom>
          <a:solidFill>
            <a:srgbClr val="902F23"/>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人教版高中数学必修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5" name="Rectangle 13"/>
          <p:cNvSpPr/>
          <p:nvPr/>
        </p:nvSpPr>
        <p:spPr>
          <a:xfrm>
            <a:off x="10005591" y="-1"/>
            <a:ext cx="1026646" cy="998515"/>
          </a:xfrm>
          <a:prstGeom prst="rect">
            <a:avLst/>
          </a:prstGeom>
          <a:solidFill>
            <a:srgbClr val="902F2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323232"/>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矩形 264199"/>
          <p:cNvSpPr/>
          <p:nvPr/>
        </p:nvSpPr>
        <p:spPr>
          <a:xfrm>
            <a:off x="660400" y="1262920"/>
            <a:ext cx="6624638" cy="461665"/>
          </a:xfrm>
          <a:prstGeom prst="rect">
            <a:avLst/>
          </a:prstGeom>
          <a:noFill/>
          <a:ln w="57150">
            <a:noFill/>
          </a:ln>
        </p:spPr>
        <p:txBody>
          <a:bodyPr>
            <a:spAutoFit/>
          </a:bodyPr>
          <a:lstStyle/>
          <a:p>
            <a:pPr marL="0" marR="0" lvl="0" indent="0" defTabSz="914400" eaLnBrk="1" fontAlgn="auto" latinLnBrk="0" hangingPunct="1">
              <a:lnSpc>
                <a:spcPct val="100000"/>
              </a:lnSpc>
              <a:spcBef>
                <a:spcPct val="50000"/>
              </a:spcBef>
              <a:spcAft>
                <a:spcPts val="0"/>
              </a:spcAft>
              <a:buClr>
                <a:srgbClr val="000000"/>
              </a:buClr>
              <a:buSzTx/>
              <a:buFontTx/>
              <a:buNone/>
              <a:defRPr/>
            </a:pPr>
            <a:r>
              <a:rPr kumimoji="0" lang="zh-CN" altLang="zh-CN" sz="2400" i="0" u="none" strike="noStrike" kern="0" cap="none" spc="0" normalizeH="0" baseline="0" noProof="0" dirty="0">
                <a:ln>
                  <a:noFill/>
                </a:ln>
                <a:solidFill>
                  <a:srgbClr val="3333FF"/>
                </a:solidFill>
                <a:effectLst/>
                <a:uLnTx/>
                <a:uFillTx/>
                <a:latin typeface="Arial" panose="020B0604020202020204" pitchFamily="34" charset="0"/>
                <a:ea typeface="思源黑体 CN Medium" panose="020B0600000000000000" pitchFamily="34" charset="-122"/>
                <a:sym typeface="Arial" panose="020B0604020202020204" pitchFamily="34" charset="0"/>
              </a:rPr>
              <a:t>3.画顺序结构程序框图时注意</a:t>
            </a:r>
            <a:r>
              <a:rPr kumimoji="0" lang="zh-CN" altLang="en-US" sz="2400" i="0" u="none" strike="noStrike" kern="0" cap="none" spc="0" normalizeH="0" baseline="0" noProof="0" dirty="0">
                <a:ln>
                  <a:noFill/>
                </a:ln>
                <a:solidFill>
                  <a:srgbClr val="3333FF"/>
                </a:solidFill>
                <a:effectLst/>
                <a:uLnTx/>
                <a:uFillTx/>
                <a:latin typeface="Arial" panose="020B0604020202020204" pitchFamily="34" charset="0"/>
                <a:ea typeface="思源黑体 CN Medium" panose="020B0600000000000000" pitchFamily="34" charset="-122"/>
                <a:sym typeface="Arial" panose="020B0604020202020204" pitchFamily="34" charset="0"/>
              </a:rPr>
              <a:t>事项</a:t>
            </a:r>
          </a:p>
        </p:txBody>
      </p:sp>
      <p:sp>
        <p:nvSpPr>
          <p:cNvPr id="264202" name="矩形 264201"/>
          <p:cNvSpPr/>
          <p:nvPr/>
        </p:nvSpPr>
        <p:spPr>
          <a:xfrm>
            <a:off x="3651568" y="3950775"/>
            <a:ext cx="7266940" cy="1323439"/>
          </a:xfrm>
          <a:prstGeom prst="rect">
            <a:avLst/>
          </a:prstGeom>
          <a:noFill/>
          <a:ln w="28575" cap="flat" cmpd="sng">
            <a:solidFill>
              <a:srgbClr val="000000"/>
            </a:solidFill>
            <a:prstDash val="solid"/>
            <a:miter/>
            <a:headEnd type="none" w="med" len="med"/>
            <a:tailEnd type="none" w="med" len="med"/>
          </a:ln>
        </p:spPr>
        <p:txBody>
          <a:bodyPr wrap="square" anchor="ctr">
            <a:spAutoFit/>
          </a:bodyPr>
          <a:lstStyle/>
          <a:p>
            <a:pPr marL="0" marR="0" lvl="0" indent="0" defTabSz="914400" eaLnBrk="0" fontAlgn="auto" latinLnBrk="0" hangingPunct="0">
              <a:lnSpc>
                <a:spcPct val="200000"/>
              </a:lnSpc>
              <a:spcBef>
                <a:spcPct val="5000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左图中</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语句Ａ和语句Ｂ是依次执行的</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只有在执行完语句Ａ指定的操作后</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才能接着执行语句Ｂ所指定的操作．</a:t>
            </a:r>
          </a:p>
        </p:txBody>
      </p:sp>
      <p:sp>
        <p:nvSpPr>
          <p:cNvPr id="264206" name="矩形 264205"/>
          <p:cNvSpPr/>
          <p:nvPr/>
        </p:nvSpPr>
        <p:spPr>
          <a:xfrm>
            <a:off x="660399" y="1724585"/>
            <a:ext cx="11531601" cy="1477328"/>
          </a:xfrm>
          <a:prstGeom prst="rect">
            <a:avLst/>
          </a:prstGeom>
          <a:noFill/>
          <a:ln w="57150">
            <a:noFill/>
          </a:ln>
        </p:spPr>
        <p:txBody>
          <a:bodyPr wrap="square">
            <a:spAutoFit/>
          </a:bodyPr>
          <a:lstStyle/>
          <a:p>
            <a:pPr marL="0" marR="0" lvl="1" indent="0" defTabSz="914400" eaLnBrk="0" fontAlgn="auto" latinLnBrk="0" hangingPunct="0">
              <a:lnSpc>
                <a:spcPct val="15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在程序框图中</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开始框和结束框不可少；</a:t>
            </a:r>
          </a:p>
          <a:p>
            <a:pPr marL="0" marR="0" lvl="1" indent="0" defTabSz="914400" eaLnBrk="0" fontAlgn="auto" latinLnBrk="0" hangingPunct="0">
              <a:lnSpc>
                <a:spcPct val="15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在算法过程中，第一步输入语句是必不可少的</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1" indent="0" defTabSz="914400" eaLnBrk="0" fontAlgn="auto" latinLnBrk="0" hangingPunct="0">
              <a:lnSpc>
                <a:spcPct val="15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顺序结构在程序框图中的体现就是用流程线将程序框自上而下地连接起来</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按顺序执行算法步骤．</a:t>
            </a:r>
          </a:p>
        </p:txBody>
      </p:sp>
      <p:pic>
        <p:nvPicPr>
          <p:cNvPr id="264207" name="图片 264206" descr="图片1"/>
          <p:cNvPicPr>
            <a:picLocks noChangeAspect="1"/>
          </p:cNvPicPr>
          <p:nvPr/>
        </p:nvPicPr>
        <p:blipFill>
          <a:blip r:embed="rId2" cstate="print"/>
          <a:srcRect t="13901"/>
          <a:stretch>
            <a:fillRect/>
          </a:stretch>
        </p:blipFill>
        <p:spPr>
          <a:xfrm>
            <a:off x="1288157" y="3496483"/>
            <a:ext cx="1371600" cy="2232025"/>
          </a:xfrm>
          <a:prstGeom prst="rect">
            <a:avLst/>
          </a:prstGeom>
          <a:noFill/>
          <a:ln w="9525">
            <a:noFill/>
          </a:ln>
        </p:spPr>
      </p:pic>
      <p:sp>
        <p:nvSpPr>
          <p:cNvPr id="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2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4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文本框 305153"/>
          <p:cNvSpPr txBox="1"/>
          <p:nvPr/>
        </p:nvSpPr>
        <p:spPr>
          <a:xfrm>
            <a:off x="660400" y="1050617"/>
            <a:ext cx="10740663" cy="1140120"/>
          </a:xfrm>
          <a:prstGeom prst="rect">
            <a:avLst/>
          </a:prstGeom>
          <a:noFill/>
          <a:ln w="9525">
            <a:noFill/>
          </a:ln>
        </p:spPr>
        <p:txBody>
          <a:bodyPr wrap="square">
            <a:spAutoFit/>
          </a:bodyPr>
          <a:lstStyle/>
          <a:p>
            <a:pPr marL="0" marR="0" lvl="0" indent="0" algn="just" defTabSz="914400" eaLnBrk="1" fontAlgn="auto" latinLnBrk="0" hangingPunct="1">
              <a:lnSpc>
                <a:spcPct val="150000"/>
              </a:lnSpc>
              <a:spcBef>
                <a:spcPct val="50000"/>
              </a:spcBef>
              <a:spcAft>
                <a:spcPts val="0"/>
              </a:spcAft>
              <a:buClr>
                <a:srgbClr val="000000"/>
              </a:buClr>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【例</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】已知一个三角形的三边边长分别为</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2,3,4,</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利用海伦</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秦九韶公式设计一个算法</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求出它的面积</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画出算法的程序框图</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305155" name="流程图: 可选过程 305154"/>
          <p:cNvSpPr/>
          <p:nvPr/>
        </p:nvSpPr>
        <p:spPr>
          <a:xfrm>
            <a:off x="2157292" y="2272057"/>
            <a:ext cx="1295821" cy="388905"/>
          </a:xfrm>
          <a:prstGeom prst="flowChartAlternateProcess">
            <a:avLst/>
          </a:prstGeom>
          <a:solidFill>
            <a:srgbClr val="FF0000"/>
          </a:solid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开始</a:t>
            </a:r>
          </a:p>
        </p:txBody>
      </p:sp>
      <p:sp>
        <p:nvSpPr>
          <p:cNvPr id="305156" name="流程图: 数据 305155"/>
          <p:cNvSpPr/>
          <p:nvPr/>
        </p:nvSpPr>
        <p:spPr>
          <a:xfrm>
            <a:off x="912901" y="5193860"/>
            <a:ext cx="3708400" cy="425450"/>
          </a:xfrm>
          <a:prstGeom prst="flowChartInputOutput">
            <a:avLst/>
          </a:prstGeom>
          <a:solidFill>
            <a:srgbClr val="FF0000"/>
          </a:solid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输出</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S</a:t>
            </a:r>
          </a:p>
        </p:txBody>
      </p:sp>
      <p:sp>
        <p:nvSpPr>
          <p:cNvPr id="305157" name="流程图: 可选过程 305156"/>
          <p:cNvSpPr/>
          <p:nvPr/>
        </p:nvSpPr>
        <p:spPr>
          <a:xfrm>
            <a:off x="1945570" y="5879191"/>
            <a:ext cx="1624012" cy="445043"/>
          </a:xfrm>
          <a:prstGeom prst="flowChartAlternateProcess">
            <a:avLst/>
          </a:prstGeom>
          <a:solidFill>
            <a:srgbClr val="FF0000"/>
          </a:solid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rgbClr val="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结束</a:t>
            </a:r>
          </a:p>
        </p:txBody>
      </p:sp>
      <p:sp>
        <p:nvSpPr>
          <p:cNvPr id="305158" name="流程图: 过程 305157"/>
          <p:cNvSpPr/>
          <p:nvPr/>
        </p:nvSpPr>
        <p:spPr>
          <a:xfrm>
            <a:off x="831055" y="4313127"/>
            <a:ext cx="4175125" cy="568023"/>
          </a:xfrm>
          <a:prstGeom prst="flowChartProcess">
            <a:avLst/>
          </a:prstGeom>
          <a:solidFill>
            <a:srgbClr val="FF0000"/>
          </a:solidFill>
          <a:ln w="28575" cap="flat" cmpd="sng">
            <a:solidFill>
              <a:schemeClr val="tx1"/>
            </a:solidFill>
            <a:prstDash val="solid"/>
            <a:miter/>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05159" name="对象 305158"/>
          <p:cNvGraphicFramePr/>
          <p:nvPr/>
        </p:nvGraphicFramePr>
        <p:xfrm>
          <a:off x="1467299" y="4363977"/>
          <a:ext cx="2640064" cy="463570"/>
        </p:xfrm>
        <a:graphic>
          <a:graphicData uri="http://schemas.openxmlformats.org/presentationml/2006/ole">
            <mc:AlternateContent xmlns:mc="http://schemas.openxmlformats.org/markup-compatibility/2006">
              <mc:Choice xmlns:v="urn:schemas-microsoft-com:vml" Requires="v">
                <p:oleObj r:id="rId2" imgW="2385695" imgH="317500" progId="">
                  <p:embed/>
                </p:oleObj>
              </mc:Choice>
              <mc:Fallback>
                <p:oleObj r:id="rId2" imgW="2385695" imgH="317500" progId="">
                  <p:embed/>
                  <p:pic>
                    <p:nvPicPr>
                      <p:cNvPr id="0" name="对象 30515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299" y="4363977"/>
                        <a:ext cx="2640064" cy="463570"/>
                      </a:xfrm>
                      <a:prstGeom prst="rect">
                        <a:avLst/>
                      </a:prstGeom>
                      <a:noFill/>
                      <a:ln>
                        <a:noFill/>
                      </a:ln>
                    </p:spPr>
                  </p:pic>
                </p:oleObj>
              </mc:Fallback>
            </mc:AlternateContent>
          </a:graphicData>
        </a:graphic>
      </p:graphicFrame>
      <p:cxnSp>
        <p:nvCxnSpPr>
          <p:cNvPr id="305160" name="直接箭头连接符 305159"/>
          <p:cNvCxnSpPr/>
          <p:nvPr/>
        </p:nvCxnSpPr>
        <p:spPr>
          <a:xfrm>
            <a:off x="2787331" y="4881150"/>
            <a:ext cx="0" cy="269875"/>
          </a:xfrm>
          <a:prstGeom prst="straightConnector1">
            <a:avLst/>
          </a:prstGeom>
          <a:ln w="38100" cap="flat" cmpd="sng">
            <a:solidFill>
              <a:schemeClr val="tx1"/>
            </a:solidFill>
            <a:prstDash val="solid"/>
            <a:headEnd type="none" w="med" len="med"/>
            <a:tailEnd type="triangle" w="med" len="med"/>
          </a:ln>
        </p:spPr>
      </p:cxnSp>
      <p:cxnSp>
        <p:nvCxnSpPr>
          <p:cNvPr id="305161" name="直接箭头连接符 305160"/>
          <p:cNvCxnSpPr/>
          <p:nvPr/>
        </p:nvCxnSpPr>
        <p:spPr>
          <a:xfrm flipH="1">
            <a:off x="2757576" y="5650591"/>
            <a:ext cx="19050" cy="228600"/>
          </a:xfrm>
          <a:prstGeom prst="straightConnector1">
            <a:avLst/>
          </a:prstGeom>
          <a:ln w="38100" cap="flat" cmpd="sng">
            <a:solidFill>
              <a:schemeClr val="tx1"/>
            </a:solidFill>
            <a:prstDash val="solid"/>
            <a:headEnd type="none" w="med" len="med"/>
            <a:tailEnd type="triangle" w="med" len="med"/>
          </a:ln>
        </p:spPr>
      </p:cxnSp>
      <p:cxnSp>
        <p:nvCxnSpPr>
          <p:cNvPr id="305162" name="直接箭头连接符 305161"/>
          <p:cNvCxnSpPr/>
          <p:nvPr/>
        </p:nvCxnSpPr>
        <p:spPr>
          <a:xfrm>
            <a:off x="2787331" y="3977673"/>
            <a:ext cx="0" cy="325437"/>
          </a:xfrm>
          <a:prstGeom prst="straightConnector1">
            <a:avLst/>
          </a:prstGeom>
          <a:ln w="38100" cap="flat" cmpd="sng">
            <a:solidFill>
              <a:schemeClr val="tx1"/>
            </a:solidFill>
            <a:prstDash val="solid"/>
            <a:headEnd type="none" w="med" len="med"/>
            <a:tailEnd type="triangle" w="med" len="med"/>
          </a:ln>
        </p:spPr>
      </p:cxnSp>
      <p:cxnSp>
        <p:nvCxnSpPr>
          <p:cNvPr id="305165" name="直接箭头连接符 305164"/>
          <p:cNvCxnSpPr/>
          <p:nvPr/>
        </p:nvCxnSpPr>
        <p:spPr>
          <a:xfrm flipH="1">
            <a:off x="2767101" y="3220576"/>
            <a:ext cx="1" cy="312710"/>
          </a:xfrm>
          <a:prstGeom prst="straightConnector1">
            <a:avLst/>
          </a:prstGeom>
          <a:ln w="38100" cap="flat" cmpd="sng">
            <a:solidFill>
              <a:schemeClr val="tx1"/>
            </a:solidFill>
            <a:prstDash val="solid"/>
            <a:headEnd type="none" w="med" len="med"/>
            <a:tailEnd type="triangle" w="med" len="med"/>
          </a:ln>
        </p:spPr>
      </p:cxnSp>
      <p:sp>
        <p:nvSpPr>
          <p:cNvPr id="305166" name="直接连接符 305165"/>
          <p:cNvSpPr/>
          <p:nvPr/>
        </p:nvSpPr>
        <p:spPr>
          <a:xfrm>
            <a:off x="6224929" y="4143978"/>
            <a:ext cx="1290638" cy="0"/>
          </a:xfrm>
          <a:prstGeom prst="line">
            <a:avLst/>
          </a:prstGeom>
          <a:ln w="50800" cap="flat" cmpd="sng">
            <a:solidFill>
              <a:srgbClr val="FF0000"/>
            </a:solidFill>
            <a:prstDash val="solid"/>
            <a:headEnd type="none" w="med" len="me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5167" name="文本框 305166"/>
          <p:cNvSpPr txBox="1"/>
          <p:nvPr/>
        </p:nvSpPr>
        <p:spPr>
          <a:xfrm>
            <a:off x="8122601" y="2227159"/>
            <a:ext cx="973343" cy="400110"/>
          </a:xfrm>
          <a:prstGeom prst="rect">
            <a:avLst/>
          </a:prstGeom>
          <a:noFill/>
          <a:ln w="9525">
            <a:noFill/>
          </a:ln>
        </p:spPr>
        <p:txBody>
          <a:bodyPr wrap="squar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开始框</a:t>
            </a:r>
          </a:p>
        </p:txBody>
      </p:sp>
      <p:sp>
        <p:nvSpPr>
          <p:cNvPr id="305168" name="右大括号 305167"/>
          <p:cNvSpPr/>
          <p:nvPr/>
        </p:nvSpPr>
        <p:spPr>
          <a:xfrm>
            <a:off x="5791754" y="3520964"/>
            <a:ext cx="203932" cy="1306583"/>
          </a:xfrm>
          <a:prstGeom prst="rightBrace">
            <a:avLst>
              <a:gd name="adj1" fmla="val 61151"/>
              <a:gd name="adj2" fmla="val 50000"/>
            </a:avLst>
          </a:prstGeom>
          <a:noFill/>
          <a:ln w="50800" cap="flat" cmpd="sng">
            <a:solidFill>
              <a:srgbClr val="FF0000"/>
            </a:solidFill>
            <a:prstDash val="soli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5169" name="文本框 305168"/>
          <p:cNvSpPr txBox="1"/>
          <p:nvPr/>
        </p:nvSpPr>
        <p:spPr>
          <a:xfrm>
            <a:off x="8122600" y="3872620"/>
            <a:ext cx="1503362" cy="400110"/>
          </a:xfrm>
          <a:prstGeom prst="rect">
            <a:avLst/>
          </a:prstGeom>
          <a:noFill/>
          <a:ln w="9525">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处理框</a:t>
            </a: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5170" name="文本框 305169"/>
          <p:cNvSpPr txBox="1"/>
          <p:nvPr/>
        </p:nvSpPr>
        <p:spPr>
          <a:xfrm>
            <a:off x="8122600" y="4996065"/>
            <a:ext cx="1719262" cy="400110"/>
          </a:xfrm>
          <a:prstGeom prst="rect">
            <a:avLst/>
          </a:prstGeom>
          <a:noFill/>
          <a:ln w="9525">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输出框</a:t>
            </a: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5171" name="文本框 305170"/>
          <p:cNvSpPr txBox="1"/>
          <p:nvPr/>
        </p:nvSpPr>
        <p:spPr>
          <a:xfrm>
            <a:off x="8122600" y="5880290"/>
            <a:ext cx="973343" cy="400110"/>
          </a:xfrm>
          <a:prstGeom prst="rect">
            <a:avLst/>
          </a:prstGeom>
          <a:noFill/>
          <a:ln w="9525">
            <a:noFill/>
          </a:ln>
        </p:spPr>
        <p:txBody>
          <a:bodyPr wrap="squar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结束框</a:t>
            </a: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5172" name="直接连接符 305171"/>
          <p:cNvSpPr/>
          <p:nvPr/>
        </p:nvSpPr>
        <p:spPr>
          <a:xfrm>
            <a:off x="6224929" y="5274904"/>
            <a:ext cx="1290638" cy="0"/>
          </a:xfrm>
          <a:prstGeom prst="line">
            <a:avLst/>
          </a:prstGeom>
          <a:ln w="50800" cap="flat" cmpd="sng">
            <a:solidFill>
              <a:srgbClr val="FF0000"/>
            </a:solidFill>
            <a:prstDash val="solid"/>
            <a:headEnd type="none" w="med" len="me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5173" name="直接连接符 305172"/>
          <p:cNvSpPr/>
          <p:nvPr/>
        </p:nvSpPr>
        <p:spPr>
          <a:xfrm>
            <a:off x="6224929" y="6112804"/>
            <a:ext cx="1290638" cy="0"/>
          </a:xfrm>
          <a:prstGeom prst="line">
            <a:avLst/>
          </a:prstGeom>
          <a:ln w="50800" cap="flat" cmpd="sng">
            <a:solidFill>
              <a:srgbClr val="FF0000"/>
            </a:solidFill>
            <a:prstDash val="solid"/>
            <a:headEnd type="none" w="med" len="me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5174" name="直接连接符 305173"/>
          <p:cNvSpPr/>
          <p:nvPr/>
        </p:nvSpPr>
        <p:spPr>
          <a:xfrm>
            <a:off x="6153934" y="2391600"/>
            <a:ext cx="1290637" cy="0"/>
          </a:xfrm>
          <a:prstGeom prst="line">
            <a:avLst/>
          </a:prstGeom>
          <a:ln w="50800" cap="flat" cmpd="sng">
            <a:solidFill>
              <a:srgbClr val="FF0000"/>
            </a:solidFill>
            <a:prstDash val="solid"/>
            <a:headEnd type="none" w="med" len="me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305176" name="直接箭头连接符 305175"/>
          <p:cNvCxnSpPr/>
          <p:nvPr/>
        </p:nvCxnSpPr>
        <p:spPr>
          <a:xfrm flipH="1">
            <a:off x="2815521" y="2660962"/>
            <a:ext cx="9526" cy="266218"/>
          </a:xfrm>
          <a:prstGeom prst="straightConnector1">
            <a:avLst/>
          </a:prstGeom>
          <a:ln w="38100" cap="flat" cmpd="sng">
            <a:solidFill>
              <a:schemeClr val="tx1"/>
            </a:solidFill>
            <a:prstDash val="solid"/>
            <a:headEnd type="none" w="med" len="med"/>
            <a:tailEnd type="triangle" w="med" len="med"/>
          </a:ln>
        </p:spPr>
      </p:cxnSp>
      <p:sp>
        <p:nvSpPr>
          <p:cNvPr id="305177" name="文本框 305176"/>
          <p:cNvSpPr txBox="1"/>
          <p:nvPr/>
        </p:nvSpPr>
        <p:spPr>
          <a:xfrm>
            <a:off x="8122600" y="2874907"/>
            <a:ext cx="973343" cy="400110"/>
          </a:xfrm>
          <a:prstGeom prst="rect">
            <a:avLst/>
          </a:prstGeom>
          <a:noFill/>
          <a:ln w="9525">
            <a:noFill/>
          </a:ln>
        </p:spPr>
        <p:txBody>
          <a:bodyPr wrap="squar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输入框</a:t>
            </a: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5178" name="直接连接符 305177"/>
          <p:cNvSpPr/>
          <p:nvPr/>
        </p:nvSpPr>
        <p:spPr>
          <a:xfrm>
            <a:off x="6224929" y="3124823"/>
            <a:ext cx="1290638" cy="0"/>
          </a:xfrm>
          <a:prstGeom prst="line">
            <a:avLst/>
          </a:prstGeom>
          <a:ln w="50800" cap="flat" cmpd="sng">
            <a:solidFill>
              <a:srgbClr val="FF0000"/>
            </a:solidFill>
            <a:prstDash val="solid"/>
            <a:headEnd type="none" w="med" len="me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305179" name="组合 305178"/>
          <p:cNvGrpSpPr/>
          <p:nvPr/>
        </p:nvGrpSpPr>
        <p:grpSpPr>
          <a:xfrm>
            <a:off x="1955482" y="3496660"/>
            <a:ext cx="1727200" cy="481013"/>
            <a:chOff x="885" y="2041"/>
            <a:chExt cx="1088" cy="426"/>
          </a:xfrm>
        </p:grpSpPr>
        <p:sp>
          <p:nvSpPr>
            <p:cNvPr id="305180" name="流程图: 过程 305179"/>
            <p:cNvSpPr/>
            <p:nvPr/>
          </p:nvSpPr>
          <p:spPr>
            <a:xfrm>
              <a:off x="885" y="2041"/>
              <a:ext cx="1088" cy="426"/>
            </a:xfrm>
            <a:prstGeom prst="flowChartProcess">
              <a:avLst/>
            </a:prstGeom>
            <a:solidFill>
              <a:srgbClr val="FF0000"/>
            </a:solidFill>
            <a:ln w="38100" cap="flat" cmpd="sng">
              <a:solidFill>
                <a:schemeClr val="tx1"/>
              </a:solidFill>
              <a:prstDash val="solid"/>
              <a:miter/>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05181" name="内容占位符 305180"/>
            <p:cNvGraphicFramePr>
              <a:graphicFrameLocks noGrp="1"/>
            </p:cNvGraphicFramePr>
            <p:nvPr>
              <p:ph idx="4294967295"/>
            </p:nvPr>
          </p:nvGraphicFramePr>
          <p:xfrm>
            <a:off x="930" y="2139"/>
            <a:ext cx="998" cy="255"/>
          </p:xfrm>
          <a:graphic>
            <a:graphicData uri="http://schemas.openxmlformats.org/presentationml/2006/ole">
              <mc:AlternateContent xmlns:mc="http://schemas.openxmlformats.org/markup-compatibility/2006">
                <mc:Choice xmlns:v="urn:schemas-microsoft-com:vml" Requires="v">
                  <p:oleObj r:id="rId4" imgW="1091565" imgH="203200" progId="Equation.3">
                    <p:embed/>
                  </p:oleObj>
                </mc:Choice>
                <mc:Fallback>
                  <p:oleObj r:id="rId4" imgW="1091565" imgH="203200" progId="Equation.3">
                    <p:embed/>
                    <p:pic>
                      <p:nvPicPr>
                        <p:cNvPr id="0" name="内容占位符 30518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2139"/>
                          <a:ext cx="99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305182" name="流程图: 数据 305181"/>
          <p:cNvSpPr/>
          <p:nvPr/>
        </p:nvSpPr>
        <p:spPr>
          <a:xfrm>
            <a:off x="1009740" y="2866563"/>
            <a:ext cx="3611562" cy="354013"/>
          </a:xfrm>
          <a:prstGeom prst="flowChartInputOutput">
            <a:avLst/>
          </a:prstGeom>
          <a:solidFill>
            <a:srgbClr val="FF0000"/>
          </a:solid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a,b,c</a:t>
            </a:r>
            <a:endPar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05176"/>
                                        </p:tgtEl>
                                        <p:attrNameLst>
                                          <p:attrName>style.visibility</p:attrName>
                                        </p:attrNameLst>
                                      </p:cBhvr>
                                      <p:to>
                                        <p:strVal val="visible"/>
                                      </p:to>
                                    </p:set>
                                    <p:animEffect transition="in" filter="wipe(up)">
                                      <p:cBhvr>
                                        <p:cTn id="11" dur="500"/>
                                        <p:tgtEl>
                                          <p:spTgt spid="305176"/>
                                        </p:tgtEl>
                                      </p:cBhvr>
                                    </p:animEffect>
                                  </p:childTnLst>
                                </p:cTn>
                              </p:par>
                            </p:childTnLst>
                          </p:cTn>
                        </p:par>
                        <p:par>
                          <p:cTn id="12" fill="hold">
                            <p:stCondLst>
                              <p:cond delay="500"/>
                            </p:stCondLst>
                            <p:childTnLst>
                              <p:par>
                                <p:cTn id="13" presetID="12" presetClass="entr" presetSubtype="1" fill="hold" grpId="0" nodeType="afterEffect">
                                  <p:stCondLst>
                                    <p:cond delay="0"/>
                                  </p:stCondLst>
                                  <p:childTnLst>
                                    <p:set>
                                      <p:cBhvr>
                                        <p:cTn id="14" dur="1" fill="hold">
                                          <p:stCondLst>
                                            <p:cond delay="0"/>
                                          </p:stCondLst>
                                        </p:cTn>
                                        <p:tgtEl>
                                          <p:spTgt spid="305182"/>
                                        </p:tgtEl>
                                        <p:attrNameLst>
                                          <p:attrName>style.visibility</p:attrName>
                                        </p:attrNameLst>
                                      </p:cBhvr>
                                      <p:to>
                                        <p:strVal val="visible"/>
                                      </p:to>
                                    </p:set>
                                    <p:animEffect transition="in" filter="slide(fromTop)">
                                      <p:cBhvr>
                                        <p:cTn id="15" dur="500"/>
                                        <p:tgtEl>
                                          <p:spTgt spid="3051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5165"/>
                                        </p:tgtEl>
                                        <p:attrNameLst>
                                          <p:attrName>style.visibility</p:attrName>
                                        </p:attrNameLst>
                                      </p:cBhvr>
                                      <p:to>
                                        <p:strVal val="visible"/>
                                      </p:to>
                                    </p:set>
                                    <p:animEffect transition="in" filter="wipe(up)">
                                      <p:cBhvr>
                                        <p:cTn id="20" dur="500"/>
                                        <p:tgtEl>
                                          <p:spTgt spid="305165"/>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305179"/>
                                        </p:tgtEl>
                                        <p:attrNameLst>
                                          <p:attrName>style.visibility</p:attrName>
                                        </p:attrNameLst>
                                      </p:cBhvr>
                                      <p:to>
                                        <p:strVal val="visible"/>
                                      </p:to>
                                    </p:set>
                                    <p:animEffect transition="in" filter="wipe(up)">
                                      <p:cBhvr>
                                        <p:cTn id="24" dur="500"/>
                                        <p:tgtEl>
                                          <p:spTgt spid="30517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05162"/>
                                        </p:tgtEl>
                                        <p:attrNameLst>
                                          <p:attrName>style.visibility</p:attrName>
                                        </p:attrNameLst>
                                      </p:cBhvr>
                                      <p:to>
                                        <p:strVal val="visible"/>
                                      </p:to>
                                    </p:set>
                                    <p:animEffect transition="in" filter="wipe(up)">
                                      <p:cBhvr>
                                        <p:cTn id="29" dur="500"/>
                                        <p:tgtEl>
                                          <p:spTgt spid="305162"/>
                                        </p:tgtEl>
                                      </p:cBhvr>
                                    </p:animEffect>
                                  </p:childTnLst>
                                </p:cTn>
                              </p:par>
                            </p:childTnLst>
                          </p:cTn>
                        </p:par>
                        <p:par>
                          <p:cTn id="30" fill="hold">
                            <p:stCondLst>
                              <p:cond delay="500"/>
                            </p:stCondLst>
                            <p:childTnLst>
                              <p:par>
                                <p:cTn id="31" presetID="12" presetClass="entr" presetSubtype="1" fill="hold" nodeType="afterEffect">
                                  <p:stCondLst>
                                    <p:cond delay="0"/>
                                  </p:stCondLst>
                                  <p:childTnLst>
                                    <p:set>
                                      <p:cBhvr>
                                        <p:cTn id="32" dur="1" fill="hold">
                                          <p:stCondLst>
                                            <p:cond delay="0"/>
                                          </p:stCondLst>
                                        </p:cTn>
                                        <p:tgtEl>
                                          <p:spTgt spid="305158"/>
                                        </p:tgtEl>
                                        <p:attrNameLst>
                                          <p:attrName>style.visibility</p:attrName>
                                        </p:attrNameLst>
                                      </p:cBhvr>
                                      <p:to>
                                        <p:strVal val="visible"/>
                                      </p:to>
                                    </p:set>
                                    <p:animEffect transition="in" filter="slide(fromTop)">
                                      <p:cBhvr>
                                        <p:cTn id="33" dur="500"/>
                                        <p:tgtEl>
                                          <p:spTgt spid="305158"/>
                                        </p:tgtEl>
                                      </p:cBhvr>
                                    </p:animEffect>
                                  </p:childTnLst>
                                </p:cTn>
                              </p:par>
                              <p:par>
                                <p:cTn id="34" presetID="12" presetClass="entr" presetSubtype="1" fill="hold" nodeType="withEffect">
                                  <p:stCondLst>
                                    <p:cond delay="0"/>
                                  </p:stCondLst>
                                  <p:childTnLst>
                                    <p:set>
                                      <p:cBhvr>
                                        <p:cTn id="35" dur="1" fill="hold">
                                          <p:stCondLst>
                                            <p:cond delay="0"/>
                                          </p:stCondLst>
                                        </p:cTn>
                                        <p:tgtEl>
                                          <p:spTgt spid="305159"/>
                                        </p:tgtEl>
                                        <p:attrNameLst>
                                          <p:attrName>style.visibility</p:attrName>
                                        </p:attrNameLst>
                                      </p:cBhvr>
                                      <p:to>
                                        <p:strVal val="visible"/>
                                      </p:to>
                                    </p:set>
                                    <p:animEffect transition="in" filter="slide(fromTop)">
                                      <p:cBhvr>
                                        <p:cTn id="36" dur="500"/>
                                        <p:tgtEl>
                                          <p:spTgt spid="30515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5160"/>
                                        </p:tgtEl>
                                        <p:attrNameLst>
                                          <p:attrName>style.visibility</p:attrName>
                                        </p:attrNameLst>
                                      </p:cBhvr>
                                      <p:to>
                                        <p:strVal val="visible"/>
                                      </p:to>
                                    </p:set>
                                    <p:animEffect transition="in" filter="wipe(up)">
                                      <p:cBhvr>
                                        <p:cTn id="41" dur="500"/>
                                        <p:tgtEl>
                                          <p:spTgt spid="305160"/>
                                        </p:tgtEl>
                                      </p:cBhvr>
                                    </p:animEffect>
                                  </p:childTnLst>
                                </p:cTn>
                              </p:par>
                            </p:childTnLst>
                          </p:cTn>
                        </p:par>
                        <p:par>
                          <p:cTn id="42" fill="hold">
                            <p:stCondLst>
                              <p:cond delay="500"/>
                            </p:stCondLst>
                            <p:childTnLst>
                              <p:par>
                                <p:cTn id="43" presetID="12" presetClass="entr" presetSubtype="1" fill="hold" grpId="0" nodeType="afterEffect">
                                  <p:stCondLst>
                                    <p:cond delay="0"/>
                                  </p:stCondLst>
                                  <p:childTnLst>
                                    <p:set>
                                      <p:cBhvr>
                                        <p:cTn id="44" dur="1" fill="hold">
                                          <p:stCondLst>
                                            <p:cond delay="0"/>
                                          </p:stCondLst>
                                        </p:cTn>
                                        <p:tgtEl>
                                          <p:spTgt spid="305156"/>
                                        </p:tgtEl>
                                        <p:attrNameLst>
                                          <p:attrName>style.visibility</p:attrName>
                                        </p:attrNameLst>
                                      </p:cBhvr>
                                      <p:to>
                                        <p:strVal val="visible"/>
                                      </p:to>
                                    </p:set>
                                    <p:animEffect transition="in" filter="slide(fromTop)">
                                      <p:cBhvr>
                                        <p:cTn id="45" dur="500"/>
                                        <p:tgtEl>
                                          <p:spTgt spid="3051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5161"/>
                                        </p:tgtEl>
                                        <p:attrNameLst>
                                          <p:attrName>style.visibility</p:attrName>
                                        </p:attrNameLst>
                                      </p:cBhvr>
                                      <p:to>
                                        <p:strVal val="visible"/>
                                      </p:to>
                                    </p:set>
                                    <p:animEffect transition="in" filter="wipe(up)">
                                      <p:cBhvr>
                                        <p:cTn id="50" dur="500"/>
                                        <p:tgtEl>
                                          <p:spTgt spid="305161"/>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30515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05174"/>
                                        </p:tgtEl>
                                        <p:attrNameLst>
                                          <p:attrName>style.visibility</p:attrName>
                                        </p:attrNameLst>
                                      </p:cBhvr>
                                      <p:to>
                                        <p:strVal val="visible"/>
                                      </p:to>
                                    </p:set>
                                    <p:animEffect transition="in" filter="wipe(left)">
                                      <p:cBhvr>
                                        <p:cTn id="58" dur="500"/>
                                        <p:tgtEl>
                                          <p:spTgt spid="305174"/>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05167"/>
                                        </p:tgtEl>
                                        <p:attrNameLst>
                                          <p:attrName>style.visibility</p:attrName>
                                        </p:attrNameLst>
                                      </p:cBhvr>
                                      <p:to>
                                        <p:strVal val="visible"/>
                                      </p:to>
                                    </p:set>
                                    <p:animEffect transition="in" filter="wipe(left)">
                                      <p:cBhvr>
                                        <p:cTn id="62" dur="500"/>
                                        <p:tgtEl>
                                          <p:spTgt spid="30516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05178"/>
                                        </p:tgtEl>
                                        <p:attrNameLst>
                                          <p:attrName>style.visibility</p:attrName>
                                        </p:attrNameLst>
                                      </p:cBhvr>
                                      <p:to>
                                        <p:strVal val="visible"/>
                                      </p:to>
                                    </p:set>
                                    <p:animEffect transition="in" filter="wipe(left)">
                                      <p:cBhvr>
                                        <p:cTn id="67" dur="500"/>
                                        <p:tgtEl>
                                          <p:spTgt spid="30517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05177"/>
                                        </p:tgtEl>
                                        <p:attrNameLst>
                                          <p:attrName>style.visibility</p:attrName>
                                        </p:attrNameLst>
                                      </p:cBhvr>
                                      <p:to>
                                        <p:strVal val="visible"/>
                                      </p:to>
                                    </p:set>
                                    <p:animEffect transition="in" filter="wipe(left)">
                                      <p:cBhvr>
                                        <p:cTn id="71" dur="500"/>
                                        <p:tgtEl>
                                          <p:spTgt spid="30517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05168"/>
                                        </p:tgtEl>
                                        <p:attrNameLst>
                                          <p:attrName>style.visibility</p:attrName>
                                        </p:attrNameLst>
                                      </p:cBhvr>
                                      <p:to>
                                        <p:strVal val="visible"/>
                                      </p:to>
                                    </p:set>
                                    <p:anim calcmode="lin" valueType="num">
                                      <p:cBhvr>
                                        <p:cTn id="76" dur="500" fill="hold"/>
                                        <p:tgtEl>
                                          <p:spTgt spid="305168"/>
                                        </p:tgtEl>
                                        <p:attrNameLst>
                                          <p:attrName>ppt_w</p:attrName>
                                        </p:attrNameLst>
                                      </p:cBhvr>
                                      <p:tavLst>
                                        <p:tav tm="0">
                                          <p:val>
                                            <p:fltVal val="0"/>
                                          </p:val>
                                        </p:tav>
                                        <p:tav tm="100000">
                                          <p:val>
                                            <p:strVal val="#ppt_w"/>
                                          </p:val>
                                        </p:tav>
                                      </p:tavLst>
                                    </p:anim>
                                    <p:anim calcmode="lin" valueType="num">
                                      <p:cBhvr>
                                        <p:cTn id="77" dur="500" fill="hold"/>
                                        <p:tgtEl>
                                          <p:spTgt spid="305168"/>
                                        </p:tgtEl>
                                        <p:attrNameLst>
                                          <p:attrName>ppt_h</p:attrName>
                                        </p:attrNameLst>
                                      </p:cBhvr>
                                      <p:tavLst>
                                        <p:tav tm="0">
                                          <p:val>
                                            <p:fltVal val="0"/>
                                          </p:val>
                                        </p:tav>
                                        <p:tav tm="100000">
                                          <p:val>
                                            <p:strVal val="#ppt_h"/>
                                          </p:val>
                                        </p:tav>
                                      </p:tavLst>
                                    </p:anim>
                                    <p:animEffect transition="in" filter="fade">
                                      <p:cBhvr>
                                        <p:cTn id="78" dur="500"/>
                                        <p:tgtEl>
                                          <p:spTgt spid="305168"/>
                                        </p:tgtEl>
                                      </p:cBhvr>
                                    </p:animEffect>
                                  </p:childTnLst>
                                </p:cTn>
                              </p:par>
                              <p:par>
                                <p:cTn id="79" presetID="53" presetClass="entr" presetSubtype="16" fill="hold" nodeType="withEffect">
                                  <p:stCondLst>
                                    <p:cond delay="0"/>
                                  </p:stCondLst>
                                  <p:childTnLst>
                                    <p:set>
                                      <p:cBhvr>
                                        <p:cTn id="80" dur="1" fill="hold">
                                          <p:stCondLst>
                                            <p:cond delay="0"/>
                                          </p:stCondLst>
                                        </p:cTn>
                                        <p:tgtEl>
                                          <p:spTgt spid="305166"/>
                                        </p:tgtEl>
                                        <p:attrNameLst>
                                          <p:attrName>style.visibility</p:attrName>
                                        </p:attrNameLst>
                                      </p:cBhvr>
                                      <p:to>
                                        <p:strVal val="visible"/>
                                      </p:to>
                                    </p:set>
                                    <p:anim calcmode="lin" valueType="num">
                                      <p:cBhvr>
                                        <p:cTn id="81" dur="500" fill="hold"/>
                                        <p:tgtEl>
                                          <p:spTgt spid="305166"/>
                                        </p:tgtEl>
                                        <p:attrNameLst>
                                          <p:attrName>ppt_w</p:attrName>
                                        </p:attrNameLst>
                                      </p:cBhvr>
                                      <p:tavLst>
                                        <p:tav tm="0">
                                          <p:val>
                                            <p:fltVal val="0"/>
                                          </p:val>
                                        </p:tav>
                                        <p:tav tm="100000">
                                          <p:val>
                                            <p:strVal val="#ppt_w"/>
                                          </p:val>
                                        </p:tav>
                                      </p:tavLst>
                                    </p:anim>
                                    <p:anim calcmode="lin" valueType="num">
                                      <p:cBhvr>
                                        <p:cTn id="82" dur="500" fill="hold"/>
                                        <p:tgtEl>
                                          <p:spTgt spid="305166"/>
                                        </p:tgtEl>
                                        <p:attrNameLst>
                                          <p:attrName>ppt_h</p:attrName>
                                        </p:attrNameLst>
                                      </p:cBhvr>
                                      <p:tavLst>
                                        <p:tav tm="0">
                                          <p:val>
                                            <p:fltVal val="0"/>
                                          </p:val>
                                        </p:tav>
                                        <p:tav tm="100000">
                                          <p:val>
                                            <p:strVal val="#ppt_h"/>
                                          </p:val>
                                        </p:tav>
                                      </p:tavLst>
                                    </p:anim>
                                    <p:animEffect transition="in" filter="fade">
                                      <p:cBhvr>
                                        <p:cTn id="83" dur="500"/>
                                        <p:tgtEl>
                                          <p:spTgt spid="305166"/>
                                        </p:tgtEl>
                                      </p:cBhvr>
                                    </p:animEffect>
                                  </p:childTnLst>
                                </p:cTn>
                              </p:par>
                            </p:childTnLst>
                          </p:cTn>
                        </p:par>
                        <p:par>
                          <p:cTn id="84" fill="hold">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30516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05172"/>
                                        </p:tgtEl>
                                        <p:attrNameLst>
                                          <p:attrName>style.visibility</p:attrName>
                                        </p:attrNameLst>
                                      </p:cBhvr>
                                      <p:to>
                                        <p:strVal val="visible"/>
                                      </p:to>
                                    </p:set>
                                    <p:animEffect transition="in" filter="wipe(left)">
                                      <p:cBhvr>
                                        <p:cTn id="91" dur="500"/>
                                        <p:tgtEl>
                                          <p:spTgt spid="305172"/>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305170"/>
                                        </p:tgtEl>
                                        <p:attrNameLst>
                                          <p:attrName>style.visibility</p:attrName>
                                        </p:attrNameLst>
                                      </p:cBhvr>
                                      <p:to>
                                        <p:strVal val="visible"/>
                                      </p:to>
                                    </p:set>
                                    <p:animEffect transition="in" filter="wipe(left)">
                                      <p:cBhvr>
                                        <p:cTn id="95" dur="500"/>
                                        <p:tgtEl>
                                          <p:spTgt spid="30517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05173"/>
                                        </p:tgtEl>
                                        <p:attrNameLst>
                                          <p:attrName>style.visibility</p:attrName>
                                        </p:attrNameLst>
                                      </p:cBhvr>
                                      <p:to>
                                        <p:strVal val="visible"/>
                                      </p:to>
                                    </p:set>
                                    <p:animEffect transition="in" filter="wipe(left)">
                                      <p:cBhvr>
                                        <p:cTn id="100" dur="500"/>
                                        <p:tgtEl>
                                          <p:spTgt spid="305173"/>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305171"/>
                                        </p:tgtEl>
                                        <p:attrNameLst>
                                          <p:attrName>style.visibility</p:attrName>
                                        </p:attrNameLst>
                                      </p:cBhvr>
                                      <p:to>
                                        <p:strVal val="visible"/>
                                      </p:to>
                                    </p:set>
                                    <p:animEffect transition="in" filter="wipe(left)">
                                      <p:cBhvr>
                                        <p:cTn id="104" dur="500"/>
                                        <p:tgtEl>
                                          <p:spTgt spid="305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ldLvl="0" animBg="1"/>
      <p:bldP spid="305156" grpId="0" bldLvl="0" animBg="1"/>
      <p:bldP spid="305157" grpId="0" bldLvl="0" animBg="1"/>
      <p:bldP spid="305167" grpId="0"/>
      <p:bldP spid="305169" grpId="0"/>
      <p:bldP spid="305170" grpId="0"/>
      <p:bldP spid="305171" grpId="0"/>
      <p:bldP spid="305177" grpId="0"/>
      <p:bldP spid="30518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文本框 235521"/>
          <p:cNvSpPr txBox="1"/>
          <p:nvPr/>
        </p:nvSpPr>
        <p:spPr>
          <a:xfrm>
            <a:off x="438536" y="1112349"/>
            <a:ext cx="8122285" cy="461665"/>
          </a:xfrm>
          <a:prstGeom prst="rect">
            <a:avLst/>
          </a:prstGeom>
          <a:noFill/>
          <a:ln w="9525">
            <a:noFill/>
          </a:ln>
        </p:spPr>
        <p:txBody>
          <a:bodyPr wrap="squar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】求两个实数 </a:t>
            </a:r>
            <a:r>
              <a:rPr kumimoji="0" lang="en-US" altLang="zh-CN" sz="24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a,b</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的算术平均值 </a:t>
            </a:r>
            <a:r>
              <a:rPr kumimoji="0" lang="en-US" altLang="zh-CN" sz="24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aver. </a:t>
            </a:r>
          </a:p>
        </p:txBody>
      </p:sp>
      <p:sp>
        <p:nvSpPr>
          <p:cNvPr id="235523" name="文本框 235522"/>
          <p:cNvSpPr txBox="1"/>
          <p:nvPr/>
        </p:nvSpPr>
        <p:spPr>
          <a:xfrm>
            <a:off x="1527079" y="2635049"/>
            <a:ext cx="4752975"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S1:   </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输入两个实数 </a:t>
            </a: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a,b </a:t>
            </a:r>
            <a:r>
              <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35524" name="文本框 235523"/>
          <p:cNvSpPr txBox="1"/>
          <p:nvPr/>
        </p:nvSpPr>
        <p:spPr>
          <a:xfrm>
            <a:off x="1527079" y="3498649"/>
            <a:ext cx="3889375"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S2</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：计算  </a:t>
            </a:r>
            <a:r>
              <a:rPr kumimoji="0" lang="en-US" altLang="zh-CN" sz="2000" i="0" u="none" strike="noStrike" kern="0" cap="none" spc="0" normalizeH="0" baseline="0" noProof="0" dirty="0" err="1">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c=a+b</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35525" name="文本框 235524"/>
          <p:cNvSpPr txBox="1"/>
          <p:nvPr/>
        </p:nvSpPr>
        <p:spPr>
          <a:xfrm>
            <a:off x="1527079" y="4362249"/>
            <a:ext cx="5003800"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S3:   </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计算  </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aver=c/2</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35526" name="文本框 235525"/>
          <p:cNvSpPr txBox="1"/>
          <p:nvPr/>
        </p:nvSpPr>
        <p:spPr>
          <a:xfrm>
            <a:off x="1527079" y="5227436"/>
            <a:ext cx="3881437"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S4:   </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输出  </a:t>
            </a: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aver.</a:t>
            </a:r>
          </a:p>
        </p:txBody>
      </p:sp>
      <p:sp>
        <p:nvSpPr>
          <p:cNvPr id="235527" name="平行四边形 235526"/>
          <p:cNvSpPr/>
          <p:nvPr/>
        </p:nvSpPr>
        <p:spPr>
          <a:xfrm>
            <a:off x="6457618" y="4825122"/>
            <a:ext cx="2998788" cy="447375"/>
          </a:xfrm>
          <a:prstGeom prst="parallelogram">
            <a:avLst>
              <a:gd name="adj" fmla="val 116317"/>
            </a:avLst>
          </a:prstGeom>
          <a:gradFill rotWithShape="0">
            <a:gsLst>
              <a:gs pos="0">
                <a:schemeClr val="bg1"/>
              </a:gs>
              <a:gs pos="100000">
                <a:schemeClr val="bg1">
                  <a:gamma/>
                  <a:shade val="46275"/>
                  <a:invGamma/>
                </a:schemeClr>
              </a:gs>
            </a:gsLst>
            <a:lin ang="2700000" scaled="1"/>
            <a:tileRect/>
          </a:gradFill>
          <a:ln w="12700" cap="sq" cmpd="sng">
            <a:solidFill>
              <a:schemeClr val="tx1"/>
            </a:solidFill>
            <a:prstDash val="solid"/>
            <a:miter/>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输出</a:t>
            </a:r>
            <a:r>
              <a:rPr kumimoji="0" lang="en-US" altLang="zh-CN" sz="20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aver</a:t>
            </a:r>
            <a:endPar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5528" name="流程图: 可选过程 235527"/>
          <p:cNvSpPr/>
          <p:nvPr/>
        </p:nvSpPr>
        <p:spPr>
          <a:xfrm>
            <a:off x="7080713" y="1754839"/>
            <a:ext cx="1752600" cy="565150"/>
          </a:xfrm>
          <a:prstGeom prst="flowChartAlternateProcess">
            <a:avLst/>
          </a:prstGeom>
          <a:gradFill rotWithShape="0">
            <a:gsLst>
              <a:gs pos="0">
                <a:srgbClr val="FFFFFF"/>
              </a:gs>
              <a:gs pos="100000">
                <a:srgbClr val="FFFFFF">
                  <a:gamma/>
                  <a:shade val="60392"/>
                  <a:invGamma/>
                </a:srgbClr>
              </a:gs>
            </a:gsLst>
            <a:lin ang="2700000" scaled="1"/>
            <a:tileRect/>
          </a:gradFill>
          <a:ln w="9525"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开始</a:t>
            </a:r>
          </a:p>
        </p:txBody>
      </p:sp>
      <p:sp>
        <p:nvSpPr>
          <p:cNvPr id="235529" name="平行四边形 235528"/>
          <p:cNvSpPr/>
          <p:nvPr/>
        </p:nvSpPr>
        <p:spPr>
          <a:xfrm>
            <a:off x="6301250" y="2516840"/>
            <a:ext cx="3311525" cy="457200"/>
          </a:xfrm>
          <a:prstGeom prst="parallelogram">
            <a:avLst>
              <a:gd name="adj" fmla="val 128448"/>
            </a:avLst>
          </a:prstGeom>
          <a:gradFill rotWithShape="0">
            <a:gsLst>
              <a:gs pos="0">
                <a:schemeClr val="bg1"/>
              </a:gs>
              <a:gs pos="100000">
                <a:schemeClr val="bg1">
                  <a:gamma/>
                  <a:shade val="46275"/>
                  <a:invGamma/>
                </a:schemeClr>
              </a:gs>
            </a:gsLst>
            <a:lin ang="2700000" scaled="1"/>
            <a:tileRect/>
          </a:gradFill>
          <a:ln w="12700" cap="sq" cmpd="sng">
            <a:solidFill>
              <a:schemeClr val="tx1"/>
            </a:solidFill>
            <a:prstDash val="solid"/>
            <a:miter/>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 </a:t>
            </a:r>
            <a:r>
              <a:rPr kumimoji="0" lang="en-US" altLang="zh-CN" sz="2000" i="1" u="none" strike="noStrike" kern="0" cap="none" spc="0" normalizeH="0" baseline="0" noProof="0">
                <a:ln>
                  <a:noFill/>
                </a:ln>
                <a:solidFill>
                  <a:sysClr val="windowText" lastClr="000000"/>
                </a:solidFill>
                <a:effectLst>
                  <a:outerShdw blurRad="38100" dist="38100" dir="2700000">
                    <a:srgbClr val="FFFFFF"/>
                  </a:outerShdw>
                </a:effectLst>
                <a:uLnTx/>
                <a:uFillTx/>
                <a:latin typeface="Arial" panose="020B0604020202020204" pitchFamily="34" charset="0"/>
                <a:ea typeface="思源黑体 CN Medium" panose="020B0600000000000000" pitchFamily="34" charset="-122"/>
                <a:sym typeface="Arial" panose="020B0604020202020204" pitchFamily="34" charset="0"/>
              </a:rPr>
              <a:t>a,b</a:t>
            </a:r>
          </a:p>
        </p:txBody>
      </p:sp>
      <p:grpSp>
        <p:nvGrpSpPr>
          <p:cNvPr id="235530" name="组合 235529"/>
          <p:cNvGrpSpPr/>
          <p:nvPr/>
        </p:nvGrpSpPr>
        <p:grpSpPr>
          <a:xfrm>
            <a:off x="6883863" y="3279185"/>
            <a:ext cx="2133600" cy="415925"/>
            <a:chOff x="3312" y="2016"/>
            <a:chExt cx="1344" cy="336"/>
          </a:xfrm>
        </p:grpSpPr>
        <p:sp>
          <p:nvSpPr>
            <p:cNvPr id="235531" name="矩形 235530"/>
            <p:cNvSpPr/>
            <p:nvPr/>
          </p:nvSpPr>
          <p:spPr>
            <a:xfrm>
              <a:off x="3312" y="2016"/>
              <a:ext cx="1344" cy="336"/>
            </a:xfrm>
            <a:prstGeom prst="rect">
              <a:avLst/>
            </a:prstGeom>
            <a:gradFill rotWithShape="0">
              <a:gsLst>
                <a:gs pos="0">
                  <a:schemeClr val="bg1"/>
                </a:gs>
                <a:gs pos="100000">
                  <a:schemeClr val="bg1">
                    <a:gamma/>
                    <a:shade val="54118"/>
                    <a:invGamma/>
                  </a:schemeClr>
                </a:gs>
              </a:gsLst>
              <a:lin ang="2700000" scaled="1"/>
              <a:tileRect/>
            </a:gradFill>
            <a:ln w="12700" cap="sq" cmpd="sng">
              <a:solidFill>
                <a:schemeClr val="tx1"/>
              </a:solidFill>
              <a:prstDash val="solid"/>
              <a:miter/>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35532" name="对象 235531"/>
            <p:cNvGraphicFramePr/>
            <p:nvPr/>
          </p:nvGraphicFramePr>
          <p:xfrm>
            <a:off x="3526" y="2036"/>
            <a:ext cx="916" cy="279"/>
          </p:xfrm>
          <a:graphic>
            <a:graphicData uri="http://schemas.openxmlformats.org/presentationml/2006/ole">
              <mc:AlternateContent xmlns:mc="http://schemas.openxmlformats.org/markup-compatibility/2006">
                <mc:Choice xmlns:v="urn:schemas-microsoft-com:vml" Requires="v">
                  <p:oleObj r:id="rId2" imgW="582930" imgH="177800" progId="">
                    <p:embed/>
                  </p:oleObj>
                </mc:Choice>
                <mc:Fallback>
                  <p:oleObj r:id="rId2" imgW="582930" imgH="177800" progId="">
                    <p:embed/>
                    <p:pic>
                      <p:nvPicPr>
                        <p:cNvPr id="0" name="对象 2355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 y="2036"/>
                          <a:ext cx="91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235533" name="组合 235532"/>
          <p:cNvGrpSpPr/>
          <p:nvPr/>
        </p:nvGrpSpPr>
        <p:grpSpPr>
          <a:xfrm>
            <a:off x="6890213" y="4020537"/>
            <a:ext cx="2133600" cy="495258"/>
            <a:chOff x="3312" y="2592"/>
            <a:chExt cx="1344" cy="336"/>
          </a:xfrm>
        </p:grpSpPr>
        <p:sp>
          <p:nvSpPr>
            <p:cNvPr id="235534" name="矩形 235533"/>
            <p:cNvSpPr/>
            <p:nvPr/>
          </p:nvSpPr>
          <p:spPr>
            <a:xfrm>
              <a:off x="3312" y="2592"/>
              <a:ext cx="1344" cy="336"/>
            </a:xfrm>
            <a:prstGeom prst="rect">
              <a:avLst/>
            </a:prstGeom>
            <a:gradFill rotWithShape="0">
              <a:gsLst>
                <a:gs pos="0">
                  <a:schemeClr val="bg1"/>
                </a:gs>
                <a:gs pos="100000">
                  <a:schemeClr val="bg1">
                    <a:gamma/>
                    <a:shade val="54118"/>
                    <a:invGamma/>
                  </a:schemeClr>
                </a:gs>
              </a:gsLst>
              <a:lin ang="2700000" scaled="1"/>
              <a:tileRect/>
            </a:gradFill>
            <a:ln w="12700" cap="sq" cmpd="sng">
              <a:solidFill>
                <a:schemeClr val="tx1"/>
              </a:solidFill>
              <a:prstDash val="solid"/>
              <a:miter/>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5535" name="文本框 235534"/>
            <p:cNvSpPr txBox="1"/>
            <p:nvPr/>
          </p:nvSpPr>
          <p:spPr>
            <a:xfrm>
              <a:off x="3552" y="2592"/>
              <a:ext cx="811" cy="252"/>
            </a:xfrm>
            <a:prstGeom prst="rect">
              <a:avLst/>
            </a:prstGeom>
            <a:noFill/>
            <a:ln w="9525">
              <a:noFill/>
            </a:ln>
          </p:spPr>
          <p:txBody>
            <a:bodyPr wrap="non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aver =c/2</a:t>
              </a:r>
            </a:p>
          </p:txBody>
        </p:sp>
      </p:grpSp>
      <p:sp>
        <p:nvSpPr>
          <p:cNvPr id="235536" name="流程图: 可选过程 235535"/>
          <p:cNvSpPr/>
          <p:nvPr/>
        </p:nvSpPr>
        <p:spPr>
          <a:xfrm>
            <a:off x="7133929" y="5627546"/>
            <a:ext cx="1676400" cy="381949"/>
          </a:xfrm>
          <a:prstGeom prst="flowChartAlternateProcess">
            <a:avLst/>
          </a:prstGeom>
          <a:gradFill rotWithShape="0">
            <a:gsLst>
              <a:gs pos="0">
                <a:srgbClr val="FFFFFF"/>
              </a:gs>
              <a:gs pos="100000">
                <a:srgbClr val="FFFFFF">
                  <a:gamma/>
                  <a:shade val="60392"/>
                  <a:invGamma/>
                </a:srgbClr>
              </a:gs>
            </a:gsLst>
            <a:lin ang="2700000" scaled="1"/>
            <a:tileRect/>
          </a:gradFill>
          <a:ln w="9525"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结 束</a:t>
            </a:r>
          </a:p>
        </p:txBody>
      </p:sp>
      <p:sp>
        <p:nvSpPr>
          <p:cNvPr id="235537" name="文本框 235536"/>
          <p:cNvSpPr txBox="1"/>
          <p:nvPr/>
        </p:nvSpPr>
        <p:spPr>
          <a:xfrm>
            <a:off x="1527079" y="1900859"/>
            <a:ext cx="3455988"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解：用数学语言</a:t>
            </a: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235538" name="直接箭头连接符 235537"/>
          <p:cNvCxnSpPr>
            <a:stCxn id="235528" idx="2"/>
            <a:endCxn id="235529" idx="1"/>
          </p:cNvCxnSpPr>
          <p:nvPr/>
        </p:nvCxnSpPr>
        <p:spPr>
          <a:xfrm>
            <a:off x="7957013" y="2319989"/>
            <a:ext cx="0" cy="196850"/>
          </a:xfrm>
          <a:prstGeom prst="straightConnector1">
            <a:avLst/>
          </a:prstGeom>
          <a:ln w="38100" cap="flat" cmpd="sng">
            <a:solidFill>
              <a:schemeClr val="tx1"/>
            </a:solidFill>
            <a:prstDash val="solid"/>
            <a:headEnd type="none" w="med" len="med"/>
            <a:tailEnd type="triangle" w="med" len="med"/>
          </a:ln>
        </p:spPr>
      </p:cxnSp>
      <p:cxnSp>
        <p:nvCxnSpPr>
          <p:cNvPr id="235539" name="直接箭头连接符 235538"/>
          <p:cNvCxnSpPr/>
          <p:nvPr/>
        </p:nvCxnSpPr>
        <p:spPr>
          <a:xfrm>
            <a:off x="7938286" y="2974804"/>
            <a:ext cx="6027" cy="280862"/>
          </a:xfrm>
          <a:prstGeom prst="straightConnector1">
            <a:avLst/>
          </a:prstGeom>
          <a:ln w="38100" cap="flat" cmpd="sng">
            <a:solidFill>
              <a:schemeClr val="tx1"/>
            </a:solidFill>
            <a:prstDash val="solid"/>
            <a:headEnd type="none" w="med" len="med"/>
            <a:tailEnd type="triangle" w="med" len="med"/>
          </a:ln>
        </p:spPr>
      </p:cxnSp>
      <p:cxnSp>
        <p:nvCxnSpPr>
          <p:cNvPr id="235540" name="直接箭头连接符 235539"/>
          <p:cNvCxnSpPr/>
          <p:nvPr/>
        </p:nvCxnSpPr>
        <p:spPr>
          <a:xfrm flipH="1">
            <a:off x="7938286" y="4545017"/>
            <a:ext cx="18727" cy="305735"/>
          </a:xfrm>
          <a:prstGeom prst="straightConnector1">
            <a:avLst/>
          </a:prstGeom>
          <a:ln w="38100" cap="flat" cmpd="sng">
            <a:solidFill>
              <a:schemeClr val="tx1"/>
            </a:solidFill>
            <a:prstDash val="solid"/>
            <a:headEnd type="none" w="med" len="med"/>
            <a:tailEnd type="triangle" w="med" len="med"/>
          </a:ln>
        </p:spPr>
      </p:cxnSp>
      <p:cxnSp>
        <p:nvCxnSpPr>
          <p:cNvPr id="235541" name="直接箭头连接符 235540"/>
          <p:cNvCxnSpPr/>
          <p:nvPr/>
        </p:nvCxnSpPr>
        <p:spPr>
          <a:xfrm>
            <a:off x="7959429" y="5281471"/>
            <a:ext cx="12700" cy="346075"/>
          </a:xfrm>
          <a:prstGeom prst="straightConnector1">
            <a:avLst/>
          </a:prstGeom>
          <a:ln w="38100" cap="flat" cmpd="sng">
            <a:solidFill>
              <a:schemeClr val="tx1"/>
            </a:solidFill>
            <a:prstDash val="solid"/>
            <a:headEnd type="none" w="med" len="med"/>
            <a:tailEnd type="triangle" w="med" len="med"/>
          </a:ln>
        </p:spPr>
      </p:cxnSp>
      <p:cxnSp>
        <p:nvCxnSpPr>
          <p:cNvPr id="235542" name="直接箭头连接符 235541"/>
          <p:cNvCxnSpPr/>
          <p:nvPr/>
        </p:nvCxnSpPr>
        <p:spPr>
          <a:xfrm>
            <a:off x="7950663" y="3709691"/>
            <a:ext cx="0" cy="320617"/>
          </a:xfrm>
          <a:prstGeom prst="straightConnector1">
            <a:avLst/>
          </a:prstGeom>
          <a:ln w="38100" cap="flat" cmpd="sng">
            <a:solidFill>
              <a:schemeClr val="tx1"/>
            </a:solidFill>
            <a:prstDash val="solid"/>
            <a:headEnd type="none" w="med" len="med"/>
            <a:tailEnd type="triangle" w="med" len="med"/>
          </a:ln>
        </p:spPr>
      </p:cxnSp>
      <p:sp>
        <p:nvSpPr>
          <p:cNvPr id="2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35538"/>
                                        </p:tgtEl>
                                        <p:attrNameLst>
                                          <p:attrName>style.visibility</p:attrName>
                                        </p:attrNameLst>
                                      </p:cBhvr>
                                      <p:to>
                                        <p:strVal val="visible"/>
                                      </p:to>
                                    </p:set>
                                    <p:animEffect transition="in" filter="wipe(up)">
                                      <p:cBhvr>
                                        <p:cTn id="31" dur="500"/>
                                        <p:tgtEl>
                                          <p:spTgt spid="235538"/>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235529"/>
                                        </p:tgtEl>
                                        <p:attrNameLst>
                                          <p:attrName>style.visibility</p:attrName>
                                        </p:attrNameLst>
                                      </p:cBhvr>
                                      <p:to>
                                        <p:strVal val="visible"/>
                                      </p:to>
                                    </p:set>
                                    <p:animEffect transition="in" filter="wipe(up)">
                                      <p:cBhvr>
                                        <p:cTn id="35" dur="500"/>
                                        <p:tgtEl>
                                          <p:spTgt spid="2355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35539"/>
                                        </p:tgtEl>
                                        <p:attrNameLst>
                                          <p:attrName>style.visibility</p:attrName>
                                        </p:attrNameLst>
                                      </p:cBhvr>
                                      <p:to>
                                        <p:strVal val="visible"/>
                                      </p:to>
                                    </p:set>
                                    <p:animEffect transition="in" filter="wipe(up)">
                                      <p:cBhvr>
                                        <p:cTn id="40" dur="1000"/>
                                        <p:tgtEl>
                                          <p:spTgt spid="235539"/>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235530"/>
                                        </p:tgtEl>
                                        <p:attrNameLst>
                                          <p:attrName>style.visibility</p:attrName>
                                        </p:attrNameLst>
                                      </p:cBhvr>
                                      <p:to>
                                        <p:strVal val="visible"/>
                                      </p:to>
                                    </p:set>
                                    <p:animEffect transition="in" filter="wipe(up)">
                                      <p:cBhvr>
                                        <p:cTn id="44" dur="1000"/>
                                        <p:tgtEl>
                                          <p:spTgt spid="2355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35542"/>
                                        </p:tgtEl>
                                        <p:attrNameLst>
                                          <p:attrName>style.visibility</p:attrName>
                                        </p:attrNameLst>
                                      </p:cBhvr>
                                      <p:to>
                                        <p:strVal val="visible"/>
                                      </p:to>
                                    </p:set>
                                    <p:animEffect transition="in" filter="wipe(up)">
                                      <p:cBhvr>
                                        <p:cTn id="49" dur="1000"/>
                                        <p:tgtEl>
                                          <p:spTgt spid="235542"/>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235533"/>
                                        </p:tgtEl>
                                        <p:attrNameLst>
                                          <p:attrName>style.visibility</p:attrName>
                                        </p:attrNameLst>
                                      </p:cBhvr>
                                      <p:to>
                                        <p:strVal val="visible"/>
                                      </p:to>
                                    </p:set>
                                    <p:animEffect transition="in" filter="wipe(up)">
                                      <p:cBhvr>
                                        <p:cTn id="53" dur="1000"/>
                                        <p:tgtEl>
                                          <p:spTgt spid="23553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35540"/>
                                        </p:tgtEl>
                                        <p:attrNameLst>
                                          <p:attrName>style.visibility</p:attrName>
                                        </p:attrNameLst>
                                      </p:cBhvr>
                                      <p:to>
                                        <p:strVal val="visible"/>
                                      </p:to>
                                    </p:set>
                                    <p:animEffect transition="in" filter="wipe(up)">
                                      <p:cBhvr>
                                        <p:cTn id="58" dur="1000"/>
                                        <p:tgtEl>
                                          <p:spTgt spid="235540"/>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235527"/>
                                        </p:tgtEl>
                                        <p:attrNameLst>
                                          <p:attrName>style.visibility</p:attrName>
                                        </p:attrNameLst>
                                      </p:cBhvr>
                                      <p:to>
                                        <p:strVal val="visible"/>
                                      </p:to>
                                    </p:set>
                                    <p:animEffect transition="in" filter="wipe(up)">
                                      <p:cBhvr>
                                        <p:cTn id="62" dur="1000"/>
                                        <p:tgtEl>
                                          <p:spTgt spid="2355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35541"/>
                                        </p:tgtEl>
                                        <p:attrNameLst>
                                          <p:attrName>style.visibility</p:attrName>
                                        </p:attrNameLst>
                                      </p:cBhvr>
                                      <p:to>
                                        <p:strVal val="visible"/>
                                      </p:to>
                                    </p:set>
                                    <p:animEffect transition="in" filter="wipe(up)">
                                      <p:cBhvr>
                                        <p:cTn id="67" dur="1000"/>
                                        <p:tgtEl>
                                          <p:spTgt spid="235541"/>
                                        </p:tgtEl>
                                      </p:cBhvr>
                                    </p:animEffect>
                                  </p:childTnLst>
                                </p:cTn>
                              </p:par>
                            </p:childTnLst>
                          </p:cTn>
                        </p:par>
                        <p:par>
                          <p:cTn id="68" fill="hold">
                            <p:stCondLst>
                              <p:cond delay="1000"/>
                            </p:stCondLst>
                            <p:childTnLst>
                              <p:par>
                                <p:cTn id="69" presetID="22" presetClass="entr" presetSubtype="1" fill="hold" grpId="0" nodeType="afterEffect">
                                  <p:stCondLst>
                                    <p:cond delay="0"/>
                                  </p:stCondLst>
                                  <p:childTnLst>
                                    <p:set>
                                      <p:cBhvr>
                                        <p:cTn id="70" dur="1" fill="hold">
                                          <p:stCondLst>
                                            <p:cond delay="0"/>
                                          </p:stCondLst>
                                        </p:cTn>
                                        <p:tgtEl>
                                          <p:spTgt spid="235536"/>
                                        </p:tgtEl>
                                        <p:attrNameLst>
                                          <p:attrName>style.visibility</p:attrName>
                                        </p:attrNameLst>
                                      </p:cBhvr>
                                      <p:to>
                                        <p:strVal val="visible"/>
                                      </p:to>
                                    </p:set>
                                    <p:animEffect transition="in" filter="wipe(up)">
                                      <p:cBhvr>
                                        <p:cTn id="71" dur="1000"/>
                                        <p:tgtEl>
                                          <p:spTgt spid="235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p:bldP spid="235524" grpId="0"/>
      <p:bldP spid="235525" grpId="0"/>
      <p:bldP spid="235526" grpId="0"/>
      <p:bldP spid="235527" grpId="0" bldLvl="0" animBg="1"/>
      <p:bldP spid="235528" grpId="0" bldLvl="0" animBg="1"/>
      <p:bldP spid="235529" grpId="0" bldLvl="0" animBg="1"/>
      <p:bldP spid="235536" grpId="0" bldLvl="0" animBg="1"/>
      <p:bldP spid="2355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文本框 265219"/>
          <p:cNvSpPr txBox="1"/>
          <p:nvPr/>
        </p:nvSpPr>
        <p:spPr>
          <a:xfrm>
            <a:off x="4635500" y="4667447"/>
            <a:ext cx="4608513" cy="400110"/>
          </a:xfrm>
          <a:prstGeom prst="rect">
            <a:avLst/>
          </a:prstGeom>
          <a:noFill/>
          <a:ln w="9525">
            <a:noFill/>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第四步</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计算              </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en-US" altLang="zh-CN" sz="2000" i="0" u="none" strike="noStrike" kern="0" cap="none" spc="0" normalizeH="0" baseline="30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65221" name="文本框 265220"/>
          <p:cNvSpPr txBox="1"/>
          <p:nvPr/>
        </p:nvSpPr>
        <p:spPr>
          <a:xfrm>
            <a:off x="473075" y="1118135"/>
            <a:ext cx="11271250" cy="461665"/>
          </a:xfrm>
          <a:prstGeom prst="rect">
            <a:avLst/>
          </a:prstGeom>
          <a:noFill/>
          <a:ln w="9525">
            <a:noFill/>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试描述求点</a:t>
            </a:r>
            <a:r>
              <a:rPr kumimoji="0" lang="en-US" altLang="zh-CN"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x</a:t>
            </a:r>
            <a:r>
              <a:rPr kumimoji="0" lang="en-US" altLang="zh-CN" sz="24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 </a:t>
            </a:r>
            <a:r>
              <a:rPr kumimoji="0" lang="en-US" altLang="zh-CN"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y</a:t>
            </a:r>
            <a:r>
              <a:rPr kumimoji="0" lang="en-US" altLang="zh-CN" sz="24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到直线</a:t>
            </a:r>
            <a:r>
              <a:rPr kumimoji="0" lang="en-US" altLang="zh-CN" sz="2400" i="0" u="none" strike="noStrike" kern="0" cap="none" spc="0" normalizeH="0" baseline="0" noProof="0" dirty="0" err="1">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en-US" altLang="zh-CN" sz="2400" i="1" u="none" strike="noStrike" kern="0" cap="none" spc="0" normalizeH="0" baseline="0" noProof="0" dirty="0" err="1">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x</a:t>
            </a:r>
            <a:r>
              <a:rPr kumimoji="0" lang="en-US" altLang="zh-CN" sz="2400" i="0" u="none" strike="noStrike" kern="0" cap="none" spc="0" normalizeH="0" baseline="0" noProof="0" dirty="0" err="1">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+By+C</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的距离的算法</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并画出算法的程序框图</a:t>
            </a:r>
            <a:r>
              <a:rPr kumimoji="0" lang="en-US" altLang="zh-CN"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65222" name="文本框 265221"/>
          <p:cNvSpPr txBox="1"/>
          <p:nvPr/>
        </p:nvSpPr>
        <p:spPr>
          <a:xfrm>
            <a:off x="4635500" y="2478771"/>
            <a:ext cx="7083425" cy="400110"/>
          </a:xfrm>
          <a:prstGeom prst="rect">
            <a:avLst/>
          </a:prstGeom>
          <a:noFill/>
          <a:ln w="9525">
            <a:noFill/>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第一步</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a:t>
            </a: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x</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y</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,A,B,C;</a:t>
            </a:r>
          </a:p>
        </p:txBody>
      </p:sp>
      <p:sp>
        <p:nvSpPr>
          <p:cNvPr id="265223" name="文本框 265222"/>
          <p:cNvSpPr txBox="1"/>
          <p:nvPr/>
        </p:nvSpPr>
        <p:spPr>
          <a:xfrm>
            <a:off x="4635500" y="3048197"/>
            <a:ext cx="5483225" cy="400110"/>
          </a:xfrm>
          <a:prstGeom prst="rect">
            <a:avLst/>
          </a:prstGeom>
          <a:noFill/>
          <a:ln w="9525">
            <a:noFill/>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第二步</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计算</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Z</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x</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+By</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+C;</a:t>
            </a:r>
          </a:p>
        </p:txBody>
      </p:sp>
      <p:sp>
        <p:nvSpPr>
          <p:cNvPr id="265224" name="文本框 265223"/>
          <p:cNvSpPr txBox="1"/>
          <p:nvPr/>
        </p:nvSpPr>
        <p:spPr>
          <a:xfrm>
            <a:off x="4635500" y="3857822"/>
            <a:ext cx="4537075" cy="400110"/>
          </a:xfrm>
          <a:prstGeom prst="rect">
            <a:avLst/>
          </a:prstGeom>
          <a:noFill/>
          <a:ln w="9525">
            <a:noFill/>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第三步</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计算</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Z</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en-US" altLang="zh-CN" sz="2000" i="0" u="none" strike="noStrike" kern="0" cap="none" spc="0" normalizeH="0" baseline="30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r>
              <a:rPr kumimoji="0" lang="en-US" altLang="zh-CN" sz="2000" i="0" u="none" strike="noStrike" kern="0" cap="none" spc="0" normalizeH="0" baseline="30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65225" name="对象 265224"/>
          <p:cNvGraphicFramePr/>
          <p:nvPr/>
        </p:nvGraphicFramePr>
        <p:xfrm>
          <a:off x="6108700" y="4504724"/>
          <a:ext cx="945515" cy="725555"/>
        </p:xfrm>
        <a:graphic>
          <a:graphicData uri="http://schemas.openxmlformats.org/presentationml/2006/ole">
            <mc:AlternateContent xmlns:mc="http://schemas.openxmlformats.org/markup-compatibility/2006">
              <mc:Choice xmlns:v="urn:schemas-microsoft-com:vml" Requires="v">
                <p:oleObj r:id="rId2" imgW="609600" imgH="469900" progId="">
                  <p:embed/>
                </p:oleObj>
              </mc:Choice>
              <mc:Fallback>
                <p:oleObj r:id="rId2" imgW="609600" imgH="469900" progId="">
                  <p:embed/>
                  <p:pic>
                    <p:nvPicPr>
                      <p:cNvPr id="0" name="对象 2652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4504724"/>
                        <a:ext cx="945515" cy="725555"/>
                      </a:xfrm>
                      <a:prstGeom prst="rect">
                        <a:avLst/>
                      </a:prstGeom>
                      <a:noFill/>
                      <a:ln>
                        <a:noFill/>
                      </a:ln>
                    </p:spPr>
                  </p:pic>
                </p:oleObj>
              </mc:Fallback>
            </mc:AlternateContent>
          </a:graphicData>
        </a:graphic>
      </p:graphicFrame>
      <p:sp>
        <p:nvSpPr>
          <p:cNvPr id="265226" name="文本框 265225"/>
          <p:cNvSpPr txBox="1"/>
          <p:nvPr/>
        </p:nvSpPr>
        <p:spPr>
          <a:xfrm>
            <a:off x="4635500" y="5478659"/>
            <a:ext cx="3705225" cy="400110"/>
          </a:xfrm>
          <a:prstGeom prst="rect">
            <a:avLst/>
          </a:prstGeom>
          <a:noFill/>
          <a:ln w="9525">
            <a:noFill/>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第五步</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输出</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d.</a:t>
            </a:r>
          </a:p>
        </p:txBody>
      </p:sp>
      <p:sp>
        <p:nvSpPr>
          <p:cNvPr id="265227" name="文本框 265226"/>
          <p:cNvSpPr txBox="1"/>
          <p:nvPr/>
        </p:nvSpPr>
        <p:spPr>
          <a:xfrm>
            <a:off x="4635500" y="1909345"/>
            <a:ext cx="3455988"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解：用数学语言</a:t>
            </a:r>
          </a:p>
        </p:txBody>
      </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5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5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52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52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5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p:bldP spid="265221" grpId="0"/>
      <p:bldP spid="265222" grpId="0"/>
      <p:bldP spid="265223" grpId="0"/>
      <p:bldP spid="265224" grpId="0"/>
      <p:bldP spid="265226" grpId="0"/>
      <p:bldP spid="2652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圆角矩形 293889"/>
          <p:cNvSpPr/>
          <p:nvPr/>
        </p:nvSpPr>
        <p:spPr>
          <a:xfrm>
            <a:off x="5334000" y="1386046"/>
            <a:ext cx="1524000" cy="413544"/>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开始</a:t>
            </a: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93892" name="平行四边形 293891"/>
          <p:cNvSpPr/>
          <p:nvPr/>
        </p:nvSpPr>
        <p:spPr>
          <a:xfrm>
            <a:off x="3911600" y="2061706"/>
            <a:ext cx="4533900" cy="427494"/>
          </a:xfrm>
          <a:prstGeom prst="parallelogram">
            <a:avLst>
              <a:gd name="adj" fmla="val 202840"/>
            </a:avLst>
          </a:prstGeom>
          <a:no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a:t>
            </a:r>
            <a:r>
              <a:rPr kumimoji="0" lang="en-US" altLang="zh-CN" sz="20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x</a:t>
            </a:r>
            <a:r>
              <a:rPr kumimoji="0" lang="en-US" altLang="zh-CN" sz="20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y</a:t>
            </a:r>
            <a:r>
              <a:rPr kumimoji="0" lang="en-US" altLang="zh-CN" sz="20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,A,B,C</a:t>
            </a:r>
          </a:p>
        </p:txBody>
      </p:sp>
      <p:sp>
        <p:nvSpPr>
          <p:cNvPr id="293894" name="矩形 293893"/>
          <p:cNvSpPr/>
          <p:nvPr/>
        </p:nvSpPr>
        <p:spPr>
          <a:xfrm>
            <a:off x="4738687" y="2752406"/>
            <a:ext cx="2879725" cy="382629"/>
          </a:xfrm>
          <a:prstGeom prst="rect">
            <a:avLst/>
          </a:prstGeom>
          <a:no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Z</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x</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y</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+C</a:t>
            </a:r>
          </a:p>
        </p:txBody>
      </p:sp>
      <p:sp>
        <p:nvSpPr>
          <p:cNvPr id="293895" name="矩形 293894"/>
          <p:cNvSpPr/>
          <p:nvPr/>
        </p:nvSpPr>
        <p:spPr>
          <a:xfrm>
            <a:off x="4738687" y="3446185"/>
            <a:ext cx="2879725" cy="354884"/>
          </a:xfrm>
          <a:prstGeom prst="rect">
            <a:avLst/>
          </a:prstGeom>
          <a:no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Z</a:t>
            </a:r>
            <a:r>
              <a:rPr kumimoji="0" lang="en-US" altLang="zh-CN" sz="20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en-US" altLang="zh-CN" sz="2000" i="0" u="none" strike="noStrike" kern="0" cap="none" spc="0" normalizeH="0" baseline="30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r>
              <a:rPr kumimoji="0" lang="en-US" altLang="zh-CN" sz="2000" i="0" u="none" strike="noStrike" kern="0" cap="none" spc="0" normalizeH="0" baseline="30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p>
        </p:txBody>
      </p:sp>
      <p:sp>
        <p:nvSpPr>
          <p:cNvPr id="293900" name="平行四边形 293899"/>
          <p:cNvSpPr/>
          <p:nvPr/>
        </p:nvSpPr>
        <p:spPr>
          <a:xfrm>
            <a:off x="3679825" y="5112344"/>
            <a:ext cx="4413250" cy="367763"/>
          </a:xfrm>
          <a:prstGeom prst="parallelogram">
            <a:avLst>
              <a:gd name="adj" fmla="val 204411"/>
            </a:avLst>
          </a:prstGeom>
          <a:no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输出</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d</a:t>
            </a:r>
          </a:p>
        </p:txBody>
      </p:sp>
      <p:sp>
        <p:nvSpPr>
          <p:cNvPr id="293902" name="圆角矩形 293901"/>
          <p:cNvSpPr/>
          <p:nvPr/>
        </p:nvSpPr>
        <p:spPr>
          <a:xfrm>
            <a:off x="5376069" y="5790442"/>
            <a:ext cx="1439862" cy="354036"/>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结束</a:t>
            </a: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93906" name="矩形 293905"/>
          <p:cNvSpPr/>
          <p:nvPr/>
        </p:nvSpPr>
        <p:spPr>
          <a:xfrm>
            <a:off x="4738686" y="4073426"/>
            <a:ext cx="2879725" cy="723900"/>
          </a:xfrm>
          <a:prstGeom prst="rect">
            <a:avLst/>
          </a:prstGeom>
          <a:no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93913" name="对象 293912"/>
          <p:cNvGraphicFramePr/>
          <p:nvPr/>
        </p:nvGraphicFramePr>
        <p:xfrm>
          <a:off x="5543549" y="4030564"/>
          <a:ext cx="1212850" cy="793750"/>
        </p:xfrm>
        <a:graphic>
          <a:graphicData uri="http://schemas.openxmlformats.org/presentationml/2006/ole">
            <mc:AlternateContent xmlns:mc="http://schemas.openxmlformats.org/markup-compatibility/2006">
              <mc:Choice xmlns:v="urn:schemas-microsoft-com:vml" Requires="v">
                <p:oleObj r:id="rId2" imgW="558800" imgH="469900" progId="">
                  <p:embed/>
                </p:oleObj>
              </mc:Choice>
              <mc:Fallback>
                <p:oleObj r:id="rId2" imgW="558800" imgH="469900" progId="">
                  <p:embed/>
                  <p:pic>
                    <p:nvPicPr>
                      <p:cNvPr id="0" name="对象 2939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49" y="4030564"/>
                        <a:ext cx="12128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cxnSp>
        <p:nvCxnSpPr>
          <p:cNvPr id="293915" name="直接箭头连接符 293914"/>
          <p:cNvCxnSpPr/>
          <p:nvPr/>
        </p:nvCxnSpPr>
        <p:spPr>
          <a:xfrm flipH="1">
            <a:off x="6096000" y="1810702"/>
            <a:ext cx="1" cy="234950"/>
          </a:xfrm>
          <a:prstGeom prst="straightConnector1">
            <a:avLst/>
          </a:prstGeom>
          <a:ln w="38100" cap="flat" cmpd="sng">
            <a:solidFill>
              <a:schemeClr val="tx1"/>
            </a:solidFill>
            <a:prstDash val="solid"/>
            <a:headEnd type="none" w="med" len="med"/>
            <a:tailEnd type="triangle" w="med" len="med"/>
          </a:ln>
        </p:spPr>
      </p:cxnSp>
      <p:cxnSp>
        <p:nvCxnSpPr>
          <p:cNvPr id="293916" name="直接箭头连接符 293915"/>
          <p:cNvCxnSpPr/>
          <p:nvPr/>
        </p:nvCxnSpPr>
        <p:spPr>
          <a:xfrm flipH="1">
            <a:off x="6089650" y="2495192"/>
            <a:ext cx="6350" cy="208915"/>
          </a:xfrm>
          <a:prstGeom prst="straightConnector1">
            <a:avLst/>
          </a:prstGeom>
          <a:ln w="38100" cap="flat" cmpd="sng">
            <a:solidFill>
              <a:schemeClr val="tx1"/>
            </a:solidFill>
            <a:prstDash val="solid"/>
            <a:headEnd type="none" w="med" len="med"/>
            <a:tailEnd type="triangle" w="med" len="med"/>
          </a:ln>
        </p:spPr>
      </p:cxnSp>
      <p:cxnSp>
        <p:nvCxnSpPr>
          <p:cNvPr id="293917" name="直接箭头连接符 293916"/>
          <p:cNvCxnSpPr/>
          <p:nvPr/>
        </p:nvCxnSpPr>
        <p:spPr>
          <a:xfrm>
            <a:off x="6089650" y="3135035"/>
            <a:ext cx="0" cy="273050"/>
          </a:xfrm>
          <a:prstGeom prst="straightConnector1">
            <a:avLst/>
          </a:prstGeom>
          <a:ln w="38100" cap="flat" cmpd="sng">
            <a:solidFill>
              <a:schemeClr val="tx1"/>
            </a:solidFill>
            <a:prstDash val="solid"/>
            <a:headEnd type="none" w="med" len="med"/>
            <a:tailEnd type="triangle" w="med" len="med"/>
          </a:ln>
        </p:spPr>
      </p:cxnSp>
      <p:cxnSp>
        <p:nvCxnSpPr>
          <p:cNvPr id="293919" name="直接箭头连接符 293918"/>
          <p:cNvCxnSpPr/>
          <p:nvPr/>
        </p:nvCxnSpPr>
        <p:spPr>
          <a:xfrm>
            <a:off x="6096000" y="5480107"/>
            <a:ext cx="0" cy="273050"/>
          </a:xfrm>
          <a:prstGeom prst="straightConnector1">
            <a:avLst/>
          </a:prstGeom>
          <a:ln w="38100" cap="flat" cmpd="sng">
            <a:solidFill>
              <a:schemeClr val="tx1"/>
            </a:solidFill>
            <a:prstDash val="solid"/>
            <a:headEnd type="none" w="med" len="med"/>
            <a:tailEnd type="triangle" w="med" len="med"/>
          </a:ln>
        </p:spPr>
      </p:cxnSp>
      <p:cxnSp>
        <p:nvCxnSpPr>
          <p:cNvPr id="293921" name="直接箭头连接符 293920"/>
          <p:cNvCxnSpPr/>
          <p:nvPr/>
        </p:nvCxnSpPr>
        <p:spPr>
          <a:xfrm>
            <a:off x="6089650" y="3801069"/>
            <a:ext cx="0" cy="273050"/>
          </a:xfrm>
          <a:prstGeom prst="straightConnector1">
            <a:avLst/>
          </a:prstGeom>
          <a:ln w="38100" cap="flat" cmpd="sng">
            <a:solidFill>
              <a:schemeClr val="tx1"/>
            </a:solidFill>
            <a:prstDash val="solid"/>
            <a:headEnd type="none" w="med" len="med"/>
            <a:tailEnd type="triangle" w="med" len="med"/>
          </a:ln>
        </p:spPr>
      </p:cxnSp>
      <p:cxnSp>
        <p:nvCxnSpPr>
          <p:cNvPr id="293922" name="直接箭头连接符 293921"/>
          <p:cNvCxnSpPr/>
          <p:nvPr/>
        </p:nvCxnSpPr>
        <p:spPr>
          <a:xfrm>
            <a:off x="6096000" y="4824314"/>
            <a:ext cx="0" cy="273050"/>
          </a:xfrm>
          <a:prstGeom prst="straightConnector1">
            <a:avLst/>
          </a:prstGeom>
          <a:ln w="38100" cap="flat" cmpd="sng">
            <a:solidFill>
              <a:schemeClr val="tx1"/>
            </a:solidFill>
            <a:prstDash val="solid"/>
            <a:headEnd type="none" w="med" len="med"/>
            <a:tailEnd type="triangle" w="med" len="med"/>
          </a:ln>
        </p:spPr>
      </p:cxnSp>
      <p:sp>
        <p:nvSpPr>
          <p:cNvPr id="293923" name="文本框 293922"/>
          <p:cNvSpPr txBox="1"/>
          <p:nvPr/>
        </p:nvSpPr>
        <p:spPr>
          <a:xfrm>
            <a:off x="660400" y="1193402"/>
            <a:ext cx="2844800" cy="400110"/>
          </a:xfrm>
          <a:prstGeom prst="rect">
            <a:avLst/>
          </a:prstGeom>
          <a:noFill/>
          <a:ln w="9525">
            <a:noFill/>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程序框图</a:t>
            </a:r>
          </a:p>
        </p:txBody>
      </p:sp>
      <p:sp>
        <p:nvSpPr>
          <p:cNvPr id="1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90477"/>
          <p:cNvSpPr/>
          <p:nvPr/>
        </p:nvSpPr>
        <p:spPr>
          <a:xfrm>
            <a:off x="682625" y="3540009"/>
            <a:ext cx="10836275" cy="1463286"/>
          </a:xfrm>
          <a:prstGeom prst="rect">
            <a:avLst/>
          </a:prstGeom>
          <a:noFill/>
          <a:ln w="57150">
            <a:noFill/>
          </a:ln>
        </p:spPr>
        <p:txBody>
          <a:bodyPr wrap="square" anchor="t">
            <a:spAutoFit/>
          </a:bodyPr>
          <a:lstStyle/>
          <a:p>
            <a:pPr marL="0" marR="0" lvl="0" indent="0" defTabSz="914400" eaLnBrk="1" fontAlgn="auto" latinLnBrk="0" hangingPunct="1">
              <a:lnSpc>
                <a:spcPct val="200000"/>
              </a:lnSpc>
              <a:spcBef>
                <a:spcPct val="50000"/>
              </a:spcBef>
              <a:spcAft>
                <a:spcPts val="0"/>
              </a:spcAft>
              <a:buClrTx/>
              <a:buSzTx/>
              <a:buFontTx/>
              <a:buNone/>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现以证明</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无论多么复杂的问题，其算法都可表示为这三种基本结构的组合</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其结构清晰、易于理解、易于验证其正确性，也易于查错和排错</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5603" name="矩形 190478"/>
          <p:cNvSpPr/>
          <p:nvPr/>
        </p:nvSpPr>
        <p:spPr>
          <a:xfrm>
            <a:off x="660400" y="1157476"/>
            <a:ext cx="10952480" cy="2288960"/>
          </a:xfrm>
          <a:prstGeom prst="rect">
            <a:avLst/>
          </a:prstGeom>
          <a:noFill/>
          <a:ln w="57150">
            <a:noFill/>
          </a:ln>
        </p:spPr>
        <p:txBody>
          <a:bodyPr wrap="square" anchor="t">
            <a:spAutoFit/>
          </a:bodyPr>
          <a:lstStyle/>
          <a:p>
            <a:pPr marL="0" marR="0" lvl="0" indent="0" defTabSz="914400" eaLnBrk="0" fontAlgn="auto" latinLnBrk="0" hangingPunct="0">
              <a:lnSpc>
                <a:spcPct val="150000"/>
              </a:lnSpc>
              <a:spcBef>
                <a:spcPct val="50000"/>
              </a:spcBef>
              <a:spcAft>
                <a:spcPts val="0"/>
              </a:spcAft>
              <a:buClrTx/>
              <a:buSzTx/>
              <a:buFontTx/>
              <a:buNone/>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算法的描述</a:t>
            </a:r>
          </a:p>
          <a:p>
            <a:pPr marL="0" marR="0" lvl="0" indent="0" defTabSz="914400" eaLnBrk="0" fontAlgn="auto" latinLnBrk="0" hangingPunct="0">
              <a:lnSpc>
                <a:spcPct val="150000"/>
              </a:lnSpc>
              <a:spcBef>
                <a:spcPct val="5000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文字描述</a:t>
            </a:r>
          </a:p>
          <a:p>
            <a:pPr marL="0" marR="0" lvl="0" indent="0" defTabSz="914400" eaLnBrk="0" fontAlgn="auto" latinLnBrk="0" hangingPunct="0">
              <a:lnSpc>
                <a:spcPct val="150000"/>
              </a:lnSpc>
              <a:spcBef>
                <a:spcPct val="5000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程序框图</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由于图形的描述方法既形象</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又直观</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设计者的思路表达得清楚易懂，便于检查修改</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所以得到广泛的应用</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课堂小结</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矩形 187412"/>
          <p:cNvSpPr/>
          <p:nvPr/>
        </p:nvSpPr>
        <p:spPr>
          <a:xfrm>
            <a:off x="660400" y="1640355"/>
            <a:ext cx="5830888" cy="1938992"/>
          </a:xfrm>
          <a:prstGeom prst="rect">
            <a:avLst/>
          </a:prstGeom>
          <a:noFill/>
          <a:ln w="9525">
            <a:noFill/>
          </a:ln>
        </p:spPr>
        <p:txBody>
          <a:bodyPr anchor="ctr">
            <a:spAutoFit/>
          </a:bodyPr>
          <a:lstStyle/>
          <a:p>
            <a:pPr marL="0" marR="0" lvl="0" indent="0" defTabSz="914400" eaLnBrk="1" fontAlgn="auto" latinLnBrk="0" hangingPunct="1">
              <a:lnSpc>
                <a:spcPct val="250000"/>
              </a:lnSpc>
              <a:spcBef>
                <a:spcPts val="0"/>
              </a:spcBef>
              <a:spcAft>
                <a:spcPts val="0"/>
              </a:spcAft>
              <a:buClr>
                <a:srgbClr val="0000FF"/>
              </a:buClr>
              <a:buSzTx/>
              <a:buFont typeface="Wingdings" panose="05000000000000000000" pitchFamily="2" charset="2"/>
              <a:buChar char="Ø"/>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课本</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P.</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21</a:t>
            </a:r>
            <a:r>
              <a:rPr kumimoji="0" lang="en-US" altLang="zh-CN"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2</a:t>
            </a:r>
          </a:p>
          <a:p>
            <a:pPr marL="0" marR="0" lvl="0" indent="0" defTabSz="914400" eaLnBrk="1" fontAlgn="auto" latinLnBrk="0" hangingPunct="1">
              <a:lnSpc>
                <a:spcPct val="250000"/>
              </a:lnSpc>
              <a:spcBef>
                <a:spcPts val="0"/>
              </a:spcBef>
              <a:spcAft>
                <a:spcPts val="0"/>
              </a:spcAft>
              <a:buClr>
                <a:srgbClr val="0000FF"/>
              </a:buClr>
              <a:buSzTx/>
              <a:buFont typeface="Wingdings" panose="05000000000000000000" pitchFamily="2" charset="2"/>
              <a:buChar char="Ø"/>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预习</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1.1.2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程序框图</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P</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10-12</a:t>
            </a:r>
            <a:endParaRPr kumimoji="0" lang="en-US" altLang="zh-CN" sz="2400"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作业</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p:cNvPicPr>
            <a:picLocks noChangeAspect="1"/>
          </p:cNvPicPr>
          <p:nvPr/>
        </p:nvPicPr>
        <p:blipFill>
          <a:blip r:embed="rId2">
            <a:extLst>
              <a:ext uri="{28A0092B-C50C-407E-A947-70E740481C1C}">
                <a14:useLocalDpi xmlns:a14="http://schemas.microsoft.com/office/drawing/2010/main" val="0"/>
              </a:ext>
            </a:extLst>
          </a:blip>
          <a:srcRect l="38500" t="3655" r="43734" b="69518"/>
          <a:stretch>
            <a:fillRect/>
          </a:stretch>
        </p:blipFill>
        <p:spPr>
          <a:xfrm>
            <a:off x="7976629" y="1008377"/>
            <a:ext cx="1502983" cy="1502983"/>
          </a:xfrm>
          <a:custGeom>
            <a:avLst/>
            <a:gdLst>
              <a:gd name="connsiteX0" fmla="*/ 0 w 1502983"/>
              <a:gd name="connsiteY0" fmla="*/ 0 h 1502983"/>
              <a:gd name="connsiteX1" fmla="*/ 1502983 w 1502983"/>
              <a:gd name="connsiteY1" fmla="*/ 0 h 1502983"/>
              <a:gd name="connsiteX2" fmla="*/ 1502983 w 1502983"/>
              <a:gd name="connsiteY2" fmla="*/ 1502983 h 1502983"/>
              <a:gd name="connsiteX3" fmla="*/ 0 w 1502983"/>
              <a:gd name="connsiteY3" fmla="*/ 1502983 h 1502983"/>
              <a:gd name="connsiteX4" fmla="*/ 0 w 1502983"/>
              <a:gd name="connsiteY4" fmla="*/ 0 h 150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83" h="1502983">
                <a:moveTo>
                  <a:pt x="0" y="0"/>
                </a:moveTo>
                <a:lnTo>
                  <a:pt x="1502983" y="0"/>
                </a:lnTo>
                <a:lnTo>
                  <a:pt x="1502983" y="1502983"/>
                </a:lnTo>
                <a:lnTo>
                  <a:pt x="0" y="1502983"/>
                </a:lnTo>
                <a:lnTo>
                  <a:pt x="0" y="0"/>
                </a:lnTo>
                <a:close/>
              </a:path>
            </a:pathLst>
          </a:custGeom>
        </p:spPr>
      </p:pic>
      <p:pic>
        <p:nvPicPr>
          <p:cNvPr id="70" name="图片 69"/>
          <p:cNvPicPr>
            <a:picLocks noChangeAspect="1"/>
          </p:cNvPicPr>
          <p:nvPr/>
        </p:nvPicPr>
        <p:blipFill>
          <a:blip r:embed="rId2">
            <a:extLst>
              <a:ext uri="{28A0092B-C50C-407E-A947-70E740481C1C}">
                <a14:useLocalDpi xmlns:a14="http://schemas.microsoft.com/office/drawing/2010/main" val="0"/>
              </a:ext>
            </a:extLst>
          </a:blip>
          <a:srcRect l="57617" t="5087" r="18816" b="59327"/>
          <a:stretch>
            <a:fillRect/>
          </a:stretch>
        </p:blipFill>
        <p:spPr>
          <a:xfrm>
            <a:off x="9593847" y="1088594"/>
            <a:ext cx="1993692" cy="1993692"/>
          </a:xfrm>
          <a:custGeom>
            <a:avLst/>
            <a:gdLst>
              <a:gd name="connsiteX0" fmla="*/ 0 w 1993692"/>
              <a:gd name="connsiteY0" fmla="*/ 0 h 1993692"/>
              <a:gd name="connsiteX1" fmla="*/ 1993692 w 1993692"/>
              <a:gd name="connsiteY1" fmla="*/ 0 h 1993692"/>
              <a:gd name="connsiteX2" fmla="*/ 1993692 w 1993692"/>
              <a:gd name="connsiteY2" fmla="*/ 1993692 h 1993692"/>
              <a:gd name="connsiteX3" fmla="*/ 0 w 1993692"/>
              <a:gd name="connsiteY3" fmla="*/ 1993692 h 1993692"/>
              <a:gd name="connsiteX4" fmla="*/ 0 w 1993692"/>
              <a:gd name="connsiteY4" fmla="*/ 0 h 199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692" h="1993692">
                <a:moveTo>
                  <a:pt x="0" y="0"/>
                </a:moveTo>
                <a:lnTo>
                  <a:pt x="1993692" y="0"/>
                </a:lnTo>
                <a:lnTo>
                  <a:pt x="1993692" y="1993692"/>
                </a:lnTo>
                <a:lnTo>
                  <a:pt x="0" y="1993692"/>
                </a:lnTo>
                <a:lnTo>
                  <a:pt x="0" y="0"/>
                </a:lnTo>
                <a:close/>
              </a:path>
            </a:pathLst>
          </a:custGeom>
        </p:spPr>
      </p:pic>
      <p:pic>
        <p:nvPicPr>
          <p:cNvPr id="69" name="图片 68"/>
          <p:cNvPicPr>
            <a:picLocks noChangeAspect="1"/>
          </p:cNvPicPr>
          <p:nvPr/>
        </p:nvPicPr>
        <p:blipFill>
          <a:blip r:embed="rId2">
            <a:extLst>
              <a:ext uri="{28A0092B-C50C-407E-A947-70E740481C1C}">
                <a14:useLocalDpi xmlns:a14="http://schemas.microsoft.com/office/drawing/2010/main" val="0"/>
              </a:ext>
            </a:extLst>
          </a:blip>
          <a:srcRect l="31666" t="31982" r="43482" b="30493"/>
          <a:stretch>
            <a:fillRect/>
          </a:stretch>
        </p:blipFill>
        <p:spPr>
          <a:xfrm>
            <a:off x="7398522" y="2595362"/>
            <a:ext cx="2102370" cy="2102370"/>
          </a:xfrm>
          <a:custGeom>
            <a:avLst/>
            <a:gdLst>
              <a:gd name="connsiteX0" fmla="*/ 0 w 2102370"/>
              <a:gd name="connsiteY0" fmla="*/ 0 h 2102370"/>
              <a:gd name="connsiteX1" fmla="*/ 2102370 w 2102370"/>
              <a:gd name="connsiteY1" fmla="*/ 0 h 2102370"/>
              <a:gd name="connsiteX2" fmla="*/ 2102370 w 2102370"/>
              <a:gd name="connsiteY2" fmla="*/ 2102370 h 2102370"/>
              <a:gd name="connsiteX3" fmla="*/ 0 w 2102370"/>
              <a:gd name="connsiteY3" fmla="*/ 2102370 h 2102370"/>
              <a:gd name="connsiteX4" fmla="*/ 0 w 2102370"/>
              <a:gd name="connsiteY4" fmla="*/ 0 h 2102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370" h="2102370">
                <a:moveTo>
                  <a:pt x="0" y="0"/>
                </a:moveTo>
                <a:lnTo>
                  <a:pt x="2102370" y="0"/>
                </a:lnTo>
                <a:lnTo>
                  <a:pt x="2102370" y="2102370"/>
                </a:lnTo>
                <a:lnTo>
                  <a:pt x="0" y="2102370"/>
                </a:lnTo>
                <a:lnTo>
                  <a:pt x="0" y="0"/>
                </a:lnTo>
                <a:close/>
              </a:path>
            </a:pathLst>
          </a:custGeom>
        </p:spPr>
      </p:pic>
      <p:pic>
        <p:nvPicPr>
          <p:cNvPr id="68" name="图片 67"/>
          <p:cNvPicPr>
            <a:picLocks noChangeAspect="1"/>
          </p:cNvPicPr>
          <p:nvPr/>
        </p:nvPicPr>
        <p:blipFill>
          <a:blip r:embed="rId2">
            <a:extLst>
              <a:ext uri="{28A0092B-C50C-407E-A947-70E740481C1C}">
                <a14:useLocalDpi xmlns:a14="http://schemas.microsoft.com/office/drawing/2010/main" val="0"/>
              </a:ext>
            </a:extLst>
          </a:blip>
          <a:srcRect l="57617" t="42281" r="11404" b="12692"/>
          <a:stretch>
            <a:fillRect/>
          </a:stretch>
        </p:blipFill>
        <p:spPr>
          <a:xfrm>
            <a:off x="9593847" y="3172365"/>
            <a:ext cx="2620780" cy="2522630"/>
          </a:xfrm>
          <a:custGeom>
            <a:avLst/>
            <a:gdLst>
              <a:gd name="connsiteX0" fmla="*/ 0 w 2620780"/>
              <a:gd name="connsiteY0" fmla="*/ 0 h 2522630"/>
              <a:gd name="connsiteX1" fmla="*/ 2620780 w 2620780"/>
              <a:gd name="connsiteY1" fmla="*/ 0 h 2522630"/>
              <a:gd name="connsiteX2" fmla="*/ 2620780 w 2620780"/>
              <a:gd name="connsiteY2" fmla="*/ 2522630 h 2522630"/>
              <a:gd name="connsiteX3" fmla="*/ 0 w 2620780"/>
              <a:gd name="connsiteY3" fmla="*/ 2522630 h 2522630"/>
              <a:gd name="connsiteX4" fmla="*/ 0 w 2620780"/>
              <a:gd name="connsiteY4" fmla="*/ 0 h 252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0780" h="2522630">
                <a:moveTo>
                  <a:pt x="0" y="0"/>
                </a:moveTo>
                <a:lnTo>
                  <a:pt x="2620780" y="0"/>
                </a:lnTo>
                <a:lnTo>
                  <a:pt x="2620780" y="2522630"/>
                </a:lnTo>
                <a:lnTo>
                  <a:pt x="0" y="2522630"/>
                </a:lnTo>
                <a:lnTo>
                  <a:pt x="0" y="0"/>
                </a:lnTo>
                <a:close/>
              </a:path>
            </a:pathLst>
          </a:custGeom>
        </p:spPr>
      </p:pic>
      <p:pic>
        <p:nvPicPr>
          <p:cNvPr id="67" name="图片 66"/>
          <p:cNvPicPr>
            <a:picLocks noChangeAspect="1"/>
          </p:cNvPicPr>
          <p:nvPr/>
        </p:nvPicPr>
        <p:blipFill>
          <a:blip r:embed="rId2">
            <a:extLst>
              <a:ext uri="{28A0092B-C50C-407E-A947-70E740481C1C}">
                <a14:useLocalDpi xmlns:a14="http://schemas.microsoft.com/office/drawing/2010/main" val="0"/>
              </a:ext>
            </a:extLst>
          </a:blip>
          <a:srcRect l="38500" t="71007" r="43734" b="2166"/>
          <a:stretch>
            <a:fillRect/>
          </a:stretch>
        </p:blipFill>
        <p:spPr>
          <a:xfrm>
            <a:off x="7976629" y="4781738"/>
            <a:ext cx="1502983" cy="1502983"/>
          </a:xfrm>
          <a:custGeom>
            <a:avLst/>
            <a:gdLst>
              <a:gd name="connsiteX0" fmla="*/ 0 w 1502983"/>
              <a:gd name="connsiteY0" fmla="*/ 0 h 1502983"/>
              <a:gd name="connsiteX1" fmla="*/ 1502983 w 1502983"/>
              <a:gd name="connsiteY1" fmla="*/ 0 h 1502983"/>
              <a:gd name="connsiteX2" fmla="*/ 1502983 w 1502983"/>
              <a:gd name="connsiteY2" fmla="*/ 1502983 h 1502983"/>
              <a:gd name="connsiteX3" fmla="*/ 0 w 1502983"/>
              <a:gd name="connsiteY3" fmla="*/ 1502983 h 1502983"/>
              <a:gd name="connsiteX4" fmla="*/ 0 w 1502983"/>
              <a:gd name="connsiteY4" fmla="*/ 0 h 150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83" h="1502983">
                <a:moveTo>
                  <a:pt x="0" y="0"/>
                </a:moveTo>
                <a:lnTo>
                  <a:pt x="1502983" y="0"/>
                </a:lnTo>
                <a:lnTo>
                  <a:pt x="1502983" y="1502983"/>
                </a:lnTo>
                <a:lnTo>
                  <a:pt x="0" y="1502983"/>
                </a:lnTo>
                <a:lnTo>
                  <a:pt x="0" y="0"/>
                </a:lnTo>
                <a:close/>
              </a:path>
            </a:pathLst>
          </a:custGeom>
        </p:spPr>
      </p:pic>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19383" t="71283" r="62850" b="1890"/>
          <a:stretch>
            <a:fillRect/>
          </a:stretch>
        </p:blipFill>
        <p:spPr>
          <a:xfrm>
            <a:off x="6359409" y="4797189"/>
            <a:ext cx="1502983" cy="1502983"/>
          </a:xfrm>
          <a:custGeom>
            <a:avLst/>
            <a:gdLst>
              <a:gd name="connsiteX0" fmla="*/ 0 w 1502983"/>
              <a:gd name="connsiteY0" fmla="*/ 0 h 1502983"/>
              <a:gd name="connsiteX1" fmla="*/ 1502983 w 1502983"/>
              <a:gd name="connsiteY1" fmla="*/ 0 h 1502983"/>
              <a:gd name="connsiteX2" fmla="*/ 1502983 w 1502983"/>
              <a:gd name="connsiteY2" fmla="*/ 1502983 h 1502983"/>
              <a:gd name="connsiteX3" fmla="*/ 0 w 1502983"/>
              <a:gd name="connsiteY3" fmla="*/ 1502983 h 1502983"/>
              <a:gd name="connsiteX4" fmla="*/ 0 w 1502983"/>
              <a:gd name="connsiteY4" fmla="*/ 0 h 150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83" h="1502983">
                <a:moveTo>
                  <a:pt x="0" y="0"/>
                </a:moveTo>
                <a:lnTo>
                  <a:pt x="1502983" y="0"/>
                </a:lnTo>
                <a:lnTo>
                  <a:pt x="1502983" y="1502983"/>
                </a:lnTo>
                <a:lnTo>
                  <a:pt x="0" y="1502983"/>
                </a:lnTo>
                <a:lnTo>
                  <a:pt x="0" y="0"/>
                </a:lnTo>
                <a:close/>
              </a:path>
            </a:pathLst>
          </a:custGeom>
        </p:spPr>
      </p:pic>
      <p:sp>
        <p:nvSpPr>
          <p:cNvPr id="25" name="Rectangle 13"/>
          <p:cNvSpPr/>
          <p:nvPr/>
        </p:nvSpPr>
        <p:spPr>
          <a:xfrm>
            <a:off x="10590693" y="5785074"/>
            <a:ext cx="1103154" cy="1072926"/>
          </a:xfrm>
          <a:prstGeom prst="rect">
            <a:avLst/>
          </a:prstGeom>
          <a:solidFill>
            <a:srgbClr val="902F2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323232"/>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6" name="组合 25"/>
          <p:cNvGrpSpPr/>
          <p:nvPr/>
        </p:nvGrpSpPr>
        <p:grpSpPr>
          <a:xfrm>
            <a:off x="644142" y="2314916"/>
            <a:ext cx="5937982" cy="2641902"/>
            <a:chOff x="6147269" y="2844265"/>
            <a:chExt cx="5112385" cy="2076459"/>
          </a:xfrm>
        </p:grpSpPr>
        <p:grpSp>
          <p:nvGrpSpPr>
            <p:cNvPr id="27" name="组合 26"/>
            <p:cNvGrpSpPr/>
            <p:nvPr/>
          </p:nvGrpSpPr>
          <p:grpSpPr>
            <a:xfrm>
              <a:off x="6147269" y="3331609"/>
              <a:ext cx="5033250" cy="1589115"/>
              <a:chOff x="-4714868" y="2110674"/>
              <a:chExt cx="5033250" cy="1589115"/>
            </a:xfrm>
          </p:grpSpPr>
          <p:sp>
            <p:nvSpPr>
              <p:cNvPr id="29" name="矩形: 圆角 21"/>
              <p:cNvSpPr/>
              <p:nvPr/>
            </p:nvSpPr>
            <p:spPr>
              <a:xfrm>
                <a:off x="-4648332" y="3345066"/>
                <a:ext cx="3562392" cy="354723"/>
              </a:xfrm>
              <a:prstGeom prst="roundRect">
                <a:avLst>
                  <a:gd name="adj" fmla="val 50000"/>
                </a:avLst>
              </a:prstGeom>
              <a:solidFill>
                <a:srgbClr val="902F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0" name="组合 29"/>
              <p:cNvGrpSpPr/>
              <p:nvPr/>
            </p:nvGrpSpPr>
            <p:grpSpPr>
              <a:xfrm>
                <a:off x="-4714868" y="2110674"/>
                <a:ext cx="5033250" cy="944353"/>
                <a:chOff x="-4714868" y="2110674"/>
                <a:chExt cx="5033250" cy="944353"/>
              </a:xfrm>
            </p:grpSpPr>
            <p:sp>
              <p:nvSpPr>
                <p:cNvPr id="31" name="文本框 30"/>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32" name="直接连接符 31"/>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33"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sz="4400" b="1" dirty="0">
                      <a:solidFill>
                        <a:srgbClr val="C00000"/>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endParaRPr kumimoji="0" lang="zh-CN" altLang="en-US" sz="44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
          <p:nvSpPr>
            <p:cNvPr id="28"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zh-CN" altLang="en-US"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noProof="0" dirty="0">
                  <a:latin typeface="Arial" panose="020B0604020202020204" pitchFamily="34" charset="0"/>
                  <a:ea typeface="思源黑体 CN Regular" panose="020B0500000000000000" pitchFamily="34" charset="-122"/>
                  <a:cs typeface="+mn-ea"/>
                  <a:sym typeface="Arial" panose="020B0604020202020204" pitchFamily="34" charset="0"/>
                </a:rPr>
                <a:t>1</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算法初步</a:t>
              </a:r>
              <a:endParaRPr kumimoji="0" lang="zh-CN" altLang="en-US"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34" name="矩形 33"/>
          <p:cNvSpPr/>
          <p:nvPr/>
        </p:nvSpPr>
        <p:spPr>
          <a:xfrm>
            <a:off x="-1737355" y="499256"/>
            <a:ext cx="4062342" cy="300975"/>
          </a:xfrm>
          <a:prstGeom prst="rect">
            <a:avLst/>
          </a:prstGeom>
          <a:solidFill>
            <a:srgbClr val="902F23"/>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人教版高中数学必修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5" name="Rectangle 13"/>
          <p:cNvSpPr/>
          <p:nvPr/>
        </p:nvSpPr>
        <p:spPr>
          <a:xfrm>
            <a:off x="10005591" y="-1"/>
            <a:ext cx="1026646" cy="998515"/>
          </a:xfrm>
          <a:prstGeom prst="rect">
            <a:avLst/>
          </a:prstGeom>
          <a:solidFill>
            <a:srgbClr val="902F2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323232"/>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文本框 307201"/>
          <p:cNvSpPr txBox="1"/>
          <p:nvPr/>
        </p:nvSpPr>
        <p:spPr>
          <a:xfrm>
            <a:off x="660400" y="1130844"/>
            <a:ext cx="11804650" cy="1200329"/>
          </a:xfrm>
          <a:prstGeom prst="rect">
            <a:avLst/>
          </a:prstGeom>
          <a:noFill/>
          <a:ln w="9525">
            <a:noFill/>
          </a:ln>
        </p:spPr>
        <p:txBody>
          <a:bodyPr wrap="squar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练习</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任意给定一个正实数</a:t>
            </a:r>
            <a:r>
              <a:rPr kumimoji="0" lang="en-US" altLang="zh-CN"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，试设计一个算法求以</a:t>
            </a:r>
            <a:r>
              <a:rPr kumimoji="0" lang="en-US" altLang="zh-CN"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为直径的圆的面积</a:t>
            </a:r>
          </a:p>
        </p:txBody>
      </p:sp>
      <p:sp>
        <p:nvSpPr>
          <p:cNvPr id="307203" name="文本框 307202"/>
          <p:cNvSpPr txBox="1"/>
          <p:nvPr/>
        </p:nvSpPr>
        <p:spPr>
          <a:xfrm>
            <a:off x="2419508" y="2601412"/>
            <a:ext cx="2903359" cy="461665"/>
          </a:xfrm>
          <a:prstGeom prst="rect">
            <a:avLst/>
          </a:prstGeom>
          <a:noFill/>
          <a:ln w="9525">
            <a:noFill/>
          </a:ln>
        </p:spPr>
        <p:txBody>
          <a:bodyPr wrap="non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第一步：输入</a:t>
            </a:r>
            <a:r>
              <a:rPr kumimoji="0" lang="en-US" altLang="zh-CN"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的值</a:t>
            </a:r>
            <a:r>
              <a:rPr kumimoji="0" lang="en-US" altLang="zh-CN"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307204" name="文本框 307203"/>
          <p:cNvSpPr txBox="1"/>
          <p:nvPr/>
        </p:nvSpPr>
        <p:spPr>
          <a:xfrm>
            <a:off x="2440145" y="2964950"/>
            <a:ext cx="5617243" cy="1897251"/>
          </a:xfrm>
          <a:prstGeom prst="rect">
            <a:avLst/>
          </a:prstGeom>
          <a:noFill/>
          <a:ln w="9525">
            <a:noFill/>
          </a:ln>
        </p:spPr>
        <p:txBody>
          <a:bodyPr wrap="none" anchor="t">
            <a:spAutoFit/>
          </a:bodyPr>
          <a:lstStyle/>
          <a:p>
            <a:pPr marL="0" marR="0" lvl="0" indent="0" defTabSz="914400" eaLnBrk="1" fontAlgn="auto" latinLnBrk="0" hangingPunct="1">
              <a:lnSpc>
                <a:spcPct val="17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第二步：</a:t>
            </a:r>
            <a:r>
              <a:rPr kumimoji="0" lang="en-US" altLang="zh-CN"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________________________.</a:t>
            </a:r>
          </a:p>
          <a:p>
            <a:pPr marL="0" marR="0" lvl="0" indent="0" defTabSz="914400" eaLnBrk="1" fontAlgn="auto" latinLnBrk="0" hangingPunct="1">
              <a:lnSpc>
                <a:spcPct val="17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第三步：</a:t>
            </a:r>
            <a:r>
              <a:rPr kumimoji="0" lang="en-US" altLang="zh-CN"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________________________.</a:t>
            </a:r>
          </a:p>
          <a:p>
            <a:pPr marL="0" marR="0" lvl="0" indent="0" defTabSz="914400" eaLnBrk="1" fontAlgn="auto" latinLnBrk="0" hangingPunct="1">
              <a:lnSpc>
                <a:spcPct val="17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第四步：输出圆的面积的值</a:t>
            </a:r>
            <a:r>
              <a:rPr kumimoji="0" lang="en-US" altLang="zh-CN"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307205" name="文本框 307204"/>
          <p:cNvSpPr txBox="1"/>
          <p:nvPr/>
        </p:nvSpPr>
        <p:spPr>
          <a:xfrm>
            <a:off x="1638579" y="2601412"/>
            <a:ext cx="492443" cy="461665"/>
          </a:xfrm>
          <a:prstGeom prst="rect">
            <a:avLst/>
          </a:prstGeom>
          <a:noFill/>
          <a:ln w="9525">
            <a:noFill/>
          </a:ln>
        </p:spPr>
        <p:txBody>
          <a:bodyPr wrap="non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解</a:t>
            </a:r>
          </a:p>
        </p:txBody>
      </p:sp>
      <p:sp>
        <p:nvSpPr>
          <p:cNvPr id="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05"/>
                                        </p:tgtEl>
                                        <p:attrNameLst>
                                          <p:attrName>style.visibility</p:attrName>
                                        </p:attrNameLst>
                                      </p:cBhvr>
                                      <p:to>
                                        <p:strVal val="visible"/>
                                      </p:to>
                                    </p:set>
                                    <p:animEffect transition="in" filter="blinds(horizontal)">
                                      <p:cBhvr>
                                        <p:cTn id="7" dur="500"/>
                                        <p:tgtEl>
                                          <p:spTgt spid="3072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203"/>
                                        </p:tgtEl>
                                        <p:attrNameLst>
                                          <p:attrName>style.visibility</p:attrName>
                                        </p:attrNameLst>
                                      </p:cBhvr>
                                      <p:to>
                                        <p:strVal val="visible"/>
                                      </p:to>
                                    </p:set>
                                    <p:animEffect transition="in" filter="blinds(horizontal)">
                                      <p:cBhvr>
                                        <p:cTn id="10" dur="500"/>
                                        <p:tgtEl>
                                          <p:spTgt spid="30720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7204"/>
                                        </p:tgtEl>
                                        <p:attrNameLst>
                                          <p:attrName>style.visibility</p:attrName>
                                        </p:attrNameLst>
                                      </p:cBhvr>
                                      <p:to>
                                        <p:strVal val="visible"/>
                                      </p:to>
                                    </p:set>
                                    <p:animEffect transition="in" filter="blinds(horizontal)">
                                      <p:cBhvr>
                                        <p:cTn id="13" dur="500"/>
                                        <p:tgtEl>
                                          <p:spTgt spid="30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p:bldP spid="307204" grpId="0"/>
      <p:bldP spid="3072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矩形 258050"/>
          <p:cNvSpPr/>
          <p:nvPr/>
        </p:nvSpPr>
        <p:spPr>
          <a:xfrm>
            <a:off x="567236" y="1054100"/>
            <a:ext cx="10951664" cy="1569660"/>
          </a:xfrm>
          <a:prstGeom prst="rect">
            <a:avLst/>
          </a:prstGeom>
          <a:noFill/>
          <a:ln w="57150">
            <a:noFill/>
          </a:ln>
        </p:spPr>
        <p:txBody>
          <a:bodyPr wrap="square">
            <a:spAutoFit/>
          </a:bodyPr>
          <a:lstStyle/>
          <a:p>
            <a:pPr marL="0" marR="0" lvl="0" indent="0" defTabSz="914400" eaLnBrk="1" fontAlgn="auto" latinLnBrk="0" hangingPunct="1">
              <a:lnSpc>
                <a:spcPct val="200000"/>
              </a:lnSpc>
              <a:spcBef>
                <a:spcPct val="20000"/>
              </a:spcBef>
              <a:spcAft>
                <a:spcPts val="0"/>
              </a:spcAft>
              <a:buClrTx/>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算法可以用自然语言来描述</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但为了使算法的程序或步骤表达得更为直观</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我们更经常地用图形方式来表达它</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58052" name="矩形 258051"/>
          <p:cNvSpPr/>
          <p:nvPr/>
        </p:nvSpPr>
        <p:spPr>
          <a:xfrm>
            <a:off x="567236" y="2549853"/>
            <a:ext cx="10951664" cy="1569660"/>
          </a:xfrm>
          <a:prstGeom prst="rect">
            <a:avLst/>
          </a:prstGeom>
          <a:noFill/>
          <a:ln w="57150">
            <a:noFill/>
          </a:ln>
        </p:spPr>
        <p:txBody>
          <a:bodyPr wrap="square">
            <a:spAutoFit/>
          </a:bodyPr>
          <a:lstStyle/>
          <a:p>
            <a:pPr marL="0" marR="0" lvl="0" indent="0" algn="just" defTabSz="914400" eaLnBrk="1" fontAlgn="auto" latinLnBrk="0" hangingPunct="1">
              <a:lnSpc>
                <a:spcPct val="200000"/>
              </a:lnSpc>
              <a:spcBef>
                <a:spcPct val="20000"/>
              </a:spcBef>
              <a:spcAft>
                <a:spcPts val="0"/>
              </a:spcAft>
              <a:buClrTx/>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例如上一节“例</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任意给定一个大于</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的整数</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试设计一个程序或步骤对</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是否为质数做出判定”的算法可以用以下形式来表达</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ustDataLst>
      <p:tags r:id="rId1"/>
    </p:custData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p:bldP spid="2580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29" name="矩形 230428"/>
          <p:cNvSpPr/>
          <p:nvPr/>
        </p:nvSpPr>
        <p:spPr>
          <a:xfrm>
            <a:off x="543560" y="2578322"/>
            <a:ext cx="10808970" cy="400110"/>
          </a:xfrm>
          <a:prstGeom prst="rect">
            <a:avLst/>
          </a:prstGeom>
          <a:noFill/>
          <a:ln w="9525">
            <a:noFill/>
          </a:ln>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                                         :</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框内填写输入、输出的字母、符号等</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30430" name="矩形 230429"/>
          <p:cNvSpPr/>
          <p:nvPr/>
        </p:nvSpPr>
        <p:spPr>
          <a:xfrm>
            <a:off x="543560" y="3371109"/>
            <a:ext cx="11273155" cy="400110"/>
          </a:xfrm>
          <a:prstGeom prst="rect">
            <a:avLst/>
          </a:prstGeom>
          <a:noFill/>
          <a:ln w="9525">
            <a:noFill/>
          </a:ln>
        </p:spPr>
        <p:txBody>
          <a:bodyPr wrap="square">
            <a:spAutoFit/>
          </a:bodyPr>
          <a:lstStyle/>
          <a:p>
            <a:pPr marL="0" marR="0" lvl="0" indent="0" algn="just"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                                       :</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算法中需要的算式、 公式、对变量进行赋值等要用执行框表示</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p>
        </p:txBody>
      </p:sp>
      <p:sp>
        <p:nvSpPr>
          <p:cNvPr id="230432" name="矩形 230431"/>
          <p:cNvSpPr/>
          <p:nvPr/>
        </p:nvSpPr>
        <p:spPr>
          <a:xfrm>
            <a:off x="543560" y="4047055"/>
            <a:ext cx="11032490" cy="1323439"/>
          </a:xfrm>
          <a:prstGeom prst="rect">
            <a:avLst/>
          </a:prstGeom>
          <a:noFill/>
          <a:ln w="9525">
            <a:noFill/>
          </a:ln>
        </p:spPr>
        <p:txBody>
          <a:bodyPr wrap="square">
            <a:spAutoFit/>
          </a:bodyPr>
          <a:lstStyle/>
          <a:p>
            <a:pPr marL="0" marR="0" lvl="0" indent="0" algn="just" defTabSz="914400" eaLnBrk="1" fontAlgn="auto" latinLnBrk="0" hangingPunct="1">
              <a:lnSpc>
                <a:spcPct val="20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(4)                                      :</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当算法要求在不同的情况下执行不同的运算时，需要判断框</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框内填写判断条件</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p>
        </p:txBody>
      </p:sp>
      <p:sp>
        <p:nvSpPr>
          <p:cNvPr id="230434" name="矩形 230433"/>
          <p:cNvSpPr/>
          <p:nvPr/>
        </p:nvSpPr>
        <p:spPr>
          <a:xfrm>
            <a:off x="660400" y="1155184"/>
            <a:ext cx="6624638" cy="461665"/>
          </a:xfrm>
          <a:prstGeom prst="rect">
            <a:avLst/>
          </a:prstGeom>
          <a:noFill/>
          <a:ln w="57150">
            <a:noFill/>
          </a:ln>
        </p:spPr>
        <p:txBody>
          <a:bodyPr>
            <a:spAutoFit/>
          </a:bodyPr>
          <a:lstStyle/>
          <a:p>
            <a:pPr marL="0" marR="0" lvl="0" indent="0" defTabSz="914400" eaLnBrk="0" fontAlgn="auto" latinLnBrk="0" hangingPunct="0">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四种基本框图的及其功能用法</a:t>
            </a:r>
            <a:r>
              <a:rPr kumimoji="0" lang="en-US" altLang="zh-CN"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6" name="组合 5"/>
          <p:cNvGrpSpPr/>
          <p:nvPr/>
        </p:nvGrpSpPr>
        <p:grpSpPr>
          <a:xfrm>
            <a:off x="543560" y="1798582"/>
            <a:ext cx="11144250" cy="474980"/>
            <a:chOff x="478" y="2172"/>
            <a:chExt cx="17550" cy="748"/>
          </a:xfrm>
        </p:grpSpPr>
        <p:sp>
          <p:nvSpPr>
            <p:cNvPr id="230428" name="矩形 230427"/>
            <p:cNvSpPr/>
            <p:nvPr/>
          </p:nvSpPr>
          <p:spPr>
            <a:xfrm>
              <a:off x="478" y="2193"/>
              <a:ext cx="17550" cy="630"/>
            </a:xfrm>
            <a:prstGeom prst="rect">
              <a:avLst/>
            </a:prstGeom>
            <a:noFill/>
            <a:ln w="9525">
              <a:noFill/>
            </a:ln>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框内填写开始、结束</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任何程序框图中，起止框是必不可少的；</a:t>
              </a:r>
            </a:p>
          </p:txBody>
        </p:sp>
        <p:sp>
          <p:nvSpPr>
            <p:cNvPr id="2" name="圆角矩形 1"/>
            <p:cNvSpPr/>
            <p:nvPr/>
          </p:nvSpPr>
          <p:spPr>
            <a:xfrm>
              <a:off x="1716" y="2172"/>
              <a:ext cx="2208" cy="74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起止框</a:t>
              </a:r>
            </a:p>
          </p:txBody>
        </p:sp>
      </p:grpSp>
      <p:sp>
        <p:nvSpPr>
          <p:cNvPr id="3" name="平行四边形 2"/>
          <p:cNvSpPr/>
          <p:nvPr/>
        </p:nvSpPr>
        <p:spPr>
          <a:xfrm>
            <a:off x="1132840" y="2551999"/>
            <a:ext cx="2578735" cy="452755"/>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输入、输出框</a:t>
            </a:r>
          </a:p>
        </p:txBody>
      </p:sp>
      <p:sp>
        <p:nvSpPr>
          <p:cNvPr id="4" name="矩形 3"/>
          <p:cNvSpPr/>
          <p:nvPr/>
        </p:nvSpPr>
        <p:spPr>
          <a:xfrm>
            <a:off x="1132840" y="3355623"/>
            <a:ext cx="2501900" cy="56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处理框（执行框）</a:t>
            </a:r>
          </a:p>
        </p:txBody>
      </p:sp>
      <p:sp>
        <p:nvSpPr>
          <p:cNvPr id="5" name="菱形 4"/>
          <p:cNvSpPr/>
          <p:nvPr/>
        </p:nvSpPr>
        <p:spPr>
          <a:xfrm>
            <a:off x="994410" y="4137574"/>
            <a:ext cx="2640330" cy="601345"/>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判断框</a:t>
            </a:r>
          </a:p>
        </p:txBody>
      </p:sp>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ustDataLst>
      <p:tags r:id="rId1"/>
    </p:custData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304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in)">
                                      <p:cBhvr>
                                        <p:cTn id="20" dur="1000"/>
                                        <p:tgtEl>
                                          <p:spTgt spid="4"/>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304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30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29" grpId="0"/>
      <p:bldP spid="230430" grpId="0"/>
      <p:bldP spid="230432" grpId="0"/>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文本框 232450"/>
          <p:cNvSpPr txBox="1"/>
          <p:nvPr/>
        </p:nvSpPr>
        <p:spPr>
          <a:xfrm>
            <a:off x="660400" y="1461186"/>
            <a:ext cx="10263505" cy="965521"/>
          </a:xfrm>
          <a:prstGeom prst="rect">
            <a:avLst/>
          </a:prstGeom>
          <a:noFill/>
          <a:ln w="9525">
            <a:noFill/>
          </a:ln>
        </p:spPr>
        <p:txBody>
          <a:bodyPr wrap="square">
            <a:spAutoFit/>
          </a:bodyPr>
          <a:lstStyle/>
          <a:p>
            <a:pPr marL="0" marR="0" lvl="0" indent="0" algn="just" defTabSz="914400" eaLnBrk="1" fontAlgn="auto" latinLnBrk="0" hangingPunct="1">
              <a:lnSpc>
                <a:spcPct val="15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为了使大家彼此之间能够读懂各自画出的框图</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必须遵守一些共同的规则</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下面对一些常用的规则作一简单的介绍</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32452" name="文本框 232451"/>
          <p:cNvSpPr txBox="1"/>
          <p:nvPr/>
        </p:nvSpPr>
        <p:spPr>
          <a:xfrm>
            <a:off x="660400" y="2277767"/>
            <a:ext cx="11015784" cy="2862322"/>
          </a:xfrm>
          <a:prstGeom prst="rect">
            <a:avLst/>
          </a:prstGeom>
          <a:noFill/>
          <a:ln w="9525">
            <a:noFill/>
          </a:ln>
        </p:spPr>
        <p:txBody>
          <a:bodyPr wrap="square">
            <a:spAutoFit/>
          </a:bodyPr>
          <a:lstStyle/>
          <a:p>
            <a:pPr marL="0" marR="0" lvl="0" indent="0" algn="just" defTabSz="914400" eaLnBrk="1" fontAlgn="auto" latinLnBrk="0" hangingPunct="1">
              <a:lnSpc>
                <a:spcPct val="15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使用标准的框图符号</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algn="just" defTabSz="914400" eaLnBrk="1" fontAlgn="auto" latinLnBrk="0" hangingPunct="1">
              <a:lnSpc>
                <a:spcPct val="15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框图一般按从上到下、从左到右的方向画</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algn="just" defTabSz="914400" eaLnBrk="1" fontAlgn="auto" latinLnBrk="0" hangingPunct="1">
              <a:lnSpc>
                <a:spcPct val="15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起始框只允许一条流出线</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终止框只允许一条流入线</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输入框、输出框、处理框只有一条流入线和一条流出线</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判断框有一条流入线和两条流出线</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但任何时候只有一条流出线起作用</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algn="just" defTabSz="914400" eaLnBrk="1" fontAlgn="auto" latinLnBrk="0" hangingPunct="1">
              <a:lnSpc>
                <a:spcPct val="150000"/>
              </a:lnSpc>
              <a:spcBef>
                <a:spcPts val="0"/>
              </a:spcBef>
              <a:spcAft>
                <a:spcPts val="0"/>
              </a:spcAft>
              <a:buClr>
                <a:srgbClr val="000000"/>
              </a:buClr>
              <a:buSzTx/>
              <a:buFontTx/>
              <a:buNone/>
              <a:defRPr/>
            </a:pPr>
            <a:endPar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algn="just" defTabSz="914400" eaLnBrk="1" fontAlgn="auto" latinLnBrk="0" hangingPunct="1">
              <a:lnSpc>
                <a:spcPct val="150000"/>
              </a:lnSpc>
              <a:spcBef>
                <a:spcPts val="0"/>
              </a:spcBef>
              <a:spcAft>
                <a:spcPts val="0"/>
              </a:spcAft>
              <a:buClr>
                <a:srgbClr val="000000"/>
              </a:buClr>
              <a:buSzTx/>
              <a:buFontTx/>
              <a:buNone/>
              <a:defRPr/>
            </a:pPr>
            <a:endPar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2455" name="矩形 232454"/>
          <p:cNvSpPr/>
          <p:nvPr/>
        </p:nvSpPr>
        <p:spPr>
          <a:xfrm>
            <a:off x="660400" y="1061348"/>
            <a:ext cx="4985385" cy="461665"/>
          </a:xfrm>
          <a:prstGeom prst="rect">
            <a:avLst/>
          </a:prstGeom>
          <a:noFill/>
          <a:ln w="57150">
            <a:noFill/>
          </a:ln>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defRPr/>
            </a:pPr>
            <a:r>
              <a:rPr kumimoji="0" lang="zh-CN" altLang="en-US" sz="24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画流程图的规则</a:t>
            </a: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
        <p:nvSpPr>
          <p:cNvPr id="6" name="矩形 5"/>
          <p:cNvSpPr/>
          <p:nvPr/>
        </p:nvSpPr>
        <p:spPr>
          <a:xfrm>
            <a:off x="-683288" y="5075676"/>
            <a:ext cx="7814834" cy="400110"/>
          </a:xfrm>
          <a:prstGeom prst="rect">
            <a:avLst/>
          </a:prstGeom>
          <a:noFill/>
          <a:ln w="57150">
            <a:noFill/>
          </a:ln>
        </p:spPr>
        <p:txBody>
          <a:bodyPr wrap="square" anchor="t">
            <a:spAutoFit/>
          </a:bodyP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5</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）在图形符号内描述的语言要非常简练清楚</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7" name="矩形 6"/>
          <p:cNvSpPr/>
          <p:nvPr/>
        </p:nvSpPr>
        <p:spPr>
          <a:xfrm>
            <a:off x="660400" y="5475786"/>
            <a:ext cx="10858500" cy="965521"/>
          </a:xfrm>
          <a:prstGeom prst="rect">
            <a:avLst/>
          </a:prstGeom>
          <a:noFill/>
          <a:ln w="57150">
            <a:noFill/>
          </a:ln>
        </p:spPr>
        <p:txBody>
          <a:bodyPr wrap="square" anchor="ctr">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(6)</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一个程序框图包括以下几部分</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表示相应操作的程序框</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带箭头的流程线</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程序框外必要的文字说明．</a:t>
            </a:r>
          </a:p>
        </p:txBody>
      </p:sp>
      <p:sp>
        <p:nvSpPr>
          <p:cNvPr id="8" name="文本框 7"/>
          <p:cNvSpPr txBox="1"/>
          <p:nvPr/>
        </p:nvSpPr>
        <p:spPr>
          <a:xfrm>
            <a:off x="660400" y="4020167"/>
            <a:ext cx="10858500" cy="965521"/>
          </a:xfrm>
          <a:prstGeom prst="rect">
            <a:avLst/>
          </a:prstGeom>
          <a:noFill/>
        </p:spPr>
        <p:txBody>
          <a:bodyPr wrap="square" rtlCol="0" anchor="t">
            <a:spAutoFit/>
          </a:bodyPr>
          <a:lstStyle/>
          <a:p>
            <a:pPr marL="0" marR="0" lvl="0" indent="0" algn="just" defTabSz="914400" eaLnBrk="1" fontAlgn="auto" latinLnBrk="0" hangingPunct="1">
              <a:lnSpc>
                <a:spcPct val="15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(4)</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一类判断框是</a:t>
            </a: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“是”与“否”</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两分支的判断</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而且有且仅有两个结果</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另一类是多分支判断</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有几种不同的结果</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Tree>
    <p:custDataLst>
      <p:tags r:id="rId1"/>
    </p:custData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32452"/>
                                        </p:tgtEl>
                                        <p:attrNameLst>
                                          <p:attrName>style.visibility</p:attrName>
                                        </p:attrNameLst>
                                      </p:cBhvr>
                                      <p:to>
                                        <p:strVal val="visible"/>
                                      </p:to>
                                    </p:set>
                                    <p:animEffect transition="in" filter="wipe(down)">
                                      <p:cBhvr>
                                        <p:cTn id="11" dur="500"/>
                                        <p:tgtEl>
                                          <p:spTgt spid="23245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p:bldP spid="23245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文本框 308226"/>
          <p:cNvSpPr txBox="1"/>
          <p:nvPr/>
        </p:nvSpPr>
        <p:spPr>
          <a:xfrm>
            <a:off x="660400" y="1140123"/>
            <a:ext cx="11379835" cy="461665"/>
          </a:xfrm>
          <a:prstGeom prst="rect">
            <a:avLst/>
          </a:prstGeom>
          <a:noFill/>
          <a:ln w="9525">
            <a:noFill/>
          </a:ln>
        </p:spPr>
        <p:txBody>
          <a:bodyPr wrap="squar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任意给定一个大于</a:t>
            </a:r>
            <a:r>
              <a:rPr kumimoji="0" lang="en-US" altLang="zh-CN"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的整数</a:t>
            </a:r>
            <a:r>
              <a:rPr kumimoji="0" lang="en-US" altLang="zh-CN"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，试设计一个算法判断</a:t>
            </a:r>
            <a:r>
              <a:rPr kumimoji="0" lang="en-US" altLang="zh-CN"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400" i="0" u="none" strike="noStrike" kern="0" cap="none" spc="0" normalizeH="0" baseline="0" noProof="0" dirty="0">
                <a:ln>
                  <a:noFill/>
                </a:ln>
                <a:solidFill>
                  <a:srgbClr val="FF3300"/>
                </a:solidFill>
                <a:effectLst/>
                <a:uLnTx/>
                <a:uFillTx/>
                <a:latin typeface="Arial" panose="020B0604020202020204" pitchFamily="34" charset="0"/>
                <a:ea typeface="思源黑体 CN Medium" panose="020B0600000000000000" pitchFamily="34" charset="-122"/>
                <a:sym typeface="Arial" panose="020B0604020202020204" pitchFamily="34" charset="0"/>
              </a:rPr>
              <a:t>是否为质数！！！</a:t>
            </a:r>
          </a:p>
        </p:txBody>
      </p:sp>
      <p:sp>
        <p:nvSpPr>
          <p:cNvPr id="308228" name="文本框 308227"/>
          <p:cNvSpPr txBox="1"/>
          <p:nvPr/>
        </p:nvSpPr>
        <p:spPr>
          <a:xfrm>
            <a:off x="1290574" y="1624013"/>
            <a:ext cx="4017446" cy="572464"/>
          </a:xfrm>
          <a:prstGeom prst="rect">
            <a:avLst/>
          </a:prstGeom>
          <a:noFill/>
          <a:ln w="9525">
            <a:noFill/>
          </a:ln>
        </p:spPr>
        <p:txBody>
          <a:bodyPr wrap="none" anchor="t">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第一步：</a:t>
            </a:r>
            <a:r>
              <a:rPr kumimoji="0" lang="zh-CN" altLang="en-US" sz="2400" i="0" u="none" strike="noStrike" kern="0" cap="none" spc="0" normalizeH="0" baseline="0" noProof="0" dirty="0">
                <a:ln>
                  <a:noFill/>
                </a:ln>
                <a:solidFill>
                  <a:srgbClr val="003300"/>
                </a:solidFill>
                <a:effectLst/>
                <a:uLnTx/>
                <a:uFillTx/>
                <a:latin typeface="Arial" panose="020B0604020202020204" pitchFamily="34" charset="0"/>
                <a:ea typeface="思源黑体 CN Medium" panose="020B0600000000000000" pitchFamily="34" charset="-122"/>
                <a:sym typeface="Arial" panose="020B0604020202020204" pitchFamily="34" charset="0"/>
              </a:rPr>
              <a:t>给定大于</a:t>
            </a:r>
            <a:r>
              <a:rPr kumimoji="0" lang="en-US" altLang="zh-CN" sz="2400" i="0" u="none" strike="noStrike" kern="0" cap="none" spc="0" normalizeH="0" baseline="0" noProof="0" dirty="0">
                <a:ln>
                  <a:noFill/>
                </a:ln>
                <a:solidFill>
                  <a:srgbClr val="0033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rgbClr val="003300"/>
                </a:solidFill>
                <a:effectLst/>
                <a:uLnTx/>
                <a:uFillTx/>
                <a:latin typeface="Arial" panose="020B0604020202020204" pitchFamily="34" charset="0"/>
                <a:ea typeface="思源黑体 CN Medium" panose="020B0600000000000000" pitchFamily="34" charset="-122"/>
                <a:sym typeface="Arial" panose="020B0604020202020204" pitchFamily="34" charset="0"/>
              </a:rPr>
              <a:t>的整数</a:t>
            </a:r>
            <a:r>
              <a:rPr kumimoji="0" lang="en-US" altLang="zh-CN" sz="2400" i="0" u="none" strike="noStrike" kern="0" cap="none" spc="0" normalizeH="0" baseline="0" noProof="0" dirty="0">
                <a:ln>
                  <a:noFill/>
                </a:ln>
                <a:solidFill>
                  <a:srgbClr val="0033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p>
        </p:txBody>
      </p:sp>
      <p:sp>
        <p:nvSpPr>
          <p:cNvPr id="308230" name="文本框 308229"/>
          <p:cNvSpPr txBox="1"/>
          <p:nvPr/>
        </p:nvSpPr>
        <p:spPr>
          <a:xfrm>
            <a:off x="660400" y="1683281"/>
            <a:ext cx="816249" cy="461665"/>
          </a:xfrm>
          <a:prstGeom prst="rect">
            <a:avLst/>
          </a:prstGeom>
          <a:noFill/>
          <a:ln w="9525">
            <a:noFill/>
          </a:ln>
        </p:spPr>
        <p:txBody>
          <a:bodyPr wrap="none"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3366FF"/>
                </a:solidFill>
                <a:effectLst/>
                <a:uLnTx/>
                <a:uFillTx/>
                <a:latin typeface="Arial" panose="020B0604020202020204" pitchFamily="34" charset="0"/>
                <a:ea typeface="思源黑体 CN Medium" panose="020B0600000000000000" pitchFamily="34" charset="-122"/>
                <a:sym typeface="Arial" panose="020B0604020202020204" pitchFamily="34" charset="0"/>
              </a:rPr>
              <a:t>解：</a:t>
            </a:r>
          </a:p>
        </p:txBody>
      </p:sp>
      <p:sp>
        <p:nvSpPr>
          <p:cNvPr id="308233" name="文本框 308232"/>
          <p:cNvSpPr txBox="1"/>
          <p:nvPr/>
        </p:nvSpPr>
        <p:spPr>
          <a:xfrm>
            <a:off x="1313724" y="2277970"/>
            <a:ext cx="1234633" cy="461665"/>
          </a:xfrm>
          <a:prstGeom prst="rect">
            <a:avLst/>
          </a:prstGeom>
          <a:noFill/>
          <a:ln w="57150">
            <a:noFill/>
          </a:ln>
        </p:spPr>
        <p:txBody>
          <a:bodyPr wrap="none" anchor="t">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第二步</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08235" name="对象 308234"/>
          <p:cNvGraphicFramePr/>
          <p:nvPr/>
        </p:nvGraphicFramePr>
        <p:xfrm>
          <a:off x="2567234" y="2349066"/>
          <a:ext cx="870008" cy="376465"/>
        </p:xfrm>
        <a:graphic>
          <a:graphicData uri="http://schemas.openxmlformats.org/presentationml/2006/ole">
            <mc:AlternateContent xmlns:mc="http://schemas.openxmlformats.org/markup-compatibility/2006">
              <mc:Choice xmlns:v="urn:schemas-microsoft-com:vml" Requires="v">
                <p:oleObj r:id="rId3" imgW="469265" imgH="203200" progId="">
                  <p:embed/>
                </p:oleObj>
              </mc:Choice>
              <mc:Fallback>
                <p:oleObj r:id="rId3" imgW="469265" imgH="203200" progId="">
                  <p:embed/>
                  <p:pic>
                    <p:nvPicPr>
                      <p:cNvPr id="0" name="对象 3082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234" y="2349066"/>
                        <a:ext cx="870008" cy="376465"/>
                      </a:xfrm>
                      <a:prstGeom prst="rect">
                        <a:avLst/>
                      </a:prstGeom>
                      <a:noFill/>
                      <a:ln>
                        <a:noFill/>
                      </a:ln>
                    </p:spPr>
                  </p:pic>
                </p:oleObj>
              </mc:Fallback>
            </mc:AlternateContent>
          </a:graphicData>
        </a:graphic>
      </p:graphicFrame>
      <p:sp>
        <p:nvSpPr>
          <p:cNvPr id="308236" name="文本框 308235"/>
          <p:cNvSpPr txBox="1"/>
          <p:nvPr/>
        </p:nvSpPr>
        <p:spPr>
          <a:xfrm>
            <a:off x="1313724" y="3012982"/>
            <a:ext cx="1325562" cy="461665"/>
          </a:xfrm>
          <a:prstGeom prst="rect">
            <a:avLst/>
          </a:prstGeom>
          <a:noFill/>
          <a:ln w="57150">
            <a:noFill/>
          </a:ln>
        </p:spPr>
        <p:txBody>
          <a:bodyPr>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第三步</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08237" name="对象 308236"/>
          <p:cNvGraphicFramePr/>
          <p:nvPr/>
        </p:nvGraphicFramePr>
        <p:xfrm>
          <a:off x="2494626" y="3027562"/>
          <a:ext cx="3156829" cy="398598"/>
        </p:xfrm>
        <a:graphic>
          <a:graphicData uri="http://schemas.openxmlformats.org/presentationml/2006/ole">
            <mc:AlternateContent xmlns:mc="http://schemas.openxmlformats.org/markup-compatibility/2006">
              <mc:Choice xmlns:v="urn:schemas-microsoft-com:vml" Requires="v">
                <p:oleObj r:id="rId5" imgW="1421130" imgH="203200" progId="">
                  <p:embed/>
                </p:oleObj>
              </mc:Choice>
              <mc:Fallback>
                <p:oleObj r:id="rId5" imgW="1421130" imgH="203200" progId="">
                  <p:embed/>
                  <p:pic>
                    <p:nvPicPr>
                      <p:cNvPr id="0" name="对象 30823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4626" y="3027562"/>
                        <a:ext cx="3156829" cy="398598"/>
                      </a:xfrm>
                      <a:prstGeom prst="rect">
                        <a:avLst/>
                      </a:prstGeom>
                      <a:noFill/>
                      <a:ln>
                        <a:noFill/>
                      </a:ln>
                    </p:spPr>
                  </p:pic>
                </p:oleObj>
              </mc:Fallback>
            </mc:AlternateContent>
          </a:graphicData>
        </a:graphic>
      </p:graphicFrame>
      <p:sp>
        <p:nvSpPr>
          <p:cNvPr id="308238" name="文本框 308237"/>
          <p:cNvSpPr txBox="1"/>
          <p:nvPr/>
        </p:nvSpPr>
        <p:spPr>
          <a:xfrm>
            <a:off x="1313724" y="3686082"/>
            <a:ext cx="1234633" cy="461665"/>
          </a:xfrm>
          <a:prstGeom prst="rect">
            <a:avLst/>
          </a:prstGeom>
          <a:noFill/>
          <a:ln w="57150">
            <a:noFill/>
          </a:ln>
        </p:spPr>
        <p:txBody>
          <a:bodyPr wrap="none" anchor="t">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第四步</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308239" name="文本框 308238"/>
          <p:cNvSpPr txBox="1"/>
          <p:nvPr/>
        </p:nvSpPr>
        <p:spPr>
          <a:xfrm>
            <a:off x="1313724" y="4948145"/>
            <a:ext cx="1234633" cy="461665"/>
          </a:xfrm>
          <a:prstGeom prst="rect">
            <a:avLst/>
          </a:prstGeom>
          <a:noFill/>
          <a:ln w="57150">
            <a:noFill/>
          </a:ln>
        </p:spPr>
        <p:txBody>
          <a:bodyPr wrap="none" anchor="t">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第五步</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308240" name="对象 308239"/>
          <p:cNvGraphicFramePr/>
          <p:nvPr/>
        </p:nvGraphicFramePr>
        <p:xfrm>
          <a:off x="2494626" y="3731689"/>
          <a:ext cx="7725820" cy="869662"/>
        </p:xfrm>
        <a:graphic>
          <a:graphicData uri="http://schemas.openxmlformats.org/presentationml/2006/ole">
            <mc:AlternateContent xmlns:mc="http://schemas.openxmlformats.org/markup-compatibility/2006">
              <mc:Choice xmlns:v="urn:schemas-microsoft-com:vml" Requires="v">
                <p:oleObj r:id="rId7" imgW="2780030" imgH="431800" progId="">
                  <p:embed/>
                </p:oleObj>
              </mc:Choice>
              <mc:Fallback>
                <p:oleObj r:id="rId7" imgW="2780030" imgH="431800" progId="">
                  <p:embed/>
                  <p:pic>
                    <p:nvPicPr>
                      <p:cNvPr id="0" name="对象 30823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4626" y="3731689"/>
                        <a:ext cx="7725820" cy="869662"/>
                      </a:xfrm>
                      <a:prstGeom prst="rect">
                        <a:avLst/>
                      </a:prstGeom>
                      <a:noFill/>
                      <a:ln>
                        <a:noFill/>
                      </a:ln>
                    </p:spPr>
                  </p:pic>
                </p:oleObj>
              </mc:Fallback>
            </mc:AlternateContent>
          </a:graphicData>
        </a:graphic>
      </p:graphicFrame>
      <p:graphicFrame>
        <p:nvGraphicFramePr>
          <p:cNvPr id="308241" name="对象 308240"/>
          <p:cNvGraphicFramePr/>
          <p:nvPr/>
        </p:nvGraphicFramePr>
        <p:xfrm>
          <a:off x="2494626" y="4948145"/>
          <a:ext cx="7031339" cy="892384"/>
        </p:xfrm>
        <a:graphic>
          <a:graphicData uri="http://schemas.openxmlformats.org/presentationml/2006/ole">
            <mc:AlternateContent xmlns:mc="http://schemas.openxmlformats.org/markup-compatibility/2006">
              <mc:Choice xmlns:v="urn:schemas-microsoft-com:vml" Requires="v">
                <p:oleObj r:id="rId9" imgW="2945130" imgH="431800" progId="">
                  <p:embed/>
                </p:oleObj>
              </mc:Choice>
              <mc:Fallback>
                <p:oleObj r:id="rId9" imgW="2945130" imgH="431800" progId="">
                  <p:embed/>
                  <p:pic>
                    <p:nvPicPr>
                      <p:cNvPr id="0" name="对象 30824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4626" y="4948145"/>
                        <a:ext cx="7031339" cy="892384"/>
                      </a:xfrm>
                      <a:prstGeom prst="rect">
                        <a:avLst/>
                      </a:prstGeom>
                      <a:noFill/>
                      <a:ln>
                        <a:noFill/>
                      </a:ln>
                    </p:spPr>
                  </p:pic>
                </p:oleObj>
              </mc:Fallback>
            </mc:AlternateContent>
          </a:graphicData>
        </a:graphic>
      </p:graphicFrame>
      <p:sp>
        <p:nvSpPr>
          <p:cNvPr id="1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227"/>
                                        </p:tgtEl>
                                        <p:attrNameLst>
                                          <p:attrName>style.visibility</p:attrName>
                                        </p:attrNameLst>
                                      </p:cBhvr>
                                      <p:to>
                                        <p:strVal val="visible"/>
                                      </p:to>
                                    </p:set>
                                    <p:animEffect transition="in" filter="blinds(horizontal)">
                                      <p:cBhvr>
                                        <p:cTn id="7" dur="500"/>
                                        <p:tgtEl>
                                          <p:spTgt spid="3082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230"/>
                                        </p:tgtEl>
                                        <p:attrNameLst>
                                          <p:attrName>style.visibility</p:attrName>
                                        </p:attrNameLst>
                                      </p:cBhvr>
                                      <p:to>
                                        <p:strVal val="visible"/>
                                      </p:to>
                                    </p:set>
                                    <p:animEffect transition="in" filter="blinds(horizontal)">
                                      <p:cBhvr>
                                        <p:cTn id="12" dur="500"/>
                                        <p:tgtEl>
                                          <p:spTgt spid="3082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8228"/>
                                        </p:tgtEl>
                                        <p:attrNameLst>
                                          <p:attrName>style.visibility</p:attrName>
                                        </p:attrNameLst>
                                      </p:cBhvr>
                                      <p:to>
                                        <p:strVal val="visible"/>
                                      </p:to>
                                    </p:set>
                                    <p:animEffect transition="in" filter="blinds(horizontal)">
                                      <p:cBhvr>
                                        <p:cTn id="17" dur="500"/>
                                        <p:tgtEl>
                                          <p:spTgt spid="3082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8233"/>
                                        </p:tgtEl>
                                        <p:attrNameLst>
                                          <p:attrName>style.visibility</p:attrName>
                                        </p:attrNameLst>
                                      </p:cBhvr>
                                      <p:to>
                                        <p:strVal val="visible"/>
                                      </p:to>
                                    </p:set>
                                    <p:animEffect transition="in" filter="wipe(left)">
                                      <p:cBhvr>
                                        <p:cTn id="22" dur="1000"/>
                                        <p:tgtEl>
                                          <p:spTgt spid="3082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8235"/>
                                        </p:tgtEl>
                                        <p:attrNameLst>
                                          <p:attrName>style.visibility</p:attrName>
                                        </p:attrNameLst>
                                      </p:cBhvr>
                                      <p:to>
                                        <p:strVal val="visible"/>
                                      </p:to>
                                    </p:set>
                                    <p:animEffect transition="in" filter="wipe(left)">
                                      <p:cBhvr>
                                        <p:cTn id="27" dur="1000"/>
                                        <p:tgtEl>
                                          <p:spTgt spid="3082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8236"/>
                                        </p:tgtEl>
                                        <p:attrNameLst>
                                          <p:attrName>style.visibility</p:attrName>
                                        </p:attrNameLst>
                                      </p:cBhvr>
                                      <p:to>
                                        <p:strVal val="visible"/>
                                      </p:to>
                                    </p:set>
                                    <p:animEffect transition="in" filter="wipe(left)">
                                      <p:cBhvr>
                                        <p:cTn id="32" dur="500"/>
                                        <p:tgtEl>
                                          <p:spTgt spid="3082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8237"/>
                                        </p:tgtEl>
                                        <p:attrNameLst>
                                          <p:attrName>style.visibility</p:attrName>
                                        </p:attrNameLst>
                                      </p:cBhvr>
                                      <p:to>
                                        <p:strVal val="visible"/>
                                      </p:to>
                                    </p:set>
                                    <p:animEffect transition="in" filter="wipe(left)">
                                      <p:cBhvr>
                                        <p:cTn id="37" dur="500"/>
                                        <p:tgtEl>
                                          <p:spTgt spid="3082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8238"/>
                                        </p:tgtEl>
                                        <p:attrNameLst>
                                          <p:attrName>style.visibility</p:attrName>
                                        </p:attrNameLst>
                                      </p:cBhvr>
                                      <p:to>
                                        <p:strVal val="visible"/>
                                      </p:to>
                                    </p:set>
                                    <p:animEffect transition="in" filter="wipe(left)">
                                      <p:cBhvr>
                                        <p:cTn id="42" dur="1000"/>
                                        <p:tgtEl>
                                          <p:spTgt spid="3082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8240"/>
                                        </p:tgtEl>
                                        <p:attrNameLst>
                                          <p:attrName>style.visibility</p:attrName>
                                        </p:attrNameLst>
                                      </p:cBhvr>
                                      <p:to>
                                        <p:strVal val="visible"/>
                                      </p:to>
                                    </p:set>
                                    <p:animEffect transition="in" filter="wipe(left)">
                                      <p:cBhvr>
                                        <p:cTn id="47" dur="500"/>
                                        <p:tgtEl>
                                          <p:spTgt spid="3082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8239"/>
                                        </p:tgtEl>
                                        <p:attrNameLst>
                                          <p:attrName>style.visibility</p:attrName>
                                        </p:attrNameLst>
                                      </p:cBhvr>
                                      <p:to>
                                        <p:strVal val="visible"/>
                                      </p:to>
                                    </p:set>
                                    <p:animEffect transition="in" filter="wipe(left)">
                                      <p:cBhvr>
                                        <p:cTn id="52" dur="500"/>
                                        <p:tgtEl>
                                          <p:spTgt spid="3082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08241"/>
                                        </p:tgtEl>
                                        <p:attrNameLst>
                                          <p:attrName>style.visibility</p:attrName>
                                        </p:attrNameLst>
                                      </p:cBhvr>
                                      <p:to>
                                        <p:strVal val="visible"/>
                                      </p:to>
                                    </p:set>
                                    <p:animEffect transition="in" filter="wipe(left)">
                                      <p:cBhvr>
                                        <p:cTn id="57" dur="500"/>
                                        <p:tgtEl>
                                          <p:spTgt spid="308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p:bldP spid="308228" grpId="0"/>
      <p:bldP spid="308230" grpId="0"/>
      <p:bldP spid="308233" grpId="0"/>
      <p:bldP spid="308236" grpId="0"/>
      <p:bldP spid="308238" grpId="0"/>
      <p:bldP spid="3082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429344" y="1081039"/>
            <a:ext cx="1877060" cy="41656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Start</a:t>
            </a:r>
          </a:p>
        </p:txBody>
      </p:sp>
      <p:cxnSp>
        <p:nvCxnSpPr>
          <p:cNvPr id="3" name="直接箭头连接符 2"/>
          <p:cNvCxnSpPr/>
          <p:nvPr/>
        </p:nvCxnSpPr>
        <p:spPr>
          <a:xfrm>
            <a:off x="3379779" y="1514427"/>
            <a:ext cx="0" cy="2628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2450299" y="1766430"/>
            <a:ext cx="1877060" cy="357505"/>
          </a:xfrm>
          <a:prstGeom prst="parallelogram">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输入</a:t>
            </a: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p>
        </p:txBody>
      </p:sp>
      <p:cxnSp>
        <p:nvCxnSpPr>
          <p:cNvPr id="5" name="直接箭头连接符 4"/>
          <p:cNvCxnSpPr/>
          <p:nvPr/>
        </p:nvCxnSpPr>
        <p:spPr>
          <a:xfrm flipH="1">
            <a:off x="3388829" y="2115532"/>
            <a:ext cx="20955" cy="3134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51594" y="2418032"/>
            <a:ext cx="1626870" cy="41883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err="1">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i</a:t>
            </a:r>
            <a:r>
              <a:rPr kumimoji="0" lang="en-US" altLang="zh-CN" sz="2000" i="0" u="none" strike="noStrike" kern="0" cap="none" spc="0" normalizeH="0" baseline="0" noProof="0" dirty="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p>
        </p:txBody>
      </p:sp>
      <p:cxnSp>
        <p:nvCxnSpPr>
          <p:cNvPr id="7" name="直接箭头连接符 6"/>
          <p:cNvCxnSpPr/>
          <p:nvPr/>
        </p:nvCxnSpPr>
        <p:spPr>
          <a:xfrm flipH="1">
            <a:off x="3379779" y="2827468"/>
            <a:ext cx="3335" cy="3338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4967" y="3174317"/>
            <a:ext cx="3252470" cy="34099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求</a:t>
            </a: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除以</a:t>
            </a: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i</a:t>
            </a:r>
            <a:r>
              <a:rPr kumimoji="0" lang="zh-CN" altLang="en-US"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的余数</a:t>
            </a: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r</a:t>
            </a:r>
          </a:p>
        </p:txBody>
      </p:sp>
      <p:cxnSp>
        <p:nvCxnSpPr>
          <p:cNvPr id="9" name="直接箭头连接符 8"/>
          <p:cNvCxnSpPr/>
          <p:nvPr/>
        </p:nvCxnSpPr>
        <p:spPr>
          <a:xfrm>
            <a:off x="3359459" y="3526265"/>
            <a:ext cx="8415" cy="3433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516849" y="3895201"/>
            <a:ext cx="3805555" cy="3897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i</a:t>
            </a:r>
            <a:r>
              <a:rPr kumimoji="0" lang="zh-CN" altLang="en-US"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的值增加</a:t>
            </a: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仍用</a:t>
            </a: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i</a:t>
            </a:r>
            <a:r>
              <a:rPr kumimoji="0" lang="zh-CN" altLang="en-US"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表示</a:t>
            </a:r>
            <a:endPar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11" name="直接箭头连接符 10"/>
          <p:cNvCxnSpPr/>
          <p:nvPr/>
        </p:nvCxnSpPr>
        <p:spPr>
          <a:xfrm>
            <a:off x="3356759" y="4304142"/>
            <a:ext cx="3175" cy="360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菱形 11"/>
          <p:cNvSpPr/>
          <p:nvPr/>
        </p:nvSpPr>
        <p:spPr>
          <a:xfrm>
            <a:off x="1807283" y="4683396"/>
            <a:ext cx="3102610" cy="661081"/>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i&gt;n-1</a:t>
            </a:r>
            <a:r>
              <a:rPr kumimoji="0" lang="zh-CN" altLang="en-US"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或</a:t>
            </a:r>
            <a:r>
              <a:rPr kumimoji="0" lang="en-US" altLang="zh-CN" sz="2000"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sym typeface="Arial" panose="020B0604020202020204" pitchFamily="34" charset="0"/>
              </a:rPr>
              <a:t>r=0</a:t>
            </a:r>
          </a:p>
        </p:txBody>
      </p:sp>
      <p:cxnSp>
        <p:nvCxnSpPr>
          <p:cNvPr id="14" name="直接箭头连接符 13"/>
          <p:cNvCxnSpPr/>
          <p:nvPr/>
        </p:nvCxnSpPr>
        <p:spPr>
          <a:xfrm>
            <a:off x="3356759" y="5344477"/>
            <a:ext cx="24130" cy="3867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6316" name="矩形 226315"/>
          <p:cNvSpPr/>
          <p:nvPr/>
        </p:nvSpPr>
        <p:spPr>
          <a:xfrm>
            <a:off x="2812566" y="5376991"/>
            <a:ext cx="576263"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是</a:t>
            </a:r>
          </a:p>
        </p:txBody>
      </p:sp>
      <p:grpSp>
        <p:nvGrpSpPr>
          <p:cNvPr id="28" name="组合 27"/>
          <p:cNvGrpSpPr/>
          <p:nvPr/>
        </p:nvGrpSpPr>
        <p:grpSpPr>
          <a:xfrm>
            <a:off x="3454869" y="2956499"/>
            <a:ext cx="2315210" cy="2080102"/>
            <a:chOff x="3549" y="3586"/>
            <a:chExt cx="3646" cy="4000"/>
          </a:xfrm>
        </p:grpSpPr>
        <p:cxnSp>
          <p:nvCxnSpPr>
            <p:cNvPr id="25" name="直接连接符 24"/>
            <p:cNvCxnSpPr>
              <a:stCxn id="12" idx="3"/>
            </p:cNvCxnSpPr>
            <p:nvPr/>
          </p:nvCxnSpPr>
          <p:spPr>
            <a:xfrm>
              <a:off x="5845" y="7574"/>
              <a:ext cx="1350" cy="1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7155" y="3605"/>
              <a:ext cx="20" cy="396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flipV="1">
              <a:off x="3549" y="3586"/>
              <a:ext cx="3606" cy="3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226315" name="文本框 226314"/>
          <p:cNvSpPr txBox="1"/>
          <p:nvPr/>
        </p:nvSpPr>
        <p:spPr>
          <a:xfrm>
            <a:off x="5087452" y="4617959"/>
            <a:ext cx="649287" cy="400110"/>
          </a:xfrm>
          <a:prstGeom prst="rect">
            <a:avLst/>
          </a:prstGeom>
          <a:noFill/>
          <a:ln w="9525">
            <a:noFill/>
          </a:ln>
        </p:spPr>
        <p:txBody>
          <a:bodyPr>
            <a:spAutoFit/>
          </a:bodyPr>
          <a:lstStyle/>
          <a:p>
            <a:pPr marL="0" marR="0" lvl="0" indent="0" defTabSz="914400" eaLnBrk="1" fontAlgn="auto" latinLnBrk="0" hangingPunct="1">
              <a:lnSpc>
                <a:spcPct val="100000"/>
              </a:lnSpc>
              <a:spcBef>
                <a:spcPct val="50000"/>
              </a:spcBef>
              <a:spcAft>
                <a:spcPts val="0"/>
              </a:spcAft>
              <a:buClr>
                <a:srgbClr val="000000"/>
              </a:buClr>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否</a:t>
            </a:r>
          </a:p>
        </p:txBody>
      </p:sp>
      <p:sp>
        <p:nvSpPr>
          <p:cNvPr id="226312" name="圆角矩形 226311"/>
          <p:cNvSpPr/>
          <p:nvPr/>
        </p:nvSpPr>
        <p:spPr>
          <a:xfrm>
            <a:off x="7145547" y="5034231"/>
            <a:ext cx="1439863" cy="503238"/>
          </a:xfrm>
          <a:prstGeom prst="roundRect">
            <a:avLst>
              <a:gd name="adj" fmla="val 30588"/>
            </a:avLst>
          </a:prstGeom>
          <a:solidFill>
            <a:srgbClr val="FFFF00"/>
          </a:solidFill>
          <a:ln w="31750" cap="flat" cmpd="sng">
            <a:solidFill>
              <a:srgbClr val="0000CC"/>
            </a:solidFill>
            <a:prstDash val="solid"/>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结束</a:t>
            </a:r>
          </a:p>
        </p:txBody>
      </p:sp>
      <p:sp>
        <p:nvSpPr>
          <p:cNvPr id="226325" name="椭圆 226324"/>
          <p:cNvSpPr/>
          <p:nvPr/>
        </p:nvSpPr>
        <p:spPr>
          <a:xfrm>
            <a:off x="7648785" y="1289319"/>
            <a:ext cx="431800" cy="431800"/>
          </a:xfrm>
          <a:prstGeom prst="ellipse">
            <a:avLst/>
          </a:prstGeom>
          <a:solidFill>
            <a:srgbClr val="00FF00"/>
          </a:solidFill>
          <a:ln w="34925" cap="flat" cmpd="sng">
            <a:solidFill>
              <a:schemeClr val="tx1"/>
            </a:solidFill>
            <a:prstDash val="solid"/>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p>
        </p:txBody>
      </p:sp>
      <p:cxnSp>
        <p:nvCxnSpPr>
          <p:cNvPr id="226328" name="直接箭头连接符 226327"/>
          <p:cNvCxnSpPr>
            <a:stCxn id="226325" idx="4"/>
          </p:cNvCxnSpPr>
          <p:nvPr/>
        </p:nvCxnSpPr>
        <p:spPr>
          <a:xfrm>
            <a:off x="7876750" y="1721436"/>
            <a:ext cx="1587" cy="471488"/>
          </a:xfrm>
          <a:prstGeom prst="straightConnector1">
            <a:avLst/>
          </a:prstGeom>
          <a:ln w="38100" cap="flat" cmpd="sng">
            <a:solidFill>
              <a:schemeClr val="tx1"/>
            </a:solidFill>
            <a:prstDash val="solid"/>
            <a:headEnd type="none" w="med" len="med"/>
            <a:tailEnd type="triangle" w="med" len="med"/>
          </a:ln>
        </p:spPr>
      </p:cxnSp>
      <p:cxnSp>
        <p:nvCxnSpPr>
          <p:cNvPr id="226329" name="直接箭头连接符 226328"/>
          <p:cNvCxnSpPr/>
          <p:nvPr/>
        </p:nvCxnSpPr>
        <p:spPr>
          <a:xfrm flipH="1">
            <a:off x="7864685" y="3033981"/>
            <a:ext cx="1587" cy="652463"/>
          </a:xfrm>
          <a:prstGeom prst="straightConnector1">
            <a:avLst/>
          </a:prstGeom>
          <a:ln w="38100" cap="flat" cmpd="sng">
            <a:solidFill>
              <a:schemeClr val="tx1"/>
            </a:solidFill>
            <a:prstDash val="solid"/>
            <a:headEnd type="none" w="med" len="med"/>
            <a:tailEnd type="triangle" w="med" len="med"/>
          </a:ln>
        </p:spPr>
      </p:cxnSp>
      <p:cxnSp>
        <p:nvCxnSpPr>
          <p:cNvPr id="226330" name="直接箭头连接符 226329"/>
          <p:cNvCxnSpPr/>
          <p:nvPr/>
        </p:nvCxnSpPr>
        <p:spPr>
          <a:xfrm>
            <a:off x="7827855" y="4401771"/>
            <a:ext cx="1587" cy="615950"/>
          </a:xfrm>
          <a:prstGeom prst="straightConnector1">
            <a:avLst/>
          </a:prstGeom>
          <a:ln w="38100" cap="flat" cmpd="sng">
            <a:solidFill>
              <a:schemeClr val="tx1"/>
            </a:solidFill>
            <a:prstDash val="solid"/>
            <a:headEnd type="none" w="med" len="med"/>
            <a:tailEnd type="triangle" w="med" len="med"/>
          </a:ln>
        </p:spPr>
      </p:cxnSp>
      <p:cxnSp>
        <p:nvCxnSpPr>
          <p:cNvPr id="226331" name="肘形连接符 226330"/>
          <p:cNvCxnSpPr/>
          <p:nvPr/>
        </p:nvCxnSpPr>
        <p:spPr>
          <a:xfrm>
            <a:off x="8853697" y="2622819"/>
            <a:ext cx="1019175" cy="1063625"/>
          </a:xfrm>
          <a:prstGeom prst="bentConnector2">
            <a:avLst/>
          </a:prstGeom>
          <a:ln w="38100" cap="flat" cmpd="sng">
            <a:solidFill>
              <a:schemeClr val="tx1"/>
            </a:solidFill>
            <a:prstDash val="solid"/>
            <a:miter/>
            <a:headEnd type="none" w="med" len="med"/>
            <a:tailEnd type="triangle" w="med" len="med"/>
          </a:ln>
        </p:spPr>
      </p:cxnSp>
      <p:cxnSp>
        <p:nvCxnSpPr>
          <p:cNvPr id="226332" name="肘形连接符 226331"/>
          <p:cNvCxnSpPr/>
          <p:nvPr/>
        </p:nvCxnSpPr>
        <p:spPr>
          <a:xfrm rot="5400000">
            <a:off x="8658435" y="3570556"/>
            <a:ext cx="382587" cy="2044700"/>
          </a:xfrm>
          <a:prstGeom prst="bentConnector2">
            <a:avLst/>
          </a:prstGeom>
          <a:ln w="38100" cap="flat" cmpd="sng">
            <a:solidFill>
              <a:schemeClr val="tx1"/>
            </a:solidFill>
            <a:prstDash val="solid"/>
            <a:miter/>
            <a:headEnd type="none" w="med" len="med"/>
            <a:tailEnd type="triangle" w="med" len="med"/>
          </a:ln>
        </p:spPr>
      </p:cxnSp>
      <p:sp>
        <p:nvSpPr>
          <p:cNvPr id="226333" name="矩形 226332"/>
          <p:cNvSpPr/>
          <p:nvPr/>
        </p:nvSpPr>
        <p:spPr>
          <a:xfrm>
            <a:off x="7251910" y="3033981"/>
            <a:ext cx="576262" cy="40011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是</a:t>
            </a:r>
          </a:p>
        </p:txBody>
      </p:sp>
      <p:sp>
        <p:nvSpPr>
          <p:cNvPr id="226334" name="文本框 226333"/>
          <p:cNvSpPr txBox="1"/>
          <p:nvPr/>
        </p:nvSpPr>
        <p:spPr>
          <a:xfrm>
            <a:off x="9015622" y="2064019"/>
            <a:ext cx="649288" cy="400110"/>
          </a:xfrm>
          <a:prstGeom prst="rect">
            <a:avLst/>
          </a:prstGeom>
          <a:noFill/>
          <a:ln w="9525">
            <a:noFill/>
          </a:ln>
        </p:spPr>
        <p:txBody>
          <a:bodyPr>
            <a:spAutoFit/>
          </a:bodyPr>
          <a:lstStyle/>
          <a:p>
            <a:pPr marL="0" marR="0" lvl="0" indent="0" defTabSz="914400" eaLnBrk="1" fontAlgn="auto" latinLnBrk="0" hangingPunct="1">
              <a:lnSpc>
                <a:spcPct val="100000"/>
              </a:lnSpc>
              <a:spcBef>
                <a:spcPct val="50000"/>
              </a:spcBef>
              <a:spcAft>
                <a:spcPts val="0"/>
              </a:spcAft>
              <a:buClr>
                <a:srgbClr val="000000"/>
              </a:buClr>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否</a:t>
            </a:r>
          </a:p>
        </p:txBody>
      </p:sp>
      <p:sp>
        <p:nvSpPr>
          <p:cNvPr id="226311" name="平行四边形 226310"/>
          <p:cNvSpPr/>
          <p:nvPr/>
        </p:nvSpPr>
        <p:spPr>
          <a:xfrm>
            <a:off x="6856622" y="3702319"/>
            <a:ext cx="2016125" cy="684212"/>
          </a:xfrm>
          <a:prstGeom prst="parallelogram">
            <a:avLst>
              <a:gd name="adj" fmla="val 53393"/>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不是质数</a:t>
            </a:r>
          </a:p>
        </p:txBody>
      </p:sp>
      <p:sp>
        <p:nvSpPr>
          <p:cNvPr id="226313" name="菱形 226312"/>
          <p:cNvSpPr/>
          <p:nvPr/>
        </p:nvSpPr>
        <p:spPr>
          <a:xfrm>
            <a:off x="6893135" y="2225944"/>
            <a:ext cx="1944687" cy="792162"/>
          </a:xfrm>
          <a:prstGeom prst="diamond">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r=0?</a:t>
            </a:r>
          </a:p>
        </p:txBody>
      </p:sp>
      <p:sp>
        <p:nvSpPr>
          <p:cNvPr id="226327" name="平行四边形 226326"/>
          <p:cNvSpPr/>
          <p:nvPr/>
        </p:nvSpPr>
        <p:spPr>
          <a:xfrm>
            <a:off x="8864810" y="3702319"/>
            <a:ext cx="2016125" cy="684212"/>
          </a:xfrm>
          <a:prstGeom prst="parallelogram">
            <a:avLst>
              <a:gd name="adj" fmla="val 53393"/>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是质数</a:t>
            </a:r>
          </a:p>
        </p:txBody>
      </p:sp>
      <p:sp>
        <p:nvSpPr>
          <p:cNvPr id="36" name="椭圆 35"/>
          <p:cNvSpPr/>
          <p:nvPr/>
        </p:nvSpPr>
        <p:spPr>
          <a:xfrm>
            <a:off x="3163879" y="5803900"/>
            <a:ext cx="431800" cy="431800"/>
          </a:xfrm>
          <a:prstGeom prst="ellipse">
            <a:avLst/>
          </a:prstGeom>
          <a:solidFill>
            <a:srgbClr val="00FF00"/>
          </a:solidFill>
          <a:ln w="34925" cap="flat" cmpd="sng">
            <a:solidFill>
              <a:schemeClr val="tx1"/>
            </a:solidFill>
            <a:prstDash val="solid"/>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p>
        </p:txBody>
      </p:sp>
      <p:sp>
        <p:nvSpPr>
          <p:cNvPr id="6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Par">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plus(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plus(in)">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2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amond(in)">
                                      <p:cBhvr>
                                        <p:cTn id="59" dur="2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up)">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26316"/>
                                        </p:tgtEl>
                                        <p:attrNameLst>
                                          <p:attrName>style.visibility</p:attrName>
                                        </p:attrNameLst>
                                      </p:cBhvr>
                                      <p:to>
                                        <p:strVal val="visible"/>
                                      </p:to>
                                    </p:set>
                                    <p:animEffect transition="in" filter="wipe(down)">
                                      <p:cBhvr>
                                        <p:cTn id="69" dur="580">
                                          <p:stCondLst>
                                            <p:cond delay="0"/>
                                          </p:stCondLst>
                                        </p:cTn>
                                        <p:tgtEl>
                                          <p:spTgt spid="226316"/>
                                        </p:tgtEl>
                                      </p:cBhvr>
                                    </p:animEffect>
                                    <p:anim calcmode="lin" valueType="num">
                                      <p:cBhvr>
                                        <p:cTn id="70" dur="1822" tmFilter="0,0; 0.14,0.36; 0.43,0.73; 0.71,0.91; 1.0,1.0">
                                          <p:stCondLst>
                                            <p:cond delay="0"/>
                                          </p:stCondLst>
                                        </p:cTn>
                                        <p:tgtEl>
                                          <p:spTgt spid="2263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263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263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263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26316"/>
                                        </p:tgtEl>
                                        <p:attrNameLst>
                                          <p:attrName>ppt_y</p:attrName>
                                        </p:attrNameLst>
                                      </p:cBhvr>
                                      <p:tavLst>
                                        <p:tav tm="0" fmla="#ppt_y-sin(pi*$)/81">
                                          <p:val>
                                            <p:fltVal val="0"/>
                                          </p:val>
                                        </p:tav>
                                        <p:tav tm="100000">
                                          <p:val>
                                            <p:fltVal val="1"/>
                                          </p:val>
                                        </p:tav>
                                      </p:tavLst>
                                    </p:anim>
                                    <p:animScale>
                                      <p:cBhvr>
                                        <p:cTn id="75" dur="26">
                                          <p:stCondLst>
                                            <p:cond delay="650"/>
                                          </p:stCondLst>
                                        </p:cTn>
                                        <p:tgtEl>
                                          <p:spTgt spid="226316"/>
                                        </p:tgtEl>
                                      </p:cBhvr>
                                      <p:to x="100000" y="60000"/>
                                    </p:animScale>
                                    <p:animScale>
                                      <p:cBhvr>
                                        <p:cTn id="76" dur="166" decel="50000">
                                          <p:stCondLst>
                                            <p:cond delay="676"/>
                                          </p:stCondLst>
                                        </p:cTn>
                                        <p:tgtEl>
                                          <p:spTgt spid="226316"/>
                                        </p:tgtEl>
                                      </p:cBhvr>
                                      <p:to x="100000" y="100000"/>
                                    </p:animScale>
                                    <p:animScale>
                                      <p:cBhvr>
                                        <p:cTn id="77" dur="26">
                                          <p:stCondLst>
                                            <p:cond delay="1312"/>
                                          </p:stCondLst>
                                        </p:cTn>
                                        <p:tgtEl>
                                          <p:spTgt spid="226316"/>
                                        </p:tgtEl>
                                      </p:cBhvr>
                                      <p:to x="100000" y="80000"/>
                                    </p:animScale>
                                    <p:animScale>
                                      <p:cBhvr>
                                        <p:cTn id="78" dur="166" decel="50000">
                                          <p:stCondLst>
                                            <p:cond delay="1338"/>
                                          </p:stCondLst>
                                        </p:cTn>
                                        <p:tgtEl>
                                          <p:spTgt spid="226316"/>
                                        </p:tgtEl>
                                      </p:cBhvr>
                                      <p:to x="100000" y="100000"/>
                                    </p:animScale>
                                    <p:animScale>
                                      <p:cBhvr>
                                        <p:cTn id="79" dur="26">
                                          <p:stCondLst>
                                            <p:cond delay="1642"/>
                                          </p:stCondLst>
                                        </p:cTn>
                                        <p:tgtEl>
                                          <p:spTgt spid="226316"/>
                                        </p:tgtEl>
                                      </p:cBhvr>
                                      <p:to x="100000" y="90000"/>
                                    </p:animScale>
                                    <p:animScale>
                                      <p:cBhvr>
                                        <p:cTn id="80" dur="166" decel="50000">
                                          <p:stCondLst>
                                            <p:cond delay="1668"/>
                                          </p:stCondLst>
                                        </p:cTn>
                                        <p:tgtEl>
                                          <p:spTgt spid="226316"/>
                                        </p:tgtEl>
                                      </p:cBhvr>
                                      <p:to x="100000" y="100000"/>
                                    </p:animScale>
                                    <p:animScale>
                                      <p:cBhvr>
                                        <p:cTn id="81" dur="26">
                                          <p:stCondLst>
                                            <p:cond delay="1808"/>
                                          </p:stCondLst>
                                        </p:cTn>
                                        <p:tgtEl>
                                          <p:spTgt spid="226316"/>
                                        </p:tgtEl>
                                      </p:cBhvr>
                                      <p:to x="100000" y="95000"/>
                                    </p:animScale>
                                    <p:animScale>
                                      <p:cBhvr>
                                        <p:cTn id="82" dur="166" decel="50000">
                                          <p:stCondLst>
                                            <p:cond delay="1834"/>
                                          </p:stCondLst>
                                        </p:cTn>
                                        <p:tgtEl>
                                          <p:spTgt spid="22631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226315"/>
                                        </p:tgtEl>
                                        <p:attrNameLst>
                                          <p:attrName>style.visibility</p:attrName>
                                        </p:attrNameLst>
                                      </p:cBhvr>
                                      <p:to>
                                        <p:strVal val="visible"/>
                                      </p:to>
                                    </p:set>
                                    <p:animEffect transition="in" filter="wipe(down)">
                                      <p:cBhvr>
                                        <p:cTn id="92" dur="580">
                                          <p:stCondLst>
                                            <p:cond delay="0"/>
                                          </p:stCondLst>
                                        </p:cTn>
                                        <p:tgtEl>
                                          <p:spTgt spid="226315"/>
                                        </p:tgtEl>
                                      </p:cBhvr>
                                    </p:animEffect>
                                    <p:anim calcmode="lin" valueType="num">
                                      <p:cBhvr>
                                        <p:cTn id="93" dur="1822" tmFilter="0,0; 0.14,0.36; 0.43,0.73; 0.71,0.91; 1.0,1.0">
                                          <p:stCondLst>
                                            <p:cond delay="0"/>
                                          </p:stCondLst>
                                        </p:cTn>
                                        <p:tgtEl>
                                          <p:spTgt spid="22631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2631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2631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2631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26315"/>
                                        </p:tgtEl>
                                        <p:attrNameLst>
                                          <p:attrName>ppt_y</p:attrName>
                                        </p:attrNameLst>
                                      </p:cBhvr>
                                      <p:tavLst>
                                        <p:tav tm="0" fmla="#ppt_y-sin(pi*$)/81">
                                          <p:val>
                                            <p:fltVal val="0"/>
                                          </p:val>
                                        </p:tav>
                                        <p:tav tm="100000">
                                          <p:val>
                                            <p:fltVal val="1"/>
                                          </p:val>
                                        </p:tav>
                                      </p:tavLst>
                                    </p:anim>
                                    <p:animScale>
                                      <p:cBhvr>
                                        <p:cTn id="98" dur="26">
                                          <p:stCondLst>
                                            <p:cond delay="650"/>
                                          </p:stCondLst>
                                        </p:cTn>
                                        <p:tgtEl>
                                          <p:spTgt spid="226315"/>
                                        </p:tgtEl>
                                      </p:cBhvr>
                                      <p:to x="100000" y="60000"/>
                                    </p:animScale>
                                    <p:animScale>
                                      <p:cBhvr>
                                        <p:cTn id="99" dur="166" decel="50000">
                                          <p:stCondLst>
                                            <p:cond delay="676"/>
                                          </p:stCondLst>
                                        </p:cTn>
                                        <p:tgtEl>
                                          <p:spTgt spid="226315"/>
                                        </p:tgtEl>
                                      </p:cBhvr>
                                      <p:to x="100000" y="100000"/>
                                    </p:animScale>
                                    <p:animScale>
                                      <p:cBhvr>
                                        <p:cTn id="100" dur="26">
                                          <p:stCondLst>
                                            <p:cond delay="1312"/>
                                          </p:stCondLst>
                                        </p:cTn>
                                        <p:tgtEl>
                                          <p:spTgt spid="226315"/>
                                        </p:tgtEl>
                                      </p:cBhvr>
                                      <p:to x="100000" y="80000"/>
                                    </p:animScale>
                                    <p:animScale>
                                      <p:cBhvr>
                                        <p:cTn id="101" dur="166" decel="50000">
                                          <p:stCondLst>
                                            <p:cond delay="1338"/>
                                          </p:stCondLst>
                                        </p:cTn>
                                        <p:tgtEl>
                                          <p:spTgt spid="226315"/>
                                        </p:tgtEl>
                                      </p:cBhvr>
                                      <p:to x="100000" y="100000"/>
                                    </p:animScale>
                                    <p:animScale>
                                      <p:cBhvr>
                                        <p:cTn id="102" dur="26">
                                          <p:stCondLst>
                                            <p:cond delay="1642"/>
                                          </p:stCondLst>
                                        </p:cTn>
                                        <p:tgtEl>
                                          <p:spTgt spid="226315"/>
                                        </p:tgtEl>
                                      </p:cBhvr>
                                      <p:to x="100000" y="90000"/>
                                    </p:animScale>
                                    <p:animScale>
                                      <p:cBhvr>
                                        <p:cTn id="103" dur="166" decel="50000">
                                          <p:stCondLst>
                                            <p:cond delay="1668"/>
                                          </p:stCondLst>
                                        </p:cTn>
                                        <p:tgtEl>
                                          <p:spTgt spid="226315"/>
                                        </p:tgtEl>
                                      </p:cBhvr>
                                      <p:to x="100000" y="100000"/>
                                    </p:animScale>
                                    <p:animScale>
                                      <p:cBhvr>
                                        <p:cTn id="104" dur="26">
                                          <p:stCondLst>
                                            <p:cond delay="1808"/>
                                          </p:stCondLst>
                                        </p:cTn>
                                        <p:tgtEl>
                                          <p:spTgt spid="226315"/>
                                        </p:tgtEl>
                                      </p:cBhvr>
                                      <p:to x="100000" y="95000"/>
                                    </p:animScale>
                                    <p:animScale>
                                      <p:cBhvr>
                                        <p:cTn id="105" dur="166" decel="50000">
                                          <p:stCondLst>
                                            <p:cond delay="1834"/>
                                          </p:stCondLst>
                                        </p:cTn>
                                        <p:tgtEl>
                                          <p:spTgt spid="226315"/>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wipe(down)">
                                      <p:cBhvr>
                                        <p:cTn id="110" dur="580">
                                          <p:stCondLst>
                                            <p:cond delay="0"/>
                                          </p:stCondLst>
                                        </p:cTn>
                                        <p:tgtEl>
                                          <p:spTgt spid="36"/>
                                        </p:tgtEl>
                                      </p:cBhvr>
                                    </p:animEffect>
                                    <p:anim calcmode="lin" valueType="num">
                                      <p:cBhvr>
                                        <p:cTn id="111"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6" dur="26">
                                          <p:stCondLst>
                                            <p:cond delay="650"/>
                                          </p:stCondLst>
                                        </p:cTn>
                                        <p:tgtEl>
                                          <p:spTgt spid="36"/>
                                        </p:tgtEl>
                                      </p:cBhvr>
                                      <p:to x="100000" y="60000"/>
                                    </p:animScale>
                                    <p:animScale>
                                      <p:cBhvr>
                                        <p:cTn id="117" dur="166" decel="50000">
                                          <p:stCondLst>
                                            <p:cond delay="676"/>
                                          </p:stCondLst>
                                        </p:cTn>
                                        <p:tgtEl>
                                          <p:spTgt spid="36"/>
                                        </p:tgtEl>
                                      </p:cBhvr>
                                      <p:to x="100000" y="100000"/>
                                    </p:animScale>
                                    <p:animScale>
                                      <p:cBhvr>
                                        <p:cTn id="118" dur="26">
                                          <p:stCondLst>
                                            <p:cond delay="1312"/>
                                          </p:stCondLst>
                                        </p:cTn>
                                        <p:tgtEl>
                                          <p:spTgt spid="36"/>
                                        </p:tgtEl>
                                      </p:cBhvr>
                                      <p:to x="100000" y="80000"/>
                                    </p:animScale>
                                    <p:animScale>
                                      <p:cBhvr>
                                        <p:cTn id="119" dur="166" decel="50000">
                                          <p:stCondLst>
                                            <p:cond delay="1338"/>
                                          </p:stCondLst>
                                        </p:cTn>
                                        <p:tgtEl>
                                          <p:spTgt spid="36"/>
                                        </p:tgtEl>
                                      </p:cBhvr>
                                      <p:to x="100000" y="100000"/>
                                    </p:animScale>
                                    <p:animScale>
                                      <p:cBhvr>
                                        <p:cTn id="120" dur="26">
                                          <p:stCondLst>
                                            <p:cond delay="1642"/>
                                          </p:stCondLst>
                                        </p:cTn>
                                        <p:tgtEl>
                                          <p:spTgt spid="36"/>
                                        </p:tgtEl>
                                      </p:cBhvr>
                                      <p:to x="100000" y="90000"/>
                                    </p:animScale>
                                    <p:animScale>
                                      <p:cBhvr>
                                        <p:cTn id="121" dur="166" decel="50000">
                                          <p:stCondLst>
                                            <p:cond delay="1668"/>
                                          </p:stCondLst>
                                        </p:cTn>
                                        <p:tgtEl>
                                          <p:spTgt spid="36"/>
                                        </p:tgtEl>
                                      </p:cBhvr>
                                      <p:to x="100000" y="100000"/>
                                    </p:animScale>
                                    <p:animScale>
                                      <p:cBhvr>
                                        <p:cTn id="122" dur="26">
                                          <p:stCondLst>
                                            <p:cond delay="1808"/>
                                          </p:stCondLst>
                                        </p:cTn>
                                        <p:tgtEl>
                                          <p:spTgt spid="36"/>
                                        </p:tgtEl>
                                      </p:cBhvr>
                                      <p:to x="100000" y="95000"/>
                                    </p:animScale>
                                    <p:animScale>
                                      <p:cBhvr>
                                        <p:cTn id="123" dur="166" decel="50000">
                                          <p:stCondLst>
                                            <p:cond delay="1834"/>
                                          </p:stCondLst>
                                        </p:cTn>
                                        <p:tgtEl>
                                          <p:spTgt spid="36"/>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226325"/>
                                        </p:tgtEl>
                                        <p:attrNameLst>
                                          <p:attrName>style.visibility</p:attrName>
                                        </p:attrNameLst>
                                      </p:cBhvr>
                                      <p:to>
                                        <p:strVal val="visible"/>
                                      </p:to>
                                    </p:set>
                                    <p:animEffect transition="in" filter="wipe(down)">
                                      <p:cBhvr>
                                        <p:cTn id="128" dur="580">
                                          <p:stCondLst>
                                            <p:cond delay="0"/>
                                          </p:stCondLst>
                                        </p:cTn>
                                        <p:tgtEl>
                                          <p:spTgt spid="226325"/>
                                        </p:tgtEl>
                                      </p:cBhvr>
                                    </p:animEffect>
                                    <p:anim calcmode="lin" valueType="num">
                                      <p:cBhvr>
                                        <p:cTn id="129" dur="1822" tmFilter="0,0; 0.14,0.36; 0.43,0.73; 0.71,0.91; 1.0,1.0">
                                          <p:stCondLst>
                                            <p:cond delay="0"/>
                                          </p:stCondLst>
                                        </p:cTn>
                                        <p:tgtEl>
                                          <p:spTgt spid="226325"/>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226325"/>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226325"/>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226325"/>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226325"/>
                                        </p:tgtEl>
                                        <p:attrNameLst>
                                          <p:attrName>ppt_y</p:attrName>
                                        </p:attrNameLst>
                                      </p:cBhvr>
                                      <p:tavLst>
                                        <p:tav tm="0" fmla="#ppt_y-sin(pi*$)/81">
                                          <p:val>
                                            <p:fltVal val="0"/>
                                          </p:val>
                                        </p:tav>
                                        <p:tav tm="100000">
                                          <p:val>
                                            <p:fltVal val="1"/>
                                          </p:val>
                                        </p:tav>
                                      </p:tavLst>
                                    </p:anim>
                                    <p:animScale>
                                      <p:cBhvr>
                                        <p:cTn id="134" dur="26">
                                          <p:stCondLst>
                                            <p:cond delay="650"/>
                                          </p:stCondLst>
                                        </p:cTn>
                                        <p:tgtEl>
                                          <p:spTgt spid="226325"/>
                                        </p:tgtEl>
                                      </p:cBhvr>
                                      <p:to x="100000" y="60000"/>
                                    </p:animScale>
                                    <p:animScale>
                                      <p:cBhvr>
                                        <p:cTn id="135" dur="166" decel="50000">
                                          <p:stCondLst>
                                            <p:cond delay="676"/>
                                          </p:stCondLst>
                                        </p:cTn>
                                        <p:tgtEl>
                                          <p:spTgt spid="226325"/>
                                        </p:tgtEl>
                                      </p:cBhvr>
                                      <p:to x="100000" y="100000"/>
                                    </p:animScale>
                                    <p:animScale>
                                      <p:cBhvr>
                                        <p:cTn id="136" dur="26">
                                          <p:stCondLst>
                                            <p:cond delay="1312"/>
                                          </p:stCondLst>
                                        </p:cTn>
                                        <p:tgtEl>
                                          <p:spTgt spid="226325"/>
                                        </p:tgtEl>
                                      </p:cBhvr>
                                      <p:to x="100000" y="80000"/>
                                    </p:animScale>
                                    <p:animScale>
                                      <p:cBhvr>
                                        <p:cTn id="137" dur="166" decel="50000">
                                          <p:stCondLst>
                                            <p:cond delay="1338"/>
                                          </p:stCondLst>
                                        </p:cTn>
                                        <p:tgtEl>
                                          <p:spTgt spid="226325"/>
                                        </p:tgtEl>
                                      </p:cBhvr>
                                      <p:to x="100000" y="100000"/>
                                    </p:animScale>
                                    <p:animScale>
                                      <p:cBhvr>
                                        <p:cTn id="138" dur="26">
                                          <p:stCondLst>
                                            <p:cond delay="1642"/>
                                          </p:stCondLst>
                                        </p:cTn>
                                        <p:tgtEl>
                                          <p:spTgt spid="226325"/>
                                        </p:tgtEl>
                                      </p:cBhvr>
                                      <p:to x="100000" y="90000"/>
                                    </p:animScale>
                                    <p:animScale>
                                      <p:cBhvr>
                                        <p:cTn id="139" dur="166" decel="50000">
                                          <p:stCondLst>
                                            <p:cond delay="1668"/>
                                          </p:stCondLst>
                                        </p:cTn>
                                        <p:tgtEl>
                                          <p:spTgt spid="226325"/>
                                        </p:tgtEl>
                                      </p:cBhvr>
                                      <p:to x="100000" y="100000"/>
                                    </p:animScale>
                                    <p:animScale>
                                      <p:cBhvr>
                                        <p:cTn id="140" dur="26">
                                          <p:stCondLst>
                                            <p:cond delay="1808"/>
                                          </p:stCondLst>
                                        </p:cTn>
                                        <p:tgtEl>
                                          <p:spTgt spid="226325"/>
                                        </p:tgtEl>
                                      </p:cBhvr>
                                      <p:to x="100000" y="95000"/>
                                    </p:animScale>
                                    <p:animScale>
                                      <p:cBhvr>
                                        <p:cTn id="141" dur="166" decel="50000">
                                          <p:stCondLst>
                                            <p:cond delay="1834"/>
                                          </p:stCondLst>
                                        </p:cTn>
                                        <p:tgtEl>
                                          <p:spTgt spid="226325"/>
                                        </p:tgtEl>
                                      </p:cBhvr>
                                      <p:to x="100000" y="100000"/>
                                    </p:animScale>
                                  </p:childTnLst>
                                </p:cTn>
                              </p:par>
                            </p:childTnLst>
                          </p:cTn>
                        </p:par>
                        <p:par>
                          <p:cTn id="142" fill="hold">
                            <p:stCondLst>
                              <p:cond delay="2000"/>
                            </p:stCondLst>
                            <p:childTnLst>
                              <p:par>
                                <p:cTn id="143" presetID="22" presetClass="entr" presetSubtype="1" fill="hold" nodeType="afterEffect">
                                  <p:stCondLst>
                                    <p:cond delay="0"/>
                                  </p:stCondLst>
                                  <p:childTnLst>
                                    <p:set>
                                      <p:cBhvr>
                                        <p:cTn id="144" dur="1" fill="hold">
                                          <p:stCondLst>
                                            <p:cond delay="0"/>
                                          </p:stCondLst>
                                        </p:cTn>
                                        <p:tgtEl>
                                          <p:spTgt spid="226328"/>
                                        </p:tgtEl>
                                        <p:attrNameLst>
                                          <p:attrName>style.visibility</p:attrName>
                                        </p:attrNameLst>
                                      </p:cBhvr>
                                      <p:to>
                                        <p:strVal val="visible"/>
                                      </p:to>
                                    </p:set>
                                    <p:animEffect transition="in" filter="wipe(up)">
                                      <p:cBhvr>
                                        <p:cTn id="145" dur="500"/>
                                        <p:tgtEl>
                                          <p:spTgt spid="226328"/>
                                        </p:tgtEl>
                                      </p:cBhvr>
                                    </p:animEffect>
                                  </p:childTnLst>
                                </p:cTn>
                              </p:par>
                            </p:childTnLst>
                          </p:cTn>
                        </p:par>
                      </p:childTnLst>
                    </p:cTn>
                  </p:par>
                  <p:par>
                    <p:cTn id="146" fill="hold">
                      <p:stCondLst>
                        <p:cond delay="indefinite"/>
                      </p:stCondLst>
                      <p:childTnLst>
                        <p:par>
                          <p:cTn id="147" fill="hold">
                            <p:stCondLst>
                              <p:cond delay="0"/>
                            </p:stCondLst>
                            <p:childTnLst>
                              <p:par>
                                <p:cTn id="148" presetID="8" presetClass="entr" presetSubtype="16" fill="hold" grpId="0" nodeType="clickEffect">
                                  <p:stCondLst>
                                    <p:cond delay="0"/>
                                  </p:stCondLst>
                                  <p:childTnLst>
                                    <p:set>
                                      <p:cBhvr>
                                        <p:cTn id="149" dur="1" fill="hold">
                                          <p:stCondLst>
                                            <p:cond delay="0"/>
                                          </p:stCondLst>
                                        </p:cTn>
                                        <p:tgtEl>
                                          <p:spTgt spid="226313"/>
                                        </p:tgtEl>
                                        <p:attrNameLst>
                                          <p:attrName>style.visibility</p:attrName>
                                        </p:attrNameLst>
                                      </p:cBhvr>
                                      <p:to>
                                        <p:strVal val="visible"/>
                                      </p:to>
                                    </p:set>
                                    <p:animEffect transition="in" filter="diamond(in)">
                                      <p:cBhvr>
                                        <p:cTn id="150" dur="1000"/>
                                        <p:tgtEl>
                                          <p:spTgt spid="22631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226329"/>
                                        </p:tgtEl>
                                        <p:attrNameLst>
                                          <p:attrName>style.visibility</p:attrName>
                                        </p:attrNameLst>
                                      </p:cBhvr>
                                      <p:to>
                                        <p:strVal val="visible"/>
                                      </p:to>
                                    </p:set>
                                    <p:animEffect transition="in" filter="wipe(down)">
                                      <p:cBhvr>
                                        <p:cTn id="155" dur="500"/>
                                        <p:tgtEl>
                                          <p:spTgt spid="226329"/>
                                        </p:tgtEl>
                                      </p:cBhvr>
                                    </p:animEffect>
                                  </p:childTnLst>
                                </p:cTn>
                              </p:par>
                            </p:childTnLst>
                          </p:cTn>
                        </p:par>
                        <p:par>
                          <p:cTn id="156" fill="hold">
                            <p:stCondLst>
                              <p:cond delay="500"/>
                            </p:stCondLst>
                            <p:childTnLst>
                              <p:par>
                                <p:cTn id="157" presetID="22" presetClass="entr" presetSubtype="1" fill="hold" nodeType="afterEffect">
                                  <p:stCondLst>
                                    <p:cond delay="0"/>
                                  </p:stCondLst>
                                  <p:childTnLst>
                                    <p:set>
                                      <p:cBhvr>
                                        <p:cTn id="158" dur="1" fill="hold">
                                          <p:stCondLst>
                                            <p:cond delay="0"/>
                                          </p:stCondLst>
                                        </p:cTn>
                                        <p:tgtEl>
                                          <p:spTgt spid="226331"/>
                                        </p:tgtEl>
                                        <p:attrNameLst>
                                          <p:attrName>style.visibility</p:attrName>
                                        </p:attrNameLst>
                                      </p:cBhvr>
                                      <p:to>
                                        <p:strVal val="visible"/>
                                      </p:to>
                                    </p:set>
                                    <p:animEffect transition="in" filter="wipe(up)">
                                      <p:cBhvr>
                                        <p:cTn id="159" dur="500"/>
                                        <p:tgtEl>
                                          <p:spTgt spid="226331"/>
                                        </p:tgtEl>
                                      </p:cBhvr>
                                    </p:animEffect>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226333"/>
                                        </p:tgtEl>
                                        <p:attrNameLst>
                                          <p:attrName>style.visibility</p:attrName>
                                        </p:attrNameLst>
                                      </p:cBhvr>
                                      <p:to>
                                        <p:strVal val="visible"/>
                                      </p:to>
                                    </p:set>
                                    <p:animEffect transition="in" filter="wipe(down)">
                                      <p:cBhvr>
                                        <p:cTn id="164" dur="580">
                                          <p:stCondLst>
                                            <p:cond delay="0"/>
                                          </p:stCondLst>
                                        </p:cTn>
                                        <p:tgtEl>
                                          <p:spTgt spid="226333"/>
                                        </p:tgtEl>
                                      </p:cBhvr>
                                    </p:animEffect>
                                    <p:anim calcmode="lin" valueType="num">
                                      <p:cBhvr>
                                        <p:cTn id="165" dur="1822" tmFilter="0,0; 0.14,0.36; 0.43,0.73; 0.71,0.91; 1.0,1.0">
                                          <p:stCondLst>
                                            <p:cond delay="0"/>
                                          </p:stCondLst>
                                        </p:cTn>
                                        <p:tgtEl>
                                          <p:spTgt spid="226333"/>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226333"/>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226333"/>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226333"/>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226333"/>
                                        </p:tgtEl>
                                        <p:attrNameLst>
                                          <p:attrName>ppt_y</p:attrName>
                                        </p:attrNameLst>
                                      </p:cBhvr>
                                      <p:tavLst>
                                        <p:tav tm="0" fmla="#ppt_y-sin(pi*$)/81">
                                          <p:val>
                                            <p:fltVal val="0"/>
                                          </p:val>
                                        </p:tav>
                                        <p:tav tm="100000">
                                          <p:val>
                                            <p:fltVal val="1"/>
                                          </p:val>
                                        </p:tav>
                                      </p:tavLst>
                                    </p:anim>
                                    <p:animScale>
                                      <p:cBhvr>
                                        <p:cTn id="170" dur="26">
                                          <p:stCondLst>
                                            <p:cond delay="650"/>
                                          </p:stCondLst>
                                        </p:cTn>
                                        <p:tgtEl>
                                          <p:spTgt spid="226333"/>
                                        </p:tgtEl>
                                      </p:cBhvr>
                                      <p:to x="100000" y="60000"/>
                                    </p:animScale>
                                    <p:animScale>
                                      <p:cBhvr>
                                        <p:cTn id="171" dur="166" decel="50000">
                                          <p:stCondLst>
                                            <p:cond delay="676"/>
                                          </p:stCondLst>
                                        </p:cTn>
                                        <p:tgtEl>
                                          <p:spTgt spid="226333"/>
                                        </p:tgtEl>
                                      </p:cBhvr>
                                      <p:to x="100000" y="100000"/>
                                    </p:animScale>
                                    <p:animScale>
                                      <p:cBhvr>
                                        <p:cTn id="172" dur="26">
                                          <p:stCondLst>
                                            <p:cond delay="1312"/>
                                          </p:stCondLst>
                                        </p:cTn>
                                        <p:tgtEl>
                                          <p:spTgt spid="226333"/>
                                        </p:tgtEl>
                                      </p:cBhvr>
                                      <p:to x="100000" y="80000"/>
                                    </p:animScale>
                                    <p:animScale>
                                      <p:cBhvr>
                                        <p:cTn id="173" dur="166" decel="50000">
                                          <p:stCondLst>
                                            <p:cond delay="1338"/>
                                          </p:stCondLst>
                                        </p:cTn>
                                        <p:tgtEl>
                                          <p:spTgt spid="226333"/>
                                        </p:tgtEl>
                                      </p:cBhvr>
                                      <p:to x="100000" y="100000"/>
                                    </p:animScale>
                                    <p:animScale>
                                      <p:cBhvr>
                                        <p:cTn id="174" dur="26">
                                          <p:stCondLst>
                                            <p:cond delay="1642"/>
                                          </p:stCondLst>
                                        </p:cTn>
                                        <p:tgtEl>
                                          <p:spTgt spid="226333"/>
                                        </p:tgtEl>
                                      </p:cBhvr>
                                      <p:to x="100000" y="90000"/>
                                    </p:animScale>
                                    <p:animScale>
                                      <p:cBhvr>
                                        <p:cTn id="175" dur="166" decel="50000">
                                          <p:stCondLst>
                                            <p:cond delay="1668"/>
                                          </p:stCondLst>
                                        </p:cTn>
                                        <p:tgtEl>
                                          <p:spTgt spid="226333"/>
                                        </p:tgtEl>
                                      </p:cBhvr>
                                      <p:to x="100000" y="100000"/>
                                    </p:animScale>
                                    <p:animScale>
                                      <p:cBhvr>
                                        <p:cTn id="176" dur="26">
                                          <p:stCondLst>
                                            <p:cond delay="1808"/>
                                          </p:stCondLst>
                                        </p:cTn>
                                        <p:tgtEl>
                                          <p:spTgt spid="226333"/>
                                        </p:tgtEl>
                                      </p:cBhvr>
                                      <p:to x="100000" y="95000"/>
                                    </p:animScale>
                                    <p:animScale>
                                      <p:cBhvr>
                                        <p:cTn id="177" dur="166" decel="50000">
                                          <p:stCondLst>
                                            <p:cond delay="1834"/>
                                          </p:stCondLst>
                                        </p:cTn>
                                        <p:tgtEl>
                                          <p:spTgt spid="226333"/>
                                        </p:tgtEl>
                                      </p:cBhvr>
                                      <p:to x="100000" y="100000"/>
                                    </p:animScale>
                                  </p:childTnLst>
                                </p:cTn>
                              </p:par>
                            </p:childTnLst>
                          </p:cTn>
                        </p:par>
                        <p:par>
                          <p:cTn id="178" fill="hold">
                            <p:stCondLst>
                              <p:cond delay="2000"/>
                            </p:stCondLst>
                            <p:childTnLst>
                              <p:par>
                                <p:cTn id="179" presetID="26" presetClass="entr" presetSubtype="0" fill="hold" grpId="0" nodeType="afterEffect">
                                  <p:stCondLst>
                                    <p:cond delay="0"/>
                                  </p:stCondLst>
                                  <p:childTnLst>
                                    <p:set>
                                      <p:cBhvr>
                                        <p:cTn id="180" dur="1" fill="hold">
                                          <p:stCondLst>
                                            <p:cond delay="0"/>
                                          </p:stCondLst>
                                        </p:cTn>
                                        <p:tgtEl>
                                          <p:spTgt spid="226334"/>
                                        </p:tgtEl>
                                        <p:attrNameLst>
                                          <p:attrName>style.visibility</p:attrName>
                                        </p:attrNameLst>
                                      </p:cBhvr>
                                      <p:to>
                                        <p:strVal val="visible"/>
                                      </p:to>
                                    </p:set>
                                    <p:animEffect transition="in" filter="wipe(down)">
                                      <p:cBhvr>
                                        <p:cTn id="181" dur="580">
                                          <p:stCondLst>
                                            <p:cond delay="0"/>
                                          </p:stCondLst>
                                        </p:cTn>
                                        <p:tgtEl>
                                          <p:spTgt spid="226334"/>
                                        </p:tgtEl>
                                      </p:cBhvr>
                                    </p:animEffect>
                                    <p:anim calcmode="lin" valueType="num">
                                      <p:cBhvr>
                                        <p:cTn id="182" dur="1822" tmFilter="0,0; 0.14,0.36; 0.43,0.73; 0.71,0.91; 1.0,1.0">
                                          <p:stCondLst>
                                            <p:cond delay="0"/>
                                          </p:stCondLst>
                                        </p:cTn>
                                        <p:tgtEl>
                                          <p:spTgt spid="226334"/>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226334"/>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226334"/>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226334"/>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226334"/>
                                        </p:tgtEl>
                                        <p:attrNameLst>
                                          <p:attrName>ppt_y</p:attrName>
                                        </p:attrNameLst>
                                      </p:cBhvr>
                                      <p:tavLst>
                                        <p:tav tm="0" fmla="#ppt_y-sin(pi*$)/81">
                                          <p:val>
                                            <p:fltVal val="0"/>
                                          </p:val>
                                        </p:tav>
                                        <p:tav tm="100000">
                                          <p:val>
                                            <p:fltVal val="1"/>
                                          </p:val>
                                        </p:tav>
                                      </p:tavLst>
                                    </p:anim>
                                    <p:animScale>
                                      <p:cBhvr>
                                        <p:cTn id="187" dur="26">
                                          <p:stCondLst>
                                            <p:cond delay="650"/>
                                          </p:stCondLst>
                                        </p:cTn>
                                        <p:tgtEl>
                                          <p:spTgt spid="226334"/>
                                        </p:tgtEl>
                                      </p:cBhvr>
                                      <p:to x="100000" y="60000"/>
                                    </p:animScale>
                                    <p:animScale>
                                      <p:cBhvr>
                                        <p:cTn id="188" dur="166" decel="50000">
                                          <p:stCondLst>
                                            <p:cond delay="676"/>
                                          </p:stCondLst>
                                        </p:cTn>
                                        <p:tgtEl>
                                          <p:spTgt spid="226334"/>
                                        </p:tgtEl>
                                      </p:cBhvr>
                                      <p:to x="100000" y="100000"/>
                                    </p:animScale>
                                    <p:animScale>
                                      <p:cBhvr>
                                        <p:cTn id="189" dur="26">
                                          <p:stCondLst>
                                            <p:cond delay="1312"/>
                                          </p:stCondLst>
                                        </p:cTn>
                                        <p:tgtEl>
                                          <p:spTgt spid="226334"/>
                                        </p:tgtEl>
                                      </p:cBhvr>
                                      <p:to x="100000" y="80000"/>
                                    </p:animScale>
                                    <p:animScale>
                                      <p:cBhvr>
                                        <p:cTn id="190" dur="166" decel="50000">
                                          <p:stCondLst>
                                            <p:cond delay="1338"/>
                                          </p:stCondLst>
                                        </p:cTn>
                                        <p:tgtEl>
                                          <p:spTgt spid="226334"/>
                                        </p:tgtEl>
                                      </p:cBhvr>
                                      <p:to x="100000" y="100000"/>
                                    </p:animScale>
                                    <p:animScale>
                                      <p:cBhvr>
                                        <p:cTn id="191" dur="26">
                                          <p:stCondLst>
                                            <p:cond delay="1642"/>
                                          </p:stCondLst>
                                        </p:cTn>
                                        <p:tgtEl>
                                          <p:spTgt spid="226334"/>
                                        </p:tgtEl>
                                      </p:cBhvr>
                                      <p:to x="100000" y="90000"/>
                                    </p:animScale>
                                    <p:animScale>
                                      <p:cBhvr>
                                        <p:cTn id="192" dur="166" decel="50000">
                                          <p:stCondLst>
                                            <p:cond delay="1668"/>
                                          </p:stCondLst>
                                        </p:cTn>
                                        <p:tgtEl>
                                          <p:spTgt spid="226334"/>
                                        </p:tgtEl>
                                      </p:cBhvr>
                                      <p:to x="100000" y="100000"/>
                                    </p:animScale>
                                    <p:animScale>
                                      <p:cBhvr>
                                        <p:cTn id="193" dur="26">
                                          <p:stCondLst>
                                            <p:cond delay="1808"/>
                                          </p:stCondLst>
                                        </p:cTn>
                                        <p:tgtEl>
                                          <p:spTgt spid="226334"/>
                                        </p:tgtEl>
                                      </p:cBhvr>
                                      <p:to x="100000" y="95000"/>
                                    </p:animScale>
                                    <p:animScale>
                                      <p:cBhvr>
                                        <p:cTn id="194" dur="166" decel="50000">
                                          <p:stCondLst>
                                            <p:cond delay="1834"/>
                                          </p:stCondLst>
                                        </p:cTn>
                                        <p:tgtEl>
                                          <p:spTgt spid="226334"/>
                                        </p:tgtEl>
                                      </p:cBhvr>
                                      <p:to x="100000" y="100000"/>
                                    </p:animScale>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226311"/>
                                        </p:tgtEl>
                                        <p:attrNameLst>
                                          <p:attrName>style.visibility</p:attrName>
                                        </p:attrNameLst>
                                      </p:cBhvr>
                                      <p:to>
                                        <p:strVal val="visible"/>
                                      </p:to>
                                    </p:set>
                                    <p:anim calcmode="lin" valueType="num">
                                      <p:cBhvr>
                                        <p:cTn id="199" dur="1000" fill="hold"/>
                                        <p:tgtEl>
                                          <p:spTgt spid="226311"/>
                                        </p:tgtEl>
                                        <p:attrNameLst>
                                          <p:attrName>ppt_w</p:attrName>
                                        </p:attrNameLst>
                                      </p:cBhvr>
                                      <p:tavLst>
                                        <p:tav tm="0">
                                          <p:val>
                                            <p:strVal val="#ppt_w+.3"/>
                                          </p:val>
                                        </p:tav>
                                        <p:tav tm="100000">
                                          <p:val>
                                            <p:strVal val="#ppt_w"/>
                                          </p:val>
                                        </p:tav>
                                      </p:tavLst>
                                    </p:anim>
                                    <p:anim calcmode="lin" valueType="num">
                                      <p:cBhvr>
                                        <p:cTn id="200" dur="1000" fill="hold"/>
                                        <p:tgtEl>
                                          <p:spTgt spid="226311"/>
                                        </p:tgtEl>
                                        <p:attrNameLst>
                                          <p:attrName>ppt_h</p:attrName>
                                        </p:attrNameLst>
                                      </p:cBhvr>
                                      <p:tavLst>
                                        <p:tav tm="0">
                                          <p:val>
                                            <p:strVal val="#ppt_h"/>
                                          </p:val>
                                        </p:tav>
                                        <p:tav tm="100000">
                                          <p:val>
                                            <p:strVal val="#ppt_h"/>
                                          </p:val>
                                        </p:tav>
                                      </p:tavLst>
                                    </p:anim>
                                    <p:animEffect transition="in" filter="fade">
                                      <p:cBhvr>
                                        <p:cTn id="201" dur="1000"/>
                                        <p:tgtEl>
                                          <p:spTgt spid="226311"/>
                                        </p:tgtEl>
                                      </p:cBhvr>
                                    </p:animEffect>
                                  </p:childTnLst>
                                </p:cTn>
                              </p:par>
                            </p:childTnLst>
                          </p:cTn>
                        </p:par>
                        <p:par>
                          <p:cTn id="202" fill="hold">
                            <p:stCondLst>
                              <p:cond delay="1000"/>
                            </p:stCondLst>
                            <p:childTnLst>
                              <p:par>
                                <p:cTn id="203" presetID="22" presetClass="entr" presetSubtype="1" fill="hold" nodeType="afterEffect">
                                  <p:stCondLst>
                                    <p:cond delay="0"/>
                                  </p:stCondLst>
                                  <p:childTnLst>
                                    <p:set>
                                      <p:cBhvr>
                                        <p:cTn id="204" dur="1" fill="hold">
                                          <p:stCondLst>
                                            <p:cond delay="0"/>
                                          </p:stCondLst>
                                        </p:cTn>
                                        <p:tgtEl>
                                          <p:spTgt spid="226330"/>
                                        </p:tgtEl>
                                        <p:attrNameLst>
                                          <p:attrName>style.visibility</p:attrName>
                                        </p:attrNameLst>
                                      </p:cBhvr>
                                      <p:to>
                                        <p:strVal val="visible"/>
                                      </p:to>
                                    </p:set>
                                    <p:animEffect transition="in" filter="wipe(up)">
                                      <p:cBhvr>
                                        <p:cTn id="205" dur="500"/>
                                        <p:tgtEl>
                                          <p:spTgt spid="226330"/>
                                        </p:tgtEl>
                                      </p:cBhvr>
                                    </p:animEffect>
                                  </p:childTnLst>
                                </p:cTn>
                              </p:par>
                            </p:childTnLst>
                          </p:cTn>
                        </p:par>
                      </p:childTnLst>
                    </p:cTn>
                  </p:par>
                  <p:par>
                    <p:cTn id="206" fill="hold">
                      <p:stCondLst>
                        <p:cond delay="indefinite"/>
                      </p:stCondLst>
                      <p:childTnLst>
                        <p:par>
                          <p:cTn id="207" fill="hold">
                            <p:stCondLst>
                              <p:cond delay="0"/>
                            </p:stCondLst>
                            <p:childTnLst>
                              <p:par>
                                <p:cTn id="208" presetID="50" presetClass="entr" presetSubtype="0" decel="100000" fill="hold" grpId="0" nodeType="clickEffect">
                                  <p:stCondLst>
                                    <p:cond delay="0"/>
                                  </p:stCondLst>
                                  <p:childTnLst>
                                    <p:set>
                                      <p:cBhvr>
                                        <p:cTn id="209" dur="1" fill="hold">
                                          <p:stCondLst>
                                            <p:cond delay="0"/>
                                          </p:stCondLst>
                                        </p:cTn>
                                        <p:tgtEl>
                                          <p:spTgt spid="226327"/>
                                        </p:tgtEl>
                                        <p:attrNameLst>
                                          <p:attrName>style.visibility</p:attrName>
                                        </p:attrNameLst>
                                      </p:cBhvr>
                                      <p:to>
                                        <p:strVal val="visible"/>
                                      </p:to>
                                    </p:set>
                                    <p:anim calcmode="lin" valueType="num">
                                      <p:cBhvr>
                                        <p:cTn id="210" dur="1000" fill="hold"/>
                                        <p:tgtEl>
                                          <p:spTgt spid="226327"/>
                                        </p:tgtEl>
                                        <p:attrNameLst>
                                          <p:attrName>ppt_w</p:attrName>
                                        </p:attrNameLst>
                                      </p:cBhvr>
                                      <p:tavLst>
                                        <p:tav tm="0">
                                          <p:val>
                                            <p:strVal val="#ppt_w+.3"/>
                                          </p:val>
                                        </p:tav>
                                        <p:tav tm="100000">
                                          <p:val>
                                            <p:strVal val="#ppt_w"/>
                                          </p:val>
                                        </p:tav>
                                      </p:tavLst>
                                    </p:anim>
                                    <p:anim calcmode="lin" valueType="num">
                                      <p:cBhvr>
                                        <p:cTn id="211" dur="1000" fill="hold"/>
                                        <p:tgtEl>
                                          <p:spTgt spid="226327"/>
                                        </p:tgtEl>
                                        <p:attrNameLst>
                                          <p:attrName>ppt_h</p:attrName>
                                        </p:attrNameLst>
                                      </p:cBhvr>
                                      <p:tavLst>
                                        <p:tav tm="0">
                                          <p:val>
                                            <p:strVal val="#ppt_h"/>
                                          </p:val>
                                        </p:tav>
                                        <p:tav tm="100000">
                                          <p:val>
                                            <p:strVal val="#ppt_h"/>
                                          </p:val>
                                        </p:tav>
                                      </p:tavLst>
                                    </p:anim>
                                    <p:animEffect transition="in" filter="fade">
                                      <p:cBhvr>
                                        <p:cTn id="212" dur="1000"/>
                                        <p:tgtEl>
                                          <p:spTgt spid="226327"/>
                                        </p:tgtEl>
                                      </p:cBhvr>
                                    </p:animEffect>
                                  </p:childTnLst>
                                </p:cTn>
                              </p:par>
                            </p:childTnLst>
                          </p:cTn>
                        </p:par>
                        <p:par>
                          <p:cTn id="213" fill="hold">
                            <p:stCondLst>
                              <p:cond delay="1000"/>
                            </p:stCondLst>
                            <p:childTnLst>
                              <p:par>
                                <p:cTn id="214" presetID="22" presetClass="entr" presetSubtype="1" fill="hold" nodeType="afterEffect">
                                  <p:stCondLst>
                                    <p:cond delay="0"/>
                                  </p:stCondLst>
                                  <p:childTnLst>
                                    <p:set>
                                      <p:cBhvr>
                                        <p:cTn id="215" dur="1" fill="hold">
                                          <p:stCondLst>
                                            <p:cond delay="0"/>
                                          </p:stCondLst>
                                        </p:cTn>
                                        <p:tgtEl>
                                          <p:spTgt spid="226332"/>
                                        </p:tgtEl>
                                        <p:attrNameLst>
                                          <p:attrName>style.visibility</p:attrName>
                                        </p:attrNameLst>
                                      </p:cBhvr>
                                      <p:to>
                                        <p:strVal val="visible"/>
                                      </p:to>
                                    </p:set>
                                    <p:animEffect transition="in" filter="wipe(up)">
                                      <p:cBhvr>
                                        <p:cTn id="216" dur="500"/>
                                        <p:tgtEl>
                                          <p:spTgt spid="226332"/>
                                        </p:tgtEl>
                                      </p:cBhvr>
                                    </p:animEffect>
                                  </p:childTnLst>
                                </p:cTn>
                              </p:par>
                            </p:childTnLst>
                          </p:cTn>
                        </p:par>
                      </p:childTnLst>
                    </p:cTn>
                  </p:par>
                  <p:par>
                    <p:cTn id="217" fill="hold">
                      <p:stCondLst>
                        <p:cond delay="indefinite"/>
                      </p:stCondLst>
                      <p:childTnLst>
                        <p:par>
                          <p:cTn id="218" fill="hold">
                            <p:stCondLst>
                              <p:cond delay="0"/>
                            </p:stCondLst>
                            <p:childTnLst>
                              <p:par>
                                <p:cTn id="219" presetID="29" presetClass="entr" presetSubtype="0" fill="hold" grpId="0" nodeType="clickEffect">
                                  <p:stCondLst>
                                    <p:cond delay="0"/>
                                  </p:stCondLst>
                                  <p:childTnLst>
                                    <p:set>
                                      <p:cBhvr>
                                        <p:cTn id="220" dur="1" fill="hold">
                                          <p:stCondLst>
                                            <p:cond delay="0"/>
                                          </p:stCondLst>
                                        </p:cTn>
                                        <p:tgtEl>
                                          <p:spTgt spid="226312"/>
                                        </p:tgtEl>
                                        <p:attrNameLst>
                                          <p:attrName>style.visibility</p:attrName>
                                        </p:attrNameLst>
                                      </p:cBhvr>
                                      <p:to>
                                        <p:strVal val="visible"/>
                                      </p:to>
                                    </p:set>
                                    <p:anim calcmode="lin" valueType="num">
                                      <p:cBhvr>
                                        <p:cTn id="221" dur="1000" fill="hold"/>
                                        <p:tgtEl>
                                          <p:spTgt spid="226312"/>
                                        </p:tgtEl>
                                        <p:attrNameLst>
                                          <p:attrName>ppt_x</p:attrName>
                                        </p:attrNameLst>
                                      </p:cBhvr>
                                      <p:tavLst>
                                        <p:tav tm="0">
                                          <p:val>
                                            <p:strVal val="#ppt_x-.2"/>
                                          </p:val>
                                        </p:tav>
                                        <p:tav tm="100000">
                                          <p:val>
                                            <p:strVal val="#ppt_x"/>
                                          </p:val>
                                        </p:tav>
                                      </p:tavLst>
                                    </p:anim>
                                    <p:anim calcmode="lin" valueType="num">
                                      <p:cBhvr>
                                        <p:cTn id="222" dur="1000" fill="hold"/>
                                        <p:tgtEl>
                                          <p:spTgt spid="226312"/>
                                        </p:tgtEl>
                                        <p:attrNameLst>
                                          <p:attrName>ppt_y</p:attrName>
                                        </p:attrNameLst>
                                      </p:cBhvr>
                                      <p:tavLst>
                                        <p:tav tm="0">
                                          <p:val>
                                            <p:strVal val="#ppt_y"/>
                                          </p:val>
                                        </p:tav>
                                        <p:tav tm="100000">
                                          <p:val>
                                            <p:strVal val="#ppt_y"/>
                                          </p:val>
                                        </p:tav>
                                      </p:tavLst>
                                    </p:anim>
                                    <p:animEffect transition="in" filter="wipe(right)" prLst="gradientSize: 0.1">
                                      <p:cBhvr>
                                        <p:cTn id="223" dur="1000"/>
                                        <p:tgtEl>
                                          <p:spTgt spid="226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6" grpId="0" bldLvl="0" animBg="1"/>
      <p:bldP spid="8" grpId="0" bldLvl="0" animBg="1"/>
      <p:bldP spid="10" grpId="0" bldLvl="0" animBg="1"/>
      <p:bldP spid="12" grpId="0" bldLvl="0" animBg="1"/>
      <p:bldP spid="226316" grpId="0"/>
      <p:bldP spid="226315" grpId="0"/>
      <p:bldP spid="226312" grpId="0" bldLvl="0" animBg="1"/>
      <p:bldP spid="226325" grpId="0" bldLvl="0" animBg="1"/>
      <p:bldP spid="226333" grpId="0"/>
      <p:bldP spid="226334" grpId="0"/>
      <p:bldP spid="226311" grpId="0" bldLvl="0" animBg="1"/>
      <p:bldP spid="226313" grpId="0" bldLvl="0" animBg="1"/>
      <p:bldP spid="226327" grpId="0" bldLvl="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178" name="组合 306177"/>
          <p:cNvGrpSpPr/>
          <p:nvPr/>
        </p:nvGrpSpPr>
        <p:grpSpPr>
          <a:xfrm>
            <a:off x="3981768" y="1627982"/>
            <a:ext cx="2806700" cy="3584575"/>
            <a:chOff x="657" y="1525"/>
            <a:chExt cx="1768" cy="2258"/>
          </a:xfrm>
        </p:grpSpPr>
        <p:sp>
          <p:nvSpPr>
            <p:cNvPr id="306179" name="矩形 306178"/>
            <p:cNvSpPr/>
            <p:nvPr/>
          </p:nvSpPr>
          <p:spPr>
            <a:xfrm>
              <a:off x="878" y="2392"/>
              <a:ext cx="907" cy="272"/>
            </a:xfrm>
            <a:prstGeom prst="rect">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i</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i</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p>
          </p:txBody>
        </p:sp>
        <p:sp>
          <p:nvSpPr>
            <p:cNvPr id="306180" name="菱形 306179"/>
            <p:cNvSpPr/>
            <p:nvPr/>
          </p:nvSpPr>
          <p:spPr>
            <a:xfrm>
              <a:off x="657" y="2876"/>
              <a:ext cx="1349" cy="502"/>
            </a:xfrm>
            <a:prstGeom prst="diamond">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1" u="none" strike="noStrike" kern="0" cap="none" spc="0" normalizeH="0" baseline="0" noProof="0" dirty="0" err="1">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i≥n</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或</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r=0?</a:t>
              </a:r>
            </a:p>
          </p:txBody>
        </p:sp>
        <p:sp>
          <p:nvSpPr>
            <p:cNvPr id="306181" name="文本框 306180"/>
            <p:cNvSpPr txBox="1"/>
            <p:nvPr/>
          </p:nvSpPr>
          <p:spPr>
            <a:xfrm>
              <a:off x="2016" y="2816"/>
              <a:ext cx="409" cy="252"/>
            </a:xfrm>
            <a:prstGeom prst="rect">
              <a:avLst/>
            </a:prstGeom>
            <a:noFill/>
            <a:ln w="9525">
              <a:noFill/>
            </a:ln>
          </p:spPr>
          <p:txBody>
            <a:bodyPr>
              <a:spAutoFit/>
            </a:bodyPr>
            <a:lstStyle/>
            <a:p>
              <a:pPr marL="0" marR="0" lvl="0" indent="0" defTabSz="914400" eaLnBrk="1" fontAlgn="auto" latinLnBrk="0" hangingPunct="1">
                <a:lnSpc>
                  <a:spcPct val="100000"/>
                </a:lnSpc>
                <a:spcBef>
                  <a:spcPct val="50000"/>
                </a:spcBef>
                <a:spcAft>
                  <a:spcPts val="0"/>
                </a:spcAft>
                <a:buClr>
                  <a:srgbClr val="000000"/>
                </a:buClr>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否</a:t>
              </a:r>
            </a:p>
          </p:txBody>
        </p:sp>
        <p:sp>
          <p:nvSpPr>
            <p:cNvPr id="306182" name="矩形 306181"/>
            <p:cNvSpPr/>
            <p:nvPr/>
          </p:nvSpPr>
          <p:spPr>
            <a:xfrm>
              <a:off x="973" y="3315"/>
              <a:ext cx="363" cy="252"/>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是</a:t>
              </a:r>
            </a:p>
          </p:txBody>
        </p:sp>
        <p:sp>
          <p:nvSpPr>
            <p:cNvPr id="306183" name="矩形 306182"/>
            <p:cNvSpPr/>
            <p:nvPr/>
          </p:nvSpPr>
          <p:spPr>
            <a:xfrm>
              <a:off x="900" y="1830"/>
              <a:ext cx="907" cy="363"/>
            </a:xfrm>
            <a:prstGeom prst="rect">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7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求</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除以</a:t>
              </a:r>
              <a:r>
                <a:rPr kumimoji="0" lang="en-US" altLang="zh-CN" sz="2000" i="1" u="none" strike="noStrike" kern="0" cap="none" spc="0" normalizeH="0" baseline="0" noProof="0" dirty="0" err="1">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i</a:t>
              </a:r>
              <a:endParaRPr kumimoji="0" lang="en-US" altLang="zh-CN" sz="20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algn="ctr" defTabSz="914400" eaLnBrk="1" fontAlgn="auto" latinLnBrk="0" hangingPunct="1">
                <a:lnSpc>
                  <a:spcPct val="7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的余数</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r</a:t>
              </a:r>
            </a:p>
          </p:txBody>
        </p:sp>
        <p:cxnSp>
          <p:nvCxnSpPr>
            <p:cNvPr id="306184" name="直接箭头连接符 306183"/>
            <p:cNvCxnSpPr>
              <a:endCxn id="306183" idx="0"/>
            </p:cNvCxnSpPr>
            <p:nvPr/>
          </p:nvCxnSpPr>
          <p:spPr>
            <a:xfrm>
              <a:off x="1332" y="1525"/>
              <a:ext cx="0" cy="282"/>
            </a:xfrm>
            <a:prstGeom prst="straightConnector1">
              <a:avLst/>
            </a:prstGeom>
            <a:ln w="38100" cap="flat" cmpd="sng">
              <a:solidFill>
                <a:schemeClr val="tx1"/>
              </a:solidFill>
              <a:prstDash val="solid"/>
              <a:headEnd type="none" w="med" len="med"/>
              <a:tailEnd type="triangle" w="med" len="med"/>
            </a:ln>
          </p:spPr>
        </p:cxnSp>
        <p:cxnSp>
          <p:nvCxnSpPr>
            <p:cNvPr id="306185" name="直接箭头连接符 306184"/>
            <p:cNvCxnSpPr>
              <a:stCxn id="306183" idx="2"/>
              <a:endCxn id="306179" idx="0"/>
            </p:cNvCxnSpPr>
            <p:nvPr/>
          </p:nvCxnSpPr>
          <p:spPr>
            <a:xfrm>
              <a:off x="1332" y="2190"/>
              <a:ext cx="0" cy="192"/>
            </a:xfrm>
            <a:prstGeom prst="straightConnector1">
              <a:avLst/>
            </a:prstGeom>
            <a:ln w="38100" cap="flat" cmpd="sng">
              <a:solidFill>
                <a:schemeClr val="tx1"/>
              </a:solidFill>
              <a:prstDash val="solid"/>
              <a:headEnd type="none" w="med" len="med"/>
              <a:tailEnd type="triangle" w="med" len="med"/>
            </a:ln>
          </p:spPr>
        </p:cxnSp>
        <p:cxnSp>
          <p:nvCxnSpPr>
            <p:cNvPr id="306186" name="直接箭头连接符 306185"/>
            <p:cNvCxnSpPr>
              <a:stCxn id="306179" idx="2"/>
              <a:endCxn id="306180" idx="0"/>
            </p:cNvCxnSpPr>
            <p:nvPr/>
          </p:nvCxnSpPr>
          <p:spPr>
            <a:xfrm>
              <a:off x="1332" y="2674"/>
              <a:ext cx="0" cy="192"/>
            </a:xfrm>
            <a:prstGeom prst="straightConnector1">
              <a:avLst/>
            </a:prstGeom>
            <a:ln w="38100" cap="flat" cmpd="sng">
              <a:solidFill>
                <a:schemeClr val="tx1"/>
              </a:solidFill>
              <a:prstDash val="solid"/>
              <a:headEnd type="none" w="med" len="med"/>
              <a:tailEnd type="triangle" w="med" len="med"/>
            </a:ln>
          </p:spPr>
        </p:cxnSp>
        <p:cxnSp>
          <p:nvCxnSpPr>
            <p:cNvPr id="306187" name="直接箭头连接符 306186"/>
            <p:cNvCxnSpPr>
              <a:stCxn id="306180" idx="2"/>
            </p:cNvCxnSpPr>
            <p:nvPr/>
          </p:nvCxnSpPr>
          <p:spPr>
            <a:xfrm>
              <a:off x="1332" y="3388"/>
              <a:ext cx="0" cy="395"/>
            </a:xfrm>
            <a:prstGeom prst="straightConnector1">
              <a:avLst/>
            </a:prstGeom>
            <a:ln w="38100" cap="flat" cmpd="sng">
              <a:solidFill>
                <a:schemeClr val="tx1"/>
              </a:solidFill>
              <a:prstDash val="solid"/>
              <a:headEnd type="none" w="med" len="med"/>
              <a:tailEnd type="triangle" w="med" len="med"/>
            </a:ln>
          </p:spPr>
        </p:cxnSp>
        <p:cxnSp>
          <p:nvCxnSpPr>
            <p:cNvPr id="306188" name="肘形连接符 306187"/>
            <p:cNvCxnSpPr>
              <a:stCxn id="306180" idx="3"/>
            </p:cNvCxnSpPr>
            <p:nvPr/>
          </p:nvCxnSpPr>
          <p:spPr>
            <a:xfrm flipH="1" flipV="1">
              <a:off x="1326" y="1697"/>
              <a:ext cx="690" cy="1430"/>
            </a:xfrm>
            <a:prstGeom prst="bentConnector4">
              <a:avLst>
                <a:gd name="adj1" fmla="val -52176"/>
                <a:gd name="adj2" fmla="val 100417"/>
              </a:avLst>
            </a:prstGeom>
            <a:ln w="38100" cap="flat" cmpd="sng">
              <a:solidFill>
                <a:schemeClr val="tx1"/>
              </a:solidFill>
              <a:prstDash val="solid"/>
              <a:miter/>
              <a:headEnd type="none" w="med" len="med"/>
              <a:tailEnd type="triangle" w="med" len="med"/>
            </a:ln>
          </p:spPr>
        </p:cxnSp>
      </p:grpSp>
      <p:grpSp>
        <p:nvGrpSpPr>
          <p:cNvPr id="306190" name="组合 306189"/>
          <p:cNvGrpSpPr/>
          <p:nvPr/>
        </p:nvGrpSpPr>
        <p:grpSpPr>
          <a:xfrm>
            <a:off x="1358122" y="2249439"/>
            <a:ext cx="1657350" cy="1825625"/>
            <a:chOff x="2700" y="2630"/>
            <a:chExt cx="1044" cy="1150"/>
          </a:xfrm>
        </p:grpSpPr>
        <p:sp>
          <p:nvSpPr>
            <p:cNvPr id="306191" name="平行四边形 306190"/>
            <p:cNvSpPr/>
            <p:nvPr/>
          </p:nvSpPr>
          <p:spPr>
            <a:xfrm>
              <a:off x="2700" y="2831"/>
              <a:ext cx="1044" cy="272"/>
            </a:xfrm>
            <a:prstGeom prst="parallelogram">
              <a:avLst>
                <a:gd name="adj" fmla="val 95955"/>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输入</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p>
          </p:txBody>
        </p:sp>
        <p:sp>
          <p:nvSpPr>
            <p:cNvPr id="306192" name="矩形 306191"/>
            <p:cNvSpPr/>
            <p:nvPr/>
          </p:nvSpPr>
          <p:spPr>
            <a:xfrm>
              <a:off x="2768" y="3315"/>
              <a:ext cx="907" cy="272"/>
            </a:xfrm>
            <a:prstGeom prst="rect">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i=2</a:t>
              </a:r>
            </a:p>
          </p:txBody>
        </p:sp>
        <p:cxnSp>
          <p:nvCxnSpPr>
            <p:cNvPr id="306193" name="直接箭头连接符 306192"/>
            <p:cNvCxnSpPr>
              <a:endCxn id="306191" idx="1"/>
            </p:cNvCxnSpPr>
            <p:nvPr/>
          </p:nvCxnSpPr>
          <p:spPr>
            <a:xfrm>
              <a:off x="3222" y="2630"/>
              <a:ext cx="0" cy="191"/>
            </a:xfrm>
            <a:prstGeom prst="straightConnector1">
              <a:avLst/>
            </a:prstGeom>
            <a:ln w="38100" cap="flat" cmpd="sng">
              <a:solidFill>
                <a:schemeClr val="tx1"/>
              </a:solidFill>
              <a:prstDash val="solid"/>
              <a:headEnd type="none" w="med" len="med"/>
              <a:tailEnd type="triangle" w="med" len="med"/>
            </a:ln>
          </p:spPr>
        </p:cxnSp>
        <p:cxnSp>
          <p:nvCxnSpPr>
            <p:cNvPr id="306194" name="直接箭头连接符 306193"/>
            <p:cNvCxnSpPr>
              <a:stCxn id="306191" idx="4"/>
              <a:endCxn id="306192" idx="0"/>
            </p:cNvCxnSpPr>
            <p:nvPr/>
          </p:nvCxnSpPr>
          <p:spPr>
            <a:xfrm>
              <a:off x="3222" y="3113"/>
              <a:ext cx="0" cy="192"/>
            </a:xfrm>
            <a:prstGeom prst="straightConnector1">
              <a:avLst/>
            </a:prstGeom>
            <a:ln w="38100" cap="flat" cmpd="sng">
              <a:solidFill>
                <a:schemeClr val="tx1"/>
              </a:solidFill>
              <a:prstDash val="solid"/>
              <a:headEnd type="none" w="med" len="med"/>
              <a:tailEnd type="triangle" w="med" len="med"/>
            </a:ln>
          </p:spPr>
        </p:cxnSp>
        <p:cxnSp>
          <p:nvCxnSpPr>
            <p:cNvPr id="306195" name="直接箭头连接符 306194"/>
            <p:cNvCxnSpPr/>
            <p:nvPr/>
          </p:nvCxnSpPr>
          <p:spPr>
            <a:xfrm>
              <a:off x="3222" y="3588"/>
              <a:ext cx="0" cy="192"/>
            </a:xfrm>
            <a:prstGeom prst="straightConnector1">
              <a:avLst/>
            </a:prstGeom>
            <a:ln w="38100" cap="flat" cmpd="sng">
              <a:solidFill>
                <a:schemeClr val="tx1"/>
              </a:solidFill>
              <a:prstDash val="solid"/>
              <a:headEnd type="none" w="med" len="med"/>
              <a:tailEnd type="triangle" w="med" len="med"/>
            </a:ln>
          </p:spPr>
        </p:cxnSp>
      </p:grpSp>
      <p:grpSp>
        <p:nvGrpSpPr>
          <p:cNvPr id="306196" name="组合 306195"/>
          <p:cNvGrpSpPr/>
          <p:nvPr/>
        </p:nvGrpSpPr>
        <p:grpSpPr>
          <a:xfrm>
            <a:off x="7380116" y="1627982"/>
            <a:ext cx="3422650" cy="3173412"/>
            <a:chOff x="3237" y="213"/>
            <a:chExt cx="2156" cy="1999"/>
          </a:xfrm>
        </p:grpSpPr>
        <p:sp>
          <p:nvSpPr>
            <p:cNvPr id="306197" name="平行四边形 306196"/>
            <p:cNvSpPr/>
            <p:nvPr/>
          </p:nvSpPr>
          <p:spPr>
            <a:xfrm>
              <a:off x="3339" y="1450"/>
              <a:ext cx="1020" cy="340"/>
            </a:xfrm>
            <a:prstGeom prst="parallelogram">
              <a:avLst>
                <a:gd name="adj" fmla="val 54360"/>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不是质数</a:t>
              </a:r>
            </a:p>
          </p:txBody>
        </p:sp>
        <p:sp>
          <p:nvSpPr>
            <p:cNvPr id="306198" name="菱形 306197"/>
            <p:cNvSpPr/>
            <p:nvPr/>
          </p:nvSpPr>
          <p:spPr>
            <a:xfrm>
              <a:off x="3237" y="520"/>
              <a:ext cx="1225" cy="499"/>
            </a:xfrm>
            <a:prstGeom prst="diamond">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r=0?</a:t>
              </a:r>
            </a:p>
          </p:txBody>
        </p:sp>
        <p:sp>
          <p:nvSpPr>
            <p:cNvPr id="306199" name="平行四边形 306198"/>
            <p:cNvSpPr/>
            <p:nvPr/>
          </p:nvSpPr>
          <p:spPr>
            <a:xfrm>
              <a:off x="4373" y="1450"/>
              <a:ext cx="1020" cy="340"/>
            </a:xfrm>
            <a:prstGeom prst="parallelogram">
              <a:avLst>
                <a:gd name="adj" fmla="val 54360"/>
              </a:avLst>
            </a:prstGeom>
            <a:solidFill>
              <a:srgbClr val="FFFF00"/>
            </a:solidFill>
            <a:ln w="31750" cap="flat" cmpd="sng">
              <a:solidFill>
                <a:srgbClr val="0000CC"/>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n</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是质数</a:t>
              </a:r>
            </a:p>
          </p:txBody>
        </p:sp>
        <p:cxnSp>
          <p:nvCxnSpPr>
            <p:cNvPr id="306200" name="直接箭头连接符 306199"/>
            <p:cNvCxnSpPr>
              <a:endCxn id="306198" idx="0"/>
            </p:cNvCxnSpPr>
            <p:nvPr/>
          </p:nvCxnSpPr>
          <p:spPr>
            <a:xfrm>
              <a:off x="3849" y="213"/>
              <a:ext cx="1" cy="297"/>
            </a:xfrm>
            <a:prstGeom prst="straightConnector1">
              <a:avLst/>
            </a:prstGeom>
            <a:ln w="38100" cap="flat" cmpd="sng">
              <a:solidFill>
                <a:schemeClr val="tx1"/>
              </a:solidFill>
              <a:prstDash val="solid"/>
              <a:headEnd type="none" w="med" len="med"/>
              <a:tailEnd type="triangle" w="med" len="med"/>
            </a:ln>
          </p:spPr>
        </p:cxnSp>
        <p:cxnSp>
          <p:nvCxnSpPr>
            <p:cNvPr id="306201" name="直接箭头连接符 306200"/>
            <p:cNvCxnSpPr>
              <a:stCxn id="306198" idx="2"/>
              <a:endCxn id="306197" idx="1"/>
            </p:cNvCxnSpPr>
            <p:nvPr/>
          </p:nvCxnSpPr>
          <p:spPr>
            <a:xfrm flipH="1">
              <a:off x="3849" y="1029"/>
              <a:ext cx="1" cy="411"/>
            </a:xfrm>
            <a:prstGeom prst="straightConnector1">
              <a:avLst/>
            </a:prstGeom>
            <a:ln w="38100" cap="flat" cmpd="sng">
              <a:solidFill>
                <a:schemeClr val="tx1"/>
              </a:solidFill>
              <a:prstDash val="solid"/>
              <a:headEnd type="none" w="med" len="med"/>
              <a:tailEnd type="triangle" w="med" len="med"/>
            </a:ln>
          </p:spPr>
        </p:cxnSp>
        <p:cxnSp>
          <p:nvCxnSpPr>
            <p:cNvPr id="306202" name="直接箭头连接符 306201"/>
            <p:cNvCxnSpPr>
              <a:stCxn id="306197" idx="4"/>
            </p:cNvCxnSpPr>
            <p:nvPr/>
          </p:nvCxnSpPr>
          <p:spPr>
            <a:xfrm>
              <a:off x="3849" y="1800"/>
              <a:ext cx="1" cy="412"/>
            </a:xfrm>
            <a:prstGeom prst="straightConnector1">
              <a:avLst/>
            </a:prstGeom>
            <a:ln w="38100" cap="flat" cmpd="sng">
              <a:solidFill>
                <a:schemeClr val="tx1"/>
              </a:solidFill>
              <a:prstDash val="solid"/>
              <a:headEnd type="none" w="med" len="med"/>
              <a:tailEnd type="triangle" w="med" len="med"/>
            </a:ln>
          </p:spPr>
        </p:cxnSp>
        <p:cxnSp>
          <p:nvCxnSpPr>
            <p:cNvPr id="306203" name="肘形连接符 306202"/>
            <p:cNvCxnSpPr>
              <a:stCxn id="306198" idx="3"/>
              <a:endCxn id="306199" idx="1"/>
            </p:cNvCxnSpPr>
            <p:nvPr/>
          </p:nvCxnSpPr>
          <p:spPr>
            <a:xfrm>
              <a:off x="4472" y="770"/>
              <a:ext cx="411" cy="670"/>
            </a:xfrm>
            <a:prstGeom prst="bentConnector2">
              <a:avLst/>
            </a:prstGeom>
            <a:ln w="38100" cap="flat" cmpd="sng">
              <a:solidFill>
                <a:schemeClr val="tx1"/>
              </a:solidFill>
              <a:prstDash val="solid"/>
              <a:miter/>
              <a:headEnd type="none" w="med" len="med"/>
              <a:tailEnd type="triangle" w="med" len="med"/>
            </a:ln>
          </p:spPr>
        </p:cxnSp>
        <p:cxnSp>
          <p:nvCxnSpPr>
            <p:cNvPr id="306204" name="肘形连接符 306203"/>
            <p:cNvCxnSpPr>
              <a:stCxn id="306199" idx="4"/>
            </p:cNvCxnSpPr>
            <p:nvPr/>
          </p:nvCxnSpPr>
          <p:spPr>
            <a:xfrm rot="5400000">
              <a:off x="4245" y="1403"/>
              <a:ext cx="241" cy="1034"/>
            </a:xfrm>
            <a:prstGeom prst="bentConnector2">
              <a:avLst/>
            </a:prstGeom>
            <a:ln w="38100" cap="flat" cmpd="sng">
              <a:solidFill>
                <a:schemeClr val="tx1"/>
              </a:solidFill>
              <a:prstDash val="solid"/>
              <a:miter/>
              <a:headEnd type="none" w="med" len="med"/>
              <a:tailEnd type="triangle" w="med" len="med"/>
            </a:ln>
          </p:spPr>
        </p:cxnSp>
        <p:sp>
          <p:nvSpPr>
            <p:cNvPr id="306205" name="矩形 306204"/>
            <p:cNvSpPr/>
            <p:nvPr/>
          </p:nvSpPr>
          <p:spPr>
            <a:xfrm>
              <a:off x="3556" y="1025"/>
              <a:ext cx="278" cy="252"/>
            </a:xfrm>
            <a:prstGeom prst="rect">
              <a:avLst/>
            </a:prstGeom>
            <a:noFill/>
            <a:ln w="57150">
              <a:noFill/>
            </a:ln>
          </p:spPr>
          <p:txBody>
            <a:bodyPr wrap="none" anchor="t">
              <a:spAutoFit/>
            </a:bodyPr>
            <a:lstStyle/>
            <a:p>
              <a:pPr marL="0" marR="0" lvl="0" indent="0" algn="ctr" defTabSz="914400" eaLnBrk="0" fontAlgn="auto" latinLnBrk="0" hangingPunct="0">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是</a:t>
              </a:r>
            </a:p>
          </p:txBody>
        </p:sp>
        <p:sp>
          <p:nvSpPr>
            <p:cNvPr id="306206" name="矩形 306205"/>
            <p:cNvSpPr/>
            <p:nvPr/>
          </p:nvSpPr>
          <p:spPr>
            <a:xfrm>
              <a:off x="4503" y="525"/>
              <a:ext cx="278" cy="252"/>
            </a:xfrm>
            <a:prstGeom prst="rect">
              <a:avLst/>
            </a:prstGeom>
            <a:noFill/>
            <a:ln w="57150">
              <a:noFill/>
            </a:ln>
          </p:spPr>
          <p:txBody>
            <a:bodyPr wrap="none" anchor="t">
              <a:spAutoFit/>
            </a:bodyPr>
            <a:lstStyle/>
            <a:p>
              <a:pPr marL="0" marR="0" lvl="0" indent="0" algn="ctr" defTabSz="914400" eaLnBrk="0" fontAlgn="auto" latinLnBrk="0" hangingPunct="0">
                <a:lnSpc>
                  <a:spcPct val="10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否</a:t>
              </a:r>
            </a:p>
          </p:txBody>
        </p:sp>
      </p:grpSp>
      <p:sp>
        <p:nvSpPr>
          <p:cNvPr id="306207" name="文本框 306206"/>
          <p:cNvSpPr txBox="1"/>
          <p:nvPr/>
        </p:nvSpPr>
        <p:spPr>
          <a:xfrm>
            <a:off x="595632" y="5260351"/>
            <a:ext cx="10923268" cy="1015663"/>
          </a:xfrm>
          <a:prstGeom prst="rect">
            <a:avLst/>
          </a:prstGeom>
          <a:noFill/>
          <a:ln w="9525">
            <a:noFill/>
          </a:ln>
        </p:spPr>
        <p:txBody>
          <a:bodyPr wrap="square">
            <a:spAutoFit/>
          </a:bodyPr>
          <a:lstStyle/>
          <a:p>
            <a:pPr marL="0" marR="0" lvl="0" indent="0" algn="just" defTabSz="914400" eaLnBrk="1" fontAlgn="auto" latinLnBrk="0" hangingPunct="1">
              <a:lnSpc>
                <a:spcPct val="150000"/>
              </a:lnSpc>
              <a:spcBef>
                <a:spcPct val="50000"/>
              </a:spcBef>
              <a:spcAft>
                <a:spcPts val="0"/>
              </a:spcAft>
              <a:buClrTx/>
              <a:buSzTx/>
              <a:buFontTx/>
              <a:buNone/>
              <a:defRPr/>
            </a:pP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尽管不同的算法千差万别</a:t>
            </a:r>
            <a:r>
              <a:rPr kumimoji="0" lang="en-US" altLang="zh-CN"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但它们都是由三种基本的逻辑结构构成的</a:t>
            </a:r>
            <a:r>
              <a:rPr kumimoji="0" lang="en-US" altLang="zh-CN"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这三种逻辑结构就是顺序结构、循环结构、选择结构</a:t>
            </a:r>
            <a:r>
              <a:rPr kumimoji="0" lang="en-US" altLang="zh-CN"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下面分别介绍这三种结构．</a:t>
            </a:r>
          </a:p>
        </p:txBody>
      </p:sp>
      <p:sp>
        <p:nvSpPr>
          <p:cNvPr id="306208" name="文本框 306207"/>
          <p:cNvSpPr txBox="1"/>
          <p:nvPr/>
        </p:nvSpPr>
        <p:spPr>
          <a:xfrm>
            <a:off x="560706" y="1156791"/>
            <a:ext cx="10423525" cy="461665"/>
          </a:xfrm>
          <a:prstGeom prst="rect">
            <a:avLst/>
          </a:prstGeom>
          <a:noFill/>
          <a:ln w="9525">
            <a:noFill/>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从上面的程序框图中</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不难看出以下三种不同的逻辑结构</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3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1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61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6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6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7" grpId="0"/>
      <p:bldP spid="3062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文本框 233473"/>
          <p:cNvSpPr txBox="1"/>
          <p:nvPr/>
        </p:nvSpPr>
        <p:spPr>
          <a:xfrm>
            <a:off x="660400" y="1193552"/>
            <a:ext cx="3647440" cy="461665"/>
          </a:xfrm>
          <a:prstGeom prst="rect">
            <a:avLst/>
          </a:prstGeom>
          <a:solidFill>
            <a:srgbClr val="00FF00"/>
          </a:solidFill>
          <a:ln w="9525">
            <a:noFill/>
          </a:ln>
        </p:spPr>
        <p:txBody>
          <a:bodyPr wrap="square">
            <a:spAutoFit/>
          </a:bodyPr>
          <a:lstStyle/>
          <a:p>
            <a:pPr marL="0" marR="0" lvl="0" indent="0" defTabSz="914400" eaLnBrk="1" fontAlgn="auto" latinLnBrk="0" hangingPunct="1">
              <a:lnSpc>
                <a:spcPct val="100000"/>
              </a:lnSpc>
              <a:spcBef>
                <a:spcPct val="50000"/>
              </a:spcBef>
              <a:spcAft>
                <a:spcPts val="0"/>
              </a:spcAft>
              <a:buClr>
                <a:srgbClr val="000000"/>
              </a:buClr>
              <a:buSzTx/>
              <a:buFontTx/>
              <a:buNone/>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二、</a:t>
            </a:r>
            <a:r>
              <a:rPr kumimoji="0" lang="zh-CN" altLang="en-US" sz="24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顺序结构</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及框图表示</a:t>
            </a:r>
          </a:p>
        </p:txBody>
      </p:sp>
      <p:sp>
        <p:nvSpPr>
          <p:cNvPr id="233475" name="文本框 233474"/>
          <p:cNvSpPr txBox="1"/>
          <p:nvPr/>
        </p:nvSpPr>
        <p:spPr>
          <a:xfrm>
            <a:off x="522605" y="1865144"/>
            <a:ext cx="11119485" cy="369332"/>
          </a:xfrm>
          <a:prstGeom prst="rect">
            <a:avLst/>
          </a:prstGeom>
          <a:noFill/>
          <a:ln w="9525">
            <a:noFill/>
          </a:ln>
        </p:spPr>
        <p:txBody>
          <a:bodyPr wrap="square">
            <a:spAutoFit/>
          </a:bodyPr>
          <a:lstStyle/>
          <a:p>
            <a:pPr marL="0" marR="0" lvl="0" indent="0" algn="just" defTabSz="914400" eaLnBrk="1" fontAlgn="auto" latinLnBrk="0" hangingPunct="1">
              <a:lnSpc>
                <a:spcPct val="90000"/>
              </a:lnSpc>
              <a:spcBef>
                <a:spcPct val="50000"/>
              </a:spcBef>
              <a:spcAft>
                <a:spcPts val="0"/>
              </a:spcAft>
              <a:buClr>
                <a:srgbClr val="000000"/>
              </a:buClr>
              <a:buSzTx/>
              <a:buFontTx/>
              <a:buNone/>
              <a:defRPr/>
            </a:pPr>
            <a:r>
              <a:rPr kumimoji="0" lang="en-US" altLang="zh-CN"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顺序结构</a:t>
            </a:r>
            <a:r>
              <a:rPr kumimoji="0" lang="en-US" altLang="zh-CN" sz="2000" i="0" u="none" strike="noStrike" kern="0" cap="none" spc="0" normalizeH="0" baseline="0" noProof="0" dirty="0">
                <a:ln>
                  <a:noFill/>
                </a:ln>
                <a:solidFill>
                  <a:srgbClr val="0000FF"/>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按照步骤依次执行的一个算法,称为具有“顺序结构”的算法,或者称为算法的顺序结构</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33476" name="矩形 233475"/>
          <p:cNvSpPr/>
          <p:nvPr/>
        </p:nvSpPr>
        <p:spPr>
          <a:xfrm>
            <a:off x="1504813" y="3719099"/>
            <a:ext cx="1655763" cy="720725"/>
          </a:xfrm>
          <a:prstGeom prst="rect">
            <a:avLst/>
          </a:prstGeom>
          <a:no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语句</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p>
        </p:txBody>
      </p:sp>
      <p:sp>
        <p:nvSpPr>
          <p:cNvPr id="233477" name="矩形 233476"/>
          <p:cNvSpPr/>
          <p:nvPr/>
        </p:nvSpPr>
        <p:spPr>
          <a:xfrm>
            <a:off x="1504813" y="4871624"/>
            <a:ext cx="1655763" cy="720725"/>
          </a:xfrm>
          <a:prstGeom prst="rect">
            <a:avLst/>
          </a:prstGeom>
          <a:noFill/>
          <a:ln w="38100" cap="flat" cmpd="sng">
            <a:solidFill>
              <a:schemeClr val="tx1"/>
            </a:solidFill>
            <a:prstDash val="solid"/>
            <a:miter/>
            <a:headEnd type="none" w="med" len="med"/>
            <a:tailEnd type="none" w="med" len="med"/>
          </a:ln>
        </p:spPr>
        <p:txBody>
          <a:bodyPr wrap="none" anchor="ctr"/>
          <a:lstStyle/>
          <a:p>
            <a:pPr marL="0" marR="0" lvl="0" indent="0" algn="ctr" defTabSz="914400" eaLnBrk="1" fontAlgn="auto" latinLnBrk="0" hangingPunct="1">
              <a:lnSpc>
                <a:spcPct val="100000"/>
              </a:lnSpc>
              <a:spcBef>
                <a:spcPts val="0"/>
              </a:spcBef>
              <a:spcAft>
                <a:spcPts val="0"/>
              </a:spcAft>
              <a:buClr>
                <a:srgbClr val="000000"/>
              </a:buClr>
              <a:buSzTx/>
              <a:buFontTx/>
              <a:buNone/>
              <a:defRPr/>
            </a:pP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语句</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p>
        </p:txBody>
      </p:sp>
      <p:sp>
        <p:nvSpPr>
          <p:cNvPr id="233478" name="直接连接符 233477"/>
          <p:cNvSpPr/>
          <p:nvPr/>
        </p:nvSpPr>
        <p:spPr>
          <a:xfrm>
            <a:off x="2333488" y="2915824"/>
            <a:ext cx="0" cy="803275"/>
          </a:xfrm>
          <a:prstGeom prst="line">
            <a:avLst/>
          </a:prstGeom>
          <a:ln w="38100" cap="flat" cmpd="sng">
            <a:solidFill>
              <a:schemeClr val="tx1"/>
            </a:solidFill>
            <a:prstDash val="soli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3479" name="直接连接符 233478"/>
          <p:cNvSpPr/>
          <p:nvPr/>
        </p:nvSpPr>
        <p:spPr>
          <a:xfrm>
            <a:off x="2333488" y="4439824"/>
            <a:ext cx="0" cy="431800"/>
          </a:xfrm>
          <a:prstGeom prst="line">
            <a:avLst/>
          </a:prstGeom>
          <a:ln w="38100" cap="flat" cmpd="sng">
            <a:solidFill>
              <a:schemeClr val="tx1"/>
            </a:solidFill>
            <a:prstDash val="soli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3480" name="直接连接符 233479"/>
          <p:cNvSpPr/>
          <p:nvPr/>
        </p:nvSpPr>
        <p:spPr>
          <a:xfrm>
            <a:off x="2333488" y="5592349"/>
            <a:ext cx="0" cy="495300"/>
          </a:xfrm>
          <a:prstGeom prst="line">
            <a:avLst/>
          </a:prstGeom>
          <a:ln w="38100" cap="flat" cmpd="sng">
            <a:solidFill>
              <a:schemeClr val="tx1"/>
            </a:solidFill>
            <a:prstDash val="soli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3481" name="矩形 233480"/>
          <p:cNvSpPr/>
          <p:nvPr/>
        </p:nvSpPr>
        <p:spPr>
          <a:xfrm>
            <a:off x="903151" y="3131407"/>
            <a:ext cx="2952750" cy="2798762"/>
          </a:xfrm>
          <a:prstGeom prst="rect">
            <a:avLst/>
          </a:prstGeom>
          <a:solidFill>
            <a:srgbClr val="99CCFF">
              <a:alpha val="44000"/>
            </a:srgbClr>
          </a:solidFill>
          <a:ln w="25400" cap="flat" cmpd="sng">
            <a:solidFill>
              <a:schemeClr val="tx1"/>
            </a:solidFill>
            <a:prstDash val="dash"/>
            <a:miter/>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233484" name="文本框 233483"/>
          <p:cNvSpPr txBox="1"/>
          <p:nvPr/>
        </p:nvSpPr>
        <p:spPr>
          <a:xfrm>
            <a:off x="559911" y="2338377"/>
            <a:ext cx="5134610" cy="400110"/>
          </a:xfrm>
          <a:prstGeom prst="rect">
            <a:avLst/>
          </a:prstGeom>
          <a:noFill/>
          <a:ln w="9525">
            <a:noFill/>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顺序结构的流程图</a:t>
            </a:r>
          </a:p>
        </p:txBody>
      </p:sp>
      <p:sp>
        <p:nvSpPr>
          <p:cNvPr id="233486" name="文本框 233485"/>
          <p:cNvSpPr txBox="1"/>
          <p:nvPr/>
        </p:nvSpPr>
        <p:spPr>
          <a:xfrm>
            <a:off x="4226069" y="3561292"/>
            <a:ext cx="7061337" cy="1938992"/>
          </a:xfrm>
          <a:prstGeom prst="rect">
            <a:avLst/>
          </a:prstGeom>
          <a:noFill/>
          <a:ln w="28575" cap="flat" cmpd="sng">
            <a:solidFill>
              <a:schemeClr val="tx1"/>
            </a:solidFill>
            <a:prstDash val="solid"/>
            <a:miter/>
            <a:headEnd type="none" w="med" len="med"/>
            <a:tailEnd type="none" w="med" len="med"/>
          </a:ln>
        </p:spPr>
        <p:txBody>
          <a:bodyPr wrap="square">
            <a:spAutoFit/>
          </a:bodyPr>
          <a:lstStyle/>
          <a:p>
            <a:pPr marL="0" marR="0" lvl="0" indent="0" algn="just" defTabSz="914400" eaLnBrk="1" fontAlgn="auto" latinLnBrk="0" hangingPunct="1">
              <a:lnSpc>
                <a:spcPct val="200000"/>
              </a:lnSpc>
              <a:spcBef>
                <a:spcPct val="50000"/>
              </a:spcBef>
              <a:spcAft>
                <a:spcPts val="0"/>
              </a:spcAft>
              <a:buClr>
                <a:srgbClr val="000000"/>
              </a:buClr>
              <a:buSzTx/>
              <a:buFontTx/>
              <a:buNone/>
              <a:defRPr/>
            </a:pPr>
            <a:r>
              <a:rPr kumimoji="0" lang="zh-CN"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顺序结构是最简单的算法结构,语句与语句之间,框与框之间是按从上到下的顺序进行的.它是由若干个处理步骤组成的</a:t>
            </a:r>
            <a:r>
              <a:rPr kumimoji="0" lang="en-US"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这</a:t>
            </a:r>
            <a:r>
              <a:rPr kumimoji="0" lang="zh-CN" alt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是任何一个算法都离不开的基本结构</a:t>
            </a:r>
            <a:r>
              <a:rPr kumimoji="0" lang="en-US" altLang="zh-CN" sz="20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33481"/>
                                        </p:tgtEl>
                                        <p:attrNameLst>
                                          <p:attrName>style.visibility</p:attrName>
                                        </p:attrNameLst>
                                      </p:cBhvr>
                                      <p:to>
                                        <p:strVal val="visible"/>
                                      </p:to>
                                    </p:set>
                                    <p:anim calcmode="lin" valueType="num">
                                      <p:cBhvr>
                                        <p:cTn id="15" dur="1000" fill="hold"/>
                                        <p:tgtEl>
                                          <p:spTgt spid="233481"/>
                                        </p:tgtEl>
                                        <p:attrNameLst>
                                          <p:attrName>ppt_w</p:attrName>
                                        </p:attrNameLst>
                                      </p:cBhvr>
                                      <p:tavLst>
                                        <p:tav tm="0">
                                          <p:val>
                                            <p:fltVal val="0"/>
                                          </p:val>
                                        </p:tav>
                                        <p:tav tm="100000">
                                          <p:val>
                                            <p:strVal val="#ppt_w"/>
                                          </p:val>
                                        </p:tav>
                                      </p:tavLst>
                                    </p:anim>
                                    <p:anim calcmode="lin" valueType="num">
                                      <p:cBhvr>
                                        <p:cTn id="16" dur="1000" fill="hold"/>
                                        <p:tgtEl>
                                          <p:spTgt spid="233481"/>
                                        </p:tgtEl>
                                        <p:attrNameLst>
                                          <p:attrName>ppt_h</p:attrName>
                                        </p:attrNameLst>
                                      </p:cBhvr>
                                      <p:tavLst>
                                        <p:tav tm="0">
                                          <p:val>
                                            <p:fltVal val="0"/>
                                          </p:val>
                                        </p:tav>
                                        <p:tav tm="100000">
                                          <p:val>
                                            <p:strVal val="#ppt_h"/>
                                          </p:val>
                                        </p:tav>
                                      </p:tavLst>
                                    </p:anim>
                                    <p:animEffect transition="in" filter="fade">
                                      <p:cBhvr>
                                        <p:cTn id="17" dur="1000"/>
                                        <p:tgtEl>
                                          <p:spTgt spid="2334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3478"/>
                                        </p:tgtEl>
                                        <p:attrNameLst>
                                          <p:attrName>style.visibility</p:attrName>
                                        </p:attrNameLst>
                                      </p:cBhvr>
                                      <p:to>
                                        <p:strVal val="visible"/>
                                      </p:to>
                                    </p:set>
                                    <p:animEffect transition="in" filter="wipe(up)">
                                      <p:cBhvr>
                                        <p:cTn id="22" dur="1000"/>
                                        <p:tgtEl>
                                          <p:spTgt spid="233478"/>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233476"/>
                                        </p:tgtEl>
                                        <p:attrNameLst>
                                          <p:attrName>style.visibility</p:attrName>
                                        </p:attrNameLst>
                                      </p:cBhvr>
                                      <p:to>
                                        <p:strVal val="visible"/>
                                      </p:to>
                                    </p:set>
                                    <p:animEffect transition="in" filter="wipe(up)">
                                      <p:cBhvr>
                                        <p:cTn id="26" dur="1000"/>
                                        <p:tgtEl>
                                          <p:spTgt spid="233476"/>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33479"/>
                                        </p:tgtEl>
                                        <p:attrNameLst>
                                          <p:attrName>style.visibility</p:attrName>
                                        </p:attrNameLst>
                                      </p:cBhvr>
                                      <p:to>
                                        <p:strVal val="visible"/>
                                      </p:to>
                                    </p:set>
                                    <p:animEffect transition="in" filter="wipe(up)">
                                      <p:cBhvr>
                                        <p:cTn id="30" dur="1000"/>
                                        <p:tgtEl>
                                          <p:spTgt spid="233479"/>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33477"/>
                                        </p:tgtEl>
                                        <p:attrNameLst>
                                          <p:attrName>style.visibility</p:attrName>
                                        </p:attrNameLst>
                                      </p:cBhvr>
                                      <p:to>
                                        <p:strVal val="visible"/>
                                      </p:to>
                                    </p:set>
                                    <p:animEffect transition="in" filter="wipe(up)">
                                      <p:cBhvr>
                                        <p:cTn id="34" dur="1000"/>
                                        <p:tgtEl>
                                          <p:spTgt spid="233477"/>
                                        </p:tgtEl>
                                      </p:cBhvr>
                                    </p:animEffec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233480"/>
                                        </p:tgtEl>
                                        <p:attrNameLst>
                                          <p:attrName>style.visibility</p:attrName>
                                        </p:attrNameLst>
                                      </p:cBhvr>
                                      <p:to>
                                        <p:strVal val="visible"/>
                                      </p:to>
                                    </p:set>
                                    <p:animEffect transition="in" filter="wipe(up)">
                                      <p:cBhvr>
                                        <p:cTn id="38" dur="1000"/>
                                        <p:tgtEl>
                                          <p:spTgt spid="23348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3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p:bldP spid="233476" grpId="0" bldLvl="0" animBg="1"/>
      <p:bldP spid="233477" grpId="0" bldLvl="0" animBg="1"/>
      <p:bldP spid="233484" grpId="0"/>
      <p:bldP spid="23348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6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宽屏</PresentationFormat>
  <Paragraphs>148</Paragraphs>
  <Slides>18</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5" baseType="lpstr">
      <vt:lpstr>Arial</vt:lpstr>
      <vt:lpstr>FandolFang R</vt:lpstr>
      <vt:lpstr>Calibri</vt:lpstr>
      <vt:lpstr>Wingdings</vt:lpstr>
      <vt:lpstr>思源黑体 CN Light</vt:lpstr>
      <vt:lpstr>办公资源网：www.bangongziyuan.com</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2020-06-25T13:11:00Z</dcterms:created>
  <dcterms:modified xsi:type="dcterms:W3CDTF">2021-01-09T11:57:33Z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