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7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7" r:id="rId20"/>
    <p:sldId id="27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orient="horz" pos="600">
          <p15:clr>
            <a:srgbClr val="A4A3A4"/>
          </p15:clr>
        </p15:guide>
        <p15:guide id="3" orient="horz" pos="664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3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2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>
        <p:guide pos="415"/>
        <p:guide orient="horz" pos="600"/>
        <p:guide orient="horz" pos="664"/>
        <p:guide orient="horz" pos="3929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02F2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02F2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3655" r="43734" b="69518"/>
          <a:stretch>
            <a:fillRect/>
          </a:stretch>
        </p:blipFill>
        <p:spPr>
          <a:xfrm>
            <a:off x="7976629" y="1008377"/>
            <a:ext cx="1502983" cy="1502983"/>
          </a:xfrm>
          <a:custGeom>
            <a:avLst/>
            <a:gdLst>
              <a:gd name="connsiteX0" fmla="*/ 0 w 1502983"/>
              <a:gd name="connsiteY0" fmla="*/ 0 h 1502983"/>
              <a:gd name="connsiteX1" fmla="*/ 1502983 w 1502983"/>
              <a:gd name="connsiteY1" fmla="*/ 0 h 1502983"/>
              <a:gd name="connsiteX2" fmla="*/ 1502983 w 1502983"/>
              <a:gd name="connsiteY2" fmla="*/ 1502983 h 1502983"/>
              <a:gd name="connsiteX3" fmla="*/ 0 w 1502983"/>
              <a:gd name="connsiteY3" fmla="*/ 1502983 h 1502983"/>
              <a:gd name="connsiteX4" fmla="*/ 0 w 1502983"/>
              <a:gd name="connsiteY4" fmla="*/ 0 h 150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983" h="1502983">
                <a:moveTo>
                  <a:pt x="0" y="0"/>
                </a:moveTo>
                <a:lnTo>
                  <a:pt x="1502983" y="0"/>
                </a:lnTo>
                <a:lnTo>
                  <a:pt x="1502983" y="1502983"/>
                </a:lnTo>
                <a:lnTo>
                  <a:pt x="0" y="15029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7" t="5087" r="18816" b="59327"/>
          <a:stretch>
            <a:fillRect/>
          </a:stretch>
        </p:blipFill>
        <p:spPr>
          <a:xfrm>
            <a:off x="9593847" y="1088594"/>
            <a:ext cx="1993692" cy="1993692"/>
          </a:xfrm>
          <a:custGeom>
            <a:avLst/>
            <a:gdLst>
              <a:gd name="connsiteX0" fmla="*/ 0 w 1993692"/>
              <a:gd name="connsiteY0" fmla="*/ 0 h 1993692"/>
              <a:gd name="connsiteX1" fmla="*/ 1993692 w 1993692"/>
              <a:gd name="connsiteY1" fmla="*/ 0 h 1993692"/>
              <a:gd name="connsiteX2" fmla="*/ 1993692 w 1993692"/>
              <a:gd name="connsiteY2" fmla="*/ 1993692 h 1993692"/>
              <a:gd name="connsiteX3" fmla="*/ 0 w 1993692"/>
              <a:gd name="connsiteY3" fmla="*/ 1993692 h 1993692"/>
              <a:gd name="connsiteX4" fmla="*/ 0 w 1993692"/>
              <a:gd name="connsiteY4" fmla="*/ 0 h 19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692" h="1993692">
                <a:moveTo>
                  <a:pt x="0" y="0"/>
                </a:moveTo>
                <a:lnTo>
                  <a:pt x="1993692" y="0"/>
                </a:lnTo>
                <a:lnTo>
                  <a:pt x="1993692" y="1993692"/>
                </a:lnTo>
                <a:lnTo>
                  <a:pt x="0" y="19936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6" t="31982" r="43482" b="30493"/>
          <a:stretch>
            <a:fillRect/>
          </a:stretch>
        </p:blipFill>
        <p:spPr>
          <a:xfrm>
            <a:off x="7398522" y="2595362"/>
            <a:ext cx="2102370" cy="2102370"/>
          </a:xfrm>
          <a:custGeom>
            <a:avLst/>
            <a:gdLst>
              <a:gd name="connsiteX0" fmla="*/ 0 w 2102370"/>
              <a:gd name="connsiteY0" fmla="*/ 0 h 2102370"/>
              <a:gd name="connsiteX1" fmla="*/ 2102370 w 2102370"/>
              <a:gd name="connsiteY1" fmla="*/ 0 h 2102370"/>
              <a:gd name="connsiteX2" fmla="*/ 2102370 w 2102370"/>
              <a:gd name="connsiteY2" fmla="*/ 2102370 h 2102370"/>
              <a:gd name="connsiteX3" fmla="*/ 0 w 2102370"/>
              <a:gd name="connsiteY3" fmla="*/ 2102370 h 2102370"/>
              <a:gd name="connsiteX4" fmla="*/ 0 w 2102370"/>
              <a:gd name="connsiteY4" fmla="*/ 0 h 210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370" h="2102370">
                <a:moveTo>
                  <a:pt x="0" y="0"/>
                </a:moveTo>
                <a:lnTo>
                  <a:pt x="2102370" y="0"/>
                </a:lnTo>
                <a:lnTo>
                  <a:pt x="2102370" y="2102370"/>
                </a:lnTo>
                <a:lnTo>
                  <a:pt x="0" y="210237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7" t="42281" r="11404" b="12692"/>
          <a:stretch>
            <a:fillRect/>
          </a:stretch>
        </p:blipFill>
        <p:spPr>
          <a:xfrm>
            <a:off x="9593847" y="3172365"/>
            <a:ext cx="2620780" cy="2522630"/>
          </a:xfrm>
          <a:custGeom>
            <a:avLst/>
            <a:gdLst>
              <a:gd name="connsiteX0" fmla="*/ 0 w 2620780"/>
              <a:gd name="connsiteY0" fmla="*/ 0 h 2522630"/>
              <a:gd name="connsiteX1" fmla="*/ 2620780 w 2620780"/>
              <a:gd name="connsiteY1" fmla="*/ 0 h 2522630"/>
              <a:gd name="connsiteX2" fmla="*/ 2620780 w 2620780"/>
              <a:gd name="connsiteY2" fmla="*/ 2522630 h 2522630"/>
              <a:gd name="connsiteX3" fmla="*/ 0 w 2620780"/>
              <a:gd name="connsiteY3" fmla="*/ 2522630 h 2522630"/>
              <a:gd name="connsiteX4" fmla="*/ 0 w 2620780"/>
              <a:gd name="connsiteY4" fmla="*/ 0 h 25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780" h="2522630">
                <a:moveTo>
                  <a:pt x="0" y="0"/>
                </a:moveTo>
                <a:lnTo>
                  <a:pt x="2620780" y="0"/>
                </a:lnTo>
                <a:lnTo>
                  <a:pt x="2620780" y="2522630"/>
                </a:lnTo>
                <a:lnTo>
                  <a:pt x="0" y="252263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71007" r="43734" b="2166"/>
          <a:stretch>
            <a:fillRect/>
          </a:stretch>
        </p:blipFill>
        <p:spPr>
          <a:xfrm>
            <a:off x="7976629" y="4781738"/>
            <a:ext cx="1502983" cy="1502983"/>
          </a:xfrm>
          <a:custGeom>
            <a:avLst/>
            <a:gdLst>
              <a:gd name="connsiteX0" fmla="*/ 0 w 1502983"/>
              <a:gd name="connsiteY0" fmla="*/ 0 h 1502983"/>
              <a:gd name="connsiteX1" fmla="*/ 1502983 w 1502983"/>
              <a:gd name="connsiteY1" fmla="*/ 0 h 1502983"/>
              <a:gd name="connsiteX2" fmla="*/ 1502983 w 1502983"/>
              <a:gd name="connsiteY2" fmla="*/ 1502983 h 1502983"/>
              <a:gd name="connsiteX3" fmla="*/ 0 w 1502983"/>
              <a:gd name="connsiteY3" fmla="*/ 1502983 h 1502983"/>
              <a:gd name="connsiteX4" fmla="*/ 0 w 1502983"/>
              <a:gd name="connsiteY4" fmla="*/ 0 h 150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983" h="1502983">
                <a:moveTo>
                  <a:pt x="0" y="0"/>
                </a:moveTo>
                <a:lnTo>
                  <a:pt x="1502983" y="0"/>
                </a:lnTo>
                <a:lnTo>
                  <a:pt x="1502983" y="1502983"/>
                </a:lnTo>
                <a:lnTo>
                  <a:pt x="0" y="15029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t="71283" r="62850" b="1890"/>
          <a:stretch>
            <a:fillRect/>
          </a:stretch>
        </p:blipFill>
        <p:spPr>
          <a:xfrm>
            <a:off x="6359409" y="4797189"/>
            <a:ext cx="1502983" cy="1502983"/>
          </a:xfrm>
          <a:custGeom>
            <a:avLst/>
            <a:gdLst>
              <a:gd name="connsiteX0" fmla="*/ 0 w 1502983"/>
              <a:gd name="connsiteY0" fmla="*/ 0 h 1502983"/>
              <a:gd name="connsiteX1" fmla="*/ 1502983 w 1502983"/>
              <a:gd name="connsiteY1" fmla="*/ 0 h 1502983"/>
              <a:gd name="connsiteX2" fmla="*/ 1502983 w 1502983"/>
              <a:gd name="connsiteY2" fmla="*/ 1502983 h 1502983"/>
              <a:gd name="connsiteX3" fmla="*/ 0 w 1502983"/>
              <a:gd name="connsiteY3" fmla="*/ 1502983 h 1502983"/>
              <a:gd name="connsiteX4" fmla="*/ 0 w 1502983"/>
              <a:gd name="connsiteY4" fmla="*/ 0 h 150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983" h="1502983">
                <a:moveTo>
                  <a:pt x="0" y="0"/>
                </a:moveTo>
                <a:lnTo>
                  <a:pt x="1502983" y="0"/>
                </a:lnTo>
                <a:lnTo>
                  <a:pt x="1502983" y="1502983"/>
                </a:lnTo>
                <a:lnTo>
                  <a:pt x="0" y="150298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5" name="Rectangle 13"/>
          <p:cNvSpPr/>
          <p:nvPr/>
        </p:nvSpPr>
        <p:spPr>
          <a:xfrm>
            <a:off x="10590693" y="5785074"/>
            <a:ext cx="1103154" cy="1072926"/>
          </a:xfrm>
          <a:prstGeom prst="rect">
            <a:avLst/>
          </a:prstGeom>
          <a:solidFill>
            <a:srgbClr val="902F2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7" name="组合 2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02F2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400" b="1" dirty="0">
                      <a:solidFill>
                        <a:srgbClr val="C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1.2.2 </a:t>
                  </a:r>
                  <a:r>
                    <a:rPr lang="zh-CN" altLang="en-US" sz="4400" b="1" dirty="0">
                      <a:solidFill>
                        <a:srgbClr val="C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条件语句</a:t>
                  </a:r>
                </a:p>
              </p:txBody>
            </p:sp>
          </p:grpSp>
        </p:grpSp>
        <p:sp>
          <p:nvSpPr>
            <p:cNvPr id="2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算法初步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-1737355" y="499256"/>
            <a:ext cx="4062342" cy="300975"/>
          </a:xfrm>
          <a:prstGeom prst="rect">
            <a:avLst/>
          </a:prstGeom>
          <a:solidFill>
            <a:srgbClr val="902F2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13"/>
          <p:cNvSpPr/>
          <p:nvPr/>
        </p:nvSpPr>
        <p:spPr>
          <a:xfrm>
            <a:off x="10005591" y="-1"/>
            <a:ext cx="1026646" cy="998515"/>
          </a:xfrm>
          <a:prstGeom prst="rect">
            <a:avLst/>
          </a:prstGeom>
          <a:solidFill>
            <a:srgbClr val="902F2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51"/>
          <p:cNvSpPr txBox="1">
            <a:spLocks noChangeArrowheads="1"/>
          </p:cNvSpPr>
          <p:nvPr/>
        </p:nvSpPr>
        <p:spPr bwMode="auto">
          <a:xfrm>
            <a:off x="4573126" y="1436100"/>
            <a:ext cx="151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另解：</a:t>
            </a:r>
          </a:p>
        </p:txBody>
      </p:sp>
      <p:sp>
        <p:nvSpPr>
          <p:cNvPr id="12290" name="AutoShape 13"/>
          <p:cNvSpPr>
            <a:spLocks noChangeArrowheads="1"/>
          </p:cNvSpPr>
          <p:nvPr/>
        </p:nvSpPr>
        <p:spPr bwMode="auto">
          <a:xfrm>
            <a:off x="7379825" y="1288027"/>
            <a:ext cx="1296988" cy="4603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开始 </a:t>
            </a:r>
          </a:p>
        </p:txBody>
      </p:sp>
      <p:sp>
        <p:nvSpPr>
          <p:cNvPr id="12291" name="AutoShape 14"/>
          <p:cNvSpPr>
            <a:spLocks noChangeArrowheads="1"/>
          </p:cNvSpPr>
          <p:nvPr/>
        </p:nvSpPr>
        <p:spPr bwMode="auto">
          <a:xfrm>
            <a:off x="7199644" y="2080983"/>
            <a:ext cx="1873250" cy="603250"/>
          </a:xfrm>
          <a:prstGeom prst="parallelogram">
            <a:avLst>
              <a:gd name="adj" fmla="val 7763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a,b,</a:t>
            </a:r>
          </a:p>
        </p:txBody>
      </p:sp>
      <p:sp>
        <p:nvSpPr>
          <p:cNvPr id="12292" name="AutoShape 16"/>
          <p:cNvSpPr>
            <a:spLocks noChangeArrowheads="1"/>
          </p:cNvSpPr>
          <p:nvPr/>
        </p:nvSpPr>
        <p:spPr bwMode="auto">
          <a:xfrm>
            <a:off x="7308387" y="3034686"/>
            <a:ext cx="1584325" cy="584585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b&gt;a?</a:t>
            </a:r>
          </a:p>
        </p:txBody>
      </p:sp>
      <p:sp>
        <p:nvSpPr>
          <p:cNvPr id="12293" name="AutoShape 23"/>
          <p:cNvSpPr>
            <a:spLocks noChangeArrowheads="1"/>
          </p:cNvSpPr>
          <p:nvPr/>
        </p:nvSpPr>
        <p:spPr bwMode="auto">
          <a:xfrm>
            <a:off x="7055975" y="4728139"/>
            <a:ext cx="1944688" cy="576262"/>
          </a:xfrm>
          <a:prstGeom prst="parallelogram">
            <a:avLst>
              <a:gd name="adj" fmla="val 8436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输 出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 </a:t>
            </a:r>
          </a:p>
        </p:txBody>
      </p:sp>
      <p:sp>
        <p:nvSpPr>
          <p:cNvPr id="12294" name="AutoShape 25"/>
          <p:cNvSpPr>
            <a:spLocks noChangeArrowheads="1"/>
          </p:cNvSpPr>
          <p:nvPr/>
        </p:nvSpPr>
        <p:spPr bwMode="auto">
          <a:xfrm>
            <a:off x="7488569" y="5780652"/>
            <a:ext cx="1079500" cy="431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结   束</a:t>
            </a:r>
          </a:p>
        </p:txBody>
      </p:sp>
      <p:sp>
        <p:nvSpPr>
          <p:cNvPr id="12295" name="Line 26"/>
          <p:cNvSpPr>
            <a:spLocks noChangeShapeType="1"/>
          </p:cNvSpPr>
          <p:nvPr/>
        </p:nvSpPr>
        <p:spPr bwMode="auto">
          <a:xfrm>
            <a:off x="8100550" y="1748403"/>
            <a:ext cx="0" cy="3234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6" name="Line 28"/>
          <p:cNvSpPr>
            <a:spLocks noChangeShapeType="1"/>
          </p:cNvSpPr>
          <p:nvPr/>
        </p:nvSpPr>
        <p:spPr bwMode="auto">
          <a:xfrm flipH="1">
            <a:off x="8100550" y="2690584"/>
            <a:ext cx="0" cy="317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7" name="Line 29"/>
          <p:cNvSpPr>
            <a:spLocks noChangeShapeType="1"/>
          </p:cNvSpPr>
          <p:nvPr/>
        </p:nvSpPr>
        <p:spPr bwMode="auto">
          <a:xfrm>
            <a:off x="8100550" y="3619271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8" name="Line 35"/>
          <p:cNvSpPr>
            <a:spLocks noChangeShapeType="1"/>
          </p:cNvSpPr>
          <p:nvPr/>
        </p:nvSpPr>
        <p:spPr bwMode="auto">
          <a:xfrm>
            <a:off x="7991806" y="534885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299" name="组合 14398"/>
          <p:cNvGrpSpPr/>
          <p:nvPr/>
        </p:nvGrpSpPr>
        <p:grpSpPr bwMode="auto">
          <a:xfrm>
            <a:off x="8171988" y="4024877"/>
            <a:ext cx="1657350" cy="523079"/>
            <a:chOff x="4195" y="3657"/>
            <a:chExt cx="998" cy="181"/>
          </a:xfrm>
        </p:grpSpPr>
        <p:sp>
          <p:nvSpPr>
            <p:cNvPr id="12300" name="Line 41"/>
            <p:cNvSpPr>
              <a:spLocks noChangeShapeType="1"/>
            </p:cNvSpPr>
            <p:nvPr/>
          </p:nvSpPr>
          <p:spPr bwMode="auto">
            <a:xfrm>
              <a:off x="5193" y="365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01" name="Line 42"/>
            <p:cNvSpPr>
              <a:spLocks noChangeShapeType="1"/>
            </p:cNvSpPr>
            <p:nvPr/>
          </p:nvSpPr>
          <p:spPr bwMode="auto">
            <a:xfrm flipH="1">
              <a:off x="4195" y="3838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302" name="Line 43"/>
          <p:cNvSpPr>
            <a:spLocks noChangeShapeType="1"/>
          </p:cNvSpPr>
          <p:nvPr/>
        </p:nvSpPr>
        <p:spPr bwMode="auto">
          <a:xfrm>
            <a:off x="8821276" y="40518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3" name="Text Box 45"/>
          <p:cNvSpPr txBox="1">
            <a:spLocks noChangeArrowheads="1"/>
          </p:cNvSpPr>
          <p:nvPr/>
        </p:nvSpPr>
        <p:spPr bwMode="auto">
          <a:xfrm>
            <a:off x="7740981" y="3618498"/>
            <a:ext cx="28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2304" name="Text Box 46"/>
          <p:cNvSpPr txBox="1">
            <a:spLocks noChangeArrowheads="1"/>
          </p:cNvSpPr>
          <p:nvPr/>
        </p:nvSpPr>
        <p:spPr bwMode="auto">
          <a:xfrm>
            <a:off x="9144331" y="3656576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12305" name="AutoShape 5"/>
          <p:cNvSpPr>
            <a:spLocks noChangeArrowheads="1"/>
          </p:cNvSpPr>
          <p:nvPr/>
        </p:nvSpPr>
        <p:spPr bwMode="auto">
          <a:xfrm>
            <a:off x="7412369" y="3966550"/>
            <a:ext cx="1447800" cy="381000"/>
          </a:xfrm>
          <a:prstGeom prst="flowChartProcess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a=b</a:t>
            </a:r>
          </a:p>
        </p:txBody>
      </p:sp>
      <p:sp>
        <p:nvSpPr>
          <p:cNvPr id="12306" name="Line 29"/>
          <p:cNvSpPr>
            <a:spLocks noChangeShapeType="1"/>
          </p:cNvSpPr>
          <p:nvPr/>
        </p:nvSpPr>
        <p:spPr bwMode="auto">
          <a:xfrm>
            <a:off x="8028319" y="4414608"/>
            <a:ext cx="0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1152063" y="1374198"/>
            <a:ext cx="3889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程序：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1656888" y="1855557"/>
            <a:ext cx="32400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INPUT  a,b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2088688" y="2647720"/>
            <a:ext cx="29527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a=b    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656888" y="3511320"/>
            <a:ext cx="33845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PRINT  a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1656888" y="3079520"/>
            <a:ext cx="23050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IF</a:t>
            </a:r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1656889" y="4016145"/>
            <a:ext cx="20161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1656888" y="2260370"/>
            <a:ext cx="41036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 b&gt;a  THEN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63" grpId="0"/>
      <p:bldP spid="194569" grpId="0"/>
      <p:bldP spid="194571" grpId="0"/>
      <p:bldP spid="194572" grpId="0"/>
      <p:bldP spid="194576" grpId="0"/>
      <p:bldP spid="1945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"/>
          <p:cNvSpPr txBox="1">
            <a:spLocks noChangeArrowheads="1"/>
          </p:cNvSpPr>
          <p:nvPr/>
        </p:nvSpPr>
        <p:spPr bwMode="auto">
          <a:xfrm>
            <a:off x="659131" y="1174910"/>
            <a:ext cx="7272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：编写一个程序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判断任意输入的整数的奇偶性</a:t>
            </a: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2353476" y="1754878"/>
            <a:ext cx="935037" cy="360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开始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1776419" y="2300977"/>
            <a:ext cx="2089150" cy="504825"/>
          </a:xfrm>
          <a:prstGeom prst="parallelogram">
            <a:avLst>
              <a:gd name="adj" fmla="val 10345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输入整数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2135988" y="3875858"/>
            <a:ext cx="1152525" cy="46613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M=0?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885955" y="3119159"/>
            <a:ext cx="1655762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M=a  MOD 2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1632751" y="4707433"/>
            <a:ext cx="1800225" cy="433387"/>
          </a:xfrm>
          <a:prstGeom prst="parallelogram">
            <a:avLst>
              <a:gd name="adj" fmla="val 721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输出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为偶数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3577438" y="4707432"/>
            <a:ext cx="1727200" cy="431800"/>
          </a:xfrm>
          <a:prstGeom prst="parallelogram">
            <a:avLst>
              <a:gd name="adj" fmla="val 5048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输出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为奇数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2209013" y="5768976"/>
            <a:ext cx="1079500" cy="360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结束</a:t>
            </a:r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>
            <a:off x="2713836" y="2115240"/>
            <a:ext cx="5249" cy="1975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 flipH="1">
            <a:off x="2713836" y="2834377"/>
            <a:ext cx="0" cy="2847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1740" name="Line 12"/>
          <p:cNvSpPr>
            <a:spLocks noChangeShapeType="1"/>
          </p:cNvSpPr>
          <p:nvPr/>
        </p:nvSpPr>
        <p:spPr bwMode="auto">
          <a:xfrm>
            <a:off x="2713836" y="3550959"/>
            <a:ext cx="0" cy="2967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1741" name="Line 13"/>
          <p:cNvSpPr>
            <a:spLocks noChangeShapeType="1"/>
          </p:cNvSpPr>
          <p:nvPr/>
        </p:nvSpPr>
        <p:spPr bwMode="auto">
          <a:xfrm>
            <a:off x="2708905" y="4350957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1742" name="Line 14"/>
          <p:cNvSpPr>
            <a:spLocks noChangeShapeType="1"/>
          </p:cNvSpPr>
          <p:nvPr/>
        </p:nvSpPr>
        <p:spPr bwMode="auto">
          <a:xfrm>
            <a:off x="2708699" y="5139233"/>
            <a:ext cx="205" cy="4253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 bwMode="auto">
          <a:xfrm>
            <a:off x="3290100" y="4108923"/>
            <a:ext cx="1150938" cy="440053"/>
            <a:chOff x="1184" y="2496"/>
            <a:chExt cx="725" cy="408"/>
          </a:xfrm>
        </p:grpSpPr>
        <p:sp>
          <p:nvSpPr>
            <p:cNvPr id="13327" name="Line 16"/>
            <p:cNvSpPr>
              <a:spLocks noChangeShapeType="1"/>
            </p:cNvSpPr>
            <p:nvPr/>
          </p:nvSpPr>
          <p:spPr bwMode="auto">
            <a:xfrm>
              <a:off x="1184" y="2496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28" name="Line 17"/>
            <p:cNvSpPr>
              <a:spLocks noChangeShapeType="1"/>
            </p:cNvSpPr>
            <p:nvPr/>
          </p:nvSpPr>
          <p:spPr bwMode="auto">
            <a:xfrm>
              <a:off x="1900" y="2496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8"/>
          <p:cNvGrpSpPr/>
          <p:nvPr/>
        </p:nvGrpSpPr>
        <p:grpSpPr bwMode="auto">
          <a:xfrm>
            <a:off x="2921252" y="5139232"/>
            <a:ext cx="1727200" cy="272813"/>
            <a:chOff x="839" y="3203"/>
            <a:chExt cx="1088" cy="363"/>
          </a:xfrm>
        </p:grpSpPr>
        <p:sp>
          <p:nvSpPr>
            <p:cNvPr id="13330" name="Line 19"/>
            <p:cNvSpPr>
              <a:spLocks noChangeShapeType="1"/>
            </p:cNvSpPr>
            <p:nvPr/>
          </p:nvSpPr>
          <p:spPr bwMode="auto">
            <a:xfrm>
              <a:off x="1927" y="3203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331" name="Line 20"/>
            <p:cNvSpPr>
              <a:spLocks noChangeShapeType="1"/>
            </p:cNvSpPr>
            <p:nvPr/>
          </p:nvSpPr>
          <p:spPr bwMode="auto">
            <a:xfrm flipH="1">
              <a:off x="839" y="3566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1749" name="Text Box 21"/>
          <p:cNvSpPr txBox="1">
            <a:spLocks noChangeArrowheads="1"/>
          </p:cNvSpPr>
          <p:nvPr/>
        </p:nvSpPr>
        <p:spPr bwMode="auto">
          <a:xfrm>
            <a:off x="2785275" y="4301784"/>
            <a:ext cx="43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>
            <a:off x="3240093" y="3678194"/>
            <a:ext cx="452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6800866" y="2038526"/>
            <a:ext cx="1944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程序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201752" name="Text Box 24"/>
          <p:cNvSpPr txBox="1">
            <a:spLocks noChangeArrowheads="1"/>
          </p:cNvSpPr>
          <p:nvPr/>
        </p:nvSpPr>
        <p:spPr bwMode="auto">
          <a:xfrm>
            <a:off x="7016767" y="2614788"/>
            <a:ext cx="2663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INPUT    “a=“ ;  a</a:t>
            </a:r>
          </a:p>
        </p:txBody>
      </p:sp>
      <p:sp>
        <p:nvSpPr>
          <p:cNvPr id="201753" name="Text Box 25"/>
          <p:cNvSpPr txBox="1">
            <a:spLocks noChangeArrowheads="1"/>
          </p:cNvSpPr>
          <p:nvPr/>
        </p:nvSpPr>
        <p:spPr bwMode="auto">
          <a:xfrm>
            <a:off x="7016767" y="3046588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M= a  MOD  2</a:t>
            </a:r>
          </a:p>
        </p:txBody>
      </p:sp>
      <p:sp>
        <p:nvSpPr>
          <p:cNvPr id="201754" name="Text Box 26"/>
          <p:cNvSpPr txBox="1">
            <a:spLocks noChangeArrowheads="1"/>
          </p:cNvSpPr>
          <p:nvPr/>
        </p:nvSpPr>
        <p:spPr bwMode="auto">
          <a:xfrm>
            <a:off x="7016766" y="3478388"/>
            <a:ext cx="2376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  M=0   THEN </a:t>
            </a:r>
          </a:p>
        </p:txBody>
      </p:sp>
      <p:sp>
        <p:nvSpPr>
          <p:cNvPr id="201755" name="Rectangle 27"/>
          <p:cNvSpPr>
            <a:spLocks noChangeArrowheads="1"/>
          </p:cNvSpPr>
          <p:nvPr/>
        </p:nvSpPr>
        <p:spPr bwMode="auto">
          <a:xfrm>
            <a:off x="7448566" y="3910188"/>
            <a:ext cx="21339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PRINT  “a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为偶数”</a:t>
            </a:r>
          </a:p>
        </p:txBody>
      </p:sp>
      <p:sp>
        <p:nvSpPr>
          <p:cNvPr id="201756" name="Text Box 28"/>
          <p:cNvSpPr txBox="1">
            <a:spLocks noChangeArrowheads="1"/>
          </p:cNvSpPr>
          <p:nvPr/>
        </p:nvSpPr>
        <p:spPr bwMode="auto">
          <a:xfrm>
            <a:off x="7089791" y="4341988"/>
            <a:ext cx="2808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ELSE</a:t>
            </a:r>
          </a:p>
        </p:txBody>
      </p:sp>
      <p:sp>
        <p:nvSpPr>
          <p:cNvPr id="201757" name="Text Box 29"/>
          <p:cNvSpPr txBox="1">
            <a:spLocks noChangeArrowheads="1"/>
          </p:cNvSpPr>
          <p:nvPr/>
        </p:nvSpPr>
        <p:spPr bwMode="auto">
          <a:xfrm>
            <a:off x="7448567" y="4702351"/>
            <a:ext cx="2232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PRINT  “a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为奇数”</a:t>
            </a:r>
          </a:p>
        </p:txBody>
      </p:sp>
      <p:sp>
        <p:nvSpPr>
          <p:cNvPr id="201758" name="Text Box 30"/>
          <p:cNvSpPr txBox="1">
            <a:spLocks noChangeArrowheads="1"/>
          </p:cNvSpPr>
          <p:nvPr/>
        </p:nvSpPr>
        <p:spPr bwMode="auto">
          <a:xfrm>
            <a:off x="7089791" y="5207176"/>
            <a:ext cx="21605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 IF</a:t>
            </a:r>
          </a:p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</a:t>
            </a:r>
          </a:p>
        </p:txBody>
      </p:sp>
      <p:sp>
        <p:nvSpPr>
          <p:cNvPr id="13342" name="笑脸 4815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179369" y="7275830"/>
            <a:ext cx="217487" cy="2159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 kern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5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0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2" grpId="0" animBg="1"/>
      <p:bldP spid="48133" grpId="0" animBg="1"/>
      <p:bldP spid="48134" grpId="0" animBg="1"/>
      <p:bldP spid="48135" grpId="0" animBg="1"/>
      <p:bldP spid="48136" grpId="0" animBg="1"/>
      <p:bldP spid="48137" grpId="0" animBg="1"/>
      <p:bldP spid="201749" grpId="0"/>
      <p:bldP spid="201750" grpId="0"/>
      <p:bldP spid="201751" grpId="0"/>
      <p:bldP spid="201752" grpId="0"/>
      <p:bldP spid="201753" grpId="0"/>
      <p:bldP spid="201754" grpId="0"/>
      <p:bldP spid="201755" grpId="0"/>
      <p:bldP spid="201756" grpId="0"/>
      <p:bldP spid="201757" grpId="0"/>
      <p:bldP spid="2017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658813" y="1147731"/>
            <a:ext cx="1075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己知函数                                          ，画出程序框图，并编写一个程序。</a:t>
            </a:r>
          </a:p>
        </p:txBody>
      </p:sp>
      <p:graphicFrame>
        <p:nvGraphicFramePr>
          <p:cNvPr id="14338" name="Object 2"/>
          <p:cNvGraphicFramePr/>
          <p:nvPr/>
        </p:nvGraphicFramePr>
        <p:xfrm>
          <a:off x="2758696" y="960896"/>
          <a:ext cx="3400745" cy="918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89965" imgH="330200" progId="Equation.DSMT4">
                  <p:embed/>
                </p:oleObj>
              </mc:Choice>
              <mc:Fallback>
                <p:oleObj r:id="rId2" imgW="989965" imgH="33020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696" y="960896"/>
                        <a:ext cx="3400745" cy="918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2051694" y="1751072"/>
            <a:ext cx="1152525" cy="360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开始</a:t>
            </a:r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2627956" y="211143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1835794" y="2400360"/>
            <a:ext cx="1439863" cy="358775"/>
          </a:xfrm>
          <a:prstGeom prst="parallelogram">
            <a:avLst>
              <a:gd name="adj" fmla="val 10033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210951" name="Line 7"/>
          <p:cNvSpPr>
            <a:spLocks noChangeShapeType="1"/>
          </p:cNvSpPr>
          <p:nvPr/>
        </p:nvSpPr>
        <p:spPr bwMode="auto">
          <a:xfrm>
            <a:off x="2483493" y="275913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1691332" y="3048059"/>
            <a:ext cx="1512887" cy="647700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X≥0?</a:t>
            </a:r>
          </a:p>
        </p:txBody>
      </p:sp>
      <p:grpSp>
        <p:nvGrpSpPr>
          <p:cNvPr id="2" name="Group 9"/>
          <p:cNvGrpSpPr/>
          <p:nvPr/>
        </p:nvGrpSpPr>
        <p:grpSpPr bwMode="auto">
          <a:xfrm>
            <a:off x="2123131" y="3624323"/>
            <a:ext cx="431800" cy="503237"/>
            <a:chOff x="793" y="2115"/>
            <a:chExt cx="272" cy="317"/>
          </a:xfrm>
        </p:grpSpPr>
        <p:sp>
          <p:nvSpPr>
            <p:cNvPr id="14345" name="Line 10"/>
            <p:cNvSpPr>
              <a:spLocks noChangeShapeType="1"/>
            </p:cNvSpPr>
            <p:nvPr/>
          </p:nvSpPr>
          <p:spPr bwMode="auto">
            <a:xfrm>
              <a:off x="975" y="216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6" name="Text Box 11"/>
            <p:cNvSpPr txBox="1">
              <a:spLocks noChangeArrowheads="1"/>
            </p:cNvSpPr>
            <p:nvPr/>
          </p:nvSpPr>
          <p:spPr bwMode="auto">
            <a:xfrm>
              <a:off x="793" y="2115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</p:grpSp>
      <p:grpSp>
        <p:nvGrpSpPr>
          <p:cNvPr id="3" name="Group 12"/>
          <p:cNvGrpSpPr/>
          <p:nvPr/>
        </p:nvGrpSpPr>
        <p:grpSpPr bwMode="auto">
          <a:xfrm>
            <a:off x="3204218" y="2903598"/>
            <a:ext cx="503238" cy="1152525"/>
            <a:chOff x="1474" y="1661"/>
            <a:chExt cx="317" cy="726"/>
          </a:xfrm>
        </p:grpSpPr>
        <p:sp>
          <p:nvSpPr>
            <p:cNvPr id="14348" name="Line 13"/>
            <p:cNvSpPr>
              <a:spLocks noChangeShapeType="1"/>
            </p:cNvSpPr>
            <p:nvPr/>
          </p:nvSpPr>
          <p:spPr bwMode="auto">
            <a:xfrm>
              <a:off x="1474" y="1979"/>
              <a:ext cx="3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49" name="Line 14"/>
            <p:cNvSpPr>
              <a:spLocks noChangeShapeType="1"/>
            </p:cNvSpPr>
            <p:nvPr/>
          </p:nvSpPr>
          <p:spPr bwMode="auto">
            <a:xfrm>
              <a:off x="1791" y="1979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350" name="Text Box 15"/>
            <p:cNvSpPr txBox="1">
              <a:spLocks noChangeArrowheads="1"/>
            </p:cNvSpPr>
            <p:nvPr/>
          </p:nvSpPr>
          <p:spPr bwMode="auto">
            <a:xfrm>
              <a:off x="1474" y="1661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1835794" y="4127559"/>
            <a:ext cx="1152525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y=X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-1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275656" y="4056123"/>
            <a:ext cx="1008062" cy="503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y=2X</a:t>
            </a:r>
            <a:r>
              <a:rPr lang="en-US" altLang="zh-CN" sz="2000" kern="0" baseline="30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-5</a:t>
            </a:r>
          </a:p>
        </p:txBody>
      </p:sp>
      <p:sp>
        <p:nvSpPr>
          <p:cNvPr id="210962" name="Line 18"/>
          <p:cNvSpPr>
            <a:spLocks noChangeShapeType="1"/>
          </p:cNvSpPr>
          <p:nvPr/>
        </p:nvSpPr>
        <p:spPr bwMode="auto">
          <a:xfrm>
            <a:off x="2412056" y="4632384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0963" name="Line 19"/>
          <p:cNvSpPr>
            <a:spLocks noChangeShapeType="1"/>
          </p:cNvSpPr>
          <p:nvPr/>
        </p:nvSpPr>
        <p:spPr bwMode="auto">
          <a:xfrm>
            <a:off x="3780481" y="455936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0964" name="Line 20"/>
          <p:cNvSpPr>
            <a:spLocks noChangeShapeType="1"/>
          </p:cNvSpPr>
          <p:nvPr/>
        </p:nvSpPr>
        <p:spPr bwMode="auto">
          <a:xfrm flipH="1">
            <a:off x="2412057" y="5135622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173" name="AutoShape 21"/>
          <p:cNvSpPr>
            <a:spLocks noChangeArrowheads="1"/>
          </p:cNvSpPr>
          <p:nvPr/>
        </p:nvSpPr>
        <p:spPr bwMode="auto">
          <a:xfrm>
            <a:off x="1548456" y="5351523"/>
            <a:ext cx="1511300" cy="358775"/>
          </a:xfrm>
          <a:prstGeom prst="parallelogram">
            <a:avLst>
              <a:gd name="adj" fmla="val 1053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210966" name="Line 22"/>
          <p:cNvSpPr>
            <a:spLocks noChangeShapeType="1"/>
          </p:cNvSpPr>
          <p:nvPr/>
        </p:nvSpPr>
        <p:spPr bwMode="auto">
          <a:xfrm>
            <a:off x="2267593" y="5711884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>
            <a:off x="1762769" y="6143685"/>
            <a:ext cx="1152525" cy="360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结束</a:t>
            </a:r>
          </a:p>
        </p:txBody>
      </p:sp>
      <p:sp>
        <p:nvSpPr>
          <p:cNvPr id="210968" name="Text Box 24"/>
          <p:cNvSpPr txBox="1">
            <a:spLocks noChangeArrowheads="1"/>
          </p:cNvSpPr>
          <p:nvPr/>
        </p:nvSpPr>
        <p:spPr bwMode="auto">
          <a:xfrm>
            <a:off x="6159161" y="2100430"/>
            <a:ext cx="3024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INPUT  x</a:t>
            </a:r>
          </a:p>
        </p:txBody>
      </p:sp>
      <p:sp>
        <p:nvSpPr>
          <p:cNvPr id="210969" name="Text Box 25"/>
          <p:cNvSpPr txBox="1">
            <a:spLocks noChangeArrowheads="1"/>
          </p:cNvSpPr>
          <p:nvPr/>
        </p:nvSpPr>
        <p:spPr bwMode="auto">
          <a:xfrm>
            <a:off x="6159160" y="2744955"/>
            <a:ext cx="4248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 x&gt;=0  THEN</a:t>
            </a:r>
          </a:p>
        </p:txBody>
      </p:sp>
      <p:sp>
        <p:nvSpPr>
          <p:cNvPr id="210970" name="Text Box 26"/>
          <p:cNvSpPr txBox="1">
            <a:spLocks noChangeArrowheads="1"/>
          </p:cNvSpPr>
          <p:nvPr/>
        </p:nvSpPr>
        <p:spPr bwMode="auto">
          <a:xfrm>
            <a:off x="6448086" y="3249780"/>
            <a:ext cx="2016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y=X^2-1</a:t>
            </a:r>
          </a:p>
        </p:txBody>
      </p:sp>
      <p:sp>
        <p:nvSpPr>
          <p:cNvPr id="210971" name="Text Box 27"/>
          <p:cNvSpPr txBox="1">
            <a:spLocks noChangeArrowheads="1"/>
          </p:cNvSpPr>
          <p:nvPr/>
        </p:nvSpPr>
        <p:spPr bwMode="auto">
          <a:xfrm>
            <a:off x="6159160" y="3753017"/>
            <a:ext cx="2087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ELSE</a:t>
            </a:r>
          </a:p>
        </p:txBody>
      </p:sp>
      <p:sp>
        <p:nvSpPr>
          <p:cNvPr id="210972" name="Text Box 28"/>
          <p:cNvSpPr txBox="1">
            <a:spLocks noChangeArrowheads="1"/>
          </p:cNvSpPr>
          <p:nvPr/>
        </p:nvSpPr>
        <p:spPr bwMode="auto">
          <a:xfrm>
            <a:off x="6448086" y="4186405"/>
            <a:ext cx="2592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y=2*x^2-5</a:t>
            </a:r>
          </a:p>
        </p:txBody>
      </p:sp>
      <p:sp>
        <p:nvSpPr>
          <p:cNvPr id="210973" name="Text Box 29"/>
          <p:cNvSpPr txBox="1">
            <a:spLocks noChangeArrowheads="1"/>
          </p:cNvSpPr>
          <p:nvPr/>
        </p:nvSpPr>
        <p:spPr bwMode="auto">
          <a:xfrm>
            <a:off x="6159161" y="4757905"/>
            <a:ext cx="223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 IF</a:t>
            </a:r>
          </a:p>
        </p:txBody>
      </p:sp>
      <p:sp>
        <p:nvSpPr>
          <p:cNvPr id="210974" name="Text Box 30"/>
          <p:cNvSpPr txBox="1">
            <a:spLocks noChangeArrowheads="1"/>
          </p:cNvSpPr>
          <p:nvPr/>
        </p:nvSpPr>
        <p:spPr bwMode="auto">
          <a:xfrm>
            <a:off x="6159160" y="5262730"/>
            <a:ext cx="2449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PRINT Y</a:t>
            </a:r>
          </a:p>
        </p:txBody>
      </p:sp>
      <p:sp>
        <p:nvSpPr>
          <p:cNvPr id="210975" name="Text Box 31"/>
          <p:cNvSpPr txBox="1">
            <a:spLocks noChangeArrowheads="1"/>
          </p:cNvSpPr>
          <p:nvPr/>
        </p:nvSpPr>
        <p:spPr bwMode="auto">
          <a:xfrm>
            <a:off x="6159161" y="5842167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</a:t>
            </a:r>
          </a:p>
        </p:txBody>
      </p:sp>
      <p:sp>
        <p:nvSpPr>
          <p:cNvPr id="14367" name="笑脸 4918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118666" y="6992937"/>
            <a:ext cx="217487" cy="2159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 sz="2000" kern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1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1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1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1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1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1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1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1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1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8" grpId="0" animBg="1"/>
      <p:bldP spid="49160" grpId="0" animBg="1"/>
      <p:bldP spid="49168" grpId="0" animBg="1"/>
      <p:bldP spid="49169" grpId="0" animBg="1"/>
      <p:bldP spid="49173" grpId="0" animBg="1"/>
      <p:bldP spid="49175" grpId="0" animBg="1"/>
      <p:bldP spid="210968" grpId="0"/>
      <p:bldP spid="210969" grpId="0"/>
      <p:bldP spid="210970" grpId="0"/>
      <p:bldP spid="210971" grpId="0"/>
      <p:bldP spid="210972" grpId="0"/>
      <p:bldP spid="210973" grpId="0"/>
      <p:bldP spid="210974" grpId="0"/>
      <p:bldP spid="2109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2"/>
          <p:cNvSpPr txBox="1">
            <a:spLocks noChangeArrowheads="1"/>
          </p:cNvSpPr>
          <p:nvPr/>
        </p:nvSpPr>
        <p:spPr bwMode="auto">
          <a:xfrm>
            <a:off x="595718" y="1078863"/>
            <a:ext cx="1476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307583" y="1507296"/>
            <a:ext cx="1393825" cy="457200"/>
          </a:xfrm>
          <a:prstGeom prst="flowChartTerminator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开始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737670" y="2125487"/>
            <a:ext cx="2381250" cy="437602"/>
          </a:xfrm>
          <a:prstGeom prst="flowChartInputOutpu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159923" y="2809295"/>
            <a:ext cx="3668712" cy="1317272"/>
          </a:xfrm>
          <a:prstGeom prst="flowChartDecision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a+b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a+c 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 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</a:p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b+c 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 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是否同时成立？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757961" y="4363673"/>
            <a:ext cx="2492375" cy="685800"/>
          </a:xfrm>
          <a:prstGeom prst="flowChartInputOutpu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存在这样的</a:t>
            </a:r>
          </a:p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三角形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077646" y="4319152"/>
            <a:ext cx="2303462" cy="717550"/>
          </a:xfrm>
          <a:prstGeom prst="flowChartInputOutpu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不存在这样</a:t>
            </a:r>
          </a:p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的三角形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2132778" y="5385185"/>
            <a:ext cx="1811337" cy="533400"/>
          </a:xfrm>
          <a:prstGeom prst="flowChartTerminator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结束</a:t>
            </a:r>
          </a:p>
        </p:txBody>
      </p:sp>
      <p:cxnSp>
        <p:nvCxnSpPr>
          <p:cNvPr id="199689" name="AutoShape 9"/>
          <p:cNvCxnSpPr>
            <a:cxnSpLocks noChangeShapeType="1"/>
            <a:stCxn id="18435" idx="2"/>
          </p:cNvCxnSpPr>
          <p:nvPr/>
        </p:nvCxnSpPr>
        <p:spPr bwMode="auto">
          <a:xfrm flipH="1">
            <a:off x="3004495" y="1964496"/>
            <a:ext cx="1" cy="14139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AutoShape 10"/>
          <p:cNvCxnSpPr>
            <a:cxnSpLocks noChangeShapeType="1"/>
          </p:cNvCxnSpPr>
          <p:nvPr/>
        </p:nvCxnSpPr>
        <p:spPr bwMode="auto">
          <a:xfrm>
            <a:off x="2994279" y="2575931"/>
            <a:ext cx="1588" cy="2159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3" name="AutoShape 11"/>
          <p:cNvCxnSpPr>
            <a:cxnSpLocks noChangeShapeType="1"/>
          </p:cNvCxnSpPr>
          <p:nvPr/>
        </p:nvCxnSpPr>
        <p:spPr bwMode="auto">
          <a:xfrm flipH="1">
            <a:off x="2994279" y="4105511"/>
            <a:ext cx="19741" cy="278336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9692" name="AutoShape 12"/>
          <p:cNvCxnSpPr>
            <a:cxnSpLocks noChangeShapeType="1"/>
          </p:cNvCxnSpPr>
          <p:nvPr/>
        </p:nvCxnSpPr>
        <p:spPr bwMode="auto">
          <a:xfrm flipH="1">
            <a:off x="2958560" y="5093994"/>
            <a:ext cx="2216" cy="250396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5" name="AutoShape 13"/>
          <p:cNvCxnSpPr>
            <a:cxnSpLocks noChangeShapeType="1"/>
          </p:cNvCxnSpPr>
          <p:nvPr/>
        </p:nvCxnSpPr>
        <p:spPr bwMode="auto">
          <a:xfrm rot="16200000" flipH="1">
            <a:off x="4704576" y="3588220"/>
            <a:ext cx="838829" cy="590710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AutoShape 14"/>
          <p:cNvCxnSpPr>
            <a:cxnSpLocks noChangeShapeType="1"/>
          </p:cNvCxnSpPr>
          <p:nvPr/>
        </p:nvCxnSpPr>
        <p:spPr bwMode="auto">
          <a:xfrm rot="10800000" flipV="1">
            <a:off x="3038446" y="5049473"/>
            <a:ext cx="2132194" cy="207786"/>
          </a:xfrm>
          <a:prstGeom prst="bentConnector3">
            <a:avLst>
              <a:gd name="adj1" fmla="val 50000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9695" name="Text Box 15"/>
          <p:cNvSpPr txBox="1">
            <a:spLocks noChangeArrowheads="1"/>
          </p:cNvSpPr>
          <p:nvPr/>
        </p:nvSpPr>
        <p:spPr bwMode="auto">
          <a:xfrm>
            <a:off x="4946190" y="3509795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</a:t>
            </a:r>
          </a:p>
        </p:txBody>
      </p:sp>
      <p:sp>
        <p:nvSpPr>
          <p:cNvPr id="199696" name="Text Box 16"/>
          <p:cNvSpPr txBox="1">
            <a:spLocks noChangeArrowheads="1"/>
          </p:cNvSpPr>
          <p:nvPr/>
        </p:nvSpPr>
        <p:spPr bwMode="auto">
          <a:xfrm>
            <a:off x="2536650" y="4070541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475101" y="1572430"/>
            <a:ext cx="853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4634893" y="1264653"/>
            <a:ext cx="62096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该程序框图所表示的算法是作用是什么？并根据程序框图写出相应的程序。</a:t>
            </a:r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4688833" y="2278035"/>
            <a:ext cx="2447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程序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199700" name="Text Box 20"/>
          <p:cNvSpPr txBox="1">
            <a:spLocks noChangeArrowheads="1"/>
          </p:cNvSpPr>
          <p:nvPr/>
        </p:nvSpPr>
        <p:spPr bwMode="auto">
          <a:xfrm>
            <a:off x="6462149" y="2393606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INPUT  a,b,c</a:t>
            </a:r>
          </a:p>
        </p:txBody>
      </p:sp>
      <p:sp>
        <p:nvSpPr>
          <p:cNvPr id="199701" name="Text Box 21"/>
          <p:cNvSpPr txBox="1">
            <a:spLocks noChangeArrowheads="1"/>
          </p:cNvSpPr>
          <p:nvPr/>
        </p:nvSpPr>
        <p:spPr bwMode="auto">
          <a:xfrm>
            <a:off x="6463736" y="2826993"/>
            <a:ext cx="4211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 a+b&gt;c</a:t>
            </a:r>
            <a:r>
              <a:rPr lang="en-US" altLang="zh-CN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and 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a+c&gt;b </a:t>
            </a:r>
            <a:r>
              <a:rPr lang="en-US" altLang="zh-CN" kern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and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b+c&gt;a THEN</a:t>
            </a:r>
          </a:p>
        </p:txBody>
      </p:sp>
      <p:sp>
        <p:nvSpPr>
          <p:cNvPr id="199702" name="Text Box 22"/>
          <p:cNvSpPr txBox="1">
            <a:spLocks noChangeArrowheads="1"/>
          </p:cNvSpPr>
          <p:nvPr/>
        </p:nvSpPr>
        <p:spPr bwMode="auto">
          <a:xfrm>
            <a:off x="6785999" y="3258793"/>
            <a:ext cx="370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PRINT  “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存在这样的三角形”</a:t>
            </a:r>
          </a:p>
        </p:txBody>
      </p:sp>
      <p:sp>
        <p:nvSpPr>
          <p:cNvPr id="199703" name="Text Box 23"/>
          <p:cNvSpPr txBox="1">
            <a:spLocks noChangeArrowheads="1"/>
          </p:cNvSpPr>
          <p:nvPr/>
        </p:nvSpPr>
        <p:spPr bwMode="auto">
          <a:xfrm>
            <a:off x="6498662" y="3619156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ELSE</a:t>
            </a:r>
          </a:p>
        </p:txBody>
      </p:sp>
      <p:sp>
        <p:nvSpPr>
          <p:cNvPr id="199704" name="Text Box 24"/>
          <p:cNvSpPr txBox="1">
            <a:spLocks noChangeArrowheads="1"/>
          </p:cNvSpPr>
          <p:nvPr/>
        </p:nvSpPr>
        <p:spPr bwMode="auto">
          <a:xfrm>
            <a:off x="6859024" y="3977931"/>
            <a:ext cx="3384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PRINT  “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不存在这样的三角形”</a:t>
            </a:r>
          </a:p>
        </p:txBody>
      </p:sp>
      <p:sp>
        <p:nvSpPr>
          <p:cNvPr id="199705" name="Text Box 25"/>
          <p:cNvSpPr txBox="1">
            <a:spLocks noChangeArrowheads="1"/>
          </p:cNvSpPr>
          <p:nvPr/>
        </p:nvSpPr>
        <p:spPr bwMode="auto">
          <a:xfrm>
            <a:off x="6570100" y="4411318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ENDIF</a:t>
            </a:r>
          </a:p>
        </p:txBody>
      </p:sp>
      <p:sp>
        <p:nvSpPr>
          <p:cNvPr id="199706" name="Text Box 26"/>
          <p:cNvSpPr txBox="1">
            <a:spLocks noChangeArrowheads="1"/>
          </p:cNvSpPr>
          <p:nvPr/>
        </p:nvSpPr>
        <p:spPr bwMode="auto">
          <a:xfrm>
            <a:off x="6581211" y="4660556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</a:t>
            </a:r>
          </a:p>
        </p:txBody>
      </p:sp>
      <p:sp>
        <p:nvSpPr>
          <p:cNvPr id="15386" name="笑脸 1845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945046" y="7238277"/>
            <a:ext cx="217487" cy="2159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 kern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9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9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9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9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9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9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9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9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9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18438" grpId="0" animBg="1"/>
      <p:bldP spid="18439" grpId="0" animBg="1"/>
      <p:bldP spid="18440" grpId="0" animBg="1"/>
      <p:bldP spid="199695" grpId="0" build="p"/>
      <p:bldP spid="199696" grpId="0" build="p"/>
      <p:bldP spid="199698" grpId="0"/>
      <p:bldP spid="199699" grpId="0"/>
      <p:bldP spid="199700" grpId="0"/>
      <p:bldP spid="199701" grpId="0"/>
      <p:bldP spid="199702" grpId="0"/>
      <p:bldP spid="199703" grpId="0"/>
      <p:bldP spid="199704" grpId="0"/>
      <p:bldP spid="199705" grpId="0"/>
      <p:bldP spid="1997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658813" y="1149250"/>
            <a:ext cx="6766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编写程序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使得任意输入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个整数按大到小的顺序输出。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658813" y="1550062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算法分析：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658813" y="1870681"/>
            <a:ext cx="108600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算法思想：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个数两两比较，确定大小。按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输入，要按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输出，关键要找到最大值，将它赋值给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，中值赋给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，最小值赋给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6819" y="3060109"/>
            <a:ext cx="4498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第一步  输入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个整数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16819" y="3664765"/>
            <a:ext cx="7669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第二步  将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比较，并把小者赋给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，大的赋给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16820" y="4269421"/>
            <a:ext cx="7920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第三步  将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比较，并把小者赋给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，大的赋给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16819" y="4874077"/>
            <a:ext cx="7740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第四步  将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比较，并把小者赋给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，大的赋给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616819" y="5478732"/>
            <a:ext cx="3374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第五步  按顺序输出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 </a:t>
            </a:r>
          </a:p>
        </p:txBody>
      </p:sp>
      <p:sp>
        <p:nvSpPr>
          <p:cNvPr id="15371" name="矩形 15370"/>
          <p:cNvSpPr>
            <a:spLocks noChangeArrowheads="1" noChangeShapeType="1" noTextEdit="1"/>
          </p:cNvSpPr>
          <p:nvPr/>
        </p:nvSpPr>
        <p:spPr bwMode="auto">
          <a:xfrm rot="238096">
            <a:off x="7024763" y="3027826"/>
            <a:ext cx="3024188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000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1904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交换两个变量的值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/>
      <p:bldP spid="196612" grpId="0"/>
      <p:bldP spid="15365" grpId="0"/>
      <p:bldP spid="15366" grpId="0"/>
      <p:bldP spid="15367" grpId="0"/>
      <p:bldP spid="15368" grpId="0"/>
      <p:bldP spid="1966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62556" y="1755710"/>
            <a:ext cx="367188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INPUT “a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c=”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  <a:p>
            <a:r>
              <a:rPr lang="en-US" altLang="zh-CN" sz="16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 b &gt; a THEN</a:t>
            </a:r>
          </a:p>
          <a:p>
            <a:r>
              <a:rPr lang="en-US" altLang="zh-CN" sz="16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t = a</a:t>
            </a:r>
          </a:p>
          <a:p>
            <a:r>
              <a:rPr lang="en-US" altLang="zh-CN" sz="16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a = b</a:t>
            </a:r>
          </a:p>
          <a:p>
            <a:r>
              <a:rPr lang="en-US" altLang="zh-CN" sz="16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b = t</a:t>
            </a:r>
          </a:p>
          <a:p>
            <a:r>
              <a:rPr lang="en-US" altLang="zh-CN" sz="1600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IF</a:t>
            </a:r>
          </a:p>
          <a:p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 c &gt; a THEN</a:t>
            </a:r>
          </a:p>
          <a:p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t = a</a:t>
            </a:r>
          </a:p>
          <a:p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a = c</a:t>
            </a:r>
          </a:p>
          <a:p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c = t</a:t>
            </a:r>
          </a:p>
          <a:p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IF</a:t>
            </a:r>
          </a:p>
          <a:p>
            <a:r>
              <a:rPr lang="en-US" altLang="zh-CN" sz="16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 c &gt; b THEN</a:t>
            </a:r>
          </a:p>
          <a:p>
            <a:r>
              <a:rPr lang="en-US" altLang="zh-CN" sz="16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t = b</a:t>
            </a:r>
          </a:p>
          <a:p>
            <a:r>
              <a:rPr lang="en-US" altLang="zh-CN" sz="16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b = c</a:t>
            </a:r>
          </a:p>
          <a:p>
            <a:r>
              <a:rPr lang="en-US" altLang="zh-CN" sz="16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c = t</a:t>
            </a:r>
          </a:p>
          <a:p>
            <a:r>
              <a:rPr lang="en-US" altLang="zh-CN" sz="16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IF</a:t>
            </a:r>
          </a:p>
          <a:p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PRINT a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  <a:p>
            <a:r>
              <a:rPr lang="en-US" altLang="zh-CN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</a:t>
            </a: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6282210" y="1264349"/>
            <a:ext cx="27606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相应的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QBASIC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程序：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827046" y="1724025"/>
            <a:ext cx="990600" cy="381000"/>
          </a:xfrm>
          <a:prstGeom prst="flowChartTerminator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开始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376914" y="3115811"/>
            <a:ext cx="1447800" cy="381000"/>
          </a:xfrm>
          <a:prstGeom prst="flowChartProcess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t=a,a=b,b=t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22597" y="4079423"/>
            <a:ext cx="1425575" cy="381000"/>
          </a:xfrm>
          <a:prstGeom prst="flowChartProcess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t=a,a=c,c=t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5351171" y="4916760"/>
            <a:ext cx="1406525" cy="381000"/>
          </a:xfrm>
          <a:prstGeom prst="flowChartProcess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t=b,b=c,c=t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279384" y="2265242"/>
            <a:ext cx="2133600" cy="309683"/>
          </a:xfrm>
          <a:prstGeom prst="flowChartInputOutpu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180934" y="5252131"/>
            <a:ext cx="2286000" cy="346104"/>
          </a:xfrm>
          <a:prstGeom prst="flowChartInputOutpu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2281950" y="2714625"/>
            <a:ext cx="2057400" cy="481469"/>
          </a:xfrm>
          <a:prstGeom prst="flowChartDecision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a?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2281950" y="3469850"/>
            <a:ext cx="2057400" cy="495298"/>
          </a:xfrm>
          <a:prstGeom prst="flowChartDecision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a?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2279384" y="4384224"/>
            <a:ext cx="2057400" cy="528274"/>
          </a:xfrm>
          <a:prstGeom prst="flowChartDecision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b?</a:t>
            </a:r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2773587" y="5866765"/>
            <a:ext cx="990600" cy="381000"/>
          </a:xfrm>
          <a:prstGeom prst="flowChartTerminator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结束</a:t>
            </a:r>
          </a:p>
        </p:txBody>
      </p:sp>
      <p:cxnSp>
        <p:nvCxnSpPr>
          <p:cNvPr id="197646" name="AutoShape 14"/>
          <p:cNvCxnSpPr>
            <a:cxnSpLocks noChangeShapeType="1"/>
            <a:stCxn id="16388" idx="2"/>
          </p:cNvCxnSpPr>
          <p:nvPr/>
        </p:nvCxnSpPr>
        <p:spPr bwMode="auto">
          <a:xfrm flipH="1">
            <a:off x="3320758" y="2105025"/>
            <a:ext cx="1588" cy="162122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647" name="AutoShape 15"/>
          <p:cNvCxnSpPr>
            <a:cxnSpLocks noChangeShapeType="1"/>
          </p:cNvCxnSpPr>
          <p:nvPr/>
        </p:nvCxnSpPr>
        <p:spPr bwMode="auto">
          <a:xfrm flipH="1">
            <a:off x="3320758" y="2568575"/>
            <a:ext cx="3176" cy="14605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648" name="AutoShape 16"/>
          <p:cNvCxnSpPr>
            <a:cxnSpLocks noChangeShapeType="1"/>
          </p:cNvCxnSpPr>
          <p:nvPr/>
        </p:nvCxnSpPr>
        <p:spPr bwMode="auto">
          <a:xfrm>
            <a:off x="3320758" y="3196094"/>
            <a:ext cx="0" cy="252184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649" name="AutoShape 17"/>
          <p:cNvCxnSpPr>
            <a:cxnSpLocks noChangeShapeType="1"/>
          </p:cNvCxnSpPr>
          <p:nvPr/>
        </p:nvCxnSpPr>
        <p:spPr bwMode="auto">
          <a:xfrm>
            <a:off x="3316772" y="3965148"/>
            <a:ext cx="0" cy="38100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650" name="AutoShape 18"/>
          <p:cNvCxnSpPr>
            <a:cxnSpLocks noChangeShapeType="1"/>
          </p:cNvCxnSpPr>
          <p:nvPr/>
        </p:nvCxnSpPr>
        <p:spPr bwMode="auto">
          <a:xfrm>
            <a:off x="3308084" y="4910365"/>
            <a:ext cx="0" cy="23673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651" name="AutoShape 19"/>
          <p:cNvCxnSpPr>
            <a:cxnSpLocks noChangeShapeType="1"/>
          </p:cNvCxnSpPr>
          <p:nvPr/>
        </p:nvCxnSpPr>
        <p:spPr bwMode="auto">
          <a:xfrm>
            <a:off x="3308084" y="5610643"/>
            <a:ext cx="15850" cy="19529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4" name="AutoShape 20"/>
          <p:cNvCxnSpPr>
            <a:cxnSpLocks noChangeShapeType="1"/>
          </p:cNvCxnSpPr>
          <p:nvPr/>
        </p:nvCxnSpPr>
        <p:spPr bwMode="auto">
          <a:xfrm>
            <a:off x="4352634" y="2952978"/>
            <a:ext cx="1503216" cy="115208"/>
          </a:xfrm>
          <a:prstGeom prst="bentConnector3">
            <a:avLst>
              <a:gd name="adj1" fmla="val 9967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05" name="AutoShape 21"/>
          <p:cNvCxnSpPr>
            <a:cxnSpLocks noChangeShapeType="1"/>
          </p:cNvCxnSpPr>
          <p:nvPr/>
        </p:nvCxnSpPr>
        <p:spPr bwMode="auto">
          <a:xfrm>
            <a:off x="4360572" y="4643665"/>
            <a:ext cx="1693862" cy="266700"/>
          </a:xfrm>
          <a:prstGeom prst="bentConnector2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654" name="AutoShape 22"/>
          <p:cNvCxnSpPr>
            <a:cxnSpLocks noChangeShapeType="1"/>
          </p:cNvCxnSpPr>
          <p:nvPr/>
        </p:nvCxnSpPr>
        <p:spPr bwMode="auto">
          <a:xfrm flipH="1">
            <a:off x="3320758" y="3306311"/>
            <a:ext cx="2057400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655" name="AutoShape 23"/>
          <p:cNvCxnSpPr>
            <a:cxnSpLocks noChangeShapeType="1"/>
          </p:cNvCxnSpPr>
          <p:nvPr/>
        </p:nvCxnSpPr>
        <p:spPr bwMode="auto">
          <a:xfrm flipH="1">
            <a:off x="3672840" y="5107260"/>
            <a:ext cx="1692644" cy="0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7656" name="Text Box 24"/>
          <p:cNvSpPr txBox="1">
            <a:spLocks noChangeArrowheads="1"/>
          </p:cNvSpPr>
          <p:nvPr/>
        </p:nvSpPr>
        <p:spPr bwMode="auto">
          <a:xfrm>
            <a:off x="4673626" y="3711676"/>
            <a:ext cx="369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</p:txBody>
      </p:sp>
      <p:sp>
        <p:nvSpPr>
          <p:cNvPr id="197657" name="Text Box 25"/>
          <p:cNvSpPr txBox="1">
            <a:spLocks noChangeArrowheads="1"/>
          </p:cNvSpPr>
          <p:nvPr/>
        </p:nvSpPr>
        <p:spPr bwMode="auto">
          <a:xfrm>
            <a:off x="4631678" y="2694215"/>
            <a:ext cx="369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</p:txBody>
      </p:sp>
      <p:sp>
        <p:nvSpPr>
          <p:cNvPr id="197658" name="Text Box 26"/>
          <p:cNvSpPr txBox="1">
            <a:spLocks noChangeArrowheads="1"/>
          </p:cNvSpPr>
          <p:nvPr/>
        </p:nvSpPr>
        <p:spPr bwMode="auto">
          <a:xfrm>
            <a:off x="2906859" y="3206025"/>
            <a:ext cx="369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</a:t>
            </a: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2899875" y="4031675"/>
            <a:ext cx="369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</a:t>
            </a:r>
          </a:p>
        </p:txBody>
      </p:sp>
      <p:sp>
        <p:nvSpPr>
          <p:cNvPr id="197660" name="Text Box 28"/>
          <p:cNvSpPr txBox="1">
            <a:spLocks noChangeArrowheads="1"/>
          </p:cNvSpPr>
          <p:nvPr/>
        </p:nvSpPr>
        <p:spPr bwMode="auto">
          <a:xfrm>
            <a:off x="4634853" y="4348391"/>
            <a:ext cx="369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</p:txBody>
      </p:sp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2889929" y="4916943"/>
            <a:ext cx="3690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</a:t>
            </a:r>
          </a:p>
        </p:txBody>
      </p:sp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658813" y="1191872"/>
            <a:ext cx="2057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对应的流程图：</a:t>
            </a:r>
          </a:p>
        </p:txBody>
      </p:sp>
      <p:cxnSp>
        <p:nvCxnSpPr>
          <p:cNvPr id="16415" name="AutoShape 31"/>
          <p:cNvCxnSpPr>
            <a:cxnSpLocks noChangeShapeType="1"/>
          </p:cNvCxnSpPr>
          <p:nvPr/>
        </p:nvCxnSpPr>
        <p:spPr bwMode="auto">
          <a:xfrm>
            <a:off x="4351047" y="3721101"/>
            <a:ext cx="1703387" cy="342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664" name="AutoShape 32"/>
          <p:cNvCxnSpPr>
            <a:cxnSpLocks noChangeShapeType="1"/>
          </p:cNvCxnSpPr>
          <p:nvPr/>
        </p:nvCxnSpPr>
        <p:spPr bwMode="auto">
          <a:xfrm flipH="1">
            <a:off x="3755136" y="4269923"/>
            <a:ext cx="156190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9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9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97656" grpId="0" build="p"/>
      <p:bldP spid="197657" grpId="0" build="p"/>
      <p:bldP spid="197658" grpId="0" build="p"/>
      <p:bldP spid="197659" grpId="0" build="p"/>
      <p:bldP spid="197660" grpId="0" build="p"/>
      <p:bldP spid="19766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523415" y="1284156"/>
            <a:ext cx="58832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(4).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读程序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说明程序的运行过程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69926" y="2009307"/>
            <a:ext cx="61214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INPUT   “Please  input  an  integer:” ; x</a:t>
            </a:r>
          </a:p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  9&lt;x   AND  X&lt;100  THEN</a:t>
            </a:r>
          </a:p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A=x\10</a:t>
            </a:r>
          </a:p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b=x   MOD  10</a:t>
            </a:r>
          </a:p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x=10*b+a</a:t>
            </a:r>
          </a:p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PRINT   x</a:t>
            </a:r>
          </a:p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  IF</a:t>
            </a:r>
          </a:p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 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5311460" y="1792613"/>
            <a:ext cx="599700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本程序的运行过程为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输入整数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若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是满足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9&lt;x&lt;100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的两位整数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则先取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的十位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记作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再取出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的个位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记作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lang="en-US" altLang="zh-CN" sz="2000" kern="0" dirty="0" err="1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调换位置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分别作两位数的个位数与十位数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然后输出新的两位数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如输入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则输出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52.</a:t>
            </a:r>
          </a:p>
        </p:txBody>
      </p:sp>
      <p:sp>
        <p:nvSpPr>
          <p:cNvPr id="19462" name="椭圆形标注 19461"/>
          <p:cNvSpPr>
            <a:spLocks noChangeArrowheads="1"/>
          </p:cNvSpPr>
          <p:nvPr/>
        </p:nvSpPr>
        <p:spPr bwMode="auto">
          <a:xfrm>
            <a:off x="4843147" y="1341961"/>
            <a:ext cx="936625" cy="504825"/>
          </a:xfrm>
          <a:prstGeom prst="wedgeEllipseCallout">
            <a:avLst>
              <a:gd name="adj1" fmla="val -46102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ctr"/>
            <a:r>
              <a:rPr lang="zh-CN" altLang="en-US" kern="0" dirty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整数</a:t>
            </a:r>
          </a:p>
        </p:txBody>
      </p:sp>
      <p:sp>
        <p:nvSpPr>
          <p:cNvPr id="18437" name="笑脸 1946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98089" y="7275830"/>
            <a:ext cx="217487" cy="2159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CN" altLang="en-US" sz="2000" kern="0">
              <a:solidFill>
                <a:srgbClr val="CC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P spid="19462" grpId="0" animBg="1"/>
      <p:bldP spid="1946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611269" y="1354694"/>
            <a:ext cx="34339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、条件结构的程序表示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611269" y="5228064"/>
            <a:ext cx="3126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、注意书写的规范性</a:t>
            </a:r>
          </a:p>
        </p:txBody>
      </p:sp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4144227" y="2408177"/>
            <a:ext cx="20970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条件 </a:t>
            </a:r>
            <a:r>
              <a:rPr lang="en-US" altLang="zh-CN" sz="24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THEN</a:t>
            </a:r>
          </a:p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语句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  <a:p>
            <a:r>
              <a:rPr lang="en-US" altLang="zh-CN" sz="24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ELSE</a:t>
            </a:r>
          </a:p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语句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  <a:p>
            <a:r>
              <a:rPr lang="en-US" altLang="zh-CN" sz="24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IF</a:t>
            </a: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9421851" y="3138915"/>
            <a:ext cx="20970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条件 </a:t>
            </a:r>
            <a:r>
              <a:rPr lang="en-US" altLang="zh-CN" sz="24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THEN</a:t>
            </a:r>
          </a:p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语句</a:t>
            </a:r>
          </a:p>
          <a:p>
            <a:r>
              <a:rPr lang="en-US" altLang="zh-CN" sz="2400" kern="0" dirty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IF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6293664" y="2540248"/>
            <a:ext cx="2592387" cy="2674938"/>
            <a:chOff x="4059" y="1156"/>
            <a:chExt cx="1633" cy="1685"/>
          </a:xfrm>
        </p:grpSpPr>
        <p:sp>
          <p:nvSpPr>
            <p:cNvPr id="19463" name="AutoShape 8"/>
            <p:cNvSpPr>
              <a:spLocks noChangeArrowheads="1"/>
            </p:cNvSpPr>
            <p:nvPr/>
          </p:nvSpPr>
          <p:spPr bwMode="auto">
            <a:xfrm>
              <a:off x="4059" y="1434"/>
              <a:ext cx="1044" cy="410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满足条件？</a:t>
              </a:r>
            </a:p>
          </p:txBody>
        </p:sp>
        <p:sp>
          <p:nvSpPr>
            <p:cNvPr id="19464" name="AutoShape 9"/>
            <p:cNvSpPr>
              <a:spLocks noChangeArrowheads="1"/>
            </p:cNvSpPr>
            <p:nvPr/>
          </p:nvSpPr>
          <p:spPr bwMode="auto">
            <a:xfrm>
              <a:off x="5057" y="1842"/>
              <a:ext cx="635" cy="227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语句</a:t>
              </a:r>
            </a:p>
          </p:txBody>
        </p:sp>
        <p:cxnSp>
          <p:nvCxnSpPr>
            <p:cNvPr id="19465" name="AutoShape 10"/>
            <p:cNvCxnSpPr>
              <a:cxnSpLocks noChangeShapeType="1"/>
              <a:stCxn id="19463" idx="2"/>
            </p:cNvCxnSpPr>
            <p:nvPr/>
          </p:nvCxnSpPr>
          <p:spPr bwMode="auto">
            <a:xfrm>
              <a:off x="4581" y="1844"/>
              <a:ext cx="0" cy="99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6" name="AutoShape 11"/>
            <p:cNvCxnSpPr>
              <a:cxnSpLocks noChangeShapeType="1"/>
              <a:stCxn id="19464" idx="2"/>
            </p:cNvCxnSpPr>
            <p:nvPr/>
          </p:nvCxnSpPr>
          <p:spPr bwMode="auto">
            <a:xfrm rot="5400000">
              <a:off x="4875" y="1796"/>
              <a:ext cx="227" cy="77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7" name="AutoShape 12"/>
            <p:cNvCxnSpPr>
              <a:cxnSpLocks noChangeShapeType="1"/>
              <a:stCxn id="19463" idx="3"/>
              <a:endCxn id="19464" idx="0"/>
            </p:cNvCxnSpPr>
            <p:nvPr/>
          </p:nvCxnSpPr>
          <p:spPr bwMode="auto">
            <a:xfrm>
              <a:off x="5103" y="1639"/>
              <a:ext cx="272" cy="20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8" name="AutoShape 13"/>
            <p:cNvCxnSpPr>
              <a:cxnSpLocks noChangeShapeType="1"/>
              <a:stCxn id="19463" idx="3"/>
              <a:endCxn id="19463" idx="0"/>
            </p:cNvCxnSpPr>
            <p:nvPr/>
          </p:nvCxnSpPr>
          <p:spPr bwMode="auto">
            <a:xfrm flipH="1">
              <a:off x="4581" y="1156"/>
              <a:ext cx="10" cy="27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4"/>
          <p:cNvGrpSpPr/>
          <p:nvPr/>
        </p:nvGrpSpPr>
        <p:grpSpPr bwMode="auto">
          <a:xfrm>
            <a:off x="888264" y="2067352"/>
            <a:ext cx="2809875" cy="2511425"/>
            <a:chOff x="1338" y="1122"/>
            <a:chExt cx="1770" cy="1582"/>
          </a:xfrm>
        </p:grpSpPr>
        <p:sp>
          <p:nvSpPr>
            <p:cNvPr id="19470" name="AutoShape 15"/>
            <p:cNvSpPr>
              <a:spLocks noChangeArrowheads="1"/>
            </p:cNvSpPr>
            <p:nvPr/>
          </p:nvSpPr>
          <p:spPr bwMode="auto">
            <a:xfrm>
              <a:off x="1338" y="1389"/>
              <a:ext cx="1134" cy="408"/>
            </a:xfrm>
            <a:prstGeom prst="flowChartDecisi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满足条件？</a:t>
              </a:r>
            </a:p>
          </p:txBody>
        </p:sp>
        <p:sp>
          <p:nvSpPr>
            <p:cNvPr id="19471" name="AutoShape 16"/>
            <p:cNvSpPr>
              <a:spLocks noChangeArrowheads="1"/>
            </p:cNvSpPr>
            <p:nvPr/>
          </p:nvSpPr>
          <p:spPr bwMode="auto">
            <a:xfrm>
              <a:off x="1587" y="1979"/>
              <a:ext cx="635" cy="227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语句</a:t>
              </a: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9472" name="AutoShape 17"/>
            <p:cNvSpPr>
              <a:spLocks noChangeArrowheads="1"/>
            </p:cNvSpPr>
            <p:nvPr/>
          </p:nvSpPr>
          <p:spPr bwMode="auto">
            <a:xfrm>
              <a:off x="2473" y="1979"/>
              <a:ext cx="635" cy="227"/>
            </a:xfrm>
            <a:prstGeom prst="flowChartProcess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语句</a:t>
              </a:r>
              <a:r>
                <a:rPr lang="en-US" altLang="zh-CN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cxnSp>
          <p:nvCxnSpPr>
            <p:cNvPr id="19473" name="AutoShape 18"/>
            <p:cNvCxnSpPr>
              <a:cxnSpLocks noChangeShapeType="1"/>
              <a:stCxn id="19463" idx="3"/>
              <a:endCxn id="19470" idx="0"/>
            </p:cNvCxnSpPr>
            <p:nvPr/>
          </p:nvCxnSpPr>
          <p:spPr bwMode="auto">
            <a:xfrm>
              <a:off x="1904" y="1122"/>
              <a:ext cx="1" cy="26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4" name="AutoShape 19"/>
            <p:cNvCxnSpPr>
              <a:cxnSpLocks noChangeShapeType="1"/>
              <a:stCxn id="19470" idx="2"/>
              <a:endCxn id="19471" idx="0"/>
            </p:cNvCxnSpPr>
            <p:nvPr/>
          </p:nvCxnSpPr>
          <p:spPr bwMode="auto">
            <a:xfrm>
              <a:off x="1905" y="1797"/>
              <a:ext cx="0" cy="18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5" name="AutoShape 20"/>
            <p:cNvCxnSpPr>
              <a:cxnSpLocks noChangeShapeType="1"/>
              <a:stCxn id="19471" idx="2"/>
              <a:endCxn id="19471" idx="0"/>
            </p:cNvCxnSpPr>
            <p:nvPr/>
          </p:nvCxnSpPr>
          <p:spPr bwMode="auto">
            <a:xfrm>
              <a:off x="1905" y="2206"/>
              <a:ext cx="0" cy="4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AutoShape 21"/>
            <p:cNvCxnSpPr>
              <a:cxnSpLocks noChangeShapeType="1"/>
              <a:stCxn id="19470" idx="3"/>
              <a:endCxn id="19472" idx="0"/>
            </p:cNvCxnSpPr>
            <p:nvPr/>
          </p:nvCxnSpPr>
          <p:spPr bwMode="auto">
            <a:xfrm>
              <a:off x="2472" y="1593"/>
              <a:ext cx="319" cy="38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AutoShape 22"/>
            <p:cNvCxnSpPr>
              <a:cxnSpLocks noChangeShapeType="1"/>
              <a:stCxn id="19472" idx="2"/>
              <a:endCxn id="19472" idx="0"/>
            </p:cNvCxnSpPr>
            <p:nvPr/>
          </p:nvCxnSpPr>
          <p:spPr bwMode="auto">
            <a:xfrm rot="5400000">
              <a:off x="2224" y="1865"/>
              <a:ext cx="226" cy="908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8" name="Text Box 23"/>
            <p:cNvSpPr txBox="1">
              <a:spLocks noChangeArrowheads="1"/>
            </p:cNvSpPr>
            <p:nvPr/>
          </p:nvSpPr>
          <p:spPr bwMode="auto">
            <a:xfrm>
              <a:off x="1519" y="1706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是</a:t>
              </a:r>
            </a:p>
          </p:txBody>
        </p:sp>
        <p:sp>
          <p:nvSpPr>
            <p:cNvPr id="19479" name="Text Box 24"/>
            <p:cNvSpPr txBox="1">
              <a:spLocks noChangeArrowheads="1"/>
            </p:cNvSpPr>
            <p:nvPr/>
          </p:nvSpPr>
          <p:spPr bwMode="auto">
            <a:xfrm>
              <a:off x="2517" y="1297"/>
              <a:ext cx="26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否</a:t>
              </a:r>
            </a:p>
          </p:txBody>
        </p:sp>
      </p:grpSp>
      <p:sp>
        <p:nvSpPr>
          <p:cNvPr id="19480" name="Text Box 25"/>
          <p:cNvSpPr txBox="1">
            <a:spLocks noChangeArrowheads="1"/>
          </p:cNvSpPr>
          <p:nvPr/>
        </p:nvSpPr>
        <p:spPr bwMode="auto">
          <a:xfrm>
            <a:off x="6796901" y="3702298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9481" name="Text Box 26"/>
          <p:cNvSpPr txBox="1">
            <a:spLocks noChangeArrowheads="1"/>
          </p:cNvSpPr>
          <p:nvPr/>
        </p:nvSpPr>
        <p:spPr bwMode="auto">
          <a:xfrm>
            <a:off x="7949426" y="2910136"/>
            <a:ext cx="576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/>
      <p:bldP spid="198660" grpId="0"/>
      <p:bldP spid="198661" grpId="0"/>
      <p:bldP spid="198662" grpId="0"/>
      <p:bldP spid="19480" grpId="0"/>
      <p:bldP spid="194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46083"/>
          <p:cNvSpPr txBox="1">
            <a:spLocks noChangeArrowheads="1"/>
          </p:cNvSpPr>
          <p:nvPr/>
        </p:nvSpPr>
        <p:spPr bwMode="auto">
          <a:xfrm>
            <a:off x="658812" y="1352434"/>
            <a:ext cx="10542587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作业：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、预习教材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p27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，理解条件语句的嵌套， 完成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p29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；质量检测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p108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0482" name="文本框 46084"/>
          <p:cNvSpPr txBox="1">
            <a:spLocks noChangeArrowheads="1"/>
          </p:cNvSpPr>
          <p:nvPr/>
        </p:nvSpPr>
        <p:spPr bwMode="auto">
          <a:xfrm>
            <a:off x="658812" y="3061633"/>
            <a:ext cx="66246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、完成质量检测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p107  1—4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课后作业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600520" y="1243996"/>
            <a:ext cx="107239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、输入语句、输出语句和赋值语句对应于算法中的哪种结构？这三种语句的一般格式是什么？ 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660400" y="1857824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顺序结构</a:t>
            </a: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2603500" y="2377256"/>
            <a:ext cx="2044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输入语句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2603501" y="3213868"/>
            <a:ext cx="2333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输出语句</a:t>
            </a:r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2603500" y="4033018"/>
            <a:ext cx="1973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赋值语句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691063" y="2421706"/>
            <a:ext cx="5184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INPUT “</a:t>
            </a:r>
            <a:r>
              <a:rPr lang="zh-CN" altLang="en-US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提示内容”</a:t>
            </a:r>
            <a:r>
              <a:rPr lang="en-US" altLang="zh-CN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en-US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变量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764087" y="3286893"/>
            <a:ext cx="5651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CN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PRINT “</a:t>
            </a:r>
            <a:r>
              <a:rPr lang="zh-CN" altLang="en-US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提示内容”</a:t>
            </a:r>
            <a:r>
              <a:rPr lang="en-US" altLang="zh-CN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en-US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表达式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835525" y="4033018"/>
            <a:ext cx="3313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zh-CN" altLang="en-US" sz="2000" kern="0">
                <a:solidFill>
                  <a:schemeClr val="hlin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变量＝表达式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复习巩固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0" grpId="0"/>
      <p:bldP spid="188421" grpId="0"/>
      <p:bldP spid="188422" grpId="0"/>
      <p:bldP spid="188423" grpId="0"/>
      <p:bldP spid="9224" grpId="0"/>
      <p:bldP spid="9225" grpId="0"/>
      <p:bldP spid="92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3655" r="43734" b="69518"/>
          <a:stretch>
            <a:fillRect/>
          </a:stretch>
        </p:blipFill>
        <p:spPr>
          <a:xfrm>
            <a:off x="7976629" y="1008377"/>
            <a:ext cx="1502983" cy="1502983"/>
          </a:xfrm>
          <a:custGeom>
            <a:avLst/>
            <a:gdLst>
              <a:gd name="connsiteX0" fmla="*/ 0 w 1502983"/>
              <a:gd name="connsiteY0" fmla="*/ 0 h 1502983"/>
              <a:gd name="connsiteX1" fmla="*/ 1502983 w 1502983"/>
              <a:gd name="connsiteY1" fmla="*/ 0 h 1502983"/>
              <a:gd name="connsiteX2" fmla="*/ 1502983 w 1502983"/>
              <a:gd name="connsiteY2" fmla="*/ 1502983 h 1502983"/>
              <a:gd name="connsiteX3" fmla="*/ 0 w 1502983"/>
              <a:gd name="connsiteY3" fmla="*/ 1502983 h 1502983"/>
              <a:gd name="connsiteX4" fmla="*/ 0 w 1502983"/>
              <a:gd name="connsiteY4" fmla="*/ 0 h 150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983" h="1502983">
                <a:moveTo>
                  <a:pt x="0" y="0"/>
                </a:moveTo>
                <a:lnTo>
                  <a:pt x="1502983" y="0"/>
                </a:lnTo>
                <a:lnTo>
                  <a:pt x="1502983" y="1502983"/>
                </a:lnTo>
                <a:lnTo>
                  <a:pt x="0" y="15029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7" t="5087" r="18816" b="59327"/>
          <a:stretch>
            <a:fillRect/>
          </a:stretch>
        </p:blipFill>
        <p:spPr>
          <a:xfrm>
            <a:off x="9593847" y="1088594"/>
            <a:ext cx="1993692" cy="1993692"/>
          </a:xfrm>
          <a:custGeom>
            <a:avLst/>
            <a:gdLst>
              <a:gd name="connsiteX0" fmla="*/ 0 w 1993692"/>
              <a:gd name="connsiteY0" fmla="*/ 0 h 1993692"/>
              <a:gd name="connsiteX1" fmla="*/ 1993692 w 1993692"/>
              <a:gd name="connsiteY1" fmla="*/ 0 h 1993692"/>
              <a:gd name="connsiteX2" fmla="*/ 1993692 w 1993692"/>
              <a:gd name="connsiteY2" fmla="*/ 1993692 h 1993692"/>
              <a:gd name="connsiteX3" fmla="*/ 0 w 1993692"/>
              <a:gd name="connsiteY3" fmla="*/ 1993692 h 1993692"/>
              <a:gd name="connsiteX4" fmla="*/ 0 w 1993692"/>
              <a:gd name="connsiteY4" fmla="*/ 0 h 19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3692" h="1993692">
                <a:moveTo>
                  <a:pt x="0" y="0"/>
                </a:moveTo>
                <a:lnTo>
                  <a:pt x="1993692" y="0"/>
                </a:lnTo>
                <a:lnTo>
                  <a:pt x="1993692" y="1993692"/>
                </a:lnTo>
                <a:lnTo>
                  <a:pt x="0" y="19936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6" t="31982" r="43482" b="30493"/>
          <a:stretch>
            <a:fillRect/>
          </a:stretch>
        </p:blipFill>
        <p:spPr>
          <a:xfrm>
            <a:off x="7398522" y="2595362"/>
            <a:ext cx="2102370" cy="2102370"/>
          </a:xfrm>
          <a:custGeom>
            <a:avLst/>
            <a:gdLst>
              <a:gd name="connsiteX0" fmla="*/ 0 w 2102370"/>
              <a:gd name="connsiteY0" fmla="*/ 0 h 2102370"/>
              <a:gd name="connsiteX1" fmla="*/ 2102370 w 2102370"/>
              <a:gd name="connsiteY1" fmla="*/ 0 h 2102370"/>
              <a:gd name="connsiteX2" fmla="*/ 2102370 w 2102370"/>
              <a:gd name="connsiteY2" fmla="*/ 2102370 h 2102370"/>
              <a:gd name="connsiteX3" fmla="*/ 0 w 2102370"/>
              <a:gd name="connsiteY3" fmla="*/ 2102370 h 2102370"/>
              <a:gd name="connsiteX4" fmla="*/ 0 w 2102370"/>
              <a:gd name="connsiteY4" fmla="*/ 0 h 2102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2370" h="2102370">
                <a:moveTo>
                  <a:pt x="0" y="0"/>
                </a:moveTo>
                <a:lnTo>
                  <a:pt x="2102370" y="0"/>
                </a:lnTo>
                <a:lnTo>
                  <a:pt x="2102370" y="2102370"/>
                </a:lnTo>
                <a:lnTo>
                  <a:pt x="0" y="210237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7" t="42281" r="11404" b="12692"/>
          <a:stretch>
            <a:fillRect/>
          </a:stretch>
        </p:blipFill>
        <p:spPr>
          <a:xfrm>
            <a:off x="9593847" y="3172365"/>
            <a:ext cx="2620780" cy="2522630"/>
          </a:xfrm>
          <a:custGeom>
            <a:avLst/>
            <a:gdLst>
              <a:gd name="connsiteX0" fmla="*/ 0 w 2620780"/>
              <a:gd name="connsiteY0" fmla="*/ 0 h 2522630"/>
              <a:gd name="connsiteX1" fmla="*/ 2620780 w 2620780"/>
              <a:gd name="connsiteY1" fmla="*/ 0 h 2522630"/>
              <a:gd name="connsiteX2" fmla="*/ 2620780 w 2620780"/>
              <a:gd name="connsiteY2" fmla="*/ 2522630 h 2522630"/>
              <a:gd name="connsiteX3" fmla="*/ 0 w 2620780"/>
              <a:gd name="connsiteY3" fmla="*/ 2522630 h 2522630"/>
              <a:gd name="connsiteX4" fmla="*/ 0 w 2620780"/>
              <a:gd name="connsiteY4" fmla="*/ 0 h 25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0780" h="2522630">
                <a:moveTo>
                  <a:pt x="0" y="0"/>
                </a:moveTo>
                <a:lnTo>
                  <a:pt x="2620780" y="0"/>
                </a:lnTo>
                <a:lnTo>
                  <a:pt x="2620780" y="2522630"/>
                </a:lnTo>
                <a:lnTo>
                  <a:pt x="0" y="252263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71007" r="43734" b="2166"/>
          <a:stretch>
            <a:fillRect/>
          </a:stretch>
        </p:blipFill>
        <p:spPr>
          <a:xfrm>
            <a:off x="7976629" y="4781738"/>
            <a:ext cx="1502983" cy="1502983"/>
          </a:xfrm>
          <a:custGeom>
            <a:avLst/>
            <a:gdLst>
              <a:gd name="connsiteX0" fmla="*/ 0 w 1502983"/>
              <a:gd name="connsiteY0" fmla="*/ 0 h 1502983"/>
              <a:gd name="connsiteX1" fmla="*/ 1502983 w 1502983"/>
              <a:gd name="connsiteY1" fmla="*/ 0 h 1502983"/>
              <a:gd name="connsiteX2" fmla="*/ 1502983 w 1502983"/>
              <a:gd name="connsiteY2" fmla="*/ 1502983 h 1502983"/>
              <a:gd name="connsiteX3" fmla="*/ 0 w 1502983"/>
              <a:gd name="connsiteY3" fmla="*/ 1502983 h 1502983"/>
              <a:gd name="connsiteX4" fmla="*/ 0 w 1502983"/>
              <a:gd name="connsiteY4" fmla="*/ 0 h 150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983" h="1502983">
                <a:moveTo>
                  <a:pt x="0" y="0"/>
                </a:moveTo>
                <a:lnTo>
                  <a:pt x="1502983" y="0"/>
                </a:lnTo>
                <a:lnTo>
                  <a:pt x="1502983" y="1502983"/>
                </a:lnTo>
                <a:lnTo>
                  <a:pt x="0" y="150298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t="71283" r="62850" b="1890"/>
          <a:stretch>
            <a:fillRect/>
          </a:stretch>
        </p:blipFill>
        <p:spPr>
          <a:xfrm>
            <a:off x="6359409" y="4797189"/>
            <a:ext cx="1502983" cy="1502983"/>
          </a:xfrm>
          <a:custGeom>
            <a:avLst/>
            <a:gdLst>
              <a:gd name="connsiteX0" fmla="*/ 0 w 1502983"/>
              <a:gd name="connsiteY0" fmla="*/ 0 h 1502983"/>
              <a:gd name="connsiteX1" fmla="*/ 1502983 w 1502983"/>
              <a:gd name="connsiteY1" fmla="*/ 0 h 1502983"/>
              <a:gd name="connsiteX2" fmla="*/ 1502983 w 1502983"/>
              <a:gd name="connsiteY2" fmla="*/ 1502983 h 1502983"/>
              <a:gd name="connsiteX3" fmla="*/ 0 w 1502983"/>
              <a:gd name="connsiteY3" fmla="*/ 1502983 h 1502983"/>
              <a:gd name="connsiteX4" fmla="*/ 0 w 1502983"/>
              <a:gd name="connsiteY4" fmla="*/ 0 h 150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2983" h="1502983">
                <a:moveTo>
                  <a:pt x="0" y="0"/>
                </a:moveTo>
                <a:lnTo>
                  <a:pt x="1502983" y="0"/>
                </a:lnTo>
                <a:lnTo>
                  <a:pt x="1502983" y="1502983"/>
                </a:lnTo>
                <a:lnTo>
                  <a:pt x="0" y="150298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5" name="Rectangle 13"/>
          <p:cNvSpPr/>
          <p:nvPr/>
        </p:nvSpPr>
        <p:spPr>
          <a:xfrm>
            <a:off x="10590693" y="5785074"/>
            <a:ext cx="1103154" cy="1072926"/>
          </a:xfrm>
          <a:prstGeom prst="rect">
            <a:avLst/>
          </a:prstGeom>
          <a:solidFill>
            <a:srgbClr val="902F2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4142" y="2314916"/>
            <a:ext cx="5937982" cy="2641902"/>
            <a:chOff x="6147269" y="2844265"/>
            <a:chExt cx="5112385" cy="2076459"/>
          </a:xfrm>
        </p:grpSpPr>
        <p:grpSp>
          <p:nvGrpSpPr>
            <p:cNvPr id="27" name="组合 2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02F2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32" name="直接连接符 3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4400" b="1" dirty="0">
                      <a:solidFill>
                        <a:srgbClr val="C00000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noProof="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算法初步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-1737355" y="499256"/>
            <a:ext cx="4062342" cy="300975"/>
          </a:xfrm>
          <a:prstGeom prst="rect">
            <a:avLst/>
          </a:prstGeom>
          <a:solidFill>
            <a:srgbClr val="902F23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人教版高中数学必修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3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13"/>
          <p:cNvSpPr/>
          <p:nvPr/>
        </p:nvSpPr>
        <p:spPr>
          <a:xfrm>
            <a:off x="10005591" y="-1"/>
            <a:ext cx="1026646" cy="998515"/>
          </a:xfrm>
          <a:prstGeom prst="rect">
            <a:avLst/>
          </a:prstGeom>
          <a:solidFill>
            <a:srgbClr val="902F23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42" name="Group 2"/>
          <p:cNvGraphicFramePr>
            <a:graphicFrameLocks noGrp="1"/>
          </p:cNvGraphicFramePr>
          <p:nvPr/>
        </p:nvGraphicFramePr>
        <p:xfrm>
          <a:off x="1483807" y="1111249"/>
          <a:ext cx="9144000" cy="5124451"/>
        </p:xfrm>
        <a:graphic>
          <a:graphicData uri="http://schemas.openxmlformats.org/drawingml/2006/table">
            <a:tbl>
              <a:tblPr/>
              <a:tblGrid>
                <a:gridCol w="1230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9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语句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一般格式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主要功能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说明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输入语句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2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输出语句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5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赋值语句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9469" name="Rectangle 29"/>
          <p:cNvSpPr>
            <a:spLocks noChangeArrowheads="1"/>
          </p:cNvSpPr>
          <p:nvPr/>
        </p:nvSpPr>
        <p:spPr bwMode="auto">
          <a:xfrm>
            <a:off x="2671257" y="2198687"/>
            <a:ext cx="3240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INPUT “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提示内容”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变量</a:t>
            </a:r>
          </a:p>
        </p:txBody>
      </p:sp>
      <p:sp>
        <p:nvSpPr>
          <p:cNvPr id="189470" name="Rectangle 30"/>
          <p:cNvSpPr>
            <a:spLocks noChangeArrowheads="1"/>
          </p:cNvSpPr>
          <p:nvPr/>
        </p:nvSpPr>
        <p:spPr bwMode="auto">
          <a:xfrm>
            <a:off x="2703007" y="3625850"/>
            <a:ext cx="356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PRINT “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提示内容”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表达式</a:t>
            </a:r>
          </a:p>
        </p:txBody>
      </p:sp>
      <p:sp>
        <p:nvSpPr>
          <p:cNvPr id="189471" name="Rectangle 31"/>
          <p:cNvSpPr>
            <a:spLocks noChangeArrowheads="1"/>
          </p:cNvSpPr>
          <p:nvPr/>
        </p:nvSpPr>
        <p:spPr bwMode="auto">
          <a:xfrm>
            <a:off x="3084007" y="5226050"/>
            <a:ext cx="2324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变量＝表达式</a:t>
            </a:r>
          </a:p>
        </p:txBody>
      </p:sp>
      <p:sp>
        <p:nvSpPr>
          <p:cNvPr id="189472" name="Rectangle 32"/>
          <p:cNvSpPr>
            <a:spLocks noChangeArrowheads="1"/>
          </p:cNvSpPr>
          <p:nvPr/>
        </p:nvSpPr>
        <p:spPr bwMode="auto">
          <a:xfrm>
            <a:off x="5839907" y="1982788"/>
            <a:ext cx="1728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可对程序中</a:t>
            </a:r>
          </a:p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的变量赋值</a:t>
            </a:r>
          </a:p>
        </p:txBody>
      </p:sp>
      <p:sp>
        <p:nvSpPr>
          <p:cNvPr id="189473" name="Rectangle 33"/>
          <p:cNvSpPr>
            <a:spLocks noChangeArrowheads="1"/>
          </p:cNvSpPr>
          <p:nvPr/>
        </p:nvSpPr>
        <p:spPr bwMode="auto">
          <a:xfrm>
            <a:off x="5768471" y="3494088"/>
            <a:ext cx="178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可输出表达式的值，计算</a:t>
            </a:r>
          </a:p>
        </p:txBody>
      </p:sp>
      <p:sp>
        <p:nvSpPr>
          <p:cNvPr id="189474" name="Rectangle 34"/>
          <p:cNvSpPr>
            <a:spLocks noChangeArrowheads="1"/>
          </p:cNvSpPr>
          <p:nvPr/>
        </p:nvSpPr>
        <p:spPr bwMode="auto">
          <a:xfrm>
            <a:off x="5839908" y="4862512"/>
            <a:ext cx="1520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可对程序中的变量赋值，计算</a:t>
            </a:r>
          </a:p>
        </p:txBody>
      </p:sp>
      <p:sp>
        <p:nvSpPr>
          <p:cNvPr id="189475" name="Text Box 35"/>
          <p:cNvSpPr txBox="1">
            <a:spLocks noChangeArrowheads="1"/>
          </p:cNvSpPr>
          <p:nvPr/>
        </p:nvSpPr>
        <p:spPr bwMode="auto">
          <a:xfrm>
            <a:off x="7568696" y="1550988"/>
            <a:ext cx="2879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）提示内容和它后面      的“；”可以省略</a:t>
            </a:r>
          </a:p>
        </p:txBody>
      </p:sp>
      <p:sp>
        <p:nvSpPr>
          <p:cNvPr id="189476" name="Text Box 36"/>
          <p:cNvSpPr txBox="1">
            <a:spLocks noChangeArrowheads="1"/>
          </p:cNvSpPr>
          <p:nvPr/>
        </p:nvSpPr>
        <p:spPr bwMode="auto">
          <a:xfrm>
            <a:off x="7573457" y="2125663"/>
            <a:ext cx="3223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）一个语句可以给多个变</a:t>
            </a:r>
          </a:p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量赋值，中间用“，”分隔</a:t>
            </a:r>
          </a:p>
        </p:txBody>
      </p:sp>
      <p:sp>
        <p:nvSpPr>
          <p:cNvPr id="189477" name="Text Box 37"/>
          <p:cNvSpPr txBox="1">
            <a:spLocks noChangeArrowheads="1"/>
          </p:cNvSpPr>
          <p:nvPr/>
        </p:nvSpPr>
        <p:spPr bwMode="auto">
          <a:xfrm>
            <a:off x="7568695" y="2774949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）无计算功能</a:t>
            </a:r>
          </a:p>
        </p:txBody>
      </p:sp>
      <p:sp>
        <p:nvSpPr>
          <p:cNvPr id="189478" name="Text Box 38"/>
          <p:cNvSpPr txBox="1">
            <a:spLocks noChangeArrowheads="1"/>
          </p:cNvSpPr>
          <p:nvPr/>
        </p:nvSpPr>
        <p:spPr bwMode="auto">
          <a:xfrm>
            <a:off x="7495670" y="3133725"/>
            <a:ext cx="29113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）表达式可以是变量，</a:t>
            </a:r>
          </a:p>
          <a:p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计算公式，或系统信息</a:t>
            </a:r>
          </a:p>
        </p:txBody>
      </p:sp>
      <p:sp>
        <p:nvSpPr>
          <p:cNvPr id="189479" name="Text Box 39"/>
          <p:cNvSpPr txBox="1">
            <a:spLocks noChangeArrowheads="1"/>
          </p:cNvSpPr>
          <p:nvPr/>
        </p:nvSpPr>
        <p:spPr bwMode="auto">
          <a:xfrm>
            <a:off x="7495670" y="3638550"/>
            <a:ext cx="30591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）一个语句可以输入多个表达式，中间用“，”分隔</a:t>
            </a:r>
          </a:p>
        </p:txBody>
      </p:sp>
      <p:sp>
        <p:nvSpPr>
          <p:cNvPr id="189480" name="Text Box 40"/>
          <p:cNvSpPr txBox="1">
            <a:spLocks noChangeArrowheads="1"/>
          </p:cNvSpPr>
          <p:nvPr/>
        </p:nvSpPr>
        <p:spPr bwMode="auto">
          <a:xfrm>
            <a:off x="7495670" y="4359274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）有计算功能</a:t>
            </a:r>
          </a:p>
        </p:txBody>
      </p:sp>
      <p:sp>
        <p:nvSpPr>
          <p:cNvPr id="189481" name="Text Box 41"/>
          <p:cNvSpPr txBox="1">
            <a:spLocks noChangeArrowheads="1"/>
          </p:cNvSpPr>
          <p:nvPr/>
        </p:nvSpPr>
        <p:spPr bwMode="auto">
          <a:xfrm>
            <a:off x="7495670" y="4660900"/>
            <a:ext cx="3200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）“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=”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的右侧必须是表达式，左侧必须是变量</a:t>
            </a:r>
          </a:p>
        </p:txBody>
      </p:sp>
      <p:sp>
        <p:nvSpPr>
          <p:cNvPr id="189482" name="Text Box 42"/>
          <p:cNvSpPr txBox="1">
            <a:spLocks noChangeArrowheads="1"/>
          </p:cNvSpPr>
          <p:nvPr/>
        </p:nvSpPr>
        <p:spPr bwMode="auto">
          <a:xfrm>
            <a:off x="7495670" y="5226050"/>
            <a:ext cx="3048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）一个语句只能给一个变量赋</a:t>
            </a:r>
          </a:p>
        </p:txBody>
      </p:sp>
      <p:sp>
        <p:nvSpPr>
          <p:cNvPr id="189483" name="Text Box 4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495670" y="5911849"/>
            <a:ext cx="259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）有计算功能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复习巩固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69" grpId="0"/>
      <p:bldP spid="189470" grpId="0"/>
      <p:bldP spid="189471" grpId="0"/>
      <p:bldP spid="189472" grpId="0"/>
      <p:bldP spid="189473" grpId="0"/>
      <p:bldP spid="189474" grpId="0"/>
      <p:bldP spid="189475" grpId="0"/>
      <p:bldP spid="189476" grpId="0"/>
      <p:bldP spid="189477" grpId="0"/>
      <p:bldP spid="189478" grpId="0"/>
      <p:bldP spid="189479" grpId="0"/>
      <p:bldP spid="189480" grpId="0"/>
      <p:bldP spid="189481" grpId="0"/>
      <p:bldP spid="189482" grpId="0"/>
      <p:bldP spid="1894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47107"/>
          <p:cNvSpPr txBox="1">
            <a:spLocks noChangeArrowheads="1"/>
          </p:cNvSpPr>
          <p:nvPr/>
        </p:nvSpPr>
        <p:spPr bwMode="auto">
          <a:xfrm>
            <a:off x="660399" y="1810925"/>
            <a:ext cx="9759741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、回忆程序框图中的两种条件结构。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、指出条件语句的格式及功能。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、指出两种条件语句的相同点与不同点。</a:t>
            </a:r>
          </a:p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、揭示程序中的条件语句与程序框图中的条件结构存在一一对应关系。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问题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401047" y="4399405"/>
            <a:ext cx="32400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条件  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THEN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语句体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ELSE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语句体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IF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751842" y="4441579"/>
            <a:ext cx="34559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条件   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THEN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语句体</a:t>
            </a:r>
          </a:p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IF</a:t>
            </a:r>
          </a:p>
        </p:txBody>
      </p:sp>
      <p:grpSp>
        <p:nvGrpSpPr>
          <p:cNvPr id="7171" name="Group 4"/>
          <p:cNvGrpSpPr/>
          <p:nvPr/>
        </p:nvGrpSpPr>
        <p:grpSpPr bwMode="auto">
          <a:xfrm>
            <a:off x="2457697" y="1818069"/>
            <a:ext cx="2447925" cy="2519363"/>
            <a:chOff x="158" y="1434"/>
            <a:chExt cx="1542" cy="1587"/>
          </a:xfrm>
        </p:grpSpPr>
        <p:grpSp>
          <p:nvGrpSpPr>
            <p:cNvPr id="7172" name="Group 5"/>
            <p:cNvGrpSpPr/>
            <p:nvPr/>
          </p:nvGrpSpPr>
          <p:grpSpPr bwMode="auto">
            <a:xfrm>
              <a:off x="228" y="1434"/>
              <a:ext cx="1351" cy="1587"/>
              <a:chOff x="3515" y="1570"/>
              <a:chExt cx="1351" cy="1587"/>
            </a:xfrm>
          </p:grpSpPr>
          <p:grpSp>
            <p:nvGrpSpPr>
              <p:cNvPr id="7173" name="Group 6"/>
              <p:cNvGrpSpPr/>
              <p:nvPr/>
            </p:nvGrpSpPr>
            <p:grpSpPr bwMode="auto">
              <a:xfrm>
                <a:off x="3515" y="1570"/>
                <a:ext cx="1351" cy="1406"/>
                <a:chOff x="385" y="2568"/>
                <a:chExt cx="1351" cy="1406"/>
              </a:xfrm>
            </p:grpSpPr>
            <p:cxnSp>
              <p:nvCxnSpPr>
                <p:cNvPr id="7174" name="AutoShape 7"/>
                <p:cNvCxnSpPr>
                  <a:cxnSpLocks noChangeShapeType="1"/>
                  <a:endCxn id="7176" idx="0"/>
                </p:cNvCxnSpPr>
                <p:nvPr/>
              </p:nvCxnSpPr>
              <p:spPr bwMode="auto">
                <a:xfrm>
                  <a:off x="951" y="2568"/>
                  <a:ext cx="1" cy="267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grpSp>
              <p:nvGrpSpPr>
                <p:cNvPr id="7175" name="Group 8"/>
                <p:cNvGrpSpPr/>
                <p:nvPr/>
              </p:nvGrpSpPr>
              <p:grpSpPr bwMode="auto">
                <a:xfrm>
                  <a:off x="385" y="2752"/>
                  <a:ext cx="1351" cy="1222"/>
                  <a:chOff x="431" y="2662"/>
                  <a:chExt cx="1351" cy="1222"/>
                </a:xfrm>
              </p:grpSpPr>
              <p:sp>
                <p:nvSpPr>
                  <p:cNvPr id="7176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2745"/>
                    <a:ext cx="1134" cy="408"/>
                  </a:xfrm>
                  <a:prstGeom prst="flowChartDecision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满足条件？ </a:t>
                    </a:r>
                  </a:p>
                </p:txBody>
              </p:sp>
              <p:sp>
                <p:nvSpPr>
                  <p:cNvPr id="7177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680" y="3335"/>
                    <a:ext cx="635" cy="227"/>
                  </a:xfrm>
                  <a:prstGeom prst="flowChartProcess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zh-CN" altLang="en-US" sz="1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语句体 </a:t>
                    </a:r>
                  </a:p>
                </p:txBody>
              </p:sp>
              <p:cxnSp>
                <p:nvCxnSpPr>
                  <p:cNvPr id="7178" name="AutoShape 11"/>
                  <p:cNvCxnSpPr>
                    <a:cxnSpLocks noChangeShapeType="1"/>
                    <a:stCxn id="7176" idx="2"/>
                    <a:endCxn id="7177" idx="0"/>
                  </p:cNvCxnSpPr>
                  <p:nvPr/>
                </p:nvCxnSpPr>
                <p:spPr bwMode="auto">
                  <a:xfrm>
                    <a:off x="998" y="3153"/>
                    <a:ext cx="0" cy="182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717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5" y="3071"/>
                    <a:ext cx="229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1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是</a:t>
                    </a:r>
                  </a:p>
                </p:txBody>
              </p:sp>
              <p:sp>
                <p:nvSpPr>
                  <p:cNvPr id="7180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3" y="2662"/>
                    <a:ext cx="229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r>
                      <a:rPr lang="zh-CN" altLang="en-US" sz="14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否</a:t>
                    </a:r>
                  </a:p>
                </p:txBody>
              </p:sp>
              <p:cxnSp>
                <p:nvCxnSpPr>
                  <p:cNvPr id="7181" name="AutoShape 14"/>
                  <p:cNvCxnSpPr>
                    <a:cxnSpLocks noChangeShapeType="1"/>
                    <a:stCxn id="7176" idx="3"/>
                    <a:endCxn id="7177" idx="0"/>
                  </p:cNvCxnSpPr>
                  <p:nvPr/>
                </p:nvCxnSpPr>
                <p:spPr bwMode="auto">
                  <a:xfrm flipH="1">
                    <a:off x="975" y="2949"/>
                    <a:ext cx="590" cy="935"/>
                  </a:xfrm>
                  <a:prstGeom prst="bentConnector4">
                    <a:avLst>
                      <a:gd name="adj1" fmla="val -24407"/>
                      <a:gd name="adj2" fmla="val 100426"/>
                    </a:avLst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cxnSp>
            <p:nvCxnSpPr>
              <p:cNvPr id="7182" name="AutoShape 15"/>
              <p:cNvCxnSpPr>
                <a:cxnSpLocks noChangeShapeType="1"/>
                <a:stCxn id="7176" idx="3"/>
                <a:endCxn id="7177" idx="0"/>
              </p:cNvCxnSpPr>
              <p:nvPr/>
            </p:nvCxnSpPr>
            <p:spPr bwMode="auto">
              <a:xfrm>
                <a:off x="4059" y="2659"/>
                <a:ext cx="0" cy="49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183" name="Rectangle 16"/>
            <p:cNvSpPr>
              <a:spLocks noChangeArrowheads="1"/>
            </p:cNvSpPr>
            <p:nvPr/>
          </p:nvSpPr>
          <p:spPr bwMode="auto">
            <a:xfrm>
              <a:off x="158" y="1615"/>
              <a:ext cx="1542" cy="131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184" name="Group 17"/>
          <p:cNvGrpSpPr/>
          <p:nvPr/>
        </p:nvGrpSpPr>
        <p:grpSpPr bwMode="auto">
          <a:xfrm>
            <a:off x="5915272" y="1887980"/>
            <a:ext cx="3527425" cy="2511425"/>
            <a:chOff x="2472" y="1434"/>
            <a:chExt cx="2222" cy="1582"/>
          </a:xfrm>
        </p:grpSpPr>
        <p:grpSp>
          <p:nvGrpSpPr>
            <p:cNvPr id="7185" name="Group 18"/>
            <p:cNvGrpSpPr/>
            <p:nvPr/>
          </p:nvGrpSpPr>
          <p:grpSpPr bwMode="auto">
            <a:xfrm>
              <a:off x="2562" y="1434"/>
              <a:ext cx="1770" cy="1582"/>
              <a:chOff x="3696" y="2478"/>
              <a:chExt cx="1770" cy="1582"/>
            </a:xfrm>
          </p:grpSpPr>
          <p:sp>
            <p:nvSpPr>
              <p:cNvPr id="7186" name="AutoShape 19"/>
              <p:cNvSpPr>
                <a:spLocks noChangeArrowheads="1"/>
              </p:cNvSpPr>
              <p:nvPr/>
            </p:nvSpPr>
            <p:spPr bwMode="auto">
              <a:xfrm>
                <a:off x="3696" y="2745"/>
                <a:ext cx="1134" cy="408"/>
              </a:xfrm>
              <a:prstGeom prst="flowChartDecision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满足条件？ </a:t>
                </a:r>
              </a:p>
            </p:txBody>
          </p:sp>
          <p:sp>
            <p:nvSpPr>
              <p:cNvPr id="7187" name="AutoShape 20"/>
              <p:cNvSpPr>
                <a:spLocks noChangeArrowheads="1"/>
              </p:cNvSpPr>
              <p:nvPr/>
            </p:nvSpPr>
            <p:spPr bwMode="auto">
              <a:xfrm>
                <a:off x="3945" y="3335"/>
                <a:ext cx="635" cy="227"/>
              </a:xfrm>
              <a:prstGeom prst="flowChartProcess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语 句体</a:t>
                </a:r>
                <a:r>
                  <a:rPr lang="en-US" altLang="zh-CN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188" name="AutoShape 21"/>
              <p:cNvSpPr>
                <a:spLocks noChangeArrowheads="1"/>
              </p:cNvSpPr>
              <p:nvPr/>
            </p:nvSpPr>
            <p:spPr bwMode="auto">
              <a:xfrm>
                <a:off x="4831" y="3335"/>
                <a:ext cx="635" cy="227"/>
              </a:xfrm>
              <a:prstGeom prst="flowChartProcess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语 句体</a:t>
                </a:r>
                <a:r>
                  <a:rPr lang="en-US" altLang="zh-CN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7189" name="AutoShape 22"/>
              <p:cNvCxnSpPr>
                <a:cxnSpLocks noChangeShapeType="1"/>
                <a:stCxn id="7176" idx="3"/>
                <a:endCxn id="7186" idx="0"/>
              </p:cNvCxnSpPr>
              <p:nvPr/>
            </p:nvCxnSpPr>
            <p:spPr bwMode="auto">
              <a:xfrm>
                <a:off x="4262" y="2478"/>
                <a:ext cx="1" cy="26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0" name="AutoShape 23"/>
              <p:cNvCxnSpPr>
                <a:cxnSpLocks noChangeShapeType="1"/>
                <a:stCxn id="7186" idx="2"/>
                <a:endCxn id="7187" idx="0"/>
              </p:cNvCxnSpPr>
              <p:nvPr/>
            </p:nvCxnSpPr>
            <p:spPr bwMode="auto">
              <a:xfrm>
                <a:off x="4263" y="3153"/>
                <a:ext cx="0" cy="18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1" name="AutoShape 24"/>
              <p:cNvCxnSpPr>
                <a:cxnSpLocks noChangeShapeType="1"/>
                <a:stCxn id="7187" idx="2"/>
                <a:endCxn id="7187" idx="0"/>
              </p:cNvCxnSpPr>
              <p:nvPr/>
            </p:nvCxnSpPr>
            <p:spPr bwMode="auto">
              <a:xfrm>
                <a:off x="4263" y="3562"/>
                <a:ext cx="0" cy="49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2" name="AutoShape 25"/>
              <p:cNvCxnSpPr>
                <a:cxnSpLocks noChangeShapeType="1"/>
                <a:stCxn id="7186" idx="3"/>
                <a:endCxn id="7188" idx="0"/>
              </p:cNvCxnSpPr>
              <p:nvPr/>
            </p:nvCxnSpPr>
            <p:spPr bwMode="auto">
              <a:xfrm>
                <a:off x="4830" y="2949"/>
                <a:ext cx="319" cy="386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3" name="AutoShape 26"/>
              <p:cNvCxnSpPr>
                <a:cxnSpLocks noChangeShapeType="1"/>
                <a:stCxn id="7188" idx="2"/>
                <a:endCxn id="7188" idx="0"/>
              </p:cNvCxnSpPr>
              <p:nvPr/>
            </p:nvCxnSpPr>
            <p:spPr bwMode="auto">
              <a:xfrm rot="5400000">
                <a:off x="4582" y="3221"/>
                <a:ext cx="226" cy="908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94" name="Text Box 27"/>
              <p:cNvSpPr txBox="1">
                <a:spLocks noChangeArrowheads="1"/>
              </p:cNvSpPr>
              <p:nvPr/>
            </p:nvSpPr>
            <p:spPr bwMode="auto">
              <a:xfrm>
                <a:off x="3820" y="3071"/>
                <a:ext cx="2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是</a:t>
                </a:r>
              </a:p>
            </p:txBody>
          </p:sp>
          <p:sp>
            <p:nvSpPr>
              <p:cNvPr id="7195" name="Text Box 28"/>
              <p:cNvSpPr txBox="1">
                <a:spLocks noChangeArrowheads="1"/>
              </p:cNvSpPr>
              <p:nvPr/>
            </p:nvSpPr>
            <p:spPr bwMode="auto">
              <a:xfrm>
                <a:off x="4818" y="2662"/>
                <a:ext cx="22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1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否</a:t>
                </a:r>
              </a:p>
            </p:txBody>
          </p:sp>
        </p:grpSp>
        <p:sp>
          <p:nvSpPr>
            <p:cNvPr id="7196" name="Rectangle 29"/>
            <p:cNvSpPr>
              <a:spLocks noChangeArrowheads="1"/>
            </p:cNvSpPr>
            <p:nvPr/>
          </p:nvSpPr>
          <p:spPr bwMode="auto">
            <a:xfrm>
              <a:off x="2472" y="1525"/>
              <a:ext cx="2222" cy="1361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prstDash val="sys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197" name="Text Box 30"/>
          <p:cNvSpPr txBox="1">
            <a:spLocks noChangeArrowheads="1"/>
          </p:cNvSpPr>
          <p:nvPr/>
        </p:nvSpPr>
        <p:spPr bwMode="auto">
          <a:xfrm>
            <a:off x="648957" y="1124091"/>
            <a:ext cx="4174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、条件结构常用的程序语言和格式</a:t>
            </a:r>
          </a:p>
        </p:txBody>
      </p:sp>
      <p:sp>
        <p:nvSpPr>
          <p:cNvPr id="7198" name="Text Box 31"/>
          <p:cNvSpPr txBox="1">
            <a:spLocks noChangeArrowheads="1"/>
          </p:cNvSpPr>
          <p:nvPr/>
        </p:nvSpPr>
        <p:spPr bwMode="auto">
          <a:xfrm>
            <a:off x="2495276" y="5571236"/>
            <a:ext cx="23727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单分支条件结构）</a:t>
            </a:r>
          </a:p>
        </p:txBody>
      </p:sp>
      <p:sp>
        <p:nvSpPr>
          <p:cNvPr id="7199" name="Text Box 32"/>
          <p:cNvSpPr txBox="1">
            <a:spLocks noChangeArrowheads="1"/>
          </p:cNvSpPr>
          <p:nvPr/>
        </p:nvSpPr>
        <p:spPr bwMode="auto">
          <a:xfrm>
            <a:off x="6851756" y="7048640"/>
            <a:ext cx="23727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双分支条件结构）</a:t>
            </a: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587481" y="1109504"/>
            <a:ext cx="8351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：编写一程序，求实数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的绝对值。</a:t>
            </a:r>
          </a:p>
        </p:txBody>
      </p:sp>
      <p:grpSp>
        <p:nvGrpSpPr>
          <p:cNvPr id="2" name="Group 3"/>
          <p:cNvGrpSpPr/>
          <p:nvPr/>
        </p:nvGrpSpPr>
        <p:grpSpPr bwMode="auto">
          <a:xfrm>
            <a:off x="622407" y="1523181"/>
            <a:ext cx="7705725" cy="862013"/>
            <a:chOff x="-454" y="-25"/>
            <a:chExt cx="4854" cy="543"/>
          </a:xfrm>
        </p:grpSpPr>
        <p:sp>
          <p:nvSpPr>
            <p:cNvPr id="8195" name="Text Box 4"/>
            <p:cNvSpPr txBox="1">
              <a:spLocks noChangeArrowheads="1"/>
            </p:cNvSpPr>
            <p:nvPr/>
          </p:nvSpPr>
          <p:spPr bwMode="auto">
            <a:xfrm>
              <a:off x="-454" y="-25"/>
              <a:ext cx="4854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                                                 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  (X≧0)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算法分析：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因为实数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的绝对值           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|X|=    -X (X﹤0)                                                            </a:t>
              </a:r>
            </a:p>
          </p:txBody>
        </p:sp>
        <p:sp>
          <p:nvSpPr>
            <p:cNvPr id="8196" name="AutoShape 5"/>
            <p:cNvSpPr/>
            <p:nvPr/>
          </p:nvSpPr>
          <p:spPr bwMode="auto">
            <a:xfrm>
              <a:off x="2109" y="61"/>
              <a:ext cx="91" cy="409"/>
            </a:xfrm>
            <a:prstGeom prst="leftBrace">
              <a:avLst>
                <a:gd name="adj1" fmla="val 374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660410" y="2515339"/>
            <a:ext cx="2592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算法步骤：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622407" y="3189954"/>
            <a:ext cx="30972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：输入一个实数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622408" y="3546691"/>
            <a:ext cx="42481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：判断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的符号，若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X≥0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，则输出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；否则输出－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6166750" y="2516986"/>
            <a:ext cx="18002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程序框图：</a:t>
            </a:r>
          </a:p>
        </p:txBody>
      </p:sp>
      <p:sp>
        <p:nvSpPr>
          <p:cNvPr id="12296" name="AutoShape 10"/>
          <p:cNvSpPr>
            <a:spLocks noChangeArrowheads="1"/>
          </p:cNvSpPr>
          <p:nvPr/>
        </p:nvSpPr>
        <p:spPr bwMode="auto">
          <a:xfrm>
            <a:off x="8363056" y="2398761"/>
            <a:ext cx="1152525" cy="431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开 始</a:t>
            </a:r>
          </a:p>
        </p:txBody>
      </p:sp>
      <p:sp>
        <p:nvSpPr>
          <p:cNvPr id="12297" name="AutoShape 11"/>
          <p:cNvSpPr>
            <a:spLocks noChangeArrowheads="1"/>
          </p:cNvSpPr>
          <p:nvPr/>
        </p:nvSpPr>
        <p:spPr bwMode="auto">
          <a:xfrm>
            <a:off x="8004281" y="3190923"/>
            <a:ext cx="1800225" cy="431800"/>
          </a:xfrm>
          <a:prstGeom prst="parallelogram">
            <a:avLst>
              <a:gd name="adj" fmla="val 10422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输入 </a:t>
            </a: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2298" name="AutoShape 12"/>
          <p:cNvSpPr>
            <a:spLocks noChangeArrowheads="1"/>
          </p:cNvSpPr>
          <p:nvPr/>
        </p:nvSpPr>
        <p:spPr bwMode="auto">
          <a:xfrm>
            <a:off x="8075717" y="3979912"/>
            <a:ext cx="1366838" cy="720725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X≥0</a:t>
            </a:r>
            <a:r>
              <a: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2299" name="AutoShape 13"/>
          <p:cNvSpPr>
            <a:spLocks noChangeArrowheads="1"/>
          </p:cNvSpPr>
          <p:nvPr/>
        </p:nvSpPr>
        <p:spPr bwMode="auto">
          <a:xfrm>
            <a:off x="8148742" y="5134024"/>
            <a:ext cx="1295400" cy="504825"/>
          </a:xfrm>
          <a:prstGeom prst="parallelogram">
            <a:avLst>
              <a:gd name="adj" fmla="val 6415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输出</a:t>
            </a: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</a:p>
        </p:txBody>
      </p:sp>
      <p:sp>
        <p:nvSpPr>
          <p:cNvPr id="12300" name="AutoShape 14"/>
          <p:cNvSpPr>
            <a:spLocks noChangeArrowheads="1"/>
          </p:cNvSpPr>
          <p:nvPr/>
        </p:nvSpPr>
        <p:spPr bwMode="auto">
          <a:xfrm>
            <a:off x="9517167" y="5134024"/>
            <a:ext cx="1295400" cy="504825"/>
          </a:xfrm>
          <a:prstGeom prst="parallelogram">
            <a:avLst>
              <a:gd name="adj" fmla="val 6415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输出－ </a:t>
            </a: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2301" name="AutoShape 15"/>
          <p:cNvSpPr>
            <a:spLocks noChangeArrowheads="1"/>
          </p:cNvSpPr>
          <p:nvPr/>
        </p:nvSpPr>
        <p:spPr bwMode="auto">
          <a:xfrm>
            <a:off x="8363054" y="6019006"/>
            <a:ext cx="1008063" cy="4333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 束</a:t>
            </a:r>
          </a:p>
        </p:txBody>
      </p:sp>
      <p:sp>
        <p:nvSpPr>
          <p:cNvPr id="191504" name="Line 16"/>
          <p:cNvSpPr>
            <a:spLocks noChangeShapeType="1"/>
          </p:cNvSpPr>
          <p:nvPr/>
        </p:nvSpPr>
        <p:spPr bwMode="auto">
          <a:xfrm>
            <a:off x="8796442" y="2830561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1505" name="Line 17"/>
          <p:cNvSpPr>
            <a:spLocks noChangeShapeType="1"/>
          </p:cNvSpPr>
          <p:nvPr/>
        </p:nvSpPr>
        <p:spPr bwMode="auto">
          <a:xfrm>
            <a:off x="8796442" y="3622724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1506" name="Line 18"/>
          <p:cNvSpPr>
            <a:spLocks noChangeShapeType="1"/>
          </p:cNvSpPr>
          <p:nvPr/>
        </p:nvSpPr>
        <p:spPr bwMode="auto">
          <a:xfrm>
            <a:off x="8796442" y="470222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1507" name="Line 19"/>
          <p:cNvSpPr>
            <a:spLocks noChangeShapeType="1"/>
          </p:cNvSpPr>
          <p:nvPr/>
        </p:nvSpPr>
        <p:spPr bwMode="auto">
          <a:xfrm>
            <a:off x="8796442" y="5638848"/>
            <a:ext cx="0" cy="355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20"/>
          <p:cNvGrpSpPr/>
          <p:nvPr/>
        </p:nvGrpSpPr>
        <p:grpSpPr bwMode="auto">
          <a:xfrm>
            <a:off x="9371118" y="4341861"/>
            <a:ext cx="792163" cy="792162"/>
            <a:chOff x="4694" y="2205"/>
            <a:chExt cx="499" cy="499"/>
          </a:xfrm>
        </p:grpSpPr>
        <p:sp>
          <p:nvSpPr>
            <p:cNvPr id="8212" name="Line 21"/>
            <p:cNvSpPr>
              <a:spLocks noChangeShapeType="1"/>
            </p:cNvSpPr>
            <p:nvPr/>
          </p:nvSpPr>
          <p:spPr bwMode="auto">
            <a:xfrm>
              <a:off x="4694" y="2205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3" name="Line 22"/>
            <p:cNvSpPr>
              <a:spLocks noChangeShapeType="1"/>
            </p:cNvSpPr>
            <p:nvPr/>
          </p:nvSpPr>
          <p:spPr bwMode="auto">
            <a:xfrm>
              <a:off x="5193" y="220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3"/>
          <p:cNvGrpSpPr/>
          <p:nvPr/>
        </p:nvGrpSpPr>
        <p:grpSpPr bwMode="auto">
          <a:xfrm>
            <a:off x="8796442" y="5638843"/>
            <a:ext cx="1366838" cy="212725"/>
            <a:chOff x="4332" y="3022"/>
            <a:chExt cx="861" cy="134"/>
          </a:xfrm>
        </p:grpSpPr>
        <p:sp>
          <p:nvSpPr>
            <p:cNvPr id="8215" name="Line 24"/>
            <p:cNvSpPr>
              <a:spLocks noChangeShapeType="1"/>
            </p:cNvSpPr>
            <p:nvPr/>
          </p:nvSpPr>
          <p:spPr bwMode="auto">
            <a:xfrm>
              <a:off x="5193" y="3022"/>
              <a:ext cx="0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16" name="Line 25"/>
            <p:cNvSpPr>
              <a:spLocks noChangeShapeType="1"/>
            </p:cNvSpPr>
            <p:nvPr/>
          </p:nvSpPr>
          <p:spPr bwMode="auto">
            <a:xfrm flipH="1" flipV="1">
              <a:off x="4332" y="3144"/>
              <a:ext cx="861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1514" name="Text Box 26"/>
          <p:cNvSpPr txBox="1">
            <a:spLocks noChangeArrowheads="1"/>
          </p:cNvSpPr>
          <p:nvPr/>
        </p:nvSpPr>
        <p:spPr bwMode="auto">
          <a:xfrm>
            <a:off x="8796442" y="4702223"/>
            <a:ext cx="43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</a:p>
        </p:txBody>
      </p:sp>
      <p:sp>
        <p:nvSpPr>
          <p:cNvPr id="191515" name="Text Box 27"/>
          <p:cNvSpPr txBox="1">
            <a:spLocks noChangeArrowheads="1"/>
          </p:cNvSpPr>
          <p:nvPr/>
        </p:nvSpPr>
        <p:spPr bwMode="auto">
          <a:xfrm>
            <a:off x="9371117" y="4054523"/>
            <a:ext cx="43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否</a:t>
            </a:r>
          </a:p>
        </p:txBody>
      </p:sp>
      <p:sp>
        <p:nvSpPr>
          <p:cNvPr id="191516" name="Text Box 28"/>
          <p:cNvSpPr txBox="1">
            <a:spLocks noChangeArrowheads="1"/>
          </p:cNvSpPr>
          <p:nvPr/>
        </p:nvSpPr>
        <p:spPr bwMode="auto">
          <a:xfrm>
            <a:off x="5015812" y="3357972"/>
            <a:ext cx="2520950" cy="2923877"/>
          </a:xfrm>
          <a:prstGeom prst="rect">
            <a:avLst/>
          </a:prstGeom>
          <a:solidFill>
            <a:srgbClr val="CCFF66"/>
          </a:solidFill>
          <a:ln w="9525">
            <a:solidFill>
              <a:srgbClr val="0000FF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程序</a:t>
            </a:r>
            <a:r>
              <a:rPr lang="en-US" altLang="zh-CN" sz="1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INPUT  X</a:t>
            </a:r>
          </a:p>
          <a:p>
            <a:pPr>
              <a:spcBef>
                <a:spcPct val="50000"/>
              </a:spcBef>
            </a:pP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  X&gt;=0  THEN</a:t>
            </a:r>
          </a:p>
          <a:p>
            <a:pPr>
              <a:spcBef>
                <a:spcPct val="50000"/>
              </a:spcBef>
            </a:pP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PRINT   X</a:t>
            </a:r>
          </a:p>
          <a:p>
            <a:pPr>
              <a:spcBef>
                <a:spcPct val="50000"/>
              </a:spcBef>
            </a:pP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ELSE</a:t>
            </a:r>
          </a:p>
          <a:p>
            <a:pPr>
              <a:spcBef>
                <a:spcPct val="50000"/>
              </a:spcBef>
            </a:pP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PRINT  -X</a:t>
            </a:r>
          </a:p>
          <a:p>
            <a:pPr>
              <a:spcBef>
                <a:spcPct val="50000"/>
              </a:spcBef>
            </a:pP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 IF</a:t>
            </a:r>
          </a:p>
          <a:p>
            <a:pPr>
              <a:spcBef>
                <a:spcPct val="50000"/>
              </a:spcBef>
            </a:pPr>
            <a:r>
              <a:rPr lang="en-US" altLang="zh-CN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9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500"/>
                                        <p:tgtEl>
                                          <p:spTgt spid="19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  <p:bldP spid="191495" grpId="0"/>
      <p:bldP spid="191496" grpId="0"/>
      <p:bldP spid="191497" grpId="0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91514" grpId="0"/>
      <p:bldP spid="191515" grpId="0"/>
      <p:bldP spid="1915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639720" y="1113340"/>
            <a:ext cx="4916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练习：把下列语句的意义翻译成程序框图</a:t>
            </a:r>
          </a:p>
        </p:txBody>
      </p:sp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567968" y="3742301"/>
            <a:ext cx="23230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INPUT x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IF x&gt;0 THEN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y=1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ELSE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y=0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END IF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PRINT y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END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463752" y="1677539"/>
            <a:ext cx="6443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INPUT x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IF x&lt;0 THEN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x=ABS(x)</a:t>
            </a:r>
            <a:b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END IF</a:t>
            </a:r>
            <a:b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</a:b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PRINT   “x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的绝对值为：”；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</a:p>
          <a:p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END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556451" y="1461639"/>
            <a:ext cx="1152525" cy="431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 始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196088" y="3882578"/>
            <a:ext cx="1655763" cy="504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X=ABS(x) 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556451" y="5539927"/>
            <a:ext cx="1368425" cy="431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 束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8291714" y="1677539"/>
            <a:ext cx="1225550" cy="431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 始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147251" y="3981002"/>
            <a:ext cx="1511300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y=1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0307839" y="3981002"/>
            <a:ext cx="1295400" cy="431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y=0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8291714" y="5393877"/>
            <a:ext cx="1223962" cy="431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结束 </a:t>
            </a:r>
          </a:p>
        </p:txBody>
      </p:sp>
      <p:sp>
        <p:nvSpPr>
          <p:cNvPr id="192524" name="Line 12"/>
          <p:cNvSpPr>
            <a:spLocks noChangeShapeType="1"/>
          </p:cNvSpPr>
          <p:nvPr/>
        </p:nvSpPr>
        <p:spPr bwMode="auto">
          <a:xfrm>
            <a:off x="8866389" y="268560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2525" name="Line 13"/>
          <p:cNvSpPr>
            <a:spLocks noChangeShapeType="1"/>
          </p:cNvSpPr>
          <p:nvPr/>
        </p:nvSpPr>
        <p:spPr bwMode="auto">
          <a:xfrm>
            <a:off x="8867976" y="3477764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2526" name="Line 14"/>
          <p:cNvSpPr>
            <a:spLocks noChangeShapeType="1"/>
          </p:cNvSpPr>
          <p:nvPr/>
        </p:nvSpPr>
        <p:spPr bwMode="auto">
          <a:xfrm>
            <a:off x="6059687" y="258717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>
            <a:off x="6059687" y="3234877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6059687" y="438740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9658551" y="3188840"/>
            <a:ext cx="1296988" cy="792163"/>
            <a:chOff x="3923" y="2886"/>
            <a:chExt cx="817" cy="499"/>
          </a:xfrm>
        </p:grpSpPr>
        <p:sp>
          <p:nvSpPr>
            <p:cNvPr id="9233" name="Line 18"/>
            <p:cNvSpPr>
              <a:spLocks noChangeShapeType="1"/>
            </p:cNvSpPr>
            <p:nvPr/>
          </p:nvSpPr>
          <p:spPr bwMode="auto">
            <a:xfrm>
              <a:off x="3923" y="2886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4" name="Line 19"/>
            <p:cNvSpPr>
              <a:spLocks noChangeShapeType="1"/>
            </p:cNvSpPr>
            <p:nvPr/>
          </p:nvSpPr>
          <p:spPr bwMode="auto">
            <a:xfrm>
              <a:off x="4740" y="2886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2532" name="Text Box 20"/>
          <p:cNvSpPr txBox="1">
            <a:spLocks noChangeArrowheads="1"/>
          </p:cNvSpPr>
          <p:nvPr/>
        </p:nvSpPr>
        <p:spPr bwMode="auto">
          <a:xfrm>
            <a:off x="6175575" y="3359294"/>
            <a:ext cx="57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92533" name="Text Box 21"/>
          <p:cNvSpPr txBox="1">
            <a:spLocks noChangeArrowheads="1"/>
          </p:cNvSpPr>
          <p:nvPr/>
        </p:nvSpPr>
        <p:spPr bwMode="auto">
          <a:xfrm>
            <a:off x="6955811" y="2706236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grpSp>
        <p:nvGrpSpPr>
          <p:cNvPr id="3" name="Group 22"/>
          <p:cNvGrpSpPr/>
          <p:nvPr/>
        </p:nvGrpSpPr>
        <p:grpSpPr bwMode="auto">
          <a:xfrm>
            <a:off x="8939415" y="4412803"/>
            <a:ext cx="2016125" cy="287337"/>
            <a:chOff x="3470" y="3657"/>
            <a:chExt cx="1270" cy="181"/>
          </a:xfrm>
        </p:grpSpPr>
        <p:sp>
          <p:nvSpPr>
            <p:cNvPr id="9238" name="Line 23"/>
            <p:cNvSpPr>
              <a:spLocks noChangeShapeType="1"/>
            </p:cNvSpPr>
            <p:nvPr/>
          </p:nvSpPr>
          <p:spPr bwMode="auto">
            <a:xfrm>
              <a:off x="4740" y="365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39" name="Line 24"/>
            <p:cNvSpPr>
              <a:spLocks noChangeShapeType="1"/>
            </p:cNvSpPr>
            <p:nvPr/>
          </p:nvSpPr>
          <p:spPr bwMode="auto">
            <a:xfrm flipH="1">
              <a:off x="3470" y="3838"/>
              <a:ext cx="1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2537" name="Line 25"/>
          <p:cNvSpPr>
            <a:spLocks noChangeShapeType="1"/>
          </p:cNvSpPr>
          <p:nvPr/>
        </p:nvSpPr>
        <p:spPr bwMode="auto">
          <a:xfrm>
            <a:off x="8939414" y="441280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8866389" y="3465004"/>
            <a:ext cx="504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9773669" y="2811678"/>
            <a:ext cx="5032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grpSp>
        <p:nvGrpSpPr>
          <p:cNvPr id="4" name="Group 28"/>
          <p:cNvGrpSpPr/>
          <p:nvPr/>
        </p:nvGrpSpPr>
        <p:grpSpPr bwMode="auto">
          <a:xfrm>
            <a:off x="6059688" y="3092003"/>
            <a:ext cx="1368425" cy="1584325"/>
            <a:chOff x="4740" y="890"/>
            <a:chExt cx="771" cy="998"/>
          </a:xfrm>
        </p:grpSpPr>
        <p:sp>
          <p:nvSpPr>
            <p:cNvPr id="9244" name="Line 29"/>
            <p:cNvSpPr>
              <a:spLocks noChangeShapeType="1"/>
            </p:cNvSpPr>
            <p:nvPr/>
          </p:nvSpPr>
          <p:spPr bwMode="auto">
            <a:xfrm>
              <a:off x="5511" y="890"/>
              <a:ext cx="0" cy="9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45" name="Line 30"/>
            <p:cNvSpPr>
              <a:spLocks noChangeShapeType="1"/>
            </p:cNvSpPr>
            <p:nvPr/>
          </p:nvSpPr>
          <p:spPr bwMode="auto">
            <a:xfrm flipH="1">
              <a:off x="4740" y="1888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46" name="Line 31"/>
            <p:cNvSpPr>
              <a:spLocks noChangeShapeType="1"/>
            </p:cNvSpPr>
            <p:nvPr/>
          </p:nvSpPr>
          <p:spPr bwMode="auto">
            <a:xfrm flipH="1">
              <a:off x="5148" y="890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37" name="AutoShape 32"/>
          <p:cNvSpPr>
            <a:spLocks noChangeArrowheads="1"/>
          </p:cNvSpPr>
          <p:nvPr/>
        </p:nvSpPr>
        <p:spPr bwMode="auto">
          <a:xfrm>
            <a:off x="5340550" y="4819202"/>
            <a:ext cx="1439862" cy="431800"/>
          </a:xfrm>
          <a:prstGeom prst="parallelogram">
            <a:avLst>
              <a:gd name="adj" fmla="val 8336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 出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6059687" y="5252589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9" name="AutoShape 34"/>
          <p:cNvSpPr>
            <a:spLocks noChangeArrowheads="1"/>
          </p:cNvSpPr>
          <p:nvPr/>
        </p:nvSpPr>
        <p:spPr bwMode="auto">
          <a:xfrm>
            <a:off x="5124650" y="2803078"/>
            <a:ext cx="1801812" cy="504825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X&lt;0?</a:t>
            </a:r>
          </a:p>
        </p:txBody>
      </p:sp>
      <p:sp>
        <p:nvSpPr>
          <p:cNvPr id="13340" name="AutoShape 35"/>
          <p:cNvSpPr>
            <a:spLocks noChangeArrowheads="1"/>
          </p:cNvSpPr>
          <p:nvPr/>
        </p:nvSpPr>
        <p:spPr bwMode="auto">
          <a:xfrm>
            <a:off x="7931352" y="2972940"/>
            <a:ext cx="1801813" cy="504825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X&gt;0?</a:t>
            </a:r>
          </a:p>
        </p:txBody>
      </p:sp>
      <p:sp>
        <p:nvSpPr>
          <p:cNvPr id="13349" name="AutoShape 32"/>
          <p:cNvSpPr>
            <a:spLocks noChangeArrowheads="1"/>
          </p:cNvSpPr>
          <p:nvPr/>
        </p:nvSpPr>
        <p:spPr bwMode="auto">
          <a:xfrm>
            <a:off x="5411988" y="2155377"/>
            <a:ext cx="1439863" cy="431800"/>
          </a:xfrm>
          <a:prstGeom prst="parallelogram">
            <a:avLst>
              <a:gd name="adj" fmla="val 8336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 入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6059687" y="193947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51" name="AutoShape 32"/>
          <p:cNvSpPr>
            <a:spLocks noChangeArrowheads="1"/>
          </p:cNvSpPr>
          <p:nvPr/>
        </p:nvSpPr>
        <p:spPr bwMode="auto">
          <a:xfrm>
            <a:off x="8218689" y="2253802"/>
            <a:ext cx="1223962" cy="431800"/>
          </a:xfrm>
          <a:prstGeom prst="parallelogram">
            <a:avLst>
              <a:gd name="adj" fmla="val 7086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8866389" y="203790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53" name="AutoShape 32"/>
          <p:cNvSpPr>
            <a:spLocks noChangeArrowheads="1"/>
          </p:cNvSpPr>
          <p:nvPr/>
        </p:nvSpPr>
        <p:spPr bwMode="auto">
          <a:xfrm>
            <a:off x="8291714" y="4846189"/>
            <a:ext cx="1223962" cy="431800"/>
          </a:xfrm>
          <a:prstGeom prst="parallelogram">
            <a:avLst>
              <a:gd name="adj" fmla="val 7086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 出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 </a:t>
            </a: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8939414" y="520655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10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9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9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9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92532" grpId="0"/>
      <p:bldP spid="192533" grpId="0"/>
      <p:bldP spid="192538" grpId="0"/>
      <p:bldP spid="192539" grpId="0"/>
      <p:bldP spid="13337" grpId="0" animBg="1"/>
      <p:bldP spid="13339" grpId="0" animBg="1"/>
      <p:bldP spid="13340" grpId="0" animBg="1"/>
      <p:bldP spid="13349" grpId="0" animBg="1"/>
      <p:bldP spid="13351" grpId="0" animBg="1"/>
      <p:bldP spid="133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2"/>
          <p:cNvSpPr txBox="1">
            <a:spLocks noChangeArrowheads="1"/>
          </p:cNvSpPr>
          <p:nvPr/>
        </p:nvSpPr>
        <p:spPr bwMode="auto">
          <a:xfrm>
            <a:off x="658813" y="1193671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编写程序，输出两个不相等的实数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的最大值</a:t>
            </a: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660400" y="1606977"/>
            <a:ext cx="6342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分析：要输出两个不相等的实数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的最大值，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从而想到对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的大小关系有两种情况：（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a&gt;b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；（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b&gt;a</a:t>
            </a: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。这也就用到了我们经常提到的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99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分类讨论的思想，找出两个数的最大值。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658813" y="3719461"/>
            <a:ext cx="4211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第一步：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的数值</a:t>
            </a:r>
          </a:p>
        </p:txBody>
      </p:sp>
      <p:sp>
        <p:nvSpPr>
          <p:cNvPr id="1033" name="Text Box 5"/>
          <p:cNvSpPr txBox="1">
            <a:spLocks noChangeArrowheads="1"/>
          </p:cNvSpPr>
          <p:nvPr/>
        </p:nvSpPr>
        <p:spPr bwMode="auto">
          <a:xfrm>
            <a:off x="660400" y="4178120"/>
            <a:ext cx="57826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第二步：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判断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a&gt;b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是否成立若是输出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的值，否则，输出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的值。</a:t>
            </a: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8029619" y="1268552"/>
            <a:ext cx="1223962" cy="4603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开始 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7544637" y="2029205"/>
            <a:ext cx="1943100" cy="603250"/>
          </a:xfrm>
          <a:prstGeom prst="parallelogram">
            <a:avLst>
              <a:gd name="adj" fmla="val 8052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a,b,</a:t>
            </a: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7737177" y="3106668"/>
            <a:ext cx="1584325" cy="906463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a&gt;b?</a:t>
            </a:r>
          </a:p>
        </p:txBody>
      </p:sp>
      <p:sp>
        <p:nvSpPr>
          <p:cNvPr id="1046" name="AutoShape 22"/>
          <p:cNvSpPr>
            <a:spLocks noChangeArrowheads="1"/>
          </p:cNvSpPr>
          <p:nvPr/>
        </p:nvSpPr>
        <p:spPr bwMode="auto">
          <a:xfrm>
            <a:off x="9250064" y="4511604"/>
            <a:ext cx="1763712" cy="755652"/>
          </a:xfrm>
          <a:prstGeom prst="parallelogram">
            <a:avLst>
              <a:gd name="adj" fmla="val 7103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输 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047" name="AutoShape 23"/>
          <p:cNvSpPr>
            <a:spLocks noChangeArrowheads="1"/>
          </p:cNvSpPr>
          <p:nvPr/>
        </p:nvSpPr>
        <p:spPr bwMode="auto">
          <a:xfrm>
            <a:off x="7556995" y="4511605"/>
            <a:ext cx="1873250" cy="765175"/>
          </a:xfrm>
          <a:prstGeom prst="parallelogram">
            <a:avLst>
              <a:gd name="adj" fmla="val 6120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输出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>
            <a:off x="7908168" y="5702300"/>
            <a:ext cx="1079500" cy="431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结   束</a:t>
            </a:r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>
            <a:off x="8641600" y="1728927"/>
            <a:ext cx="17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 flipH="1">
            <a:off x="8516187" y="2632455"/>
            <a:ext cx="13153" cy="47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flipH="1">
            <a:off x="8516187" y="3970267"/>
            <a:ext cx="13151" cy="6063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>
            <a:off x="8447918" y="5267256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75" name="组合 1074"/>
          <p:cNvGrpSpPr/>
          <p:nvPr/>
        </p:nvGrpSpPr>
        <p:grpSpPr bwMode="auto">
          <a:xfrm>
            <a:off x="8493620" y="5271292"/>
            <a:ext cx="1584325" cy="287337"/>
            <a:chOff x="4195" y="3657"/>
            <a:chExt cx="998" cy="181"/>
          </a:xfrm>
        </p:grpSpPr>
        <p:sp>
          <p:nvSpPr>
            <p:cNvPr id="10256" name="Line 41"/>
            <p:cNvSpPr>
              <a:spLocks noChangeShapeType="1"/>
            </p:cNvSpPr>
            <p:nvPr/>
          </p:nvSpPr>
          <p:spPr bwMode="auto">
            <a:xfrm>
              <a:off x="5193" y="365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7" name="Line 42"/>
            <p:cNvSpPr>
              <a:spLocks noChangeShapeType="1"/>
            </p:cNvSpPr>
            <p:nvPr/>
          </p:nvSpPr>
          <p:spPr bwMode="auto">
            <a:xfrm flipH="1">
              <a:off x="4195" y="3838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4" name="组合 1073"/>
          <p:cNvGrpSpPr/>
          <p:nvPr/>
        </p:nvGrpSpPr>
        <p:grpSpPr bwMode="auto">
          <a:xfrm>
            <a:off x="9250064" y="3538467"/>
            <a:ext cx="1030630" cy="825432"/>
            <a:chOff x="4604" y="2296"/>
            <a:chExt cx="635" cy="953"/>
          </a:xfrm>
        </p:grpSpPr>
        <p:sp>
          <p:nvSpPr>
            <p:cNvPr id="10259" name="Line 43"/>
            <p:cNvSpPr>
              <a:spLocks noChangeShapeType="1"/>
            </p:cNvSpPr>
            <p:nvPr/>
          </p:nvSpPr>
          <p:spPr bwMode="auto">
            <a:xfrm>
              <a:off x="4604" y="2296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60" name="Line 44"/>
            <p:cNvSpPr>
              <a:spLocks noChangeShapeType="1"/>
            </p:cNvSpPr>
            <p:nvPr/>
          </p:nvSpPr>
          <p:spPr bwMode="auto">
            <a:xfrm>
              <a:off x="5239" y="2296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68" name="Text Box 45"/>
          <p:cNvSpPr txBox="1">
            <a:spLocks noChangeArrowheads="1"/>
          </p:cNvSpPr>
          <p:nvPr/>
        </p:nvSpPr>
        <p:spPr bwMode="auto">
          <a:xfrm>
            <a:off x="8242002" y="3943280"/>
            <a:ext cx="503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069" name="Text Box 46"/>
          <p:cNvSpPr txBox="1">
            <a:spLocks noChangeArrowheads="1"/>
          </p:cNvSpPr>
          <p:nvPr/>
        </p:nvSpPr>
        <p:spPr bwMode="auto">
          <a:xfrm>
            <a:off x="9250064" y="3222555"/>
            <a:ext cx="7207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/>
      <p:bldP spid="193540" grpId="0"/>
      <p:bldP spid="1033" grpId="0"/>
      <p:bldP spid="1037" grpId="0" animBg="1"/>
      <p:bldP spid="1038" grpId="0" animBg="1"/>
      <p:bldP spid="1040" grpId="0" animBg="1"/>
      <p:bldP spid="1046" grpId="0" animBg="1"/>
      <p:bldP spid="1047" grpId="0" animBg="1"/>
      <p:bldP spid="1049" grpId="0" animBg="1"/>
      <p:bldP spid="1068" grpId="0"/>
      <p:bldP spid="10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660400" y="1217573"/>
            <a:ext cx="3889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程序：</a:t>
            </a: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1615281" y="1628777"/>
            <a:ext cx="324008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INPUT  </a:t>
            </a:r>
            <a:r>
              <a:rPr lang="en-US" altLang="zh-CN" sz="20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1615281" y="2033590"/>
            <a:ext cx="41036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IF a&gt;b  THEN</a:t>
            </a:r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2047081" y="2420940"/>
            <a:ext cx="295275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PRINT  a    </a:t>
            </a:r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1686720" y="2852740"/>
            <a:ext cx="15843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ELSE</a:t>
            </a:r>
          </a:p>
        </p:txBody>
      </p:sp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2047081" y="3429002"/>
            <a:ext cx="33845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PRINT  b</a:t>
            </a:r>
          </a:p>
        </p:txBody>
      </p: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1694656" y="3933827"/>
            <a:ext cx="230505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 IF</a:t>
            </a:r>
          </a:p>
        </p:txBody>
      </p: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1708945" y="4581527"/>
            <a:ext cx="20161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END</a:t>
            </a:r>
          </a:p>
        </p:txBody>
      </p:sp>
      <p:sp>
        <p:nvSpPr>
          <p:cNvPr id="11273" name="AutoShape 13"/>
          <p:cNvSpPr>
            <a:spLocks noChangeArrowheads="1"/>
          </p:cNvSpPr>
          <p:nvPr/>
        </p:nvSpPr>
        <p:spPr bwMode="auto">
          <a:xfrm>
            <a:off x="6654007" y="1217573"/>
            <a:ext cx="1223962" cy="46037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开始 </a:t>
            </a:r>
          </a:p>
        </p:txBody>
      </p:sp>
      <p:sp>
        <p:nvSpPr>
          <p:cNvPr id="11274" name="AutoShape 14"/>
          <p:cNvSpPr>
            <a:spLocks noChangeArrowheads="1"/>
          </p:cNvSpPr>
          <p:nvPr/>
        </p:nvSpPr>
        <p:spPr bwMode="auto">
          <a:xfrm>
            <a:off x="6365083" y="2027239"/>
            <a:ext cx="1873250" cy="603250"/>
          </a:xfrm>
          <a:prstGeom prst="parallelogram">
            <a:avLst>
              <a:gd name="adj" fmla="val 7763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输入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a,b,</a:t>
            </a:r>
          </a:p>
        </p:txBody>
      </p:sp>
      <p:sp>
        <p:nvSpPr>
          <p:cNvPr id="11275" name="AutoShape 16"/>
          <p:cNvSpPr>
            <a:spLocks noChangeArrowheads="1"/>
          </p:cNvSpPr>
          <p:nvPr/>
        </p:nvSpPr>
        <p:spPr bwMode="auto">
          <a:xfrm>
            <a:off x="6438106" y="3006768"/>
            <a:ext cx="1584325" cy="736516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a&gt;b?</a:t>
            </a:r>
          </a:p>
        </p:txBody>
      </p:sp>
      <p:sp>
        <p:nvSpPr>
          <p:cNvPr id="11276" name="AutoShape 22"/>
          <p:cNvSpPr>
            <a:spLocks noChangeArrowheads="1"/>
          </p:cNvSpPr>
          <p:nvPr/>
        </p:nvSpPr>
        <p:spPr bwMode="auto">
          <a:xfrm>
            <a:off x="7968458" y="4371860"/>
            <a:ext cx="1835150" cy="620712"/>
          </a:xfrm>
          <a:prstGeom prst="parallelogram">
            <a:avLst>
              <a:gd name="adj" fmla="val 7391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输出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 </a:t>
            </a:r>
          </a:p>
        </p:txBody>
      </p:sp>
      <p:sp>
        <p:nvSpPr>
          <p:cNvPr id="11277" name="AutoShape 23"/>
          <p:cNvSpPr>
            <a:spLocks noChangeArrowheads="1"/>
          </p:cNvSpPr>
          <p:nvPr/>
        </p:nvSpPr>
        <p:spPr bwMode="auto">
          <a:xfrm>
            <a:off x="6168233" y="4227398"/>
            <a:ext cx="1943100" cy="765175"/>
          </a:xfrm>
          <a:prstGeom prst="parallelogram">
            <a:avLst>
              <a:gd name="adj" fmla="val 6348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输出</a:t>
            </a: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</a:t>
            </a:r>
          </a:p>
        </p:txBody>
      </p:sp>
      <p:sp>
        <p:nvSpPr>
          <p:cNvPr id="11278" name="AutoShape 25"/>
          <p:cNvSpPr>
            <a:spLocks noChangeArrowheads="1"/>
          </p:cNvSpPr>
          <p:nvPr/>
        </p:nvSpPr>
        <p:spPr bwMode="auto">
          <a:xfrm>
            <a:off x="6527801" y="5506733"/>
            <a:ext cx="1223963" cy="4318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结束 </a:t>
            </a:r>
          </a:p>
        </p:txBody>
      </p:sp>
      <p:sp>
        <p:nvSpPr>
          <p:cNvPr id="11279" name="Line 26"/>
          <p:cNvSpPr>
            <a:spLocks noChangeShapeType="1"/>
          </p:cNvSpPr>
          <p:nvPr/>
        </p:nvSpPr>
        <p:spPr bwMode="auto">
          <a:xfrm>
            <a:off x="7230269" y="1677948"/>
            <a:ext cx="0" cy="349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0" name="Line 28"/>
          <p:cNvSpPr>
            <a:spLocks noChangeShapeType="1"/>
          </p:cNvSpPr>
          <p:nvPr/>
        </p:nvSpPr>
        <p:spPr bwMode="auto">
          <a:xfrm>
            <a:off x="7230269" y="2630489"/>
            <a:ext cx="0" cy="349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1" name="Line 29"/>
          <p:cNvSpPr>
            <a:spLocks noChangeShapeType="1"/>
          </p:cNvSpPr>
          <p:nvPr/>
        </p:nvSpPr>
        <p:spPr bwMode="auto">
          <a:xfrm>
            <a:off x="7230267" y="3743284"/>
            <a:ext cx="1" cy="4937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2" name="Line 35"/>
          <p:cNvSpPr>
            <a:spLocks noChangeShapeType="1"/>
          </p:cNvSpPr>
          <p:nvPr/>
        </p:nvSpPr>
        <p:spPr bwMode="auto">
          <a:xfrm>
            <a:off x="7194551" y="4992572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283" name="组合 2112"/>
          <p:cNvGrpSpPr/>
          <p:nvPr/>
        </p:nvGrpSpPr>
        <p:grpSpPr bwMode="auto">
          <a:xfrm>
            <a:off x="7444579" y="4979989"/>
            <a:ext cx="1584325" cy="287337"/>
            <a:chOff x="4195" y="3657"/>
            <a:chExt cx="998" cy="181"/>
          </a:xfrm>
        </p:grpSpPr>
        <p:sp>
          <p:nvSpPr>
            <p:cNvPr id="11284" name="Line 41"/>
            <p:cNvSpPr>
              <a:spLocks noChangeShapeType="1"/>
            </p:cNvSpPr>
            <p:nvPr/>
          </p:nvSpPr>
          <p:spPr bwMode="auto">
            <a:xfrm>
              <a:off x="5193" y="365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5" name="Line 42"/>
            <p:cNvSpPr>
              <a:spLocks noChangeShapeType="1"/>
            </p:cNvSpPr>
            <p:nvPr/>
          </p:nvSpPr>
          <p:spPr bwMode="auto">
            <a:xfrm flipH="1">
              <a:off x="4195" y="3838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86" name="组合 2115"/>
          <p:cNvGrpSpPr/>
          <p:nvPr/>
        </p:nvGrpSpPr>
        <p:grpSpPr bwMode="auto">
          <a:xfrm>
            <a:off x="8020843" y="3363119"/>
            <a:ext cx="1008061" cy="1008740"/>
            <a:chOff x="4604" y="2296"/>
            <a:chExt cx="635" cy="953"/>
          </a:xfrm>
        </p:grpSpPr>
        <p:sp>
          <p:nvSpPr>
            <p:cNvPr id="11287" name="Line 43"/>
            <p:cNvSpPr>
              <a:spLocks noChangeShapeType="1"/>
            </p:cNvSpPr>
            <p:nvPr/>
          </p:nvSpPr>
          <p:spPr bwMode="auto">
            <a:xfrm>
              <a:off x="4604" y="2296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8" name="Line 44"/>
            <p:cNvSpPr>
              <a:spLocks noChangeShapeType="1"/>
            </p:cNvSpPr>
            <p:nvPr/>
          </p:nvSpPr>
          <p:spPr bwMode="auto">
            <a:xfrm>
              <a:off x="5239" y="2296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289" name="Text Box 45"/>
          <p:cNvSpPr txBox="1">
            <a:spLocks noChangeArrowheads="1"/>
          </p:cNvSpPr>
          <p:nvPr/>
        </p:nvSpPr>
        <p:spPr bwMode="auto">
          <a:xfrm>
            <a:off x="6691314" y="3818015"/>
            <a:ext cx="503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8165308" y="3422104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/>
      <p:bldP spid="194563" grpId="0"/>
      <p:bldP spid="194565" grpId="0"/>
      <p:bldP spid="194569" grpId="0"/>
      <p:bldP spid="194570" grpId="0"/>
      <p:bldP spid="194571" grpId="0"/>
      <p:bldP spid="194572" grpId="0"/>
      <p:bldP spid="1945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1773</Words>
  <Application>Microsoft Office PowerPoint</Application>
  <PresentationFormat>宽屏</PresentationFormat>
  <Paragraphs>325</Paragraphs>
  <Slides>20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Arial</vt:lpstr>
      <vt:lpstr>FandolFang R</vt:lpstr>
      <vt:lpstr>Calibri</vt:lpstr>
      <vt:lpstr>思源黑体 CN Light</vt:lpstr>
      <vt:lpstr>办公资源网：www.bangongziyuan.com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2020-06-25T13:11:00Z</dcterms:created>
  <dcterms:modified xsi:type="dcterms:W3CDTF">2021-01-09T11:57:59Z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