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86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72" y="96"/>
      </p:cViewPr>
      <p:guideLst>
        <p:guide pos="415"/>
        <p:guide pos="7256"/>
        <p:guide orient="horz" pos="618"/>
        <p:guide orient="horz" pos="664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13903 15096</inkml:trace>
  <inkml:trace contextRef="#ctx0" brushRef="#br0">13903 15096,'0'-22,"29"22,-58 0,1 0,28 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22697 9995,'0'0,"0"-27,0 27,0 0,0-29,0 29,-27 0,27 29,0-29,27 0</inkml:trace>
  <inkml:trace contextRef="#ctx0" brushRef="#br0">22947 10080,'-28'0,"56"0,-56 0,28 0,0 29,0-29,0 29,28-1</inkml:trace>
  <inkml:trace contextRef="#ctx0" brushRef="#br0">23002 10138,'0'0</inkml:trace>
  <inkml:trace contextRef="#ctx0" brushRef="#br0">22975 10109,'0'0,"0"29,0-29,0 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23371 9398,'-34'0,"34"0,0 0,0 29,0 0,-34-29,34 0,34 0,-34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23646 8954,'-28'0,"28"0,0 0,-28 0</inkml:trace>
  <inkml:trace contextRef="#ctx0" brushRef="#br0">23869 9147,'0'-28,"-28"28,56 0,-28 0,28 0,-28 0,27 0,-27 0,0 0,0 0,0 28,0 0,0-28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15357 6069</inkml:trace>
  <inkml:trace contextRef="#ctx0" brushRef="#br0">15382 6088,'0'0,"0"0,25 0,-50 0,25 0,0 0,-25 0,-1 0,26 19,0-19,-24 0,48 0,-24-19,0 19,0 0,0-19,0 19,26 0,-26-19,25 0,-25 19,25 0,-25 19,25-19,-25 19,-25-19,25 0,0 0,-25 0,25 19,0-19,0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16097 6699,'0'0,"0"0,0 21,0-21,0 0,23 0,0 0,-23 0,0 0</inkml:trace>
  <inkml:trace contextRef="#ctx0" brushRef="#br0">16097 6740,'0'0,"0"20,0-20,23 0,-23 0,23 0,0 0,-23 0,23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16478 8263,'0'0,"0"-20,0 20,23 0,-23-21,0 21,23 0,0 0,-23 0,22 0,-22 21,0-21,0 0,0 20,0-20,23 0,-23 20,-23-20,23 0,-22 0,22 0,0 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18098 8586,'0'-20,"0"1,0 19,0-20,0 20,0-20,22 20,-22 0,24 0,-24 0,23 0,-23 0,0 20,0-20,0 20,0-20,0 19,-23-19,23 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17866 10400,'0'-20,"-22"20,22 0,0 0,0-21,0 21,0-20,0 0,0 20,22 0,0 0,-22 0,0 20,0 0,22-20,-22 0,0 21,0-21,0 20,0-20,0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19550 10224,'0'0,"0"0,-23 0,23 0,0 20,0-20,-22 20,22 0,0-20,0 20,0-20,22 0,-22 0,23 0,-23 0,23 0,-23 0,23 0,-23 0,0-20,0 20,0-20,0 0,-23 20</inkml:trace>
  <inkml:trace contextRef="#ctx0" brushRef="#br0">18955 10728,'0'0,"0"-20,22 20,-22 0,23 0,-23 0,24 0,-24 0,23 0,-46 0,23 0,0 20,0 0,0-20,0 0,0 21,-24-21,1 0,46 0,1 0,-24 0</inkml:trace>
  <inkml:trace contextRef="#ctx0" brushRef="#br0">19573 10284,'0'0,"0"0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20574 11176,'0'0,"0"21,22-21,-22 20,0-20,0 21,23-21,-23 0,0 20,22-20,0 0,-22 0,22 0,-22 0,0 0,0-20,0 20,0 0,0-21,-22 21,22-20,0 20,-22 0,0 0,22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15145 13672,'0'-22,"0"22,29 0,-29 0,29 0,-29 0,0 0,0 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21896 12668,'0'21,"21"-21,0 0,-21 0,21 0,-21 0,0 0,-21 0,21 0,0 0,-21 0,21 20,-21-20,21 0,-21 0,21-20,21 20,-21 0,0 0</inkml:trace>
  <inkml:trace contextRef="#ctx0" brushRef="#br0">21959 12709,'0'0,"0"-20,-21 20,0 0,21 20,21-20,-21 0,21 0,-21 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23339 13843,'-22'0,"22"0,-22 0,0 0,22 0,0 21,0-21,0 0,22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23209 13779,'21'0,"1"0,-22 0,21 0,-21 0,21 19,-21-19,0 20,0-20,0 21,0-2,0-19,0 20,-21-20,21 0,0 0,0 20,-21-20,21 0,-22 0,22-20,0 20,0-20,0 20,0-19,-21 19,21-21,0 21,0-20,0 20,21 0,-21-19,22 19</inkml:trace>
  <inkml:trace contextRef="#ctx0" brushRef="#br0">23273 13839,'0'19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5875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24683 14751,'-23'0,"0"0,23 0,0 0,0-20,0 20,0 0,23 0,0 0,-23 0,22 0,-44 0,22 0,-23 0,23 0</inkml:trace>
  <inkml:trace contextRef="#ctx0" brushRef="#br0">24660 14731,'0'0,"23"0,-23 0,0 20,0-20,22 0,-22 0,23 0,0 0,-23 0,22 0,-22 0,0 0,0 0</inkml:trace>
  <inkml:trace contextRef="#ctx0" brushRef="#br0">24728 14771,'-23'0,"23"-20,23 20,-23 0,0 20,0-20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18407 12732,'0'0,"-25"0,25 30,25-30,-25 0,24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18923 11929,'0'-24,"30"24,-30 0,28 0,-28 0,0 0,0 0,0 24,-28-24,-2 0,60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19934 11557,'-29'0,"0"0,29 0,0 0,0 0,29 0,-29 27,0-27,0 26,29-26,-29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20970 11744,'-17'0,"17"-29,17 29,-17 0,0 29,0-29,-17 0,34 0,-17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21205 11010,'0'0,"0"0,0 0,-28 0,56 0,-28 0,27 0,0 0,-27-28,0 28</inkml:trace>
  <inkml:trace contextRef="#ctx0" brushRef="#br0">21259 11038,'0'-28,"0"0,0 28,0-28,-27 28,0 0,54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21871 10595,'0'-23,"0"23,27 0,-54 0,27 0,0 0,-27 0,54 0,-27 0,27 0,-54 0,27 0,27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0-08-31T13:49:13"/>
    </inkml:context>
    <inkml:brush xml:id="br0">
      <inkml:brushProperty name="width" value="0.14111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22193 10403,'0'-28,"28"28,-28 0,0 0,0-29,0 29,0-27,0 27,29 0,-29 0,27 0,-27 0,0 27,0-27,0 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2A6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2A6E8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9.png"/><Relationship Id="rId18" Type="http://schemas.openxmlformats.org/officeDocument/2006/relationships/customXml" Target="../ink/ink21.xml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18.xml"/><Relationship Id="rId17" Type="http://schemas.openxmlformats.org/officeDocument/2006/relationships/image" Target="../media/image21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17.xml"/><Relationship Id="rId19" Type="http://schemas.openxmlformats.org/officeDocument/2006/relationships/image" Target="../media/image22.png"/><Relationship Id="rId4" Type="http://schemas.openxmlformats.org/officeDocument/2006/relationships/customXml" Target="../ink/ink14.xml"/><Relationship Id="rId9" Type="http://schemas.openxmlformats.org/officeDocument/2006/relationships/image" Target="../media/image17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png"/><Relationship Id="rId5" Type="http://schemas.openxmlformats.org/officeDocument/2006/relationships/image" Target="../media/image4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33" r="13072"/>
          <a:stretch>
            <a:fillRect/>
          </a:stretch>
        </p:blipFill>
        <p:spPr>
          <a:xfrm>
            <a:off x="5985132" y="218489"/>
            <a:ext cx="5523514" cy="4761548"/>
          </a:xfrm>
          <a:custGeom>
            <a:avLst/>
            <a:gdLst>
              <a:gd name="connsiteX0" fmla="*/ 2736205 w 5523514"/>
              <a:gd name="connsiteY0" fmla="*/ 0 h 4761548"/>
              <a:gd name="connsiteX1" fmla="*/ 5523514 w 5523514"/>
              <a:gd name="connsiteY1" fmla="*/ 4761548 h 4761548"/>
              <a:gd name="connsiteX2" fmla="*/ 0 w 5523514"/>
              <a:gd name="connsiteY2" fmla="*/ 4761548 h 4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3514" h="4761548">
                <a:moveTo>
                  <a:pt x="2736205" y="0"/>
                </a:moveTo>
                <a:lnTo>
                  <a:pt x="5523514" y="4761548"/>
                </a:lnTo>
                <a:lnTo>
                  <a:pt x="0" y="4761548"/>
                </a:lnTo>
                <a:close/>
              </a:path>
            </a:pathLst>
          </a:custGeom>
        </p:spPr>
      </p:pic>
      <p:sp>
        <p:nvSpPr>
          <p:cNvPr id="18" name="等腰三角形 17"/>
          <p:cNvSpPr/>
          <p:nvPr/>
        </p:nvSpPr>
        <p:spPr>
          <a:xfrm rot="10800000">
            <a:off x="9834794" y="1011117"/>
            <a:ext cx="2231666" cy="1923850"/>
          </a:xfrm>
          <a:prstGeom prst="triangle">
            <a:avLst/>
          </a:prstGeom>
          <a:solidFill>
            <a:srgbClr val="B2E1F1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10771821">
            <a:off x="6992075" y="808493"/>
            <a:ext cx="1193981" cy="1029294"/>
          </a:xfrm>
          <a:prstGeom prst="triangle">
            <a:avLst/>
          </a:prstGeom>
          <a:solidFill>
            <a:srgbClr val="B2E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0772417">
            <a:off x="8552549" y="5420708"/>
            <a:ext cx="1655071" cy="1426785"/>
          </a:xfrm>
          <a:prstGeom prst="triangle">
            <a:avLst/>
          </a:prstGeom>
          <a:solidFill>
            <a:srgbClr val="B2E1F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21586196">
            <a:off x="6638602" y="545387"/>
            <a:ext cx="5543826" cy="4779161"/>
          </a:xfrm>
          <a:prstGeom prst="triangle">
            <a:avLst/>
          </a:prstGeom>
          <a:solidFill>
            <a:srgbClr val="3FCD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44142" y="2314916"/>
            <a:ext cx="6343734" cy="2641902"/>
            <a:chOff x="6147269" y="2844265"/>
            <a:chExt cx="5461722" cy="2076459"/>
          </a:xfrm>
        </p:grpSpPr>
        <p:grpSp>
          <p:nvGrpSpPr>
            <p:cNvPr id="23" name="组合 22"/>
            <p:cNvGrpSpPr/>
            <p:nvPr/>
          </p:nvGrpSpPr>
          <p:grpSpPr>
            <a:xfrm>
              <a:off x="6147269" y="3331609"/>
              <a:ext cx="5461722" cy="1589115"/>
              <a:chOff x="-4714868" y="2110674"/>
              <a:chExt cx="5461722" cy="1589115"/>
            </a:xfrm>
          </p:grpSpPr>
          <p:sp>
            <p:nvSpPr>
              <p:cNvPr id="3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2A6E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-4714868" y="2110674"/>
                <a:ext cx="5461722" cy="944353"/>
                <a:chOff x="-4714868" y="2110674"/>
                <a:chExt cx="5461722" cy="944353"/>
              </a:xfrm>
            </p:grpSpPr>
            <p:sp>
              <p:nvSpPr>
                <p:cNvPr id="42" name="文本框 41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3" name="直接连接符 4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" name="文本占位符 19"/>
                <p:cNvSpPr txBox="1"/>
                <p:nvPr/>
              </p:nvSpPr>
              <p:spPr>
                <a:xfrm>
                  <a:off x="-4708756" y="2110674"/>
                  <a:ext cx="545561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3600" b="1" dirty="0">
                      <a:solidFill>
                        <a:srgbClr val="2A6E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3600" b="1" dirty="0">
                      <a:solidFill>
                        <a:srgbClr val="2A6E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2.3.2  </a:t>
                  </a:r>
                  <a:r>
                    <a:rPr lang="zh-CN" altLang="en-US" sz="3600" b="1" dirty="0">
                      <a:solidFill>
                        <a:srgbClr val="2A6E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两个变量的线性相关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6E8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统计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-1777549" y="534275"/>
            <a:ext cx="4062342" cy="300975"/>
          </a:xfrm>
          <a:prstGeom prst="rect">
            <a:avLst/>
          </a:prstGeom>
          <a:solidFill>
            <a:srgbClr val="2A6E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1265"/>
          <p:cNvSpPr>
            <a:spLocks noGrp="1" noChangeArrowheads="1"/>
          </p:cNvSpPr>
          <p:nvPr>
            <p:ph type="title" idx="4294967295"/>
          </p:nvPr>
        </p:nvSpPr>
        <p:spPr>
          <a:xfrm>
            <a:off x="-294640" y="1503998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604" name="矩形 11268"/>
          <p:cNvSpPr>
            <a:spLocks noChangeArrowheads="1"/>
          </p:cNvSpPr>
          <p:nvPr/>
        </p:nvSpPr>
        <p:spPr bwMode="auto">
          <a:xfrm>
            <a:off x="619760" y="1228666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kern="0">
                <a:solidFill>
                  <a:srgbClr val="C6060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人体内脂肪含量与年龄之间是相关关系</a:t>
            </a:r>
          </a:p>
        </p:txBody>
      </p:sp>
      <p:sp>
        <p:nvSpPr>
          <p:cNvPr id="25605" name="文本框 11270"/>
          <p:cNvSpPr txBox="1">
            <a:spLocks noChangeArrowheads="1"/>
          </p:cNvSpPr>
          <p:nvPr/>
        </p:nvSpPr>
        <p:spPr bwMode="auto">
          <a:xfrm>
            <a:off x="335280" y="1503998"/>
            <a:ext cx="112877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在一定年龄段内，随着年龄的增长，人体内的脂肪含量会增加，但人体内的脂肪含量还与饮食习惯、体育锻炼等有关，可能还与个人的先天体质有关。</a:t>
            </a:r>
          </a:p>
          <a:p>
            <a:pPr>
              <a:lnSpc>
                <a:spcPct val="200000"/>
              </a:lnSpc>
            </a:pPr>
            <a:r>
              <a:rPr lang="zh-CN" altLang="en-US" sz="20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对某一个人来说，他的体内脂肪含量不一定随年龄     增长而增加或减少，但是如果把很多个体放在一起，就可能表现出一定的规律性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73729"/>
          <p:cNvSpPr txBox="1">
            <a:spLocks noChangeArrowheads="1"/>
          </p:cNvSpPr>
          <p:nvPr/>
        </p:nvSpPr>
        <p:spPr bwMode="auto">
          <a:xfrm>
            <a:off x="660399" y="1247844"/>
            <a:ext cx="1527215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散点图：</a:t>
            </a:r>
          </a:p>
        </p:txBody>
      </p:sp>
      <p:sp>
        <p:nvSpPr>
          <p:cNvPr id="26627" name="文本框 73730"/>
          <p:cNvSpPr txBox="1">
            <a:spLocks noChangeArrowheads="1"/>
          </p:cNvSpPr>
          <p:nvPr/>
        </p:nvSpPr>
        <p:spPr bwMode="auto">
          <a:xfrm>
            <a:off x="594995" y="1673385"/>
            <a:ext cx="109239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将各数据在平面坐标系中的对应点画出来，得到表示两个变量的一组数据的图形，这样的图形叫做散点图。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如下图：</a:t>
            </a:r>
          </a:p>
        </p:txBody>
      </p:sp>
      <p:grpSp>
        <p:nvGrpSpPr>
          <p:cNvPr id="26628" name="组合 73788"/>
          <p:cNvGrpSpPr/>
          <p:nvPr/>
        </p:nvGrpSpPr>
        <p:grpSpPr bwMode="auto">
          <a:xfrm>
            <a:off x="4274654" y="2490240"/>
            <a:ext cx="4709160" cy="3643860"/>
            <a:chOff x="1676" y="1392"/>
            <a:chExt cx="3364" cy="2603"/>
          </a:xfrm>
        </p:grpSpPr>
        <p:sp>
          <p:nvSpPr>
            <p:cNvPr id="26629" name="直接连接符 73732"/>
            <p:cNvSpPr>
              <a:spLocks noChangeShapeType="1"/>
            </p:cNvSpPr>
            <p:nvPr/>
          </p:nvSpPr>
          <p:spPr bwMode="auto">
            <a:xfrm>
              <a:off x="1949" y="3702"/>
              <a:ext cx="2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0" name="直接连接符 73733"/>
            <p:cNvSpPr>
              <a:spLocks noChangeShapeType="1"/>
            </p:cNvSpPr>
            <p:nvPr/>
          </p:nvSpPr>
          <p:spPr bwMode="auto">
            <a:xfrm flipV="1">
              <a:off x="1949" y="1434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1" name="文本框 73734"/>
            <p:cNvSpPr txBox="1">
              <a:spLocks noChangeArrowheads="1"/>
            </p:cNvSpPr>
            <p:nvPr/>
          </p:nvSpPr>
          <p:spPr bwMode="auto">
            <a:xfrm>
              <a:off x="1728" y="366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6632" name="直接连接符 73735"/>
            <p:cNvSpPr>
              <a:spLocks noChangeShapeType="1"/>
            </p:cNvSpPr>
            <p:nvPr/>
          </p:nvSpPr>
          <p:spPr bwMode="auto">
            <a:xfrm>
              <a:off x="2221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3" name="直接连接符 73736"/>
            <p:cNvSpPr>
              <a:spLocks noChangeShapeType="1"/>
            </p:cNvSpPr>
            <p:nvPr/>
          </p:nvSpPr>
          <p:spPr bwMode="auto">
            <a:xfrm>
              <a:off x="2538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4" name="直接连接符 73737"/>
            <p:cNvSpPr>
              <a:spLocks noChangeShapeType="1"/>
            </p:cNvSpPr>
            <p:nvPr/>
          </p:nvSpPr>
          <p:spPr bwMode="auto">
            <a:xfrm>
              <a:off x="2856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5" name="直接连接符 73738"/>
            <p:cNvSpPr>
              <a:spLocks noChangeShapeType="1"/>
            </p:cNvSpPr>
            <p:nvPr/>
          </p:nvSpPr>
          <p:spPr bwMode="auto">
            <a:xfrm>
              <a:off x="3128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6" name="直接连接符 73739"/>
            <p:cNvSpPr>
              <a:spLocks noChangeShapeType="1"/>
            </p:cNvSpPr>
            <p:nvPr/>
          </p:nvSpPr>
          <p:spPr bwMode="auto">
            <a:xfrm>
              <a:off x="3400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7" name="直接连接符 73740"/>
            <p:cNvSpPr>
              <a:spLocks noChangeShapeType="1"/>
            </p:cNvSpPr>
            <p:nvPr/>
          </p:nvSpPr>
          <p:spPr bwMode="auto">
            <a:xfrm>
              <a:off x="3672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8" name="直接连接符 73741"/>
            <p:cNvSpPr>
              <a:spLocks noChangeShapeType="1"/>
            </p:cNvSpPr>
            <p:nvPr/>
          </p:nvSpPr>
          <p:spPr bwMode="auto">
            <a:xfrm>
              <a:off x="3945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9" name="直接连接符 73742"/>
            <p:cNvSpPr>
              <a:spLocks noChangeShapeType="1"/>
            </p:cNvSpPr>
            <p:nvPr/>
          </p:nvSpPr>
          <p:spPr bwMode="auto">
            <a:xfrm>
              <a:off x="4217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0" name="直接连接符 73743"/>
            <p:cNvSpPr>
              <a:spLocks noChangeShapeType="1"/>
            </p:cNvSpPr>
            <p:nvPr/>
          </p:nvSpPr>
          <p:spPr bwMode="auto">
            <a:xfrm>
              <a:off x="4489" y="3657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1" name="直接连接符 73744"/>
            <p:cNvSpPr>
              <a:spLocks noChangeShapeType="1"/>
            </p:cNvSpPr>
            <p:nvPr/>
          </p:nvSpPr>
          <p:spPr bwMode="auto">
            <a:xfrm flipH="1">
              <a:off x="4625" y="370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2" name="直接连接符 73745"/>
            <p:cNvSpPr>
              <a:spLocks noChangeShapeType="1"/>
            </p:cNvSpPr>
            <p:nvPr/>
          </p:nvSpPr>
          <p:spPr bwMode="auto">
            <a:xfrm>
              <a:off x="1949" y="343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3" name="直接连接符 73746"/>
            <p:cNvSpPr>
              <a:spLocks noChangeShapeType="1"/>
            </p:cNvSpPr>
            <p:nvPr/>
          </p:nvSpPr>
          <p:spPr bwMode="auto">
            <a:xfrm>
              <a:off x="1949" y="320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4" name="直接连接符 73747"/>
            <p:cNvSpPr>
              <a:spLocks noChangeShapeType="1"/>
            </p:cNvSpPr>
            <p:nvPr/>
          </p:nvSpPr>
          <p:spPr bwMode="auto">
            <a:xfrm>
              <a:off x="1949" y="297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5" name="直接连接符 73748"/>
            <p:cNvSpPr>
              <a:spLocks noChangeShapeType="1"/>
            </p:cNvSpPr>
            <p:nvPr/>
          </p:nvSpPr>
          <p:spPr bwMode="auto">
            <a:xfrm>
              <a:off x="1949" y="2749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6" name="直接连接符 73749"/>
            <p:cNvSpPr>
              <a:spLocks noChangeShapeType="1"/>
            </p:cNvSpPr>
            <p:nvPr/>
          </p:nvSpPr>
          <p:spPr bwMode="auto">
            <a:xfrm>
              <a:off x="1949" y="252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7" name="直接连接符 73750"/>
            <p:cNvSpPr>
              <a:spLocks noChangeShapeType="1"/>
            </p:cNvSpPr>
            <p:nvPr/>
          </p:nvSpPr>
          <p:spPr bwMode="auto">
            <a:xfrm>
              <a:off x="1949" y="225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8" name="直接连接符 73751"/>
            <p:cNvSpPr>
              <a:spLocks noChangeShapeType="1"/>
            </p:cNvSpPr>
            <p:nvPr/>
          </p:nvSpPr>
          <p:spPr bwMode="auto">
            <a:xfrm>
              <a:off x="1949" y="197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9" name="直接连接符 73752"/>
            <p:cNvSpPr>
              <a:spLocks noChangeShapeType="1"/>
            </p:cNvSpPr>
            <p:nvPr/>
          </p:nvSpPr>
          <p:spPr bwMode="auto">
            <a:xfrm>
              <a:off x="1949" y="170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50" name="直接连接符 73753"/>
            <p:cNvSpPr>
              <a:spLocks noChangeShapeType="1"/>
            </p:cNvSpPr>
            <p:nvPr/>
          </p:nvSpPr>
          <p:spPr bwMode="auto">
            <a:xfrm>
              <a:off x="4761" y="365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51" name="文本框 73754"/>
            <p:cNvSpPr txBox="1">
              <a:spLocks noChangeArrowheads="1"/>
            </p:cNvSpPr>
            <p:nvPr/>
          </p:nvSpPr>
          <p:spPr bwMode="auto">
            <a:xfrm>
              <a:off x="2072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</a:p>
          </p:txBody>
        </p:sp>
        <p:sp>
          <p:nvSpPr>
            <p:cNvPr id="26652" name="文本框 73755"/>
            <p:cNvSpPr txBox="1">
              <a:spLocks noChangeArrowheads="1"/>
            </p:cNvSpPr>
            <p:nvPr/>
          </p:nvSpPr>
          <p:spPr bwMode="auto">
            <a:xfrm>
              <a:off x="2402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25</a:t>
              </a:r>
            </a:p>
          </p:txBody>
        </p:sp>
        <p:sp>
          <p:nvSpPr>
            <p:cNvPr id="26653" name="文本框 73756"/>
            <p:cNvSpPr txBox="1">
              <a:spLocks noChangeArrowheads="1"/>
            </p:cNvSpPr>
            <p:nvPr/>
          </p:nvSpPr>
          <p:spPr bwMode="auto">
            <a:xfrm>
              <a:off x="2720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30</a:t>
              </a:r>
            </a:p>
          </p:txBody>
        </p:sp>
        <p:sp>
          <p:nvSpPr>
            <p:cNvPr id="26654" name="文本框 73757"/>
            <p:cNvSpPr txBox="1">
              <a:spLocks noChangeArrowheads="1"/>
            </p:cNvSpPr>
            <p:nvPr/>
          </p:nvSpPr>
          <p:spPr bwMode="auto">
            <a:xfrm>
              <a:off x="2992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</a:p>
          </p:txBody>
        </p:sp>
        <p:sp>
          <p:nvSpPr>
            <p:cNvPr id="26655" name="文本框 73758"/>
            <p:cNvSpPr txBox="1">
              <a:spLocks noChangeArrowheads="1"/>
            </p:cNvSpPr>
            <p:nvPr/>
          </p:nvSpPr>
          <p:spPr bwMode="auto">
            <a:xfrm>
              <a:off x="3264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40</a:t>
              </a:r>
            </a:p>
          </p:txBody>
        </p:sp>
        <p:sp>
          <p:nvSpPr>
            <p:cNvPr id="26656" name="文本框 73759"/>
            <p:cNvSpPr txBox="1">
              <a:spLocks noChangeArrowheads="1"/>
            </p:cNvSpPr>
            <p:nvPr/>
          </p:nvSpPr>
          <p:spPr bwMode="auto">
            <a:xfrm>
              <a:off x="3533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45</a:t>
              </a:r>
            </a:p>
          </p:txBody>
        </p:sp>
        <p:sp>
          <p:nvSpPr>
            <p:cNvPr id="26657" name="文本框 73760"/>
            <p:cNvSpPr txBox="1">
              <a:spLocks noChangeArrowheads="1"/>
            </p:cNvSpPr>
            <p:nvPr/>
          </p:nvSpPr>
          <p:spPr bwMode="auto">
            <a:xfrm>
              <a:off x="3818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50</a:t>
              </a:r>
            </a:p>
          </p:txBody>
        </p:sp>
        <p:sp>
          <p:nvSpPr>
            <p:cNvPr id="26658" name="文本框 73761"/>
            <p:cNvSpPr txBox="1">
              <a:spLocks noChangeArrowheads="1"/>
            </p:cNvSpPr>
            <p:nvPr/>
          </p:nvSpPr>
          <p:spPr bwMode="auto">
            <a:xfrm>
              <a:off x="4081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55</a:t>
              </a:r>
            </a:p>
          </p:txBody>
        </p:sp>
        <p:sp>
          <p:nvSpPr>
            <p:cNvPr id="26659" name="文本框 73762"/>
            <p:cNvSpPr txBox="1">
              <a:spLocks noChangeArrowheads="1"/>
            </p:cNvSpPr>
            <p:nvPr/>
          </p:nvSpPr>
          <p:spPr bwMode="auto">
            <a:xfrm>
              <a:off x="4353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60</a:t>
              </a:r>
            </a:p>
          </p:txBody>
        </p:sp>
        <p:sp>
          <p:nvSpPr>
            <p:cNvPr id="26660" name="文本框 73763"/>
            <p:cNvSpPr txBox="1">
              <a:spLocks noChangeArrowheads="1"/>
            </p:cNvSpPr>
            <p:nvPr/>
          </p:nvSpPr>
          <p:spPr bwMode="auto">
            <a:xfrm>
              <a:off x="4615" y="374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65</a:t>
              </a:r>
            </a:p>
          </p:txBody>
        </p:sp>
        <p:sp>
          <p:nvSpPr>
            <p:cNvPr id="26661" name="文本框 73764"/>
            <p:cNvSpPr txBox="1">
              <a:spLocks noChangeArrowheads="1"/>
            </p:cNvSpPr>
            <p:nvPr/>
          </p:nvSpPr>
          <p:spPr bwMode="auto">
            <a:xfrm>
              <a:off x="4398" y="3335"/>
              <a:ext cx="6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年龄</a:t>
              </a:r>
            </a:p>
          </p:txBody>
        </p:sp>
        <p:sp>
          <p:nvSpPr>
            <p:cNvPr id="26662" name="文本框 73765"/>
            <p:cNvSpPr txBox="1">
              <a:spLocks noChangeArrowheads="1"/>
            </p:cNvSpPr>
            <p:nvPr/>
          </p:nvSpPr>
          <p:spPr bwMode="auto">
            <a:xfrm>
              <a:off x="2072" y="1392"/>
              <a:ext cx="16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脂肪含量</a:t>
              </a:r>
            </a:p>
          </p:txBody>
        </p:sp>
        <p:sp>
          <p:nvSpPr>
            <p:cNvPr id="26663" name="文本框 73766"/>
            <p:cNvSpPr txBox="1">
              <a:spLocks noChangeArrowheads="1"/>
            </p:cNvSpPr>
            <p:nvPr/>
          </p:nvSpPr>
          <p:spPr bwMode="auto">
            <a:xfrm>
              <a:off x="1728" y="327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6664" name="文本框 73767"/>
            <p:cNvSpPr txBox="1">
              <a:spLocks noChangeArrowheads="1"/>
            </p:cNvSpPr>
            <p:nvPr/>
          </p:nvSpPr>
          <p:spPr bwMode="auto">
            <a:xfrm>
              <a:off x="1680" y="3086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</a:p>
          </p:txBody>
        </p:sp>
        <p:sp>
          <p:nvSpPr>
            <p:cNvPr id="26665" name="文本框 73768"/>
            <p:cNvSpPr txBox="1">
              <a:spLocks noChangeArrowheads="1"/>
            </p:cNvSpPr>
            <p:nvPr/>
          </p:nvSpPr>
          <p:spPr bwMode="auto">
            <a:xfrm>
              <a:off x="1680" y="2846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15</a:t>
              </a:r>
            </a:p>
          </p:txBody>
        </p:sp>
        <p:sp>
          <p:nvSpPr>
            <p:cNvPr id="26666" name="文本框 73769"/>
            <p:cNvSpPr txBox="1">
              <a:spLocks noChangeArrowheads="1"/>
            </p:cNvSpPr>
            <p:nvPr/>
          </p:nvSpPr>
          <p:spPr bwMode="auto">
            <a:xfrm>
              <a:off x="1680" y="2606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</a:t>
              </a:r>
            </a:p>
          </p:txBody>
        </p:sp>
        <p:sp>
          <p:nvSpPr>
            <p:cNvPr id="26667" name="文本框 73770"/>
            <p:cNvSpPr txBox="1">
              <a:spLocks noChangeArrowheads="1"/>
            </p:cNvSpPr>
            <p:nvPr/>
          </p:nvSpPr>
          <p:spPr bwMode="auto">
            <a:xfrm>
              <a:off x="1680" y="2366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25</a:t>
              </a:r>
            </a:p>
          </p:txBody>
        </p:sp>
        <p:sp>
          <p:nvSpPr>
            <p:cNvPr id="26668" name="文本框 73771"/>
            <p:cNvSpPr txBox="1">
              <a:spLocks noChangeArrowheads="1"/>
            </p:cNvSpPr>
            <p:nvPr/>
          </p:nvSpPr>
          <p:spPr bwMode="auto">
            <a:xfrm>
              <a:off x="1680" y="2126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30</a:t>
              </a:r>
            </a:p>
          </p:txBody>
        </p:sp>
        <p:sp>
          <p:nvSpPr>
            <p:cNvPr id="26669" name="文本框 73772"/>
            <p:cNvSpPr txBox="1">
              <a:spLocks noChangeArrowheads="1"/>
            </p:cNvSpPr>
            <p:nvPr/>
          </p:nvSpPr>
          <p:spPr bwMode="auto">
            <a:xfrm>
              <a:off x="1676" y="1883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35</a:t>
              </a:r>
            </a:p>
          </p:txBody>
        </p:sp>
        <p:sp>
          <p:nvSpPr>
            <p:cNvPr id="26670" name="文本框 73773"/>
            <p:cNvSpPr txBox="1">
              <a:spLocks noChangeArrowheads="1"/>
            </p:cNvSpPr>
            <p:nvPr/>
          </p:nvSpPr>
          <p:spPr bwMode="auto">
            <a:xfrm>
              <a:off x="1676" y="1615"/>
              <a:ext cx="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3775" name="墨迹 73774"/>
                <p14:cNvContentPartPr/>
                <p14:nvPr/>
              </p14:nvContentPartPr>
              <p14:xfrm>
                <a:off x="2260" y="3238"/>
                <a:ext cx="15" cy="7"/>
              </p14:xfrm>
            </p:contentPart>
          </mc:Choice>
          <mc:Fallback xmlns="">
            <p:pic>
              <p:nvPicPr>
                <p:cNvPr id="73775" name="墨迹 73774"/>
              </p:nvPicPr>
              <p:blipFill>
                <a:blip r:embed="rId3"/>
              </p:blipFill>
              <p:spPr>
                <a:xfrm>
                  <a:off x="2260" y="3238"/>
                  <a:ext cx="15" cy="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3776" name="墨迹 73775"/>
                <p14:cNvContentPartPr/>
                <p14:nvPr/>
              </p14:nvContentPartPr>
              <p14:xfrm>
                <a:off x="2544" y="2894"/>
                <a:ext cx="15" cy="7"/>
              </p14:xfrm>
            </p:contentPart>
          </mc:Choice>
          <mc:Fallback xmlns="">
            <p:pic>
              <p:nvPicPr>
                <p:cNvPr id="73776" name="墨迹 73775"/>
              </p:nvPicPr>
              <p:blipFill>
                <a:blip r:embed="rId5"/>
              </p:blipFill>
              <p:spPr>
                <a:xfrm>
                  <a:off x="2544" y="2894"/>
                  <a:ext cx="15" cy="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777" name="墨迹 73776"/>
                <p14:cNvContentPartPr/>
                <p14:nvPr/>
              </p14:nvContentPartPr>
              <p14:xfrm>
                <a:off x="3283" y="2705"/>
                <a:ext cx="14" cy="8"/>
              </p14:xfrm>
            </p:contentPart>
          </mc:Choice>
          <mc:Fallback xmlns="">
            <p:pic>
              <p:nvPicPr>
                <p:cNvPr id="73777" name="墨迹 73776"/>
              </p:nvPicPr>
              <p:blipFill>
                <a:blip r:embed="rId7"/>
              </p:blipFill>
              <p:spPr>
                <a:xfrm>
                  <a:off x="3283" y="2705"/>
                  <a:ext cx="14" cy="8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778" name="墨迹 73777"/>
                <p14:cNvContentPartPr/>
                <p14:nvPr/>
              </p14:nvContentPartPr>
              <p14:xfrm>
                <a:off x="3405" y="2518"/>
                <a:ext cx="15" cy="7"/>
              </p14:xfrm>
            </p:contentPart>
          </mc:Choice>
          <mc:Fallback xmlns="">
            <p:pic>
              <p:nvPicPr>
                <p:cNvPr id="73778" name="墨迹 73777"/>
              </p:nvPicPr>
              <p:blipFill>
                <a:blip r:embed="rId9"/>
              </p:blipFill>
              <p:spPr>
                <a:xfrm>
                  <a:off x="3405" y="2518"/>
                  <a:ext cx="15" cy="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779" name="墨迹 73778"/>
                <p14:cNvContentPartPr/>
                <p14:nvPr/>
              </p14:nvContentPartPr>
              <p14:xfrm>
                <a:off x="3621" y="2439"/>
                <a:ext cx="15" cy="14"/>
              </p14:xfrm>
            </p:contentPart>
          </mc:Choice>
          <mc:Fallback xmlns="">
            <p:pic>
              <p:nvPicPr>
                <p:cNvPr id="73779" name="墨迹 73778"/>
              </p:nvPicPr>
              <p:blipFill>
                <a:blip r:embed="rId11"/>
              </p:blipFill>
              <p:spPr>
                <a:xfrm>
                  <a:off x="3621" y="2439"/>
                  <a:ext cx="15" cy="14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3780" name="墨迹 73779"/>
                <p14:cNvContentPartPr/>
                <p14:nvPr/>
              </p14:nvContentPartPr>
              <p14:xfrm>
                <a:off x="3866" y="2475"/>
                <a:ext cx="7" cy="7"/>
              </p14:xfrm>
            </p:contentPart>
          </mc:Choice>
          <mc:Fallback xmlns="">
            <p:pic>
              <p:nvPicPr>
                <p:cNvPr id="73780" name="墨迹 73779"/>
              </p:nvPicPr>
              <p:blipFill>
                <a:blip r:embed="rId13"/>
              </p:blipFill>
              <p:spPr>
                <a:xfrm>
                  <a:off x="3866" y="2475"/>
                  <a:ext cx="7" cy="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3781" name="墨迹 73780"/>
                <p14:cNvContentPartPr/>
                <p14:nvPr/>
              </p14:nvContentPartPr>
              <p14:xfrm>
                <a:off x="3916" y="2302"/>
                <a:ext cx="22" cy="22"/>
              </p14:xfrm>
            </p:contentPart>
          </mc:Choice>
          <mc:Fallback xmlns="">
            <p:pic>
              <p:nvPicPr>
                <p:cNvPr id="73781" name="墨迹 73780"/>
              </p:nvPicPr>
              <p:blipFill>
                <a:blip r:embed="rId15"/>
              </p:blipFill>
              <p:spPr>
                <a:xfrm>
                  <a:off x="3916" y="2302"/>
                  <a:ext cx="22" cy="22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3782" name="墨迹 73781"/>
                <p14:cNvContentPartPr/>
                <p14:nvPr/>
              </p14:nvContentPartPr>
              <p14:xfrm>
                <a:off x="4068" y="2216"/>
                <a:ext cx="14" cy="7"/>
              </p14:xfrm>
            </p:contentPart>
          </mc:Choice>
          <mc:Fallback xmlns="">
            <p:pic>
              <p:nvPicPr>
                <p:cNvPr id="73782" name="墨迹 73781"/>
              </p:nvPicPr>
              <p:blipFill>
                <a:blip r:embed="rId17"/>
              </p:blipFill>
              <p:spPr>
                <a:xfrm>
                  <a:off x="4068" y="2216"/>
                  <a:ext cx="14" cy="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3783" name="墨迹 73782"/>
                <p14:cNvContentPartPr/>
                <p14:nvPr/>
              </p14:nvContentPartPr>
              <p14:xfrm>
                <a:off x="4147" y="2158"/>
                <a:ext cx="22" cy="22"/>
              </p14:xfrm>
            </p:contentPart>
          </mc:Choice>
          <mc:Fallback xmlns="">
            <p:pic>
              <p:nvPicPr>
                <p:cNvPr id="73783" name="墨迹 73782"/>
              </p:nvPicPr>
              <p:blipFill>
                <a:blip r:embed="rId19"/>
              </p:blipFill>
              <p:spPr>
                <a:xfrm>
                  <a:off x="4147" y="2158"/>
                  <a:ext cx="22" cy="22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3784" name="墨迹 73783"/>
                <p14:cNvContentPartPr/>
                <p14:nvPr/>
              </p14:nvContentPartPr>
              <p14:xfrm>
                <a:off x="4255" y="2072"/>
                <a:ext cx="86" cy="57"/>
              </p14:xfrm>
            </p:contentPart>
          </mc:Choice>
          <mc:Fallback xmlns="">
            <p:pic>
              <p:nvPicPr>
                <p:cNvPr id="73784" name="墨迹 73783"/>
              </p:nvPicPr>
              <p:blipFill>
                <a:blip r:embed="rId21"/>
              </p:blipFill>
              <p:spPr>
                <a:xfrm>
                  <a:off x="4255" y="2072"/>
                  <a:ext cx="86" cy="57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3785" name="墨迹 73784"/>
                <p14:cNvContentPartPr/>
                <p14:nvPr/>
              </p14:nvContentPartPr>
              <p14:xfrm>
                <a:off x="4399" y="1949"/>
                <a:ext cx="14" cy="15"/>
              </p14:xfrm>
            </p:contentPart>
          </mc:Choice>
          <mc:Fallback xmlns="">
            <p:pic>
              <p:nvPicPr>
                <p:cNvPr id="73785" name="墨迹 73784"/>
              </p:nvPicPr>
              <p:blipFill>
                <a:blip r:embed="rId23"/>
              </p:blipFill>
              <p:spPr>
                <a:xfrm>
                  <a:off x="4399" y="1949"/>
                  <a:ext cx="14" cy="15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3786" name="墨迹 73785"/>
                <p14:cNvContentPartPr/>
                <p14:nvPr/>
              </p14:nvContentPartPr>
              <p14:xfrm>
                <a:off x="4464" y="1849"/>
                <a:ext cx="86" cy="57"/>
              </p14:xfrm>
            </p:contentPart>
          </mc:Choice>
          <mc:Fallback xmlns="">
            <p:pic>
              <p:nvPicPr>
                <p:cNvPr id="73786" name="墨迹 73785"/>
              </p:nvPicPr>
              <p:blipFill>
                <a:blip r:embed="rId25"/>
              </p:blipFill>
              <p:spPr>
                <a:xfrm>
                  <a:off x="4464" y="1849"/>
                  <a:ext cx="86" cy="57"/>
                </a:xfrm>
                <a:prstGeom prst="rect"/>
              </p:spPr>
            </p:pic>
          </mc:Fallback>
        </mc:AlternateContent>
      </p:grpSp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75779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4100"/>
            <a:ext cx="10858500" cy="1796005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图中点的趋势表明两个变量之间确实存在一定的关系，年龄越大，体内脂肪含量越高。这个图支持了我们从数据表中得出的结论。</a:t>
            </a:r>
          </a:p>
        </p:txBody>
      </p:sp>
      <p:sp>
        <p:nvSpPr>
          <p:cNvPr id="27651" name="文本框 75780"/>
          <p:cNvSpPr txBox="1">
            <a:spLocks noChangeArrowheads="1"/>
          </p:cNvSpPr>
          <p:nvPr/>
        </p:nvSpPr>
        <p:spPr bwMode="auto">
          <a:xfrm>
            <a:off x="660400" y="3112837"/>
            <a:ext cx="4073646" cy="40011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体现了数学思想方法：数形结合！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74754"/>
          <p:cNvSpPr txBox="1">
            <a:spLocks noChangeArrowheads="1"/>
          </p:cNvSpPr>
          <p:nvPr/>
        </p:nvSpPr>
        <p:spPr bwMode="auto">
          <a:xfrm>
            <a:off x="639237" y="2960832"/>
            <a:ext cx="10784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思考：你能举一些生活中的变量成正相关或成负相关的例子吗？</a:t>
            </a:r>
          </a:p>
        </p:txBody>
      </p:sp>
      <p:grpSp>
        <p:nvGrpSpPr>
          <p:cNvPr id="28675" name="组合 74755"/>
          <p:cNvGrpSpPr/>
          <p:nvPr/>
        </p:nvGrpSpPr>
        <p:grpSpPr bwMode="auto">
          <a:xfrm>
            <a:off x="6900141" y="3457712"/>
            <a:ext cx="3331880" cy="2589891"/>
            <a:chOff x="2952" y="1280"/>
            <a:chExt cx="2899" cy="2523"/>
          </a:xfrm>
        </p:grpSpPr>
        <p:sp>
          <p:nvSpPr>
            <p:cNvPr id="28676" name="直接连接符 74756"/>
            <p:cNvSpPr>
              <a:spLocks noChangeShapeType="1"/>
            </p:cNvSpPr>
            <p:nvPr/>
          </p:nvSpPr>
          <p:spPr bwMode="auto">
            <a:xfrm>
              <a:off x="3175" y="3548"/>
              <a:ext cx="2494" cy="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7" name="直接连接符 74757"/>
            <p:cNvSpPr>
              <a:spLocks noChangeShapeType="1"/>
            </p:cNvSpPr>
            <p:nvPr/>
          </p:nvSpPr>
          <p:spPr bwMode="auto">
            <a:xfrm flipV="1">
              <a:off x="3175" y="1280"/>
              <a:ext cx="0" cy="22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8" name="直接连接符 74758"/>
            <p:cNvSpPr>
              <a:spLocks noChangeShapeType="1"/>
            </p:cNvSpPr>
            <p:nvPr/>
          </p:nvSpPr>
          <p:spPr bwMode="auto">
            <a:xfrm>
              <a:off x="3447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9" name="直接连接符 74759"/>
            <p:cNvSpPr>
              <a:spLocks noChangeShapeType="1"/>
            </p:cNvSpPr>
            <p:nvPr/>
          </p:nvSpPr>
          <p:spPr bwMode="auto">
            <a:xfrm>
              <a:off x="3764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0" name="直接连接符 74760"/>
            <p:cNvSpPr>
              <a:spLocks noChangeShapeType="1"/>
            </p:cNvSpPr>
            <p:nvPr/>
          </p:nvSpPr>
          <p:spPr bwMode="auto">
            <a:xfrm>
              <a:off x="4082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直接连接符 74761"/>
            <p:cNvSpPr>
              <a:spLocks noChangeShapeType="1"/>
            </p:cNvSpPr>
            <p:nvPr/>
          </p:nvSpPr>
          <p:spPr bwMode="auto">
            <a:xfrm>
              <a:off x="4354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直接连接符 74762"/>
            <p:cNvSpPr>
              <a:spLocks noChangeShapeType="1"/>
            </p:cNvSpPr>
            <p:nvPr/>
          </p:nvSpPr>
          <p:spPr bwMode="auto">
            <a:xfrm>
              <a:off x="4626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直接连接符 74763"/>
            <p:cNvSpPr>
              <a:spLocks noChangeShapeType="1"/>
            </p:cNvSpPr>
            <p:nvPr/>
          </p:nvSpPr>
          <p:spPr bwMode="auto">
            <a:xfrm>
              <a:off x="4898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4" name="直接连接符 74764"/>
            <p:cNvSpPr>
              <a:spLocks noChangeShapeType="1"/>
            </p:cNvSpPr>
            <p:nvPr/>
          </p:nvSpPr>
          <p:spPr bwMode="auto">
            <a:xfrm>
              <a:off x="5171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5" name="直接连接符 74765"/>
            <p:cNvSpPr>
              <a:spLocks noChangeShapeType="1"/>
            </p:cNvSpPr>
            <p:nvPr/>
          </p:nvSpPr>
          <p:spPr bwMode="auto">
            <a:xfrm>
              <a:off x="5443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6" name="直接连接符 74766"/>
            <p:cNvSpPr>
              <a:spLocks noChangeShapeType="1"/>
            </p:cNvSpPr>
            <p:nvPr/>
          </p:nvSpPr>
          <p:spPr bwMode="auto">
            <a:xfrm>
              <a:off x="5715" y="3503"/>
              <a:ext cx="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7" name="直接连接符 74767"/>
            <p:cNvSpPr>
              <a:spLocks noChangeShapeType="1"/>
            </p:cNvSpPr>
            <p:nvPr/>
          </p:nvSpPr>
          <p:spPr bwMode="auto">
            <a:xfrm flipH="1">
              <a:off x="5851" y="3548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直接连接符 74768"/>
            <p:cNvSpPr>
              <a:spLocks noChangeShapeType="1"/>
            </p:cNvSpPr>
            <p:nvPr/>
          </p:nvSpPr>
          <p:spPr bwMode="auto">
            <a:xfrm>
              <a:off x="3175" y="3276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直接连接符 74769"/>
            <p:cNvSpPr>
              <a:spLocks noChangeShapeType="1"/>
            </p:cNvSpPr>
            <p:nvPr/>
          </p:nvSpPr>
          <p:spPr bwMode="auto">
            <a:xfrm>
              <a:off x="3175" y="3049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0" name="直接连接符 74770"/>
            <p:cNvSpPr>
              <a:spLocks noChangeShapeType="1"/>
            </p:cNvSpPr>
            <p:nvPr/>
          </p:nvSpPr>
          <p:spPr bwMode="auto">
            <a:xfrm>
              <a:off x="3175" y="2822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1" name="直接连接符 74771"/>
            <p:cNvSpPr>
              <a:spLocks noChangeShapeType="1"/>
            </p:cNvSpPr>
            <p:nvPr/>
          </p:nvSpPr>
          <p:spPr bwMode="auto">
            <a:xfrm>
              <a:off x="3175" y="2595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2" name="直接连接符 74772"/>
            <p:cNvSpPr>
              <a:spLocks noChangeShapeType="1"/>
            </p:cNvSpPr>
            <p:nvPr/>
          </p:nvSpPr>
          <p:spPr bwMode="auto">
            <a:xfrm>
              <a:off x="3175" y="2368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3" name="直接连接符 74773"/>
            <p:cNvSpPr>
              <a:spLocks noChangeShapeType="1"/>
            </p:cNvSpPr>
            <p:nvPr/>
          </p:nvSpPr>
          <p:spPr bwMode="auto">
            <a:xfrm>
              <a:off x="3175" y="2096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4" name="直接连接符 74774"/>
            <p:cNvSpPr>
              <a:spLocks noChangeShapeType="1"/>
            </p:cNvSpPr>
            <p:nvPr/>
          </p:nvSpPr>
          <p:spPr bwMode="auto">
            <a:xfrm>
              <a:off x="3175" y="1824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5" name="直接连接符 74775"/>
            <p:cNvSpPr>
              <a:spLocks noChangeShapeType="1"/>
            </p:cNvSpPr>
            <p:nvPr/>
          </p:nvSpPr>
          <p:spPr bwMode="auto">
            <a:xfrm>
              <a:off x="3175" y="1552"/>
              <a:ext cx="4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6" name="文本框 74776"/>
            <p:cNvSpPr txBox="1">
              <a:spLocks noChangeArrowheads="1"/>
            </p:cNvSpPr>
            <p:nvPr/>
          </p:nvSpPr>
          <p:spPr bwMode="auto">
            <a:xfrm>
              <a:off x="5616" y="3181"/>
              <a:ext cx="10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4778" name="墨迹 74777"/>
                <p14:cNvContentPartPr/>
                <p14:nvPr/>
              </p14:nvContentPartPr>
              <p14:xfrm>
                <a:off x="3380" y="1399"/>
                <a:ext cx="36" cy="29"/>
              </p14:xfrm>
            </p:contentPart>
          </mc:Choice>
          <mc:Fallback xmlns="">
            <p:pic>
              <p:nvPicPr>
                <p:cNvPr id="74778" name="墨迹 74777"/>
              </p:nvPicPr>
              <p:blipFill>
                <a:blip r:embed="rId3"/>
              </p:blipFill>
              <p:spPr>
                <a:xfrm>
                  <a:off x="3380" y="1399"/>
                  <a:ext cx="36" cy="29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4779" name="墨迹 74778"/>
                <p14:cNvContentPartPr/>
                <p14:nvPr/>
              </p14:nvContentPartPr>
              <p14:xfrm>
                <a:off x="3559" y="1550"/>
                <a:ext cx="29" cy="22"/>
              </p14:xfrm>
            </p:contentPart>
          </mc:Choice>
          <mc:Fallback xmlns="">
            <p:pic>
              <p:nvPicPr>
                <p:cNvPr id="74779" name="墨迹 74778"/>
              </p:nvPicPr>
              <p:blipFill>
                <a:blip r:embed="rId5"/>
              </p:blipFill>
              <p:spPr>
                <a:xfrm>
                  <a:off x="3559" y="1550"/>
                  <a:ext cx="29" cy="22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780" name="墨迹 74779"/>
                <p14:cNvContentPartPr/>
                <p14:nvPr/>
              </p14:nvContentPartPr>
              <p14:xfrm>
                <a:off x="3646" y="1896"/>
                <a:ext cx="36" cy="29"/>
              </p14:xfrm>
            </p:contentPart>
          </mc:Choice>
          <mc:Fallback xmlns="">
            <p:pic>
              <p:nvPicPr>
                <p:cNvPr id="74780" name="墨迹 74779"/>
              </p:nvPicPr>
              <p:blipFill>
                <a:blip r:embed="rId7"/>
              </p:blipFill>
              <p:spPr>
                <a:xfrm>
                  <a:off x="3646" y="1896"/>
                  <a:ext cx="36" cy="29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4781" name="墨迹 74780"/>
                <p14:cNvContentPartPr/>
                <p14:nvPr/>
              </p14:nvContentPartPr>
              <p14:xfrm>
                <a:off x="4013" y="1961"/>
                <a:ext cx="22" cy="29"/>
              </p14:xfrm>
            </p:contentPart>
          </mc:Choice>
          <mc:Fallback xmlns="">
            <p:pic>
              <p:nvPicPr>
                <p:cNvPr id="74781" name="墨迹 74780"/>
              </p:nvPicPr>
              <p:blipFill>
                <a:blip r:embed="rId9"/>
              </p:blipFill>
              <p:spPr>
                <a:xfrm>
                  <a:off x="4013" y="1961"/>
                  <a:ext cx="22" cy="29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782" name="墨迹 74781"/>
                <p14:cNvContentPartPr/>
                <p14:nvPr/>
              </p14:nvContentPartPr>
              <p14:xfrm>
                <a:off x="3956" y="2371"/>
                <a:ext cx="21" cy="29"/>
              </p14:xfrm>
            </p:contentPart>
          </mc:Choice>
          <mc:Fallback xmlns="">
            <p:pic>
              <p:nvPicPr>
                <p:cNvPr id="74782" name="墨迹 74781"/>
              </p:nvPicPr>
              <p:blipFill>
                <a:blip r:embed="rId11"/>
              </p:blipFill>
              <p:spPr>
                <a:xfrm>
                  <a:off x="3956" y="2371"/>
                  <a:ext cx="21" cy="29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4783" name="墨迹 74782"/>
                <p14:cNvContentPartPr/>
                <p14:nvPr/>
              </p14:nvContentPartPr>
              <p14:xfrm>
                <a:off x="4207" y="2350"/>
                <a:ext cx="202" cy="194"/>
              </p14:xfrm>
            </p:contentPart>
          </mc:Choice>
          <mc:Fallback xmlns="">
            <p:pic>
              <p:nvPicPr>
                <p:cNvPr id="74783" name="墨迹 74782"/>
              </p:nvPicPr>
              <p:blipFill>
                <a:blip r:embed="rId13"/>
              </p:blipFill>
              <p:spPr>
                <a:xfrm>
                  <a:off x="4207" y="2350"/>
                  <a:ext cx="202" cy="194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4784" name="墨迹 74783"/>
                <p14:cNvContentPartPr/>
                <p14:nvPr/>
              </p14:nvContentPartPr>
              <p14:xfrm>
                <a:off x="4575" y="2565"/>
                <a:ext cx="36" cy="29"/>
              </p14:xfrm>
            </p:contentPart>
          </mc:Choice>
          <mc:Fallback xmlns="">
            <p:pic>
              <p:nvPicPr>
                <p:cNvPr id="74784" name="墨迹 74783"/>
              </p:nvPicPr>
              <p:blipFill>
                <a:blip r:embed="rId15"/>
              </p:blipFill>
              <p:spPr>
                <a:xfrm>
                  <a:off x="4575" y="2565"/>
                  <a:ext cx="36" cy="29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4785" name="墨迹 74784"/>
                <p14:cNvContentPartPr/>
                <p14:nvPr/>
              </p14:nvContentPartPr>
              <p14:xfrm>
                <a:off x="4870" y="2904"/>
                <a:ext cx="29" cy="22"/>
              </p14:xfrm>
            </p:contentPart>
          </mc:Choice>
          <mc:Fallback xmlns="">
            <p:pic>
              <p:nvPicPr>
                <p:cNvPr id="74785" name="墨迹 74784"/>
              </p:nvPicPr>
              <p:blipFill>
                <a:blip r:embed="rId17"/>
              </p:blipFill>
              <p:spPr>
                <a:xfrm>
                  <a:off x="4870" y="2904"/>
                  <a:ext cx="29" cy="22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4786" name="墨迹 74785"/>
                <p14:cNvContentPartPr/>
                <p14:nvPr/>
              </p14:nvContentPartPr>
              <p14:xfrm>
                <a:off x="5187" y="3170"/>
                <a:ext cx="21" cy="8"/>
              </p14:xfrm>
            </p:contentPart>
          </mc:Choice>
          <mc:Fallback xmlns="">
            <p:pic>
              <p:nvPicPr>
                <p:cNvPr id="74786" name="墨迹 74785"/>
              </p:nvPicPr>
              <p:blipFill>
                <a:blip r:embed="rId19"/>
              </p:blipFill>
              <p:spPr>
                <a:xfrm>
                  <a:off x="5187" y="3170"/>
                  <a:ext cx="21" cy="8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4787" name="墨迹 74786"/>
                <p14:cNvContentPartPr/>
                <p14:nvPr/>
              </p14:nvContentPartPr>
              <p14:xfrm>
                <a:off x="5172" y="3156"/>
                <a:ext cx="29" cy="43"/>
              </p14:xfrm>
            </p:contentPart>
          </mc:Choice>
          <mc:Fallback xmlns="">
            <p:pic>
              <p:nvPicPr>
                <p:cNvPr id="74787" name="墨迹 74786"/>
              </p:nvPicPr>
              <p:blipFill>
                <a:blip r:embed="rId21"/>
              </p:blipFill>
              <p:spPr>
                <a:xfrm>
                  <a:off x="5172" y="3156"/>
                  <a:ext cx="29" cy="43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4788" name="墨迹 74787"/>
                <p14:cNvContentPartPr/>
                <p14:nvPr/>
              </p14:nvContentPartPr>
              <p14:xfrm>
                <a:off x="5496" y="3372"/>
                <a:ext cx="44" cy="15"/>
              </p14:xfrm>
            </p:contentPart>
          </mc:Choice>
          <mc:Fallback xmlns="">
            <p:pic>
              <p:nvPicPr>
                <p:cNvPr id="74788" name="墨迹 74787"/>
              </p:nvPicPr>
              <p:blipFill>
                <a:blip r:embed="rId23"/>
              </p:blipFill>
              <p:spPr>
                <a:xfrm>
                  <a:off x="5496" y="3372"/>
                  <a:ext cx="44" cy="15"/>
                </a:xfrm>
                <a:prstGeom prst="rect"/>
              </p:spPr>
            </p:pic>
          </mc:Fallback>
        </mc:AlternateContent>
        <p:sp>
          <p:nvSpPr>
            <p:cNvPr id="28708" name="矩形 74788"/>
            <p:cNvSpPr>
              <a:spLocks noChangeArrowheads="1"/>
            </p:cNvSpPr>
            <p:nvPr/>
          </p:nvSpPr>
          <p:spPr bwMode="auto">
            <a:xfrm>
              <a:off x="2952" y="3583"/>
              <a:ext cx="22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8709" name="文本框 74789"/>
          <p:cNvSpPr txBox="1">
            <a:spLocks noChangeArrowheads="1"/>
          </p:cNvSpPr>
          <p:nvPr/>
        </p:nvSpPr>
        <p:spPr bwMode="auto">
          <a:xfrm>
            <a:off x="255286" y="1631877"/>
            <a:ext cx="111689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观察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点的位置：发现散布在从左下角到右上角的区域。称它们为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正相关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。但有的两个变量的相关如右图所示成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负相关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8710" name="文本框 74791"/>
          <p:cNvSpPr txBox="1">
            <a:spLocks noChangeArrowheads="1"/>
          </p:cNvSpPr>
          <p:nvPr/>
        </p:nvSpPr>
        <p:spPr bwMode="auto">
          <a:xfrm>
            <a:off x="660399" y="1227100"/>
            <a:ext cx="2499489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正相关  负相关</a:t>
            </a: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77826"/>
          <p:cNvSpPr>
            <a:spLocks noChangeArrowheads="1"/>
          </p:cNvSpPr>
          <p:nvPr/>
        </p:nvSpPr>
        <p:spPr bwMode="auto">
          <a:xfrm>
            <a:off x="660400" y="1226474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如何从散点图直观判断两个变量是否有相关关系？</a:t>
            </a:r>
          </a:p>
        </p:txBody>
      </p:sp>
      <p:sp>
        <p:nvSpPr>
          <p:cNvPr id="77828" name="矩形 77827"/>
          <p:cNvSpPr>
            <a:spLocks noChangeArrowheads="1"/>
          </p:cNvSpPr>
          <p:nvPr/>
        </p:nvSpPr>
        <p:spPr bwMode="auto">
          <a:xfrm>
            <a:off x="660400" y="1626584"/>
            <a:ext cx="10858500" cy="41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0005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如果所有的样本点都落在某一函数曲线上，这两个变量有什么关系？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具有函数关系．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如果所有的样本点都落在某一函数曲线附近，那么这两个变量之间有关系吗？关系确定吗？是什么关系？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有关系，不确定，有相关关系。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如果所有的样本点都落在某一直线附近，变量之间就有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线性相关关系。线性相关又分正相关和负相关。</a:t>
            </a:r>
            <a:r>
              <a:rPr lang="zh-CN" altLang="en-US" sz="2000" b="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（呈条形状</a:t>
            </a:r>
            <a:r>
              <a:rPr lang="zh-CN" altLang="en-US" sz="2000" b="0" kern="0" dirty="0">
                <a:solidFill>
                  <a:schemeClr val="hlink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．如果散点图的点几乎没有什么规则，则这两个变量之间关系又如何？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没有相关关系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84995"/>
          <p:cNvSpPr txBox="1">
            <a:spLocks noChangeArrowheads="1"/>
          </p:cNvSpPr>
          <p:nvPr/>
        </p:nvSpPr>
        <p:spPr bwMode="auto">
          <a:xfrm>
            <a:off x="660400" y="1437954"/>
            <a:ext cx="11531600" cy="30814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探究三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寻找回归直线（定量）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）回归直线一定过样本点的中心吗？为什么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）为什么要找回归直线？找到这条直线是否说明年龄与脂肪含量是函数关系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）假如我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岁，我的脂肪含量大约是多少？是表中的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27.5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吗？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）如何具体求出这个回归直线的方程呢？回归直线与散点图中各点的位置应具有怎样的关系？ </a:t>
            </a:r>
          </a:p>
        </p:txBody>
      </p:sp>
      <p:sp>
        <p:nvSpPr>
          <p:cNvPr id="30723" name="矩形 84996"/>
          <p:cNvSpPr>
            <a:spLocks noChangeArrowheads="1"/>
          </p:cNvSpPr>
          <p:nvPr/>
        </p:nvSpPr>
        <p:spPr bwMode="auto">
          <a:xfrm>
            <a:off x="469369" y="1153952"/>
            <a:ext cx="176202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展示交流</a:t>
            </a:r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b="0" kern="0" dirty="0">
              <a:solidFill>
                <a:srgbClr val="CC33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94211"/>
          <p:cNvSpPr txBox="1">
            <a:spLocks noChangeArrowheads="1"/>
          </p:cNvSpPr>
          <p:nvPr/>
        </p:nvSpPr>
        <p:spPr bwMode="auto">
          <a:xfrm>
            <a:off x="332193" y="1689676"/>
            <a:ext cx="11186707" cy="30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观察散点图的特征，如果各点大致分布在一条直线的附近，就称两个变量之间具有线性相关的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只有散点图中的点呈条状集中在某一直线周围， 才可以用回归直线来描述两个变量之间的关系</a:t>
            </a:r>
            <a:r>
              <a:rPr lang="en-US" altLang="zh-CN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b="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0"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建立回归直线的目的，一是为了从整体上代表两个变量的观测数据的关系，这与用平均数来代表一个变量的数据是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类似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的．二是观测值不可能正好落在回归直线上．（什么情况下才会出现点正好都落在回归直线上？） </a:t>
            </a:r>
          </a:p>
        </p:txBody>
      </p:sp>
      <p:sp>
        <p:nvSpPr>
          <p:cNvPr id="31747" name="文本框 94212"/>
          <p:cNvSpPr txBox="1">
            <a:spLocks noChangeArrowheads="1"/>
          </p:cNvSpPr>
          <p:nvPr/>
        </p:nvSpPr>
        <p:spPr bwMode="auto">
          <a:xfrm>
            <a:off x="660399" y="1289566"/>
            <a:ext cx="1700835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回归直线</a:t>
            </a:r>
          </a:p>
        </p:txBody>
      </p:sp>
      <p:sp>
        <p:nvSpPr>
          <p:cNvPr id="31748" name="文本框 94213"/>
          <p:cNvSpPr txBox="1">
            <a:spLocks noChangeArrowheads="1"/>
          </p:cNvSpPr>
          <p:nvPr/>
        </p:nvSpPr>
        <p:spPr bwMode="auto">
          <a:xfrm>
            <a:off x="660400" y="5075388"/>
            <a:ext cx="4038922" cy="40011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体现了数学思想方法：类比推理！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89094"/>
          <p:cNvGrpSpPr/>
          <p:nvPr/>
        </p:nvGrpSpPr>
        <p:grpSpPr bwMode="auto">
          <a:xfrm>
            <a:off x="660400" y="1323433"/>
            <a:ext cx="8115300" cy="400050"/>
            <a:chOff x="384" y="2889"/>
            <a:chExt cx="5112" cy="252"/>
          </a:xfrm>
        </p:grpSpPr>
        <p:sp>
          <p:nvSpPr>
            <p:cNvPr id="32771" name="矩形 89091"/>
            <p:cNvSpPr>
              <a:spLocks noChangeArrowheads="1"/>
            </p:cNvSpPr>
            <p:nvPr/>
          </p:nvSpPr>
          <p:spPr bwMode="auto">
            <a:xfrm>
              <a:off x="384" y="2889"/>
              <a:ext cx="51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作散点图              找近似函数模型刻画数据</a:t>
              </a:r>
            </a:p>
          </p:txBody>
        </p:sp>
        <p:sp>
          <p:nvSpPr>
            <p:cNvPr id="32772" name="直接连接符 89092"/>
            <p:cNvSpPr>
              <a:spLocks noChangeShapeType="1"/>
            </p:cNvSpPr>
            <p:nvPr/>
          </p:nvSpPr>
          <p:spPr bwMode="auto">
            <a:xfrm>
              <a:off x="1130" y="301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773" name="文本框 89095"/>
          <p:cNvSpPr txBox="1">
            <a:spLocks noChangeArrowheads="1"/>
          </p:cNvSpPr>
          <p:nvPr/>
        </p:nvSpPr>
        <p:spPr bwMode="auto">
          <a:xfrm>
            <a:off x="660400" y="2016638"/>
            <a:ext cx="4640805" cy="40011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体现了数学思想方法：转化与化归思想</a:t>
            </a:r>
          </a:p>
        </p:txBody>
      </p:sp>
      <p:sp>
        <p:nvSpPr>
          <p:cNvPr id="32774" name="文本框 89096"/>
          <p:cNvSpPr txBox="1">
            <a:spLocks noChangeArrowheads="1"/>
          </p:cNvSpPr>
          <p:nvPr/>
        </p:nvSpPr>
        <p:spPr bwMode="auto">
          <a:xfrm>
            <a:off x="198699" y="2533975"/>
            <a:ext cx="113202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回归直线依赖</a:t>
            </a:r>
            <a:r>
              <a:rPr lang="zh-CN" altLang="en-US" sz="2000" b="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样本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数据，依赖对样本数据</a:t>
            </a:r>
            <a:r>
              <a:rPr lang="zh-CN" altLang="en-US" sz="2000" b="0" kern="0" dirty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拟合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的效果。因此，回归方程有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随机性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，由它获得的结论也具有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随机性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的特点。回归分析就是寻找相关关系中非确定关系中的某种确定性。虽然一个数据具有随机误差，但“总体”具有某种确定的关系．即随机中包含有某种确定性的规律。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90115"/>
          <p:cNvSpPr txBox="1">
            <a:spLocks noChangeArrowheads="1"/>
          </p:cNvSpPr>
          <p:nvPr/>
        </p:nvSpPr>
        <p:spPr bwMode="auto">
          <a:xfrm>
            <a:off x="290010" y="1766522"/>
            <a:ext cx="113656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求出直线的回归方程的应用：</a:t>
            </a:r>
          </a:p>
          <a:p>
            <a:pPr indent="0">
              <a:lnSpc>
                <a:spcPct val="150000"/>
              </a:lnSpc>
              <a:spcBef>
                <a:spcPct val="3000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）描述两变量之间的依存关系；利用直线的回归方程即可</a:t>
            </a:r>
            <a:r>
              <a:rPr lang="zh-CN" altLang="en-US" sz="2000" b="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定量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描述两个变量间依存的数量关系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）利用回归方程进行预测；把预报因子（即自变量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）代入回归方程对预报量（即因变量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）进行估计，即可得到个体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值的容许区间。</a:t>
            </a:r>
          </a:p>
          <a:p>
            <a:pPr indent="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）利用回归方程进行统计控制规定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值的变化，通过控制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的范围来实现统计控制的目标。如已经得到了空气中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NO</a:t>
            </a:r>
            <a:r>
              <a:rPr lang="en-US" altLang="zh-CN" sz="2000" b="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的浓度和汽车流量间的回归方程，即可通过控制汽车流量来控制空气中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NO</a:t>
            </a:r>
            <a:r>
              <a:rPr lang="en-US" altLang="zh-CN" sz="2000" b="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的浓度。</a:t>
            </a:r>
          </a:p>
        </p:txBody>
      </p:sp>
      <p:sp>
        <p:nvSpPr>
          <p:cNvPr id="33795" name="文本框 90116"/>
          <p:cNvSpPr txBox="1">
            <a:spLocks noChangeArrowheads="1"/>
          </p:cNvSpPr>
          <p:nvPr/>
        </p:nvSpPr>
        <p:spPr bwMode="auto">
          <a:xfrm>
            <a:off x="660400" y="1304857"/>
            <a:ext cx="1828800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回归方程</a:t>
            </a:r>
          </a:p>
        </p:txBody>
      </p:sp>
      <p:sp>
        <p:nvSpPr>
          <p:cNvPr id="33796" name="文本框 90117"/>
          <p:cNvSpPr txBox="1">
            <a:spLocks noChangeArrowheads="1"/>
          </p:cNvSpPr>
          <p:nvPr/>
        </p:nvSpPr>
        <p:spPr bwMode="auto">
          <a:xfrm>
            <a:off x="660400" y="5340808"/>
            <a:ext cx="6641180" cy="40011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体现了统计思想：用确定关系来研究不确定的相关关系。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/>
      <p:bldP spid="337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91139"/>
          <p:cNvSpPr txBox="1">
            <a:spLocks noChangeArrowheads="1"/>
          </p:cNvSpPr>
          <p:nvPr/>
        </p:nvSpPr>
        <p:spPr bwMode="auto">
          <a:xfrm>
            <a:off x="397398" y="1956121"/>
            <a:ext cx="807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000" b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）做回归分析要有实际意义；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）回归分析前</a:t>
            </a:r>
            <a:r>
              <a:rPr lang="en-US" altLang="zh-CN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最好先作出散点图；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>
                <a:solidFill>
                  <a:srgbClr val="FF505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）回归直线不要外延。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zh-CN" altLang="en-US" sz="2000" b="0" kern="0">
              <a:solidFill>
                <a:srgbClr val="FFFF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819" name="文本框 91140"/>
          <p:cNvSpPr txBox="1">
            <a:spLocks noChangeArrowheads="1"/>
          </p:cNvSpPr>
          <p:nvPr/>
        </p:nvSpPr>
        <p:spPr bwMode="auto">
          <a:xfrm>
            <a:off x="660400" y="1306975"/>
            <a:ext cx="4004197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应用回归直线的注意事项：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65538"/>
          <p:cNvSpPr txBox="1">
            <a:spLocks noChangeArrowheads="1"/>
          </p:cNvSpPr>
          <p:nvPr/>
        </p:nvSpPr>
        <p:spPr bwMode="auto">
          <a:xfrm>
            <a:off x="260978" y="3397791"/>
            <a:ext cx="9144000" cy="191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【学法指导】</a:t>
            </a:r>
          </a:p>
          <a:p>
            <a:pPr inden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在解决统计问题的过程中，系统地经历数据收集和处理的全过程，进一步体会用样本估计总体的思想，理解数形结合的数学思想和回归分析的统计思想。</a:t>
            </a:r>
          </a:p>
        </p:txBody>
      </p:sp>
      <p:sp>
        <p:nvSpPr>
          <p:cNvPr id="14339" name="文本框 65539"/>
          <p:cNvSpPr txBox="1">
            <a:spLocks noChangeArrowheads="1"/>
          </p:cNvSpPr>
          <p:nvPr/>
        </p:nvSpPr>
        <p:spPr bwMode="auto">
          <a:xfrm>
            <a:off x="660400" y="1221713"/>
            <a:ext cx="8915400" cy="207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【学习目标】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、理解线性相关、正相关、负相关、散点图；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、理清线性相关和散点图之间的关系；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定性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、在两个变量具有线性相关关系时，会作出线性直线。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定量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95235"/>
          <p:cNvSpPr txBox="1">
            <a:spLocks noChangeArrowheads="1"/>
          </p:cNvSpPr>
          <p:nvPr/>
        </p:nvSpPr>
        <p:spPr bwMode="auto">
          <a:xfrm>
            <a:off x="364602" y="2023824"/>
            <a:ext cx="11154297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下面列举了四种可能性，你认为可行吗？</a:t>
            </a:r>
          </a:p>
          <a:p>
            <a:pPr>
              <a:lnSpc>
                <a:spcPct val="150000"/>
              </a:lnSpc>
            </a:pP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  图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表示每一点到直线的垂直距离之和最短，图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表示每一点到直线的“偏差”之和最短，图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表示经过点最多的直线，图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表示上下点的个数“大概”一样多的直线．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  </a:t>
            </a:r>
          </a:p>
        </p:txBody>
      </p:sp>
      <p:pic>
        <p:nvPicPr>
          <p:cNvPr id="35843" name="图片 95236" descr="W020100826585654062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>
            <a:fillRect/>
          </a:stretch>
        </p:blipFill>
        <p:spPr bwMode="auto">
          <a:xfrm>
            <a:off x="1863523" y="3567043"/>
            <a:ext cx="8492923" cy="15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95237"/>
          <p:cNvSpPr txBox="1">
            <a:spLocks noChangeArrowheads="1"/>
          </p:cNvSpPr>
          <p:nvPr/>
        </p:nvSpPr>
        <p:spPr bwMode="auto">
          <a:xfrm>
            <a:off x="692064" y="5312660"/>
            <a:ext cx="4655440" cy="40011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体现了数学思想方法：转化与化归思想</a:t>
            </a:r>
          </a:p>
        </p:txBody>
      </p:sp>
      <p:sp>
        <p:nvSpPr>
          <p:cNvPr id="35845" name="矩形 95238"/>
          <p:cNvSpPr>
            <a:spLocks noChangeArrowheads="1"/>
          </p:cNvSpPr>
          <p:nvPr/>
        </p:nvSpPr>
        <p:spPr bwMode="auto">
          <a:xfrm>
            <a:off x="660400" y="1348818"/>
            <a:ext cx="7256684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回归直线与散点图各点的位置应是：整体上最接近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/>
      <p:bldP spid="358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直接连接符 96257"/>
          <p:cNvSpPr>
            <a:spLocks noChangeShapeType="1"/>
          </p:cNvSpPr>
          <p:nvPr/>
        </p:nvSpPr>
        <p:spPr bwMode="auto">
          <a:xfrm flipH="1">
            <a:off x="1228162" y="4960607"/>
            <a:ext cx="1657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7" name="直接连接符 96258"/>
          <p:cNvSpPr>
            <a:spLocks noChangeShapeType="1"/>
          </p:cNvSpPr>
          <p:nvPr/>
        </p:nvSpPr>
        <p:spPr bwMode="auto">
          <a:xfrm flipH="1">
            <a:off x="1218882" y="4274837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8" name="直接连接符 96259"/>
          <p:cNvSpPr>
            <a:spLocks noChangeShapeType="1"/>
          </p:cNvSpPr>
          <p:nvPr/>
        </p:nvSpPr>
        <p:spPr bwMode="auto">
          <a:xfrm flipH="1">
            <a:off x="1228162" y="3642973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9" name="直接连接符 96260"/>
          <p:cNvSpPr>
            <a:spLocks noChangeShapeType="1"/>
          </p:cNvSpPr>
          <p:nvPr/>
        </p:nvSpPr>
        <p:spPr bwMode="auto">
          <a:xfrm flipH="1">
            <a:off x="1193725" y="2955615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直接连接符 96261"/>
          <p:cNvSpPr>
            <a:spLocks noChangeShapeType="1"/>
          </p:cNvSpPr>
          <p:nvPr/>
        </p:nvSpPr>
        <p:spPr bwMode="auto">
          <a:xfrm>
            <a:off x="1228162" y="3011109"/>
            <a:ext cx="0" cy="631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直接连接符 96262"/>
          <p:cNvSpPr>
            <a:spLocks noChangeShapeType="1"/>
          </p:cNvSpPr>
          <p:nvPr/>
        </p:nvSpPr>
        <p:spPr bwMode="auto">
          <a:xfrm flipH="1">
            <a:off x="1228162" y="3660397"/>
            <a:ext cx="1228" cy="6144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直接连接符 96263"/>
          <p:cNvSpPr>
            <a:spLocks noChangeShapeType="1"/>
          </p:cNvSpPr>
          <p:nvPr/>
        </p:nvSpPr>
        <p:spPr bwMode="auto">
          <a:xfrm>
            <a:off x="1228162" y="4292163"/>
            <a:ext cx="0" cy="6700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文本框 96264"/>
          <p:cNvSpPr txBox="1">
            <a:spLocks noChangeArrowheads="1"/>
          </p:cNvSpPr>
          <p:nvPr/>
        </p:nvSpPr>
        <p:spPr bwMode="auto">
          <a:xfrm>
            <a:off x="1293131" y="3119056"/>
            <a:ext cx="211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运算不方便</a:t>
            </a:r>
          </a:p>
        </p:txBody>
      </p:sp>
      <p:sp>
        <p:nvSpPr>
          <p:cNvPr id="36874" name="文本框 96265"/>
          <p:cNvSpPr txBox="1">
            <a:spLocks noChangeArrowheads="1"/>
          </p:cNvSpPr>
          <p:nvPr/>
        </p:nvSpPr>
        <p:spPr bwMode="auto">
          <a:xfrm>
            <a:off x="1342489" y="3843030"/>
            <a:ext cx="257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避免相互抵消</a:t>
            </a:r>
          </a:p>
        </p:txBody>
      </p:sp>
      <p:sp>
        <p:nvSpPr>
          <p:cNvPr id="36875" name="文本框 96266"/>
          <p:cNvSpPr txBox="1">
            <a:spLocks noChangeArrowheads="1"/>
          </p:cNvSpPr>
          <p:nvPr/>
        </p:nvSpPr>
        <p:spPr bwMode="auto">
          <a:xfrm>
            <a:off x="-812673" y="4425494"/>
            <a:ext cx="6765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各点与直线的整体偏差</a:t>
            </a:r>
          </a:p>
        </p:txBody>
      </p:sp>
      <p:sp>
        <p:nvSpPr>
          <p:cNvPr id="36892" name="直接连接符 96283"/>
          <p:cNvSpPr>
            <a:spLocks noChangeShapeType="1"/>
          </p:cNvSpPr>
          <p:nvPr/>
        </p:nvSpPr>
        <p:spPr bwMode="auto">
          <a:xfrm flipH="1" flipV="1">
            <a:off x="1193725" y="2268256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93" name="直接连接符 96284"/>
          <p:cNvSpPr>
            <a:spLocks noChangeShapeType="1"/>
          </p:cNvSpPr>
          <p:nvPr/>
        </p:nvSpPr>
        <p:spPr bwMode="auto">
          <a:xfrm>
            <a:off x="1218882" y="2268256"/>
            <a:ext cx="9280" cy="687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6894" name="对象 96285"/>
          <p:cNvGraphicFramePr/>
          <p:nvPr/>
        </p:nvGraphicFramePr>
        <p:xfrm>
          <a:off x="4474016" y="4504683"/>
          <a:ext cx="1973817" cy="54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0365" imgH="431800" progId="Equation.DSMT4">
                  <p:embed/>
                </p:oleObj>
              </mc:Choice>
              <mc:Fallback>
                <p:oleObj r:id="rId2" imgW="1650365" imgH="431800" progId="Equation.DSMT4">
                  <p:embed/>
                  <p:pic>
                    <p:nvPicPr>
                      <p:cNvPr id="0" name="对象 9628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16" y="4504683"/>
                        <a:ext cx="1973817" cy="548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5" name="内容占位符 96286"/>
          <p:cNvGraphicFramePr>
            <a:graphicFrameLocks noGrp="1"/>
          </p:cNvGraphicFramePr>
          <p:nvPr>
            <p:ph sz="half" idx="4294967295"/>
          </p:nvPr>
        </p:nvGraphicFramePr>
        <p:xfrm>
          <a:off x="4657162" y="3736197"/>
          <a:ext cx="2142697" cy="62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74165" imgH="431800" progId="Equation.DSMT4">
                  <p:embed/>
                </p:oleObj>
              </mc:Choice>
              <mc:Fallback>
                <p:oleObj r:id="rId4" imgW="1574165" imgH="431800" progId="Equation.DSMT4">
                  <p:embed/>
                  <p:pic>
                    <p:nvPicPr>
                      <p:cNvPr id="0" name="内容占位符 962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162" y="3736197"/>
                        <a:ext cx="2142697" cy="62236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6" name="对象 96287"/>
          <p:cNvGraphicFramePr/>
          <p:nvPr/>
        </p:nvGraphicFramePr>
        <p:xfrm>
          <a:off x="5113748" y="3062790"/>
          <a:ext cx="1984055" cy="54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99565" imgH="431800" progId="Equation.DSMT4">
                  <p:embed/>
                </p:oleObj>
              </mc:Choice>
              <mc:Fallback>
                <p:oleObj r:id="rId6" imgW="1599565" imgH="431800" progId="Equation.DSMT4">
                  <p:embed/>
                  <p:pic>
                    <p:nvPicPr>
                      <p:cNvPr id="0" name="对象 9628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748" y="3062790"/>
                        <a:ext cx="1984055" cy="546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7" name="对象 96288"/>
          <p:cNvGraphicFramePr/>
          <p:nvPr/>
        </p:nvGraphicFramePr>
        <p:xfrm>
          <a:off x="7671694" y="2323986"/>
          <a:ext cx="3064950" cy="81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20265" imgH="482600" progId="Equation.DSMT4">
                  <p:embed/>
                </p:oleObj>
              </mc:Choice>
              <mc:Fallback>
                <p:oleObj r:id="rId8" imgW="2120265" imgH="482600" progId="Equation.DSMT4">
                  <p:embed/>
                  <p:pic>
                    <p:nvPicPr>
                      <p:cNvPr id="0" name="对象 9628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694" y="2323986"/>
                        <a:ext cx="3064950" cy="81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文本框 96290"/>
          <p:cNvSpPr txBox="1">
            <a:spLocks noChangeArrowheads="1"/>
          </p:cNvSpPr>
          <p:nvPr/>
        </p:nvSpPr>
        <p:spPr bwMode="auto">
          <a:xfrm>
            <a:off x="700188" y="1171887"/>
            <a:ext cx="1776794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最小二乘法</a:t>
            </a: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93131" y="2323986"/>
            <a:ext cx="8648895" cy="669560"/>
            <a:chOff x="1643184" y="2422319"/>
            <a:chExt cx="8648895" cy="669560"/>
          </a:xfrm>
        </p:grpSpPr>
        <p:sp>
          <p:nvSpPr>
            <p:cNvPr id="2" name="Rectangle 232"/>
            <p:cNvSpPr>
              <a:spLocks noChangeArrowheads="1"/>
            </p:cNvSpPr>
            <p:nvPr/>
          </p:nvSpPr>
          <p:spPr bwMode="auto">
            <a:xfrm>
              <a:off x="1643184" y="2552651"/>
              <a:ext cx="86488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FandolFang R" panose="00000500000000000000" pitchFamily="50" charset="-122"/>
                  <a:ea typeface="FandolFang R" panose="00000500000000000000" pitchFamily="50" charset="-122"/>
                  <a:cs typeface="Times New Roman" panose="02020603050405020304" pitchFamily="18" charset="0"/>
                </a:rPr>
                <a:t>问题就归结为：当</a:t>
              </a: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</a:t>
              </a: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FandolFang R" panose="00000500000000000000" pitchFamily="50" charset="-122"/>
                  <a:ea typeface="FandolFang R" panose="00000500000000000000" pitchFamily="50" charset="-122"/>
                  <a:cs typeface="Times New Roman" panose="02020603050405020304" pitchFamily="18" charset="0"/>
                </a:rPr>
                <a:t>取什么值时</a:t>
              </a: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FandolFang R" panose="00000500000000000000" pitchFamily="50" charset="-122"/>
                  <a:ea typeface="FandolFang R" panose="00000500000000000000" pitchFamily="50" charset="-122"/>
                  <a:cs typeface="Times New Roman" panose="02020603050405020304" pitchFamily="18" charset="0"/>
                </a:rPr>
                <a:t>最小.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57" name="Picture 233" descr="C:\Users\ADMINI~1\AppData\Local\Temp\ksohtml8792\wps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849" y="2431106"/>
              <a:ext cx="832085" cy="6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8" name="Picture 234" descr="C:\Users\ADMINI~1\AppData\Local\Temp\ksohtml8792\wps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503" y="2422319"/>
              <a:ext cx="489462" cy="660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/>
      <p:bldP spid="36874" grpId="0"/>
      <p:bldP spid="36875" grpId="0"/>
      <p:bldP spid="36892" grpId="0" animBg="1"/>
      <p:bldP spid="36893" grpId="0" animBg="1"/>
      <p:bldP spid="368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组合 86037"/>
          <p:cNvGrpSpPr/>
          <p:nvPr/>
        </p:nvGrpSpPr>
        <p:grpSpPr bwMode="auto">
          <a:xfrm>
            <a:off x="623888" y="1180840"/>
            <a:ext cx="5272088" cy="2695575"/>
            <a:chOff x="16" y="624"/>
            <a:chExt cx="3321" cy="1698"/>
          </a:xfrm>
        </p:grpSpPr>
        <p:sp>
          <p:nvSpPr>
            <p:cNvPr id="38917" name="矩形 86020"/>
            <p:cNvSpPr>
              <a:spLocks noChangeArrowheads="1"/>
            </p:cNvSpPr>
            <p:nvPr/>
          </p:nvSpPr>
          <p:spPr bwMode="auto">
            <a:xfrm>
              <a:off x="1411" y="624"/>
              <a:ext cx="9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18" name="文本框 86021"/>
            <p:cNvSpPr txBox="1">
              <a:spLocks noChangeArrowheads="1"/>
            </p:cNvSpPr>
            <p:nvPr/>
          </p:nvSpPr>
          <p:spPr bwMode="auto">
            <a:xfrm>
              <a:off x="1322" y="837"/>
              <a:ext cx="7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总体</a:t>
              </a:r>
            </a:p>
          </p:txBody>
        </p:sp>
        <p:sp>
          <p:nvSpPr>
            <p:cNvPr id="38919" name="文本框 86022"/>
            <p:cNvSpPr txBox="1">
              <a:spLocks noChangeArrowheads="1"/>
            </p:cNvSpPr>
            <p:nvPr/>
          </p:nvSpPr>
          <p:spPr bwMode="auto">
            <a:xfrm>
              <a:off x="192" y="1968"/>
              <a:ext cx="9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样本</a:t>
              </a:r>
            </a:p>
          </p:txBody>
        </p:sp>
        <p:sp>
          <p:nvSpPr>
            <p:cNvPr id="38920" name="文本框 86023"/>
            <p:cNvSpPr txBox="1">
              <a:spLocks noChangeArrowheads="1"/>
            </p:cNvSpPr>
            <p:nvPr/>
          </p:nvSpPr>
          <p:spPr bwMode="auto">
            <a:xfrm>
              <a:off x="2069" y="2070"/>
              <a:ext cx="12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回归方程</a:t>
              </a:r>
            </a:p>
          </p:txBody>
        </p:sp>
        <p:sp>
          <p:nvSpPr>
            <p:cNvPr id="38921" name="直接连接符 86024"/>
            <p:cNvSpPr>
              <a:spLocks noChangeShapeType="1"/>
            </p:cNvSpPr>
            <p:nvPr/>
          </p:nvSpPr>
          <p:spPr bwMode="auto">
            <a:xfrm flipH="1">
              <a:off x="631" y="1140"/>
              <a:ext cx="63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2" name="文本框 86025"/>
            <p:cNvSpPr txBox="1">
              <a:spLocks noChangeArrowheads="1"/>
            </p:cNvSpPr>
            <p:nvPr/>
          </p:nvSpPr>
          <p:spPr bwMode="auto">
            <a:xfrm>
              <a:off x="16" y="1296"/>
              <a:ext cx="9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选取代表</a:t>
              </a:r>
            </a:p>
            <a:p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（抽样）</a:t>
              </a:r>
            </a:p>
          </p:txBody>
        </p:sp>
        <p:sp>
          <p:nvSpPr>
            <p:cNvPr id="38923" name="直接连接符 86026"/>
            <p:cNvSpPr>
              <a:spLocks noChangeShapeType="1"/>
            </p:cNvSpPr>
            <p:nvPr/>
          </p:nvSpPr>
          <p:spPr bwMode="auto">
            <a:xfrm>
              <a:off x="777" y="2256"/>
              <a:ext cx="12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4" name="文本框 86027"/>
            <p:cNvSpPr txBox="1">
              <a:spLocks noChangeArrowheads="1"/>
            </p:cNvSpPr>
            <p:nvPr/>
          </p:nvSpPr>
          <p:spPr bwMode="auto">
            <a:xfrm>
              <a:off x="1013" y="1798"/>
              <a:ext cx="92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决定</a:t>
              </a:r>
            </a:p>
            <a:p>
              <a:pPr algn="ctr"/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（特征代表）</a:t>
              </a:r>
            </a:p>
          </p:txBody>
        </p:sp>
        <p:sp>
          <p:nvSpPr>
            <p:cNvPr id="38925" name="直接连接符 86028"/>
            <p:cNvSpPr>
              <a:spLocks noChangeShapeType="1"/>
            </p:cNvSpPr>
            <p:nvPr/>
          </p:nvSpPr>
          <p:spPr bwMode="auto">
            <a:xfrm flipH="1" flipV="1">
              <a:off x="1801" y="1104"/>
              <a:ext cx="68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6" name="文本框 86029"/>
            <p:cNvSpPr txBox="1">
              <a:spLocks noChangeArrowheads="1"/>
            </p:cNvSpPr>
            <p:nvPr/>
          </p:nvSpPr>
          <p:spPr bwMode="auto">
            <a:xfrm>
              <a:off x="2016" y="1152"/>
              <a:ext cx="12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统计意义上反映      </a:t>
              </a:r>
            </a:p>
          </p:txBody>
        </p:sp>
      </p:grpSp>
      <p:sp>
        <p:nvSpPr>
          <p:cNvPr id="38927" name="文本框 86030"/>
          <p:cNvSpPr txBox="1">
            <a:spLocks noChangeArrowheads="1"/>
          </p:cNvSpPr>
          <p:nvPr/>
        </p:nvSpPr>
        <p:spPr bwMode="auto">
          <a:xfrm>
            <a:off x="7188303" y="1629855"/>
            <a:ext cx="2692681" cy="24006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样本估计总体</a:t>
            </a:r>
          </a:p>
          <a:p>
            <a:pPr>
              <a:lnSpc>
                <a:spcPct val="1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数形结合</a:t>
            </a:r>
          </a:p>
          <a:p>
            <a:pPr>
              <a:lnSpc>
                <a:spcPct val="1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类比</a:t>
            </a:r>
          </a:p>
          <a:p>
            <a:pPr>
              <a:lnSpc>
                <a:spcPct val="1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转化与化归</a:t>
            </a:r>
          </a:p>
          <a:p>
            <a:pPr>
              <a:lnSpc>
                <a:spcPct val="1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回归分析</a:t>
            </a:r>
          </a:p>
        </p:txBody>
      </p:sp>
      <p:sp>
        <p:nvSpPr>
          <p:cNvPr id="38928" name="文本框 86031"/>
          <p:cNvSpPr txBox="1">
            <a:spLocks noChangeArrowheads="1"/>
          </p:cNvSpPr>
          <p:nvPr/>
        </p:nvSpPr>
        <p:spPr bwMode="auto">
          <a:xfrm>
            <a:off x="456357" y="4075030"/>
            <a:ext cx="11082438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200000"/>
              </a:lnSpc>
            </a:pP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回归分析是用确定的函数关系来研究不确定的相关关系；体会统计思维和确定思维的差异。加深对用样本估计总体思想的理解，感受到统计的力量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! </a:t>
            </a:r>
          </a:p>
        </p:txBody>
      </p:sp>
      <p:sp>
        <p:nvSpPr>
          <p:cNvPr id="38929" name="文本框 86036"/>
          <p:cNvSpPr txBox="1">
            <a:spLocks noChangeArrowheads="1"/>
          </p:cNvSpPr>
          <p:nvPr/>
        </p:nvSpPr>
        <p:spPr bwMode="auto">
          <a:xfrm>
            <a:off x="4027487" y="2476241"/>
            <a:ext cx="2136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（预测和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的影响能力）</a:t>
            </a:r>
          </a:p>
        </p:txBody>
      </p:sp>
      <p:sp>
        <p:nvSpPr>
          <p:cNvPr id="38930" name="矩形 86038"/>
          <p:cNvSpPr>
            <a:spLocks noChangeArrowheads="1"/>
          </p:cNvSpPr>
          <p:nvPr/>
        </p:nvSpPr>
        <p:spPr bwMode="auto">
          <a:xfrm>
            <a:off x="8932762" y="8293100"/>
            <a:ext cx="12954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/>
      <p:bldP spid="38928" grpId="0" animBg="1"/>
      <p:bldP spid="38929" grpId="0"/>
      <p:bldP spid="389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80899"/>
          <p:cNvSpPr txBox="1">
            <a:spLocks noChangeArrowheads="1"/>
          </p:cNvSpPr>
          <p:nvPr/>
        </p:nvSpPr>
        <p:spPr bwMode="auto">
          <a:xfrm>
            <a:off x="299013" y="1285594"/>
            <a:ext cx="11219887" cy="38124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50000"/>
              </a:lnSpc>
            </a:pP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相关关系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：因为有关联性，才有研究的必要性．因为其不确定性，从少量的变量观测值，很难估计误差的大小，因此必须对变量作大量的观测．但每个观测值都有一定误差，为了消除误差的影响，揭示变量间的本质联系，就必须要用统计分析方法．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------</a:t>
            </a:r>
            <a:r>
              <a:rPr lang="zh-CN" altLang="en-US" sz="2000" b="0" kern="0" dirty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回归分析</a:t>
            </a:r>
            <a:r>
              <a:rPr lang="zh-CN" altLang="en-US" sz="2000" b="0" u="sng" kern="0" dirty="0">
                <a:solidFill>
                  <a:srgbClr val="00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indent="0"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本节通过“用线性回归的统计分析方法，刻画两个变量之间的相关关系”的统计案例，一起经历了一个相对完整的统计过程，感受统计与实际生活的联系以及在解决实际问题中的作用。     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33" r="13072"/>
          <a:stretch>
            <a:fillRect/>
          </a:stretch>
        </p:blipFill>
        <p:spPr>
          <a:xfrm>
            <a:off x="5985132" y="218489"/>
            <a:ext cx="5523514" cy="4761548"/>
          </a:xfrm>
          <a:custGeom>
            <a:avLst/>
            <a:gdLst>
              <a:gd name="connsiteX0" fmla="*/ 2736205 w 5523514"/>
              <a:gd name="connsiteY0" fmla="*/ 0 h 4761548"/>
              <a:gd name="connsiteX1" fmla="*/ 5523514 w 5523514"/>
              <a:gd name="connsiteY1" fmla="*/ 4761548 h 4761548"/>
              <a:gd name="connsiteX2" fmla="*/ 0 w 5523514"/>
              <a:gd name="connsiteY2" fmla="*/ 4761548 h 476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3514" h="4761548">
                <a:moveTo>
                  <a:pt x="2736205" y="0"/>
                </a:moveTo>
                <a:lnTo>
                  <a:pt x="5523514" y="4761548"/>
                </a:lnTo>
                <a:lnTo>
                  <a:pt x="0" y="4761548"/>
                </a:lnTo>
                <a:close/>
              </a:path>
            </a:pathLst>
          </a:custGeom>
        </p:spPr>
      </p:pic>
      <p:sp>
        <p:nvSpPr>
          <p:cNvPr id="18" name="等腰三角形 17"/>
          <p:cNvSpPr/>
          <p:nvPr/>
        </p:nvSpPr>
        <p:spPr>
          <a:xfrm rot="10800000">
            <a:off x="9834794" y="1011117"/>
            <a:ext cx="2231666" cy="1923850"/>
          </a:xfrm>
          <a:prstGeom prst="triangle">
            <a:avLst/>
          </a:prstGeom>
          <a:solidFill>
            <a:srgbClr val="B2E1F1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10771821">
            <a:off x="6992075" y="808493"/>
            <a:ext cx="1193981" cy="1029294"/>
          </a:xfrm>
          <a:prstGeom prst="triangle">
            <a:avLst/>
          </a:prstGeom>
          <a:solidFill>
            <a:srgbClr val="B2E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0772417">
            <a:off x="8552549" y="5420708"/>
            <a:ext cx="1655071" cy="1426785"/>
          </a:xfrm>
          <a:prstGeom prst="triangle">
            <a:avLst/>
          </a:prstGeom>
          <a:solidFill>
            <a:srgbClr val="B2E1F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21586196">
            <a:off x="6638602" y="545387"/>
            <a:ext cx="5543826" cy="4779161"/>
          </a:xfrm>
          <a:prstGeom prst="triangle">
            <a:avLst/>
          </a:prstGeom>
          <a:solidFill>
            <a:srgbClr val="3FCD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3" name="组合 2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2A6E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42" name="文本框 41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43" name="直接连接符 4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2A6E8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6E8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统计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-1777549" y="534275"/>
            <a:ext cx="4062342" cy="300975"/>
          </a:xfrm>
          <a:prstGeom prst="rect">
            <a:avLst/>
          </a:prstGeom>
          <a:solidFill>
            <a:srgbClr val="2A6E8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66568"/>
          <p:cNvSpPr txBox="1">
            <a:spLocks noChangeArrowheads="1"/>
          </p:cNvSpPr>
          <p:nvPr/>
        </p:nvSpPr>
        <p:spPr bwMode="auto">
          <a:xfrm>
            <a:off x="1395047" y="1820427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571" name="矩形 66570"/>
          <p:cNvSpPr>
            <a:spLocks noChangeArrowheads="1"/>
          </p:cNvSpPr>
          <p:nvPr/>
        </p:nvSpPr>
        <p:spPr bwMode="auto">
          <a:xfrm>
            <a:off x="328246" y="1251041"/>
            <a:ext cx="111906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相关关系：自变量取值一定时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因变量的取值不确定，它按某种规律在一定范围内变化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即带有一定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随机性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的变量关系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indent="0"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函数关系：自变量取值一定时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因变量的取值是</a:t>
            </a:r>
            <a:r>
              <a:rPr lang="zh-CN" altLang="en-US" sz="2000" b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确定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的关系。如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y=2x+1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y=</a:t>
            </a:r>
            <a:r>
              <a:rPr lang="en-US" altLang="zh-CN" sz="2000" b="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sinx</a:t>
            </a:r>
            <a:endParaRPr lang="en-US" altLang="zh-CN" sz="2000" b="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文本框 66571"/>
          <p:cNvSpPr txBox="1">
            <a:spLocks noChangeArrowheads="1"/>
          </p:cNvSpPr>
          <p:nvPr/>
        </p:nvSpPr>
        <p:spPr bwMode="auto">
          <a:xfrm>
            <a:off x="573595" y="3118482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判断下面两个变量分别是什么关系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）喜鹊叫，好事到。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）心情好，学习效率高。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）喜鹊叫，高考考得好。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占位符 12289"/>
          <p:cNvSpPr>
            <a:spLocks noGrp="1" noChangeArrowheads="1"/>
          </p:cNvSpPr>
          <p:nvPr>
            <p:ph type="body" idx="4294967295"/>
          </p:nvPr>
        </p:nvSpPr>
        <p:spPr>
          <a:xfrm>
            <a:off x="572756" y="1282700"/>
            <a:ext cx="11066724" cy="4953000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当说，对于上述各种问题中的两个变量之间的相关关系，我们都可以根据自己的生活、学习经验作出相应的判断，因为“经验当中有规律”。但是，不管你经验多么丰富如果只凭经验办事，还是很容易出错的。因此，在分析两个变量之间的关系时，我们还需要有一些有说服力的方法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占位符 93185"/>
          <p:cNvSpPr>
            <a:spLocks noGrp="1" noChangeArrowheads="1"/>
          </p:cNvSpPr>
          <p:nvPr>
            <p:ph type="body" idx="4294967295"/>
          </p:nvPr>
        </p:nvSpPr>
        <p:spPr>
          <a:xfrm>
            <a:off x="492370" y="1181100"/>
            <a:ext cx="11153669" cy="4953000"/>
          </a:xfrm>
        </p:spPr>
        <p:txBody>
          <a:bodyPr>
            <a:normAutofit/>
          </a:bodyPr>
          <a:lstStyle/>
          <a:p>
            <a:pPr indent="0">
              <a:lnSpc>
                <a:spcPct val="250000"/>
              </a:lnSpc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在现实生活中存在着大量的相关关系，如何判断和描述相关关系，统计学发挥着非常重要的作用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变量之间的相关关系带有不确定性，这需要通过</a:t>
            </a:r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收集大量的数据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，对数据进行</a:t>
            </a:r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统计分析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，发现规律，才能作出科学的</a:t>
            </a:r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（对具有相关关系的两个变量进行统计分析的方法叫</a:t>
            </a:r>
            <a:r>
              <a:rPr lang="zh-CN" altLang="en-US" sz="2000" dirty="0">
                <a:solidFill>
                  <a:srgbClr val="CC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回归分析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占位符 20481"/>
          <p:cNvSpPr>
            <a:spLocks noGrp="1" noChangeArrowheads="1"/>
          </p:cNvSpPr>
          <p:nvPr>
            <p:ph type="body" idx="4294967295"/>
          </p:nvPr>
        </p:nvSpPr>
        <p:spPr>
          <a:xfrm>
            <a:off x="-341644" y="2826099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35" name="文本框 20539"/>
          <p:cNvSpPr txBox="1">
            <a:spLocks noChangeArrowheads="1"/>
          </p:cNvSpPr>
          <p:nvPr/>
        </p:nvSpPr>
        <p:spPr bwMode="auto">
          <a:xfrm>
            <a:off x="298818" y="4972024"/>
            <a:ext cx="8512175" cy="480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solidFill>
                  <a:srgbClr val="33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根据上述数据，你能分析人体的脂肪含量与年龄之间有怎样的关系吗？</a:t>
            </a:r>
          </a:p>
        </p:txBody>
      </p:sp>
      <p:sp>
        <p:nvSpPr>
          <p:cNvPr id="18436" name="文本框 20543"/>
          <p:cNvSpPr txBox="1">
            <a:spLocks noChangeArrowheads="1"/>
          </p:cNvSpPr>
          <p:nvPr/>
        </p:nvSpPr>
        <p:spPr bwMode="auto">
          <a:xfrm>
            <a:off x="660400" y="1193235"/>
            <a:ext cx="1007124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在一次对人体脂肪含量和年龄关系的研究中，研究人员获得了一组样本数据：</a:t>
            </a:r>
          </a:p>
        </p:txBody>
      </p:sp>
      <p:graphicFrame>
        <p:nvGraphicFramePr>
          <p:cNvPr id="20545" name="表格 20544"/>
          <p:cNvGraphicFramePr/>
          <p:nvPr/>
        </p:nvGraphicFramePr>
        <p:xfrm>
          <a:off x="1725282" y="1858706"/>
          <a:ext cx="8291513" cy="1128095"/>
        </p:xfrm>
        <a:graphic>
          <a:graphicData uri="http://schemas.openxmlformats.org/drawingml/2006/table">
            <a:tbl>
              <a:tblPr/>
              <a:tblGrid>
                <a:gridCol w="103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221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年龄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23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27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39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41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45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49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50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8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脂肪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9.5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17.8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21.2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25.9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27.5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26.3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28.2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603" name="表格 20602"/>
          <p:cNvGraphicFramePr/>
          <p:nvPr/>
        </p:nvGraphicFramePr>
        <p:xfrm>
          <a:off x="1725282" y="3375293"/>
          <a:ext cx="8280400" cy="1241425"/>
        </p:xfrm>
        <a:graphic>
          <a:graphicData uri="http://schemas.openxmlformats.org/drawingml/2006/table">
            <a:tbl>
              <a:tblPr/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02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年龄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53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54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56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57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58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60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61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脂肪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29.6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30.2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31.4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30.8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33.5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35.2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34.6</a:t>
                      </a: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 animBg="1"/>
      <p:bldP spid="18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02403"/>
          <p:cNvSpPr txBox="1">
            <a:spLocks noChangeArrowheads="1"/>
          </p:cNvSpPr>
          <p:nvPr/>
        </p:nvSpPr>
        <p:spPr bwMode="auto">
          <a:xfrm>
            <a:off x="589503" y="1440468"/>
            <a:ext cx="10081845" cy="12937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kern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探究一</a:t>
            </a: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800" b="0" kern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收集数据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）回忆前面学过的统计知识，表中数据可能是如何收集到的？举例说明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）如何理解</a:t>
            </a:r>
            <a:r>
              <a:rPr lang="en-US" altLang="zh-CN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岁对应的脂肪百分比为</a:t>
            </a:r>
            <a:r>
              <a:rPr lang="en-US" altLang="zh-CN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9.5</a:t>
            </a:r>
            <a:r>
              <a:rPr lang="zh-CN" altLang="en-US" sz="18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9459" name="文本框 102404"/>
          <p:cNvSpPr txBox="1">
            <a:spLocks noChangeArrowheads="1"/>
          </p:cNvSpPr>
          <p:nvPr/>
        </p:nvSpPr>
        <p:spPr bwMode="auto">
          <a:xfrm>
            <a:off x="589503" y="2640502"/>
            <a:ext cx="9318172" cy="170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探究二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18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分析数据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）统计学中常用什么方法分析收集到的数据？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）高一在函数应用章节，如何根据已知数据预测其它数据？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）你发现年龄与脂肪含量这两个变量之间是什么关系？怎样发现的？</a:t>
            </a:r>
          </a:p>
        </p:txBody>
      </p:sp>
      <p:sp>
        <p:nvSpPr>
          <p:cNvPr id="19460" name="文本框 102405"/>
          <p:cNvSpPr txBox="1">
            <a:spLocks noChangeArrowheads="1"/>
          </p:cNvSpPr>
          <p:nvPr/>
        </p:nvSpPr>
        <p:spPr bwMode="auto">
          <a:xfrm>
            <a:off x="660400" y="4268018"/>
            <a:ext cx="11013841" cy="21247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探究三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18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寻找回归直线（定量）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）回归直线一定过样本点的中心吗？为什么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）为什么要找回归直线？找到这条直线是否说明年龄与脂肪含量是函数关系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）假如我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岁，我的脂肪含量大约是多少？是表中的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27.5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）如何具体求出这个回归直线的方程呢？回归直线与散点图中各点的位置应具有怎样的关系？ </a:t>
            </a:r>
          </a:p>
        </p:txBody>
      </p:sp>
      <p:sp>
        <p:nvSpPr>
          <p:cNvPr id="19461" name="文本框 102406"/>
          <p:cNvSpPr txBox="1">
            <a:spLocks noChangeArrowheads="1"/>
          </p:cNvSpPr>
          <p:nvPr/>
        </p:nvSpPr>
        <p:spPr bwMode="auto">
          <a:xfrm>
            <a:off x="439251" y="1147038"/>
            <a:ext cx="2895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小组合作</a:t>
            </a:r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b="0" kern="0" dirty="0">
              <a:solidFill>
                <a:srgbClr val="CC33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82948"/>
          <p:cNvSpPr txBox="1">
            <a:spLocks noChangeArrowheads="1"/>
          </p:cNvSpPr>
          <p:nvPr/>
        </p:nvSpPr>
        <p:spPr bwMode="auto">
          <a:xfrm>
            <a:off x="660400" y="1666717"/>
            <a:ext cx="9144000" cy="22735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探究一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收集数据</a:t>
            </a:r>
          </a:p>
          <a:p>
            <a:pPr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）回忆前面学过的统计知识，表中数据可能是如何收集到的？举例说明</a:t>
            </a:r>
          </a:p>
          <a:p>
            <a:pPr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）如何理解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岁对应的脂肪百分比为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9.5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0483" name="矩形 82950"/>
          <p:cNvSpPr>
            <a:spLocks noChangeArrowheads="1"/>
          </p:cNvSpPr>
          <p:nvPr/>
        </p:nvSpPr>
        <p:spPr bwMode="auto">
          <a:xfrm>
            <a:off x="375920" y="1209040"/>
            <a:ext cx="172354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展示交流</a:t>
            </a:r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b="0" kern="0" dirty="0">
              <a:solidFill>
                <a:srgbClr val="CC33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83971"/>
          <p:cNvSpPr txBox="1">
            <a:spLocks noChangeArrowheads="1"/>
          </p:cNvSpPr>
          <p:nvPr/>
        </p:nvSpPr>
        <p:spPr bwMode="auto">
          <a:xfrm>
            <a:off x="660400" y="1525091"/>
            <a:ext cx="9144000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探究二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b="0" kern="0" dirty="0">
                <a:solidFill>
                  <a:srgbClr val="33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分析数据</a:t>
            </a:r>
          </a:p>
          <a:p>
            <a:pPr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）统计学中常用什么方法分析收集到的数据？</a:t>
            </a:r>
          </a:p>
          <a:p>
            <a:pPr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）高一在函数应用章节，如何根据已知数据预测其它数据？</a:t>
            </a:r>
          </a:p>
          <a:p>
            <a:pPr>
              <a:lnSpc>
                <a:spcPct val="250000"/>
              </a:lnSpc>
            </a:pP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）你发现年龄与脂肪含量这两个变量之间是什么关系？怎样发现的？</a:t>
            </a:r>
          </a:p>
        </p:txBody>
      </p:sp>
      <p:sp>
        <p:nvSpPr>
          <p:cNvPr id="21507" name="矩形 83972"/>
          <p:cNvSpPr>
            <a:spLocks noChangeArrowheads="1"/>
          </p:cNvSpPr>
          <p:nvPr/>
        </p:nvSpPr>
        <p:spPr bwMode="auto">
          <a:xfrm>
            <a:off x="447040" y="1246901"/>
            <a:ext cx="172354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展示交流</a:t>
            </a:r>
            <a:r>
              <a:rPr lang="en-US" altLang="zh-CN" sz="2000" b="0" kern="0" dirty="0">
                <a:solidFill>
                  <a:srgbClr val="CC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000" b="0" kern="0" dirty="0">
              <a:solidFill>
                <a:srgbClr val="CC33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2182</Words>
  <Application>Microsoft Office PowerPoint</Application>
  <PresentationFormat>宽屏</PresentationFormat>
  <Paragraphs>200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FandolFang R</vt:lpstr>
      <vt:lpstr>Calibri</vt:lpstr>
      <vt:lpstr>思源黑体 CN Light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图中点的趋势表明两个变量之间确实存在一定的关系，年龄越大，体内脂肪含量越高。这个图支持了我们从数据表中得出的结论。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2021-01-09T11:59:22Z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