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16"/>
        <p:guide pos="7256"/>
        <p:guide orient="horz" pos="600"/>
        <p:guide orient="horz" pos="664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6C75B-8CF6-4686-8BD6-17E81CB4A0A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833157-21D2-4A4C-BCFA-940BE7391EF0}" type="slidenum"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CA11B-200F-4F09-9BB7-8668ABB08AF8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595E84-42A5-4177-BB9B-2C7719DE87A4}" type="slidenum"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080238-EA83-41C9-8983-5C3B05C336DA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43EBA-9357-4058-937C-A51C15777D91}" type="slidenum"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73176D-4935-44F4-ACF1-EF1794A6A6F6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C7F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C7F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9" t="17860" r="22085" b="45789"/>
          <a:stretch>
            <a:fillRect/>
          </a:stretch>
        </p:blipFill>
        <p:spPr>
          <a:xfrm>
            <a:off x="-972885" y="-1284673"/>
            <a:ext cx="3603580" cy="3603580"/>
          </a:xfrm>
          <a:custGeom>
            <a:avLst/>
            <a:gdLst>
              <a:gd name="connsiteX0" fmla="*/ 1920461 w 3603580"/>
              <a:gd name="connsiteY0" fmla="*/ 0 h 3603580"/>
              <a:gd name="connsiteX1" fmla="*/ 3603580 w 3603580"/>
              <a:gd name="connsiteY1" fmla="*/ 1920461 h 3603580"/>
              <a:gd name="connsiteX2" fmla="*/ 1683119 w 3603580"/>
              <a:gd name="connsiteY2" fmla="*/ 3603580 h 3603580"/>
              <a:gd name="connsiteX3" fmla="*/ 0 w 3603580"/>
              <a:gd name="connsiteY3" fmla="*/ 1683119 h 3603580"/>
              <a:gd name="connsiteX4" fmla="*/ 1920461 w 3603580"/>
              <a:gd name="connsiteY4" fmla="*/ 0 h 36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580" h="3603580">
                <a:moveTo>
                  <a:pt x="1920461" y="0"/>
                </a:moveTo>
                <a:lnTo>
                  <a:pt x="3603580" y="1920461"/>
                </a:lnTo>
                <a:lnTo>
                  <a:pt x="1683119" y="3603580"/>
                </a:lnTo>
                <a:lnTo>
                  <a:pt x="0" y="1683119"/>
                </a:lnTo>
                <a:lnTo>
                  <a:pt x="1920461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1" t="38337" r="9459" b="25306"/>
          <a:stretch>
            <a:fillRect/>
          </a:stretch>
        </p:blipFill>
        <p:spPr>
          <a:xfrm>
            <a:off x="765402" y="745209"/>
            <a:ext cx="3604198" cy="3604198"/>
          </a:xfrm>
          <a:custGeom>
            <a:avLst/>
            <a:gdLst>
              <a:gd name="connsiteX0" fmla="*/ 1915973 w 3604198"/>
              <a:gd name="connsiteY0" fmla="*/ 0 h 3604198"/>
              <a:gd name="connsiteX1" fmla="*/ 3604198 w 3604198"/>
              <a:gd name="connsiteY1" fmla="*/ 1915973 h 3604198"/>
              <a:gd name="connsiteX2" fmla="*/ 1688225 w 3604198"/>
              <a:gd name="connsiteY2" fmla="*/ 3604198 h 3604198"/>
              <a:gd name="connsiteX3" fmla="*/ 0 w 3604198"/>
              <a:gd name="connsiteY3" fmla="*/ 1688225 h 3604198"/>
              <a:gd name="connsiteX4" fmla="*/ 1915973 w 3604198"/>
              <a:gd name="connsiteY4" fmla="*/ 0 h 360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198" h="3604198">
                <a:moveTo>
                  <a:pt x="1915973" y="0"/>
                </a:moveTo>
                <a:lnTo>
                  <a:pt x="3604198" y="1915973"/>
                </a:lnTo>
                <a:lnTo>
                  <a:pt x="1688225" y="3604198"/>
                </a:lnTo>
                <a:lnTo>
                  <a:pt x="0" y="1688225"/>
                </a:lnTo>
                <a:lnTo>
                  <a:pt x="191597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6" t="42896" r="32151" b="20811"/>
          <a:stretch>
            <a:fillRect/>
          </a:stretch>
        </p:blipFill>
        <p:spPr>
          <a:xfrm>
            <a:off x="-2353321" y="1197238"/>
            <a:ext cx="3597782" cy="3597782"/>
          </a:xfrm>
          <a:custGeom>
            <a:avLst/>
            <a:gdLst>
              <a:gd name="connsiteX0" fmla="*/ 1955479 w 3597782"/>
              <a:gd name="connsiteY0" fmla="*/ 0 h 3597782"/>
              <a:gd name="connsiteX1" fmla="*/ 3597782 w 3597782"/>
              <a:gd name="connsiteY1" fmla="*/ 1955480 h 3597782"/>
              <a:gd name="connsiteX2" fmla="*/ 1642302 w 3597782"/>
              <a:gd name="connsiteY2" fmla="*/ 3597782 h 3597782"/>
              <a:gd name="connsiteX3" fmla="*/ 0 w 3597782"/>
              <a:gd name="connsiteY3" fmla="*/ 1642303 h 3597782"/>
              <a:gd name="connsiteX4" fmla="*/ 1955479 w 3597782"/>
              <a:gd name="connsiteY4" fmla="*/ 0 h 359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782" h="3597782">
                <a:moveTo>
                  <a:pt x="1955479" y="0"/>
                </a:moveTo>
                <a:lnTo>
                  <a:pt x="3597782" y="1955480"/>
                </a:lnTo>
                <a:lnTo>
                  <a:pt x="1642302" y="3597782"/>
                </a:lnTo>
                <a:lnTo>
                  <a:pt x="0" y="1642303"/>
                </a:lnTo>
                <a:lnTo>
                  <a:pt x="195547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7" t="63264" r="19561" b="389"/>
          <a:stretch>
            <a:fillRect/>
          </a:stretch>
        </p:blipFill>
        <p:spPr>
          <a:xfrm>
            <a:off x="-624795" y="3216280"/>
            <a:ext cx="3603144" cy="3603144"/>
          </a:xfrm>
          <a:custGeom>
            <a:avLst/>
            <a:gdLst>
              <a:gd name="connsiteX0" fmla="*/ 1923506 w 3603144"/>
              <a:gd name="connsiteY0" fmla="*/ 0 h 3603144"/>
              <a:gd name="connsiteX1" fmla="*/ 3603144 w 3603144"/>
              <a:gd name="connsiteY1" fmla="*/ 1923507 h 3603144"/>
              <a:gd name="connsiteX2" fmla="*/ 1679638 w 3603144"/>
              <a:gd name="connsiteY2" fmla="*/ 3603144 h 3603144"/>
              <a:gd name="connsiteX3" fmla="*/ 0 w 3603144"/>
              <a:gd name="connsiteY3" fmla="*/ 1679638 h 3603144"/>
              <a:gd name="connsiteX4" fmla="*/ 1923506 w 3603144"/>
              <a:gd name="connsiteY4" fmla="*/ 0 h 36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44" h="3603144">
                <a:moveTo>
                  <a:pt x="1923506" y="0"/>
                </a:moveTo>
                <a:lnTo>
                  <a:pt x="3603144" y="1923507"/>
                </a:lnTo>
                <a:lnTo>
                  <a:pt x="1679638" y="3603144"/>
                </a:lnTo>
                <a:lnTo>
                  <a:pt x="0" y="1679638"/>
                </a:lnTo>
                <a:lnTo>
                  <a:pt x="1923506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9" t="65425" r="7241" b="12847"/>
          <a:stretch>
            <a:fillRect/>
          </a:stretch>
        </p:blipFill>
        <p:spPr>
          <a:xfrm>
            <a:off x="2521123" y="3430541"/>
            <a:ext cx="2153876" cy="2153876"/>
          </a:xfrm>
          <a:custGeom>
            <a:avLst/>
            <a:gdLst>
              <a:gd name="connsiteX0" fmla="*/ 1144990 w 2153876"/>
              <a:gd name="connsiteY0" fmla="*/ 0 h 2153876"/>
              <a:gd name="connsiteX1" fmla="*/ 2153876 w 2153876"/>
              <a:gd name="connsiteY1" fmla="*/ 1144990 h 2153876"/>
              <a:gd name="connsiteX2" fmla="*/ 1008887 w 2153876"/>
              <a:gd name="connsiteY2" fmla="*/ 2153876 h 2153876"/>
              <a:gd name="connsiteX3" fmla="*/ 0 w 2153876"/>
              <a:gd name="connsiteY3" fmla="*/ 1008887 h 2153876"/>
              <a:gd name="connsiteX4" fmla="*/ 1144990 w 2153876"/>
              <a:gd name="connsiteY4" fmla="*/ 0 h 215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876" h="2153876">
                <a:moveTo>
                  <a:pt x="1144990" y="0"/>
                </a:moveTo>
                <a:lnTo>
                  <a:pt x="2153876" y="1144990"/>
                </a:lnTo>
                <a:lnTo>
                  <a:pt x="1008887" y="2153876"/>
                </a:lnTo>
                <a:lnTo>
                  <a:pt x="0" y="1008887"/>
                </a:lnTo>
                <a:lnTo>
                  <a:pt x="114499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0" t="83747" r="11741"/>
          <a:stretch>
            <a:fillRect/>
          </a:stretch>
        </p:blipFill>
        <p:spPr>
          <a:xfrm>
            <a:off x="1901411" y="5246782"/>
            <a:ext cx="2153876" cy="1611218"/>
          </a:xfrm>
          <a:custGeom>
            <a:avLst/>
            <a:gdLst>
              <a:gd name="connsiteX0" fmla="*/ 1144990 w 2153876"/>
              <a:gd name="connsiteY0" fmla="*/ 0 h 1611218"/>
              <a:gd name="connsiteX1" fmla="*/ 2153876 w 2153876"/>
              <a:gd name="connsiteY1" fmla="*/ 1144990 h 1611218"/>
              <a:gd name="connsiteX2" fmla="*/ 1624752 w 2153876"/>
              <a:gd name="connsiteY2" fmla="*/ 1611218 h 1611218"/>
              <a:gd name="connsiteX3" fmla="*/ 530734 w 2153876"/>
              <a:gd name="connsiteY3" fmla="*/ 1611218 h 1611218"/>
              <a:gd name="connsiteX4" fmla="*/ 0 w 2153876"/>
              <a:gd name="connsiteY4" fmla="*/ 1008887 h 1611218"/>
              <a:gd name="connsiteX5" fmla="*/ 1144990 w 2153876"/>
              <a:gd name="connsiteY5" fmla="*/ 0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876" h="1611218">
                <a:moveTo>
                  <a:pt x="1144990" y="0"/>
                </a:moveTo>
                <a:lnTo>
                  <a:pt x="2153876" y="1144990"/>
                </a:lnTo>
                <a:lnTo>
                  <a:pt x="1624752" y="1611218"/>
                </a:lnTo>
                <a:lnTo>
                  <a:pt x="530734" y="1611218"/>
                </a:lnTo>
                <a:lnTo>
                  <a:pt x="0" y="1008887"/>
                </a:lnTo>
                <a:lnTo>
                  <a:pt x="114499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3" t="100000" r="15583" b="-5474"/>
          <a:stretch>
            <a:fillRect/>
          </a:stretch>
        </p:blipFill>
        <p:spPr>
          <a:xfrm>
            <a:off x="2432145" y="6858000"/>
            <a:ext cx="1094018" cy="542658"/>
          </a:xfrm>
          <a:custGeom>
            <a:avLst/>
            <a:gdLst>
              <a:gd name="connsiteX0" fmla="*/ 0 w 1094018"/>
              <a:gd name="connsiteY0" fmla="*/ 0 h 542658"/>
              <a:gd name="connsiteX1" fmla="*/ 1094018 w 1094018"/>
              <a:gd name="connsiteY1" fmla="*/ 0 h 542658"/>
              <a:gd name="connsiteX2" fmla="*/ 478153 w 1094018"/>
              <a:gd name="connsiteY2" fmla="*/ 542658 h 542658"/>
              <a:gd name="connsiteX3" fmla="*/ 0 w 1094018"/>
              <a:gd name="connsiteY3" fmla="*/ 0 h 54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018" h="542658">
                <a:moveTo>
                  <a:pt x="0" y="0"/>
                </a:moveTo>
                <a:lnTo>
                  <a:pt x="1094018" y="0"/>
                </a:lnTo>
                <a:lnTo>
                  <a:pt x="478153" y="54265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C7F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800" b="1" dirty="0">
                      <a:solidFill>
                        <a:srgbClr val="8C7F5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3.3.2</a:t>
                  </a:r>
                  <a:r>
                    <a:rPr lang="zh-CN" altLang="en-US" sz="4800" b="1" dirty="0">
                      <a:solidFill>
                        <a:srgbClr val="8C7F5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均匀随机数的产生</a:t>
                  </a:r>
                  <a:endPara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7F5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概率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924763" y="594721"/>
            <a:ext cx="4062342" cy="300975"/>
          </a:xfrm>
          <a:prstGeom prst="rect">
            <a:avLst/>
          </a:prstGeom>
          <a:solidFill>
            <a:srgbClr val="8C7F5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</a:t>
            </a:r>
            <a:r>
              <a:rPr kumimoji="0" lang="en-US" altLang="zh-CN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18897946">
            <a:off x="9109550" y="5581181"/>
            <a:ext cx="2553636" cy="2553636"/>
          </a:xfrm>
          <a:prstGeom prst="rect">
            <a:avLst/>
          </a:prstGeom>
          <a:solidFill>
            <a:srgbClr val="8C7F53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1"/>
              <p:cNvSpPr>
                <a:spLocks noChangeArrowheads="1"/>
              </p:cNvSpPr>
              <p:nvPr/>
            </p:nvSpPr>
            <p:spPr bwMode="auto">
              <a:xfrm>
                <a:off x="100483" y="1054100"/>
                <a:ext cx="8769927" cy="409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609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50000"/>
                  </a:lnSpc>
                </a:pP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解：设“剪得两段长都不小于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 m”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为事件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endPara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(1)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利用计算器或计算机产生一组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[0,1]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的均匀随机  数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baseline="-3000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＝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RAND.</a:t>
                </a:r>
                <a:endPara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(2)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经过伸缩变换，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＝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baseline="-3000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endPara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(3)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统计出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[1,2]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内随机数的个数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N</a:t>
                </a:r>
                <a:r>
                  <a:rPr lang="en-US" altLang="zh-CN" sz="2000" kern="0" baseline="-3000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和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[0,3]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内随机数的个数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N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endPara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(4)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计算频率</a:t>
                </a:r>
                <a:r>
                  <a:rPr lang="en-US" altLang="zh-CN" sz="2000" i="1" kern="0" dirty="0" err="1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f</a:t>
                </a:r>
                <a:r>
                  <a:rPr lang="en-US" altLang="zh-CN" sz="2000" i="1" kern="0" baseline="-30000" dirty="0" err="1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n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(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)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仿宋_GB231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仿宋_GB2312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仿宋_GB2312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仿宋_GB2312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仿宋_GB231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即为概率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P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(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)</a:t>
                </a:r>
                <a:r>
                  <a:rPr lang="zh-CN" altLang="en-US" sz="2000" kern="0" dirty="0">
                    <a:solidFill>
                      <a:srgbClr val="FF0000"/>
                    </a:solidFill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的近似值．</a:t>
                </a:r>
                <a:endPara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83" y="1054100"/>
                <a:ext cx="8769927" cy="4095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用模拟法估计长度型几何概率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8311" y="1078090"/>
            <a:ext cx="109005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、假设你家订了一份报纸，送报人可能在早上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6:30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7:30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之间把报纸送到你家，你父亲离开家去工作的时间在早上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7:00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8:00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之间，问你父亲在离开家前能得到报纸的概率是多少？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18311" y="2524868"/>
            <a:ext cx="5746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⑴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利用几何概型的公式；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18310" y="2955755"/>
            <a:ext cx="109005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设送报人到达你家的时间为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，父亲离开家的时间为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，若事件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A(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父亲离开家前能得到报纸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发生，则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应满足什么关系？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827716" y="4307025"/>
            <a:ext cx="49113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6.5≤x≤7.5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7≤y≤8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y≥x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618310" y="5041211"/>
            <a:ext cx="5370909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画出上述不等式组表示的平面区域吗？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用模拟法估计面积型几何概率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  <p:bldP spid="177157" grpId="0"/>
      <p:bldP spid="177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/>
          <p:nvPr/>
        </p:nvGrpSpPr>
        <p:grpSpPr bwMode="auto">
          <a:xfrm>
            <a:off x="6841851" y="1159002"/>
            <a:ext cx="2484834" cy="1997869"/>
            <a:chOff x="2562" y="890"/>
            <a:chExt cx="2087" cy="1678"/>
          </a:xfrm>
        </p:grpSpPr>
        <p:sp>
          <p:nvSpPr>
            <p:cNvPr id="1034" name="Text Box 3"/>
            <p:cNvSpPr txBox="1">
              <a:spLocks noChangeArrowheads="1"/>
            </p:cNvSpPr>
            <p:nvPr/>
          </p:nvSpPr>
          <p:spPr bwMode="auto">
            <a:xfrm>
              <a:off x="2599" y="890"/>
              <a:ext cx="41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grpSp>
          <p:nvGrpSpPr>
            <p:cNvPr id="1035" name="Group 4"/>
            <p:cNvGrpSpPr/>
            <p:nvPr/>
          </p:nvGrpSpPr>
          <p:grpSpPr bwMode="auto">
            <a:xfrm>
              <a:off x="2562" y="1071"/>
              <a:ext cx="2087" cy="1497"/>
              <a:chOff x="2154" y="1071"/>
              <a:chExt cx="2087" cy="1497"/>
            </a:xfrm>
          </p:grpSpPr>
          <p:sp>
            <p:nvSpPr>
              <p:cNvPr id="1036" name="Line 5"/>
              <p:cNvSpPr>
                <a:spLocks noChangeShapeType="1"/>
              </p:cNvSpPr>
              <p:nvPr/>
            </p:nvSpPr>
            <p:spPr bwMode="auto">
              <a:xfrm flipV="1">
                <a:off x="2426" y="1071"/>
                <a:ext cx="0" cy="1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7" name="Text Box 6"/>
              <p:cNvSpPr txBox="1">
                <a:spLocks noChangeArrowheads="1"/>
              </p:cNvSpPr>
              <p:nvPr/>
            </p:nvSpPr>
            <p:spPr bwMode="auto">
              <a:xfrm>
                <a:off x="2835" y="2159"/>
                <a:ext cx="55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6.5</a:t>
                </a:r>
              </a:p>
            </p:txBody>
          </p:sp>
          <p:sp>
            <p:nvSpPr>
              <p:cNvPr id="1038" name="Text Box 7"/>
              <p:cNvSpPr txBox="1">
                <a:spLocks noChangeArrowheads="1"/>
              </p:cNvSpPr>
              <p:nvPr/>
            </p:nvSpPr>
            <p:spPr bwMode="auto">
              <a:xfrm>
                <a:off x="3288" y="2160"/>
                <a:ext cx="55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7.5</a:t>
                </a:r>
              </a:p>
            </p:txBody>
          </p:sp>
          <p:sp>
            <p:nvSpPr>
              <p:cNvPr id="1039" name="Line 8"/>
              <p:cNvSpPr>
                <a:spLocks noChangeShapeType="1"/>
              </p:cNvSpPr>
              <p:nvPr/>
            </p:nvSpPr>
            <p:spPr bwMode="auto">
              <a:xfrm>
                <a:off x="2154" y="2168"/>
                <a:ext cx="19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Line 9"/>
              <p:cNvSpPr>
                <a:spLocks noChangeShapeType="1"/>
              </p:cNvSpPr>
              <p:nvPr/>
            </p:nvSpPr>
            <p:spPr bwMode="auto">
              <a:xfrm>
                <a:off x="2426" y="1352"/>
                <a:ext cx="12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1" name="Line 10"/>
              <p:cNvSpPr>
                <a:spLocks noChangeShapeType="1"/>
              </p:cNvSpPr>
              <p:nvPr/>
            </p:nvSpPr>
            <p:spPr bwMode="auto">
              <a:xfrm>
                <a:off x="2426" y="1760"/>
                <a:ext cx="12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Line 11"/>
              <p:cNvSpPr>
                <a:spLocks noChangeShapeType="1"/>
              </p:cNvSpPr>
              <p:nvPr/>
            </p:nvSpPr>
            <p:spPr bwMode="auto">
              <a:xfrm flipV="1">
                <a:off x="3499" y="1079"/>
                <a:ext cx="0" cy="10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Line 12"/>
              <p:cNvSpPr>
                <a:spLocks noChangeShapeType="1"/>
              </p:cNvSpPr>
              <p:nvPr/>
            </p:nvSpPr>
            <p:spPr bwMode="auto">
              <a:xfrm flipV="1">
                <a:off x="3058" y="1071"/>
                <a:ext cx="0" cy="10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4" name="Text Box 13"/>
              <p:cNvSpPr txBox="1">
                <a:spLocks noChangeArrowheads="1"/>
              </p:cNvSpPr>
              <p:nvPr/>
            </p:nvSpPr>
            <p:spPr bwMode="auto">
              <a:xfrm>
                <a:off x="3824" y="2089"/>
                <a:ext cx="41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045" name="Text Box 14"/>
              <p:cNvSpPr txBox="1">
                <a:spLocks noChangeArrowheads="1"/>
              </p:cNvSpPr>
              <p:nvPr/>
            </p:nvSpPr>
            <p:spPr bwMode="auto">
              <a:xfrm>
                <a:off x="2154" y="2077"/>
                <a:ext cx="41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046" name="Text Box 15"/>
              <p:cNvSpPr txBox="1">
                <a:spLocks noChangeArrowheads="1"/>
              </p:cNvSpPr>
              <p:nvPr/>
            </p:nvSpPr>
            <p:spPr bwMode="auto">
              <a:xfrm>
                <a:off x="2154" y="1571"/>
                <a:ext cx="41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047" name="Text Box 16"/>
              <p:cNvSpPr txBox="1">
                <a:spLocks noChangeArrowheads="1"/>
              </p:cNvSpPr>
              <p:nvPr/>
            </p:nvSpPr>
            <p:spPr bwMode="auto">
              <a:xfrm>
                <a:off x="2154" y="1150"/>
                <a:ext cx="41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1028" name="Freeform 17"/>
          <p:cNvSpPr/>
          <p:nvPr/>
        </p:nvSpPr>
        <p:spPr bwMode="auto">
          <a:xfrm>
            <a:off x="8024137" y="1973282"/>
            <a:ext cx="540544" cy="485775"/>
          </a:xfrm>
          <a:custGeom>
            <a:avLst/>
            <a:gdLst>
              <a:gd name="T0" fmla="*/ 2147483647 w 454"/>
              <a:gd name="T1" fmla="*/ 2147483647 h 408"/>
              <a:gd name="T2" fmla="*/ 2147483647 w 454"/>
              <a:gd name="T3" fmla="*/ 2147483647 h 408"/>
              <a:gd name="T4" fmla="*/ 2147483647 w 454"/>
              <a:gd name="T5" fmla="*/ 0 h 408"/>
              <a:gd name="T6" fmla="*/ 0 w 454"/>
              <a:gd name="T7" fmla="*/ 0 h 408"/>
              <a:gd name="T8" fmla="*/ 0 w 454"/>
              <a:gd name="T9" fmla="*/ 2147483647 h 408"/>
              <a:gd name="T10" fmla="*/ 2147483647 w 454"/>
              <a:gd name="T11" fmla="*/ 2147483647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4"/>
              <a:gd name="T19" fmla="*/ 0 h 408"/>
              <a:gd name="T20" fmla="*/ 454 w 454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4" h="408">
                <a:moveTo>
                  <a:pt x="182" y="408"/>
                </a:moveTo>
                <a:lnTo>
                  <a:pt x="454" y="226"/>
                </a:lnTo>
                <a:lnTo>
                  <a:pt x="454" y="0"/>
                </a:lnTo>
                <a:lnTo>
                  <a:pt x="0" y="0"/>
                </a:lnTo>
                <a:lnTo>
                  <a:pt x="0" y="408"/>
                </a:lnTo>
                <a:lnTo>
                  <a:pt x="182" y="408"/>
                </a:lnTo>
                <a:close/>
              </a:path>
            </a:pathLst>
          </a:custGeom>
          <a:solidFill>
            <a:srgbClr val="CC0066"/>
          </a:solidFill>
          <a:ln w="1905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2182345" y="1994791"/>
            <a:ext cx="4538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6.5≤x≤7.5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7≤y≤8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y≥x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2291877" y="4027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660400" y="4681865"/>
            <a:ext cx="10684628" cy="1345406"/>
            <a:chOff x="-1127" y="3260"/>
            <a:chExt cx="5307" cy="1130"/>
          </a:xfrm>
        </p:grpSpPr>
        <p:sp>
          <p:nvSpPr>
            <p:cNvPr id="1033" name="Text Box 21"/>
            <p:cNvSpPr txBox="1">
              <a:spLocks noChangeArrowheads="1"/>
            </p:cNvSpPr>
            <p:nvPr/>
          </p:nvSpPr>
          <p:spPr bwMode="auto">
            <a:xfrm>
              <a:off x="-1127" y="3260"/>
              <a:ext cx="5307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事件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表示父亲在离开家前能得到报纸，所构成的区域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A={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| 6.5≤x≤7.5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7≤y≤8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， </a:t>
              </a:r>
              <a:r>
                <a:rPr lang="en-US" altLang="zh-CN" sz="2000" kern="0" dirty="0" err="1">
                  <a:ea typeface="思源黑体 CN Medium" panose="020B0600000000000000" pitchFamily="34" charset="-122"/>
                  <a:sym typeface="Arial" panose="020B0604020202020204" pitchFamily="34" charset="0"/>
                </a:rPr>
                <a:t>y≥x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}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即图中的阴影部分，面积为</a:t>
              </a:r>
            </a:p>
          </p:txBody>
        </p:sp>
        <p:graphicFrame>
          <p:nvGraphicFramePr>
            <p:cNvPr id="1026" name="Object 22"/>
            <p:cNvGraphicFramePr>
              <a:graphicFrameLocks noChangeAspect="1"/>
            </p:cNvGraphicFramePr>
            <p:nvPr/>
          </p:nvGraphicFramePr>
          <p:xfrm>
            <a:off x="839" y="3759"/>
            <a:ext cx="1643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4384000" imgH="9448800" progId="Equation.DSMT4">
                    <p:embed/>
                  </p:oleObj>
                </mc:Choice>
                <mc:Fallback>
                  <p:oleObj name="Equation" r:id="rId3" imgW="24384000" imgH="94488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3759"/>
                          <a:ext cx="1643" cy="6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60400" y="3666203"/>
            <a:ext cx="106846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试验的全部结果所构成的区域为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={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 6.5≤x≤7.5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7≤y≤8 }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，这是一个正方形区域，面积为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</p:txBody>
      </p:sp>
      <p:pic>
        <p:nvPicPr>
          <p:cNvPr id="3" name="图片 2" hidden="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18495" y="3283077"/>
            <a:ext cx="8309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根据几何概型的概率计算公式，事件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发生的概率为多少？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用模拟法估计面积型几何概率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74997" y="1758884"/>
                <a:ext cx="10843903" cy="144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（一）、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做两个带有分针的圆盘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标上时间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分别旋转两个圆盘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记下父亲在离家前能得到报纸的次数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则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)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华文细黑"/>
                            <a:sym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000" kern="10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cs typeface="Times New Roman"/>
                            <a:sym typeface="Arial" panose="020B0604020202020204" pitchFamily="34" charset="0"/>
                          </a:rPr>
                          <m:t>父亲在离家前能得到报纸的次数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000" kern="10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cs typeface="Times New Roman"/>
                            <a:sym typeface="Arial" panose="020B0604020202020204" pitchFamily="34" charset="0"/>
                          </a:rPr>
                          <m:t>试验的总次数</m:t>
                        </m:r>
                      </m:den>
                    </m:f>
                  </m:oMath>
                </a14:m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  <a:endParaRPr lang="zh-CN" altLang="zh-CN" sz="20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97" y="1758884"/>
                <a:ext cx="10843903" cy="1447832"/>
              </a:xfrm>
              <a:prstGeom prst="rect">
                <a:avLst/>
              </a:prstGeom>
              <a:blipFill rotWithShape="1">
                <a:blip r:embed="rId2"/>
                <a:stretch>
                  <a:fillRect l="-618" r="-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3582" y="1204749"/>
            <a:ext cx="5746553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）随机模拟的方法；</a:t>
            </a:r>
          </a:p>
        </p:txBody>
      </p:sp>
      <p:pic>
        <p:nvPicPr>
          <p:cNvPr id="4" name="Picture 6" descr="clock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24" y="3499953"/>
            <a:ext cx="2297233" cy="22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lock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83" y="3499952"/>
            <a:ext cx="2297233" cy="22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用模拟法估计面积型几何概率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60400" y="1054100"/>
            <a:ext cx="10858500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（二）、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设X、Y为[0，1]上的均匀随机数，6.5＋X表示送报人到达你家的时间，7＋Y表示父亲离开家的时间，若事件A发生，则X、Y应满足什么关系？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20732" y="2800397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7＋Y &gt;6.5＋X，即Y&gt;X－0.5.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X-Y&lt;0.5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90061" y="3511924"/>
            <a:ext cx="1122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思考3：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如何利用计算机做100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00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次模拟试验，计算事件A发生的频率，从而估计事件A发生的概率？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用模拟法估计面积型几何概率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6387" grpId="0" autoUpdateAnimBg="0"/>
      <p:bldP spid="163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60400" y="1934647"/>
            <a:ext cx="10858500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（2）选定D1格，键入“=A1-B1”，按Enter键. 再选定Dl格，拖动至D100，则在D1～D100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00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的值；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60400" y="2984973"/>
            <a:ext cx="1085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（3）选定E1格，键入“=FREQUENCY（D1：D100，0.5）”，统计D列中小于0.5的数的频数；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0400" y="1534537"/>
            <a:ext cx="8503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（1）在A1～A100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00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，B1～B100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00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产生两组[0，1]上的均匀随机数；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用模拟法估计面积型几何概率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7411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9884" y="1249828"/>
            <a:ext cx="10593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例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在下图的正方形中随机撒一把豆子，如何用随机模拟的方法估计圆周率的值.</a:t>
            </a:r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7472776" y="1945283"/>
            <a:ext cx="2430065" cy="2268140"/>
            <a:chOff x="0" y="0"/>
            <a:chExt cx="2041" cy="1905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41" cy="19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5" name="Oval 6"/>
            <p:cNvSpPr>
              <a:spLocks noChangeArrowheads="1"/>
            </p:cNvSpPr>
            <p:nvPr/>
          </p:nvSpPr>
          <p:spPr bwMode="auto">
            <a:xfrm>
              <a:off x="0" y="0"/>
              <a:ext cx="2041" cy="19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Oval 7"/>
            <p:cNvSpPr>
              <a:spLocks noChangeArrowheads="1"/>
            </p:cNvSpPr>
            <p:nvPr/>
          </p:nvSpPr>
          <p:spPr bwMode="auto">
            <a:xfrm>
              <a:off x="607" y="594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Oval 8"/>
            <p:cNvSpPr>
              <a:spLocks noChangeArrowheads="1"/>
            </p:cNvSpPr>
            <p:nvPr/>
          </p:nvSpPr>
          <p:spPr bwMode="auto">
            <a:xfrm>
              <a:off x="878" y="882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Oval 9"/>
            <p:cNvSpPr>
              <a:spLocks noChangeArrowheads="1"/>
            </p:cNvSpPr>
            <p:nvPr/>
          </p:nvSpPr>
          <p:spPr bwMode="auto">
            <a:xfrm>
              <a:off x="1147" y="1171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9" name="Oval 10"/>
            <p:cNvSpPr>
              <a:spLocks noChangeArrowheads="1"/>
            </p:cNvSpPr>
            <p:nvPr/>
          </p:nvSpPr>
          <p:spPr bwMode="auto">
            <a:xfrm>
              <a:off x="1418" y="1459"/>
              <a:ext cx="64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Oval 11"/>
            <p:cNvSpPr>
              <a:spLocks noChangeArrowheads="1"/>
            </p:cNvSpPr>
            <p:nvPr/>
          </p:nvSpPr>
          <p:spPr bwMode="auto">
            <a:xfrm>
              <a:off x="1687" y="1747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811" y="220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1013" y="406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Oval 14"/>
            <p:cNvSpPr>
              <a:spLocks noChangeArrowheads="1"/>
            </p:cNvSpPr>
            <p:nvPr/>
          </p:nvSpPr>
          <p:spPr bwMode="auto">
            <a:xfrm>
              <a:off x="607" y="220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Oval 15"/>
            <p:cNvSpPr>
              <a:spLocks noChangeArrowheads="1"/>
            </p:cNvSpPr>
            <p:nvPr/>
          </p:nvSpPr>
          <p:spPr bwMode="auto">
            <a:xfrm>
              <a:off x="1418" y="781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Oval 16"/>
            <p:cNvSpPr>
              <a:spLocks noChangeArrowheads="1"/>
            </p:cNvSpPr>
            <p:nvPr/>
          </p:nvSpPr>
          <p:spPr bwMode="auto">
            <a:xfrm>
              <a:off x="34" y="220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6" name="Oval 17"/>
            <p:cNvSpPr>
              <a:spLocks noChangeArrowheads="1"/>
            </p:cNvSpPr>
            <p:nvPr/>
          </p:nvSpPr>
          <p:spPr bwMode="auto">
            <a:xfrm>
              <a:off x="878" y="508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7" name="Oval 18"/>
            <p:cNvSpPr>
              <a:spLocks noChangeArrowheads="1"/>
            </p:cNvSpPr>
            <p:nvPr/>
          </p:nvSpPr>
          <p:spPr bwMode="auto">
            <a:xfrm>
              <a:off x="1147" y="796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8" name="Oval 19"/>
            <p:cNvSpPr>
              <a:spLocks noChangeArrowheads="1"/>
            </p:cNvSpPr>
            <p:nvPr/>
          </p:nvSpPr>
          <p:spPr bwMode="auto">
            <a:xfrm>
              <a:off x="1418" y="1084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9" name="Oval 20"/>
            <p:cNvSpPr>
              <a:spLocks noChangeArrowheads="1"/>
            </p:cNvSpPr>
            <p:nvPr/>
          </p:nvSpPr>
          <p:spPr bwMode="auto">
            <a:xfrm>
              <a:off x="1687" y="1372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0" name="Oval 21"/>
            <p:cNvSpPr>
              <a:spLocks noChangeArrowheads="1"/>
            </p:cNvSpPr>
            <p:nvPr/>
          </p:nvSpPr>
          <p:spPr bwMode="auto">
            <a:xfrm>
              <a:off x="1958" y="1661"/>
              <a:ext cx="64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1" name="Oval 22"/>
            <p:cNvSpPr>
              <a:spLocks noChangeArrowheads="1"/>
            </p:cNvSpPr>
            <p:nvPr/>
          </p:nvSpPr>
          <p:spPr bwMode="auto">
            <a:xfrm>
              <a:off x="304" y="508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2" name="Oval 23"/>
            <p:cNvSpPr>
              <a:spLocks noChangeArrowheads="1"/>
            </p:cNvSpPr>
            <p:nvPr/>
          </p:nvSpPr>
          <p:spPr bwMode="auto">
            <a:xfrm>
              <a:off x="574" y="796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3" name="Oval 24"/>
            <p:cNvSpPr>
              <a:spLocks noChangeArrowheads="1"/>
            </p:cNvSpPr>
            <p:nvPr/>
          </p:nvSpPr>
          <p:spPr bwMode="auto">
            <a:xfrm>
              <a:off x="844" y="1084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4" name="Oval 25"/>
            <p:cNvSpPr>
              <a:spLocks noChangeArrowheads="1"/>
            </p:cNvSpPr>
            <p:nvPr/>
          </p:nvSpPr>
          <p:spPr bwMode="auto">
            <a:xfrm>
              <a:off x="1114" y="1372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5" name="Oval 26"/>
            <p:cNvSpPr>
              <a:spLocks noChangeArrowheads="1"/>
            </p:cNvSpPr>
            <p:nvPr/>
          </p:nvSpPr>
          <p:spPr bwMode="auto">
            <a:xfrm>
              <a:off x="1384" y="1661"/>
              <a:ext cx="64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6" name="Oval 27"/>
            <p:cNvSpPr>
              <a:spLocks noChangeArrowheads="1"/>
            </p:cNvSpPr>
            <p:nvPr/>
          </p:nvSpPr>
          <p:spPr bwMode="auto">
            <a:xfrm>
              <a:off x="978" y="111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7" name="Oval 28"/>
            <p:cNvSpPr>
              <a:spLocks noChangeArrowheads="1"/>
            </p:cNvSpPr>
            <p:nvPr/>
          </p:nvSpPr>
          <p:spPr bwMode="auto">
            <a:xfrm>
              <a:off x="1249" y="399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8" name="Oval 29"/>
            <p:cNvSpPr>
              <a:spLocks noChangeArrowheads="1"/>
            </p:cNvSpPr>
            <p:nvPr/>
          </p:nvSpPr>
          <p:spPr bwMode="auto">
            <a:xfrm>
              <a:off x="1518" y="688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9" name="Oval 30"/>
            <p:cNvSpPr>
              <a:spLocks noChangeArrowheads="1"/>
            </p:cNvSpPr>
            <p:nvPr/>
          </p:nvSpPr>
          <p:spPr bwMode="auto">
            <a:xfrm>
              <a:off x="1789" y="976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0" name="Oval 31"/>
            <p:cNvSpPr>
              <a:spLocks noChangeArrowheads="1"/>
            </p:cNvSpPr>
            <p:nvPr/>
          </p:nvSpPr>
          <p:spPr bwMode="auto">
            <a:xfrm>
              <a:off x="1873" y="1264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1" name="Oval 32"/>
            <p:cNvSpPr>
              <a:spLocks noChangeArrowheads="1"/>
            </p:cNvSpPr>
            <p:nvPr/>
          </p:nvSpPr>
          <p:spPr bwMode="auto">
            <a:xfrm>
              <a:off x="405" y="220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2" name="Oval 33"/>
            <p:cNvSpPr>
              <a:spLocks noChangeArrowheads="1"/>
            </p:cNvSpPr>
            <p:nvPr/>
          </p:nvSpPr>
          <p:spPr bwMode="auto">
            <a:xfrm>
              <a:off x="202" y="129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3" name="Oval 34"/>
            <p:cNvSpPr>
              <a:spLocks noChangeArrowheads="1"/>
            </p:cNvSpPr>
            <p:nvPr/>
          </p:nvSpPr>
          <p:spPr bwMode="auto">
            <a:xfrm>
              <a:off x="473" y="417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4" name="Oval 35"/>
            <p:cNvSpPr>
              <a:spLocks noChangeArrowheads="1"/>
            </p:cNvSpPr>
            <p:nvPr/>
          </p:nvSpPr>
          <p:spPr bwMode="auto">
            <a:xfrm>
              <a:off x="742" y="706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5" name="Oval 36"/>
            <p:cNvSpPr>
              <a:spLocks noChangeArrowheads="1"/>
            </p:cNvSpPr>
            <p:nvPr/>
          </p:nvSpPr>
          <p:spPr bwMode="auto">
            <a:xfrm>
              <a:off x="1013" y="994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6" name="Oval 37"/>
            <p:cNvSpPr>
              <a:spLocks noChangeArrowheads="1"/>
            </p:cNvSpPr>
            <p:nvPr/>
          </p:nvSpPr>
          <p:spPr bwMode="auto">
            <a:xfrm>
              <a:off x="1282" y="1282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7" name="Oval 38"/>
            <p:cNvSpPr>
              <a:spLocks noChangeArrowheads="1"/>
            </p:cNvSpPr>
            <p:nvPr/>
          </p:nvSpPr>
          <p:spPr bwMode="auto">
            <a:xfrm>
              <a:off x="1577" y="1592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8" name="Oval 39"/>
            <p:cNvSpPr>
              <a:spLocks noChangeArrowheads="1"/>
            </p:cNvSpPr>
            <p:nvPr/>
          </p:nvSpPr>
          <p:spPr bwMode="auto">
            <a:xfrm>
              <a:off x="1822" y="1768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9" name="Oval 40"/>
            <p:cNvSpPr>
              <a:spLocks noChangeArrowheads="1"/>
            </p:cNvSpPr>
            <p:nvPr/>
          </p:nvSpPr>
          <p:spPr bwMode="auto">
            <a:xfrm>
              <a:off x="1165" y="58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0" name="Oval 41"/>
            <p:cNvSpPr>
              <a:spLocks noChangeArrowheads="1"/>
            </p:cNvSpPr>
            <p:nvPr/>
          </p:nvSpPr>
          <p:spPr bwMode="auto">
            <a:xfrm>
              <a:off x="1435" y="346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1" name="Oval 42"/>
            <p:cNvSpPr>
              <a:spLocks noChangeArrowheads="1"/>
            </p:cNvSpPr>
            <p:nvPr/>
          </p:nvSpPr>
          <p:spPr bwMode="auto">
            <a:xfrm>
              <a:off x="1705" y="634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2" name="Oval 43"/>
            <p:cNvSpPr>
              <a:spLocks noChangeArrowheads="1"/>
            </p:cNvSpPr>
            <p:nvPr/>
          </p:nvSpPr>
          <p:spPr bwMode="auto">
            <a:xfrm>
              <a:off x="1975" y="922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3" name="Oval 44"/>
            <p:cNvSpPr>
              <a:spLocks noChangeArrowheads="1"/>
            </p:cNvSpPr>
            <p:nvPr/>
          </p:nvSpPr>
          <p:spPr bwMode="auto">
            <a:xfrm>
              <a:off x="1418" y="33"/>
              <a:ext cx="64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4" name="Oval 45"/>
            <p:cNvSpPr>
              <a:spLocks noChangeArrowheads="1"/>
            </p:cNvSpPr>
            <p:nvPr/>
          </p:nvSpPr>
          <p:spPr bwMode="auto">
            <a:xfrm>
              <a:off x="1687" y="321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5" name="Oval 46"/>
            <p:cNvSpPr>
              <a:spLocks noChangeArrowheads="1"/>
            </p:cNvSpPr>
            <p:nvPr/>
          </p:nvSpPr>
          <p:spPr bwMode="auto">
            <a:xfrm>
              <a:off x="1958" y="608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6" name="Oval 47"/>
            <p:cNvSpPr>
              <a:spLocks noChangeArrowheads="1"/>
            </p:cNvSpPr>
            <p:nvPr/>
          </p:nvSpPr>
          <p:spPr bwMode="auto">
            <a:xfrm>
              <a:off x="1822" y="33"/>
              <a:ext cx="65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7" name="Oval 48"/>
            <p:cNvSpPr>
              <a:spLocks noChangeArrowheads="1"/>
            </p:cNvSpPr>
            <p:nvPr/>
          </p:nvSpPr>
          <p:spPr bwMode="auto">
            <a:xfrm>
              <a:off x="1924" y="317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8" name="Oval 49"/>
            <p:cNvSpPr>
              <a:spLocks noChangeArrowheads="1"/>
            </p:cNvSpPr>
            <p:nvPr/>
          </p:nvSpPr>
          <p:spPr bwMode="auto">
            <a:xfrm>
              <a:off x="1620" y="220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9" name="Oval 50"/>
            <p:cNvSpPr>
              <a:spLocks noChangeArrowheads="1"/>
            </p:cNvSpPr>
            <p:nvPr/>
          </p:nvSpPr>
          <p:spPr bwMode="auto">
            <a:xfrm>
              <a:off x="405" y="969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0" name="Oval 51"/>
            <p:cNvSpPr>
              <a:spLocks noChangeArrowheads="1"/>
            </p:cNvSpPr>
            <p:nvPr/>
          </p:nvSpPr>
          <p:spPr bwMode="auto">
            <a:xfrm>
              <a:off x="607" y="1156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1" name="Oval 52"/>
            <p:cNvSpPr>
              <a:spLocks noChangeArrowheads="1"/>
            </p:cNvSpPr>
            <p:nvPr/>
          </p:nvSpPr>
          <p:spPr bwMode="auto">
            <a:xfrm>
              <a:off x="202" y="781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2" name="Oval 53"/>
            <p:cNvSpPr>
              <a:spLocks noChangeArrowheads="1"/>
            </p:cNvSpPr>
            <p:nvPr/>
          </p:nvSpPr>
          <p:spPr bwMode="auto">
            <a:xfrm>
              <a:off x="394" y="1043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3" name="Oval 54"/>
            <p:cNvSpPr>
              <a:spLocks noChangeArrowheads="1"/>
            </p:cNvSpPr>
            <p:nvPr/>
          </p:nvSpPr>
          <p:spPr bwMode="auto">
            <a:xfrm>
              <a:off x="1671" y="86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4" name="Oval 55"/>
            <p:cNvSpPr>
              <a:spLocks noChangeArrowheads="1"/>
            </p:cNvSpPr>
            <p:nvPr/>
          </p:nvSpPr>
          <p:spPr bwMode="auto">
            <a:xfrm>
              <a:off x="1822" y="195"/>
              <a:ext cx="65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5" name="Oval 56"/>
            <p:cNvSpPr>
              <a:spLocks noChangeArrowheads="1"/>
            </p:cNvSpPr>
            <p:nvPr/>
          </p:nvSpPr>
          <p:spPr bwMode="auto">
            <a:xfrm>
              <a:off x="405" y="1156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6" name="Oval 57"/>
            <p:cNvSpPr>
              <a:spLocks noChangeArrowheads="1"/>
            </p:cNvSpPr>
            <p:nvPr/>
          </p:nvSpPr>
          <p:spPr bwMode="auto">
            <a:xfrm>
              <a:off x="202" y="1156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7" name="Oval 58"/>
            <p:cNvSpPr>
              <a:spLocks noChangeArrowheads="1"/>
            </p:cNvSpPr>
            <p:nvPr/>
          </p:nvSpPr>
          <p:spPr bwMode="auto">
            <a:xfrm>
              <a:off x="607" y="1344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8" name="Oval 59"/>
            <p:cNvSpPr>
              <a:spLocks noChangeArrowheads="1"/>
            </p:cNvSpPr>
            <p:nvPr/>
          </p:nvSpPr>
          <p:spPr bwMode="auto">
            <a:xfrm>
              <a:off x="1215" y="1530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9" name="Oval 60"/>
            <p:cNvSpPr>
              <a:spLocks noChangeArrowheads="1"/>
            </p:cNvSpPr>
            <p:nvPr/>
          </p:nvSpPr>
          <p:spPr bwMode="auto">
            <a:xfrm>
              <a:off x="1215" y="1718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0" name="Oval 61"/>
            <p:cNvSpPr>
              <a:spLocks noChangeArrowheads="1"/>
            </p:cNvSpPr>
            <p:nvPr/>
          </p:nvSpPr>
          <p:spPr bwMode="auto">
            <a:xfrm>
              <a:off x="811" y="1530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1" name="Oval 62"/>
            <p:cNvSpPr>
              <a:spLocks noChangeArrowheads="1"/>
            </p:cNvSpPr>
            <p:nvPr/>
          </p:nvSpPr>
          <p:spPr bwMode="auto">
            <a:xfrm>
              <a:off x="675" y="1444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2" name="Oval 63"/>
            <p:cNvSpPr>
              <a:spLocks noChangeArrowheads="1"/>
            </p:cNvSpPr>
            <p:nvPr/>
          </p:nvSpPr>
          <p:spPr bwMode="auto">
            <a:xfrm>
              <a:off x="945" y="1732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3" name="Oval 64"/>
            <p:cNvSpPr>
              <a:spLocks noChangeArrowheads="1"/>
            </p:cNvSpPr>
            <p:nvPr/>
          </p:nvSpPr>
          <p:spPr bwMode="auto">
            <a:xfrm>
              <a:off x="788" y="1317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4" name="Oval 65"/>
            <p:cNvSpPr>
              <a:spLocks noChangeArrowheads="1"/>
            </p:cNvSpPr>
            <p:nvPr/>
          </p:nvSpPr>
          <p:spPr bwMode="auto">
            <a:xfrm>
              <a:off x="0" y="969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5" name="Oval 66"/>
            <p:cNvSpPr>
              <a:spLocks noChangeArrowheads="1"/>
            </p:cNvSpPr>
            <p:nvPr/>
          </p:nvSpPr>
          <p:spPr bwMode="auto">
            <a:xfrm>
              <a:off x="271" y="1257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6" name="Oval 67"/>
            <p:cNvSpPr>
              <a:spLocks noChangeArrowheads="1"/>
            </p:cNvSpPr>
            <p:nvPr/>
          </p:nvSpPr>
          <p:spPr bwMode="auto">
            <a:xfrm>
              <a:off x="540" y="1545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7" name="Oval 68"/>
            <p:cNvSpPr>
              <a:spLocks noChangeArrowheads="1"/>
            </p:cNvSpPr>
            <p:nvPr/>
          </p:nvSpPr>
          <p:spPr bwMode="auto">
            <a:xfrm>
              <a:off x="811" y="1832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8" name="Oval 69"/>
            <p:cNvSpPr>
              <a:spLocks noChangeArrowheads="1"/>
            </p:cNvSpPr>
            <p:nvPr/>
          </p:nvSpPr>
          <p:spPr bwMode="auto">
            <a:xfrm>
              <a:off x="102" y="1728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9" name="Oval 70"/>
            <p:cNvSpPr>
              <a:spLocks noChangeArrowheads="1"/>
            </p:cNvSpPr>
            <p:nvPr/>
          </p:nvSpPr>
          <p:spPr bwMode="auto">
            <a:xfrm>
              <a:off x="0" y="1344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0" name="Oval 71"/>
            <p:cNvSpPr>
              <a:spLocks noChangeArrowheads="1"/>
            </p:cNvSpPr>
            <p:nvPr/>
          </p:nvSpPr>
          <p:spPr bwMode="auto">
            <a:xfrm>
              <a:off x="271" y="1632"/>
              <a:ext cx="63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1" name="Oval 72"/>
            <p:cNvSpPr>
              <a:spLocks noChangeArrowheads="1"/>
            </p:cNvSpPr>
            <p:nvPr/>
          </p:nvSpPr>
          <p:spPr bwMode="auto">
            <a:xfrm>
              <a:off x="540" y="1812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2" name="Oval 73"/>
            <p:cNvSpPr>
              <a:spLocks noChangeArrowheads="1"/>
            </p:cNvSpPr>
            <p:nvPr/>
          </p:nvSpPr>
          <p:spPr bwMode="auto">
            <a:xfrm>
              <a:off x="304" y="1790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3" name="Oval 74"/>
            <p:cNvSpPr>
              <a:spLocks noChangeArrowheads="1"/>
            </p:cNvSpPr>
            <p:nvPr/>
          </p:nvSpPr>
          <p:spPr bwMode="auto">
            <a:xfrm>
              <a:off x="287" y="1415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4" name="Oval 75"/>
            <p:cNvSpPr>
              <a:spLocks noChangeArrowheads="1"/>
            </p:cNvSpPr>
            <p:nvPr/>
          </p:nvSpPr>
          <p:spPr bwMode="auto">
            <a:xfrm>
              <a:off x="1620" y="1156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5" name="Oval 76"/>
            <p:cNvSpPr>
              <a:spLocks noChangeArrowheads="1"/>
            </p:cNvSpPr>
            <p:nvPr/>
          </p:nvSpPr>
          <p:spPr bwMode="auto">
            <a:xfrm>
              <a:off x="135" y="541"/>
              <a:ext cx="64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6" name="Oval 77"/>
            <p:cNvSpPr>
              <a:spLocks noChangeArrowheads="1"/>
            </p:cNvSpPr>
            <p:nvPr/>
          </p:nvSpPr>
          <p:spPr bwMode="auto">
            <a:xfrm>
              <a:off x="607" y="1718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7" name="Oval 78"/>
            <p:cNvSpPr>
              <a:spLocks noChangeArrowheads="1"/>
            </p:cNvSpPr>
            <p:nvPr/>
          </p:nvSpPr>
          <p:spPr bwMode="auto">
            <a:xfrm>
              <a:off x="1215" y="594"/>
              <a:ext cx="64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8" name="Oval 79"/>
            <p:cNvSpPr>
              <a:spLocks noChangeArrowheads="1"/>
            </p:cNvSpPr>
            <p:nvPr/>
          </p:nvSpPr>
          <p:spPr bwMode="auto">
            <a:xfrm>
              <a:off x="1013" y="781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9" name="Oval 80"/>
            <p:cNvSpPr>
              <a:spLocks noChangeArrowheads="1"/>
            </p:cNvSpPr>
            <p:nvPr/>
          </p:nvSpPr>
          <p:spPr bwMode="auto">
            <a:xfrm>
              <a:off x="67" y="1530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0" name="Oval 81"/>
            <p:cNvSpPr>
              <a:spLocks noChangeArrowheads="1"/>
            </p:cNvSpPr>
            <p:nvPr/>
          </p:nvSpPr>
          <p:spPr bwMode="auto">
            <a:xfrm>
              <a:off x="1215" y="969"/>
              <a:ext cx="64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1" name="Oval 82"/>
            <p:cNvSpPr>
              <a:spLocks noChangeArrowheads="1"/>
            </p:cNvSpPr>
            <p:nvPr/>
          </p:nvSpPr>
          <p:spPr bwMode="auto">
            <a:xfrm>
              <a:off x="607" y="33"/>
              <a:ext cx="65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2" name="Oval 83"/>
            <p:cNvSpPr>
              <a:spLocks noChangeArrowheads="1"/>
            </p:cNvSpPr>
            <p:nvPr/>
          </p:nvSpPr>
          <p:spPr bwMode="auto">
            <a:xfrm>
              <a:off x="1553" y="461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3" name="Oval 84"/>
            <p:cNvSpPr>
              <a:spLocks noChangeArrowheads="1"/>
            </p:cNvSpPr>
            <p:nvPr/>
          </p:nvSpPr>
          <p:spPr bwMode="auto">
            <a:xfrm>
              <a:off x="1182" y="227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4" name="Oval 85"/>
            <p:cNvSpPr>
              <a:spLocks noChangeArrowheads="1"/>
            </p:cNvSpPr>
            <p:nvPr/>
          </p:nvSpPr>
          <p:spPr bwMode="auto">
            <a:xfrm>
              <a:off x="1620" y="781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5" name="Oval 86"/>
            <p:cNvSpPr>
              <a:spLocks noChangeArrowheads="1"/>
            </p:cNvSpPr>
            <p:nvPr/>
          </p:nvSpPr>
          <p:spPr bwMode="auto">
            <a:xfrm>
              <a:off x="1620" y="969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6" name="Oval 87"/>
            <p:cNvSpPr>
              <a:spLocks noChangeArrowheads="1"/>
            </p:cNvSpPr>
            <p:nvPr/>
          </p:nvSpPr>
          <p:spPr bwMode="auto">
            <a:xfrm>
              <a:off x="1013" y="1156"/>
              <a:ext cx="63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7" name="Oval 88"/>
            <p:cNvSpPr>
              <a:spLocks noChangeArrowheads="1"/>
            </p:cNvSpPr>
            <p:nvPr/>
          </p:nvSpPr>
          <p:spPr bwMode="auto">
            <a:xfrm>
              <a:off x="811" y="781"/>
              <a:ext cx="63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8" name="Oval 89"/>
            <p:cNvSpPr>
              <a:spLocks noChangeArrowheads="1"/>
            </p:cNvSpPr>
            <p:nvPr/>
          </p:nvSpPr>
          <p:spPr bwMode="auto">
            <a:xfrm>
              <a:off x="202" y="969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9" name="Oval 90"/>
            <p:cNvSpPr>
              <a:spLocks noChangeArrowheads="1"/>
            </p:cNvSpPr>
            <p:nvPr/>
          </p:nvSpPr>
          <p:spPr bwMode="auto">
            <a:xfrm>
              <a:off x="1873" y="1530"/>
              <a:ext cx="65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726945" y="1689577"/>
                <a:ext cx="5740631" cy="2294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　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随机撒一把豆子，每个豆子落在正方形内任何一点是等可能的，落在每个区域的豆子数与这个区域的面积近似成正比，即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  <a:sym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000" kern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m:t>圆的面积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000" kern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m:t>正方形的面积</m:t>
                        </m:r>
                        <m:r>
                          <m:rPr>
                            <m:nor/>
                          </m:rPr>
                          <a:rPr lang="zh-CN" altLang="en-US" sz="2000" kern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000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  <a:sym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000" kern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m:t>落在圆中的豆子数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000" kern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m:t>在正方形中的豆子数</m:t>
                        </m:r>
                        <m:r>
                          <m:rPr>
                            <m:nor/>
                          </m:rPr>
                          <a:rPr lang="zh-CN" altLang="en-US" sz="2000" kern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  <a:endParaRPr lang="zh-CN" altLang="zh-CN" sz="20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45" y="1689577"/>
                <a:ext cx="5740631" cy="2294924"/>
              </a:xfrm>
              <a:prstGeom prst="rect">
                <a:avLst/>
              </a:prstGeom>
              <a:blipFill rotWithShape="1">
                <a:blip r:embed="rId2"/>
                <a:stretch>
                  <a:fillRect l="-1062" r="-1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60400" y="4349289"/>
            <a:ext cx="4413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设正方形的边长为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，则圆半径为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graphicFrame>
        <p:nvGraphicFramePr>
          <p:cNvPr id="95" name="对象 94"/>
          <p:cNvGraphicFramePr>
            <a:graphicFrameLocks noChangeAspect="1"/>
          </p:cNvGraphicFramePr>
          <p:nvPr/>
        </p:nvGraphicFramePr>
        <p:xfrm>
          <a:off x="862743" y="4955280"/>
          <a:ext cx="610294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8130540" imgH="1273810" progId="Word.Document.12">
                  <p:embed/>
                </p:oleObj>
              </mc:Choice>
              <mc:Fallback>
                <p:oleObj name="文档" r:id="rId3" imgW="8130540" imgH="1273810" progId="Word.Document.12">
                  <p:embed/>
                  <p:pic>
                    <p:nvPicPr>
                      <p:cNvPr id="0" name="对象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43" y="4955280"/>
                        <a:ext cx="6102945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对象 95"/>
          <p:cNvGraphicFramePr>
            <a:graphicFrameLocks noChangeAspect="1"/>
          </p:cNvGraphicFramePr>
          <p:nvPr/>
        </p:nvGraphicFramePr>
        <p:xfrm>
          <a:off x="4292957" y="4971852"/>
          <a:ext cx="6101732" cy="95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8141335" imgH="1280160" progId="Word.Document.12">
                  <p:embed/>
                </p:oleObj>
              </mc:Choice>
              <mc:Fallback>
                <p:oleObj name="文档" r:id="rId5" imgW="8141335" imgH="1280160" progId="Word.Document.12">
                  <p:embed/>
                  <p:pic>
                    <p:nvPicPr>
                      <p:cNvPr id="0" name="对象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957" y="4971852"/>
                        <a:ext cx="6101732" cy="957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用模拟法估计面积型几何概率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569007" y="4721099"/>
          <a:ext cx="6092209" cy="99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8141335" imgH="1325880" progId="Word.Document.12">
                  <p:embed/>
                </p:oleObj>
              </mc:Choice>
              <mc:Fallback>
                <p:oleObj name="文档" r:id="rId2" imgW="8141335" imgH="1325880" progId="Word.Document.12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007" y="4721099"/>
                        <a:ext cx="6092209" cy="99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60400" y="1172080"/>
            <a:ext cx="8677314" cy="503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、利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用随机模拟方法计算由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10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所围成的图形的面积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zh-CN" sz="2000" kern="1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2864" y="1654056"/>
            <a:ext cx="10473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zh-CN" altLang="en-US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＝－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为边界作矩形，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利用计算器或计算机产生两组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区间的均匀随机数，</a:t>
            </a:r>
            <a:endParaRPr lang="en-US" altLang="zh-CN" sz="2000" kern="1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1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RAND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RAND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进行平移和伸缩变换，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2(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1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0.5)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数出落在阴影内的样本点数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1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，用几何概型公式计算阴影部分的面积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zh-CN" sz="2000" kern="1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例如做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1 000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次试验，即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1 000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，模拟得到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1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698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pic>
        <p:nvPicPr>
          <p:cNvPr id="10" name="图片 9" descr="RA3-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01" y="1931671"/>
            <a:ext cx="1814913" cy="1714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37548" y="4721099"/>
          <a:ext cx="6101732" cy="99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8130540" imgH="1327150" progId="Word.Document.12">
                  <p:embed/>
                </p:oleObj>
              </mc:Choice>
              <mc:Fallback>
                <p:oleObj name="文档" r:id="rId5" imgW="8130540" imgH="13271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48" y="4721099"/>
                        <a:ext cx="6101732" cy="99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422431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用模拟法估计不规则图形的面积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589513" y="1226021"/>
            <a:ext cx="101633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利用计算机和线性变换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Y=X× (b-a)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，可以产生任意区间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[a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b]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上的均匀随机数；</a:t>
            </a:r>
            <a:endParaRPr lang="en-US" altLang="zh-CN" sz="20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60400" y="1612338"/>
            <a:ext cx="107564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利用几何概型的概率公式，结合随机模拟试验，可以解决求概率、面积、参数值等一系列问题，体现了数学知识的应用价值；</a:t>
            </a:r>
            <a:endParaRPr lang="en-US" altLang="zh-CN" sz="20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660400" y="2754935"/>
            <a:ext cx="11030030" cy="393954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利用随机模拟计算概率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、面积、参数等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的步骤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确定概率模型；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进行随机模拟试验，即利用计算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机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以及伸缩和平移变换得到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b]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上的均匀随机数；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统计计算；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得出结论，近似求得概率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、面积、参数等。</a:t>
            </a:r>
            <a:endParaRPr lang="zh-CN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hidden="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422431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  <p:bldP spid="2017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56954" y="2514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656954" y="2514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4041" y="1381409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1.几何概型的含义是什么？它有哪两个基本特点？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44040" y="2006677"/>
            <a:ext cx="10620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含义：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每个事件发生的概率只与构成该事件区域的长度（面积或体积）成比例的概率模型.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60400" y="2514508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特点: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（1）可能出现的结果有无限多个;          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（2）每个结果发生的可能性相等.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9" t="17860" r="22085" b="45789"/>
          <a:stretch>
            <a:fillRect/>
          </a:stretch>
        </p:blipFill>
        <p:spPr>
          <a:xfrm>
            <a:off x="-972885" y="-1284673"/>
            <a:ext cx="3603580" cy="3603580"/>
          </a:xfrm>
          <a:custGeom>
            <a:avLst/>
            <a:gdLst>
              <a:gd name="connsiteX0" fmla="*/ 1920461 w 3603580"/>
              <a:gd name="connsiteY0" fmla="*/ 0 h 3603580"/>
              <a:gd name="connsiteX1" fmla="*/ 3603580 w 3603580"/>
              <a:gd name="connsiteY1" fmla="*/ 1920461 h 3603580"/>
              <a:gd name="connsiteX2" fmla="*/ 1683119 w 3603580"/>
              <a:gd name="connsiteY2" fmla="*/ 3603580 h 3603580"/>
              <a:gd name="connsiteX3" fmla="*/ 0 w 3603580"/>
              <a:gd name="connsiteY3" fmla="*/ 1683119 h 3603580"/>
              <a:gd name="connsiteX4" fmla="*/ 1920461 w 3603580"/>
              <a:gd name="connsiteY4" fmla="*/ 0 h 36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580" h="3603580">
                <a:moveTo>
                  <a:pt x="1920461" y="0"/>
                </a:moveTo>
                <a:lnTo>
                  <a:pt x="3603580" y="1920461"/>
                </a:lnTo>
                <a:lnTo>
                  <a:pt x="1683119" y="3603580"/>
                </a:lnTo>
                <a:lnTo>
                  <a:pt x="0" y="1683119"/>
                </a:lnTo>
                <a:lnTo>
                  <a:pt x="1920461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1" t="38337" r="9459" b="25306"/>
          <a:stretch>
            <a:fillRect/>
          </a:stretch>
        </p:blipFill>
        <p:spPr>
          <a:xfrm>
            <a:off x="765402" y="745209"/>
            <a:ext cx="3604198" cy="3604198"/>
          </a:xfrm>
          <a:custGeom>
            <a:avLst/>
            <a:gdLst>
              <a:gd name="connsiteX0" fmla="*/ 1915973 w 3604198"/>
              <a:gd name="connsiteY0" fmla="*/ 0 h 3604198"/>
              <a:gd name="connsiteX1" fmla="*/ 3604198 w 3604198"/>
              <a:gd name="connsiteY1" fmla="*/ 1915973 h 3604198"/>
              <a:gd name="connsiteX2" fmla="*/ 1688225 w 3604198"/>
              <a:gd name="connsiteY2" fmla="*/ 3604198 h 3604198"/>
              <a:gd name="connsiteX3" fmla="*/ 0 w 3604198"/>
              <a:gd name="connsiteY3" fmla="*/ 1688225 h 3604198"/>
              <a:gd name="connsiteX4" fmla="*/ 1915973 w 3604198"/>
              <a:gd name="connsiteY4" fmla="*/ 0 h 360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198" h="3604198">
                <a:moveTo>
                  <a:pt x="1915973" y="0"/>
                </a:moveTo>
                <a:lnTo>
                  <a:pt x="3604198" y="1915973"/>
                </a:lnTo>
                <a:lnTo>
                  <a:pt x="1688225" y="3604198"/>
                </a:lnTo>
                <a:lnTo>
                  <a:pt x="0" y="1688225"/>
                </a:lnTo>
                <a:lnTo>
                  <a:pt x="191597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6" t="42896" r="32151" b="20811"/>
          <a:stretch>
            <a:fillRect/>
          </a:stretch>
        </p:blipFill>
        <p:spPr>
          <a:xfrm>
            <a:off x="-2353321" y="1197238"/>
            <a:ext cx="3597782" cy="3597782"/>
          </a:xfrm>
          <a:custGeom>
            <a:avLst/>
            <a:gdLst>
              <a:gd name="connsiteX0" fmla="*/ 1955479 w 3597782"/>
              <a:gd name="connsiteY0" fmla="*/ 0 h 3597782"/>
              <a:gd name="connsiteX1" fmla="*/ 3597782 w 3597782"/>
              <a:gd name="connsiteY1" fmla="*/ 1955480 h 3597782"/>
              <a:gd name="connsiteX2" fmla="*/ 1642302 w 3597782"/>
              <a:gd name="connsiteY2" fmla="*/ 3597782 h 3597782"/>
              <a:gd name="connsiteX3" fmla="*/ 0 w 3597782"/>
              <a:gd name="connsiteY3" fmla="*/ 1642303 h 3597782"/>
              <a:gd name="connsiteX4" fmla="*/ 1955479 w 3597782"/>
              <a:gd name="connsiteY4" fmla="*/ 0 h 359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782" h="3597782">
                <a:moveTo>
                  <a:pt x="1955479" y="0"/>
                </a:moveTo>
                <a:lnTo>
                  <a:pt x="3597782" y="1955480"/>
                </a:lnTo>
                <a:lnTo>
                  <a:pt x="1642302" y="3597782"/>
                </a:lnTo>
                <a:lnTo>
                  <a:pt x="0" y="1642303"/>
                </a:lnTo>
                <a:lnTo>
                  <a:pt x="195547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7" t="63264" r="19561" b="389"/>
          <a:stretch>
            <a:fillRect/>
          </a:stretch>
        </p:blipFill>
        <p:spPr>
          <a:xfrm>
            <a:off x="-624795" y="3216280"/>
            <a:ext cx="3603144" cy="3603144"/>
          </a:xfrm>
          <a:custGeom>
            <a:avLst/>
            <a:gdLst>
              <a:gd name="connsiteX0" fmla="*/ 1923506 w 3603144"/>
              <a:gd name="connsiteY0" fmla="*/ 0 h 3603144"/>
              <a:gd name="connsiteX1" fmla="*/ 3603144 w 3603144"/>
              <a:gd name="connsiteY1" fmla="*/ 1923507 h 3603144"/>
              <a:gd name="connsiteX2" fmla="*/ 1679638 w 3603144"/>
              <a:gd name="connsiteY2" fmla="*/ 3603144 h 3603144"/>
              <a:gd name="connsiteX3" fmla="*/ 0 w 3603144"/>
              <a:gd name="connsiteY3" fmla="*/ 1679638 h 3603144"/>
              <a:gd name="connsiteX4" fmla="*/ 1923506 w 3603144"/>
              <a:gd name="connsiteY4" fmla="*/ 0 h 36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44" h="3603144">
                <a:moveTo>
                  <a:pt x="1923506" y="0"/>
                </a:moveTo>
                <a:lnTo>
                  <a:pt x="3603144" y="1923507"/>
                </a:lnTo>
                <a:lnTo>
                  <a:pt x="1679638" y="3603144"/>
                </a:lnTo>
                <a:lnTo>
                  <a:pt x="0" y="1679638"/>
                </a:lnTo>
                <a:lnTo>
                  <a:pt x="1923506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9" t="65425" r="7241" b="12847"/>
          <a:stretch>
            <a:fillRect/>
          </a:stretch>
        </p:blipFill>
        <p:spPr>
          <a:xfrm>
            <a:off x="2521123" y="3430541"/>
            <a:ext cx="2153876" cy="2153876"/>
          </a:xfrm>
          <a:custGeom>
            <a:avLst/>
            <a:gdLst>
              <a:gd name="connsiteX0" fmla="*/ 1144990 w 2153876"/>
              <a:gd name="connsiteY0" fmla="*/ 0 h 2153876"/>
              <a:gd name="connsiteX1" fmla="*/ 2153876 w 2153876"/>
              <a:gd name="connsiteY1" fmla="*/ 1144990 h 2153876"/>
              <a:gd name="connsiteX2" fmla="*/ 1008887 w 2153876"/>
              <a:gd name="connsiteY2" fmla="*/ 2153876 h 2153876"/>
              <a:gd name="connsiteX3" fmla="*/ 0 w 2153876"/>
              <a:gd name="connsiteY3" fmla="*/ 1008887 h 2153876"/>
              <a:gd name="connsiteX4" fmla="*/ 1144990 w 2153876"/>
              <a:gd name="connsiteY4" fmla="*/ 0 h 215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876" h="2153876">
                <a:moveTo>
                  <a:pt x="1144990" y="0"/>
                </a:moveTo>
                <a:lnTo>
                  <a:pt x="2153876" y="1144990"/>
                </a:lnTo>
                <a:lnTo>
                  <a:pt x="1008887" y="2153876"/>
                </a:lnTo>
                <a:lnTo>
                  <a:pt x="0" y="1008887"/>
                </a:lnTo>
                <a:lnTo>
                  <a:pt x="114499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0" t="83747" r="11741"/>
          <a:stretch>
            <a:fillRect/>
          </a:stretch>
        </p:blipFill>
        <p:spPr>
          <a:xfrm>
            <a:off x="1901411" y="5246782"/>
            <a:ext cx="2153876" cy="1611218"/>
          </a:xfrm>
          <a:custGeom>
            <a:avLst/>
            <a:gdLst>
              <a:gd name="connsiteX0" fmla="*/ 1144990 w 2153876"/>
              <a:gd name="connsiteY0" fmla="*/ 0 h 1611218"/>
              <a:gd name="connsiteX1" fmla="*/ 2153876 w 2153876"/>
              <a:gd name="connsiteY1" fmla="*/ 1144990 h 1611218"/>
              <a:gd name="connsiteX2" fmla="*/ 1624752 w 2153876"/>
              <a:gd name="connsiteY2" fmla="*/ 1611218 h 1611218"/>
              <a:gd name="connsiteX3" fmla="*/ 530734 w 2153876"/>
              <a:gd name="connsiteY3" fmla="*/ 1611218 h 1611218"/>
              <a:gd name="connsiteX4" fmla="*/ 0 w 2153876"/>
              <a:gd name="connsiteY4" fmla="*/ 1008887 h 1611218"/>
              <a:gd name="connsiteX5" fmla="*/ 1144990 w 2153876"/>
              <a:gd name="connsiteY5" fmla="*/ 0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876" h="1611218">
                <a:moveTo>
                  <a:pt x="1144990" y="0"/>
                </a:moveTo>
                <a:lnTo>
                  <a:pt x="2153876" y="1144990"/>
                </a:lnTo>
                <a:lnTo>
                  <a:pt x="1624752" y="1611218"/>
                </a:lnTo>
                <a:lnTo>
                  <a:pt x="530734" y="1611218"/>
                </a:lnTo>
                <a:lnTo>
                  <a:pt x="0" y="1008887"/>
                </a:lnTo>
                <a:lnTo>
                  <a:pt x="114499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3" t="100000" r="15583" b="-5474"/>
          <a:stretch>
            <a:fillRect/>
          </a:stretch>
        </p:blipFill>
        <p:spPr>
          <a:xfrm>
            <a:off x="2432145" y="6858000"/>
            <a:ext cx="1094018" cy="542658"/>
          </a:xfrm>
          <a:custGeom>
            <a:avLst/>
            <a:gdLst>
              <a:gd name="connsiteX0" fmla="*/ 0 w 1094018"/>
              <a:gd name="connsiteY0" fmla="*/ 0 h 542658"/>
              <a:gd name="connsiteX1" fmla="*/ 1094018 w 1094018"/>
              <a:gd name="connsiteY1" fmla="*/ 0 h 542658"/>
              <a:gd name="connsiteX2" fmla="*/ 478153 w 1094018"/>
              <a:gd name="connsiteY2" fmla="*/ 542658 h 542658"/>
              <a:gd name="connsiteX3" fmla="*/ 0 w 1094018"/>
              <a:gd name="connsiteY3" fmla="*/ 0 h 54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018" h="542658">
                <a:moveTo>
                  <a:pt x="0" y="0"/>
                </a:moveTo>
                <a:lnTo>
                  <a:pt x="1094018" y="0"/>
                </a:lnTo>
                <a:lnTo>
                  <a:pt x="478153" y="54265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C7F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dirty="0">
                      <a:solidFill>
                        <a:srgbClr val="8C7F5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7F5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概率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924763" y="594721"/>
            <a:ext cx="4062342" cy="300975"/>
          </a:xfrm>
          <a:prstGeom prst="rect">
            <a:avLst/>
          </a:prstGeom>
          <a:solidFill>
            <a:srgbClr val="8C7F5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</a:t>
            </a:r>
            <a:r>
              <a:rPr kumimoji="0" lang="en-US" altLang="zh-CN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18897946">
            <a:off x="9109550" y="5581181"/>
            <a:ext cx="2553636" cy="2553636"/>
          </a:xfrm>
          <a:prstGeom prst="rect">
            <a:avLst/>
          </a:prstGeom>
          <a:solidFill>
            <a:srgbClr val="8C7F53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44041" y="1167735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2.在几何概型中，事件A发生的概率计算公式是什么？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783394" y="2006499"/>
          <a:ext cx="5730738" cy="69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521600" imgH="6705600" progId="Equation.DSMT4">
                  <p:embed/>
                </p:oleObj>
              </mc:Choice>
              <mc:Fallback>
                <p:oleObj name="Equation" r:id="rId2" imgW="58521600" imgH="670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394" y="2006499"/>
                        <a:ext cx="5730738" cy="6920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44041" y="2904863"/>
            <a:ext cx="10951757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3.我们可以利用计算器或计算机产生整数值随机数，还可以通过随机模拟方法求古典概型的概率近似值，对于几何概型，我们也可以进行上述工作.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0400" y="1067961"/>
            <a:ext cx="10858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学生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学校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的时间可能是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：00～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：00之间的任何一个时刻，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若他到学校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点过X分种，则X可以是0～60之间的任何一刻，并且是等可能的.我们称X服从[0，60]上的均匀分布，X为[0，60]上的均匀随机数.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均匀随机数如何定义呢？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X的取值是离散的，还是连续的？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59061" y="7122675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X在区间[a，b]上等可能取任意一个值；X的取值是连续的.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0400" y="3006953"/>
            <a:ext cx="10858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如果试验的结果是区间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b]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上的任何一个实数，而且出现任何一个实数是等可能的，则称这些实数为均匀随机数．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均匀随机数的产生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60400" y="1249050"/>
            <a:ext cx="1085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我们常用的是[0，1]上的均匀随机数，可以利用计算器产生（见教材P137）.如何利用计算机产生0～1之间的均匀随机数？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60400" y="2264713"/>
            <a:ext cx="107042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用Excel演示.</a:t>
            </a: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（1）选定Al格，键人“＝RAND（）”，按Enter键，则在此格中的数是随机产生的[0，1]上的均匀随机数；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0400" y="3742041"/>
            <a:ext cx="107042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（2）选定Al格，点击复制，然后选定要产生随机数的格，比如A2～A100，点击粘贴，则在A1～A100的数都是[0，1]上的均匀随机数.这样我们就很快就得到了100个0～1之间的均匀随机数，相当于做了100次随机试验.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均匀随机数的产生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5035" y="1145498"/>
            <a:ext cx="11193865" cy="3903662"/>
          </a:xfrm>
          <a:noFill/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利用计算器或计算机产生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[0,1]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上的均匀随机数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x=RAND,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然后利用伸缩平移变换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,x=x</a:t>
            </a:r>
            <a:r>
              <a:rPr lang="zh-CN" altLang="zh-CN" sz="2000" baseline="-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*(b-a)+a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就可以得到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[a,b]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内的均匀随机数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试验的结果是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[a,b]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上的任何一个实数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并且任何一个实数都是等可能的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2" name="图片 1" hidden="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0400" y="1226659"/>
            <a:ext cx="4785284" cy="480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思考：如何产生</a:t>
            </a:r>
            <a:r>
              <a:rPr lang="zh-CN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[a,b]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上均匀随机数的呢？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均匀随机数的产生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60400" y="770705"/>
            <a:ext cx="8473552" cy="5675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．下列说法与均匀随机数特点不符的是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．我们常用的是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[0,1]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内的均匀随机数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．它是一个随机数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．出现每一个实数是等可能的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．它是随机数的平均数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hidden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70458" y="1635552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均匀随机数的产生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60400" y="398076"/>
            <a:ext cx="9312676" cy="4208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、把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[0,1]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内的均匀随机数转化为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3,6]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内的均匀随机数，需实施的变换为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	          B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	   D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5085" y="1246263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均匀随机数的产生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hidden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0400" y="1087634"/>
            <a:ext cx="10858500" cy="12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取一根长度为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m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的绳子，拉直后在任意位置剪断，用随机模拟的方法计算剪得两段的长都不小于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m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的概率．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566" y="2289758"/>
            <a:ext cx="109353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:在任意位置剪断绳子,则剪断位置到一端点的距离取遍[0,3]内的任意数,并且每一个实数被取到都是等可能的.因此在任意位置剪断绳子的结果(基本事件)对应[0,3]上的均匀随机数,其中取得的[1,2]内的随机数就表示剪断位置与端点距离在[1,2]内,也就是剪得两段长都不小于1 m.这样取得[1,2]内的随机数个数与[0,3]内个数比就是事件A发生的频率.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用模拟法估计长度型几何概率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Microsoft Office PowerPoint</Application>
  <PresentationFormat>宽屏</PresentationFormat>
  <Paragraphs>118</Paragraphs>
  <Slides>20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FandolFang R</vt:lpstr>
      <vt:lpstr>Calibri</vt:lpstr>
      <vt:lpstr>Cambria Math</vt:lpstr>
      <vt:lpstr>Wingdings</vt:lpstr>
      <vt:lpstr>思源黑体 CN Light</vt:lpstr>
      <vt:lpstr>办公资源网：www.bangongziyuan.com</vt:lpstr>
      <vt:lpstr>Equation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