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4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7" r:id="rId25"/>
    <p:sldId id="285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16"/>
        <p:guide pos="7256"/>
        <p:guide orient="horz" pos="600"/>
        <p:guide orient="horz" pos="664"/>
        <p:guide orient="horz" pos="395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2560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4" name="文本占位符 256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331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6A3324-C0CE-46CA-B723-46B7FB8BD74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2764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8" name="文本占位符 2765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945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EE1657-2975-4173-B527-ED41A929D59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296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0" name="文本占位符 2969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253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6B9822-5B56-474F-8D17-0799F3BF0C7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3174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8" name="文本占位符 3174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457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224B03-4D4F-46C6-8F63-B34FEA7E453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3788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文本占位符 3789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969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560A16-1A77-4210-93BC-ABE44DC1A6B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119"/>
          <a:stretch>
            <a:fillRect/>
          </a:stretch>
        </p:blipFill>
        <p:spPr>
          <a:xfrm>
            <a:off x="7986534" y="1111342"/>
            <a:ext cx="4205467" cy="4756832"/>
          </a:xfrm>
          <a:custGeom>
            <a:avLst/>
            <a:gdLst>
              <a:gd name="connsiteX0" fmla="*/ 3995965 w 4205467"/>
              <a:gd name="connsiteY0" fmla="*/ 0 h 4756832"/>
              <a:gd name="connsiteX1" fmla="*/ 4205467 w 4205467"/>
              <a:gd name="connsiteY1" fmla="*/ 0 h 4756832"/>
              <a:gd name="connsiteX2" fmla="*/ 4205467 w 4205467"/>
              <a:gd name="connsiteY2" fmla="*/ 4756832 h 4756832"/>
              <a:gd name="connsiteX3" fmla="*/ 0 w 4205467"/>
              <a:gd name="connsiteY3" fmla="*/ 2317660 h 475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467" h="4756832">
                <a:moveTo>
                  <a:pt x="3995965" y="0"/>
                </a:moveTo>
                <a:lnTo>
                  <a:pt x="4205467" y="0"/>
                </a:lnTo>
                <a:lnTo>
                  <a:pt x="4205467" y="4756832"/>
                </a:lnTo>
                <a:lnTo>
                  <a:pt x="0" y="231766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644142" y="2501377"/>
            <a:ext cx="5937982" cy="2455443"/>
            <a:chOff x="6147269" y="2990817"/>
            <a:chExt cx="5112385" cy="1929907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462109"/>
              <a:ext cx="5033249" cy="1458615"/>
              <a:chOff x="-4714868" y="2241174"/>
              <a:chExt cx="5033249" cy="1458615"/>
            </a:xfrm>
          </p:grpSpPr>
          <p:sp>
            <p:nvSpPr>
              <p:cNvPr id="3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4714868" y="2241174"/>
                <a:ext cx="5033249" cy="813853"/>
                <a:chOff x="-4714868" y="2241174"/>
                <a:chExt cx="5033249" cy="813853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文本占位符 19"/>
                <p:cNvSpPr txBox="1"/>
                <p:nvPr/>
              </p:nvSpPr>
              <p:spPr>
                <a:xfrm>
                  <a:off x="-4708757" y="22411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b="1" dirty="0">
                      <a:solidFill>
                        <a:srgbClr val="00B0F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1.1.1 </a:t>
                  </a:r>
                  <a:r>
                    <a:rPr lang="zh-CN" altLang="en-US" b="1" dirty="0">
                      <a:solidFill>
                        <a:srgbClr val="00B0F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柱、锥、台、球的结构特征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5" name="文本占位符 20"/>
            <p:cNvSpPr txBox="1"/>
            <p:nvPr/>
          </p:nvSpPr>
          <p:spPr>
            <a:xfrm>
              <a:off x="6147269" y="299081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24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空间集合体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12" name="等腰三角形 11"/>
          <p:cNvSpPr/>
          <p:nvPr/>
        </p:nvSpPr>
        <p:spPr>
          <a:xfrm rot="16200000">
            <a:off x="6610638" y="1326266"/>
            <a:ext cx="4878343" cy="4205468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>
            <a:off x="6180909" y="1326266"/>
            <a:ext cx="4878343" cy="4205468"/>
          </a:xfrm>
          <a:prstGeom prst="triangle">
            <a:avLst/>
          </a:prstGeom>
          <a:noFill/>
          <a:ln w="44450">
            <a:solidFill>
              <a:srgbClr val="00B0F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 flipV="1">
            <a:off x="11363083" y="128657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 flipV="1">
            <a:off x="10979324" y="5929574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2529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85793"/>
            <a:ext cx="8229600" cy="637573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16386" name="文本占位符 22530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823366"/>
            <a:ext cx="8229600" cy="479996"/>
          </a:xfrm>
        </p:spPr>
        <p:txBody>
          <a:bodyPr>
            <a:norm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长方体中能作为棱柱底面的有几对？  </a:t>
            </a:r>
          </a:p>
        </p:txBody>
      </p:sp>
      <p:pic>
        <p:nvPicPr>
          <p:cNvPr id="16387" name="图片 22534" descr="长方体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36" y="2636877"/>
            <a:ext cx="3403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48129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4100"/>
            <a:ext cx="8229600" cy="1469181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b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有两个面互相平行，其余各面都是平行四边形的多面体一定是棱柱吗？</a:t>
            </a:r>
          </a:p>
        </p:txBody>
      </p:sp>
      <p:pic>
        <p:nvPicPr>
          <p:cNvPr id="48131" name="图片 48130" descr="反例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51" y="2976191"/>
            <a:ext cx="2715228" cy="25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26627"/>
          <p:cNvSpPr txBox="1">
            <a:spLocks noChangeArrowheads="1"/>
          </p:cNvSpPr>
          <p:nvPr/>
        </p:nvSpPr>
        <p:spPr bwMode="auto">
          <a:xfrm>
            <a:off x="660400" y="1144732"/>
            <a:ext cx="10999978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我们把下面的多面体取名为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棱锥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，你能说一说棱锥的结构有那些特征吗？据此你能给棱锥下一个定义吗？</a:t>
            </a:r>
          </a:p>
        </p:txBody>
      </p:sp>
      <p:pic>
        <p:nvPicPr>
          <p:cNvPr id="18434" name="图片 26628" descr="四棱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84" y="3299406"/>
            <a:ext cx="1733751" cy="16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26629" descr="三棱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07" y="3382145"/>
            <a:ext cx="1592398" cy="149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26630" descr="斜五棱锥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61" y="3396660"/>
            <a:ext cx="1348922" cy="13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26631" descr="四棱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91" y="3274040"/>
            <a:ext cx="1699544" cy="166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26632" descr="三棱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28" y="3394839"/>
            <a:ext cx="1624877" cy="152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组合 26636"/>
          <p:cNvGrpSpPr/>
          <p:nvPr/>
        </p:nvGrpSpPr>
        <p:grpSpPr bwMode="auto">
          <a:xfrm>
            <a:off x="3190728" y="3260360"/>
            <a:ext cx="5565655" cy="1638753"/>
            <a:chOff x="240" y="1824"/>
            <a:chExt cx="5288" cy="1557"/>
          </a:xfrm>
        </p:grpSpPr>
        <p:pic>
          <p:nvPicPr>
            <p:cNvPr id="18440" name="图片 26633" descr="斜五棱锥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824"/>
              <a:ext cx="1448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图片 26634" descr="四棱锥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872"/>
              <a:ext cx="1542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图片 26635" descr="三棱锥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72"/>
              <a:ext cx="15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7411"/>
          <p:cNvSpPr>
            <a:spLocks noGrp="1" noChangeArrowheads="1"/>
          </p:cNvSpPr>
          <p:nvPr>
            <p:ph type="title" idx="4294967295"/>
          </p:nvPr>
        </p:nvSpPr>
        <p:spPr>
          <a:xfrm>
            <a:off x="676155" y="1135023"/>
            <a:ext cx="8229600" cy="566777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棱锥的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结构特征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</a:p>
        </p:txBody>
      </p:sp>
      <p:pic>
        <p:nvPicPr>
          <p:cNvPr id="20482" name="图片 17412" descr="四棱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34" y="2273300"/>
            <a:ext cx="2873416" cy="281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矩形 17413"/>
          <p:cNvSpPr>
            <a:spLocks noChangeArrowheads="1"/>
          </p:cNvSpPr>
          <p:nvPr/>
        </p:nvSpPr>
        <p:spPr bwMode="auto">
          <a:xfrm>
            <a:off x="676155" y="3302000"/>
            <a:ext cx="441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这些三角形面有一个公共顶点 。</a:t>
            </a:r>
          </a:p>
        </p:txBody>
      </p:sp>
      <p:sp>
        <p:nvSpPr>
          <p:cNvPr id="17415" name="矩形 17414"/>
          <p:cNvSpPr>
            <a:spLocks noChangeArrowheads="1"/>
          </p:cNvSpPr>
          <p:nvPr/>
        </p:nvSpPr>
        <p:spPr bwMode="auto">
          <a:xfrm>
            <a:off x="676155" y="26162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其余各面都是三角形 ； </a:t>
            </a:r>
          </a:p>
        </p:txBody>
      </p:sp>
      <p:sp>
        <p:nvSpPr>
          <p:cNvPr id="17416" name="矩形 17415"/>
          <p:cNvSpPr>
            <a:spLocks noChangeArrowheads="1"/>
          </p:cNvSpPr>
          <p:nvPr/>
        </p:nvSpPr>
        <p:spPr bwMode="auto">
          <a:xfrm>
            <a:off x="676155" y="1930400"/>
            <a:ext cx="449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有一个面是多边形 ； 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8673" descr="四棱锥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30" y="2426926"/>
            <a:ext cx="1583306" cy="154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28674" descr="三棱锥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22" y="2415150"/>
            <a:ext cx="1630538" cy="152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8675" descr="斜五棱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22" y="2420198"/>
            <a:ext cx="1486787" cy="15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28676"/>
          <p:cNvSpPr txBox="1">
            <a:spLocks noChangeArrowheads="1"/>
          </p:cNvSpPr>
          <p:nvPr/>
        </p:nvSpPr>
        <p:spPr bwMode="auto">
          <a:xfrm>
            <a:off x="660400" y="4827608"/>
            <a:ext cx="11076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有一个面是多边形，其余各面都是有一个公共顶点的三角形，由这些面围成的多面体叫做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棱锥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509" name="矩形 28677"/>
          <p:cNvSpPr>
            <a:spLocks noChangeArrowheads="1"/>
          </p:cNvSpPr>
          <p:nvPr/>
        </p:nvSpPr>
        <p:spPr bwMode="auto">
          <a:xfrm>
            <a:off x="660400" y="1218609"/>
            <a:ext cx="8229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棱锥的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概念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kern="0" dirty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0721"/>
          <p:cNvSpPr txBox="1">
            <a:spLocks noChangeArrowheads="1"/>
          </p:cNvSpPr>
          <p:nvPr/>
        </p:nvSpPr>
        <p:spPr bwMode="auto">
          <a:xfrm>
            <a:off x="618000" y="1059561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参照棱柱的说法，棱锥的底面、侧面、侧棱、顶点分别是什么含义？</a:t>
            </a:r>
          </a:p>
        </p:txBody>
      </p:sp>
      <p:pic>
        <p:nvPicPr>
          <p:cNvPr id="23554" name="图片 30722" descr="四棱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82" y="2288293"/>
            <a:ext cx="2842972" cy="231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线形标注 1 30723"/>
          <p:cNvSpPr/>
          <p:nvPr/>
        </p:nvSpPr>
        <p:spPr bwMode="auto">
          <a:xfrm>
            <a:off x="8426191" y="2376848"/>
            <a:ext cx="1298575" cy="649287"/>
          </a:xfrm>
          <a:prstGeom prst="borderCallout1">
            <a:avLst>
              <a:gd name="adj1" fmla="val 17602"/>
              <a:gd name="adj2" fmla="val -5866"/>
              <a:gd name="adj3" fmla="val 188755"/>
              <a:gd name="adj4" fmla="val -166259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侧面</a:t>
            </a:r>
          </a:p>
        </p:txBody>
      </p:sp>
      <p:sp>
        <p:nvSpPr>
          <p:cNvPr id="30725" name="线形标注 1 30724"/>
          <p:cNvSpPr/>
          <p:nvPr/>
        </p:nvSpPr>
        <p:spPr bwMode="auto">
          <a:xfrm>
            <a:off x="2305840" y="2376848"/>
            <a:ext cx="1236663" cy="609600"/>
          </a:xfrm>
          <a:prstGeom prst="borderCallout1">
            <a:avLst>
              <a:gd name="adj1" fmla="val 18750"/>
              <a:gd name="adj2" fmla="val 106162"/>
              <a:gd name="adj3" fmla="val 33593"/>
              <a:gd name="adj4" fmla="val 282796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</a:p>
        </p:txBody>
      </p:sp>
      <p:sp>
        <p:nvSpPr>
          <p:cNvPr id="30726" name="线形标注 1 30725"/>
          <p:cNvSpPr/>
          <p:nvPr/>
        </p:nvSpPr>
        <p:spPr bwMode="auto">
          <a:xfrm>
            <a:off x="2305840" y="3798658"/>
            <a:ext cx="1147762" cy="690563"/>
          </a:xfrm>
          <a:prstGeom prst="borderCallout1">
            <a:avLst>
              <a:gd name="adj1" fmla="val 16551"/>
              <a:gd name="adj2" fmla="val 106639"/>
              <a:gd name="adj3" fmla="val -42991"/>
              <a:gd name="adj4" fmla="val 247995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侧棱</a:t>
            </a:r>
          </a:p>
        </p:txBody>
      </p:sp>
      <p:sp>
        <p:nvSpPr>
          <p:cNvPr id="30727" name="线形标注 1 30726"/>
          <p:cNvSpPr/>
          <p:nvPr/>
        </p:nvSpPr>
        <p:spPr bwMode="auto">
          <a:xfrm>
            <a:off x="8426191" y="3422425"/>
            <a:ext cx="1298575" cy="647700"/>
          </a:xfrm>
          <a:prstGeom prst="borderCallout1">
            <a:avLst>
              <a:gd name="adj1" fmla="val 17648"/>
              <a:gd name="adj2" fmla="val -4227"/>
              <a:gd name="adj3" fmla="val 110537"/>
              <a:gd name="adj4" fmla="val -114523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底面</a:t>
            </a:r>
          </a:p>
        </p:txBody>
      </p:sp>
      <p:sp>
        <p:nvSpPr>
          <p:cNvPr id="30728" name="文本框 30727"/>
          <p:cNvSpPr txBox="1">
            <a:spLocks noChangeArrowheads="1"/>
          </p:cNvSpPr>
          <p:nvPr/>
        </p:nvSpPr>
        <p:spPr bwMode="auto">
          <a:xfrm>
            <a:off x="555293" y="4909823"/>
            <a:ext cx="109636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多边形面叫做棱锥的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底面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，有公共顶点的各三角形面叫做棱锥的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侧面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，相邻侧面的公共边叫做棱锥的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侧棱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，各侧面的公共顶点叫做棱锥的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en-US" altLang="zh-CN" sz="2000" kern="0" dirty="0">
                <a:solidFill>
                  <a:srgbClr val="66FF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32769"/>
          <p:cNvSpPr>
            <a:spLocks noGrp="1" noChangeArrowheads="1"/>
          </p:cNvSpPr>
          <p:nvPr>
            <p:ph type="title" idx="4294967295"/>
          </p:nvPr>
        </p:nvSpPr>
        <p:spPr>
          <a:xfrm>
            <a:off x="633312" y="1247108"/>
            <a:ext cx="8229600" cy="555585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棱锥的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及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</a:p>
        </p:txBody>
      </p:sp>
      <p:sp>
        <p:nvSpPr>
          <p:cNvPr id="32771" name="文本占位符 32770"/>
          <p:cNvSpPr>
            <a:spLocks noGrp="1" noChangeArrowheads="1"/>
          </p:cNvSpPr>
          <p:nvPr>
            <p:ph type="body" idx="4294967295"/>
          </p:nvPr>
        </p:nvSpPr>
        <p:spPr>
          <a:xfrm>
            <a:off x="2866663" y="5487424"/>
            <a:ext cx="2667000" cy="79216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棱锥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S-ABC</a:t>
            </a:r>
          </a:p>
        </p:txBody>
      </p:sp>
      <p:sp>
        <p:nvSpPr>
          <p:cNvPr id="32776" name="矩形 32775"/>
          <p:cNvSpPr>
            <a:spLocks noChangeArrowheads="1"/>
          </p:cNvSpPr>
          <p:nvPr/>
        </p:nvSpPr>
        <p:spPr bwMode="auto">
          <a:xfrm>
            <a:off x="5205197" y="5481637"/>
            <a:ext cx="2438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棱锥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S-ABCD</a:t>
            </a:r>
            <a:endParaRPr lang="en-US" altLang="zh-CN" sz="2000" kern="0" baseline="-250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文本框 32776"/>
          <p:cNvSpPr txBox="1">
            <a:spLocks noChangeArrowheads="1"/>
          </p:cNvSpPr>
          <p:nvPr/>
        </p:nvSpPr>
        <p:spPr bwMode="auto">
          <a:xfrm>
            <a:off x="3039043" y="4809545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三棱锥</a:t>
            </a:r>
          </a:p>
        </p:txBody>
      </p:sp>
      <p:sp>
        <p:nvSpPr>
          <p:cNvPr id="32778" name="文本框 32777"/>
          <p:cNvSpPr txBox="1">
            <a:spLocks noChangeArrowheads="1"/>
          </p:cNvSpPr>
          <p:nvPr/>
        </p:nvSpPr>
        <p:spPr bwMode="auto">
          <a:xfrm>
            <a:off x="5533663" y="4809545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四棱锥</a:t>
            </a:r>
          </a:p>
        </p:txBody>
      </p:sp>
      <p:sp>
        <p:nvSpPr>
          <p:cNvPr id="32779" name="文本框 32778"/>
          <p:cNvSpPr txBox="1">
            <a:spLocks noChangeArrowheads="1"/>
          </p:cNvSpPr>
          <p:nvPr/>
        </p:nvSpPr>
        <p:spPr bwMode="auto">
          <a:xfrm>
            <a:off x="7637362" y="4809545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五棱锥</a:t>
            </a:r>
          </a:p>
        </p:txBody>
      </p:sp>
      <p:grpSp>
        <p:nvGrpSpPr>
          <p:cNvPr id="25607" name="组合 32779"/>
          <p:cNvGrpSpPr/>
          <p:nvPr/>
        </p:nvGrpSpPr>
        <p:grpSpPr bwMode="auto">
          <a:xfrm>
            <a:off x="2951544" y="2887593"/>
            <a:ext cx="5911368" cy="1636592"/>
            <a:chOff x="240" y="1824"/>
            <a:chExt cx="5288" cy="1557"/>
          </a:xfrm>
        </p:grpSpPr>
        <p:pic>
          <p:nvPicPr>
            <p:cNvPr id="25608" name="图片 32780" descr="斜五棱锥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824"/>
              <a:ext cx="1448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图片 32781" descr="四棱锥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872"/>
              <a:ext cx="1542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图片 32782" descr="三棱锥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72"/>
              <a:ext cx="15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4" name="矩形 32783"/>
          <p:cNvSpPr>
            <a:spLocks noChangeArrowheads="1"/>
          </p:cNvSpPr>
          <p:nvPr/>
        </p:nvSpPr>
        <p:spPr bwMode="auto">
          <a:xfrm>
            <a:off x="7244217" y="5487424"/>
            <a:ext cx="2438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棱锥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P-ABCDE</a:t>
            </a:r>
            <a:endParaRPr lang="en-US" altLang="zh-CN" sz="2000" kern="0" baseline="-2500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85" name="矩形标注 32784"/>
          <p:cNvSpPr>
            <a:spLocks noChangeArrowheads="1"/>
          </p:cNvSpPr>
          <p:nvPr/>
        </p:nvSpPr>
        <p:spPr bwMode="auto">
          <a:xfrm>
            <a:off x="7861970" y="1524900"/>
            <a:ext cx="2404773" cy="1040315"/>
          </a:xfrm>
          <a:prstGeom prst="wedgeRectCallout">
            <a:avLst>
              <a:gd name="adj1" fmla="val -120893"/>
              <a:gd name="adj2" fmla="val 58439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分类标准：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底面多边形的边数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6" grpId="0"/>
      <p:bldP spid="32777" grpId="0"/>
      <p:bldP spid="32778" grpId="0"/>
      <p:bldP spid="32779" grpId="0"/>
      <p:bldP spid="32784" grpId="0"/>
      <p:bldP spid="327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843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74777"/>
            <a:ext cx="8229600" cy="20113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b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观察并对比以下两个多面体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b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 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II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中多面体与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中四棱锥有何关系？ </a:t>
            </a:r>
          </a:p>
        </p:txBody>
      </p:sp>
      <p:pic>
        <p:nvPicPr>
          <p:cNvPr id="26626" name="文本占位符 18435" descr="9 对比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738" y="3086140"/>
            <a:ext cx="3737659" cy="2304688"/>
          </a:xfrm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9457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78414"/>
            <a:ext cx="8229600" cy="761573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棱台的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概念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及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pSp>
        <p:nvGrpSpPr>
          <p:cNvPr id="27650" name="组合 19459"/>
          <p:cNvGrpSpPr/>
          <p:nvPr/>
        </p:nvGrpSpPr>
        <p:grpSpPr bwMode="auto">
          <a:xfrm>
            <a:off x="1301400" y="2182333"/>
            <a:ext cx="1395180" cy="1341519"/>
            <a:chOff x="7920" y="4392"/>
            <a:chExt cx="1800" cy="1728"/>
          </a:xfrm>
        </p:grpSpPr>
        <p:sp>
          <p:nvSpPr>
            <p:cNvPr id="27651" name="直接连接符 19460"/>
            <p:cNvSpPr>
              <a:spLocks noChangeShapeType="1"/>
            </p:cNvSpPr>
            <p:nvPr/>
          </p:nvSpPr>
          <p:spPr bwMode="auto">
            <a:xfrm>
              <a:off x="7920" y="6120"/>
              <a:ext cx="12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2" name="直接连接符 19461"/>
            <p:cNvSpPr>
              <a:spLocks noChangeShapeType="1"/>
            </p:cNvSpPr>
            <p:nvPr/>
          </p:nvSpPr>
          <p:spPr bwMode="auto">
            <a:xfrm flipV="1">
              <a:off x="7920" y="5496"/>
              <a:ext cx="5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3" name="直接连接符 19462"/>
            <p:cNvSpPr>
              <a:spLocks noChangeShapeType="1"/>
            </p:cNvSpPr>
            <p:nvPr/>
          </p:nvSpPr>
          <p:spPr bwMode="auto">
            <a:xfrm>
              <a:off x="8460" y="5496"/>
              <a:ext cx="1260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4" name="直接连接符 19463"/>
            <p:cNvSpPr>
              <a:spLocks noChangeShapeType="1"/>
            </p:cNvSpPr>
            <p:nvPr/>
          </p:nvSpPr>
          <p:spPr bwMode="auto">
            <a:xfrm flipH="1">
              <a:off x="9180" y="5652"/>
              <a:ext cx="540" cy="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5" name="任意多边形 19464"/>
            <p:cNvSpPr>
              <a:spLocks noChangeArrowheads="1"/>
            </p:cNvSpPr>
            <p:nvPr/>
          </p:nvSpPr>
          <p:spPr bwMode="auto">
            <a:xfrm>
              <a:off x="8460" y="4392"/>
              <a:ext cx="180" cy="1104"/>
            </a:xfrm>
            <a:custGeom>
              <a:avLst/>
              <a:gdLst>
                <a:gd name="T0" fmla="*/ 0 w 105"/>
                <a:gd name="T1" fmla="*/ 606 h 606"/>
                <a:gd name="T2" fmla="*/ 105 w 105"/>
                <a:gd name="T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" h="606">
                  <a:moveTo>
                    <a:pt x="0" y="606"/>
                  </a:moveTo>
                  <a:lnTo>
                    <a:pt x="10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6" name="任意多边形 19465"/>
            <p:cNvSpPr>
              <a:spLocks noChangeArrowheads="1"/>
            </p:cNvSpPr>
            <p:nvPr/>
          </p:nvSpPr>
          <p:spPr bwMode="auto">
            <a:xfrm>
              <a:off x="8325" y="4392"/>
              <a:ext cx="315" cy="768"/>
            </a:xfrm>
            <a:custGeom>
              <a:avLst/>
              <a:gdLst>
                <a:gd name="T0" fmla="*/ 0 w 315"/>
                <a:gd name="T1" fmla="*/ 768 h 768"/>
                <a:gd name="T2" fmla="*/ 315 w 315"/>
                <a:gd name="T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5" h="768">
                  <a:moveTo>
                    <a:pt x="0" y="768"/>
                  </a:moveTo>
                  <a:lnTo>
                    <a:pt x="31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7" name="任意多边形 19466"/>
            <p:cNvSpPr>
              <a:spLocks noChangeArrowheads="1"/>
            </p:cNvSpPr>
            <p:nvPr/>
          </p:nvSpPr>
          <p:spPr bwMode="auto">
            <a:xfrm>
              <a:off x="8640" y="4392"/>
              <a:ext cx="540" cy="636"/>
            </a:xfrm>
            <a:custGeom>
              <a:avLst/>
              <a:gdLst>
                <a:gd name="T0" fmla="*/ 0 w 645"/>
                <a:gd name="T1" fmla="*/ 0 h 732"/>
                <a:gd name="T2" fmla="*/ 645 w 645"/>
                <a:gd name="T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5" h="732">
                  <a:moveTo>
                    <a:pt x="0" y="0"/>
                  </a:moveTo>
                  <a:lnTo>
                    <a:pt x="645" y="73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8" name="任意多边形 19467"/>
            <p:cNvSpPr>
              <a:spLocks noChangeArrowheads="1"/>
            </p:cNvSpPr>
            <p:nvPr/>
          </p:nvSpPr>
          <p:spPr bwMode="auto">
            <a:xfrm>
              <a:off x="8640" y="4392"/>
              <a:ext cx="255" cy="843"/>
            </a:xfrm>
            <a:custGeom>
              <a:avLst/>
              <a:gdLst>
                <a:gd name="T0" fmla="*/ 0 w 255"/>
                <a:gd name="T1" fmla="*/ 0 h 843"/>
                <a:gd name="T2" fmla="*/ 255 w 255"/>
                <a:gd name="T3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5" h="843">
                  <a:moveTo>
                    <a:pt x="0" y="0"/>
                  </a:moveTo>
                  <a:lnTo>
                    <a:pt x="255" y="84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59" name="任意多边形 19468"/>
            <p:cNvSpPr>
              <a:spLocks noChangeArrowheads="1"/>
            </p:cNvSpPr>
            <p:nvPr/>
          </p:nvSpPr>
          <p:spPr bwMode="auto">
            <a:xfrm>
              <a:off x="8550" y="4872"/>
              <a:ext cx="555" cy="63"/>
            </a:xfrm>
            <a:custGeom>
              <a:avLst/>
              <a:gdLst>
                <a:gd name="T0" fmla="*/ 0 w 555"/>
                <a:gd name="T1" fmla="*/ 0 h 63"/>
                <a:gd name="T2" fmla="*/ 555 w 555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5" h="63">
                  <a:moveTo>
                    <a:pt x="0" y="0"/>
                  </a:moveTo>
                  <a:lnTo>
                    <a:pt x="555" y="63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0" name="任意多边形 19469"/>
            <p:cNvSpPr>
              <a:spLocks noChangeArrowheads="1"/>
            </p:cNvSpPr>
            <p:nvPr/>
          </p:nvSpPr>
          <p:spPr bwMode="auto">
            <a:xfrm>
              <a:off x="8880" y="4935"/>
              <a:ext cx="195" cy="243"/>
            </a:xfrm>
            <a:custGeom>
              <a:avLst/>
              <a:gdLst>
                <a:gd name="T0" fmla="*/ 195 w 195"/>
                <a:gd name="T1" fmla="*/ 0 h 243"/>
                <a:gd name="T2" fmla="*/ 0 w 195"/>
                <a:gd name="T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5" h="243">
                  <a:moveTo>
                    <a:pt x="195" y="0"/>
                  </a:moveTo>
                  <a:lnTo>
                    <a:pt x="0" y="243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1" name="直接连接符 19470"/>
            <p:cNvSpPr>
              <a:spLocks noChangeShapeType="1"/>
            </p:cNvSpPr>
            <p:nvPr/>
          </p:nvSpPr>
          <p:spPr bwMode="auto">
            <a:xfrm flipH="1">
              <a:off x="8310" y="5169"/>
              <a:ext cx="540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2" name="任意多边形 19471"/>
            <p:cNvSpPr>
              <a:spLocks noChangeArrowheads="1"/>
            </p:cNvSpPr>
            <p:nvPr/>
          </p:nvSpPr>
          <p:spPr bwMode="auto">
            <a:xfrm>
              <a:off x="8310" y="4860"/>
              <a:ext cx="255" cy="315"/>
            </a:xfrm>
            <a:custGeom>
              <a:avLst/>
              <a:gdLst>
                <a:gd name="T0" fmla="*/ 0 w 255"/>
                <a:gd name="T1" fmla="*/ 315 h 315"/>
                <a:gd name="T2" fmla="*/ 255 w 255"/>
                <a:gd name="T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5" h="315">
                  <a:moveTo>
                    <a:pt x="0" y="315"/>
                  </a:moveTo>
                  <a:lnTo>
                    <a:pt x="255" y="0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3" name="任意多边形 19472"/>
            <p:cNvSpPr>
              <a:spLocks noChangeArrowheads="1"/>
            </p:cNvSpPr>
            <p:nvPr/>
          </p:nvSpPr>
          <p:spPr bwMode="auto">
            <a:xfrm>
              <a:off x="8880" y="5163"/>
              <a:ext cx="300" cy="945"/>
            </a:xfrm>
            <a:custGeom>
              <a:avLst/>
              <a:gdLst>
                <a:gd name="T0" fmla="*/ 0 w 300"/>
                <a:gd name="T1" fmla="*/ 0 h 945"/>
                <a:gd name="T2" fmla="*/ 300 w 300"/>
                <a:gd name="T3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945">
                  <a:moveTo>
                    <a:pt x="0" y="0"/>
                  </a:moveTo>
                  <a:lnTo>
                    <a:pt x="300" y="94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4" name="任意多边形 19473"/>
            <p:cNvSpPr>
              <a:spLocks noChangeArrowheads="1"/>
            </p:cNvSpPr>
            <p:nvPr/>
          </p:nvSpPr>
          <p:spPr bwMode="auto">
            <a:xfrm>
              <a:off x="9120" y="4938"/>
              <a:ext cx="570" cy="690"/>
            </a:xfrm>
            <a:custGeom>
              <a:avLst/>
              <a:gdLst>
                <a:gd name="T0" fmla="*/ 570 w 570"/>
                <a:gd name="T1" fmla="*/ 690 h 690"/>
                <a:gd name="T2" fmla="*/ 0 w 570"/>
                <a:gd name="T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0" h="690">
                  <a:moveTo>
                    <a:pt x="570" y="69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5" name="任意多边形 19474"/>
            <p:cNvSpPr>
              <a:spLocks noChangeArrowheads="1"/>
            </p:cNvSpPr>
            <p:nvPr/>
          </p:nvSpPr>
          <p:spPr bwMode="auto">
            <a:xfrm>
              <a:off x="7920" y="5163"/>
              <a:ext cx="390" cy="945"/>
            </a:xfrm>
            <a:custGeom>
              <a:avLst/>
              <a:gdLst>
                <a:gd name="T0" fmla="*/ 0 w 390"/>
                <a:gd name="T1" fmla="*/ 945 h 945"/>
                <a:gd name="T2" fmla="*/ 390 w 390"/>
                <a:gd name="T3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945">
                  <a:moveTo>
                    <a:pt x="0" y="945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76" name="矩形 19475"/>
          <p:cNvSpPr>
            <a:spLocks noChangeArrowheads="1"/>
          </p:cNvSpPr>
          <p:nvPr/>
        </p:nvSpPr>
        <p:spPr bwMode="auto">
          <a:xfrm>
            <a:off x="2905857" y="2212334"/>
            <a:ext cx="98513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棱锥被平行于棱锥底面的平面所截后，截面和底面之间的部分叫做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棱台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上底面、下底面、侧面、侧棱、顶点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）</a:t>
            </a:r>
          </a:p>
        </p:txBody>
      </p:sp>
      <p:sp>
        <p:nvSpPr>
          <p:cNvPr id="19477" name="矩形 19476"/>
          <p:cNvSpPr>
            <a:spLocks noChangeArrowheads="1"/>
          </p:cNvSpPr>
          <p:nvPr/>
        </p:nvSpPr>
        <p:spPr bwMode="auto">
          <a:xfrm>
            <a:off x="3123917" y="3892045"/>
            <a:ext cx="1448083" cy="23436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分类：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三棱台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四棱台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五棱台 等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27668" name="图片 19479" descr="四棱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" y="4017622"/>
            <a:ext cx="1985448" cy="13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矩形标注 19480"/>
          <p:cNvSpPr>
            <a:spLocks noChangeArrowheads="1"/>
          </p:cNvSpPr>
          <p:nvPr/>
        </p:nvSpPr>
        <p:spPr bwMode="auto">
          <a:xfrm>
            <a:off x="6629233" y="3892045"/>
            <a:ext cx="2260767" cy="1143000"/>
          </a:xfrm>
          <a:prstGeom prst="wedgeRectCallout">
            <a:avLst>
              <a:gd name="adj1" fmla="val -56403"/>
              <a:gd name="adj2" fmla="val 100278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分类标准：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底面多边形的边数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/>
      <p:bldP spid="194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36865"/>
          <p:cNvSpPr txBox="1">
            <a:spLocks noChangeArrowheads="1"/>
          </p:cNvSpPr>
          <p:nvPr/>
        </p:nvSpPr>
        <p:spPr bwMode="auto">
          <a:xfrm>
            <a:off x="1442977" y="21123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4" name="文本框 36866"/>
          <p:cNvSpPr txBox="1">
            <a:spLocks noChangeArrowheads="1"/>
          </p:cNvSpPr>
          <p:nvPr/>
        </p:nvSpPr>
        <p:spPr bwMode="auto">
          <a:xfrm>
            <a:off x="660400" y="1125194"/>
            <a:ext cx="9144000" cy="111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用一个</a:t>
            </a:r>
            <a:r>
              <a:rPr lang="zh-CN" altLang="en-US" sz="2000" u="sng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平行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于棱锥底面的平面去截棱锥，</a:t>
            </a:r>
            <a:r>
              <a: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截面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底面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的形状关系如何？</a:t>
            </a:r>
          </a:p>
        </p:txBody>
      </p:sp>
      <p:grpSp>
        <p:nvGrpSpPr>
          <p:cNvPr id="28675" name="组合 36867"/>
          <p:cNvGrpSpPr/>
          <p:nvPr/>
        </p:nvGrpSpPr>
        <p:grpSpPr bwMode="auto">
          <a:xfrm>
            <a:off x="2992439" y="2570564"/>
            <a:ext cx="2146660" cy="2105916"/>
            <a:chOff x="7920" y="4392"/>
            <a:chExt cx="1800" cy="1728"/>
          </a:xfrm>
        </p:grpSpPr>
        <p:sp>
          <p:nvSpPr>
            <p:cNvPr id="28676" name="直接连接符 36868"/>
            <p:cNvSpPr>
              <a:spLocks noChangeShapeType="1"/>
            </p:cNvSpPr>
            <p:nvPr/>
          </p:nvSpPr>
          <p:spPr bwMode="auto">
            <a:xfrm>
              <a:off x="7920" y="6120"/>
              <a:ext cx="12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7" name="直接连接符 36869"/>
            <p:cNvSpPr>
              <a:spLocks noChangeShapeType="1"/>
            </p:cNvSpPr>
            <p:nvPr/>
          </p:nvSpPr>
          <p:spPr bwMode="auto">
            <a:xfrm flipV="1">
              <a:off x="7920" y="5496"/>
              <a:ext cx="5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8" name="直接连接符 36870"/>
            <p:cNvSpPr>
              <a:spLocks noChangeShapeType="1"/>
            </p:cNvSpPr>
            <p:nvPr/>
          </p:nvSpPr>
          <p:spPr bwMode="auto">
            <a:xfrm>
              <a:off x="8460" y="5496"/>
              <a:ext cx="1260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79" name="直接连接符 36871"/>
            <p:cNvSpPr>
              <a:spLocks noChangeShapeType="1"/>
            </p:cNvSpPr>
            <p:nvPr/>
          </p:nvSpPr>
          <p:spPr bwMode="auto">
            <a:xfrm flipH="1">
              <a:off x="9180" y="5652"/>
              <a:ext cx="540" cy="4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0" name="任意多边形 36872"/>
            <p:cNvSpPr>
              <a:spLocks noChangeArrowheads="1"/>
            </p:cNvSpPr>
            <p:nvPr/>
          </p:nvSpPr>
          <p:spPr bwMode="auto">
            <a:xfrm>
              <a:off x="8460" y="4392"/>
              <a:ext cx="180" cy="1104"/>
            </a:xfrm>
            <a:custGeom>
              <a:avLst/>
              <a:gdLst>
                <a:gd name="T0" fmla="*/ 0 w 105"/>
                <a:gd name="T1" fmla="*/ 606 h 606"/>
                <a:gd name="T2" fmla="*/ 105 w 105"/>
                <a:gd name="T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" h="606">
                  <a:moveTo>
                    <a:pt x="0" y="606"/>
                  </a:moveTo>
                  <a:lnTo>
                    <a:pt x="10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1" name="任意多边形 36873"/>
            <p:cNvSpPr>
              <a:spLocks noChangeArrowheads="1"/>
            </p:cNvSpPr>
            <p:nvPr/>
          </p:nvSpPr>
          <p:spPr bwMode="auto">
            <a:xfrm>
              <a:off x="8325" y="4392"/>
              <a:ext cx="315" cy="768"/>
            </a:xfrm>
            <a:custGeom>
              <a:avLst/>
              <a:gdLst>
                <a:gd name="T0" fmla="*/ 0 w 315"/>
                <a:gd name="T1" fmla="*/ 768 h 768"/>
                <a:gd name="T2" fmla="*/ 315 w 315"/>
                <a:gd name="T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5" h="768">
                  <a:moveTo>
                    <a:pt x="0" y="768"/>
                  </a:moveTo>
                  <a:lnTo>
                    <a:pt x="31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任意多边形 36874"/>
            <p:cNvSpPr>
              <a:spLocks noChangeArrowheads="1"/>
            </p:cNvSpPr>
            <p:nvPr/>
          </p:nvSpPr>
          <p:spPr bwMode="auto">
            <a:xfrm>
              <a:off x="8640" y="4392"/>
              <a:ext cx="540" cy="636"/>
            </a:xfrm>
            <a:custGeom>
              <a:avLst/>
              <a:gdLst>
                <a:gd name="T0" fmla="*/ 0 w 645"/>
                <a:gd name="T1" fmla="*/ 0 h 732"/>
                <a:gd name="T2" fmla="*/ 645 w 645"/>
                <a:gd name="T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5" h="732">
                  <a:moveTo>
                    <a:pt x="0" y="0"/>
                  </a:moveTo>
                  <a:lnTo>
                    <a:pt x="645" y="73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3" name="任意多边形 36875"/>
            <p:cNvSpPr>
              <a:spLocks noChangeArrowheads="1"/>
            </p:cNvSpPr>
            <p:nvPr/>
          </p:nvSpPr>
          <p:spPr bwMode="auto">
            <a:xfrm>
              <a:off x="8640" y="4392"/>
              <a:ext cx="255" cy="843"/>
            </a:xfrm>
            <a:custGeom>
              <a:avLst/>
              <a:gdLst>
                <a:gd name="T0" fmla="*/ 0 w 255"/>
                <a:gd name="T1" fmla="*/ 0 h 843"/>
                <a:gd name="T2" fmla="*/ 255 w 255"/>
                <a:gd name="T3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5" h="843">
                  <a:moveTo>
                    <a:pt x="0" y="0"/>
                  </a:moveTo>
                  <a:lnTo>
                    <a:pt x="255" y="84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4" name="任意多边形 36876"/>
            <p:cNvSpPr>
              <a:spLocks noChangeArrowheads="1"/>
            </p:cNvSpPr>
            <p:nvPr/>
          </p:nvSpPr>
          <p:spPr bwMode="auto">
            <a:xfrm>
              <a:off x="8550" y="4872"/>
              <a:ext cx="555" cy="63"/>
            </a:xfrm>
            <a:custGeom>
              <a:avLst/>
              <a:gdLst>
                <a:gd name="T0" fmla="*/ 0 w 555"/>
                <a:gd name="T1" fmla="*/ 0 h 63"/>
                <a:gd name="T2" fmla="*/ 555 w 555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5" h="63">
                  <a:moveTo>
                    <a:pt x="0" y="0"/>
                  </a:moveTo>
                  <a:lnTo>
                    <a:pt x="555" y="63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5" name="任意多边形 36877"/>
            <p:cNvSpPr>
              <a:spLocks noChangeArrowheads="1"/>
            </p:cNvSpPr>
            <p:nvPr/>
          </p:nvSpPr>
          <p:spPr bwMode="auto">
            <a:xfrm>
              <a:off x="8880" y="4935"/>
              <a:ext cx="195" cy="243"/>
            </a:xfrm>
            <a:custGeom>
              <a:avLst/>
              <a:gdLst>
                <a:gd name="T0" fmla="*/ 195 w 195"/>
                <a:gd name="T1" fmla="*/ 0 h 243"/>
                <a:gd name="T2" fmla="*/ 0 w 195"/>
                <a:gd name="T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5" h="243">
                  <a:moveTo>
                    <a:pt x="195" y="0"/>
                  </a:moveTo>
                  <a:lnTo>
                    <a:pt x="0" y="243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6" name="直接连接符 36878"/>
            <p:cNvSpPr>
              <a:spLocks noChangeShapeType="1"/>
            </p:cNvSpPr>
            <p:nvPr/>
          </p:nvSpPr>
          <p:spPr bwMode="auto">
            <a:xfrm flipH="1">
              <a:off x="8310" y="5169"/>
              <a:ext cx="540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7" name="任意多边形 36879"/>
            <p:cNvSpPr>
              <a:spLocks noChangeArrowheads="1"/>
            </p:cNvSpPr>
            <p:nvPr/>
          </p:nvSpPr>
          <p:spPr bwMode="auto">
            <a:xfrm>
              <a:off x="8310" y="4860"/>
              <a:ext cx="255" cy="315"/>
            </a:xfrm>
            <a:custGeom>
              <a:avLst/>
              <a:gdLst>
                <a:gd name="T0" fmla="*/ 0 w 255"/>
                <a:gd name="T1" fmla="*/ 315 h 315"/>
                <a:gd name="T2" fmla="*/ 255 w 255"/>
                <a:gd name="T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5" h="315">
                  <a:moveTo>
                    <a:pt x="0" y="315"/>
                  </a:moveTo>
                  <a:lnTo>
                    <a:pt x="255" y="0"/>
                  </a:lnTo>
                </a:path>
              </a:pathLst>
            </a:cu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8" name="任意多边形 36880"/>
            <p:cNvSpPr>
              <a:spLocks noChangeArrowheads="1"/>
            </p:cNvSpPr>
            <p:nvPr/>
          </p:nvSpPr>
          <p:spPr bwMode="auto">
            <a:xfrm>
              <a:off x="8880" y="5163"/>
              <a:ext cx="300" cy="945"/>
            </a:xfrm>
            <a:custGeom>
              <a:avLst/>
              <a:gdLst>
                <a:gd name="T0" fmla="*/ 0 w 300"/>
                <a:gd name="T1" fmla="*/ 0 h 945"/>
                <a:gd name="T2" fmla="*/ 300 w 300"/>
                <a:gd name="T3" fmla="*/ 945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945">
                  <a:moveTo>
                    <a:pt x="0" y="0"/>
                  </a:moveTo>
                  <a:lnTo>
                    <a:pt x="300" y="94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9" name="任意多边形 36881"/>
            <p:cNvSpPr>
              <a:spLocks noChangeArrowheads="1"/>
            </p:cNvSpPr>
            <p:nvPr/>
          </p:nvSpPr>
          <p:spPr bwMode="auto">
            <a:xfrm>
              <a:off x="9120" y="4938"/>
              <a:ext cx="570" cy="690"/>
            </a:xfrm>
            <a:custGeom>
              <a:avLst/>
              <a:gdLst>
                <a:gd name="T0" fmla="*/ 570 w 570"/>
                <a:gd name="T1" fmla="*/ 690 h 690"/>
                <a:gd name="T2" fmla="*/ 0 w 570"/>
                <a:gd name="T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0" h="690">
                  <a:moveTo>
                    <a:pt x="570" y="69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0" name="任意多边形 36882"/>
            <p:cNvSpPr>
              <a:spLocks noChangeArrowheads="1"/>
            </p:cNvSpPr>
            <p:nvPr/>
          </p:nvSpPr>
          <p:spPr bwMode="auto">
            <a:xfrm>
              <a:off x="7920" y="5163"/>
              <a:ext cx="390" cy="945"/>
            </a:xfrm>
            <a:custGeom>
              <a:avLst/>
              <a:gdLst>
                <a:gd name="T0" fmla="*/ 0 w 390"/>
                <a:gd name="T1" fmla="*/ 945 h 945"/>
                <a:gd name="T2" fmla="*/ 390 w 390"/>
                <a:gd name="T3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945">
                  <a:moveTo>
                    <a:pt x="0" y="945"/>
                  </a:moveTo>
                  <a:lnTo>
                    <a:pt x="3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691" name="组合 36883"/>
          <p:cNvGrpSpPr/>
          <p:nvPr/>
        </p:nvGrpSpPr>
        <p:grpSpPr bwMode="auto">
          <a:xfrm>
            <a:off x="6967959" y="2670368"/>
            <a:ext cx="1990666" cy="2183912"/>
            <a:chOff x="3243" y="1525"/>
            <a:chExt cx="1710" cy="1876"/>
          </a:xfrm>
        </p:grpSpPr>
        <p:grpSp>
          <p:nvGrpSpPr>
            <p:cNvPr id="28692" name="组合 36884"/>
            <p:cNvGrpSpPr/>
            <p:nvPr/>
          </p:nvGrpSpPr>
          <p:grpSpPr bwMode="auto">
            <a:xfrm>
              <a:off x="3243" y="1525"/>
              <a:ext cx="1710" cy="1876"/>
              <a:chOff x="3393" y="1509"/>
              <a:chExt cx="1433" cy="1443"/>
            </a:xfrm>
          </p:grpSpPr>
          <p:sp>
            <p:nvSpPr>
              <p:cNvPr id="28693" name="直接连接符 36885"/>
              <p:cNvSpPr>
                <a:spLocks noChangeShapeType="1"/>
              </p:cNvSpPr>
              <p:nvPr/>
            </p:nvSpPr>
            <p:spPr bwMode="auto">
              <a:xfrm flipH="1">
                <a:off x="3393" y="2569"/>
                <a:ext cx="409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4" name="直接连接符 36886"/>
              <p:cNvSpPr>
                <a:spLocks noChangeShapeType="1"/>
              </p:cNvSpPr>
              <p:nvPr/>
            </p:nvSpPr>
            <p:spPr bwMode="auto">
              <a:xfrm>
                <a:off x="4417" y="2569"/>
                <a:ext cx="409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5" name="直接连接符 36887"/>
              <p:cNvSpPr>
                <a:spLocks noChangeShapeType="1"/>
              </p:cNvSpPr>
              <p:nvPr/>
            </p:nvSpPr>
            <p:spPr bwMode="auto">
              <a:xfrm>
                <a:off x="3393" y="2824"/>
                <a:ext cx="614" cy="1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6" name="直接连接符 36888"/>
              <p:cNvSpPr>
                <a:spLocks noChangeShapeType="1"/>
              </p:cNvSpPr>
              <p:nvPr/>
            </p:nvSpPr>
            <p:spPr bwMode="auto">
              <a:xfrm flipV="1">
                <a:off x="4007" y="2824"/>
                <a:ext cx="819" cy="1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7" name="直接连接符 36889"/>
              <p:cNvSpPr>
                <a:spLocks noChangeShapeType="1"/>
              </p:cNvSpPr>
              <p:nvPr/>
            </p:nvSpPr>
            <p:spPr bwMode="auto">
              <a:xfrm flipH="1">
                <a:off x="3802" y="2569"/>
                <a:ext cx="6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8" name="直接连接符 36890"/>
              <p:cNvSpPr>
                <a:spLocks noChangeShapeType="1"/>
              </p:cNvSpPr>
              <p:nvPr/>
            </p:nvSpPr>
            <p:spPr bwMode="auto">
              <a:xfrm flipH="1">
                <a:off x="3802" y="1509"/>
                <a:ext cx="205" cy="10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9" name="直接连接符 36891"/>
              <p:cNvSpPr>
                <a:spLocks noChangeShapeType="1"/>
              </p:cNvSpPr>
              <p:nvPr/>
            </p:nvSpPr>
            <p:spPr bwMode="auto">
              <a:xfrm flipH="1">
                <a:off x="3393" y="1509"/>
                <a:ext cx="614" cy="1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0" name="直接连接符 36892"/>
              <p:cNvSpPr>
                <a:spLocks noChangeShapeType="1"/>
              </p:cNvSpPr>
              <p:nvPr/>
            </p:nvSpPr>
            <p:spPr bwMode="auto">
              <a:xfrm>
                <a:off x="4007" y="1509"/>
                <a:ext cx="0" cy="14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1" name="直接连接符 36893"/>
              <p:cNvSpPr>
                <a:spLocks noChangeShapeType="1"/>
              </p:cNvSpPr>
              <p:nvPr/>
            </p:nvSpPr>
            <p:spPr bwMode="auto">
              <a:xfrm>
                <a:off x="4007" y="1509"/>
                <a:ext cx="410" cy="10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2" name="直接连接符 36894"/>
              <p:cNvSpPr>
                <a:spLocks noChangeShapeType="1"/>
              </p:cNvSpPr>
              <p:nvPr/>
            </p:nvSpPr>
            <p:spPr bwMode="auto">
              <a:xfrm>
                <a:off x="4007" y="1509"/>
                <a:ext cx="819" cy="1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703" name="直接连接符 36895"/>
            <p:cNvSpPr>
              <a:spLocks noChangeShapeType="1"/>
            </p:cNvSpPr>
            <p:nvPr/>
          </p:nvSpPr>
          <p:spPr bwMode="auto">
            <a:xfrm>
              <a:off x="3878" y="2160"/>
              <a:ext cx="317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4" name="直接连接符 36896"/>
            <p:cNvSpPr>
              <a:spLocks noChangeShapeType="1"/>
            </p:cNvSpPr>
            <p:nvPr/>
          </p:nvSpPr>
          <p:spPr bwMode="auto">
            <a:xfrm>
              <a:off x="4195" y="2160"/>
              <a:ext cx="227" cy="18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5" name="直接连接符 36897"/>
            <p:cNvSpPr>
              <a:spLocks noChangeShapeType="1"/>
            </p:cNvSpPr>
            <p:nvPr/>
          </p:nvSpPr>
          <p:spPr bwMode="auto">
            <a:xfrm flipH="1">
              <a:off x="3969" y="2341"/>
              <a:ext cx="453" cy="9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6" name="直接连接符 36898"/>
            <p:cNvSpPr>
              <a:spLocks noChangeShapeType="1"/>
            </p:cNvSpPr>
            <p:nvPr/>
          </p:nvSpPr>
          <p:spPr bwMode="auto">
            <a:xfrm flipH="1" flipV="1">
              <a:off x="3651" y="2341"/>
              <a:ext cx="318" cy="9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7" name="直接连接符 36899"/>
            <p:cNvSpPr>
              <a:spLocks noChangeShapeType="1"/>
            </p:cNvSpPr>
            <p:nvPr/>
          </p:nvSpPr>
          <p:spPr bwMode="auto">
            <a:xfrm flipV="1">
              <a:off x="3606" y="2160"/>
              <a:ext cx="272" cy="18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901" name="文本框 36900"/>
          <p:cNvSpPr txBox="1">
            <a:spLocks noChangeArrowheads="1"/>
          </p:cNvSpPr>
          <p:nvPr/>
        </p:nvSpPr>
        <p:spPr bwMode="auto">
          <a:xfrm>
            <a:off x="5139099" y="5243332"/>
            <a:ext cx="1523035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相似多边形</a:t>
            </a: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33796"/>
          <p:cNvSpPr>
            <a:spLocks noChangeArrowheads="1"/>
          </p:cNvSpPr>
          <p:nvPr/>
        </p:nvSpPr>
        <p:spPr bwMode="auto">
          <a:xfrm>
            <a:off x="632767" y="1281726"/>
            <a:ext cx="10566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若只考虑建筑体的形状和大小，而不考虑其他因素，我们可以找出相应抽象的空间图形。</a:t>
            </a:r>
          </a:p>
        </p:txBody>
      </p:sp>
      <p:pic>
        <p:nvPicPr>
          <p:cNvPr id="33799" name="图片 33798" descr="长方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93" y="2509683"/>
            <a:ext cx="1996573" cy="22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33799" descr="8 三棱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07" y="2533449"/>
            <a:ext cx="1702960" cy="20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图片 33800" descr="四棱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08" y="2514576"/>
            <a:ext cx="2290187" cy="2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0481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235338"/>
            <a:ext cx="8229600" cy="585486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棱台的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结构特征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pic>
        <p:nvPicPr>
          <p:cNvPr id="30722" name="文本占位符 20483" descr="高考资源网(ks5u.com),中国最大的高考网站,您身边的高考专家。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8366" y="2022677"/>
            <a:ext cx="2438400" cy="2209800"/>
          </a:xfrm>
        </p:spPr>
      </p:pic>
      <p:sp>
        <p:nvSpPr>
          <p:cNvPr id="20486" name="矩形 20485"/>
          <p:cNvSpPr>
            <a:spLocks noChangeArrowheads="1"/>
          </p:cNvSpPr>
          <p:nvPr/>
        </p:nvSpPr>
        <p:spPr bwMode="auto">
          <a:xfrm>
            <a:off x="660400" y="4232477"/>
            <a:ext cx="4495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表示：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棱台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ABC-A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0487" name="矩形 20486"/>
          <p:cNvSpPr>
            <a:spLocks noChangeArrowheads="1"/>
          </p:cNvSpPr>
          <p:nvPr/>
        </p:nvSpPr>
        <p:spPr bwMode="auto">
          <a:xfrm>
            <a:off x="660400" y="1847573"/>
            <a:ext cx="502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结构特征：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两个底面是相似多边形；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侧面都是梯形；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侧棱延长后交于一点．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矩形 21512"/>
          <p:cNvSpPr>
            <a:spLocks noChangeArrowheads="1"/>
          </p:cNvSpPr>
          <p:nvPr/>
        </p:nvSpPr>
        <p:spPr bwMode="auto">
          <a:xfrm>
            <a:off x="660400" y="5175922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棱台：</a:t>
            </a:r>
          </a:p>
        </p:txBody>
      </p:sp>
      <p:sp>
        <p:nvSpPr>
          <p:cNvPr id="21514" name="矩形 21513"/>
          <p:cNvSpPr>
            <a:spLocks noChangeArrowheads="1"/>
          </p:cNvSpPr>
          <p:nvPr/>
        </p:nvSpPr>
        <p:spPr bwMode="auto">
          <a:xfrm>
            <a:off x="774700" y="3437552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棱锥：</a:t>
            </a:r>
          </a:p>
        </p:txBody>
      </p:sp>
      <p:sp>
        <p:nvSpPr>
          <p:cNvPr id="31748" name="矩形 21514"/>
          <p:cNvSpPr>
            <a:spLocks noChangeArrowheads="1"/>
          </p:cNvSpPr>
          <p:nvPr/>
        </p:nvSpPr>
        <p:spPr bwMode="auto">
          <a:xfrm>
            <a:off x="702877" y="1699269"/>
            <a:ext cx="1186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棱柱：</a:t>
            </a:r>
          </a:p>
        </p:txBody>
      </p:sp>
      <p:grpSp>
        <p:nvGrpSpPr>
          <p:cNvPr id="21521" name="组合 21520"/>
          <p:cNvGrpSpPr/>
          <p:nvPr/>
        </p:nvGrpSpPr>
        <p:grpSpPr bwMode="auto">
          <a:xfrm>
            <a:off x="1846943" y="930154"/>
            <a:ext cx="2979738" cy="1938338"/>
            <a:chOff x="1920" y="686"/>
            <a:chExt cx="1877" cy="1221"/>
          </a:xfrm>
        </p:grpSpPr>
        <p:sp>
          <p:nvSpPr>
            <p:cNvPr id="31750" name="矩形 21518"/>
            <p:cNvSpPr>
              <a:spLocks noChangeArrowheads="1"/>
            </p:cNvSpPr>
            <p:nvPr/>
          </p:nvSpPr>
          <p:spPr bwMode="auto">
            <a:xfrm>
              <a:off x="1920" y="686"/>
              <a:ext cx="1877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两个</a:t>
              </a:r>
              <a:r>
                <a:rPr lang="zh-CN" altLang="en-US" sz="2000" kern="0" dirty="0">
                  <a:solidFill>
                    <a:schemeClr val="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底面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互相平行；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 dirty="0">
                  <a:solidFill>
                    <a:schemeClr val="fol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侧面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都是四边形；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  <a:r>
                <a:rPr lang="zh-CN" altLang="en-US" sz="2000" kern="0" dirty="0">
                  <a:solidFill>
                    <a:srgbClr val="FF33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侧棱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互相平行。</a:t>
              </a:r>
            </a:p>
          </p:txBody>
        </p:sp>
        <p:sp>
          <p:nvSpPr>
            <p:cNvPr id="31751" name="左大括号 21519"/>
            <p:cNvSpPr/>
            <p:nvPr/>
          </p:nvSpPr>
          <p:spPr bwMode="auto">
            <a:xfrm>
              <a:off x="1920" y="912"/>
              <a:ext cx="144" cy="816"/>
            </a:xfrm>
            <a:prstGeom prst="leftBrace">
              <a:avLst>
                <a:gd name="adj1" fmla="val 4719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27" name="组合 21526"/>
          <p:cNvGrpSpPr/>
          <p:nvPr/>
        </p:nvGrpSpPr>
        <p:grpSpPr bwMode="auto">
          <a:xfrm>
            <a:off x="1846943" y="4455596"/>
            <a:ext cx="3492500" cy="1938338"/>
            <a:chOff x="1968" y="2798"/>
            <a:chExt cx="2200" cy="1221"/>
          </a:xfrm>
        </p:grpSpPr>
        <p:sp>
          <p:nvSpPr>
            <p:cNvPr id="31753" name="矩形 21524"/>
            <p:cNvSpPr>
              <a:spLocks noChangeArrowheads="1"/>
            </p:cNvSpPr>
            <p:nvPr/>
          </p:nvSpPr>
          <p:spPr bwMode="auto">
            <a:xfrm>
              <a:off x="1968" y="2798"/>
              <a:ext cx="220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两个</a:t>
              </a:r>
              <a:r>
                <a:rPr lang="zh-CN" altLang="en-US" sz="2000" kern="0" dirty="0">
                  <a:solidFill>
                    <a:schemeClr val="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底面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是相似多边形；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 dirty="0">
                  <a:solidFill>
                    <a:schemeClr val="fol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侧面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都是梯形；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  <a:r>
                <a:rPr lang="zh-CN" altLang="en-US" sz="2000" kern="0" dirty="0">
                  <a:solidFill>
                    <a:srgbClr val="FF33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侧棱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延长后交于一点．</a:t>
              </a:r>
            </a:p>
          </p:txBody>
        </p:sp>
        <p:sp>
          <p:nvSpPr>
            <p:cNvPr id="31754" name="左大括号 21525"/>
            <p:cNvSpPr/>
            <p:nvPr/>
          </p:nvSpPr>
          <p:spPr bwMode="auto">
            <a:xfrm>
              <a:off x="2061" y="3001"/>
              <a:ext cx="48" cy="816"/>
            </a:xfrm>
            <a:prstGeom prst="leftBrace">
              <a:avLst>
                <a:gd name="adj1" fmla="val 1415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33" name="组合 21532"/>
          <p:cNvGrpSpPr/>
          <p:nvPr/>
        </p:nvGrpSpPr>
        <p:grpSpPr bwMode="auto">
          <a:xfrm>
            <a:off x="1896539" y="2692875"/>
            <a:ext cx="2849563" cy="1938338"/>
            <a:chOff x="1933" y="1790"/>
            <a:chExt cx="1795" cy="1221"/>
          </a:xfrm>
        </p:grpSpPr>
        <p:sp>
          <p:nvSpPr>
            <p:cNvPr id="31756" name="矩形 21530"/>
            <p:cNvSpPr>
              <a:spLocks noChangeArrowheads="1"/>
            </p:cNvSpPr>
            <p:nvPr/>
          </p:nvSpPr>
          <p:spPr bwMode="auto">
            <a:xfrm>
              <a:off x="1968" y="1790"/>
              <a:ext cx="176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  <a:r>
                <a:rPr lang="zh-CN" altLang="en-US" sz="2000" kern="0" dirty="0">
                  <a:solidFill>
                    <a:schemeClr val="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底面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是多边形；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 dirty="0">
                  <a:solidFill>
                    <a:schemeClr val="folHlink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侧面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都是三角形；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  <a:r>
                <a:rPr lang="zh-CN" altLang="en-US" sz="2000" kern="0" dirty="0">
                  <a:solidFill>
                    <a:srgbClr val="FF33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侧棱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相交于顶点。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31757" name="左大括号 21531"/>
            <p:cNvSpPr/>
            <p:nvPr/>
          </p:nvSpPr>
          <p:spPr bwMode="auto">
            <a:xfrm>
              <a:off x="1933" y="2049"/>
              <a:ext cx="144" cy="816"/>
            </a:xfrm>
            <a:prstGeom prst="leftBrace">
              <a:avLst>
                <a:gd name="adj1" fmla="val 4719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44034"/>
          <p:cNvSpPr>
            <a:spLocks noGrp="1" noChangeArrowheads="1"/>
          </p:cNvSpPr>
          <p:nvPr>
            <p:ph type="body" idx="4294967295"/>
          </p:nvPr>
        </p:nvSpPr>
        <p:spPr>
          <a:xfrm>
            <a:off x="509286" y="1339157"/>
            <a:ext cx="8229600" cy="68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下面的几何体中，哪些是棱柱？ </a:t>
            </a:r>
          </a:p>
        </p:txBody>
      </p:sp>
      <p:pic>
        <p:nvPicPr>
          <p:cNvPr id="32771" name="图片 44035" descr="7 七个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0" y="2387769"/>
            <a:ext cx="4873906" cy="3070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40962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495350"/>
            <a:ext cx="8229600" cy="236220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P8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，习题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1.1 A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组第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）（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预习有关圆柱、圆锥、圆台和球的相关知识。 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作业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9" b="119"/>
          <a:stretch>
            <a:fillRect/>
          </a:stretch>
        </p:blipFill>
        <p:spPr>
          <a:xfrm>
            <a:off x="7986534" y="1111342"/>
            <a:ext cx="4205467" cy="4756832"/>
          </a:xfrm>
          <a:custGeom>
            <a:avLst/>
            <a:gdLst>
              <a:gd name="connsiteX0" fmla="*/ 3995965 w 4205467"/>
              <a:gd name="connsiteY0" fmla="*/ 0 h 4756832"/>
              <a:gd name="connsiteX1" fmla="*/ 4205467 w 4205467"/>
              <a:gd name="connsiteY1" fmla="*/ 0 h 4756832"/>
              <a:gd name="connsiteX2" fmla="*/ 4205467 w 4205467"/>
              <a:gd name="connsiteY2" fmla="*/ 4756832 h 4756832"/>
              <a:gd name="connsiteX3" fmla="*/ 0 w 4205467"/>
              <a:gd name="connsiteY3" fmla="*/ 2317660 h 475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467" h="4756832">
                <a:moveTo>
                  <a:pt x="3995965" y="0"/>
                </a:moveTo>
                <a:lnTo>
                  <a:pt x="4205467" y="0"/>
                </a:lnTo>
                <a:lnTo>
                  <a:pt x="4205467" y="4756832"/>
                </a:lnTo>
                <a:lnTo>
                  <a:pt x="0" y="2317660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35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空间集合体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12" name="等腰三角形 11"/>
          <p:cNvSpPr/>
          <p:nvPr/>
        </p:nvSpPr>
        <p:spPr>
          <a:xfrm rot="16200000">
            <a:off x="6610638" y="1326266"/>
            <a:ext cx="4878343" cy="4205468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>
            <a:off x="6180909" y="1326266"/>
            <a:ext cx="4878343" cy="4205468"/>
          </a:xfrm>
          <a:prstGeom prst="triangle">
            <a:avLst/>
          </a:prstGeom>
          <a:noFill/>
          <a:ln w="44450">
            <a:solidFill>
              <a:srgbClr val="00B0F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 flipV="1">
            <a:off x="11363083" y="128657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 flipV="1">
            <a:off x="10979324" y="5929574"/>
            <a:ext cx="890319" cy="767516"/>
          </a:xfrm>
          <a:prstGeom prst="triangl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9217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243020"/>
            <a:ext cx="7696200" cy="440277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引入：</a:t>
            </a:r>
          </a:p>
        </p:txBody>
      </p:sp>
      <p:sp>
        <p:nvSpPr>
          <p:cNvPr id="9219" name="文本占位符 9218"/>
          <p:cNvSpPr>
            <a:spLocks noGrp="1" noChangeArrowheads="1"/>
          </p:cNvSpPr>
          <p:nvPr>
            <p:ph type="body" idx="4294967295"/>
          </p:nvPr>
        </p:nvSpPr>
        <p:spPr>
          <a:xfrm>
            <a:off x="730738" y="3264371"/>
            <a:ext cx="10858500" cy="121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你能通过观察找出其结构特征，并根据某种标准对这些空间几何体进行分类吗？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这是我们本节所要学习的内容。 </a:t>
            </a:r>
          </a:p>
        </p:txBody>
      </p:sp>
      <p:sp>
        <p:nvSpPr>
          <p:cNvPr id="8195" name="矩形 9219"/>
          <p:cNvSpPr>
            <a:spLocks noChangeArrowheads="1"/>
          </p:cNvSpPr>
          <p:nvPr/>
        </p:nvSpPr>
        <p:spPr bwMode="auto">
          <a:xfrm>
            <a:off x="660400" y="1683297"/>
            <a:ext cx="10858500" cy="15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空间几何体</a:t>
            </a:r>
            <a:endParaRPr lang="en-US" altLang="zh-CN" sz="20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在我们周围存在着各种各样的物体，它们都占据着空间的一部分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如果我们只考虑这些物体的形状和大小，而不考虑其他因素，那么由这些抽象出来的空间图形就叫做</a:t>
            </a: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空间几何体</a:t>
            </a:r>
            <a:r>
              <a:rPr lang="en-US" altLang="zh-CN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39773"/>
            <a:ext cx="10972800" cy="647700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218" name="文本占位符 8194"/>
          <p:cNvSpPr>
            <a:spLocks noGrp="1" noChangeArrowheads="1"/>
          </p:cNvSpPr>
          <p:nvPr>
            <p:ph type="body" idx="4294967295"/>
          </p:nvPr>
        </p:nvSpPr>
        <p:spPr>
          <a:xfrm>
            <a:off x="416937" y="1516024"/>
            <a:ext cx="10858500" cy="1219200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我们把下面的多面体取名为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棱柱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，你能说一说棱柱的结构有那些特征吗？据此你能给棱柱下一个定义吗？</a:t>
            </a:r>
          </a:p>
        </p:txBody>
      </p:sp>
      <p:pic>
        <p:nvPicPr>
          <p:cNvPr id="9219" name="图片 8195" descr="1斜三棱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87" y="2735224"/>
            <a:ext cx="2310915" cy="23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8196" descr="2斜五棱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34" y="2735224"/>
            <a:ext cx="1941168" cy="238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8197"/>
          <p:cNvSpPr txBox="1">
            <a:spLocks noChangeArrowheads="1"/>
          </p:cNvSpPr>
          <p:nvPr/>
        </p:nvSpPr>
        <p:spPr bwMode="auto">
          <a:xfrm>
            <a:off x="8457223" y="3211475"/>
            <a:ext cx="226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7169"/>
          <p:cNvSpPr>
            <a:spLocks noGrp="1" noChangeArrowheads="1"/>
          </p:cNvSpPr>
          <p:nvPr>
            <p:ph type="title" idx="4294967295"/>
          </p:nvPr>
        </p:nvSpPr>
        <p:spPr>
          <a:xfrm>
            <a:off x="702198" y="1298073"/>
            <a:ext cx="8229600" cy="474562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探究：</a:t>
            </a:r>
          </a:p>
        </p:txBody>
      </p:sp>
      <p:sp>
        <p:nvSpPr>
          <p:cNvPr id="10242" name="文本占位符 7170"/>
          <p:cNvSpPr>
            <a:spLocks noGrp="1" noChangeArrowheads="1"/>
          </p:cNvSpPr>
          <p:nvPr>
            <p:ph type="body" idx="4294967295"/>
          </p:nvPr>
        </p:nvSpPr>
        <p:spPr>
          <a:xfrm>
            <a:off x="702198" y="3821800"/>
            <a:ext cx="10816702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第一个图中面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与面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A'B'C'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的位置关系如何？在第二个图中能找到具有同样位置关系的两个面吗？</a:t>
            </a:r>
          </a:p>
        </p:txBody>
      </p:sp>
      <p:sp>
        <p:nvSpPr>
          <p:cNvPr id="7172" name="矩形 7171"/>
          <p:cNvSpPr>
            <a:spLocks noChangeArrowheads="1"/>
          </p:cNvSpPr>
          <p:nvPr/>
        </p:nvSpPr>
        <p:spPr bwMode="auto">
          <a:xfrm>
            <a:off x="702198" y="49267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第一个图中其余各面是几边形？第二个图中其余各面是几边形？ </a:t>
            </a:r>
          </a:p>
        </p:txBody>
      </p:sp>
      <p:sp>
        <p:nvSpPr>
          <p:cNvPr id="7173" name="矩形 7172"/>
          <p:cNvSpPr>
            <a:spLocks noChangeArrowheads="1"/>
          </p:cNvSpPr>
          <p:nvPr/>
        </p:nvSpPr>
        <p:spPr bwMode="auto">
          <a:xfrm>
            <a:off x="660400" y="5536300"/>
            <a:ext cx="1013170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第一个图中其余各面的公共边位置关系如何？第二个图中有同样的特征吗？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  </a:t>
            </a:r>
          </a:p>
        </p:txBody>
      </p:sp>
      <p:pic>
        <p:nvPicPr>
          <p:cNvPr id="10245" name="图片 7173" descr="1斜三棱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/>
          <a:stretch>
            <a:fillRect/>
          </a:stretch>
        </p:blipFill>
        <p:spPr bwMode="auto">
          <a:xfrm>
            <a:off x="3610233" y="1772635"/>
            <a:ext cx="174788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174" descr="2斜五棱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11" y="1699147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7175"/>
          <p:cNvSpPr txBox="1">
            <a:spLocks noChangeArrowheads="1"/>
          </p:cNvSpPr>
          <p:nvPr/>
        </p:nvSpPr>
        <p:spPr bwMode="auto">
          <a:xfrm>
            <a:off x="8224611" y="1977082"/>
            <a:ext cx="22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i="1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6145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120295"/>
            <a:ext cx="8229600" cy="624328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棱柱的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结构特征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147" name="文本占位符 6146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2437787"/>
            <a:ext cx="8229600" cy="685800"/>
          </a:xfrm>
        </p:spPr>
        <p:txBody>
          <a:bodyPr/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其余各面都是四边形 ； </a:t>
            </a:r>
          </a:p>
        </p:txBody>
      </p:sp>
      <p:sp>
        <p:nvSpPr>
          <p:cNvPr id="6148" name="矩形 6147"/>
          <p:cNvSpPr>
            <a:spLocks noChangeArrowheads="1"/>
          </p:cNvSpPr>
          <p:nvPr/>
        </p:nvSpPr>
        <p:spPr bwMode="auto">
          <a:xfrm>
            <a:off x="660400" y="1820823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有两个面互相平行； </a:t>
            </a:r>
          </a:p>
        </p:txBody>
      </p:sp>
      <p:sp>
        <p:nvSpPr>
          <p:cNvPr id="6149" name="矩形 6148"/>
          <p:cNvSpPr>
            <a:spLocks noChangeArrowheads="1"/>
          </p:cNvSpPr>
          <p:nvPr/>
        </p:nvSpPr>
        <p:spPr bwMode="auto">
          <a:xfrm>
            <a:off x="660400" y="3012969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每相邻两个四边形的公共边互相平行 。</a:t>
            </a:r>
          </a:p>
        </p:txBody>
      </p:sp>
      <p:sp>
        <p:nvSpPr>
          <p:cNvPr id="6150" name="矩形 6149"/>
          <p:cNvSpPr>
            <a:spLocks noChangeArrowheads="1"/>
          </p:cNvSpPr>
          <p:nvPr/>
        </p:nvSpPr>
        <p:spPr bwMode="auto">
          <a:xfrm>
            <a:off x="324252" y="4094626"/>
            <a:ext cx="1119464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有两个面互相平行，其余各面都是四边形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并且每相邻两个四边形的公共边都互相平行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由这些面所围成的几何体叫做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棱柱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151" name="矩形 6150"/>
          <p:cNvSpPr>
            <a:spLocks noChangeArrowheads="1"/>
          </p:cNvSpPr>
          <p:nvPr/>
        </p:nvSpPr>
        <p:spPr bwMode="auto">
          <a:xfrm>
            <a:off x="660400" y="3481215"/>
            <a:ext cx="822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棱柱的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概念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kern="0" dirty="0">
                <a:solidFill>
                  <a:schemeClr val="tx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3553"/>
          <p:cNvSpPr txBox="1">
            <a:spLocks noChangeArrowheads="1"/>
          </p:cNvSpPr>
          <p:nvPr/>
        </p:nvSpPr>
        <p:spPr bwMode="auto">
          <a:xfrm>
            <a:off x="660400" y="1068286"/>
            <a:ext cx="110300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为了研究方便，我们把棱柱中两个互相平行的面叫做棱柱的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底面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，其余各面叫做棱柱的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侧面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，相邻侧面的公共边叫做棱柱的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侧棱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，侧面与底面的公共顶点叫做棱柱的</a:t>
            </a:r>
            <a:r>
              <a:rPr lang="zh-CN" altLang="en-US" sz="2000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你能指出上面棱柱的底面、侧面、侧棱、顶点吗？</a:t>
            </a:r>
          </a:p>
        </p:txBody>
      </p:sp>
      <p:pic>
        <p:nvPicPr>
          <p:cNvPr id="12290" name="图片 23554" descr="六棱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3007278"/>
            <a:ext cx="2441136" cy="275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线形标注 1 23555"/>
          <p:cNvSpPr/>
          <p:nvPr/>
        </p:nvSpPr>
        <p:spPr bwMode="auto">
          <a:xfrm>
            <a:off x="8298225" y="3302692"/>
            <a:ext cx="1073150" cy="747713"/>
          </a:xfrm>
          <a:prstGeom prst="borderCallout1">
            <a:avLst>
              <a:gd name="adj1" fmla="val 15287"/>
              <a:gd name="adj2" fmla="val -7102"/>
              <a:gd name="adj3" fmla="val 109977"/>
              <a:gd name="adj4" fmla="val -174704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侧面</a:t>
            </a:r>
          </a:p>
        </p:txBody>
      </p:sp>
      <p:sp>
        <p:nvSpPr>
          <p:cNvPr id="23557" name="线形标注 1 23556"/>
          <p:cNvSpPr/>
          <p:nvPr/>
        </p:nvSpPr>
        <p:spPr bwMode="auto">
          <a:xfrm>
            <a:off x="2385106" y="3302692"/>
            <a:ext cx="1081087" cy="720725"/>
          </a:xfrm>
          <a:prstGeom prst="borderCallout1">
            <a:avLst>
              <a:gd name="adj1" fmla="val 15861"/>
              <a:gd name="adj2" fmla="val 107046"/>
              <a:gd name="adj3" fmla="val 65198"/>
              <a:gd name="adj4" fmla="val 267869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顶点</a:t>
            </a:r>
          </a:p>
        </p:txBody>
      </p:sp>
      <p:sp>
        <p:nvSpPr>
          <p:cNvPr id="23558" name="线形标注 1 23557"/>
          <p:cNvSpPr/>
          <p:nvPr/>
        </p:nvSpPr>
        <p:spPr bwMode="auto">
          <a:xfrm>
            <a:off x="2128362" y="4678418"/>
            <a:ext cx="1189037" cy="779462"/>
          </a:xfrm>
          <a:prstGeom prst="borderCallout1">
            <a:avLst>
              <a:gd name="adj1" fmla="val 14662"/>
              <a:gd name="adj2" fmla="val 106407"/>
              <a:gd name="adj3" fmla="val -30873"/>
              <a:gd name="adj4" fmla="val 266358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侧棱</a:t>
            </a:r>
          </a:p>
        </p:txBody>
      </p:sp>
      <p:sp>
        <p:nvSpPr>
          <p:cNvPr id="23559" name="线形标注 1 23558"/>
          <p:cNvSpPr/>
          <p:nvPr/>
        </p:nvSpPr>
        <p:spPr bwMode="auto">
          <a:xfrm>
            <a:off x="8388487" y="4678418"/>
            <a:ext cx="1069975" cy="647700"/>
          </a:xfrm>
          <a:prstGeom prst="borderCallout1">
            <a:avLst>
              <a:gd name="adj1" fmla="val 17648"/>
              <a:gd name="adj2" fmla="val -7120"/>
              <a:gd name="adj3" fmla="val 84806"/>
              <a:gd name="adj4" fmla="val -179824"/>
            </a:avLst>
          </a:prstGeom>
          <a:solidFill>
            <a:schemeClr val="accent1"/>
          </a:solidFill>
          <a:ln w="25400">
            <a:solidFill>
              <a:srgbClr val="FF6600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底面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4337"/>
          <p:cNvSpPr>
            <a:spLocks noGrp="1" noChangeArrowheads="1"/>
          </p:cNvSpPr>
          <p:nvPr>
            <p:ph type="title" idx="4294967295"/>
          </p:nvPr>
        </p:nvSpPr>
        <p:spPr>
          <a:xfrm>
            <a:off x="665164" y="1129588"/>
            <a:ext cx="8229600" cy="590308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棱柱的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及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</a:p>
        </p:txBody>
      </p:sp>
      <p:sp>
        <p:nvSpPr>
          <p:cNvPr id="14339" name="文本占位符 14338"/>
          <p:cNvSpPr>
            <a:spLocks noGrp="1" noChangeArrowheads="1"/>
          </p:cNvSpPr>
          <p:nvPr>
            <p:ph type="body" idx="4294967295"/>
          </p:nvPr>
        </p:nvSpPr>
        <p:spPr>
          <a:xfrm>
            <a:off x="1751737" y="5315835"/>
            <a:ext cx="2667000" cy="79216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棱柱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ABC-A'B'C' </a:t>
            </a:r>
          </a:p>
        </p:txBody>
      </p:sp>
      <p:pic>
        <p:nvPicPr>
          <p:cNvPr id="2" name="图片 14339" descr="1斜三棱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2" y="2321655"/>
            <a:ext cx="1620047" cy="19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3603" r="4297" b="2243"/>
          <a:stretch>
            <a:fillRect/>
          </a:stretch>
        </p:blipFill>
        <p:spPr bwMode="auto">
          <a:xfrm>
            <a:off x="4661069" y="2521387"/>
            <a:ext cx="2209461" cy="16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4341" descr="2斜五棱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465986"/>
            <a:ext cx="1745789" cy="18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矩形 14342"/>
          <p:cNvSpPr>
            <a:spLocks noChangeArrowheads="1"/>
          </p:cNvSpPr>
          <p:nvPr/>
        </p:nvSpPr>
        <p:spPr bwMode="auto">
          <a:xfrm>
            <a:off x="7413263" y="5322366"/>
            <a:ext cx="3581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棱柱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ABCDE-A'B'C'D'E'</a:t>
            </a:r>
          </a:p>
        </p:txBody>
      </p:sp>
      <p:sp>
        <p:nvSpPr>
          <p:cNvPr id="14344" name="矩形 14343"/>
          <p:cNvSpPr>
            <a:spLocks noChangeArrowheads="1"/>
          </p:cNvSpPr>
          <p:nvPr/>
        </p:nvSpPr>
        <p:spPr bwMode="auto">
          <a:xfrm>
            <a:off x="4418737" y="5322365"/>
            <a:ext cx="3124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棱柱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ABCD-A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345" name="文本框 14344"/>
          <p:cNvSpPr txBox="1">
            <a:spLocks noChangeArrowheads="1"/>
          </p:cNvSpPr>
          <p:nvPr/>
        </p:nvSpPr>
        <p:spPr bwMode="auto">
          <a:xfrm>
            <a:off x="2227264" y="4588697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三棱柱</a:t>
            </a:r>
          </a:p>
        </p:txBody>
      </p:sp>
      <p:sp>
        <p:nvSpPr>
          <p:cNvPr id="14346" name="文本框 14345"/>
          <p:cNvSpPr txBox="1">
            <a:spLocks noChangeArrowheads="1"/>
          </p:cNvSpPr>
          <p:nvPr/>
        </p:nvSpPr>
        <p:spPr bwMode="auto">
          <a:xfrm>
            <a:off x="5122864" y="4558533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四棱柱</a:t>
            </a:r>
          </a:p>
        </p:txBody>
      </p:sp>
      <p:sp>
        <p:nvSpPr>
          <p:cNvPr id="14347" name="文本框 14346"/>
          <p:cNvSpPr txBox="1">
            <a:spLocks noChangeArrowheads="1"/>
          </p:cNvSpPr>
          <p:nvPr/>
        </p:nvSpPr>
        <p:spPr bwMode="auto">
          <a:xfrm>
            <a:off x="8094664" y="4558533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五棱柱</a:t>
            </a:r>
          </a:p>
        </p:txBody>
      </p:sp>
      <p:sp>
        <p:nvSpPr>
          <p:cNvPr id="14348" name="矩形标注 14347"/>
          <p:cNvSpPr>
            <a:spLocks noChangeArrowheads="1"/>
          </p:cNvSpPr>
          <p:nvPr/>
        </p:nvSpPr>
        <p:spPr bwMode="auto">
          <a:xfrm>
            <a:off x="7626431" y="1306849"/>
            <a:ext cx="2281498" cy="914400"/>
          </a:xfrm>
          <a:prstGeom prst="wedgeRectCallout">
            <a:avLst>
              <a:gd name="adj1" fmla="val -102506"/>
              <a:gd name="adj2" fmla="val 6521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分类标准：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底面多边形的边数</a:t>
            </a:r>
          </a:p>
        </p:txBody>
      </p:sp>
      <p:sp>
        <p:nvSpPr>
          <p:cNvPr id="3" name="文本框 14348"/>
          <p:cNvSpPr txBox="1">
            <a:spLocks noChangeArrowheads="1"/>
          </p:cNvSpPr>
          <p:nvPr/>
        </p:nvSpPr>
        <p:spPr bwMode="auto">
          <a:xfrm>
            <a:off x="9575800" y="2629177"/>
            <a:ext cx="22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i="1" kern="0">
                <a:solidFill>
                  <a:srgbClr val="CC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  <p:bldP spid="14347" grpId="0"/>
      <p:bldP spid="14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5361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4100"/>
            <a:ext cx="8229600" cy="786305"/>
          </a:xfrm>
        </p:spPr>
        <p:txBody>
          <a:bodyPr/>
          <a:lstStyle/>
          <a:p>
            <a:pPr algn="l"/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15362" name="文本占位符 15362"/>
          <p:cNvSpPr>
            <a:spLocks noGrp="1" noChangeArrowheads="1"/>
          </p:cNvSpPr>
          <p:nvPr>
            <p:ph type="body" idx="4294967295"/>
          </p:nvPr>
        </p:nvSpPr>
        <p:spPr>
          <a:xfrm>
            <a:off x="660400" y="1840405"/>
            <a:ext cx="8229600" cy="1295400"/>
          </a:xfrm>
        </p:spPr>
        <p:txBody>
          <a:bodyPr>
            <a:norm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长方体按图所示截去一角后所得的两部分还是棱柱吗？ </a:t>
            </a:r>
          </a:p>
        </p:txBody>
      </p:sp>
      <p:pic>
        <p:nvPicPr>
          <p:cNvPr id="15363" name="图片 15363" descr="6 长方体截角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55" y="2972678"/>
            <a:ext cx="3283352" cy="27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宽屏</PresentationFormat>
  <Paragraphs>144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引入：</vt:lpstr>
      <vt:lpstr>思考1： </vt:lpstr>
      <vt:lpstr>探究：</vt:lpstr>
      <vt:lpstr>棱柱的结构特征: </vt:lpstr>
      <vt:lpstr>PowerPoint 演示文稿</vt:lpstr>
      <vt:lpstr>棱柱的分类及表示</vt:lpstr>
      <vt:lpstr>思考3：</vt:lpstr>
      <vt:lpstr>思考4：</vt:lpstr>
      <vt:lpstr>思考5：     有两个面互相平行，其余各面都是平行四边形的多面体一定是棱柱吗？</vt:lpstr>
      <vt:lpstr>PowerPoint 演示文稿</vt:lpstr>
      <vt:lpstr>棱锥的结构特征: </vt:lpstr>
      <vt:lpstr>PowerPoint 演示文稿</vt:lpstr>
      <vt:lpstr>PowerPoint 演示文稿</vt:lpstr>
      <vt:lpstr>棱锥的分类及表示</vt:lpstr>
      <vt:lpstr>思考8：      观察并对比以下两个多面体.      思考II中多面体与I中四棱锥有何关系？ </vt:lpstr>
      <vt:lpstr>棱台的概念及分类:</vt:lpstr>
      <vt:lpstr>PowerPoint 演示文稿</vt:lpstr>
      <vt:lpstr>棱台的结构特征和表示：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