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7" r:id="rId21"/>
    <p:sldId id="279" r:id="rId22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5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pos="415"/>
        <p:guide pos="7242"/>
        <p:guide orient="horz" pos="600"/>
        <p:guide orient="horz" pos="664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 b="119"/>
          <a:stretch>
            <a:fillRect/>
          </a:stretch>
        </p:blipFill>
        <p:spPr>
          <a:xfrm>
            <a:off x="7986534" y="1111342"/>
            <a:ext cx="4205467" cy="4756832"/>
          </a:xfrm>
          <a:custGeom>
            <a:avLst/>
            <a:gdLst>
              <a:gd name="connsiteX0" fmla="*/ 3995965 w 4205467"/>
              <a:gd name="connsiteY0" fmla="*/ 0 h 4756832"/>
              <a:gd name="connsiteX1" fmla="*/ 4205467 w 4205467"/>
              <a:gd name="connsiteY1" fmla="*/ 0 h 4756832"/>
              <a:gd name="connsiteX2" fmla="*/ 4205467 w 4205467"/>
              <a:gd name="connsiteY2" fmla="*/ 4756832 h 4756832"/>
              <a:gd name="connsiteX3" fmla="*/ 0 w 4205467"/>
              <a:gd name="connsiteY3" fmla="*/ 2317660 h 475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5467" h="4756832">
                <a:moveTo>
                  <a:pt x="3995965" y="0"/>
                </a:moveTo>
                <a:lnTo>
                  <a:pt x="4205467" y="0"/>
                </a:lnTo>
                <a:lnTo>
                  <a:pt x="4205467" y="4756832"/>
                </a:lnTo>
                <a:lnTo>
                  <a:pt x="0" y="2317660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644141" y="2482589"/>
            <a:ext cx="5985023" cy="2474231"/>
            <a:chOff x="6147269" y="2976050"/>
            <a:chExt cx="5152886" cy="1944674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462109"/>
              <a:ext cx="5044931" cy="1458615"/>
              <a:chOff x="-4714868" y="2241174"/>
              <a:chExt cx="5044931" cy="1458615"/>
            </a:xfrm>
          </p:grpSpPr>
          <p:sp>
            <p:nvSpPr>
              <p:cNvPr id="3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4714868" y="2241174"/>
                <a:ext cx="5044931" cy="813853"/>
                <a:chOff x="-4714868" y="2241174"/>
                <a:chExt cx="5044931" cy="813853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0" name="文本占位符 19"/>
                <p:cNvSpPr txBox="1"/>
                <p:nvPr/>
              </p:nvSpPr>
              <p:spPr>
                <a:xfrm>
                  <a:off x="-4697075" y="22411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00B0F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1.2.1</a:t>
                  </a:r>
                  <a:r>
                    <a:rPr lang="zh-CN" altLang="en-US" sz="3600" b="1" dirty="0">
                      <a:solidFill>
                        <a:srgbClr val="00B0F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中心投影与平行投影 </a:t>
                  </a:r>
                  <a:endPara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5" name="文本占位符 20"/>
            <p:cNvSpPr txBox="1"/>
            <p:nvPr/>
          </p:nvSpPr>
          <p:spPr>
            <a:xfrm>
              <a:off x="6187770" y="2976050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空间集合体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00B0F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12" name="等腰三角形 11"/>
          <p:cNvSpPr/>
          <p:nvPr/>
        </p:nvSpPr>
        <p:spPr>
          <a:xfrm rot="16200000">
            <a:off x="6610638" y="1326266"/>
            <a:ext cx="4878343" cy="4205468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16200000">
            <a:off x="6180909" y="1326266"/>
            <a:ext cx="4878343" cy="4205468"/>
          </a:xfrm>
          <a:prstGeom prst="triangle">
            <a:avLst/>
          </a:prstGeom>
          <a:noFill/>
          <a:ln w="44450">
            <a:solidFill>
              <a:srgbClr val="00B0F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5400000" flipV="1">
            <a:off x="11363083" y="128657"/>
            <a:ext cx="890319" cy="767516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 flipV="1">
            <a:off x="10979324" y="5929574"/>
            <a:ext cx="890319" cy="767516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矩形 93187"/>
          <p:cNvSpPr/>
          <p:nvPr/>
        </p:nvSpPr>
        <p:spPr>
          <a:xfrm>
            <a:off x="567803" y="1365397"/>
            <a:ext cx="8958162" cy="5078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如图，桌面上放着一个圆锥和一个长方体，则其俯视图是（         ）．</a:t>
            </a:r>
          </a:p>
        </p:txBody>
      </p:sp>
      <p:pic>
        <p:nvPicPr>
          <p:cNvPr id="93189" name="图片 93188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21" y="2916235"/>
            <a:ext cx="2681709" cy="1669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0" name="图片 93189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363" y="2576496"/>
            <a:ext cx="3921608" cy="27655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91" name="文本框 93190"/>
          <p:cNvSpPr txBox="1"/>
          <p:nvPr/>
        </p:nvSpPr>
        <p:spPr>
          <a:xfrm>
            <a:off x="8135033" y="1447836"/>
            <a:ext cx="11509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76" name="文本框 95275"/>
          <p:cNvSpPr txBox="1"/>
          <p:nvPr/>
        </p:nvSpPr>
        <p:spPr>
          <a:xfrm>
            <a:off x="6970250" y="4316959"/>
            <a:ext cx="24479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圆柱、圆锥或球 </a:t>
            </a:r>
          </a:p>
        </p:txBody>
      </p:sp>
      <p:sp>
        <p:nvSpPr>
          <p:cNvPr id="95277" name="矩形 95276"/>
          <p:cNvSpPr/>
          <p:nvPr/>
        </p:nvSpPr>
        <p:spPr>
          <a:xfrm>
            <a:off x="660400" y="1339844"/>
            <a:ext cx="612860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如图所示的三视图表示的几何体是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</p:txBody>
      </p:sp>
      <p:pic>
        <p:nvPicPr>
          <p:cNvPr id="95278" name="图片 95277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255" y="2249575"/>
            <a:ext cx="6408737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79" name="矩形 95278"/>
          <p:cNvSpPr/>
          <p:nvPr/>
        </p:nvSpPr>
        <p:spPr>
          <a:xfrm>
            <a:off x="5180578" y="1330347"/>
            <a:ext cx="13067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正六棱柱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5280" name="矩形 95279"/>
          <p:cNvSpPr/>
          <p:nvPr/>
        </p:nvSpPr>
        <p:spPr>
          <a:xfrm>
            <a:off x="660400" y="4316959"/>
            <a:ext cx="10347124" cy="5078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>
              <a:lnSpc>
                <a:spcPct val="135000"/>
              </a:lnSpc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．若某几何体有一种视图为圆，那么这个几何体可能是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 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76" grpId="0"/>
      <p:bldP spid="952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组合 75777"/>
          <p:cNvGrpSpPr/>
          <p:nvPr/>
        </p:nvGrpSpPr>
        <p:grpSpPr>
          <a:xfrm>
            <a:off x="7414550" y="2995977"/>
            <a:ext cx="1676400" cy="1676400"/>
            <a:chOff x="624" y="2592"/>
            <a:chExt cx="1056" cy="1056"/>
          </a:xfrm>
        </p:grpSpPr>
        <p:sp>
          <p:nvSpPr>
            <p:cNvPr id="75779" name="椭圆 75778"/>
            <p:cNvSpPr/>
            <p:nvPr/>
          </p:nvSpPr>
          <p:spPr>
            <a:xfrm>
              <a:off x="624" y="2592"/>
              <a:ext cx="1056" cy="1056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780" name="椭圆 75779"/>
            <p:cNvSpPr/>
            <p:nvPr/>
          </p:nvSpPr>
          <p:spPr>
            <a:xfrm>
              <a:off x="872" y="2860"/>
              <a:ext cx="560" cy="521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781" name="组合 75780"/>
          <p:cNvGrpSpPr/>
          <p:nvPr/>
        </p:nvGrpSpPr>
        <p:grpSpPr>
          <a:xfrm>
            <a:off x="1542134" y="3044445"/>
            <a:ext cx="992805" cy="1579463"/>
            <a:chOff x="3888" y="960"/>
            <a:chExt cx="960" cy="2208"/>
          </a:xfrm>
        </p:grpSpPr>
        <p:sp>
          <p:nvSpPr>
            <p:cNvPr id="75782" name="直接连接符 75781"/>
            <p:cNvSpPr/>
            <p:nvPr/>
          </p:nvSpPr>
          <p:spPr>
            <a:xfrm flipH="1">
              <a:off x="3888" y="2076"/>
              <a:ext cx="192" cy="849"/>
            </a:xfrm>
            <a:prstGeom prst="line">
              <a:avLst/>
            </a:prstGeom>
            <a:ln w="38100" cap="flat" cmpd="sng">
              <a:solidFill>
                <a:srgbClr val="38763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783" name="直接连接符 75782"/>
            <p:cNvSpPr/>
            <p:nvPr/>
          </p:nvSpPr>
          <p:spPr>
            <a:xfrm>
              <a:off x="4656" y="2076"/>
              <a:ext cx="192" cy="849"/>
            </a:xfrm>
            <a:prstGeom prst="line">
              <a:avLst/>
            </a:prstGeom>
            <a:ln w="38100" cap="flat" cmpd="sng">
              <a:solidFill>
                <a:srgbClr val="38763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784" name="任意多边形 75783"/>
            <p:cNvSpPr/>
            <p:nvPr/>
          </p:nvSpPr>
          <p:spPr>
            <a:xfrm>
              <a:off x="3888" y="2924"/>
              <a:ext cx="960" cy="244"/>
            </a:xfrm>
            <a:custGeom>
              <a:avLst/>
              <a:gdLst>
                <a:gd name="txL" fmla="*/ 0 w 43200"/>
                <a:gd name="txT" fmla="*/ 0 h 21901"/>
                <a:gd name="txR" fmla="*/ 43200 w 43200"/>
                <a:gd name="txB" fmla="*/ 21901 h 21901"/>
              </a:gdLst>
              <a:ahLst/>
              <a:cxnLst>
                <a:cxn ang="0">
                  <a:pos x="43197" y="0"/>
                </a:cxn>
                <a:cxn ang="180">
                  <a:pos x="0" y="401"/>
                </a:cxn>
                <a:cxn ang="0">
                  <a:pos x="21600" y="301"/>
                </a:cxn>
              </a:cxnLst>
              <a:rect l="txL" t="txT" r="txR" b="txB"/>
              <a:pathLst>
                <a:path w="43200" h="21901" fill="none">
                  <a:moveTo>
                    <a:pt x="43197" y="0"/>
                  </a:moveTo>
                  <a:arcTo wR="21600" hR="21600" stAng="-47909" swAng="10831994"/>
                </a:path>
                <a:path w="43200" h="21901" stroke="0">
                  <a:moveTo>
                    <a:pt x="43197" y="0"/>
                  </a:moveTo>
                  <a:arcTo wR="21600" hR="21600" stAng="-47909" swAng="10831994"/>
                  <a:lnTo>
                    <a:pt x="21600" y="301"/>
                  </a:lnTo>
                  <a:close/>
                </a:path>
              </a:pathLst>
            </a:custGeom>
            <a:noFill/>
            <a:ln w="38100" cap="flat" cmpd="sng">
              <a:solidFill>
                <a:srgbClr val="38763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785" name="任意多边形 75784"/>
            <p:cNvSpPr/>
            <p:nvPr/>
          </p:nvSpPr>
          <p:spPr>
            <a:xfrm rot="10800000">
              <a:off x="3888" y="2683"/>
              <a:ext cx="960" cy="243"/>
            </a:xfrm>
            <a:custGeom>
              <a:avLst/>
              <a:gdLst>
                <a:gd name="txL" fmla="*/ 0 w 43200"/>
                <a:gd name="txT" fmla="*/ 0 h 21901"/>
                <a:gd name="txR" fmla="*/ 43200 w 43200"/>
                <a:gd name="txB" fmla="*/ 21901 h 21901"/>
              </a:gdLst>
              <a:ahLst/>
              <a:cxnLst>
                <a:cxn ang="0">
                  <a:pos x="43197" y="0"/>
                </a:cxn>
                <a:cxn ang="180">
                  <a:pos x="0" y="401"/>
                </a:cxn>
                <a:cxn ang="0">
                  <a:pos x="21600" y="301"/>
                </a:cxn>
              </a:cxnLst>
              <a:rect l="txL" t="txT" r="txR" b="txB"/>
              <a:pathLst>
                <a:path w="43200" h="21901" fill="none">
                  <a:moveTo>
                    <a:pt x="43197" y="0"/>
                  </a:moveTo>
                  <a:arcTo wR="21600" hR="21600" stAng="-47909" swAng="10831994"/>
                </a:path>
                <a:path w="43200" h="21901" stroke="0">
                  <a:moveTo>
                    <a:pt x="43197" y="0"/>
                  </a:moveTo>
                  <a:arcTo wR="21600" hR="21600" stAng="-47909" swAng="10831994"/>
                  <a:lnTo>
                    <a:pt x="21600" y="301"/>
                  </a:lnTo>
                  <a:close/>
                </a:path>
              </a:pathLst>
            </a:custGeom>
            <a:noFill/>
            <a:ln w="28575" cap="flat" cmpd="sng">
              <a:solidFill>
                <a:srgbClr val="38763C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786" name="直接连接符 75785"/>
            <p:cNvSpPr/>
            <p:nvPr/>
          </p:nvSpPr>
          <p:spPr>
            <a:xfrm flipH="1" flipV="1">
              <a:off x="3888" y="1203"/>
              <a:ext cx="192" cy="849"/>
            </a:xfrm>
            <a:prstGeom prst="line">
              <a:avLst/>
            </a:prstGeom>
            <a:ln w="38100" cap="flat" cmpd="sng">
              <a:solidFill>
                <a:srgbClr val="38763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787" name="直接连接符 75786"/>
            <p:cNvSpPr/>
            <p:nvPr/>
          </p:nvSpPr>
          <p:spPr>
            <a:xfrm flipV="1">
              <a:off x="4656" y="1203"/>
              <a:ext cx="192" cy="849"/>
            </a:xfrm>
            <a:prstGeom prst="line">
              <a:avLst/>
            </a:prstGeom>
            <a:ln w="38100" cap="flat" cmpd="sng">
              <a:solidFill>
                <a:srgbClr val="38763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788" name="任意多边形 75787"/>
            <p:cNvSpPr/>
            <p:nvPr/>
          </p:nvSpPr>
          <p:spPr>
            <a:xfrm flipV="1">
              <a:off x="3888" y="960"/>
              <a:ext cx="960" cy="244"/>
            </a:xfrm>
            <a:custGeom>
              <a:avLst/>
              <a:gdLst>
                <a:gd name="txL" fmla="*/ 0 w 43200"/>
                <a:gd name="txT" fmla="*/ 0 h 21901"/>
                <a:gd name="txR" fmla="*/ 43200 w 43200"/>
                <a:gd name="txB" fmla="*/ 21901 h 21901"/>
              </a:gdLst>
              <a:ahLst/>
              <a:cxnLst>
                <a:cxn ang="0">
                  <a:pos x="43197" y="0"/>
                </a:cxn>
                <a:cxn ang="180">
                  <a:pos x="0" y="401"/>
                </a:cxn>
                <a:cxn ang="0">
                  <a:pos x="21600" y="301"/>
                </a:cxn>
              </a:cxnLst>
              <a:rect l="txL" t="txT" r="txR" b="txB"/>
              <a:pathLst>
                <a:path w="43200" h="21901" fill="none">
                  <a:moveTo>
                    <a:pt x="43197" y="0"/>
                  </a:moveTo>
                  <a:arcTo wR="21600" hR="21600" stAng="-47909" swAng="10831994"/>
                </a:path>
                <a:path w="43200" h="21901" stroke="0">
                  <a:moveTo>
                    <a:pt x="43197" y="0"/>
                  </a:moveTo>
                  <a:arcTo wR="21600" hR="21600" stAng="-47909" swAng="10831994"/>
                  <a:lnTo>
                    <a:pt x="21600" y="301"/>
                  </a:lnTo>
                  <a:close/>
                </a:path>
              </a:pathLst>
            </a:custGeom>
            <a:noFill/>
            <a:ln w="38100" cap="flat" cmpd="sng">
              <a:solidFill>
                <a:srgbClr val="38763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789" name="任意多边形 75788"/>
            <p:cNvSpPr/>
            <p:nvPr/>
          </p:nvSpPr>
          <p:spPr>
            <a:xfrm rot="-10800000" flipV="1">
              <a:off x="3888" y="1202"/>
              <a:ext cx="960" cy="243"/>
            </a:xfrm>
            <a:custGeom>
              <a:avLst/>
              <a:gdLst>
                <a:gd name="txL" fmla="*/ 0 w 43200"/>
                <a:gd name="txT" fmla="*/ 0 h 21901"/>
                <a:gd name="txR" fmla="*/ 43200 w 43200"/>
                <a:gd name="txB" fmla="*/ 21901 h 21901"/>
              </a:gdLst>
              <a:ahLst/>
              <a:cxnLst>
                <a:cxn ang="0">
                  <a:pos x="43197" y="0"/>
                </a:cxn>
                <a:cxn ang="180">
                  <a:pos x="0" y="401"/>
                </a:cxn>
                <a:cxn ang="0">
                  <a:pos x="21600" y="301"/>
                </a:cxn>
              </a:cxnLst>
              <a:rect l="txL" t="txT" r="txR" b="txB"/>
              <a:pathLst>
                <a:path w="43200" h="21901" fill="none">
                  <a:moveTo>
                    <a:pt x="43197" y="0"/>
                  </a:moveTo>
                  <a:arcTo wR="21600" hR="21600" stAng="-47909" swAng="10831994"/>
                </a:path>
                <a:path w="43200" h="21901" stroke="0">
                  <a:moveTo>
                    <a:pt x="43197" y="0"/>
                  </a:moveTo>
                  <a:arcTo wR="21600" hR="21600" stAng="-47909" swAng="10831994"/>
                  <a:lnTo>
                    <a:pt x="21600" y="301"/>
                  </a:lnTo>
                  <a:close/>
                </a:path>
              </a:pathLst>
            </a:custGeom>
            <a:noFill/>
            <a:ln w="28575" cap="flat" cmpd="sng">
              <a:solidFill>
                <a:srgbClr val="38763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5790" name="组合 75789"/>
            <p:cNvGrpSpPr/>
            <p:nvPr/>
          </p:nvGrpSpPr>
          <p:grpSpPr>
            <a:xfrm>
              <a:off x="4078" y="1872"/>
              <a:ext cx="578" cy="336"/>
              <a:chOff x="4078" y="1344"/>
              <a:chExt cx="578" cy="336"/>
            </a:xfrm>
          </p:grpSpPr>
          <p:sp>
            <p:nvSpPr>
              <p:cNvPr id="75791" name="任意多边形 75790"/>
              <p:cNvSpPr/>
              <p:nvPr/>
            </p:nvSpPr>
            <p:spPr>
              <a:xfrm rot="-10800000" flipV="1">
                <a:off x="4080" y="1488"/>
                <a:ext cx="576" cy="192"/>
              </a:xfrm>
              <a:custGeom>
                <a:avLst/>
                <a:gdLst>
                  <a:gd name="txL" fmla="*/ 0 w 43200"/>
                  <a:gd name="txT" fmla="*/ 0 h 21901"/>
                  <a:gd name="txR" fmla="*/ 43200 w 43200"/>
                  <a:gd name="txB" fmla="*/ 21901 h 21901"/>
                </a:gdLst>
                <a:ahLst/>
                <a:cxnLst>
                  <a:cxn ang="0">
                    <a:pos x="43197" y="0"/>
                  </a:cxn>
                  <a:cxn ang="180">
                    <a:pos x="0" y="401"/>
                  </a:cxn>
                  <a:cxn ang="0">
                    <a:pos x="21600" y="301"/>
                  </a:cxn>
                </a:cxnLst>
                <a:rect l="txL" t="txT" r="txR" b="txB"/>
                <a:pathLst>
                  <a:path w="43200" h="21901" fill="none">
                    <a:moveTo>
                      <a:pt x="43197" y="0"/>
                    </a:moveTo>
                    <a:arcTo wR="21600" hR="21600" stAng="-47909" swAng="10831994"/>
                  </a:path>
                  <a:path w="43200" h="21901" stroke="0">
                    <a:moveTo>
                      <a:pt x="43197" y="0"/>
                    </a:moveTo>
                    <a:arcTo wR="21600" hR="21600" stAng="-47909" swAng="10831994"/>
                    <a:lnTo>
                      <a:pt x="21600" y="30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38763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792" name="任意多边形 75791"/>
              <p:cNvSpPr/>
              <p:nvPr/>
            </p:nvSpPr>
            <p:spPr>
              <a:xfrm rot="10800000">
                <a:off x="4078" y="1344"/>
                <a:ext cx="568" cy="192"/>
              </a:xfrm>
              <a:custGeom>
                <a:avLst/>
                <a:gdLst>
                  <a:gd name="txL" fmla="*/ 0 w 43200"/>
                  <a:gd name="txT" fmla="*/ 0 h 21901"/>
                  <a:gd name="txR" fmla="*/ 43200 w 43200"/>
                  <a:gd name="txB" fmla="*/ 21901 h 21901"/>
                </a:gdLst>
                <a:ahLst/>
                <a:cxnLst>
                  <a:cxn ang="0">
                    <a:pos x="43197" y="0"/>
                  </a:cxn>
                  <a:cxn ang="180">
                    <a:pos x="0" y="401"/>
                  </a:cxn>
                  <a:cxn ang="0">
                    <a:pos x="21600" y="301"/>
                  </a:cxn>
                </a:cxnLst>
                <a:rect l="txL" t="txT" r="txR" b="txB"/>
                <a:pathLst>
                  <a:path w="43200" h="21901" fill="none">
                    <a:moveTo>
                      <a:pt x="43197" y="0"/>
                    </a:moveTo>
                    <a:arcTo wR="21600" hR="21600" stAng="-47909" swAng="10831994"/>
                  </a:path>
                  <a:path w="43200" h="21901" stroke="0">
                    <a:moveTo>
                      <a:pt x="43197" y="0"/>
                    </a:moveTo>
                    <a:arcTo wR="21600" hR="21600" stAng="-47909" swAng="10831994"/>
                    <a:lnTo>
                      <a:pt x="21600" y="30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38763C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SzTx/>
                  <a:buFontTx/>
                  <a:buNone/>
                  <a:defRPr/>
                </a:pPr>
                <a:endParaRPr kumimoji="0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5793" name="组合 75792"/>
          <p:cNvGrpSpPr/>
          <p:nvPr/>
        </p:nvGrpSpPr>
        <p:grpSpPr>
          <a:xfrm>
            <a:off x="5730257" y="3243565"/>
            <a:ext cx="992805" cy="1263570"/>
            <a:chOff x="624" y="624"/>
            <a:chExt cx="864" cy="1632"/>
          </a:xfrm>
        </p:grpSpPr>
        <p:sp>
          <p:nvSpPr>
            <p:cNvPr id="75794" name="任意多边形 75793"/>
            <p:cNvSpPr/>
            <p:nvPr/>
          </p:nvSpPr>
          <p:spPr>
            <a:xfrm rot="10800000">
              <a:off x="624" y="1440"/>
              <a:ext cx="864" cy="816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795" name="任意多边形 75794"/>
            <p:cNvSpPr/>
            <p:nvPr/>
          </p:nvSpPr>
          <p:spPr>
            <a:xfrm rot="-10800000" flipV="1">
              <a:off x="624" y="624"/>
              <a:ext cx="864" cy="816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796" name="组合 75795"/>
          <p:cNvGrpSpPr/>
          <p:nvPr/>
        </p:nvGrpSpPr>
        <p:grpSpPr>
          <a:xfrm>
            <a:off x="3786275" y="3243565"/>
            <a:ext cx="992805" cy="1263570"/>
            <a:chOff x="624" y="624"/>
            <a:chExt cx="864" cy="1632"/>
          </a:xfrm>
        </p:grpSpPr>
        <p:sp>
          <p:nvSpPr>
            <p:cNvPr id="75797" name="任意多边形 75796"/>
            <p:cNvSpPr/>
            <p:nvPr/>
          </p:nvSpPr>
          <p:spPr>
            <a:xfrm rot="10800000">
              <a:off x="624" y="1440"/>
              <a:ext cx="864" cy="816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798" name="任意多边形 75797"/>
            <p:cNvSpPr/>
            <p:nvPr/>
          </p:nvSpPr>
          <p:spPr>
            <a:xfrm rot="-10800000" flipV="1">
              <a:off x="624" y="624"/>
              <a:ext cx="864" cy="816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799" name="组合 75798"/>
          <p:cNvGrpSpPr/>
          <p:nvPr/>
        </p:nvGrpSpPr>
        <p:grpSpPr>
          <a:xfrm>
            <a:off x="7414550" y="4062777"/>
            <a:ext cx="3114675" cy="1676400"/>
            <a:chOff x="816" y="3408"/>
            <a:chExt cx="1962" cy="1056"/>
          </a:xfrm>
        </p:grpSpPr>
        <p:sp>
          <p:nvSpPr>
            <p:cNvPr id="75800" name="矩形 75799"/>
            <p:cNvSpPr/>
            <p:nvPr/>
          </p:nvSpPr>
          <p:spPr>
            <a:xfrm>
              <a:off x="816" y="4080"/>
              <a:ext cx="1962" cy="384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遮挡住看不见的线用虚线</a:t>
              </a:r>
            </a:p>
          </p:txBody>
        </p:sp>
        <p:grpSp>
          <p:nvGrpSpPr>
            <p:cNvPr id="75801" name="组合 75800"/>
            <p:cNvGrpSpPr/>
            <p:nvPr/>
          </p:nvGrpSpPr>
          <p:grpSpPr>
            <a:xfrm>
              <a:off x="1584" y="3408"/>
              <a:ext cx="288" cy="624"/>
              <a:chOff x="1584" y="3408"/>
              <a:chExt cx="288" cy="624"/>
            </a:xfrm>
          </p:grpSpPr>
          <p:sp>
            <p:nvSpPr>
              <p:cNvPr id="75802" name="直接连接符 75801"/>
              <p:cNvSpPr/>
              <p:nvPr/>
            </p:nvSpPr>
            <p:spPr>
              <a:xfrm>
                <a:off x="1584" y="3408"/>
                <a:ext cx="288" cy="432"/>
              </a:xfrm>
              <a:prstGeom prst="line">
                <a:avLst/>
              </a:prstGeom>
              <a:ln w="25400" cap="sq" cmpd="sng">
                <a:solidFill>
                  <a:srgbClr val="0000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803" name="直接连接符 75802"/>
              <p:cNvSpPr/>
              <p:nvPr/>
            </p:nvSpPr>
            <p:spPr>
              <a:xfrm flipH="1">
                <a:off x="1818" y="3840"/>
                <a:ext cx="54" cy="192"/>
              </a:xfrm>
              <a:prstGeom prst="line">
                <a:avLst/>
              </a:prstGeom>
              <a:ln w="25400" cap="sq" cmpd="sng">
                <a:solidFill>
                  <a:srgbClr val="0000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805" name="文本框 75804"/>
          <p:cNvSpPr txBox="1"/>
          <p:nvPr/>
        </p:nvSpPr>
        <p:spPr>
          <a:xfrm>
            <a:off x="0" y="1822148"/>
            <a:ext cx="6423025" cy="40011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画出下面这个组合图形的三视图．</a:t>
            </a:r>
          </a:p>
        </p:txBody>
      </p:sp>
      <p:sp>
        <p:nvSpPr>
          <p:cNvPr id="75807" name="矩形 75806"/>
          <p:cNvSpPr/>
          <p:nvPr/>
        </p:nvSpPr>
        <p:spPr>
          <a:xfrm>
            <a:off x="810228" y="1303405"/>
            <a:ext cx="2754434" cy="321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简单组合体的三视图</a:t>
            </a: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组合 76801"/>
          <p:cNvGrpSpPr/>
          <p:nvPr/>
        </p:nvGrpSpPr>
        <p:grpSpPr>
          <a:xfrm>
            <a:off x="1342663" y="2891259"/>
            <a:ext cx="2116520" cy="2751476"/>
            <a:chOff x="3744" y="1632"/>
            <a:chExt cx="1152" cy="1632"/>
          </a:xfrm>
        </p:grpSpPr>
        <p:sp>
          <p:nvSpPr>
            <p:cNvPr id="76803" name="任意多边形 76802"/>
            <p:cNvSpPr/>
            <p:nvPr/>
          </p:nvSpPr>
          <p:spPr>
            <a:xfrm rot="16200000" flipH="1" flipV="1">
              <a:off x="4137" y="2505"/>
              <a:ext cx="365" cy="1152"/>
            </a:xfrm>
            <a:custGeom>
              <a:avLst/>
              <a:gdLst>
                <a:gd name="txL" fmla="*/ 0 w 21763"/>
                <a:gd name="txT" fmla="*/ 0 h 43200"/>
                <a:gd name="txR" fmla="*/ 21763 w 21763"/>
                <a:gd name="txB" fmla="*/ 43200 h 43200"/>
              </a:gdLst>
              <a:ahLst/>
              <a:cxnLst>
                <a:cxn ang="270">
                  <a:pos x="163" y="0"/>
                </a:cxn>
                <a:cxn ang="90">
                  <a:pos x="0" y="43199"/>
                </a:cxn>
                <a:cxn ang="90">
                  <a:pos x="163" y="21600"/>
                </a:cxn>
              </a:cxnLst>
              <a:rect l="txL" t="txT" r="txR" b="txB"/>
              <a:pathLst>
                <a:path w="21763" h="43200" fill="none">
                  <a:moveTo>
                    <a:pt x="163" y="0"/>
                  </a:moveTo>
                  <a:arcTo wR="21600" hR="21600" stAng="-5400000" swAng="10825943"/>
                </a:path>
                <a:path w="21763" h="43200" stroke="0">
                  <a:moveTo>
                    <a:pt x="163" y="0"/>
                  </a:moveTo>
                  <a:arcTo wR="21600" hR="21600" stAng="-5400000" swAng="10825943"/>
                  <a:lnTo>
                    <a:pt x="163" y="21600"/>
                  </a:lnTo>
                  <a:close/>
                </a:path>
              </a:pathLst>
            </a:custGeom>
            <a:noFill/>
            <a:ln w="38100" cap="flat" cmpd="sng">
              <a:solidFill>
                <a:srgbClr val="207E5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6804" name="组合 76803"/>
            <p:cNvGrpSpPr/>
            <p:nvPr/>
          </p:nvGrpSpPr>
          <p:grpSpPr>
            <a:xfrm>
              <a:off x="3744" y="1632"/>
              <a:ext cx="1152" cy="1503"/>
              <a:chOff x="3744" y="1632"/>
              <a:chExt cx="1152" cy="1503"/>
            </a:xfrm>
          </p:grpSpPr>
          <p:grpSp>
            <p:nvGrpSpPr>
              <p:cNvPr id="76805" name="组合 76804"/>
              <p:cNvGrpSpPr/>
              <p:nvPr/>
            </p:nvGrpSpPr>
            <p:grpSpPr>
              <a:xfrm>
                <a:off x="3744" y="1632"/>
                <a:ext cx="1152" cy="674"/>
                <a:chOff x="3167" y="479"/>
                <a:chExt cx="1824" cy="1254"/>
              </a:xfrm>
            </p:grpSpPr>
            <p:sp>
              <p:nvSpPr>
                <p:cNvPr id="76806" name="任意多边形 76805"/>
                <p:cNvSpPr/>
                <p:nvPr/>
              </p:nvSpPr>
              <p:spPr>
                <a:xfrm rot="16200000" flipH="1" flipV="1">
                  <a:off x="3764" y="506"/>
                  <a:ext cx="630" cy="1824"/>
                </a:xfrm>
                <a:custGeom>
                  <a:avLst/>
                  <a:gdLst>
                    <a:gd name="txL" fmla="*/ 0 w 21763"/>
                    <a:gd name="txT" fmla="*/ 0 h 43200"/>
                    <a:gd name="txR" fmla="*/ 21763 w 21763"/>
                    <a:gd name="txB" fmla="*/ 43200 h 43200"/>
                  </a:gdLst>
                  <a:ahLst/>
                  <a:cxnLst>
                    <a:cxn ang="270">
                      <a:pos x="163" y="0"/>
                    </a:cxn>
                    <a:cxn ang="90">
                      <a:pos x="0" y="43199"/>
                    </a:cxn>
                    <a:cxn ang="90">
                      <a:pos x="163" y="21600"/>
                    </a:cxn>
                  </a:cxnLst>
                  <a:rect l="txL" t="txT" r="txR" b="txB"/>
                  <a:pathLst>
                    <a:path w="21763" h="43200" fill="none">
                      <a:moveTo>
                        <a:pt x="163" y="0"/>
                      </a:moveTo>
                      <a:arcTo wR="21600" hR="21600" stAng="-5400000" swAng="10825943"/>
                    </a:path>
                    <a:path w="21763" h="43200" stroke="0">
                      <a:moveTo>
                        <a:pt x="163" y="0"/>
                      </a:moveTo>
                      <a:arcTo wR="21600" hR="21600" stAng="-5400000" swAng="10825943"/>
                      <a:lnTo>
                        <a:pt x="163" y="2160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207E5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807" name="任意多边形 76806"/>
                <p:cNvSpPr/>
                <p:nvPr/>
              </p:nvSpPr>
              <p:spPr>
                <a:xfrm rot="27000000" flipH="1" flipV="1">
                  <a:off x="3764" y="-118"/>
                  <a:ext cx="630" cy="1824"/>
                </a:xfrm>
                <a:custGeom>
                  <a:avLst/>
                  <a:gdLst>
                    <a:gd name="txL" fmla="*/ 0 w 21763"/>
                    <a:gd name="txT" fmla="*/ 0 h 43200"/>
                    <a:gd name="txR" fmla="*/ 21763 w 21763"/>
                    <a:gd name="txB" fmla="*/ 43200 h 43200"/>
                  </a:gdLst>
                  <a:ahLst/>
                  <a:cxnLst>
                    <a:cxn ang="270">
                      <a:pos x="163" y="0"/>
                    </a:cxn>
                    <a:cxn ang="90">
                      <a:pos x="0" y="43199"/>
                    </a:cxn>
                    <a:cxn ang="90">
                      <a:pos x="163" y="21600"/>
                    </a:cxn>
                  </a:cxnLst>
                  <a:rect l="txL" t="txT" r="txR" b="txB"/>
                  <a:pathLst>
                    <a:path w="21763" h="43200" fill="none">
                      <a:moveTo>
                        <a:pt x="163" y="0"/>
                      </a:moveTo>
                      <a:arcTo wR="21600" hR="21600" stAng="-5400000" swAng="10825943"/>
                    </a:path>
                    <a:path w="21763" h="43200" stroke="0">
                      <a:moveTo>
                        <a:pt x="163" y="0"/>
                      </a:moveTo>
                      <a:arcTo wR="21600" hR="21600" stAng="-5400000" swAng="10825943"/>
                      <a:lnTo>
                        <a:pt x="163" y="2160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207E5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808" name="组合 76807"/>
              <p:cNvGrpSpPr/>
              <p:nvPr/>
            </p:nvGrpSpPr>
            <p:grpSpPr>
              <a:xfrm>
                <a:off x="3744" y="1713"/>
                <a:ext cx="1152" cy="1422"/>
                <a:chOff x="3744" y="1713"/>
                <a:chExt cx="1152" cy="1422"/>
              </a:xfrm>
            </p:grpSpPr>
            <p:sp>
              <p:nvSpPr>
                <p:cNvPr id="76809" name="直接连接符 76808"/>
                <p:cNvSpPr/>
                <p:nvPr/>
              </p:nvSpPr>
              <p:spPr>
                <a:xfrm flipH="1">
                  <a:off x="3744" y="1982"/>
                  <a:ext cx="0" cy="917"/>
                </a:xfrm>
                <a:prstGeom prst="line">
                  <a:avLst/>
                </a:prstGeom>
                <a:ln w="38100" cap="flat" cmpd="sng">
                  <a:solidFill>
                    <a:srgbClr val="207E5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810" name="直接连接符 76809"/>
                <p:cNvSpPr/>
                <p:nvPr/>
              </p:nvSpPr>
              <p:spPr>
                <a:xfrm>
                  <a:off x="4896" y="1982"/>
                  <a:ext cx="0" cy="917"/>
                </a:xfrm>
                <a:prstGeom prst="line">
                  <a:avLst/>
                </a:prstGeom>
                <a:ln w="38100" cap="flat" cmpd="sng">
                  <a:solidFill>
                    <a:srgbClr val="207E5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76811" name="组合 76810"/>
                <p:cNvGrpSpPr/>
                <p:nvPr/>
              </p:nvGrpSpPr>
              <p:grpSpPr>
                <a:xfrm>
                  <a:off x="3896" y="1713"/>
                  <a:ext cx="848" cy="485"/>
                  <a:chOff x="3167" y="479"/>
                  <a:chExt cx="1824" cy="1254"/>
                </a:xfrm>
              </p:grpSpPr>
              <p:sp>
                <p:nvSpPr>
                  <p:cNvPr id="76812" name="任意多边形 76811"/>
                  <p:cNvSpPr/>
                  <p:nvPr/>
                </p:nvSpPr>
                <p:spPr>
                  <a:xfrm rot="16200000" flipH="1" flipV="1">
                    <a:off x="3764" y="506"/>
                    <a:ext cx="630" cy="1824"/>
                  </a:xfrm>
                  <a:custGeom>
                    <a:avLst/>
                    <a:gdLst>
                      <a:gd name="txL" fmla="*/ 0 w 21763"/>
                      <a:gd name="txT" fmla="*/ 0 h 43200"/>
                      <a:gd name="txR" fmla="*/ 21763 w 21763"/>
                      <a:gd name="txB" fmla="*/ 43200 h 43200"/>
                    </a:gdLst>
                    <a:ahLst/>
                    <a:cxnLst>
                      <a:cxn ang="270">
                        <a:pos x="163" y="0"/>
                      </a:cxn>
                      <a:cxn ang="90">
                        <a:pos x="0" y="43199"/>
                      </a:cxn>
                      <a:cxn ang="90">
                        <a:pos x="163" y="21600"/>
                      </a:cxn>
                    </a:cxnLst>
                    <a:rect l="txL" t="txT" r="txR" b="txB"/>
                    <a:pathLst>
                      <a:path w="21763" h="43200" fill="none">
                        <a:moveTo>
                          <a:pt x="163" y="0"/>
                        </a:moveTo>
                        <a:arcTo wR="21600" hR="21600" stAng="-5400000" swAng="10825943"/>
                      </a:path>
                      <a:path w="21763" h="43200" stroke="0">
                        <a:moveTo>
                          <a:pt x="163" y="0"/>
                        </a:moveTo>
                        <a:arcTo wR="21600" hR="21600" stAng="-5400000" swAng="10825943"/>
                        <a:lnTo>
                          <a:pt x="163" y="2160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rgbClr val="207E56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6813" name="任意多边形 76812"/>
                  <p:cNvSpPr/>
                  <p:nvPr/>
                </p:nvSpPr>
                <p:spPr>
                  <a:xfrm rot="27000000" flipH="1" flipV="1">
                    <a:off x="3764" y="-118"/>
                    <a:ext cx="630" cy="1824"/>
                  </a:xfrm>
                  <a:custGeom>
                    <a:avLst/>
                    <a:gdLst>
                      <a:gd name="txL" fmla="*/ 0 w 21763"/>
                      <a:gd name="txT" fmla="*/ 0 h 43200"/>
                      <a:gd name="txR" fmla="*/ 21763 w 21763"/>
                      <a:gd name="txB" fmla="*/ 43200 h 43200"/>
                    </a:gdLst>
                    <a:ahLst/>
                    <a:cxnLst>
                      <a:cxn ang="270">
                        <a:pos x="163" y="0"/>
                      </a:cxn>
                      <a:cxn ang="90">
                        <a:pos x="0" y="43199"/>
                      </a:cxn>
                      <a:cxn ang="90">
                        <a:pos x="163" y="21600"/>
                      </a:cxn>
                    </a:cxnLst>
                    <a:rect l="txL" t="txT" r="txR" b="txB"/>
                    <a:pathLst>
                      <a:path w="21763" h="43200" fill="none">
                        <a:moveTo>
                          <a:pt x="163" y="0"/>
                        </a:moveTo>
                        <a:arcTo wR="21600" hR="21600" stAng="-5400000" swAng="10825943"/>
                      </a:path>
                      <a:path w="21763" h="43200" stroke="0">
                        <a:moveTo>
                          <a:pt x="163" y="0"/>
                        </a:moveTo>
                        <a:arcTo wR="21600" hR="21600" stAng="-5400000" swAng="10825943"/>
                        <a:lnTo>
                          <a:pt x="163" y="2160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rgbClr val="207E56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6814" name="组合 76813"/>
                <p:cNvGrpSpPr/>
                <p:nvPr/>
              </p:nvGrpSpPr>
              <p:grpSpPr>
                <a:xfrm>
                  <a:off x="3888" y="2640"/>
                  <a:ext cx="864" cy="495"/>
                  <a:chOff x="3167" y="479"/>
                  <a:chExt cx="1824" cy="1254"/>
                </a:xfrm>
              </p:grpSpPr>
              <p:sp>
                <p:nvSpPr>
                  <p:cNvPr id="76815" name="任意多边形 76814"/>
                  <p:cNvSpPr/>
                  <p:nvPr/>
                </p:nvSpPr>
                <p:spPr>
                  <a:xfrm rot="16200000" flipH="1" flipV="1">
                    <a:off x="3764" y="506"/>
                    <a:ext cx="630" cy="1824"/>
                  </a:xfrm>
                  <a:custGeom>
                    <a:avLst/>
                    <a:gdLst>
                      <a:gd name="txL" fmla="*/ 0 w 21763"/>
                      <a:gd name="txT" fmla="*/ 0 h 43200"/>
                      <a:gd name="txR" fmla="*/ 21763 w 21763"/>
                      <a:gd name="txB" fmla="*/ 43200 h 43200"/>
                    </a:gdLst>
                    <a:ahLst/>
                    <a:cxnLst>
                      <a:cxn ang="270">
                        <a:pos x="163" y="0"/>
                      </a:cxn>
                      <a:cxn ang="90">
                        <a:pos x="0" y="43199"/>
                      </a:cxn>
                      <a:cxn ang="90">
                        <a:pos x="163" y="21600"/>
                      </a:cxn>
                    </a:cxnLst>
                    <a:rect l="txL" t="txT" r="txR" b="txB"/>
                    <a:pathLst>
                      <a:path w="21763" h="43200" fill="none">
                        <a:moveTo>
                          <a:pt x="163" y="0"/>
                        </a:moveTo>
                        <a:arcTo wR="21600" hR="21600" stAng="-5400000" swAng="10825943"/>
                      </a:path>
                      <a:path w="21763" h="43200" stroke="0">
                        <a:moveTo>
                          <a:pt x="163" y="0"/>
                        </a:moveTo>
                        <a:arcTo wR="21600" hR="21600" stAng="-5400000" swAng="10825943"/>
                        <a:lnTo>
                          <a:pt x="163" y="21600"/>
                        </a:lnTo>
                        <a:close/>
                      </a:path>
                    </a:pathLst>
                  </a:custGeom>
                  <a:noFill/>
                  <a:ln w="28575" cap="flat" cmpd="sng">
                    <a:solidFill>
                      <a:srgbClr val="38763C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6816" name="任意多边形 76815"/>
                  <p:cNvSpPr/>
                  <p:nvPr/>
                </p:nvSpPr>
                <p:spPr>
                  <a:xfrm rot="27000000" flipH="1" flipV="1">
                    <a:off x="3764" y="-118"/>
                    <a:ext cx="630" cy="1824"/>
                  </a:xfrm>
                  <a:custGeom>
                    <a:avLst/>
                    <a:gdLst>
                      <a:gd name="txL" fmla="*/ 0 w 21763"/>
                      <a:gd name="txT" fmla="*/ 0 h 43200"/>
                      <a:gd name="txR" fmla="*/ 21763 w 21763"/>
                      <a:gd name="txB" fmla="*/ 43200 h 43200"/>
                    </a:gdLst>
                    <a:ahLst/>
                    <a:cxnLst>
                      <a:cxn ang="270">
                        <a:pos x="163" y="0"/>
                      </a:cxn>
                      <a:cxn ang="90">
                        <a:pos x="0" y="43199"/>
                      </a:cxn>
                      <a:cxn ang="90">
                        <a:pos x="163" y="21600"/>
                      </a:cxn>
                    </a:cxnLst>
                    <a:rect l="txL" t="txT" r="txR" b="txB"/>
                    <a:pathLst>
                      <a:path w="21763" h="43200" fill="none">
                        <a:moveTo>
                          <a:pt x="163" y="0"/>
                        </a:moveTo>
                        <a:arcTo wR="21600" hR="21600" stAng="-5400000" swAng="10825943"/>
                      </a:path>
                      <a:path w="21763" h="43200" stroke="0">
                        <a:moveTo>
                          <a:pt x="163" y="0"/>
                        </a:moveTo>
                        <a:arcTo wR="21600" hR="21600" stAng="-5400000" swAng="10825943"/>
                        <a:lnTo>
                          <a:pt x="163" y="21600"/>
                        </a:lnTo>
                        <a:close/>
                      </a:path>
                    </a:pathLst>
                  </a:custGeom>
                  <a:noFill/>
                  <a:ln w="28575" cap="flat" cmpd="sng">
                    <a:solidFill>
                      <a:srgbClr val="38763C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6817" name="直接连接符 76816"/>
                <p:cNvSpPr/>
                <p:nvPr/>
              </p:nvSpPr>
              <p:spPr>
                <a:xfrm>
                  <a:off x="3888" y="1968"/>
                  <a:ext cx="0" cy="960"/>
                </a:xfrm>
                <a:prstGeom prst="line">
                  <a:avLst/>
                </a:prstGeom>
                <a:ln w="28575" cap="flat" cmpd="sng">
                  <a:solidFill>
                    <a:srgbClr val="38763C"/>
                  </a:solidFill>
                  <a:prstDash val="lgDash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818" name="直接连接符 76817"/>
                <p:cNvSpPr/>
                <p:nvPr/>
              </p:nvSpPr>
              <p:spPr>
                <a:xfrm>
                  <a:off x="4752" y="1920"/>
                  <a:ext cx="0" cy="1008"/>
                </a:xfrm>
                <a:prstGeom prst="line">
                  <a:avLst/>
                </a:prstGeom>
                <a:ln w="28575" cap="flat" cmpd="sng">
                  <a:solidFill>
                    <a:srgbClr val="38763C"/>
                  </a:solidFill>
                  <a:prstDash val="lgDash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76819" name="组合 76818"/>
          <p:cNvGrpSpPr/>
          <p:nvPr/>
        </p:nvGrpSpPr>
        <p:grpSpPr>
          <a:xfrm>
            <a:off x="6736178" y="3408921"/>
            <a:ext cx="1676400" cy="1752600"/>
            <a:chOff x="1008" y="1152"/>
            <a:chExt cx="1056" cy="1104"/>
          </a:xfrm>
        </p:grpSpPr>
        <p:sp>
          <p:nvSpPr>
            <p:cNvPr id="76820" name="矩形 76819"/>
            <p:cNvSpPr/>
            <p:nvPr/>
          </p:nvSpPr>
          <p:spPr>
            <a:xfrm>
              <a:off x="1008" y="1152"/>
              <a:ext cx="1056" cy="110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821" name="直接连接符 76820"/>
            <p:cNvSpPr/>
            <p:nvPr/>
          </p:nvSpPr>
          <p:spPr>
            <a:xfrm>
              <a:off x="1200" y="1152"/>
              <a:ext cx="0" cy="110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822" name="直接连接符 76821"/>
            <p:cNvSpPr/>
            <p:nvPr/>
          </p:nvSpPr>
          <p:spPr>
            <a:xfrm>
              <a:off x="1872" y="1152"/>
              <a:ext cx="0" cy="110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823" name="组合 76822"/>
          <p:cNvGrpSpPr/>
          <p:nvPr/>
        </p:nvGrpSpPr>
        <p:grpSpPr>
          <a:xfrm>
            <a:off x="4526378" y="3408921"/>
            <a:ext cx="1676400" cy="1752600"/>
            <a:chOff x="1008" y="1152"/>
            <a:chExt cx="1056" cy="1104"/>
          </a:xfrm>
        </p:grpSpPr>
        <p:sp>
          <p:nvSpPr>
            <p:cNvPr id="76824" name="矩形 76823"/>
            <p:cNvSpPr/>
            <p:nvPr/>
          </p:nvSpPr>
          <p:spPr>
            <a:xfrm>
              <a:off x="1008" y="1152"/>
              <a:ext cx="1056" cy="1104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825" name="直接连接符 76824"/>
            <p:cNvSpPr/>
            <p:nvPr/>
          </p:nvSpPr>
          <p:spPr>
            <a:xfrm>
              <a:off x="1200" y="1152"/>
              <a:ext cx="0" cy="110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826" name="直接连接符 76825"/>
            <p:cNvSpPr/>
            <p:nvPr/>
          </p:nvSpPr>
          <p:spPr>
            <a:xfrm>
              <a:off x="1872" y="1152"/>
              <a:ext cx="0" cy="110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827" name="组合 76826"/>
          <p:cNvGrpSpPr/>
          <p:nvPr/>
        </p:nvGrpSpPr>
        <p:grpSpPr>
          <a:xfrm>
            <a:off x="8945978" y="3485121"/>
            <a:ext cx="1676400" cy="1676400"/>
            <a:chOff x="2400" y="2736"/>
            <a:chExt cx="1056" cy="1056"/>
          </a:xfrm>
        </p:grpSpPr>
        <p:sp>
          <p:nvSpPr>
            <p:cNvPr id="76828" name="椭圆 76827"/>
            <p:cNvSpPr/>
            <p:nvPr/>
          </p:nvSpPr>
          <p:spPr>
            <a:xfrm>
              <a:off x="2400" y="2736"/>
              <a:ext cx="1056" cy="1056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829" name="椭圆 76828"/>
            <p:cNvSpPr/>
            <p:nvPr/>
          </p:nvSpPr>
          <p:spPr>
            <a:xfrm>
              <a:off x="2602" y="2951"/>
              <a:ext cx="682" cy="634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6831" name="文本框 76830"/>
          <p:cNvSpPr txBox="1"/>
          <p:nvPr/>
        </p:nvSpPr>
        <p:spPr>
          <a:xfrm>
            <a:off x="628751" y="1873491"/>
            <a:ext cx="8135937" cy="40011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下面是一个组合图形的三视图，请描述物体形状．</a:t>
            </a:r>
          </a:p>
        </p:txBody>
      </p: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33" name="矩形 32"/>
          <p:cNvSpPr/>
          <p:nvPr/>
        </p:nvSpPr>
        <p:spPr>
          <a:xfrm>
            <a:off x="810228" y="1303405"/>
            <a:ext cx="2754434" cy="321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简单组合体的三视图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组合 78849"/>
          <p:cNvGrpSpPr/>
          <p:nvPr/>
        </p:nvGrpSpPr>
        <p:grpSpPr>
          <a:xfrm>
            <a:off x="1268392" y="2855872"/>
            <a:ext cx="9826625" cy="2514600"/>
            <a:chOff x="624" y="960"/>
            <a:chExt cx="6190" cy="1584"/>
          </a:xfrm>
        </p:grpSpPr>
        <p:grpSp>
          <p:nvGrpSpPr>
            <p:cNvPr id="78851" name="组合 78850"/>
            <p:cNvGrpSpPr/>
            <p:nvPr/>
          </p:nvGrpSpPr>
          <p:grpSpPr>
            <a:xfrm>
              <a:off x="624" y="1344"/>
              <a:ext cx="6190" cy="1200"/>
              <a:chOff x="1776" y="1296"/>
              <a:chExt cx="4432" cy="864"/>
            </a:xfrm>
          </p:grpSpPr>
          <p:grpSp>
            <p:nvGrpSpPr>
              <p:cNvPr id="78852" name="组合 78851"/>
              <p:cNvGrpSpPr/>
              <p:nvPr/>
            </p:nvGrpSpPr>
            <p:grpSpPr>
              <a:xfrm>
                <a:off x="1776" y="1392"/>
                <a:ext cx="1440" cy="672"/>
                <a:chOff x="1776" y="1392"/>
                <a:chExt cx="1440" cy="672"/>
              </a:xfrm>
            </p:grpSpPr>
            <p:grpSp>
              <p:nvGrpSpPr>
                <p:cNvPr id="78853" name="组合 78852"/>
                <p:cNvGrpSpPr/>
                <p:nvPr/>
              </p:nvGrpSpPr>
              <p:grpSpPr>
                <a:xfrm>
                  <a:off x="1872" y="1392"/>
                  <a:ext cx="1248" cy="672"/>
                  <a:chOff x="1872" y="1392"/>
                  <a:chExt cx="1296" cy="720"/>
                </a:xfrm>
              </p:grpSpPr>
              <p:sp>
                <p:nvSpPr>
                  <p:cNvPr id="78854" name="任意多边形 78853"/>
                  <p:cNvSpPr/>
                  <p:nvPr/>
                </p:nvSpPr>
                <p:spPr>
                  <a:xfrm>
                    <a:off x="2788" y="1394"/>
                    <a:ext cx="380" cy="718"/>
                  </a:xfrm>
                  <a:custGeom>
                    <a:avLst/>
                    <a:gdLst>
                      <a:gd name="txL" fmla="*/ 0 w 21600"/>
                      <a:gd name="txT" fmla="*/ 0 h 43197"/>
                      <a:gd name="txR" fmla="*/ 21600 w 21600"/>
                      <a:gd name="txB" fmla="*/ 43197 h 43197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340" y="43197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43197" fill="none">
                        <a:moveTo>
                          <a:pt x="0" y="0"/>
                        </a:moveTo>
                        <a:arcTo wR="21600" hR="21600" stAng="-5400000" swAng="10745884"/>
                      </a:path>
                      <a:path w="21600" h="43197" stroke="0">
                        <a:moveTo>
                          <a:pt x="0" y="0"/>
                        </a:moveTo>
                        <a:arcTo wR="21600" hR="21600" stAng="-5400000" swAng="10745884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8855" name="直接连接符 78854"/>
                  <p:cNvSpPr/>
                  <p:nvPr/>
                </p:nvSpPr>
                <p:spPr>
                  <a:xfrm>
                    <a:off x="2784" y="1392"/>
                    <a:ext cx="0" cy="720"/>
                  </a:xfrm>
                  <a:prstGeom prst="line">
                    <a:avLst/>
                  </a:prstGeom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8856" name="矩形 78855"/>
                  <p:cNvSpPr/>
                  <p:nvPr/>
                </p:nvSpPr>
                <p:spPr>
                  <a:xfrm>
                    <a:off x="1872" y="1536"/>
                    <a:ext cx="912" cy="432"/>
                  </a:xfrm>
                  <a:prstGeom prst="rect">
                    <a:avLst/>
                  </a:prstGeom>
                  <a:noFill/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8857" name="直接连接符 78856"/>
                <p:cNvSpPr/>
                <p:nvPr/>
              </p:nvSpPr>
              <p:spPr>
                <a:xfrm>
                  <a:off x="1776" y="1728"/>
                  <a:ext cx="1440" cy="0"/>
                </a:xfrm>
                <a:prstGeom prst="line">
                  <a:avLst/>
                </a:prstGeom>
                <a:ln w="9525" cap="flat" cmpd="sng">
                  <a:solidFill>
                    <a:srgbClr val="365E2E"/>
                  </a:solidFill>
                  <a:prstDash val="lgDashDot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8858" name="组合 78857"/>
              <p:cNvGrpSpPr/>
              <p:nvPr/>
            </p:nvGrpSpPr>
            <p:grpSpPr>
              <a:xfrm>
                <a:off x="4768" y="1391"/>
                <a:ext cx="1440" cy="672"/>
                <a:chOff x="4768" y="431"/>
                <a:chExt cx="1440" cy="672"/>
              </a:xfrm>
            </p:grpSpPr>
            <p:grpSp>
              <p:nvGrpSpPr>
                <p:cNvPr id="78859" name="组合 78858"/>
                <p:cNvGrpSpPr/>
                <p:nvPr/>
              </p:nvGrpSpPr>
              <p:grpSpPr>
                <a:xfrm>
                  <a:off x="4863" y="431"/>
                  <a:ext cx="1249" cy="672"/>
                  <a:chOff x="4978" y="362"/>
                  <a:chExt cx="1297" cy="720"/>
                </a:xfrm>
              </p:grpSpPr>
              <p:sp>
                <p:nvSpPr>
                  <p:cNvPr id="78860" name="任意多边形 78859"/>
                  <p:cNvSpPr/>
                  <p:nvPr/>
                </p:nvSpPr>
                <p:spPr>
                  <a:xfrm>
                    <a:off x="5895" y="363"/>
                    <a:ext cx="380" cy="718"/>
                  </a:xfrm>
                  <a:custGeom>
                    <a:avLst/>
                    <a:gdLst>
                      <a:gd name="txL" fmla="*/ 0 w 21600"/>
                      <a:gd name="txT" fmla="*/ 0 h 43197"/>
                      <a:gd name="txR" fmla="*/ 21600 w 21600"/>
                      <a:gd name="txB" fmla="*/ 43197 h 43197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340" y="43197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43197" fill="none">
                        <a:moveTo>
                          <a:pt x="0" y="0"/>
                        </a:moveTo>
                        <a:arcTo wR="21600" hR="21600" stAng="-5400000" swAng="10745884"/>
                      </a:path>
                      <a:path w="21600" h="43197" stroke="0">
                        <a:moveTo>
                          <a:pt x="0" y="0"/>
                        </a:moveTo>
                        <a:arcTo wR="21600" hR="21600" stAng="-5400000" swAng="10745884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8861" name="直接连接符 78860"/>
                  <p:cNvSpPr/>
                  <p:nvPr/>
                </p:nvSpPr>
                <p:spPr>
                  <a:xfrm>
                    <a:off x="5890" y="362"/>
                    <a:ext cx="0" cy="720"/>
                  </a:xfrm>
                  <a:prstGeom prst="line">
                    <a:avLst/>
                  </a:prstGeom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8862" name="矩形 78861"/>
                  <p:cNvSpPr/>
                  <p:nvPr/>
                </p:nvSpPr>
                <p:spPr>
                  <a:xfrm>
                    <a:off x="4978" y="506"/>
                    <a:ext cx="912" cy="432"/>
                  </a:xfrm>
                  <a:prstGeom prst="rect">
                    <a:avLst/>
                  </a:prstGeom>
                  <a:noFill/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8863" name="直接连接符 78862"/>
                <p:cNvSpPr/>
                <p:nvPr/>
              </p:nvSpPr>
              <p:spPr>
                <a:xfrm>
                  <a:off x="4768" y="767"/>
                  <a:ext cx="1440" cy="0"/>
                </a:xfrm>
                <a:prstGeom prst="line">
                  <a:avLst/>
                </a:prstGeom>
                <a:ln w="9525" cap="flat" cmpd="sng">
                  <a:solidFill>
                    <a:srgbClr val="365E2E"/>
                  </a:solidFill>
                  <a:prstDash val="lgDashDot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8864" name="组合 78863"/>
              <p:cNvGrpSpPr/>
              <p:nvPr/>
            </p:nvGrpSpPr>
            <p:grpSpPr>
              <a:xfrm>
                <a:off x="3648" y="1344"/>
                <a:ext cx="912" cy="816"/>
                <a:chOff x="3216" y="1344"/>
                <a:chExt cx="912" cy="816"/>
              </a:xfrm>
            </p:grpSpPr>
            <p:grpSp>
              <p:nvGrpSpPr>
                <p:cNvPr id="78865" name="组合 78864"/>
                <p:cNvGrpSpPr/>
                <p:nvPr/>
              </p:nvGrpSpPr>
              <p:grpSpPr>
                <a:xfrm>
                  <a:off x="3312" y="1392"/>
                  <a:ext cx="672" cy="672"/>
                  <a:chOff x="3312" y="1392"/>
                  <a:chExt cx="672" cy="672"/>
                </a:xfrm>
              </p:grpSpPr>
              <p:sp>
                <p:nvSpPr>
                  <p:cNvPr id="78866" name="椭圆 78865"/>
                  <p:cNvSpPr/>
                  <p:nvPr/>
                </p:nvSpPr>
                <p:spPr>
                  <a:xfrm>
                    <a:off x="3312" y="1392"/>
                    <a:ext cx="672" cy="672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8867" name="椭圆 78866"/>
                  <p:cNvSpPr/>
                  <p:nvPr/>
                </p:nvSpPr>
                <p:spPr>
                  <a:xfrm>
                    <a:off x="3456" y="1536"/>
                    <a:ext cx="358" cy="384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8868" name="组合 78867"/>
                <p:cNvGrpSpPr/>
                <p:nvPr/>
              </p:nvGrpSpPr>
              <p:grpSpPr>
                <a:xfrm>
                  <a:off x="3216" y="1344"/>
                  <a:ext cx="912" cy="816"/>
                  <a:chOff x="3216" y="1344"/>
                  <a:chExt cx="912" cy="816"/>
                </a:xfrm>
              </p:grpSpPr>
              <p:sp>
                <p:nvSpPr>
                  <p:cNvPr id="78869" name="直接连接符 78868"/>
                  <p:cNvSpPr/>
                  <p:nvPr/>
                </p:nvSpPr>
                <p:spPr>
                  <a:xfrm>
                    <a:off x="3216" y="1728"/>
                    <a:ext cx="912" cy="0"/>
                  </a:xfrm>
                  <a:prstGeom prst="line">
                    <a:avLst/>
                  </a:prstGeom>
                  <a:ln w="9525" cap="flat" cmpd="sng">
                    <a:solidFill>
                      <a:srgbClr val="365E2E"/>
                    </a:solidFill>
                    <a:prstDash val="lgDashDot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8870" name="直接连接符 78869"/>
                  <p:cNvSpPr/>
                  <p:nvPr/>
                </p:nvSpPr>
                <p:spPr>
                  <a:xfrm>
                    <a:off x="3648" y="1344"/>
                    <a:ext cx="0" cy="816"/>
                  </a:xfrm>
                  <a:prstGeom prst="line">
                    <a:avLst/>
                  </a:prstGeom>
                  <a:ln w="9525" cap="flat" cmpd="sng">
                    <a:solidFill>
                      <a:srgbClr val="365E2E"/>
                    </a:solidFill>
                    <a:prstDash val="lgDashDot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8871" name="组合 78870"/>
              <p:cNvGrpSpPr/>
              <p:nvPr/>
            </p:nvGrpSpPr>
            <p:grpSpPr>
              <a:xfrm>
                <a:off x="1968" y="1296"/>
                <a:ext cx="432" cy="336"/>
                <a:chOff x="1968" y="1296"/>
                <a:chExt cx="432" cy="336"/>
              </a:xfrm>
            </p:grpSpPr>
            <p:sp>
              <p:nvSpPr>
                <p:cNvPr id="78872" name="直接连接符 78871"/>
                <p:cNvSpPr/>
                <p:nvPr/>
              </p:nvSpPr>
              <p:spPr>
                <a:xfrm flipH="1" flipV="1">
                  <a:off x="1968" y="1296"/>
                  <a:ext cx="336" cy="336"/>
                </a:xfrm>
                <a:prstGeom prst="line">
                  <a:avLst/>
                </a:prstGeom>
                <a:ln w="9525" cap="flat" cmpd="sng">
                  <a:solidFill>
                    <a:srgbClr val="365E2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873" name="直接连接符 78872"/>
                <p:cNvSpPr/>
                <p:nvPr/>
              </p:nvSpPr>
              <p:spPr>
                <a:xfrm>
                  <a:off x="1968" y="1296"/>
                  <a:ext cx="432" cy="0"/>
                </a:xfrm>
                <a:prstGeom prst="line">
                  <a:avLst/>
                </a:prstGeom>
                <a:ln w="9525" cap="flat" cmpd="sng">
                  <a:solidFill>
                    <a:srgbClr val="365E2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8874" name="组合 78873"/>
              <p:cNvGrpSpPr/>
              <p:nvPr/>
            </p:nvGrpSpPr>
            <p:grpSpPr>
              <a:xfrm>
                <a:off x="2832" y="1296"/>
                <a:ext cx="768" cy="336"/>
                <a:chOff x="2832" y="1296"/>
                <a:chExt cx="768" cy="336"/>
              </a:xfrm>
            </p:grpSpPr>
            <p:sp>
              <p:nvSpPr>
                <p:cNvPr id="78875" name="直接连接符 78874"/>
                <p:cNvSpPr/>
                <p:nvPr/>
              </p:nvSpPr>
              <p:spPr>
                <a:xfrm flipV="1">
                  <a:off x="2832" y="1296"/>
                  <a:ext cx="336" cy="336"/>
                </a:xfrm>
                <a:prstGeom prst="line">
                  <a:avLst/>
                </a:prstGeom>
                <a:ln w="9525" cap="flat" cmpd="sng">
                  <a:solidFill>
                    <a:srgbClr val="365E2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876" name="直接连接符 78875"/>
                <p:cNvSpPr/>
                <p:nvPr/>
              </p:nvSpPr>
              <p:spPr>
                <a:xfrm>
                  <a:off x="3168" y="1296"/>
                  <a:ext cx="432" cy="0"/>
                </a:xfrm>
                <a:prstGeom prst="line">
                  <a:avLst/>
                </a:prstGeom>
                <a:ln w="9525" cap="flat" cmpd="sng">
                  <a:solidFill>
                    <a:srgbClr val="365E2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8877" name="文本框 78876"/>
            <p:cNvSpPr txBox="1"/>
            <p:nvPr/>
          </p:nvSpPr>
          <p:spPr>
            <a:xfrm>
              <a:off x="816" y="960"/>
              <a:ext cx="86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圆柱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878" name="文本框 78877"/>
            <p:cNvSpPr txBox="1"/>
            <p:nvPr/>
          </p:nvSpPr>
          <p:spPr>
            <a:xfrm>
              <a:off x="2400" y="1008"/>
              <a:ext cx="96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半圆球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8879" name="文本框 78878"/>
          <p:cNvSpPr txBox="1"/>
          <p:nvPr/>
        </p:nvSpPr>
        <p:spPr>
          <a:xfrm>
            <a:off x="5951116" y="5776444"/>
            <a:ext cx="25146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螺丝钉</a:t>
            </a:r>
          </a:p>
        </p:txBody>
      </p:sp>
      <p:sp>
        <p:nvSpPr>
          <p:cNvPr id="78883" name="文本框 78882"/>
          <p:cNvSpPr txBox="1"/>
          <p:nvPr/>
        </p:nvSpPr>
        <p:spPr>
          <a:xfrm>
            <a:off x="248855" y="1908604"/>
            <a:ext cx="8534400" cy="40011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请想象下面三视图所表示的几何图形的实物模型．</a:t>
            </a: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35" name="矩形 34"/>
          <p:cNvSpPr/>
          <p:nvPr/>
        </p:nvSpPr>
        <p:spPr>
          <a:xfrm>
            <a:off x="810228" y="1303405"/>
            <a:ext cx="2754434" cy="321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简单组合体的三视图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组合 80897"/>
          <p:cNvGrpSpPr/>
          <p:nvPr/>
        </p:nvGrpSpPr>
        <p:grpSpPr>
          <a:xfrm>
            <a:off x="2722462" y="2827292"/>
            <a:ext cx="7512050" cy="1981200"/>
            <a:chOff x="624" y="720"/>
            <a:chExt cx="4732" cy="1248"/>
          </a:xfrm>
        </p:grpSpPr>
        <p:grpSp>
          <p:nvGrpSpPr>
            <p:cNvPr id="80899" name="组合 80898"/>
            <p:cNvGrpSpPr/>
            <p:nvPr/>
          </p:nvGrpSpPr>
          <p:grpSpPr>
            <a:xfrm>
              <a:off x="2448" y="720"/>
              <a:ext cx="1008" cy="1008"/>
              <a:chOff x="2448" y="720"/>
              <a:chExt cx="1008" cy="1008"/>
            </a:xfrm>
          </p:grpSpPr>
          <p:grpSp>
            <p:nvGrpSpPr>
              <p:cNvPr id="80900" name="组合 80899"/>
              <p:cNvGrpSpPr/>
              <p:nvPr/>
            </p:nvGrpSpPr>
            <p:grpSpPr>
              <a:xfrm>
                <a:off x="2448" y="816"/>
                <a:ext cx="1008" cy="816"/>
                <a:chOff x="2448" y="816"/>
                <a:chExt cx="1008" cy="816"/>
              </a:xfrm>
            </p:grpSpPr>
            <p:sp>
              <p:nvSpPr>
                <p:cNvPr id="80901" name="椭圆 80900"/>
                <p:cNvSpPr/>
                <p:nvPr/>
              </p:nvSpPr>
              <p:spPr>
                <a:xfrm>
                  <a:off x="2544" y="816"/>
                  <a:ext cx="864" cy="816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65E2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902" name="椭圆 80901"/>
                <p:cNvSpPr/>
                <p:nvPr/>
              </p:nvSpPr>
              <p:spPr>
                <a:xfrm>
                  <a:off x="2688" y="960"/>
                  <a:ext cx="576" cy="558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65E2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903" name="直接连接符 80902"/>
                <p:cNvSpPr/>
                <p:nvPr/>
              </p:nvSpPr>
              <p:spPr>
                <a:xfrm>
                  <a:off x="2448" y="1248"/>
                  <a:ext cx="1008" cy="0"/>
                </a:xfrm>
                <a:prstGeom prst="line">
                  <a:avLst/>
                </a:prstGeom>
                <a:ln w="19050" cap="flat" cmpd="sng">
                  <a:solidFill>
                    <a:srgbClr val="365E2E"/>
                  </a:solidFill>
                  <a:prstDash val="lgDashDot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904" name="直接连接符 80903"/>
              <p:cNvSpPr/>
              <p:nvPr/>
            </p:nvSpPr>
            <p:spPr>
              <a:xfrm>
                <a:off x="2976" y="720"/>
                <a:ext cx="0" cy="1008"/>
              </a:xfrm>
              <a:prstGeom prst="line">
                <a:avLst/>
              </a:prstGeom>
              <a:ln w="19050" cap="flat" cmpd="sng">
                <a:solidFill>
                  <a:srgbClr val="365E2E"/>
                </a:solidFill>
                <a:prstDash val="lgDashDot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905" name="组合 80904"/>
            <p:cNvGrpSpPr/>
            <p:nvPr/>
          </p:nvGrpSpPr>
          <p:grpSpPr>
            <a:xfrm>
              <a:off x="624" y="816"/>
              <a:ext cx="4732" cy="1152"/>
              <a:chOff x="624" y="816"/>
              <a:chExt cx="4732" cy="1152"/>
            </a:xfrm>
          </p:grpSpPr>
          <p:grpSp>
            <p:nvGrpSpPr>
              <p:cNvPr id="80906" name="组合 80905"/>
              <p:cNvGrpSpPr/>
              <p:nvPr/>
            </p:nvGrpSpPr>
            <p:grpSpPr>
              <a:xfrm>
                <a:off x="3628" y="834"/>
                <a:ext cx="1728" cy="816"/>
                <a:chOff x="3628" y="-414"/>
                <a:chExt cx="1728" cy="816"/>
              </a:xfrm>
            </p:grpSpPr>
            <p:sp>
              <p:nvSpPr>
                <p:cNvPr id="80907" name="直接连接符 80906"/>
                <p:cNvSpPr/>
                <p:nvPr/>
              </p:nvSpPr>
              <p:spPr>
                <a:xfrm>
                  <a:off x="5280" y="-414"/>
                  <a:ext cx="0" cy="816"/>
                </a:xfrm>
                <a:prstGeom prst="line">
                  <a:avLst/>
                </a:prstGeom>
                <a:ln w="38100" cap="flat" cmpd="sng">
                  <a:solidFill>
                    <a:srgbClr val="365E2E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80908" name="组合 80907"/>
                <p:cNvGrpSpPr/>
                <p:nvPr/>
              </p:nvGrpSpPr>
              <p:grpSpPr>
                <a:xfrm>
                  <a:off x="3628" y="-414"/>
                  <a:ext cx="1728" cy="816"/>
                  <a:chOff x="3628" y="-414"/>
                  <a:chExt cx="1728" cy="816"/>
                </a:xfrm>
              </p:grpSpPr>
              <p:sp>
                <p:nvSpPr>
                  <p:cNvPr id="80909" name="矩形 80908"/>
                  <p:cNvSpPr/>
                  <p:nvPr/>
                </p:nvSpPr>
                <p:spPr>
                  <a:xfrm>
                    <a:off x="3744" y="-270"/>
                    <a:ext cx="1296" cy="576"/>
                  </a:xfrm>
                  <a:prstGeom prst="rect">
                    <a:avLst/>
                  </a:prstGeom>
                  <a:noFill/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0910" name="直接连接符 80909"/>
                  <p:cNvSpPr/>
                  <p:nvPr/>
                </p:nvSpPr>
                <p:spPr>
                  <a:xfrm flipV="1">
                    <a:off x="5040" y="-414"/>
                    <a:ext cx="240" cy="162"/>
                  </a:xfrm>
                  <a:prstGeom prst="line">
                    <a:avLst/>
                  </a:prstGeom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0911" name="直接连接符 80910"/>
                  <p:cNvSpPr/>
                  <p:nvPr/>
                </p:nvSpPr>
                <p:spPr>
                  <a:xfrm>
                    <a:off x="5040" y="306"/>
                    <a:ext cx="240" cy="96"/>
                  </a:xfrm>
                  <a:prstGeom prst="line">
                    <a:avLst/>
                  </a:prstGeom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0912" name="直接连接符 80911"/>
                  <p:cNvSpPr/>
                  <p:nvPr/>
                </p:nvSpPr>
                <p:spPr>
                  <a:xfrm>
                    <a:off x="3628" y="5"/>
                    <a:ext cx="1728" cy="0"/>
                  </a:xfrm>
                  <a:prstGeom prst="line">
                    <a:avLst/>
                  </a:prstGeom>
                  <a:ln w="9525" cap="flat" cmpd="sng">
                    <a:solidFill>
                      <a:srgbClr val="365E2E"/>
                    </a:solidFill>
                    <a:prstDash val="lgDashDot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 dirty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80913" name="组合 80912"/>
              <p:cNvGrpSpPr/>
              <p:nvPr/>
            </p:nvGrpSpPr>
            <p:grpSpPr>
              <a:xfrm>
                <a:off x="624" y="816"/>
                <a:ext cx="1728" cy="1152"/>
                <a:chOff x="624" y="816"/>
                <a:chExt cx="1728" cy="1152"/>
              </a:xfrm>
            </p:grpSpPr>
            <p:grpSp>
              <p:nvGrpSpPr>
                <p:cNvPr id="80914" name="组合 80913"/>
                <p:cNvGrpSpPr/>
                <p:nvPr/>
              </p:nvGrpSpPr>
              <p:grpSpPr>
                <a:xfrm>
                  <a:off x="624" y="816"/>
                  <a:ext cx="1728" cy="816"/>
                  <a:chOff x="624" y="816"/>
                  <a:chExt cx="1728" cy="816"/>
                </a:xfrm>
              </p:grpSpPr>
              <p:sp>
                <p:nvSpPr>
                  <p:cNvPr id="80915" name="直接连接符 80914"/>
                  <p:cNvSpPr/>
                  <p:nvPr/>
                </p:nvSpPr>
                <p:spPr>
                  <a:xfrm>
                    <a:off x="2256" y="816"/>
                    <a:ext cx="0" cy="816"/>
                  </a:xfrm>
                  <a:prstGeom prst="line">
                    <a:avLst/>
                  </a:prstGeom>
                  <a:ln w="38100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80916" name="组合 80915"/>
                  <p:cNvGrpSpPr/>
                  <p:nvPr/>
                </p:nvGrpSpPr>
                <p:grpSpPr>
                  <a:xfrm>
                    <a:off x="624" y="816"/>
                    <a:ext cx="1728" cy="816"/>
                    <a:chOff x="624" y="816"/>
                    <a:chExt cx="1728" cy="816"/>
                  </a:xfrm>
                </p:grpSpPr>
                <p:sp>
                  <p:nvSpPr>
                    <p:cNvPr id="80917" name="矩形 80916"/>
                    <p:cNvSpPr/>
                    <p:nvPr/>
                  </p:nvSpPr>
                  <p:spPr>
                    <a:xfrm>
                      <a:off x="720" y="960"/>
                      <a:ext cx="1296" cy="576"/>
                    </a:xfrm>
                    <a:prstGeom prst="rect">
                      <a:avLst/>
                    </a:prstGeom>
                    <a:noFill/>
                    <a:ln w="38100" cap="flat" cmpd="sng">
                      <a:solidFill>
                        <a:srgbClr val="365E2E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918" name="直接连接符 80917"/>
                    <p:cNvSpPr/>
                    <p:nvPr/>
                  </p:nvSpPr>
                  <p:spPr>
                    <a:xfrm flipV="1">
                      <a:off x="2016" y="816"/>
                      <a:ext cx="240" cy="162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365E2E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919" name="直接连接符 80918"/>
                    <p:cNvSpPr/>
                    <p:nvPr/>
                  </p:nvSpPr>
                  <p:spPr>
                    <a:xfrm>
                      <a:off x="2016" y="1536"/>
                      <a:ext cx="240" cy="96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365E2E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920" name="直接连接符 80919"/>
                    <p:cNvSpPr/>
                    <p:nvPr/>
                  </p:nvSpPr>
                  <p:spPr>
                    <a:xfrm>
                      <a:off x="624" y="1248"/>
                      <a:ext cx="1728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365E2E"/>
                      </a:solidFill>
                      <a:prstDash val="lgDashDot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2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0921" name="组合 80920"/>
                <p:cNvGrpSpPr/>
                <p:nvPr/>
              </p:nvGrpSpPr>
              <p:grpSpPr>
                <a:xfrm>
                  <a:off x="1152" y="816"/>
                  <a:ext cx="432" cy="336"/>
                  <a:chOff x="1152" y="768"/>
                  <a:chExt cx="432" cy="336"/>
                </a:xfrm>
              </p:grpSpPr>
              <p:sp>
                <p:nvSpPr>
                  <p:cNvPr id="80922" name="直接连接符 80921"/>
                  <p:cNvSpPr/>
                  <p:nvPr/>
                </p:nvSpPr>
                <p:spPr>
                  <a:xfrm flipH="1" flipV="1">
                    <a:off x="1152" y="768"/>
                    <a:ext cx="240" cy="336"/>
                  </a:xfrm>
                  <a:prstGeom prst="line">
                    <a:avLst/>
                  </a:prstGeom>
                  <a:ln w="9525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0923" name="直接连接符 80922"/>
                  <p:cNvSpPr/>
                  <p:nvPr/>
                </p:nvSpPr>
                <p:spPr>
                  <a:xfrm>
                    <a:off x="1152" y="768"/>
                    <a:ext cx="432" cy="0"/>
                  </a:xfrm>
                  <a:prstGeom prst="line">
                    <a:avLst/>
                  </a:prstGeom>
                  <a:ln w="9525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0924" name="组合 80923"/>
                <p:cNvGrpSpPr/>
                <p:nvPr/>
              </p:nvGrpSpPr>
              <p:grpSpPr>
                <a:xfrm>
                  <a:off x="1104" y="1392"/>
                  <a:ext cx="1056" cy="576"/>
                  <a:chOff x="1104" y="1392"/>
                  <a:chExt cx="1056" cy="576"/>
                </a:xfrm>
              </p:grpSpPr>
              <p:sp>
                <p:nvSpPr>
                  <p:cNvPr id="80925" name="直接连接符 80924"/>
                  <p:cNvSpPr/>
                  <p:nvPr/>
                </p:nvSpPr>
                <p:spPr>
                  <a:xfrm flipH="1">
                    <a:off x="1584" y="1392"/>
                    <a:ext cx="576" cy="576"/>
                  </a:xfrm>
                  <a:prstGeom prst="line">
                    <a:avLst/>
                  </a:prstGeom>
                  <a:ln w="9525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0926" name="直接连接符 80925"/>
                  <p:cNvSpPr/>
                  <p:nvPr/>
                </p:nvSpPr>
                <p:spPr>
                  <a:xfrm>
                    <a:off x="1104" y="1968"/>
                    <a:ext cx="480" cy="0"/>
                  </a:xfrm>
                  <a:prstGeom prst="line">
                    <a:avLst/>
                  </a:prstGeom>
                  <a:ln w="9525" cap="flat" cmpd="sng">
                    <a:solidFill>
                      <a:srgbClr val="365E2E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00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80927" name="文本框 80926"/>
          <p:cNvSpPr txBox="1"/>
          <p:nvPr/>
        </p:nvSpPr>
        <p:spPr>
          <a:xfrm>
            <a:off x="3408262" y="2522492"/>
            <a:ext cx="914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圆柱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28" name="文本框 80927"/>
          <p:cNvSpPr txBox="1"/>
          <p:nvPr/>
        </p:nvSpPr>
        <p:spPr>
          <a:xfrm>
            <a:off x="3408262" y="4351292"/>
            <a:ext cx="914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圆台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29" name="文本框 80928"/>
          <p:cNvSpPr txBox="1"/>
          <p:nvPr/>
        </p:nvSpPr>
        <p:spPr>
          <a:xfrm>
            <a:off x="5999062" y="5339426"/>
            <a:ext cx="2438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手电筒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33" name="文本框 80932"/>
          <p:cNvSpPr txBox="1"/>
          <p:nvPr/>
        </p:nvSpPr>
        <p:spPr>
          <a:xfrm>
            <a:off x="322162" y="1924823"/>
            <a:ext cx="8534400" cy="40011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请想象下面三视图所表示的几何图形的实物模型．</a:t>
            </a:r>
          </a:p>
        </p:txBody>
      </p:sp>
      <p:sp>
        <p:nvSpPr>
          <p:cNvPr id="36" name="矩形 35"/>
          <p:cNvSpPr/>
          <p:nvPr/>
        </p:nvSpPr>
        <p:spPr>
          <a:xfrm>
            <a:off x="810228" y="1303405"/>
            <a:ext cx="2754434" cy="321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简单组合体的三视图</a:t>
            </a:r>
          </a:p>
        </p:txBody>
      </p: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组合 79873"/>
          <p:cNvGrpSpPr/>
          <p:nvPr/>
        </p:nvGrpSpPr>
        <p:grpSpPr>
          <a:xfrm>
            <a:off x="1184943" y="3437040"/>
            <a:ext cx="2271232" cy="1218710"/>
            <a:chOff x="528" y="912"/>
            <a:chExt cx="1968" cy="1056"/>
          </a:xfrm>
        </p:grpSpPr>
        <p:sp>
          <p:nvSpPr>
            <p:cNvPr id="79875" name="直接连接符 79874"/>
            <p:cNvSpPr/>
            <p:nvPr/>
          </p:nvSpPr>
          <p:spPr>
            <a:xfrm flipH="1">
              <a:off x="528" y="912"/>
              <a:ext cx="528" cy="528"/>
            </a:xfrm>
            <a:prstGeom prst="line">
              <a:avLst/>
            </a:prstGeom>
            <a:ln w="38100" cap="flat" cmpd="sng">
              <a:solidFill>
                <a:srgbClr val="0D0D1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876" name="直接连接符 79875"/>
            <p:cNvSpPr/>
            <p:nvPr/>
          </p:nvSpPr>
          <p:spPr>
            <a:xfrm>
              <a:off x="528" y="1440"/>
              <a:ext cx="528" cy="528"/>
            </a:xfrm>
            <a:prstGeom prst="line">
              <a:avLst/>
            </a:prstGeom>
            <a:ln w="38100" cap="flat" cmpd="sng">
              <a:solidFill>
                <a:srgbClr val="0D0D1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877" name="任意多边形 79876"/>
            <p:cNvSpPr/>
            <p:nvPr/>
          </p:nvSpPr>
          <p:spPr>
            <a:xfrm rot="16200000">
              <a:off x="1248" y="720"/>
              <a:ext cx="1056" cy="1440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D0D1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878" name="组合 79877"/>
          <p:cNvGrpSpPr/>
          <p:nvPr/>
        </p:nvGrpSpPr>
        <p:grpSpPr>
          <a:xfrm>
            <a:off x="5978627" y="3600426"/>
            <a:ext cx="2171859" cy="1165388"/>
            <a:chOff x="528" y="2160"/>
            <a:chExt cx="1968" cy="1056"/>
          </a:xfrm>
        </p:grpSpPr>
        <p:sp>
          <p:nvSpPr>
            <p:cNvPr id="79879" name="直接连接符 79878"/>
            <p:cNvSpPr/>
            <p:nvPr/>
          </p:nvSpPr>
          <p:spPr>
            <a:xfrm flipH="1">
              <a:off x="528" y="2160"/>
              <a:ext cx="528" cy="528"/>
            </a:xfrm>
            <a:prstGeom prst="line">
              <a:avLst/>
            </a:prstGeom>
            <a:ln w="38100" cap="flat" cmpd="sng">
              <a:solidFill>
                <a:srgbClr val="0D0D1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880" name="直接连接符 79879"/>
            <p:cNvSpPr/>
            <p:nvPr/>
          </p:nvSpPr>
          <p:spPr>
            <a:xfrm>
              <a:off x="528" y="2688"/>
              <a:ext cx="528" cy="528"/>
            </a:xfrm>
            <a:prstGeom prst="line">
              <a:avLst/>
            </a:prstGeom>
            <a:ln w="38100" cap="flat" cmpd="sng">
              <a:solidFill>
                <a:srgbClr val="0D0D1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881" name="任意多边形 79880"/>
            <p:cNvSpPr/>
            <p:nvPr/>
          </p:nvSpPr>
          <p:spPr>
            <a:xfrm rot="16200000">
              <a:off x="1248" y="1968"/>
              <a:ext cx="1056" cy="1440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D0D1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882" name="组合 79881"/>
          <p:cNvGrpSpPr/>
          <p:nvPr/>
        </p:nvGrpSpPr>
        <p:grpSpPr>
          <a:xfrm>
            <a:off x="4294375" y="3533945"/>
            <a:ext cx="1194442" cy="1142510"/>
            <a:chOff x="3264" y="864"/>
            <a:chExt cx="1104" cy="1056"/>
          </a:xfrm>
        </p:grpSpPr>
        <p:sp>
          <p:nvSpPr>
            <p:cNvPr id="79883" name="椭圆 79882"/>
            <p:cNvSpPr/>
            <p:nvPr/>
          </p:nvSpPr>
          <p:spPr>
            <a:xfrm>
              <a:off x="3552" y="1132"/>
              <a:ext cx="528" cy="528"/>
            </a:xfrm>
            <a:prstGeom prst="ellipse">
              <a:avLst/>
            </a:prstGeom>
            <a:noFill/>
            <a:ln w="19050" cap="flat" cmpd="sng">
              <a:solidFill>
                <a:srgbClr val="0D0D1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884" name="椭圆 79883"/>
            <p:cNvSpPr/>
            <p:nvPr/>
          </p:nvSpPr>
          <p:spPr>
            <a:xfrm>
              <a:off x="3264" y="864"/>
              <a:ext cx="1104" cy="1056"/>
            </a:xfrm>
            <a:prstGeom prst="ellipse">
              <a:avLst/>
            </a:prstGeom>
            <a:noFill/>
            <a:ln w="38100" cap="flat" cmpd="sng">
              <a:solidFill>
                <a:srgbClr val="0D0D1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885" name="组合 79884"/>
          <p:cNvGrpSpPr/>
          <p:nvPr/>
        </p:nvGrpSpPr>
        <p:grpSpPr>
          <a:xfrm>
            <a:off x="985693" y="3336850"/>
            <a:ext cx="685800" cy="685800"/>
            <a:chOff x="960" y="1008"/>
            <a:chExt cx="432" cy="432"/>
          </a:xfrm>
        </p:grpSpPr>
        <p:sp>
          <p:nvSpPr>
            <p:cNvPr id="79886" name="直接连接符 79885"/>
            <p:cNvSpPr/>
            <p:nvPr/>
          </p:nvSpPr>
          <p:spPr>
            <a:xfrm flipH="1" flipV="1">
              <a:off x="960" y="1008"/>
              <a:ext cx="432" cy="432"/>
            </a:xfrm>
            <a:prstGeom prst="line">
              <a:avLst/>
            </a:prstGeom>
            <a:ln w="9525" cap="flat" cmpd="sng">
              <a:solidFill>
                <a:srgbClr val="0D0D1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887" name="直接连接符 79886"/>
            <p:cNvSpPr/>
            <p:nvPr/>
          </p:nvSpPr>
          <p:spPr>
            <a:xfrm>
              <a:off x="960" y="1008"/>
              <a:ext cx="432" cy="0"/>
            </a:xfrm>
            <a:prstGeom prst="line">
              <a:avLst/>
            </a:prstGeom>
            <a:ln w="9525" cap="flat" cmpd="sng">
              <a:solidFill>
                <a:srgbClr val="0D0D1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888" name="组合 79887"/>
          <p:cNvGrpSpPr/>
          <p:nvPr/>
        </p:nvGrpSpPr>
        <p:grpSpPr>
          <a:xfrm>
            <a:off x="2389965" y="4274751"/>
            <a:ext cx="1524000" cy="762000"/>
            <a:chOff x="2640" y="1872"/>
            <a:chExt cx="960" cy="480"/>
          </a:xfrm>
        </p:grpSpPr>
        <p:sp>
          <p:nvSpPr>
            <p:cNvPr id="79889" name="直接连接符 79888"/>
            <p:cNvSpPr/>
            <p:nvPr/>
          </p:nvSpPr>
          <p:spPr>
            <a:xfrm>
              <a:off x="2640" y="1872"/>
              <a:ext cx="480" cy="480"/>
            </a:xfrm>
            <a:prstGeom prst="line">
              <a:avLst/>
            </a:prstGeom>
            <a:ln w="9525" cap="flat" cmpd="sng">
              <a:solidFill>
                <a:srgbClr val="0D0D1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890" name="直接连接符 79889"/>
            <p:cNvSpPr/>
            <p:nvPr/>
          </p:nvSpPr>
          <p:spPr>
            <a:xfrm>
              <a:off x="3120" y="2352"/>
              <a:ext cx="480" cy="0"/>
            </a:xfrm>
            <a:prstGeom prst="line">
              <a:avLst/>
            </a:prstGeom>
            <a:ln w="9525" cap="flat" cmpd="sng">
              <a:solidFill>
                <a:srgbClr val="0D0D1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9891" name="文本框 79890"/>
          <p:cNvSpPr txBox="1"/>
          <p:nvPr/>
        </p:nvSpPr>
        <p:spPr>
          <a:xfrm>
            <a:off x="909493" y="2879650"/>
            <a:ext cx="1066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圆锥</a:t>
            </a:r>
          </a:p>
        </p:txBody>
      </p:sp>
      <p:sp>
        <p:nvSpPr>
          <p:cNvPr id="79892" name="文本框 79891"/>
          <p:cNvSpPr txBox="1"/>
          <p:nvPr/>
        </p:nvSpPr>
        <p:spPr>
          <a:xfrm>
            <a:off x="3151375" y="4612974"/>
            <a:ext cx="1143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圆台</a:t>
            </a:r>
          </a:p>
        </p:txBody>
      </p:sp>
      <p:sp>
        <p:nvSpPr>
          <p:cNvPr id="79893" name="文本框 79892"/>
          <p:cNvSpPr txBox="1"/>
          <p:nvPr/>
        </p:nvSpPr>
        <p:spPr>
          <a:xfrm>
            <a:off x="7436734" y="8025114"/>
            <a:ext cx="2438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冰淇淋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9894" name="组合 79893"/>
          <p:cNvGrpSpPr/>
          <p:nvPr/>
        </p:nvGrpSpPr>
        <p:grpSpPr>
          <a:xfrm rot="21491918">
            <a:off x="8747223" y="3477411"/>
            <a:ext cx="2591223" cy="1430249"/>
            <a:chOff x="1536" y="1536"/>
            <a:chExt cx="2348" cy="1296"/>
          </a:xfrm>
        </p:grpSpPr>
        <p:grpSp>
          <p:nvGrpSpPr>
            <p:cNvPr id="79895" name="组合 79894"/>
            <p:cNvGrpSpPr/>
            <p:nvPr/>
          </p:nvGrpSpPr>
          <p:grpSpPr>
            <a:xfrm>
              <a:off x="1536" y="1536"/>
              <a:ext cx="2348" cy="1296"/>
              <a:chOff x="1536" y="1536"/>
              <a:chExt cx="2348" cy="1296"/>
            </a:xfrm>
          </p:grpSpPr>
          <p:sp>
            <p:nvSpPr>
              <p:cNvPr id="79896" name="直接连接符 79895"/>
              <p:cNvSpPr/>
              <p:nvPr/>
            </p:nvSpPr>
            <p:spPr>
              <a:xfrm flipH="1">
                <a:off x="1536" y="1536"/>
                <a:ext cx="624" cy="624"/>
              </a:xfrm>
              <a:prstGeom prst="line">
                <a:avLst/>
              </a:prstGeom>
              <a:ln w="38100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897" name="直接连接符 79896"/>
              <p:cNvSpPr/>
              <p:nvPr/>
            </p:nvSpPr>
            <p:spPr>
              <a:xfrm>
                <a:off x="1536" y="2160"/>
                <a:ext cx="576" cy="672"/>
              </a:xfrm>
              <a:prstGeom prst="line">
                <a:avLst/>
              </a:prstGeom>
              <a:ln w="38100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898" name="直接连接符 79897"/>
              <p:cNvSpPr/>
              <p:nvPr/>
            </p:nvSpPr>
            <p:spPr>
              <a:xfrm>
                <a:off x="2160" y="1536"/>
                <a:ext cx="1488" cy="384"/>
              </a:xfrm>
              <a:prstGeom prst="line">
                <a:avLst/>
              </a:prstGeom>
              <a:ln w="38100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79899" name="组合 79898"/>
              <p:cNvGrpSpPr/>
              <p:nvPr/>
            </p:nvGrpSpPr>
            <p:grpSpPr>
              <a:xfrm>
                <a:off x="2112" y="1536"/>
                <a:ext cx="1772" cy="1296"/>
                <a:chOff x="2112" y="1536"/>
                <a:chExt cx="1772" cy="1296"/>
              </a:xfrm>
            </p:grpSpPr>
            <p:sp>
              <p:nvSpPr>
                <p:cNvPr id="79900" name="任意多边形 79899"/>
                <p:cNvSpPr/>
                <p:nvPr/>
              </p:nvSpPr>
              <p:spPr>
                <a:xfrm rot="10800000" flipH="1" flipV="1">
                  <a:off x="2112" y="1536"/>
                  <a:ext cx="508" cy="1296"/>
                </a:xfrm>
                <a:custGeom>
                  <a:avLst/>
                  <a:gdLst>
                    <a:gd name="txL" fmla="*/ 0 w 21776"/>
                    <a:gd name="txT" fmla="*/ 0 h 43105"/>
                    <a:gd name="txR" fmla="*/ 21776 w 21776"/>
                    <a:gd name="txB" fmla="*/ 43105 h 43105"/>
                  </a:gdLst>
                  <a:ahLst/>
                  <a:cxnLst>
                    <a:cxn ang="270">
                      <a:pos x="2195" y="0"/>
                    </a:cxn>
                    <a:cxn ang="90">
                      <a:pos x="0" y="43104"/>
                    </a:cxn>
                    <a:cxn ang="90">
                      <a:pos x="176" y="21505"/>
                    </a:cxn>
                  </a:cxnLst>
                  <a:rect l="txL" t="txT" r="txR" b="txB"/>
                  <a:pathLst>
                    <a:path w="21776" h="43105" fill="none">
                      <a:moveTo>
                        <a:pt x="2195" y="0"/>
                      </a:moveTo>
                      <a:arcTo wR="21600" hR="21600" stAng="-5078190" swAng="10506202"/>
                    </a:path>
                    <a:path w="21776" h="43105" stroke="0">
                      <a:moveTo>
                        <a:pt x="2195" y="0"/>
                      </a:moveTo>
                      <a:arcTo wR="21600" hR="21600" stAng="-5078190" swAng="10506202"/>
                      <a:lnTo>
                        <a:pt x="176" y="21505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AC1AAC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901" name="直接连接符 79900"/>
                <p:cNvSpPr/>
                <p:nvPr/>
              </p:nvSpPr>
              <p:spPr>
                <a:xfrm flipV="1">
                  <a:off x="2208" y="2448"/>
                  <a:ext cx="1440" cy="384"/>
                </a:xfrm>
                <a:prstGeom prst="line">
                  <a:avLst/>
                </a:prstGeom>
                <a:ln w="38100" cap="flat" cmpd="sng">
                  <a:solidFill>
                    <a:srgbClr val="AC1AAC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902" name="任意多边形 79901"/>
                <p:cNvSpPr/>
                <p:nvPr/>
              </p:nvSpPr>
              <p:spPr>
                <a:xfrm rot="10800000" flipH="1" flipV="1">
                  <a:off x="3552" y="1920"/>
                  <a:ext cx="332" cy="528"/>
                </a:xfrm>
                <a:custGeom>
                  <a:avLst/>
                  <a:gdLst>
                    <a:gd name="txL" fmla="*/ 0 w 21600"/>
                    <a:gd name="txT" fmla="*/ 0 h 42066"/>
                    <a:gd name="txR" fmla="*/ 21600 w 21600"/>
                    <a:gd name="txB" fmla="*/ 42066 h 42066"/>
                  </a:gdLst>
                  <a:ahLst/>
                  <a:cxnLst>
                    <a:cxn ang="270">
                      <a:pos x="5085" y="0"/>
                    </a:cxn>
                    <a:cxn ang="90">
                      <a:pos x="4741" y="42066"/>
                    </a:cxn>
                    <a:cxn ang="180">
                      <a:pos x="0" y="20993"/>
                    </a:cxn>
                  </a:cxnLst>
                  <a:rect l="txL" t="txT" r="txR" b="txB"/>
                  <a:pathLst>
                    <a:path w="21600" h="42066" fill="none">
                      <a:moveTo>
                        <a:pt x="5085" y="0"/>
                      </a:moveTo>
                      <a:arcTo wR="21600" hR="21600" stAng="-4583032" swAng="9222275"/>
                    </a:path>
                    <a:path w="21600" h="42066" stroke="0">
                      <a:moveTo>
                        <a:pt x="5085" y="0"/>
                      </a:moveTo>
                      <a:arcTo wR="21600" hR="21600" stAng="-4583032" swAng="9222275"/>
                      <a:lnTo>
                        <a:pt x="0" y="20993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AC1AAC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9903" name="直接连接符 79902"/>
            <p:cNvSpPr/>
            <p:nvPr/>
          </p:nvSpPr>
          <p:spPr>
            <a:xfrm>
              <a:off x="1536" y="2160"/>
              <a:ext cx="672" cy="672"/>
            </a:xfrm>
            <a:prstGeom prst="line">
              <a:avLst/>
            </a:prstGeom>
            <a:ln w="9525" cap="flat" cmpd="sng">
              <a:solidFill>
                <a:srgbClr val="AC1AA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904" name="直接连接符 79903"/>
            <p:cNvSpPr/>
            <p:nvPr/>
          </p:nvSpPr>
          <p:spPr>
            <a:xfrm flipV="1">
              <a:off x="1536" y="1584"/>
              <a:ext cx="672" cy="576"/>
            </a:xfrm>
            <a:prstGeom prst="line">
              <a:avLst/>
            </a:prstGeom>
            <a:ln w="9525" cap="flat" cmpd="sng">
              <a:solidFill>
                <a:srgbClr val="AC1AA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9905" name="组合 79904"/>
            <p:cNvGrpSpPr/>
            <p:nvPr/>
          </p:nvGrpSpPr>
          <p:grpSpPr>
            <a:xfrm>
              <a:off x="1536" y="1536"/>
              <a:ext cx="1104" cy="1296"/>
              <a:chOff x="1536" y="1536"/>
              <a:chExt cx="1104" cy="1296"/>
            </a:xfrm>
          </p:grpSpPr>
          <p:sp>
            <p:nvSpPr>
              <p:cNvPr id="79906" name="直接连接符 79905"/>
              <p:cNvSpPr/>
              <p:nvPr/>
            </p:nvSpPr>
            <p:spPr>
              <a:xfrm flipH="1">
                <a:off x="1536" y="1632"/>
                <a:ext cx="816" cy="528"/>
              </a:xfrm>
              <a:prstGeom prst="line">
                <a:avLst/>
              </a:prstGeom>
              <a:ln w="12700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907" name="直接连接符 79906"/>
              <p:cNvSpPr/>
              <p:nvPr/>
            </p:nvSpPr>
            <p:spPr>
              <a:xfrm flipH="1">
                <a:off x="1536" y="1824"/>
                <a:ext cx="1008" cy="336"/>
              </a:xfrm>
              <a:prstGeom prst="line">
                <a:avLst/>
              </a:prstGeom>
              <a:ln w="12700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908" name="直接连接符 79907"/>
              <p:cNvSpPr/>
              <p:nvPr/>
            </p:nvSpPr>
            <p:spPr>
              <a:xfrm flipH="1">
                <a:off x="1536" y="2160"/>
                <a:ext cx="1104" cy="0"/>
              </a:xfrm>
              <a:prstGeom prst="line">
                <a:avLst/>
              </a:prstGeom>
              <a:ln w="12700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909" name="直接连接符 79908"/>
              <p:cNvSpPr/>
              <p:nvPr/>
            </p:nvSpPr>
            <p:spPr>
              <a:xfrm flipH="1" flipV="1">
                <a:off x="1536" y="2160"/>
                <a:ext cx="1008" cy="336"/>
              </a:xfrm>
              <a:prstGeom prst="line">
                <a:avLst/>
              </a:prstGeom>
              <a:ln w="12700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910" name="直接连接符 79909"/>
              <p:cNvSpPr/>
              <p:nvPr/>
            </p:nvSpPr>
            <p:spPr>
              <a:xfrm flipH="1">
                <a:off x="1536" y="1536"/>
                <a:ext cx="672" cy="624"/>
              </a:xfrm>
              <a:prstGeom prst="line">
                <a:avLst/>
              </a:prstGeom>
              <a:ln w="12700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911" name="直接连接符 79910"/>
              <p:cNvSpPr/>
              <p:nvPr/>
            </p:nvSpPr>
            <p:spPr>
              <a:xfrm>
                <a:off x="1536" y="2160"/>
                <a:ext cx="864" cy="528"/>
              </a:xfrm>
              <a:prstGeom prst="line">
                <a:avLst/>
              </a:prstGeom>
              <a:ln w="12700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912" name="直接连接符 79911"/>
              <p:cNvSpPr/>
              <p:nvPr/>
            </p:nvSpPr>
            <p:spPr>
              <a:xfrm>
                <a:off x="1536" y="2160"/>
                <a:ext cx="766" cy="624"/>
              </a:xfrm>
              <a:prstGeom prst="line">
                <a:avLst/>
              </a:prstGeom>
              <a:ln w="12700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913" name="直接连接符 79912"/>
              <p:cNvSpPr/>
              <p:nvPr/>
            </p:nvSpPr>
            <p:spPr>
              <a:xfrm flipH="1">
                <a:off x="1536" y="1584"/>
                <a:ext cx="720" cy="576"/>
              </a:xfrm>
              <a:prstGeom prst="line">
                <a:avLst/>
              </a:prstGeom>
              <a:ln w="9525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914" name="直接连接符 79913"/>
              <p:cNvSpPr/>
              <p:nvPr/>
            </p:nvSpPr>
            <p:spPr>
              <a:xfrm>
                <a:off x="1536" y="2160"/>
                <a:ext cx="720" cy="672"/>
              </a:xfrm>
              <a:prstGeom prst="line">
                <a:avLst/>
              </a:prstGeom>
              <a:ln w="9525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915" name="直接连接符 79914"/>
              <p:cNvSpPr/>
              <p:nvPr/>
            </p:nvSpPr>
            <p:spPr>
              <a:xfrm flipH="1" flipV="1">
                <a:off x="1536" y="2160"/>
                <a:ext cx="624" cy="672"/>
              </a:xfrm>
              <a:prstGeom prst="line">
                <a:avLst/>
              </a:prstGeom>
              <a:ln w="9525" cap="flat" cmpd="sng">
                <a:solidFill>
                  <a:srgbClr val="AC1AA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9919" name="文本框 79918"/>
          <p:cNvSpPr txBox="1"/>
          <p:nvPr/>
        </p:nvSpPr>
        <p:spPr>
          <a:xfrm>
            <a:off x="259096" y="1948339"/>
            <a:ext cx="8534400" cy="40011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请想象下面三视图所表示的几何图形的实物模型．</a:t>
            </a:r>
          </a:p>
        </p:txBody>
      </p:sp>
      <p:sp>
        <p:nvSpPr>
          <p:cNvPr id="46" name="矩形 45"/>
          <p:cNvSpPr/>
          <p:nvPr/>
        </p:nvSpPr>
        <p:spPr>
          <a:xfrm>
            <a:off x="810228" y="1303405"/>
            <a:ext cx="2754434" cy="321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简单组合体的三视图</a:t>
            </a:r>
          </a:p>
        </p:txBody>
      </p:sp>
      <p:sp>
        <p:nvSpPr>
          <p:cNvPr id="4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文本框 38914"/>
          <p:cNvSpPr txBox="1"/>
          <p:nvPr/>
        </p:nvSpPr>
        <p:spPr>
          <a:xfrm>
            <a:off x="606224" y="1195159"/>
            <a:ext cx="4914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、画出下列立体图形的三视图</a:t>
            </a:r>
          </a:p>
        </p:txBody>
      </p:sp>
      <p:graphicFrame>
        <p:nvGraphicFramePr>
          <p:cNvPr id="38916" name="对象 38915">
            <a:hlinkClick r:id="rId2" action="ppaction://hlinksldjump"/>
          </p:cNvPr>
          <p:cNvGraphicFramePr/>
          <p:nvPr/>
        </p:nvGraphicFramePr>
        <p:xfrm>
          <a:off x="8173837" y="1596796"/>
          <a:ext cx="142557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33245" imgH="2054225" progId="Flash.Movie">
                  <p:embed/>
                </p:oleObj>
              </mc:Choice>
              <mc:Fallback>
                <p:oleObj r:id="rId3" imgW="1833245" imgH="2054225" progId="Flash.Movie">
                  <p:embed/>
                  <p:pic>
                    <p:nvPicPr>
                      <p:cNvPr id="0" name="对象 38915">
                        <a:hlinkClick r:id="" action="ppaction://noaction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3837" y="1596796"/>
                        <a:ext cx="1425575" cy="1597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对象 38916">
            <a:hlinkClick r:id="rId2" action="ppaction://hlinksldjump"/>
          </p:cNvPr>
          <p:cNvGraphicFramePr/>
          <p:nvPr/>
        </p:nvGraphicFramePr>
        <p:xfrm>
          <a:off x="2763637" y="1825396"/>
          <a:ext cx="1366838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76120" imgH="1976120" progId="Flash.Movie">
                  <p:embed/>
                </p:oleObj>
              </mc:Choice>
              <mc:Fallback>
                <p:oleObj r:id="rId5" imgW="1976120" imgH="1976120" progId="Flash.Movie">
                  <p:embed/>
                  <p:pic>
                    <p:nvPicPr>
                      <p:cNvPr id="0" name="对象 38916">
                        <a:hlinkClick r:id="" action="ppaction://noaction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3637" y="1825396"/>
                        <a:ext cx="1366838" cy="1366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对象 38917">
            <a:hlinkClick r:id="rId2" action="ppaction://hlinksldjump"/>
          </p:cNvPr>
          <p:cNvGraphicFramePr/>
          <p:nvPr/>
        </p:nvGraphicFramePr>
        <p:xfrm>
          <a:off x="5506837" y="1749196"/>
          <a:ext cx="14144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104900" imgH="1190625" progId="Paint.Picture">
                  <p:embed/>
                </p:oleObj>
              </mc:Choice>
              <mc:Fallback>
                <p:oleObj r:id="rId7" imgW="1104900" imgH="1190625" progId="Paint.Picture">
                  <p:embed/>
                  <p:pic>
                    <p:nvPicPr>
                      <p:cNvPr id="0" name="对象 38917">
                        <a:hlinkClick r:id="" action="ppaction://noaction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837" y="1749196"/>
                        <a:ext cx="1414463" cy="152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文本框 38918"/>
          <p:cNvSpPr txBox="1"/>
          <p:nvPr/>
        </p:nvSpPr>
        <p:spPr>
          <a:xfrm>
            <a:off x="660400" y="3605429"/>
            <a:ext cx="1050917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、指出左面三个平面图形是右面这个物体的三视图中的哪个视图</a:t>
            </a:r>
          </a:p>
        </p:txBody>
      </p:sp>
      <p:grpSp>
        <p:nvGrpSpPr>
          <p:cNvPr id="38942" name="组合 38941"/>
          <p:cNvGrpSpPr/>
          <p:nvPr/>
        </p:nvGrpSpPr>
        <p:grpSpPr>
          <a:xfrm>
            <a:off x="1669249" y="4281487"/>
            <a:ext cx="5715000" cy="1219200"/>
            <a:chOff x="288" y="2784"/>
            <a:chExt cx="3600" cy="768"/>
          </a:xfrm>
        </p:grpSpPr>
        <p:grpSp>
          <p:nvGrpSpPr>
            <p:cNvPr id="38920" name="组合 38919"/>
            <p:cNvGrpSpPr/>
            <p:nvPr/>
          </p:nvGrpSpPr>
          <p:grpSpPr>
            <a:xfrm flipV="1">
              <a:off x="1632" y="2784"/>
              <a:ext cx="864" cy="768"/>
              <a:chOff x="288" y="2784"/>
              <a:chExt cx="864" cy="768"/>
            </a:xfrm>
          </p:grpSpPr>
          <p:sp>
            <p:nvSpPr>
              <p:cNvPr id="38921" name="矩形 38920"/>
              <p:cNvSpPr/>
              <p:nvPr/>
            </p:nvSpPr>
            <p:spPr>
              <a:xfrm>
                <a:off x="288" y="3168"/>
                <a:ext cx="864" cy="384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22" name="矩形 38921"/>
              <p:cNvSpPr/>
              <p:nvPr/>
            </p:nvSpPr>
            <p:spPr>
              <a:xfrm>
                <a:off x="288" y="2784"/>
                <a:ext cx="432" cy="768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923" name="组合 38922"/>
            <p:cNvGrpSpPr/>
            <p:nvPr/>
          </p:nvGrpSpPr>
          <p:grpSpPr>
            <a:xfrm>
              <a:off x="3024" y="2784"/>
              <a:ext cx="864" cy="768"/>
              <a:chOff x="288" y="2784"/>
              <a:chExt cx="864" cy="768"/>
            </a:xfrm>
          </p:grpSpPr>
          <p:sp>
            <p:nvSpPr>
              <p:cNvPr id="38924" name="矩形 38923"/>
              <p:cNvSpPr/>
              <p:nvPr/>
            </p:nvSpPr>
            <p:spPr>
              <a:xfrm>
                <a:off x="288" y="3168"/>
                <a:ext cx="864" cy="384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25" name="矩形 38924"/>
              <p:cNvSpPr/>
              <p:nvPr/>
            </p:nvSpPr>
            <p:spPr>
              <a:xfrm>
                <a:off x="288" y="2784"/>
                <a:ext cx="432" cy="768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926" name="组合 38925"/>
            <p:cNvGrpSpPr/>
            <p:nvPr/>
          </p:nvGrpSpPr>
          <p:grpSpPr>
            <a:xfrm>
              <a:off x="288" y="2784"/>
              <a:ext cx="864" cy="768"/>
              <a:chOff x="288" y="2784"/>
              <a:chExt cx="864" cy="768"/>
            </a:xfrm>
          </p:grpSpPr>
          <p:sp>
            <p:nvSpPr>
              <p:cNvPr id="38927" name="矩形 38926"/>
              <p:cNvSpPr/>
              <p:nvPr/>
            </p:nvSpPr>
            <p:spPr>
              <a:xfrm>
                <a:off x="288" y="3168"/>
                <a:ext cx="864" cy="384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28" name="矩形 38927"/>
              <p:cNvSpPr/>
              <p:nvPr/>
            </p:nvSpPr>
            <p:spPr>
              <a:xfrm>
                <a:off x="288" y="2784"/>
                <a:ext cx="432" cy="768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8941" name="组合 38940"/>
          <p:cNvGrpSpPr/>
          <p:nvPr/>
        </p:nvGrpSpPr>
        <p:grpSpPr>
          <a:xfrm>
            <a:off x="8155774" y="4227512"/>
            <a:ext cx="1770063" cy="1495425"/>
            <a:chOff x="4374" y="2750"/>
            <a:chExt cx="1115" cy="942"/>
          </a:xfrm>
        </p:grpSpPr>
        <p:sp>
          <p:nvSpPr>
            <p:cNvPr id="38929" name="立方体 38928"/>
            <p:cNvSpPr/>
            <p:nvPr/>
          </p:nvSpPr>
          <p:spPr>
            <a:xfrm>
              <a:off x="4513" y="2750"/>
              <a:ext cx="552" cy="47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0" name="立方体 38929"/>
            <p:cNvSpPr/>
            <p:nvPr/>
          </p:nvSpPr>
          <p:spPr>
            <a:xfrm>
              <a:off x="4374" y="3216"/>
              <a:ext cx="570" cy="47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1" name="立方体 38930"/>
            <p:cNvSpPr/>
            <p:nvPr/>
          </p:nvSpPr>
          <p:spPr>
            <a:xfrm>
              <a:off x="4937" y="3102"/>
              <a:ext cx="552" cy="47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932" name="文本框 38931"/>
          <p:cNvSpPr txBox="1"/>
          <p:nvPr/>
        </p:nvSpPr>
        <p:spPr>
          <a:xfrm>
            <a:off x="1516849" y="5673725"/>
            <a:ext cx="1828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33" name="文本框 38932"/>
          <p:cNvSpPr txBox="1"/>
          <p:nvPr/>
        </p:nvSpPr>
        <p:spPr>
          <a:xfrm>
            <a:off x="3650449" y="5653087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 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34" name="文本框 38933"/>
          <p:cNvSpPr txBox="1"/>
          <p:nvPr/>
        </p:nvSpPr>
        <p:spPr>
          <a:xfrm>
            <a:off x="5707849" y="5653087"/>
            <a:ext cx="1905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35" name="文本框 38934"/>
          <p:cNvSpPr txBox="1"/>
          <p:nvPr/>
        </p:nvSpPr>
        <p:spPr>
          <a:xfrm>
            <a:off x="1854785" y="5653087"/>
            <a:ext cx="12176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正视图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38936" name="文本框 38935"/>
          <p:cNvSpPr txBox="1"/>
          <p:nvPr/>
        </p:nvSpPr>
        <p:spPr>
          <a:xfrm>
            <a:off x="3979855" y="5653086"/>
            <a:ext cx="1747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俯视图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38937" name="文本框 38936"/>
          <p:cNvSpPr txBox="1"/>
          <p:nvPr/>
        </p:nvSpPr>
        <p:spPr>
          <a:xfrm>
            <a:off x="6029035" y="5649912"/>
            <a:ext cx="15668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左视图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2" grpId="0"/>
      <p:bldP spid="38933" grpId="0"/>
      <p:bldP spid="38934" grpId="0"/>
      <p:bldP spid="38935" grpId="0"/>
      <p:bldP spid="38936" grpId="0"/>
      <p:bldP spid="389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14" name="组合 45113"/>
          <p:cNvGrpSpPr/>
          <p:nvPr/>
        </p:nvGrpSpPr>
        <p:grpSpPr>
          <a:xfrm>
            <a:off x="1631950" y="2172652"/>
            <a:ext cx="7723614" cy="2592388"/>
            <a:chOff x="2042" y="2865"/>
            <a:chExt cx="7136" cy="2217"/>
          </a:xfrm>
        </p:grpSpPr>
        <p:grpSp>
          <p:nvGrpSpPr>
            <p:cNvPr id="45141" name="组合 45140"/>
            <p:cNvGrpSpPr/>
            <p:nvPr/>
          </p:nvGrpSpPr>
          <p:grpSpPr>
            <a:xfrm>
              <a:off x="2042" y="3075"/>
              <a:ext cx="1234" cy="1437"/>
              <a:chOff x="4547" y="2742"/>
              <a:chExt cx="1624" cy="1560"/>
            </a:xfrm>
          </p:grpSpPr>
          <p:sp>
            <p:nvSpPr>
              <p:cNvPr id="45153" name="sxx13Line 2"/>
              <p:cNvSpPr/>
              <p:nvPr/>
            </p:nvSpPr>
            <p:spPr>
              <a:xfrm>
                <a:off x="4547" y="3054"/>
                <a:ext cx="0" cy="124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52" name="sxx13Line 3"/>
              <p:cNvSpPr/>
              <p:nvPr/>
            </p:nvSpPr>
            <p:spPr>
              <a:xfrm>
                <a:off x="4547" y="4302"/>
                <a:ext cx="127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51" name="sxx13Line 4"/>
              <p:cNvSpPr/>
              <p:nvPr/>
            </p:nvSpPr>
            <p:spPr>
              <a:xfrm flipV="1">
                <a:off x="5823" y="3054"/>
                <a:ext cx="0" cy="124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50" name="sxx13Line 5"/>
              <p:cNvSpPr/>
              <p:nvPr/>
            </p:nvSpPr>
            <p:spPr>
              <a:xfrm>
                <a:off x="4547" y="3054"/>
                <a:ext cx="127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49" name="sxx13Line 6"/>
              <p:cNvSpPr/>
              <p:nvPr/>
            </p:nvSpPr>
            <p:spPr>
              <a:xfrm flipV="1">
                <a:off x="4547" y="2742"/>
                <a:ext cx="348" cy="31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48" name="sxx13Line 7"/>
              <p:cNvSpPr/>
              <p:nvPr/>
            </p:nvSpPr>
            <p:spPr>
              <a:xfrm flipV="1">
                <a:off x="5823" y="2742"/>
                <a:ext cx="348" cy="31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47" name="sxx13Line 8"/>
              <p:cNvSpPr/>
              <p:nvPr/>
            </p:nvSpPr>
            <p:spPr>
              <a:xfrm>
                <a:off x="6171" y="2742"/>
                <a:ext cx="0" cy="124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46" name="sxx13Line 9"/>
              <p:cNvSpPr/>
              <p:nvPr/>
            </p:nvSpPr>
            <p:spPr>
              <a:xfrm flipV="1">
                <a:off x="5823" y="3990"/>
                <a:ext cx="348" cy="31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45" name="sxx13Line 10"/>
              <p:cNvSpPr/>
              <p:nvPr/>
            </p:nvSpPr>
            <p:spPr>
              <a:xfrm>
                <a:off x="4895" y="2742"/>
                <a:ext cx="127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44" name="sxx13Line 11"/>
              <p:cNvSpPr/>
              <p:nvPr/>
            </p:nvSpPr>
            <p:spPr>
              <a:xfrm>
                <a:off x="4895" y="2742"/>
                <a:ext cx="0" cy="124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43" name="sxx13Line 12"/>
              <p:cNvSpPr/>
              <p:nvPr/>
            </p:nvSpPr>
            <p:spPr>
              <a:xfrm flipV="1">
                <a:off x="4547" y="3990"/>
                <a:ext cx="348" cy="31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42" name="sxx13Line 13"/>
              <p:cNvSpPr/>
              <p:nvPr/>
            </p:nvSpPr>
            <p:spPr>
              <a:xfrm>
                <a:off x="4895" y="3990"/>
                <a:ext cx="1276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lg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136" name="组合 45135"/>
            <p:cNvGrpSpPr/>
            <p:nvPr/>
          </p:nvGrpSpPr>
          <p:grpSpPr>
            <a:xfrm>
              <a:off x="3825" y="3045"/>
              <a:ext cx="1156" cy="1557"/>
              <a:chOff x="3960" y="6228"/>
              <a:chExt cx="1621" cy="2184"/>
            </a:xfrm>
          </p:grpSpPr>
          <p:sp>
            <p:nvSpPr>
              <p:cNvPr id="45140" name="d37Arc 2"/>
              <p:cNvSpPr/>
              <p:nvPr/>
            </p:nvSpPr>
            <p:spPr>
              <a:xfrm>
                <a:off x="3961" y="7788"/>
                <a:ext cx="1620" cy="312"/>
              </a:xfrm>
              <a:custGeom>
                <a:avLst/>
                <a:gdLst>
                  <a:gd name="txL" fmla="*/ 0 w 43185"/>
                  <a:gd name="txT" fmla="*/ 0 h 21600"/>
                  <a:gd name="txR" fmla="*/ 43185 w 43185"/>
                  <a:gd name="txB" fmla="*/ 21600 h 21600"/>
                </a:gdLst>
                <a:ahLst/>
                <a:cxnLst>
                  <a:cxn ang="180">
                    <a:pos x="0" y="20791"/>
                  </a:cxn>
                  <a:cxn ang="0">
                    <a:pos x="43185" y="21600"/>
                  </a:cxn>
                  <a:cxn ang="90">
                    <a:pos x="21585" y="21600"/>
                  </a:cxn>
                </a:cxnLst>
                <a:rect l="txL" t="txT" r="txR" b="txB"/>
                <a:pathLst>
                  <a:path w="43185" h="21600" fill="none">
                    <a:moveTo>
                      <a:pt x="0" y="20791"/>
                    </a:moveTo>
                    <a:arcTo wR="21600" hR="21600" stAng="-10671214" swAng="10671214"/>
                  </a:path>
                  <a:path w="43185" h="21600" stroke="0">
                    <a:moveTo>
                      <a:pt x="0" y="20791"/>
                    </a:moveTo>
                    <a:arcTo wR="21600" hR="21600" stAng="-10671214" swAng="10671214"/>
                    <a:lnTo>
                      <a:pt x="2158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39" name="d37Arc 3"/>
              <p:cNvSpPr/>
              <p:nvPr/>
            </p:nvSpPr>
            <p:spPr>
              <a:xfrm flipV="1">
                <a:off x="3962" y="8100"/>
                <a:ext cx="1619" cy="312"/>
              </a:xfrm>
              <a:custGeom>
                <a:avLst/>
                <a:gdLst>
                  <a:gd name="txL" fmla="*/ 0 w 43157"/>
                  <a:gd name="txT" fmla="*/ 0 h 21600"/>
                  <a:gd name="txR" fmla="*/ 43157 w 43157"/>
                  <a:gd name="txB" fmla="*/ 21600 h 21600"/>
                </a:gdLst>
                <a:ahLst/>
                <a:cxnLst>
                  <a:cxn ang="180">
                    <a:pos x="0" y="20240"/>
                  </a:cxn>
                  <a:cxn ang="0">
                    <a:pos x="43157" y="21600"/>
                  </a:cxn>
                  <a:cxn ang="90">
                    <a:pos x="21557" y="21600"/>
                  </a:cxn>
                </a:cxnLst>
                <a:rect l="txL" t="txT" r="txR" b="txB"/>
                <a:pathLst>
                  <a:path w="43157" h="21600" fill="none">
                    <a:moveTo>
                      <a:pt x="0" y="20240"/>
                    </a:moveTo>
                    <a:arcTo wR="21600" hR="21600" stAng="-10583405" swAng="10583405"/>
                  </a:path>
                  <a:path w="43157" h="21600" stroke="0">
                    <a:moveTo>
                      <a:pt x="0" y="20240"/>
                    </a:moveTo>
                    <a:arcTo wR="21600" hR="21600" stAng="-10583405" swAng="10583405"/>
                    <a:lnTo>
                      <a:pt x="21557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38" name="d37Line 5"/>
              <p:cNvSpPr/>
              <p:nvPr/>
            </p:nvSpPr>
            <p:spPr>
              <a:xfrm flipH="1">
                <a:off x="3960" y="6228"/>
                <a:ext cx="810" cy="18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37" name="d37Line 6"/>
              <p:cNvSpPr/>
              <p:nvPr/>
            </p:nvSpPr>
            <p:spPr>
              <a:xfrm>
                <a:off x="4770" y="6228"/>
                <a:ext cx="810" cy="18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128" name="组合 45127"/>
            <p:cNvGrpSpPr/>
            <p:nvPr/>
          </p:nvGrpSpPr>
          <p:grpSpPr>
            <a:xfrm>
              <a:off x="5775" y="3000"/>
              <a:ext cx="1284" cy="1625"/>
              <a:chOff x="5775" y="3090"/>
              <a:chExt cx="1479" cy="1872"/>
            </a:xfrm>
          </p:grpSpPr>
          <p:sp>
            <p:nvSpPr>
              <p:cNvPr id="45135" name="等腰三角形 45134"/>
              <p:cNvSpPr/>
              <p:nvPr/>
            </p:nvSpPr>
            <p:spPr>
              <a:xfrm flipV="1">
                <a:off x="6000" y="3090"/>
                <a:ext cx="1050" cy="39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34" name="直接连接符 45133"/>
              <p:cNvSpPr/>
              <p:nvPr/>
            </p:nvSpPr>
            <p:spPr>
              <a:xfrm>
                <a:off x="6525" y="3480"/>
                <a:ext cx="0" cy="147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33" name="直接连接符 45132"/>
              <p:cNvSpPr/>
              <p:nvPr/>
            </p:nvSpPr>
            <p:spPr>
              <a:xfrm flipH="1">
                <a:off x="5787" y="3090"/>
                <a:ext cx="213" cy="128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32" name="直接连接符 45131"/>
              <p:cNvSpPr/>
              <p:nvPr/>
            </p:nvSpPr>
            <p:spPr>
              <a:xfrm flipH="1" flipV="1">
                <a:off x="5792" y="4391"/>
                <a:ext cx="727" cy="57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31" name="直接连接符 45130"/>
              <p:cNvSpPr/>
              <p:nvPr/>
            </p:nvSpPr>
            <p:spPr>
              <a:xfrm>
                <a:off x="7032" y="3090"/>
                <a:ext cx="213" cy="128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30" name="直接连接符 45129"/>
              <p:cNvSpPr/>
              <p:nvPr/>
            </p:nvSpPr>
            <p:spPr>
              <a:xfrm flipV="1">
                <a:off x="6527" y="4391"/>
                <a:ext cx="727" cy="57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29" name="直接连接符 45128"/>
              <p:cNvSpPr/>
              <p:nvPr/>
            </p:nvSpPr>
            <p:spPr>
              <a:xfrm>
                <a:off x="5775" y="4380"/>
                <a:ext cx="1455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119" name="组合 45118"/>
            <p:cNvGrpSpPr/>
            <p:nvPr/>
          </p:nvGrpSpPr>
          <p:grpSpPr>
            <a:xfrm>
              <a:off x="7654" y="2865"/>
              <a:ext cx="1374" cy="1737"/>
              <a:chOff x="5554" y="5685"/>
              <a:chExt cx="1659" cy="2097"/>
            </a:xfrm>
          </p:grpSpPr>
          <p:sp>
            <p:nvSpPr>
              <p:cNvPr id="45127" name="sxx1Line 70"/>
              <p:cNvSpPr/>
              <p:nvPr/>
            </p:nvSpPr>
            <p:spPr>
              <a:xfrm>
                <a:off x="5554" y="7782"/>
                <a:ext cx="11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26" name="sxx1Line 72"/>
              <p:cNvSpPr/>
              <p:nvPr/>
            </p:nvSpPr>
            <p:spPr>
              <a:xfrm flipH="1">
                <a:off x="6674" y="7368"/>
                <a:ext cx="524" cy="4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25" name="sxx1Line 73"/>
              <p:cNvSpPr/>
              <p:nvPr/>
            </p:nvSpPr>
            <p:spPr>
              <a:xfrm flipH="1">
                <a:off x="5554" y="7338"/>
                <a:ext cx="524" cy="44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24" name="sxx1Line 74"/>
              <p:cNvSpPr/>
              <p:nvPr/>
            </p:nvSpPr>
            <p:spPr>
              <a:xfrm>
                <a:off x="6093" y="7338"/>
                <a:ext cx="11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23" name="直接连接符 45122"/>
              <p:cNvSpPr/>
              <p:nvPr/>
            </p:nvSpPr>
            <p:spPr>
              <a:xfrm flipH="1">
                <a:off x="6060" y="5703"/>
                <a:ext cx="360" cy="163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22" name="直接连接符 45121"/>
              <p:cNvSpPr/>
              <p:nvPr/>
            </p:nvSpPr>
            <p:spPr>
              <a:xfrm flipV="1">
                <a:off x="5565" y="5685"/>
                <a:ext cx="855" cy="208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21" name="直接连接符 45120"/>
              <p:cNvSpPr/>
              <p:nvPr/>
            </p:nvSpPr>
            <p:spPr>
              <a:xfrm>
                <a:off x="6420" y="5700"/>
                <a:ext cx="780" cy="163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120" name="直接连接符 45119"/>
              <p:cNvSpPr/>
              <p:nvPr/>
            </p:nvSpPr>
            <p:spPr>
              <a:xfrm flipH="1" flipV="1">
                <a:off x="6420" y="5715"/>
                <a:ext cx="270" cy="202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118" name="文本框 45117"/>
            <p:cNvSpPr txBox="1"/>
            <p:nvPr/>
          </p:nvSpPr>
          <p:spPr>
            <a:xfrm>
              <a:off x="2106" y="4682"/>
              <a:ext cx="1105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①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正方形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117" name="文本框 45116"/>
            <p:cNvSpPr txBox="1"/>
            <p:nvPr/>
          </p:nvSpPr>
          <p:spPr>
            <a:xfrm>
              <a:off x="4041" y="4682"/>
              <a:ext cx="1105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②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圆锥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116" name="文本框 45115"/>
            <p:cNvSpPr txBox="1"/>
            <p:nvPr/>
          </p:nvSpPr>
          <p:spPr>
            <a:xfrm>
              <a:off x="5946" y="4682"/>
              <a:ext cx="1105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③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三棱台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115" name="文本框 45114"/>
            <p:cNvSpPr txBox="1"/>
            <p:nvPr/>
          </p:nvSpPr>
          <p:spPr>
            <a:xfrm>
              <a:off x="7821" y="4682"/>
              <a:ext cx="1357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④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正四棱锥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159" name="矩形 45158"/>
          <p:cNvSpPr/>
          <p:nvPr/>
        </p:nvSpPr>
        <p:spPr>
          <a:xfrm>
            <a:off x="660400" y="976026"/>
            <a:ext cx="8532812" cy="70788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下列几何体各自的三视图中，有且仅有两个视图相同的是（       ）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209" name="文本框 45208"/>
          <p:cNvSpPr txBox="1"/>
          <p:nvPr/>
        </p:nvSpPr>
        <p:spPr>
          <a:xfrm>
            <a:off x="1675194" y="5266192"/>
            <a:ext cx="67691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A①②            B①③            C①④           	D②④</a:t>
            </a:r>
          </a:p>
        </p:txBody>
      </p:sp>
      <p:sp>
        <p:nvSpPr>
          <p:cNvPr id="45210" name="文本框 45209"/>
          <p:cNvSpPr txBox="1"/>
          <p:nvPr/>
        </p:nvSpPr>
        <p:spPr>
          <a:xfrm>
            <a:off x="7597598" y="1203063"/>
            <a:ext cx="7921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文本框 91139"/>
          <p:cNvSpPr txBox="1"/>
          <p:nvPr/>
        </p:nvSpPr>
        <p:spPr>
          <a:xfrm>
            <a:off x="658813" y="1259355"/>
            <a:ext cx="10837862" cy="26967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）动手制作一个底面是正方形，侧面是全等的三角形的棱锥模型，并画出它的三视图．</a:t>
            </a: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）课本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P15 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）（只需说出几何特征即可）做在课本上．</a:t>
            </a: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）书面作业：课本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习题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习题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（只需说出几何特征即可）．</a:t>
            </a: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作业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41" y="2912163"/>
            <a:ext cx="2296625" cy="1504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3134" r="-501" b="21829"/>
          <a:stretch>
            <a:fillRect/>
          </a:stretch>
        </p:blipFill>
        <p:spPr>
          <a:xfrm>
            <a:off x="1328585" y="2912163"/>
            <a:ext cx="2660919" cy="1504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03" y="2912163"/>
            <a:ext cx="2248593" cy="1493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文本框 3078"/>
          <p:cNvSpPr txBox="1"/>
          <p:nvPr/>
        </p:nvSpPr>
        <p:spPr>
          <a:xfrm>
            <a:off x="660400" y="1471083"/>
            <a:ext cx="47529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绘画、摄影中的立体图形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 b="119"/>
          <a:stretch>
            <a:fillRect/>
          </a:stretch>
        </p:blipFill>
        <p:spPr>
          <a:xfrm>
            <a:off x="7986534" y="1111342"/>
            <a:ext cx="4205467" cy="4756832"/>
          </a:xfrm>
          <a:custGeom>
            <a:avLst/>
            <a:gdLst>
              <a:gd name="connsiteX0" fmla="*/ 3995965 w 4205467"/>
              <a:gd name="connsiteY0" fmla="*/ 0 h 4756832"/>
              <a:gd name="connsiteX1" fmla="*/ 4205467 w 4205467"/>
              <a:gd name="connsiteY1" fmla="*/ 0 h 4756832"/>
              <a:gd name="connsiteX2" fmla="*/ 4205467 w 4205467"/>
              <a:gd name="connsiteY2" fmla="*/ 4756832 h 4756832"/>
              <a:gd name="connsiteX3" fmla="*/ 0 w 4205467"/>
              <a:gd name="connsiteY3" fmla="*/ 2317660 h 475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5467" h="4756832">
                <a:moveTo>
                  <a:pt x="3995965" y="0"/>
                </a:moveTo>
                <a:lnTo>
                  <a:pt x="4205467" y="0"/>
                </a:lnTo>
                <a:lnTo>
                  <a:pt x="4205467" y="4756832"/>
                </a:lnTo>
                <a:lnTo>
                  <a:pt x="0" y="2317660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35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空间集合体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00B0F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12" name="等腰三角形 11"/>
          <p:cNvSpPr/>
          <p:nvPr/>
        </p:nvSpPr>
        <p:spPr>
          <a:xfrm rot="16200000">
            <a:off x="6610638" y="1326266"/>
            <a:ext cx="4878343" cy="4205468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16200000">
            <a:off x="6180909" y="1326266"/>
            <a:ext cx="4878343" cy="4205468"/>
          </a:xfrm>
          <a:prstGeom prst="triangle">
            <a:avLst/>
          </a:prstGeom>
          <a:noFill/>
          <a:ln w="44450">
            <a:solidFill>
              <a:srgbClr val="00B0F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5400000" flipV="1">
            <a:off x="11363083" y="128657"/>
            <a:ext cx="890319" cy="767516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 flipV="1">
            <a:off x="10979324" y="5929574"/>
            <a:ext cx="890319" cy="767516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文本框 10245"/>
          <p:cNvSpPr txBox="1"/>
          <p:nvPr/>
        </p:nvSpPr>
        <p:spPr>
          <a:xfrm>
            <a:off x="653884" y="1349920"/>
            <a:ext cx="59753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绘画的基本原理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中心投影</a:t>
            </a:r>
          </a:p>
        </p:txBody>
      </p:sp>
      <p:sp>
        <p:nvSpPr>
          <p:cNvPr id="10299" name="平行四边形 10298"/>
          <p:cNvSpPr/>
          <p:nvPr/>
        </p:nvSpPr>
        <p:spPr>
          <a:xfrm>
            <a:off x="6222670" y="3608932"/>
            <a:ext cx="3744912" cy="1439862"/>
          </a:xfrm>
          <a:prstGeom prst="parallelogram">
            <a:avLst>
              <a:gd name="adj" fmla="val 35257"/>
            </a:avLst>
          </a:prstGeom>
          <a:solidFill>
            <a:schemeClr val="accent1">
              <a:alpha val="42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300" name="组合 10299"/>
          <p:cNvGrpSpPr/>
          <p:nvPr/>
        </p:nvGrpSpPr>
        <p:grpSpPr>
          <a:xfrm>
            <a:off x="7375195" y="2961232"/>
            <a:ext cx="1722437" cy="476250"/>
            <a:chOff x="1111" y="1616"/>
            <a:chExt cx="1510" cy="544"/>
          </a:xfrm>
        </p:grpSpPr>
        <p:sp>
          <p:nvSpPr>
            <p:cNvPr id="10301" name="任意多边形 10300"/>
            <p:cNvSpPr/>
            <p:nvPr/>
          </p:nvSpPr>
          <p:spPr>
            <a:xfrm>
              <a:off x="1111" y="1616"/>
              <a:ext cx="1510" cy="1"/>
            </a:xfrm>
            <a:custGeom>
              <a:avLst/>
              <a:gdLst/>
              <a:ahLst/>
              <a:cxnLst/>
              <a:rect l="0" t="0" r="0" b="0"/>
              <a:pathLst>
                <a:path w="1510" h="1">
                  <a:moveTo>
                    <a:pt x="0" y="0"/>
                  </a:moveTo>
                  <a:cubicBezTo>
                    <a:pt x="503" y="0"/>
                    <a:pt x="1007" y="0"/>
                    <a:pt x="1510" y="0"/>
                  </a:cubicBezTo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02" name="任意多边形 10301"/>
            <p:cNvSpPr/>
            <p:nvPr/>
          </p:nvSpPr>
          <p:spPr>
            <a:xfrm>
              <a:off x="1111" y="1616"/>
              <a:ext cx="1497" cy="544"/>
            </a:xfrm>
            <a:custGeom>
              <a:avLst/>
              <a:gdLst/>
              <a:ahLst/>
              <a:cxnLst/>
              <a:rect l="0" t="0" r="0" b="0"/>
              <a:pathLst>
                <a:path w="1497" h="544">
                  <a:moveTo>
                    <a:pt x="0" y="0"/>
                  </a:moveTo>
                  <a:lnTo>
                    <a:pt x="953" y="544"/>
                  </a:lnTo>
                  <a:lnTo>
                    <a:pt x="1497" y="0"/>
                  </a:lnTo>
                </a:path>
              </a:pathLst>
            </a:custGeom>
            <a:solidFill>
              <a:schemeClr val="accent2">
                <a:alpha val="44000"/>
              </a:schemeClr>
            </a:solidFill>
            <a:ln w="571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03" name="组合 10302"/>
          <p:cNvGrpSpPr/>
          <p:nvPr/>
        </p:nvGrpSpPr>
        <p:grpSpPr>
          <a:xfrm>
            <a:off x="6798932" y="3753394"/>
            <a:ext cx="2808288" cy="1150938"/>
            <a:chOff x="1111" y="1616"/>
            <a:chExt cx="1510" cy="544"/>
          </a:xfrm>
        </p:grpSpPr>
        <p:sp>
          <p:nvSpPr>
            <p:cNvPr id="10304" name="任意多边形 10303"/>
            <p:cNvSpPr/>
            <p:nvPr/>
          </p:nvSpPr>
          <p:spPr>
            <a:xfrm>
              <a:off x="1111" y="1616"/>
              <a:ext cx="1510" cy="1"/>
            </a:xfrm>
            <a:custGeom>
              <a:avLst/>
              <a:gdLst/>
              <a:ahLst/>
              <a:cxnLst/>
              <a:rect l="0" t="0" r="0" b="0"/>
              <a:pathLst>
                <a:path w="1510" h="1">
                  <a:moveTo>
                    <a:pt x="0" y="0"/>
                  </a:moveTo>
                  <a:cubicBezTo>
                    <a:pt x="503" y="0"/>
                    <a:pt x="1007" y="0"/>
                    <a:pt x="1510" y="0"/>
                  </a:cubicBezTo>
                </a:path>
              </a:pathLst>
            </a:custGeom>
            <a:solidFill>
              <a:schemeClr val="accent2">
                <a:alpha val="17000"/>
              </a:schemeClr>
            </a:solidFill>
            <a:ln w="38100" cap="flat" cmpd="sng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05" name="任意多边形 10304"/>
            <p:cNvSpPr/>
            <p:nvPr/>
          </p:nvSpPr>
          <p:spPr>
            <a:xfrm>
              <a:off x="1111" y="1616"/>
              <a:ext cx="1497" cy="544"/>
            </a:xfrm>
            <a:custGeom>
              <a:avLst/>
              <a:gdLst/>
              <a:ahLst/>
              <a:cxnLst/>
              <a:rect l="0" t="0" r="0" b="0"/>
              <a:pathLst>
                <a:path w="1497" h="544">
                  <a:moveTo>
                    <a:pt x="0" y="0"/>
                  </a:moveTo>
                  <a:lnTo>
                    <a:pt x="953" y="544"/>
                  </a:lnTo>
                  <a:lnTo>
                    <a:pt x="1497" y="0"/>
                  </a:lnTo>
                </a:path>
              </a:pathLst>
            </a:custGeom>
            <a:solidFill>
              <a:schemeClr val="accent2">
                <a:alpha val="28999"/>
              </a:schemeClr>
            </a:solidFill>
            <a:ln w="571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06" name="组合 10305"/>
          <p:cNvGrpSpPr/>
          <p:nvPr/>
        </p:nvGrpSpPr>
        <p:grpSpPr>
          <a:xfrm>
            <a:off x="6798932" y="1808707"/>
            <a:ext cx="2809875" cy="3097212"/>
            <a:chOff x="567" y="391"/>
            <a:chExt cx="2404" cy="2676"/>
          </a:xfrm>
        </p:grpSpPr>
        <p:sp>
          <p:nvSpPr>
            <p:cNvPr id="10307" name="直接连接符 10306"/>
            <p:cNvSpPr/>
            <p:nvPr/>
          </p:nvSpPr>
          <p:spPr>
            <a:xfrm flipH="1">
              <a:off x="567" y="391"/>
              <a:ext cx="1270" cy="1724"/>
            </a:xfrm>
            <a:prstGeom prst="line">
              <a:avLst/>
            </a:prstGeom>
            <a:ln w="76200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08" name="直接连接符 10307"/>
            <p:cNvSpPr/>
            <p:nvPr/>
          </p:nvSpPr>
          <p:spPr>
            <a:xfrm>
              <a:off x="1837" y="391"/>
              <a:ext cx="272" cy="2676"/>
            </a:xfrm>
            <a:prstGeom prst="line">
              <a:avLst/>
            </a:prstGeom>
            <a:ln w="76200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09" name="直接连接符 10308"/>
            <p:cNvSpPr/>
            <p:nvPr/>
          </p:nvSpPr>
          <p:spPr>
            <a:xfrm>
              <a:off x="1837" y="391"/>
              <a:ext cx="1134" cy="1724"/>
            </a:xfrm>
            <a:prstGeom prst="line">
              <a:avLst/>
            </a:prstGeom>
            <a:ln w="76200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310" name="椭圆 10309"/>
          <p:cNvSpPr/>
          <p:nvPr/>
        </p:nvSpPr>
        <p:spPr>
          <a:xfrm>
            <a:off x="8175400" y="1772712"/>
            <a:ext cx="215900" cy="215900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316" name="文本框 10315"/>
          <p:cNvSpPr txBox="1"/>
          <p:nvPr/>
        </p:nvSpPr>
        <p:spPr>
          <a:xfrm>
            <a:off x="740117" y="2331876"/>
            <a:ext cx="5995446" cy="17349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、中心投影所得三角形与原三角形是否相似？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、分析中心投影的特点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0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0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平行四边形 43009"/>
          <p:cNvSpPr/>
          <p:nvPr/>
        </p:nvSpPr>
        <p:spPr>
          <a:xfrm>
            <a:off x="6203950" y="3419218"/>
            <a:ext cx="5076825" cy="1657350"/>
          </a:xfrm>
          <a:prstGeom prst="parallelogram">
            <a:avLst>
              <a:gd name="adj" fmla="val 70313"/>
            </a:avLst>
          </a:prstGeom>
          <a:solidFill>
            <a:schemeClr val="accent1">
              <a:alpha val="37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3029" name="组合 43028"/>
          <p:cNvGrpSpPr/>
          <p:nvPr/>
        </p:nvGrpSpPr>
        <p:grpSpPr>
          <a:xfrm>
            <a:off x="6888163" y="2411156"/>
            <a:ext cx="2087562" cy="487362"/>
            <a:chOff x="1111" y="1616"/>
            <a:chExt cx="1510" cy="544"/>
          </a:xfrm>
        </p:grpSpPr>
        <p:sp>
          <p:nvSpPr>
            <p:cNvPr id="43030" name="任意多边形 43029"/>
            <p:cNvSpPr/>
            <p:nvPr/>
          </p:nvSpPr>
          <p:spPr>
            <a:xfrm>
              <a:off x="1111" y="1616"/>
              <a:ext cx="1510" cy="1"/>
            </a:xfrm>
            <a:custGeom>
              <a:avLst/>
              <a:gdLst/>
              <a:ahLst/>
              <a:cxnLst/>
              <a:rect l="0" t="0" r="0" b="0"/>
              <a:pathLst>
                <a:path w="1510" h="1">
                  <a:moveTo>
                    <a:pt x="0" y="0"/>
                  </a:moveTo>
                  <a:cubicBezTo>
                    <a:pt x="503" y="0"/>
                    <a:pt x="1007" y="0"/>
                    <a:pt x="1510" y="0"/>
                  </a:cubicBezTo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1" name="任意多边形 43030"/>
            <p:cNvSpPr/>
            <p:nvPr/>
          </p:nvSpPr>
          <p:spPr>
            <a:xfrm>
              <a:off x="1111" y="1616"/>
              <a:ext cx="1497" cy="544"/>
            </a:xfrm>
            <a:custGeom>
              <a:avLst/>
              <a:gdLst/>
              <a:ahLst/>
              <a:cxnLst/>
              <a:rect l="0" t="0" r="0" b="0"/>
              <a:pathLst>
                <a:path w="1497" h="544">
                  <a:moveTo>
                    <a:pt x="0" y="0"/>
                  </a:moveTo>
                  <a:lnTo>
                    <a:pt x="953" y="544"/>
                  </a:lnTo>
                  <a:lnTo>
                    <a:pt x="1497" y="0"/>
                  </a:lnTo>
                </a:path>
              </a:pathLst>
            </a:custGeom>
            <a:solidFill>
              <a:schemeClr val="accent2">
                <a:alpha val="44000"/>
              </a:schemeClr>
            </a:solidFill>
            <a:ln w="571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032" name="组合 43031"/>
          <p:cNvGrpSpPr/>
          <p:nvPr/>
        </p:nvGrpSpPr>
        <p:grpSpPr>
          <a:xfrm>
            <a:off x="8615363" y="4139943"/>
            <a:ext cx="2087562" cy="487363"/>
            <a:chOff x="1111" y="1616"/>
            <a:chExt cx="1510" cy="544"/>
          </a:xfrm>
        </p:grpSpPr>
        <p:sp>
          <p:nvSpPr>
            <p:cNvPr id="43033" name="任意多边形 43032"/>
            <p:cNvSpPr/>
            <p:nvPr/>
          </p:nvSpPr>
          <p:spPr>
            <a:xfrm>
              <a:off x="1111" y="1616"/>
              <a:ext cx="1510" cy="1"/>
            </a:xfrm>
            <a:custGeom>
              <a:avLst/>
              <a:gdLst/>
              <a:ahLst/>
              <a:cxnLst/>
              <a:rect l="0" t="0" r="0" b="0"/>
              <a:pathLst>
                <a:path w="1510" h="1">
                  <a:moveTo>
                    <a:pt x="0" y="0"/>
                  </a:moveTo>
                  <a:cubicBezTo>
                    <a:pt x="503" y="0"/>
                    <a:pt x="1007" y="0"/>
                    <a:pt x="1510" y="0"/>
                  </a:cubicBezTo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4" name="任意多边形 43033"/>
            <p:cNvSpPr/>
            <p:nvPr/>
          </p:nvSpPr>
          <p:spPr>
            <a:xfrm>
              <a:off x="1111" y="1616"/>
              <a:ext cx="1497" cy="544"/>
            </a:xfrm>
            <a:custGeom>
              <a:avLst/>
              <a:gdLst/>
              <a:ahLst/>
              <a:cxnLst/>
              <a:rect l="0" t="0" r="0" b="0"/>
              <a:pathLst>
                <a:path w="1497" h="544">
                  <a:moveTo>
                    <a:pt x="0" y="0"/>
                  </a:moveTo>
                  <a:lnTo>
                    <a:pt x="953" y="544"/>
                  </a:lnTo>
                  <a:lnTo>
                    <a:pt x="1497" y="0"/>
                  </a:lnTo>
                </a:path>
              </a:pathLst>
            </a:custGeom>
            <a:solidFill>
              <a:schemeClr val="accent2">
                <a:alpha val="44000"/>
              </a:schemeClr>
            </a:solidFill>
            <a:ln w="571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035" name="组合 43034"/>
          <p:cNvGrpSpPr/>
          <p:nvPr/>
        </p:nvGrpSpPr>
        <p:grpSpPr>
          <a:xfrm>
            <a:off x="6888163" y="4139943"/>
            <a:ext cx="2087562" cy="487363"/>
            <a:chOff x="1111" y="1616"/>
            <a:chExt cx="1510" cy="544"/>
          </a:xfrm>
        </p:grpSpPr>
        <p:sp>
          <p:nvSpPr>
            <p:cNvPr id="43036" name="任意多边形 43035"/>
            <p:cNvSpPr/>
            <p:nvPr/>
          </p:nvSpPr>
          <p:spPr>
            <a:xfrm>
              <a:off x="1111" y="1616"/>
              <a:ext cx="1510" cy="1"/>
            </a:xfrm>
            <a:custGeom>
              <a:avLst/>
              <a:gdLst/>
              <a:ahLst/>
              <a:cxnLst/>
              <a:rect l="0" t="0" r="0" b="0"/>
              <a:pathLst>
                <a:path w="1510" h="1">
                  <a:moveTo>
                    <a:pt x="0" y="0"/>
                  </a:moveTo>
                  <a:cubicBezTo>
                    <a:pt x="503" y="0"/>
                    <a:pt x="1007" y="0"/>
                    <a:pt x="1510" y="0"/>
                  </a:cubicBezTo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7" name="任意多边形 43036"/>
            <p:cNvSpPr/>
            <p:nvPr/>
          </p:nvSpPr>
          <p:spPr>
            <a:xfrm>
              <a:off x="1111" y="1616"/>
              <a:ext cx="1497" cy="544"/>
            </a:xfrm>
            <a:custGeom>
              <a:avLst/>
              <a:gdLst/>
              <a:ahLst/>
              <a:cxnLst/>
              <a:rect l="0" t="0" r="0" b="0"/>
              <a:pathLst>
                <a:path w="1497" h="544">
                  <a:moveTo>
                    <a:pt x="0" y="0"/>
                  </a:moveTo>
                  <a:lnTo>
                    <a:pt x="953" y="544"/>
                  </a:lnTo>
                  <a:lnTo>
                    <a:pt x="1497" y="0"/>
                  </a:lnTo>
                </a:path>
              </a:pathLst>
            </a:custGeom>
            <a:solidFill>
              <a:schemeClr val="accent2">
                <a:alpha val="44000"/>
              </a:schemeClr>
            </a:solidFill>
            <a:ln w="571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038" name="组合 43037"/>
          <p:cNvGrpSpPr/>
          <p:nvPr/>
        </p:nvGrpSpPr>
        <p:grpSpPr>
          <a:xfrm>
            <a:off x="6888163" y="2052381"/>
            <a:ext cx="2089150" cy="2622550"/>
            <a:chOff x="385" y="1207"/>
            <a:chExt cx="1316" cy="1951"/>
          </a:xfrm>
        </p:grpSpPr>
        <p:sp>
          <p:nvSpPr>
            <p:cNvPr id="43039" name="直接连接符 43038"/>
            <p:cNvSpPr/>
            <p:nvPr/>
          </p:nvSpPr>
          <p:spPr>
            <a:xfrm>
              <a:off x="385" y="1207"/>
              <a:ext cx="1" cy="1588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40" name="直接连接符 43039"/>
            <p:cNvSpPr/>
            <p:nvPr/>
          </p:nvSpPr>
          <p:spPr>
            <a:xfrm>
              <a:off x="1701" y="1207"/>
              <a:ext cx="0" cy="1588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41" name="直接连接符 43040"/>
            <p:cNvSpPr/>
            <p:nvPr/>
          </p:nvSpPr>
          <p:spPr>
            <a:xfrm>
              <a:off x="1202" y="1525"/>
              <a:ext cx="0" cy="1633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042" name="组合 43041"/>
          <p:cNvGrpSpPr/>
          <p:nvPr/>
        </p:nvGrpSpPr>
        <p:grpSpPr>
          <a:xfrm>
            <a:off x="6743700" y="2268281"/>
            <a:ext cx="4032250" cy="2378075"/>
            <a:chOff x="249" y="1389"/>
            <a:chExt cx="2540" cy="1769"/>
          </a:xfrm>
        </p:grpSpPr>
        <p:sp>
          <p:nvSpPr>
            <p:cNvPr id="43043" name="直接连接符 43042"/>
            <p:cNvSpPr/>
            <p:nvPr/>
          </p:nvSpPr>
          <p:spPr>
            <a:xfrm>
              <a:off x="249" y="1389"/>
              <a:ext cx="1224" cy="1406"/>
            </a:xfrm>
            <a:prstGeom prst="line">
              <a:avLst/>
            </a:prstGeom>
            <a:ln w="57150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44" name="直接连接符 43043"/>
            <p:cNvSpPr/>
            <p:nvPr/>
          </p:nvSpPr>
          <p:spPr>
            <a:xfrm>
              <a:off x="1565" y="1389"/>
              <a:ext cx="1224" cy="1406"/>
            </a:xfrm>
            <a:prstGeom prst="line">
              <a:avLst/>
            </a:prstGeom>
            <a:ln w="57150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45" name="直接连接符 43044"/>
            <p:cNvSpPr/>
            <p:nvPr/>
          </p:nvSpPr>
          <p:spPr>
            <a:xfrm>
              <a:off x="1111" y="1752"/>
              <a:ext cx="1224" cy="1406"/>
            </a:xfrm>
            <a:prstGeom prst="line">
              <a:avLst/>
            </a:prstGeom>
            <a:ln w="57150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047" name="线形标注 2 43046"/>
          <p:cNvSpPr/>
          <p:nvPr/>
        </p:nvSpPr>
        <p:spPr>
          <a:xfrm>
            <a:off x="9912350" y="2001581"/>
            <a:ext cx="1584325" cy="515937"/>
          </a:xfrm>
          <a:prstGeom prst="borderCallout2">
            <a:avLst>
              <a:gd name="adj1" fmla="val 22153"/>
              <a:gd name="adj2" fmla="val -4810"/>
              <a:gd name="adj3" fmla="val 22153"/>
              <a:gd name="adj4" fmla="val -22144"/>
              <a:gd name="adj5" fmla="val 167694"/>
              <a:gd name="adj6" fmla="val -30861"/>
            </a:avLst>
          </a:prstGeom>
          <a:solidFill>
            <a:schemeClr val="accent1">
              <a:alpha val="57001"/>
            </a:schemeClr>
          </a:solidFill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斜投影</a:t>
            </a:r>
          </a:p>
        </p:txBody>
      </p:sp>
      <p:sp>
        <p:nvSpPr>
          <p:cNvPr id="43048" name="线形标注 2 43047"/>
          <p:cNvSpPr/>
          <p:nvPr/>
        </p:nvSpPr>
        <p:spPr>
          <a:xfrm>
            <a:off x="7823200" y="5602031"/>
            <a:ext cx="1584325" cy="515937"/>
          </a:xfrm>
          <a:prstGeom prst="borderCallout2">
            <a:avLst>
              <a:gd name="adj1" fmla="val 22153"/>
              <a:gd name="adj2" fmla="val -4810"/>
              <a:gd name="adj3" fmla="val 22153"/>
              <a:gd name="adj4" fmla="val -25449"/>
              <a:gd name="adj5" fmla="val -264616"/>
              <a:gd name="adj6" fmla="val -32264"/>
            </a:avLst>
          </a:prstGeom>
          <a:solidFill>
            <a:schemeClr val="accent1">
              <a:alpha val="57001"/>
            </a:schemeClr>
          </a:solidFill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正投影</a:t>
            </a:r>
          </a:p>
        </p:txBody>
      </p:sp>
      <p:sp>
        <p:nvSpPr>
          <p:cNvPr id="43056" name="文本框 43055"/>
          <p:cNvSpPr txBox="1"/>
          <p:nvPr/>
        </p:nvSpPr>
        <p:spPr>
          <a:xfrm>
            <a:off x="574745" y="1215847"/>
            <a:ext cx="76327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其它投影方法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平行投影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57" name="文本框 43056"/>
          <p:cNvSpPr txBox="1"/>
          <p:nvPr/>
        </p:nvSpPr>
        <p:spPr>
          <a:xfrm>
            <a:off x="574745" y="1827958"/>
            <a:ext cx="725725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、平行投影所得三角形与原三角形是否完全相同？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、比较中心投影与平行投影的特点</a:t>
            </a:r>
          </a:p>
        </p:txBody>
      </p:sp>
      <p:sp>
        <p:nvSpPr>
          <p:cNvPr id="43058" name="文本框 43057"/>
          <p:cNvSpPr txBox="1"/>
          <p:nvPr/>
        </p:nvSpPr>
        <p:spPr>
          <a:xfrm>
            <a:off x="7373938" y="5382801"/>
            <a:ext cx="33131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59" name="文本框 43058"/>
          <p:cNvSpPr txBox="1"/>
          <p:nvPr/>
        </p:nvSpPr>
        <p:spPr>
          <a:xfrm>
            <a:off x="681679" y="3213327"/>
            <a:ext cx="588320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平行投影能反映出原有物体的真实形状及大小，中心投影立体感强、度量性差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3000"/>
                                        <p:tgtEl>
                                          <p:spTgt spid="4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7" grpId="0" bldLvl="0" animBg="1"/>
      <p:bldP spid="43048" grpId="0" bldLvl="0" animBg="1"/>
      <p:bldP spid="430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3793"/>
          <p:cNvSpPr txBox="1"/>
          <p:nvPr/>
        </p:nvSpPr>
        <p:spPr>
          <a:xfrm>
            <a:off x="246706" y="2095422"/>
            <a:ext cx="50193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从正面看到的图形，称为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正视图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3795" name="文本框 33794"/>
          <p:cNvSpPr txBox="1"/>
          <p:nvPr/>
        </p:nvSpPr>
        <p:spPr>
          <a:xfrm>
            <a:off x="184793" y="3699174"/>
            <a:ext cx="48789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从上面看到的图形，称为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俯视图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796" name="文本框 33795"/>
          <p:cNvSpPr txBox="1"/>
          <p:nvPr/>
        </p:nvSpPr>
        <p:spPr>
          <a:xfrm>
            <a:off x="184794" y="2897298"/>
            <a:ext cx="48789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从侧面看到的图形，称为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侧视图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3810" name="矩形 33809"/>
          <p:cNvSpPr/>
          <p:nvPr/>
        </p:nvSpPr>
        <p:spPr>
          <a:xfrm>
            <a:off x="658813" y="1274241"/>
            <a:ext cx="29368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三视图的形成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矩形 68611"/>
          <p:cNvSpPr/>
          <p:nvPr/>
        </p:nvSpPr>
        <p:spPr>
          <a:xfrm>
            <a:off x="658813" y="1380761"/>
            <a:ext cx="51117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范例：正方体的三视图</a:t>
            </a:r>
          </a:p>
        </p:txBody>
      </p:sp>
      <p:sp>
        <p:nvSpPr>
          <p:cNvPr id="68613" name="立方体 68612"/>
          <p:cNvSpPr/>
          <p:nvPr/>
        </p:nvSpPr>
        <p:spPr>
          <a:xfrm>
            <a:off x="1516849" y="2882719"/>
            <a:ext cx="1524000" cy="1524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615" name="文本框 68614"/>
          <p:cNvSpPr txBox="1"/>
          <p:nvPr/>
        </p:nvSpPr>
        <p:spPr>
          <a:xfrm>
            <a:off x="4204486" y="4228794"/>
            <a:ext cx="1219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正视图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616" name="文本框 68615"/>
          <p:cNvSpPr txBox="1"/>
          <p:nvPr/>
        </p:nvSpPr>
        <p:spPr>
          <a:xfrm>
            <a:off x="8989161" y="4206664"/>
            <a:ext cx="123375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左视图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8630" name="组合 68629"/>
          <p:cNvGrpSpPr/>
          <p:nvPr/>
        </p:nvGrpSpPr>
        <p:grpSpPr>
          <a:xfrm>
            <a:off x="4277511" y="3004832"/>
            <a:ext cx="1163637" cy="1079500"/>
            <a:chOff x="385" y="1933"/>
            <a:chExt cx="779" cy="680"/>
          </a:xfrm>
        </p:grpSpPr>
        <p:sp>
          <p:nvSpPr>
            <p:cNvPr id="68617" name="直接连接符 68616"/>
            <p:cNvSpPr/>
            <p:nvPr/>
          </p:nvSpPr>
          <p:spPr>
            <a:xfrm>
              <a:off x="385" y="1933"/>
              <a:ext cx="779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618" name="直接连接符 68617"/>
            <p:cNvSpPr/>
            <p:nvPr/>
          </p:nvSpPr>
          <p:spPr>
            <a:xfrm>
              <a:off x="385" y="1933"/>
              <a:ext cx="0" cy="67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619" name="直接连接符 68618"/>
            <p:cNvSpPr/>
            <p:nvPr/>
          </p:nvSpPr>
          <p:spPr>
            <a:xfrm>
              <a:off x="385" y="2613"/>
              <a:ext cx="76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620" name="直接连接符 68619"/>
            <p:cNvSpPr/>
            <p:nvPr/>
          </p:nvSpPr>
          <p:spPr>
            <a:xfrm flipV="1">
              <a:off x="1156" y="1933"/>
              <a:ext cx="0" cy="67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631" name="组合 68630"/>
          <p:cNvGrpSpPr/>
          <p:nvPr/>
        </p:nvGrpSpPr>
        <p:grpSpPr>
          <a:xfrm>
            <a:off x="8872482" y="2981114"/>
            <a:ext cx="1166287" cy="1066800"/>
            <a:chOff x="1474" y="1933"/>
            <a:chExt cx="768" cy="672"/>
          </a:xfrm>
        </p:grpSpPr>
        <p:sp>
          <p:nvSpPr>
            <p:cNvPr id="68621" name="直接连接符 68620"/>
            <p:cNvSpPr/>
            <p:nvPr/>
          </p:nvSpPr>
          <p:spPr>
            <a:xfrm>
              <a:off x="1474" y="1933"/>
              <a:ext cx="76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622" name="直接连接符 68621"/>
            <p:cNvSpPr/>
            <p:nvPr/>
          </p:nvSpPr>
          <p:spPr>
            <a:xfrm>
              <a:off x="1474" y="1933"/>
              <a:ext cx="0" cy="67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623" name="直接连接符 68622"/>
            <p:cNvSpPr/>
            <p:nvPr/>
          </p:nvSpPr>
          <p:spPr>
            <a:xfrm>
              <a:off x="1474" y="2605"/>
              <a:ext cx="76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624" name="直接连接符 68623"/>
            <p:cNvSpPr/>
            <p:nvPr/>
          </p:nvSpPr>
          <p:spPr>
            <a:xfrm flipV="1">
              <a:off x="2242" y="1933"/>
              <a:ext cx="0" cy="67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632" name="组合 68631"/>
          <p:cNvGrpSpPr/>
          <p:nvPr/>
        </p:nvGrpSpPr>
        <p:grpSpPr>
          <a:xfrm>
            <a:off x="6575372" y="2997637"/>
            <a:ext cx="1150937" cy="1066800"/>
            <a:chOff x="431" y="2976"/>
            <a:chExt cx="768" cy="672"/>
          </a:xfrm>
        </p:grpSpPr>
        <p:sp>
          <p:nvSpPr>
            <p:cNvPr id="68625" name="直接连接符 68624"/>
            <p:cNvSpPr/>
            <p:nvPr/>
          </p:nvSpPr>
          <p:spPr>
            <a:xfrm>
              <a:off x="431" y="2976"/>
              <a:ext cx="76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626" name="直接连接符 68625"/>
            <p:cNvSpPr/>
            <p:nvPr/>
          </p:nvSpPr>
          <p:spPr>
            <a:xfrm>
              <a:off x="431" y="2976"/>
              <a:ext cx="0" cy="67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627" name="直接连接符 68626"/>
            <p:cNvSpPr/>
            <p:nvPr/>
          </p:nvSpPr>
          <p:spPr>
            <a:xfrm>
              <a:off x="431" y="3648"/>
              <a:ext cx="76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628" name="直接连接符 68627"/>
            <p:cNvSpPr/>
            <p:nvPr/>
          </p:nvSpPr>
          <p:spPr>
            <a:xfrm flipV="1">
              <a:off x="1199" y="2976"/>
              <a:ext cx="0" cy="67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629" name="文本框 68628"/>
          <p:cNvSpPr txBox="1"/>
          <p:nvPr/>
        </p:nvSpPr>
        <p:spPr>
          <a:xfrm>
            <a:off x="6575372" y="4294625"/>
            <a:ext cx="1219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俯视图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  <p:bldP spid="68616" grpId="0"/>
      <p:bldP spid="686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矩形 69635"/>
          <p:cNvSpPr/>
          <p:nvPr/>
        </p:nvSpPr>
        <p:spPr>
          <a:xfrm>
            <a:off x="658813" y="1477694"/>
            <a:ext cx="51117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范例：圆柱的三视图</a:t>
            </a:r>
          </a:p>
        </p:txBody>
      </p:sp>
      <p:graphicFrame>
        <p:nvGraphicFramePr>
          <p:cNvPr id="69637" name="对象 69636"/>
          <p:cNvGraphicFramePr/>
          <p:nvPr/>
        </p:nvGraphicFramePr>
        <p:xfrm>
          <a:off x="2176606" y="2762071"/>
          <a:ext cx="129698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95170" imgH="2374900" progId="Flash.Movie">
                  <p:embed/>
                </p:oleObj>
              </mc:Choice>
              <mc:Fallback>
                <p:oleObj r:id="rId2" imgW="1995170" imgH="2374900" progId="Flash.Movie">
                  <p:embed/>
                  <p:pic>
                    <p:nvPicPr>
                      <p:cNvPr id="0" name="对象 6963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6606" y="2762071"/>
                        <a:ext cx="1296987" cy="1584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44" name="组合 69643"/>
          <p:cNvGrpSpPr/>
          <p:nvPr/>
        </p:nvGrpSpPr>
        <p:grpSpPr>
          <a:xfrm>
            <a:off x="4382646" y="2934434"/>
            <a:ext cx="1066800" cy="1220788"/>
            <a:chOff x="384" y="2640"/>
            <a:chExt cx="672" cy="769"/>
          </a:xfrm>
        </p:grpSpPr>
        <p:sp>
          <p:nvSpPr>
            <p:cNvPr id="69639" name="直接连接符 69638"/>
            <p:cNvSpPr/>
            <p:nvPr/>
          </p:nvSpPr>
          <p:spPr>
            <a:xfrm>
              <a:off x="384" y="2640"/>
              <a:ext cx="672" cy="0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640" name="直接连接符 69639"/>
            <p:cNvSpPr/>
            <p:nvPr/>
          </p:nvSpPr>
          <p:spPr>
            <a:xfrm>
              <a:off x="384" y="2640"/>
              <a:ext cx="0" cy="768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641" name="直接连接符 69640"/>
            <p:cNvSpPr/>
            <p:nvPr/>
          </p:nvSpPr>
          <p:spPr>
            <a:xfrm flipV="1">
              <a:off x="384" y="3408"/>
              <a:ext cx="672" cy="1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642" name="直接连接符 69641"/>
            <p:cNvSpPr/>
            <p:nvPr/>
          </p:nvSpPr>
          <p:spPr>
            <a:xfrm flipH="1" flipV="1">
              <a:off x="1056" y="2640"/>
              <a:ext cx="0" cy="768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9643" name="文本框 69642"/>
          <p:cNvSpPr txBox="1"/>
          <p:nvPr/>
        </p:nvSpPr>
        <p:spPr>
          <a:xfrm>
            <a:off x="4382646" y="4302859"/>
            <a:ext cx="1219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正视图</a:t>
            </a:r>
          </a:p>
        </p:txBody>
      </p:sp>
      <p:grpSp>
        <p:nvGrpSpPr>
          <p:cNvPr id="69650" name="组合 69649"/>
          <p:cNvGrpSpPr/>
          <p:nvPr/>
        </p:nvGrpSpPr>
        <p:grpSpPr>
          <a:xfrm>
            <a:off x="6587099" y="2934434"/>
            <a:ext cx="1066800" cy="1219200"/>
            <a:chOff x="1791" y="1616"/>
            <a:chExt cx="672" cy="768"/>
          </a:xfrm>
        </p:grpSpPr>
        <p:sp>
          <p:nvSpPr>
            <p:cNvPr id="69645" name="直接连接符 69644"/>
            <p:cNvSpPr/>
            <p:nvPr/>
          </p:nvSpPr>
          <p:spPr>
            <a:xfrm>
              <a:off x="1791" y="1616"/>
              <a:ext cx="672" cy="0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646" name="直接连接符 69645"/>
            <p:cNvSpPr/>
            <p:nvPr/>
          </p:nvSpPr>
          <p:spPr>
            <a:xfrm>
              <a:off x="1791" y="1616"/>
              <a:ext cx="1" cy="768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647" name="直接连接符 69646"/>
            <p:cNvSpPr/>
            <p:nvPr/>
          </p:nvSpPr>
          <p:spPr>
            <a:xfrm flipV="1">
              <a:off x="1791" y="2384"/>
              <a:ext cx="672" cy="0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648" name="直接连接符 69647"/>
            <p:cNvSpPr/>
            <p:nvPr/>
          </p:nvSpPr>
          <p:spPr>
            <a:xfrm flipV="1">
              <a:off x="2463" y="1616"/>
              <a:ext cx="0" cy="768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9649" name="文本框 69648"/>
          <p:cNvSpPr txBox="1"/>
          <p:nvPr/>
        </p:nvSpPr>
        <p:spPr>
          <a:xfrm>
            <a:off x="6605610" y="4302859"/>
            <a:ext cx="1219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左视图</a:t>
            </a:r>
          </a:p>
        </p:txBody>
      </p:sp>
      <p:sp>
        <p:nvSpPr>
          <p:cNvPr id="69653" name="椭圆 69652"/>
          <p:cNvSpPr/>
          <p:nvPr/>
        </p:nvSpPr>
        <p:spPr>
          <a:xfrm>
            <a:off x="8662425" y="2934434"/>
            <a:ext cx="1152525" cy="1150938"/>
          </a:xfrm>
          <a:prstGeom prst="ellipse">
            <a:avLst/>
          </a:prstGeom>
          <a:noFill/>
          <a:ln w="952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654" name="文本框 69653"/>
          <p:cNvSpPr txBox="1"/>
          <p:nvPr/>
        </p:nvSpPr>
        <p:spPr>
          <a:xfrm>
            <a:off x="8733863" y="4302859"/>
            <a:ext cx="1143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俯视图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/>
      <p:bldP spid="69649" grpId="0"/>
      <p:bldP spid="696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矩形 70659"/>
          <p:cNvSpPr/>
          <p:nvPr/>
        </p:nvSpPr>
        <p:spPr>
          <a:xfrm>
            <a:off x="660400" y="1315998"/>
            <a:ext cx="41767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三视图的画法规则</a:t>
            </a:r>
          </a:p>
        </p:txBody>
      </p:sp>
      <p:pic>
        <p:nvPicPr>
          <p:cNvPr id="70662" name="图片 70661" descr="圆锥三视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375" y="2069386"/>
            <a:ext cx="5584194" cy="30711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3" name="矩形 70662"/>
          <p:cNvSpPr/>
          <p:nvPr/>
        </p:nvSpPr>
        <p:spPr>
          <a:xfrm>
            <a:off x="658813" y="3604958"/>
            <a:ext cx="4572000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位置：</a:t>
            </a:r>
            <a:endParaRPr kumimoji="0" lang="en-US" altLang="zh-CN" sz="20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主视图  </a:t>
            </a:r>
            <a:endParaRPr kumimoji="0" lang="en-US" altLang="zh-CN" sz="2000" i="0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左视图</a:t>
            </a:r>
            <a:r>
              <a:rPr kumimoji="0" lang="zh-CN" altLang="en-US" sz="2000" i="0" strike="noStrike" kern="0" cap="none" spc="0" normalizeH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endParaRPr kumimoji="0" lang="en-US" altLang="zh-CN" sz="2000" i="0" strike="noStrike" kern="0" cap="none" spc="0" normalizeH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俯视图</a:t>
            </a:r>
          </a:p>
        </p:txBody>
      </p:sp>
      <p:sp>
        <p:nvSpPr>
          <p:cNvPr id="70664" name="矩形 70663"/>
          <p:cNvSpPr/>
          <p:nvPr/>
        </p:nvSpPr>
        <p:spPr>
          <a:xfrm>
            <a:off x="658813" y="1716108"/>
            <a:ext cx="2232025" cy="1888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大小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长对正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高平齐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宽相等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70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70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70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组合 71681"/>
          <p:cNvGrpSpPr/>
          <p:nvPr/>
        </p:nvGrpSpPr>
        <p:grpSpPr>
          <a:xfrm>
            <a:off x="1516849" y="2591199"/>
            <a:ext cx="3276600" cy="3124200"/>
            <a:chOff x="624" y="1440"/>
            <a:chExt cx="2064" cy="1968"/>
          </a:xfrm>
        </p:grpSpPr>
        <p:sp>
          <p:nvSpPr>
            <p:cNvPr id="71683" name="任意多边形 71682"/>
            <p:cNvSpPr/>
            <p:nvPr/>
          </p:nvSpPr>
          <p:spPr>
            <a:xfrm rot="10800000">
              <a:off x="1824" y="1440"/>
              <a:ext cx="864" cy="816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684" name="任意多边形 71683"/>
            <p:cNvSpPr/>
            <p:nvPr/>
          </p:nvSpPr>
          <p:spPr>
            <a:xfrm rot="10800000">
              <a:off x="624" y="1440"/>
              <a:ext cx="864" cy="816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1685" name="组合 71684"/>
            <p:cNvGrpSpPr/>
            <p:nvPr/>
          </p:nvGrpSpPr>
          <p:grpSpPr>
            <a:xfrm>
              <a:off x="624" y="2592"/>
              <a:ext cx="864" cy="816"/>
              <a:chOff x="672" y="2304"/>
              <a:chExt cx="816" cy="816"/>
            </a:xfrm>
          </p:grpSpPr>
          <p:sp>
            <p:nvSpPr>
              <p:cNvPr id="71686" name="椭圆 71685"/>
              <p:cNvSpPr/>
              <p:nvPr/>
            </p:nvSpPr>
            <p:spPr>
              <a:xfrm>
                <a:off x="672" y="2304"/>
                <a:ext cx="816" cy="816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687" name="椭圆 71686"/>
              <p:cNvSpPr/>
              <p:nvPr/>
            </p:nvSpPr>
            <p:spPr>
              <a:xfrm>
                <a:off x="864" y="2496"/>
                <a:ext cx="432" cy="432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1688" name="组合 71687"/>
          <p:cNvGrpSpPr/>
          <p:nvPr/>
        </p:nvGrpSpPr>
        <p:grpSpPr>
          <a:xfrm>
            <a:off x="6359324" y="1797768"/>
            <a:ext cx="3733800" cy="3962400"/>
            <a:chOff x="3024" y="1152"/>
            <a:chExt cx="2352" cy="2496"/>
          </a:xfrm>
        </p:grpSpPr>
        <p:grpSp>
          <p:nvGrpSpPr>
            <p:cNvPr id="71689" name="组合 71688"/>
            <p:cNvGrpSpPr/>
            <p:nvPr/>
          </p:nvGrpSpPr>
          <p:grpSpPr>
            <a:xfrm>
              <a:off x="3888" y="1920"/>
              <a:ext cx="960" cy="1248"/>
              <a:chOff x="4224" y="1152"/>
              <a:chExt cx="960" cy="1152"/>
            </a:xfrm>
          </p:grpSpPr>
          <p:sp>
            <p:nvSpPr>
              <p:cNvPr id="71690" name="直接连接符 71689"/>
              <p:cNvSpPr/>
              <p:nvPr/>
            </p:nvSpPr>
            <p:spPr>
              <a:xfrm flipH="1">
                <a:off x="4224" y="1296"/>
                <a:ext cx="192" cy="784"/>
              </a:xfrm>
              <a:prstGeom prst="line">
                <a:avLst/>
              </a:prstGeom>
              <a:ln w="38100" cap="flat" cmpd="sng">
                <a:solidFill>
                  <a:srgbClr val="38763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71691" name="组合 71690"/>
              <p:cNvGrpSpPr/>
              <p:nvPr/>
            </p:nvGrpSpPr>
            <p:grpSpPr>
              <a:xfrm>
                <a:off x="4224" y="1152"/>
                <a:ext cx="960" cy="1152"/>
                <a:chOff x="4224" y="1152"/>
                <a:chExt cx="960" cy="1152"/>
              </a:xfrm>
            </p:grpSpPr>
            <p:sp>
              <p:nvSpPr>
                <p:cNvPr id="71692" name="椭圆 71691"/>
                <p:cNvSpPr/>
                <p:nvPr/>
              </p:nvSpPr>
              <p:spPr>
                <a:xfrm>
                  <a:off x="4416" y="1152"/>
                  <a:ext cx="576" cy="288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38763C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693" name="直接连接符 71692"/>
                <p:cNvSpPr/>
                <p:nvPr/>
              </p:nvSpPr>
              <p:spPr>
                <a:xfrm>
                  <a:off x="4992" y="1296"/>
                  <a:ext cx="192" cy="784"/>
                </a:xfrm>
                <a:prstGeom prst="line">
                  <a:avLst/>
                </a:prstGeom>
                <a:ln w="38100" cap="flat" cmpd="sng">
                  <a:solidFill>
                    <a:srgbClr val="38763C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694" name="任意多边形 71693"/>
                <p:cNvSpPr/>
                <p:nvPr/>
              </p:nvSpPr>
              <p:spPr>
                <a:xfrm>
                  <a:off x="4224" y="2079"/>
                  <a:ext cx="960" cy="225"/>
                </a:xfrm>
                <a:custGeom>
                  <a:avLst/>
                  <a:gdLst>
                    <a:gd name="txL" fmla="*/ 0 w 43200"/>
                    <a:gd name="txT" fmla="*/ 0 h 21901"/>
                    <a:gd name="txR" fmla="*/ 43200 w 43200"/>
                    <a:gd name="txB" fmla="*/ 21901 h 21901"/>
                  </a:gdLst>
                  <a:ahLst/>
                  <a:cxnLst>
                    <a:cxn ang="0">
                      <a:pos x="43197" y="0"/>
                    </a:cxn>
                    <a:cxn ang="180">
                      <a:pos x="0" y="401"/>
                    </a:cxn>
                    <a:cxn ang="0">
                      <a:pos x="21600" y="301"/>
                    </a:cxn>
                  </a:cxnLst>
                  <a:rect l="txL" t="txT" r="txR" b="txB"/>
                  <a:pathLst>
                    <a:path w="43200" h="21901" fill="none">
                      <a:moveTo>
                        <a:pt x="43197" y="0"/>
                      </a:moveTo>
                      <a:arcTo wR="21600" hR="21600" stAng="-47909" swAng="10831994"/>
                    </a:path>
                    <a:path w="43200" h="21901" stroke="0">
                      <a:moveTo>
                        <a:pt x="43197" y="0"/>
                      </a:moveTo>
                      <a:arcTo wR="21600" hR="21600" stAng="-47909" swAng="10831994"/>
                      <a:lnTo>
                        <a:pt x="21600" y="30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38763C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1695" name="任意多边形 71694"/>
              <p:cNvSpPr/>
              <p:nvPr/>
            </p:nvSpPr>
            <p:spPr>
              <a:xfrm rot="10800000">
                <a:off x="4224" y="1856"/>
                <a:ext cx="960" cy="225"/>
              </a:xfrm>
              <a:custGeom>
                <a:avLst/>
                <a:gdLst>
                  <a:gd name="txL" fmla="*/ 0 w 43200"/>
                  <a:gd name="txT" fmla="*/ 0 h 21901"/>
                  <a:gd name="txR" fmla="*/ 43200 w 43200"/>
                  <a:gd name="txB" fmla="*/ 21901 h 21901"/>
                </a:gdLst>
                <a:ahLst/>
                <a:cxnLst>
                  <a:cxn ang="0">
                    <a:pos x="43197" y="0"/>
                  </a:cxn>
                  <a:cxn ang="180">
                    <a:pos x="0" y="401"/>
                  </a:cxn>
                  <a:cxn ang="0">
                    <a:pos x="21600" y="301"/>
                  </a:cxn>
                </a:cxnLst>
                <a:rect l="txL" t="txT" r="txR" b="txB"/>
                <a:pathLst>
                  <a:path w="43200" h="21901" fill="none">
                    <a:moveTo>
                      <a:pt x="43197" y="0"/>
                    </a:moveTo>
                    <a:arcTo wR="21600" hR="21600" stAng="-47909" swAng="10831994"/>
                  </a:path>
                  <a:path w="43200" h="21901" stroke="0">
                    <a:moveTo>
                      <a:pt x="43197" y="0"/>
                    </a:moveTo>
                    <a:arcTo wR="21600" hR="21600" stAng="-47909" swAng="10831994"/>
                    <a:lnTo>
                      <a:pt x="21600" y="30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38763C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696" name="文本框 71695"/>
            <p:cNvSpPr txBox="1"/>
            <p:nvPr/>
          </p:nvSpPr>
          <p:spPr>
            <a:xfrm>
              <a:off x="4276" y="3288"/>
              <a:ext cx="439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457200" marR="0" lvl="0" indent="-457200" algn="ctr" defTabSz="91440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68C6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圆台</a:t>
              </a: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68C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1697" name="组合 71696"/>
            <p:cNvGrpSpPr/>
            <p:nvPr/>
          </p:nvGrpSpPr>
          <p:grpSpPr>
            <a:xfrm>
              <a:off x="3024" y="1152"/>
              <a:ext cx="2352" cy="2496"/>
              <a:chOff x="3168" y="1152"/>
              <a:chExt cx="2352" cy="2496"/>
            </a:xfrm>
          </p:grpSpPr>
          <p:sp>
            <p:nvSpPr>
              <p:cNvPr id="71698" name="左箭头 71697"/>
              <p:cNvSpPr/>
              <p:nvPr/>
            </p:nvSpPr>
            <p:spPr>
              <a:xfrm rot="2700000">
                <a:off x="5088" y="3216"/>
                <a:ext cx="384" cy="480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D9E8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SzTx/>
                  <a:buFontTx/>
                  <a:buNone/>
                  <a:defRPr/>
                </a:pPr>
                <a:r>
                  <a:rPr kumimoji="0" lang="zh-CN" altLang="en-US" sz="20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主</a:t>
                </a:r>
              </a:p>
            </p:txBody>
          </p:sp>
          <p:grpSp>
            <p:nvGrpSpPr>
              <p:cNvPr id="71699" name="组合 71698"/>
              <p:cNvGrpSpPr/>
              <p:nvPr/>
            </p:nvGrpSpPr>
            <p:grpSpPr>
              <a:xfrm>
                <a:off x="3168" y="1152"/>
                <a:ext cx="1536" cy="1776"/>
                <a:chOff x="2976" y="1008"/>
                <a:chExt cx="1536" cy="1776"/>
              </a:xfrm>
            </p:grpSpPr>
            <p:sp>
              <p:nvSpPr>
                <p:cNvPr id="71700" name="右箭头 71699"/>
                <p:cNvSpPr/>
                <p:nvPr/>
              </p:nvSpPr>
              <p:spPr>
                <a:xfrm>
                  <a:off x="2976" y="2304"/>
                  <a:ext cx="576" cy="480"/>
                </a:xfrm>
                <a:prstGeom prst="rightArrow">
                  <a:avLst>
                    <a:gd name="adj1" fmla="val 50000"/>
                    <a:gd name="adj2" fmla="val 30000"/>
                  </a:avLst>
                </a:prstGeom>
                <a:solidFill>
                  <a:srgbClr val="D9E8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1"/>
                    </a:buClr>
                    <a:buSzTx/>
                    <a:buFontTx/>
                    <a:buNone/>
                    <a:defRPr/>
                  </a:pPr>
                  <a:r>
                    <a:rPr kumimoji="0" lang="zh-CN" altLang="en-US" sz="20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左</a:t>
                  </a:r>
                </a:p>
              </p:txBody>
            </p:sp>
            <p:sp>
              <p:nvSpPr>
                <p:cNvPr id="71701" name="下箭头 71700"/>
                <p:cNvSpPr/>
                <p:nvPr/>
              </p:nvSpPr>
              <p:spPr>
                <a:xfrm>
                  <a:off x="4032" y="1008"/>
                  <a:ext cx="480" cy="432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D9E8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1"/>
                    </a:buClr>
                    <a:buSzTx/>
                    <a:buFontTx/>
                    <a:buNone/>
                    <a:defRPr/>
                  </a:pPr>
                  <a:r>
                    <a:rPr kumimoji="0" lang="zh-CN" altLang="en-US" sz="20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俯</a:t>
                  </a:r>
                </a:p>
              </p:txBody>
            </p:sp>
          </p:grpSp>
        </p:grpSp>
      </p:grpSp>
      <p:sp>
        <p:nvSpPr>
          <p:cNvPr id="71703" name="矩形 71702"/>
          <p:cNvSpPr/>
          <p:nvPr/>
        </p:nvSpPr>
        <p:spPr>
          <a:xfrm>
            <a:off x="658813" y="1211163"/>
            <a:ext cx="69119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说出下面三视图对应的几何体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743</Words>
  <Application>Microsoft Office PowerPoint</Application>
  <PresentationFormat>宽屏</PresentationFormat>
  <Paragraphs>117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FandolFang R</vt:lpstr>
      <vt:lpstr>Calibri</vt:lpstr>
      <vt:lpstr>思源黑体 CN Light</vt:lpstr>
      <vt:lpstr>办公资源网：www.bangongziyuan.com</vt:lpstr>
      <vt:lpstr>Flash.Movie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