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3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7" r:id="rId25"/>
    <p:sldId id="284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393"/>
        <p:guide pos="7256"/>
        <p:guide orient="horz" pos="600"/>
        <p:guide orient="horz" pos="664"/>
        <p:guide orient="horz" pos="3929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70.bin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7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36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7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8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45.wmf"/><Relationship Id="rId26" Type="http://schemas.openxmlformats.org/officeDocument/2006/relationships/oleObject" Target="../embeddings/oleObject95.bin"/><Relationship Id="rId3" Type="http://schemas.openxmlformats.org/officeDocument/2006/relationships/image" Target="../media/image39.wmf"/><Relationship Id="rId21" Type="http://schemas.openxmlformats.org/officeDocument/2006/relationships/image" Target="../media/image46.wmf"/><Relationship Id="rId34" Type="http://schemas.openxmlformats.org/officeDocument/2006/relationships/oleObject" Target="../embeddings/oleObject99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90.bin"/><Relationship Id="rId25" Type="http://schemas.openxmlformats.org/officeDocument/2006/relationships/image" Target="../media/image48.wmf"/><Relationship Id="rId33" Type="http://schemas.openxmlformats.org/officeDocument/2006/relationships/image" Target="../media/image52.wmf"/><Relationship Id="rId2" Type="http://schemas.openxmlformats.org/officeDocument/2006/relationships/oleObject" Target="../embeddings/oleObject83.bin"/><Relationship Id="rId16" Type="http://schemas.openxmlformats.org/officeDocument/2006/relationships/image" Target="../media/image44.wmf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50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87.bin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8.bin"/><Relationship Id="rId37" Type="http://schemas.openxmlformats.org/officeDocument/2006/relationships/image" Target="../media/image54.w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96.bin"/><Relationship Id="rId36" Type="http://schemas.openxmlformats.org/officeDocument/2006/relationships/oleObject" Target="../embeddings/oleObject100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91.bin"/><Relationship Id="rId31" Type="http://schemas.openxmlformats.org/officeDocument/2006/relationships/image" Target="../media/image51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49.wmf"/><Relationship Id="rId30" Type="http://schemas.openxmlformats.org/officeDocument/2006/relationships/oleObject" Target="../embeddings/oleObject97.bin"/><Relationship Id="rId35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9" Type="http://schemas.openxmlformats.org/officeDocument/2006/relationships/oleObject" Target="../embeddings/oleObject119.bin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110.bin"/><Relationship Id="rId34" Type="http://schemas.openxmlformats.org/officeDocument/2006/relationships/image" Target="../media/image46.wmf"/><Relationship Id="rId7" Type="http://schemas.openxmlformats.org/officeDocument/2006/relationships/image" Target="../media/image45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33" Type="http://schemas.openxmlformats.org/officeDocument/2006/relationships/oleObject" Target="../embeddings/oleObject116.bin"/><Relationship Id="rId38" Type="http://schemas.openxmlformats.org/officeDocument/2006/relationships/image" Target="../media/image48.wmf"/><Relationship Id="rId2" Type="http://schemas.openxmlformats.org/officeDocument/2006/relationships/oleObject" Target="../embeddings/oleObject101.bin"/><Relationship Id="rId16" Type="http://schemas.openxmlformats.org/officeDocument/2006/relationships/image" Target="../media/image50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11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37" Type="http://schemas.openxmlformats.org/officeDocument/2006/relationships/oleObject" Target="../embeddings/oleObject118.bin"/><Relationship Id="rId40" Type="http://schemas.openxmlformats.org/officeDocument/2006/relationships/image" Target="../media/image49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28" Type="http://schemas.openxmlformats.org/officeDocument/2006/relationships/image" Target="../media/image60.wmf"/><Relationship Id="rId36" Type="http://schemas.openxmlformats.org/officeDocument/2006/relationships/image" Target="../media/image47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109.bin"/><Relationship Id="rId31" Type="http://schemas.openxmlformats.org/officeDocument/2006/relationships/oleObject" Target="../embeddings/oleObject115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39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113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1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oleObject" Target="../embeddings/oleObject126.bin"/><Relationship Id="rId18" Type="http://schemas.openxmlformats.org/officeDocument/2006/relationships/oleObject" Target="../embeddings/oleObject129.bin"/><Relationship Id="rId3" Type="http://schemas.openxmlformats.org/officeDocument/2006/relationships/image" Target="../media/image63.wmf"/><Relationship Id="rId21" Type="http://schemas.openxmlformats.org/officeDocument/2006/relationships/oleObject" Target="../embeddings/oleObject131.bin"/><Relationship Id="rId7" Type="http://schemas.openxmlformats.org/officeDocument/2006/relationships/image" Target="../media/image65.wmf"/><Relationship Id="rId12" Type="http://schemas.openxmlformats.org/officeDocument/2006/relationships/image" Target="../media/image67.wmf"/><Relationship Id="rId17" Type="http://schemas.openxmlformats.org/officeDocument/2006/relationships/image" Target="../media/image69.wmf"/><Relationship Id="rId2" Type="http://schemas.openxmlformats.org/officeDocument/2006/relationships/oleObject" Target="../embeddings/oleObject120.bin"/><Relationship Id="rId16" Type="http://schemas.openxmlformats.org/officeDocument/2006/relationships/oleObject" Target="../embeddings/oleObject128.bin"/><Relationship Id="rId20" Type="http://schemas.openxmlformats.org/officeDocument/2006/relationships/image" Target="../media/image70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2.bin"/><Relationship Id="rId11" Type="http://schemas.openxmlformats.org/officeDocument/2006/relationships/oleObject" Target="../embeddings/oleObject125.bin"/><Relationship Id="rId5" Type="http://schemas.openxmlformats.org/officeDocument/2006/relationships/image" Target="../media/image64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24.bin"/><Relationship Id="rId19" Type="http://schemas.openxmlformats.org/officeDocument/2006/relationships/oleObject" Target="../embeddings/oleObject130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127.bin"/><Relationship Id="rId22" Type="http://schemas.openxmlformats.org/officeDocument/2006/relationships/image" Target="../media/image7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75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39.bin"/><Relationship Id="rId2" Type="http://schemas.openxmlformats.org/officeDocument/2006/relationships/oleObject" Target="../embeddings/oleObject132.bin"/><Relationship Id="rId16" Type="http://schemas.openxmlformats.org/officeDocument/2006/relationships/image" Target="../media/image47.wmf"/><Relationship Id="rId20" Type="http://schemas.openxmlformats.org/officeDocument/2006/relationships/image" Target="../media/image76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4.bin"/><Relationship Id="rId11" Type="http://schemas.openxmlformats.org/officeDocument/2006/relationships/oleObject" Target="../embeddings/oleObject136.bin"/><Relationship Id="rId5" Type="http://schemas.openxmlformats.org/officeDocument/2006/relationships/image" Target="../media/image73.wmf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140.bin"/><Relationship Id="rId4" Type="http://schemas.openxmlformats.org/officeDocument/2006/relationships/oleObject" Target="../embeddings/oleObject133.bin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81.wmf"/><Relationship Id="rId3" Type="http://schemas.openxmlformats.org/officeDocument/2006/relationships/image" Target="../media/image77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83.wmf"/><Relationship Id="rId2" Type="http://schemas.openxmlformats.org/officeDocument/2006/relationships/oleObject" Target="../embeddings/oleObject141.bin"/><Relationship Id="rId16" Type="http://schemas.openxmlformats.org/officeDocument/2006/relationships/oleObject" Target="../embeddings/oleObject14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80.wmf"/><Relationship Id="rId5" Type="http://schemas.openxmlformats.org/officeDocument/2006/relationships/image" Target="../media/image78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75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56.bin"/><Relationship Id="rId2" Type="http://schemas.openxmlformats.org/officeDocument/2006/relationships/oleObject" Target="../embeddings/oleObject149.bin"/><Relationship Id="rId16" Type="http://schemas.openxmlformats.org/officeDocument/2006/relationships/image" Target="../media/image85.wmf"/><Relationship Id="rId20" Type="http://schemas.openxmlformats.org/officeDocument/2006/relationships/image" Target="../media/image86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3.bin"/><Relationship Id="rId5" Type="http://schemas.openxmlformats.org/officeDocument/2006/relationships/image" Target="../media/image73.wmf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157.bin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8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15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13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68.bin"/><Relationship Id="rId2" Type="http://schemas.openxmlformats.org/officeDocument/2006/relationships/oleObject" Target="../embeddings/oleObject16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5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9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3" Type="http://schemas.openxmlformats.org/officeDocument/2006/relationships/image" Target="../media/image98.wmf"/><Relationship Id="rId7" Type="http://schemas.openxmlformats.org/officeDocument/2006/relationships/image" Target="../media/image100.wmf"/><Relationship Id="rId2" Type="http://schemas.openxmlformats.org/officeDocument/2006/relationships/oleObject" Target="../embeddings/oleObject16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0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107.wmf"/><Relationship Id="rId3" Type="http://schemas.openxmlformats.org/officeDocument/2006/relationships/image" Target="../media/image103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9.bin"/><Relationship Id="rId2" Type="http://schemas.openxmlformats.org/officeDocument/2006/relationships/oleObject" Target="../embeddings/oleObject17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06.wmf"/><Relationship Id="rId5" Type="http://schemas.openxmlformats.org/officeDocument/2006/relationships/image" Target="../media/image104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8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15" Type="http://schemas.openxmlformats.org/officeDocument/2006/relationships/image" Target="../media/image7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0.bin"/><Relationship Id="rId9" Type="http://schemas.openxmlformats.org/officeDocument/2006/relationships/hyperlink" Target="../Local%20Settings/Temp/Rar$DI76.875/ZhiXianXieLu.gs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9.wmf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9.bin"/><Relationship Id="rId3" Type="http://schemas.openxmlformats.org/officeDocument/2006/relationships/image" Target="../media/image10.wmf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13.wmf"/><Relationship Id="rId25" Type="http://schemas.openxmlformats.org/officeDocument/2006/relationships/oleObject" Target="../embeddings/oleObject48.bin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.wmf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11.wmf"/><Relationship Id="rId15" Type="http://schemas.openxmlformats.org/officeDocument/2006/relationships/image" Target="../media/image4.wmf"/><Relationship Id="rId23" Type="http://schemas.openxmlformats.org/officeDocument/2006/relationships/oleObject" Target="../embeddings/oleObject46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5.bin"/><Relationship Id="rId27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3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image" Target="../media/image6.wmf"/><Relationship Id="rId2" Type="http://schemas.openxmlformats.org/officeDocument/2006/relationships/oleObject" Target="../embeddings/oleObject58.bin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8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.wmf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r="47628" b="87527"/>
          <a:stretch>
            <a:fillRect/>
          </a:stretch>
        </p:blipFill>
        <p:spPr>
          <a:xfrm>
            <a:off x="2090678" y="1292612"/>
            <a:ext cx="689257" cy="594187"/>
          </a:xfrm>
          <a:custGeom>
            <a:avLst/>
            <a:gdLst>
              <a:gd name="connsiteX0" fmla="*/ 344628 w 689257"/>
              <a:gd name="connsiteY0" fmla="*/ 0 h 594187"/>
              <a:gd name="connsiteX1" fmla="*/ 689257 w 689257"/>
              <a:gd name="connsiteY1" fmla="*/ 594187 h 594187"/>
              <a:gd name="connsiteX2" fmla="*/ 0 w 689257"/>
              <a:gd name="connsiteY2" fmla="*/ 594187 h 594187"/>
              <a:gd name="connsiteX3" fmla="*/ 344628 w 689257"/>
              <a:gd name="connsiteY3" fmla="*/ 0 h 5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57" h="594187">
                <a:moveTo>
                  <a:pt x="344628" y="0"/>
                </a:moveTo>
                <a:lnTo>
                  <a:pt x="689257" y="594187"/>
                </a:lnTo>
                <a:lnTo>
                  <a:pt x="0" y="594187"/>
                </a:lnTo>
                <a:lnTo>
                  <a:pt x="344628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2473" r="57274" b="49692"/>
          <a:stretch>
            <a:fillRect/>
          </a:stretch>
        </p:blipFill>
        <p:spPr>
          <a:xfrm>
            <a:off x="-30144" y="1886799"/>
            <a:ext cx="2090678" cy="1802309"/>
          </a:xfrm>
          <a:custGeom>
            <a:avLst/>
            <a:gdLst>
              <a:gd name="connsiteX0" fmla="*/ 0 w 2090678"/>
              <a:gd name="connsiteY0" fmla="*/ 0 h 1802309"/>
              <a:gd name="connsiteX1" fmla="*/ 2090678 w 2090678"/>
              <a:gd name="connsiteY1" fmla="*/ 0 h 1802309"/>
              <a:gd name="connsiteX2" fmla="*/ 1045339 w 2090678"/>
              <a:gd name="connsiteY2" fmla="*/ 1802309 h 1802309"/>
              <a:gd name="connsiteX3" fmla="*/ 0 w 2090678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9">
                <a:moveTo>
                  <a:pt x="0" y="0"/>
                </a:moveTo>
                <a:lnTo>
                  <a:pt x="2090678" y="0"/>
                </a:lnTo>
                <a:lnTo>
                  <a:pt x="1045339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12473" r="18369" b="49692"/>
          <a:stretch>
            <a:fillRect/>
          </a:stretch>
        </p:blipFill>
        <p:spPr>
          <a:xfrm>
            <a:off x="2810079" y="1886799"/>
            <a:ext cx="2090677" cy="1802309"/>
          </a:xfrm>
          <a:custGeom>
            <a:avLst/>
            <a:gdLst>
              <a:gd name="connsiteX0" fmla="*/ 0 w 2090677"/>
              <a:gd name="connsiteY0" fmla="*/ 0 h 1802309"/>
              <a:gd name="connsiteX1" fmla="*/ 2090677 w 2090677"/>
              <a:gd name="connsiteY1" fmla="*/ 0 h 1802309"/>
              <a:gd name="connsiteX2" fmla="*/ 1045338 w 2090677"/>
              <a:gd name="connsiteY2" fmla="*/ 1802309 h 1802309"/>
              <a:gd name="connsiteX3" fmla="*/ 0 w 2090677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9">
                <a:moveTo>
                  <a:pt x="0" y="0"/>
                </a:moveTo>
                <a:lnTo>
                  <a:pt x="2090677" y="0"/>
                </a:lnTo>
                <a:lnTo>
                  <a:pt x="1045338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50308" r="57274" b="11857"/>
          <a:stretch>
            <a:fillRect/>
          </a:stretch>
        </p:blipFill>
        <p:spPr>
          <a:xfrm>
            <a:off x="-30144" y="3689108"/>
            <a:ext cx="2090678" cy="1802308"/>
          </a:xfrm>
          <a:custGeom>
            <a:avLst/>
            <a:gdLst>
              <a:gd name="connsiteX0" fmla="*/ 1045339 w 2090678"/>
              <a:gd name="connsiteY0" fmla="*/ 0 h 1802308"/>
              <a:gd name="connsiteX1" fmla="*/ 2090678 w 2090678"/>
              <a:gd name="connsiteY1" fmla="*/ 1802308 h 1802308"/>
              <a:gd name="connsiteX2" fmla="*/ 0 w 2090678"/>
              <a:gd name="connsiteY2" fmla="*/ 1802308 h 1802308"/>
              <a:gd name="connsiteX3" fmla="*/ 1045339 w 2090678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8">
                <a:moveTo>
                  <a:pt x="1045339" y="0"/>
                </a:moveTo>
                <a:lnTo>
                  <a:pt x="2090678" y="1802308"/>
                </a:lnTo>
                <a:lnTo>
                  <a:pt x="0" y="1802308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50308" r="18369" b="11857"/>
          <a:stretch>
            <a:fillRect/>
          </a:stretch>
        </p:blipFill>
        <p:spPr>
          <a:xfrm>
            <a:off x="2810079" y="3689108"/>
            <a:ext cx="2090677" cy="1802308"/>
          </a:xfrm>
          <a:custGeom>
            <a:avLst/>
            <a:gdLst>
              <a:gd name="connsiteX0" fmla="*/ 1045338 w 2090677"/>
              <a:gd name="connsiteY0" fmla="*/ 0 h 1802308"/>
              <a:gd name="connsiteX1" fmla="*/ 2090677 w 2090677"/>
              <a:gd name="connsiteY1" fmla="*/ 1802308 h 1802308"/>
              <a:gd name="connsiteX2" fmla="*/ 0 w 2090677"/>
              <a:gd name="connsiteY2" fmla="*/ 1802308 h 1802308"/>
              <a:gd name="connsiteX3" fmla="*/ 1045338 w 2090677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8">
                <a:moveTo>
                  <a:pt x="1045338" y="0"/>
                </a:moveTo>
                <a:lnTo>
                  <a:pt x="2090677" y="1802308"/>
                </a:lnTo>
                <a:lnTo>
                  <a:pt x="0" y="1802308"/>
                </a:lnTo>
                <a:lnTo>
                  <a:pt x="1045338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t="88143" r="47628"/>
          <a:stretch>
            <a:fillRect/>
          </a:stretch>
        </p:blipFill>
        <p:spPr>
          <a:xfrm>
            <a:off x="2090678" y="5491416"/>
            <a:ext cx="689257" cy="564799"/>
          </a:xfrm>
          <a:custGeom>
            <a:avLst/>
            <a:gdLst>
              <a:gd name="connsiteX0" fmla="*/ 0 w 689257"/>
              <a:gd name="connsiteY0" fmla="*/ 0 h 564799"/>
              <a:gd name="connsiteX1" fmla="*/ 689257 w 689257"/>
              <a:gd name="connsiteY1" fmla="*/ 0 h 564799"/>
              <a:gd name="connsiteX2" fmla="*/ 361673 w 689257"/>
              <a:gd name="connsiteY2" fmla="*/ 564799 h 564799"/>
              <a:gd name="connsiteX3" fmla="*/ 327583 w 689257"/>
              <a:gd name="connsiteY3" fmla="*/ 564799 h 564799"/>
              <a:gd name="connsiteX4" fmla="*/ 0 w 689257"/>
              <a:gd name="connsiteY4" fmla="*/ 0 h 5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57" h="564799">
                <a:moveTo>
                  <a:pt x="0" y="0"/>
                </a:moveTo>
                <a:lnTo>
                  <a:pt x="689257" y="0"/>
                </a:lnTo>
                <a:lnTo>
                  <a:pt x="361673" y="564799"/>
                </a:lnTo>
                <a:lnTo>
                  <a:pt x="327583" y="5647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12473" r="32998" b="11857"/>
          <a:stretch>
            <a:fillRect/>
          </a:stretch>
        </p:blipFill>
        <p:spPr>
          <a:xfrm>
            <a:off x="1045339" y="1886799"/>
            <a:ext cx="2779934" cy="3604617"/>
          </a:xfrm>
          <a:custGeom>
            <a:avLst/>
            <a:gdLst>
              <a:gd name="connsiteX0" fmla="*/ 1045339 w 2779934"/>
              <a:gd name="connsiteY0" fmla="*/ 0 h 3604617"/>
              <a:gd name="connsiteX1" fmla="*/ 1734596 w 2779934"/>
              <a:gd name="connsiteY1" fmla="*/ 0 h 3604617"/>
              <a:gd name="connsiteX2" fmla="*/ 2779934 w 2779934"/>
              <a:gd name="connsiteY2" fmla="*/ 1802309 h 3604617"/>
              <a:gd name="connsiteX3" fmla="*/ 1734596 w 2779934"/>
              <a:gd name="connsiteY3" fmla="*/ 3604617 h 3604617"/>
              <a:gd name="connsiteX4" fmla="*/ 1045339 w 2779934"/>
              <a:gd name="connsiteY4" fmla="*/ 3604617 h 3604617"/>
              <a:gd name="connsiteX5" fmla="*/ 0 w 2779934"/>
              <a:gd name="connsiteY5" fmla="*/ 1802309 h 3604617"/>
              <a:gd name="connsiteX6" fmla="*/ 1045339 w 2779934"/>
              <a:gd name="connsiteY6" fmla="*/ 0 h 360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934" h="3604617">
                <a:moveTo>
                  <a:pt x="1045339" y="0"/>
                </a:moveTo>
                <a:lnTo>
                  <a:pt x="1734596" y="0"/>
                </a:lnTo>
                <a:lnTo>
                  <a:pt x="2779934" y="1802309"/>
                </a:lnTo>
                <a:lnTo>
                  <a:pt x="1734596" y="3604617"/>
                </a:lnTo>
                <a:lnTo>
                  <a:pt x="1045339" y="3604617"/>
                </a:lnTo>
                <a:lnTo>
                  <a:pt x="0" y="1802309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100000" r="52212" b="-617"/>
          <a:stretch>
            <a:fillRect/>
          </a:stretch>
        </p:blipFill>
        <p:spPr>
          <a:xfrm>
            <a:off x="2418261" y="6056215"/>
            <a:ext cx="34090" cy="29388"/>
          </a:xfrm>
          <a:custGeom>
            <a:avLst/>
            <a:gdLst>
              <a:gd name="connsiteX0" fmla="*/ 0 w 34090"/>
              <a:gd name="connsiteY0" fmla="*/ 0 h 29388"/>
              <a:gd name="connsiteX1" fmla="*/ 34090 w 34090"/>
              <a:gd name="connsiteY1" fmla="*/ 0 h 29388"/>
              <a:gd name="connsiteX2" fmla="*/ 17045 w 34090"/>
              <a:gd name="connsiteY2" fmla="*/ 29388 h 29388"/>
              <a:gd name="connsiteX3" fmla="*/ 0 w 34090"/>
              <a:gd name="connsiteY3" fmla="*/ 0 h 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0" h="29388">
                <a:moveTo>
                  <a:pt x="0" y="0"/>
                </a:moveTo>
                <a:lnTo>
                  <a:pt x="34090" y="0"/>
                </a:lnTo>
                <a:lnTo>
                  <a:pt x="17045" y="2938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68656"/>
              <a:ext cx="5033250" cy="1552068"/>
              <a:chOff x="-4714868" y="2147721"/>
              <a:chExt cx="5033250" cy="1552068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47721"/>
                <a:ext cx="5033250" cy="966752"/>
                <a:chOff x="-4714868" y="2147721"/>
                <a:chExt cx="5033250" cy="966752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47721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3.1.1</a:t>
                  </a:r>
                  <a:r>
                    <a:rPr lang="zh-CN" altLang="en-US" sz="4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直线的倾斜角与斜率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7D1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直线与方程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30" name="等腰三角形 29"/>
          <p:cNvSpPr/>
          <p:nvPr/>
        </p:nvSpPr>
        <p:spPr>
          <a:xfrm>
            <a:off x="9542" y="1621161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flipV="1">
            <a:off x="-253" y="1623090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-99864" y="184676"/>
            <a:ext cx="1365412" cy="1177079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5400000">
            <a:off x="4616863" y="5939786"/>
            <a:ext cx="966684" cy="833348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6200000">
            <a:off x="10936607" y="5584408"/>
            <a:ext cx="1348386" cy="1162401"/>
          </a:xfrm>
          <a:prstGeom prst="triangle">
            <a:avLst>
              <a:gd name="adj" fmla="val 48423"/>
            </a:avLst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52758"/>
            <a:ext cx="4953000" cy="623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二、直线的的斜率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60400" y="1669379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  <a:buNone/>
            </a:pPr>
            <a:r>
              <a:rPr lang="zh-CN" altLang="en-US" sz="2000" kern="0" dirty="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日常生活中，还有没有表示倾斜程度的量？ </a:t>
            </a:r>
          </a:p>
        </p:txBody>
      </p:sp>
      <p:sp>
        <p:nvSpPr>
          <p:cNvPr id="20484" name="Text Box 4"/>
          <p:cNvSpPr>
            <a:spLocks noChangeArrowheads="1"/>
          </p:cNvSpPr>
          <p:nvPr/>
        </p:nvSpPr>
        <p:spPr bwMode="auto">
          <a:xfrm>
            <a:off x="660400" y="2052279"/>
            <a:ext cx="1085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3.1-3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，日常生活中，我们经常用“升高量与前进量的比”表示倾斜面的“坡度”（倾斜程度），即</a:t>
            </a:r>
          </a:p>
        </p:txBody>
      </p:sp>
      <p:graphicFrame>
        <p:nvGraphicFramePr>
          <p:cNvPr id="20485" name="Object 28"/>
          <p:cNvGraphicFramePr>
            <a:graphicFrameLocks noChangeAspect="1"/>
          </p:cNvGraphicFramePr>
          <p:nvPr/>
        </p:nvGraphicFramePr>
        <p:xfrm>
          <a:off x="2531731" y="2735736"/>
          <a:ext cx="1640942" cy="70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公式 3.0" r:id="rId2" imgW="927735" imgH="468630" progId="Equation.3">
                  <p:embed/>
                </p:oleObj>
              </mc:Choice>
              <mc:Fallback>
                <p:oleObj name="Microsoft 公式 3.0" r:id="rId2" imgW="927735" imgH="46863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731" y="2735736"/>
                        <a:ext cx="1640942" cy="703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6" name="Group 31"/>
          <p:cNvGrpSpPr/>
          <p:nvPr/>
        </p:nvGrpSpPr>
        <p:grpSpPr bwMode="auto">
          <a:xfrm>
            <a:off x="6358426" y="3941404"/>
            <a:ext cx="3063875" cy="2133600"/>
            <a:chOff x="3264" y="2544"/>
            <a:chExt cx="1930" cy="1344"/>
          </a:xfrm>
        </p:grpSpPr>
        <p:grpSp>
          <p:nvGrpSpPr>
            <p:cNvPr id="20487" name="Group 25"/>
            <p:cNvGrpSpPr/>
            <p:nvPr/>
          </p:nvGrpSpPr>
          <p:grpSpPr bwMode="auto">
            <a:xfrm>
              <a:off x="3264" y="2544"/>
              <a:ext cx="1930" cy="1344"/>
              <a:chOff x="3264" y="2544"/>
              <a:chExt cx="1930" cy="1344"/>
            </a:xfrm>
          </p:grpSpPr>
          <p:sp>
            <p:nvSpPr>
              <p:cNvPr id="20488" name="Arc 7"/>
              <p:cNvSpPr/>
              <p:nvPr/>
            </p:nvSpPr>
            <p:spPr bwMode="auto">
              <a:xfrm>
                <a:off x="3792" y="340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 fill="none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algn="ctr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0489" name="Object 8"/>
              <p:cNvGraphicFramePr>
                <a:graphicFrameLocks noChangeAspect="1"/>
              </p:cNvGraphicFramePr>
              <p:nvPr/>
            </p:nvGraphicFramePr>
            <p:xfrm>
              <a:off x="3840" y="3312"/>
              <a:ext cx="240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Microsoft 公式 3.0" r:id="rId4" imgW="105410" imgH="186690" progId="Equation.3">
                      <p:embed/>
                    </p:oleObj>
                  </mc:Choice>
                  <mc:Fallback>
                    <p:oleObj name="Microsoft 公式 3.0" r:id="rId4" imgW="105410" imgH="18669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3312"/>
                            <a:ext cx="240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490" name="Text Box 9"/>
              <p:cNvSpPr>
                <a:spLocks noChangeArrowheads="1"/>
              </p:cNvSpPr>
              <p:nvPr/>
            </p:nvSpPr>
            <p:spPr bwMode="auto">
              <a:xfrm>
                <a:off x="4848" y="2688"/>
                <a:ext cx="346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CN" altLang="en-US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升高量</a:t>
                </a:r>
              </a:p>
            </p:txBody>
          </p:sp>
          <p:sp>
            <p:nvSpPr>
              <p:cNvPr id="20491" name="Text Box 10"/>
              <p:cNvSpPr>
                <a:spLocks noChangeArrowheads="1"/>
              </p:cNvSpPr>
              <p:nvPr/>
            </p:nvSpPr>
            <p:spPr bwMode="auto">
              <a:xfrm>
                <a:off x="3744" y="360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CN" altLang="en-US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前进量</a:t>
                </a:r>
              </a:p>
            </p:txBody>
          </p:sp>
          <p:sp>
            <p:nvSpPr>
              <p:cNvPr id="20492" name="Line 11"/>
              <p:cNvSpPr>
                <a:spLocks noChangeShapeType="1"/>
              </p:cNvSpPr>
              <p:nvPr/>
            </p:nvSpPr>
            <p:spPr bwMode="auto">
              <a:xfrm>
                <a:off x="3552" y="3552"/>
                <a:ext cx="1248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93" name="Line 12"/>
              <p:cNvSpPr>
                <a:spLocks noChangeShapeType="1"/>
              </p:cNvSpPr>
              <p:nvPr/>
            </p:nvSpPr>
            <p:spPr bwMode="auto">
              <a:xfrm flipV="1">
                <a:off x="4800" y="2784"/>
                <a:ext cx="0" cy="768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94" name="Line 13"/>
              <p:cNvSpPr>
                <a:spLocks noChangeShapeType="1"/>
              </p:cNvSpPr>
              <p:nvPr/>
            </p:nvSpPr>
            <p:spPr bwMode="auto">
              <a:xfrm flipV="1">
                <a:off x="3552" y="2784"/>
                <a:ext cx="1248" cy="76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95" name="Rectangle 20"/>
              <p:cNvSpPr>
                <a:spLocks noChangeArrowheads="1"/>
              </p:cNvSpPr>
              <p:nvPr/>
            </p:nvSpPr>
            <p:spPr bwMode="auto">
              <a:xfrm>
                <a:off x="3264" y="336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0496" name="Rectangle 21"/>
              <p:cNvSpPr>
                <a:spLocks noChangeArrowheads="1"/>
              </p:cNvSpPr>
              <p:nvPr/>
            </p:nvSpPr>
            <p:spPr bwMode="auto">
              <a:xfrm>
                <a:off x="4848" y="340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0497" name="Rectangle 22"/>
              <p:cNvSpPr>
                <a:spLocks noChangeArrowheads="1"/>
              </p:cNvSpPr>
              <p:nvPr/>
            </p:nvSpPr>
            <p:spPr bwMode="auto">
              <a:xfrm>
                <a:off x="4512" y="254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20498" name="Line 29"/>
            <p:cNvSpPr>
              <a:spLocks noChangeShapeType="1"/>
            </p:cNvSpPr>
            <p:nvPr/>
          </p:nvSpPr>
          <p:spPr bwMode="auto">
            <a:xfrm>
              <a:off x="4656" y="3360"/>
              <a:ext cx="144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9" name="Line 30"/>
            <p:cNvSpPr>
              <a:spLocks noChangeShapeType="1"/>
            </p:cNvSpPr>
            <p:nvPr/>
          </p:nvSpPr>
          <p:spPr bwMode="auto">
            <a:xfrm>
              <a:off x="4656" y="3360"/>
              <a:ext cx="0" cy="19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0" name="Group 24"/>
          <p:cNvGrpSpPr/>
          <p:nvPr/>
        </p:nvGrpSpPr>
        <p:grpSpPr bwMode="auto">
          <a:xfrm>
            <a:off x="6815625" y="2874604"/>
            <a:ext cx="2514600" cy="2667000"/>
            <a:chOff x="3552" y="1872"/>
            <a:chExt cx="1584" cy="1680"/>
          </a:xfrm>
        </p:grpSpPr>
        <p:sp>
          <p:nvSpPr>
            <p:cNvPr id="20501" name="Line 14"/>
            <p:cNvSpPr>
              <a:spLocks noChangeShapeType="1"/>
            </p:cNvSpPr>
            <p:nvPr/>
          </p:nvSpPr>
          <p:spPr bwMode="auto">
            <a:xfrm flipV="1">
              <a:off x="3552" y="2064"/>
              <a:ext cx="1248" cy="14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2" name="Line 17"/>
            <p:cNvSpPr>
              <a:spLocks noChangeShapeType="1"/>
            </p:cNvSpPr>
            <p:nvPr/>
          </p:nvSpPr>
          <p:spPr bwMode="auto">
            <a:xfrm flipV="1">
              <a:off x="4800" y="2016"/>
              <a:ext cx="0" cy="1536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3" name="Arc 18"/>
            <p:cNvSpPr/>
            <p:nvPr/>
          </p:nvSpPr>
          <p:spPr bwMode="auto">
            <a:xfrm>
              <a:off x="3888" y="3168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0504" name="Object 19"/>
            <p:cNvGraphicFramePr>
              <a:graphicFrameLocks noChangeAspect="1"/>
            </p:cNvGraphicFramePr>
            <p:nvPr/>
          </p:nvGraphicFramePr>
          <p:xfrm>
            <a:off x="4080" y="3120"/>
            <a:ext cx="26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365" imgH="228600" progId="Equation.3">
                    <p:embed/>
                  </p:oleObj>
                </mc:Choice>
                <mc:Fallback>
                  <p:oleObj name="Equation" r:id="rId6" imgW="126365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120"/>
                          <a:ext cx="264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5" name="Rectangle 23"/>
            <p:cNvSpPr>
              <a:spLocks noChangeArrowheads="1"/>
            </p:cNvSpPr>
            <p:nvPr/>
          </p:nvSpPr>
          <p:spPr bwMode="auto">
            <a:xfrm>
              <a:off x="4848" y="1872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506" name="Rectangle 32"/>
          <p:cNvSpPr>
            <a:spLocks noChangeArrowheads="1"/>
          </p:cNvSpPr>
          <p:nvPr/>
        </p:nvSpPr>
        <p:spPr bwMode="auto">
          <a:xfrm>
            <a:off x="2447926" y="3548499"/>
            <a:ext cx="44196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设直线的倾斜程度为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20507" name="Object 33"/>
          <p:cNvGraphicFramePr>
            <a:graphicFrameLocks noChangeAspect="1"/>
          </p:cNvGraphicFramePr>
          <p:nvPr/>
        </p:nvGraphicFramePr>
        <p:xfrm>
          <a:off x="2553910" y="3893781"/>
          <a:ext cx="1350254" cy="92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1195" imgH="484505" progId="Equation.3">
                  <p:embed/>
                </p:oleObj>
              </mc:Choice>
              <mc:Fallback>
                <p:oleObj name="Equation" r:id="rId8" imgW="671195" imgH="48450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910" y="3893781"/>
                        <a:ext cx="1350254" cy="923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34"/>
          <p:cNvGraphicFramePr>
            <a:graphicFrameLocks noChangeAspect="1"/>
          </p:cNvGraphicFramePr>
          <p:nvPr/>
        </p:nvGraphicFramePr>
        <p:xfrm>
          <a:off x="2537518" y="4948463"/>
          <a:ext cx="1376171" cy="92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8180" imgH="490855" progId="Equation.3">
                  <p:embed/>
                </p:oleObj>
              </mc:Choice>
              <mc:Fallback>
                <p:oleObj name="Equation" r:id="rId10" imgW="678180" imgH="49085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518" y="4948463"/>
                        <a:ext cx="1376171" cy="926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35"/>
          <p:cNvGraphicFramePr>
            <a:graphicFrameLocks noChangeAspect="1"/>
          </p:cNvGraphicFramePr>
          <p:nvPr/>
        </p:nvGraphicFramePr>
        <p:xfrm>
          <a:off x="3913689" y="4130254"/>
          <a:ext cx="1295399" cy="45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5760" imgH="269240" progId="Equation.3">
                  <p:embed/>
                </p:oleObj>
              </mc:Choice>
              <mc:Fallback>
                <p:oleObj name="Equation" r:id="rId12" imgW="365760" imgH="2692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689" y="4130254"/>
                        <a:ext cx="1295399" cy="455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6"/>
          <p:cNvGraphicFramePr>
            <a:graphicFrameLocks noChangeAspect="1"/>
          </p:cNvGraphicFramePr>
          <p:nvPr/>
        </p:nvGraphicFramePr>
        <p:xfrm>
          <a:off x="3913689" y="5176557"/>
          <a:ext cx="1295399" cy="54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6560" imgH="268605" progId="Equation.3">
                  <p:embed/>
                </p:oleObj>
              </mc:Choice>
              <mc:Fallback>
                <p:oleObj name="Equation" r:id="rId14" imgW="416560" imgH="26860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689" y="5176557"/>
                        <a:ext cx="1295399" cy="545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37947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37947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nimBg="1"/>
      <p:bldP spid="20484" grpId="1" autoUpdateAnimBg="0"/>
      <p:bldP spid="20506" grpId="0" animBg="1"/>
      <p:bldP spid="20506" grpId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77847"/>
            <a:ext cx="5715000" cy="48549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、直线斜率的定义：</a:t>
            </a:r>
          </a:p>
        </p:txBody>
      </p:sp>
      <p:grpSp>
        <p:nvGrpSpPr>
          <p:cNvPr id="21507" name="Group 3"/>
          <p:cNvGrpSpPr/>
          <p:nvPr/>
        </p:nvGrpSpPr>
        <p:grpSpPr bwMode="auto">
          <a:xfrm>
            <a:off x="660400" y="1508722"/>
            <a:ext cx="9275763" cy="1631950"/>
            <a:chOff x="768" y="776"/>
            <a:chExt cx="5843" cy="1028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768" y="776"/>
              <a:ext cx="5843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我们把一条直线的倾斜角     的正切值叫做这条直线的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斜率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(slope)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用小写字母 </a:t>
              </a:r>
              <a:r>
                <a:rPr lang="en-US" altLang="zh-CN" sz="2000" i="1" kern="0" dirty="0">
                  <a:solidFill>
                    <a:schemeClr val="hlin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表示，即： </a:t>
              </a:r>
            </a:p>
          </p:txBody>
        </p:sp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2511" y="1257"/>
            <a:ext cx="285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82550" imgH="183515" progId="Equation.3">
                    <p:embed/>
                  </p:oleObj>
                </mc:Choice>
                <mc:Fallback>
                  <p:oleObj r:id="rId2" imgW="82550" imgH="18351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" y="1257"/>
                          <a:ext cx="285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4544060" y="2915928"/>
          <a:ext cx="1579880" cy="50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1485" imgH="297180" progId="Equation.3">
                  <p:embed/>
                </p:oleObj>
              </mc:Choice>
              <mc:Fallback>
                <p:oleObj name="Equation" r:id="rId4" imgW="451485" imgH="2971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060" y="2915928"/>
                        <a:ext cx="1579880" cy="500296"/>
                      </a:xfrm>
                      <a:prstGeom prst="rect">
                        <a:avLst/>
                      </a:prstGeom>
                      <a:noFill/>
                      <a:ln w="3175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97829" y="3859980"/>
            <a:ext cx="2776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例如： </a:t>
            </a: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689913" y="3773267"/>
          <a:ext cx="1211001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1955" imgH="270510" progId="Equation.3">
                  <p:embed/>
                </p:oleObj>
              </mc:Choice>
              <mc:Fallback>
                <p:oleObj name="Equation" r:id="rId6" imgW="401955" imgH="27051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913" y="3773267"/>
                        <a:ext cx="1211001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4939329" y="3471547"/>
          <a:ext cx="3125165" cy="109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4410" imgH="668655" progId="Equation.3">
                  <p:embed/>
                </p:oleObj>
              </mc:Choice>
              <mc:Fallback>
                <p:oleObj name="Equation" r:id="rId8" imgW="994410" imgH="66865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329" y="3471547"/>
                        <a:ext cx="3125165" cy="1095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645637" y="4574471"/>
          <a:ext cx="1255275" cy="53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3860" imgH="269240" progId="Equation.3">
                  <p:embed/>
                </p:oleObj>
              </mc:Choice>
              <mc:Fallback>
                <p:oleObj name="Equation" r:id="rId10" imgW="403860" imgH="269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637" y="4574471"/>
                        <a:ext cx="1255275" cy="533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4939327" y="4530275"/>
          <a:ext cx="2875152" cy="541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02005" imgH="480695" progId="Equation.3">
                  <p:embed/>
                </p:oleObj>
              </mc:Choice>
              <mc:Fallback>
                <p:oleObj name="Equation" r:id="rId12" imgW="802005" imgH="4806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327" y="4530275"/>
                        <a:ext cx="2875152" cy="541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652273" y="5295197"/>
          <a:ext cx="1256577" cy="53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3225" imgH="269875" progId="Equation.3">
                  <p:embed/>
                </p:oleObj>
              </mc:Choice>
              <mc:Fallback>
                <p:oleObj name="Equation" r:id="rId14" imgW="403225" imgH="26987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273" y="5295197"/>
                        <a:ext cx="1256577" cy="533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030356" y="5260038"/>
          <a:ext cx="3187668" cy="60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735" imgH="506730" progId="Equation.3">
                  <p:embed/>
                </p:oleObj>
              </mc:Choice>
              <mc:Fallback>
                <p:oleObj name="Equation" r:id="rId16" imgW="927735" imgH="5067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356" y="5260038"/>
                        <a:ext cx="3187668" cy="604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 bwMode="auto">
          <a:xfrm>
            <a:off x="2950580" y="1588626"/>
            <a:ext cx="2438400" cy="1600200"/>
            <a:chOff x="3600" y="672"/>
            <a:chExt cx="1536" cy="1008"/>
          </a:xfrm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>
              <a:off x="3600" y="672"/>
              <a:ext cx="1536" cy="1008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zh-CN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2532" name="Object 4"/>
            <p:cNvGraphicFramePr>
              <a:graphicFrameLocks noChangeAspect="1"/>
            </p:cNvGraphicFramePr>
            <p:nvPr/>
          </p:nvGraphicFramePr>
          <p:xfrm>
            <a:off x="3828" y="816"/>
            <a:ext cx="1212" cy="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94690" imgH="498475" progId="Equation.3">
                    <p:embed/>
                  </p:oleObj>
                </mc:Choice>
                <mc:Fallback>
                  <p:oleObj name="Equation" r:id="rId2" imgW="694690" imgH="498475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" y="816"/>
                          <a:ext cx="1212" cy="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818818" y="4370868"/>
          <a:ext cx="3040037" cy="90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0960" imgH="662940" progId="Equation.3">
                  <p:embed/>
                </p:oleObj>
              </mc:Choice>
              <mc:Fallback>
                <p:oleObj name="Equation" r:id="rId4" imgW="1330960" imgH="6629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818" y="4370868"/>
                        <a:ext cx="3040037" cy="906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4" name="Group 6"/>
          <p:cNvGrpSpPr/>
          <p:nvPr/>
        </p:nvGrpSpPr>
        <p:grpSpPr bwMode="auto">
          <a:xfrm>
            <a:off x="561394" y="1512426"/>
            <a:ext cx="8561388" cy="3668713"/>
            <a:chOff x="-497" y="384"/>
            <a:chExt cx="5393" cy="2311"/>
          </a:xfrm>
        </p:grpSpPr>
        <p:grpSp>
          <p:nvGrpSpPr>
            <p:cNvPr id="22535" name="Group 7"/>
            <p:cNvGrpSpPr/>
            <p:nvPr/>
          </p:nvGrpSpPr>
          <p:grpSpPr bwMode="auto">
            <a:xfrm>
              <a:off x="-497" y="1869"/>
              <a:ext cx="4032" cy="826"/>
              <a:chOff x="-497" y="1783"/>
              <a:chExt cx="4032" cy="826"/>
            </a:xfrm>
          </p:grpSpPr>
          <p:sp>
            <p:nvSpPr>
              <p:cNvPr id="22536" name="Text Box 8"/>
              <p:cNvSpPr>
                <a:spLocks noChangeArrowheads="1"/>
              </p:cNvSpPr>
              <p:nvPr/>
            </p:nvSpPr>
            <p:spPr bwMode="auto">
              <a:xfrm>
                <a:off x="-497" y="1783"/>
                <a:ext cx="4032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思考：当直线与        轴垂直时，直线的倾斜角是多少？</a:t>
                </a:r>
              </a:p>
            </p:txBody>
          </p:sp>
          <p:graphicFrame>
            <p:nvGraphicFramePr>
              <p:cNvPr id="22537" name="Object 9"/>
              <p:cNvGraphicFramePr>
                <a:graphicFrameLocks noChangeAspect="1"/>
              </p:cNvGraphicFramePr>
              <p:nvPr/>
            </p:nvGraphicFramePr>
            <p:xfrm>
              <a:off x="732" y="1783"/>
              <a:ext cx="294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80645" imgH="186055" progId="Equation.3">
                      <p:embed/>
                    </p:oleObj>
                  </mc:Choice>
                  <mc:Fallback>
                    <p:oleObj name="Equation" r:id="rId6" imgW="80645" imgH="186055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2" y="1783"/>
                            <a:ext cx="294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538" name="Group 10"/>
            <p:cNvGrpSpPr/>
            <p:nvPr/>
          </p:nvGrpSpPr>
          <p:grpSpPr bwMode="auto">
            <a:xfrm>
              <a:off x="3168" y="384"/>
              <a:ext cx="1728" cy="1308"/>
              <a:chOff x="3168" y="384"/>
              <a:chExt cx="1728" cy="1308"/>
            </a:xfrm>
          </p:grpSpPr>
          <p:grpSp>
            <p:nvGrpSpPr>
              <p:cNvPr id="22539" name="Group 11"/>
              <p:cNvGrpSpPr/>
              <p:nvPr/>
            </p:nvGrpSpPr>
            <p:grpSpPr bwMode="auto">
              <a:xfrm>
                <a:off x="3168" y="384"/>
                <a:ext cx="1728" cy="1308"/>
                <a:chOff x="3360" y="480"/>
                <a:chExt cx="1728" cy="1308"/>
              </a:xfrm>
            </p:grpSpPr>
            <p:sp>
              <p:nvSpPr>
                <p:cNvPr id="22540" name="Line 12"/>
                <p:cNvSpPr>
                  <a:spLocks noChangeShapeType="1"/>
                </p:cNvSpPr>
                <p:nvPr/>
              </p:nvSpPr>
              <p:spPr bwMode="auto">
                <a:xfrm>
                  <a:off x="3360" y="1481"/>
                  <a:ext cx="1728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4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779" y="539"/>
                  <a:ext cx="0" cy="1237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42" name="Line 14"/>
                <p:cNvSpPr>
                  <a:spLocks noChangeShapeType="1"/>
                </p:cNvSpPr>
                <p:nvPr/>
              </p:nvSpPr>
              <p:spPr bwMode="auto">
                <a:xfrm>
                  <a:off x="4145" y="657"/>
                  <a:ext cx="0" cy="106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43" name="Text Box 15"/>
                <p:cNvSpPr>
                  <a:spLocks noChangeArrowheads="1"/>
                </p:cNvSpPr>
                <p:nvPr/>
              </p:nvSpPr>
              <p:spPr bwMode="auto">
                <a:xfrm>
                  <a:off x="4826" y="1423"/>
                  <a:ext cx="21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None/>
                  </a:pPr>
                  <a:r>
                    <a:rPr lang="en-US" altLang="zh-CN" sz="2000" i="1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22544" name="Text Box 16"/>
                <p:cNvSpPr>
                  <a:spLocks noChangeArrowheads="1"/>
                </p:cNvSpPr>
                <p:nvPr/>
              </p:nvSpPr>
              <p:spPr bwMode="auto">
                <a:xfrm>
                  <a:off x="3569" y="480"/>
                  <a:ext cx="319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None/>
                  </a:pPr>
                  <a:r>
                    <a:rPr lang="en-US" altLang="zh-CN" sz="2000" i="1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22545" name="Text Box 17"/>
                <p:cNvSpPr>
                  <a:spLocks noChangeArrowheads="1"/>
                </p:cNvSpPr>
                <p:nvPr/>
              </p:nvSpPr>
              <p:spPr bwMode="auto">
                <a:xfrm>
                  <a:off x="3552" y="1401"/>
                  <a:ext cx="38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None/>
                  </a:pPr>
                  <a:r>
                    <a:rPr lang="en-US" altLang="zh-CN" sz="2000" i="1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22546" name="Line 18"/>
              <p:cNvSpPr>
                <a:spLocks noChangeShapeType="1"/>
              </p:cNvSpPr>
              <p:nvPr/>
            </p:nvSpPr>
            <p:spPr bwMode="auto">
              <a:xfrm>
                <a:off x="3936" y="1248"/>
                <a:ext cx="144" cy="0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>
                <a:off x="4080" y="1248"/>
                <a:ext cx="0" cy="144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0689" y="1108839"/>
            <a:ext cx="10160000" cy="53974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、探究：由两点确定的直线的斜率</a:t>
            </a:r>
          </a:p>
        </p:txBody>
      </p:sp>
      <p:cxnSp>
        <p:nvCxnSpPr>
          <p:cNvPr id="23555" name="Line 6"/>
          <p:cNvCxnSpPr>
            <a:cxnSpLocks noChangeShapeType="1"/>
          </p:cNvCxnSpPr>
          <p:nvPr/>
        </p:nvCxnSpPr>
        <p:spPr bwMode="auto">
          <a:xfrm flipV="1">
            <a:off x="723077" y="2530446"/>
            <a:ext cx="2971800" cy="25146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3556" name="Group 13"/>
          <p:cNvGrpSpPr/>
          <p:nvPr/>
        </p:nvGrpSpPr>
        <p:grpSpPr bwMode="auto">
          <a:xfrm>
            <a:off x="1256477" y="4435446"/>
            <a:ext cx="450850" cy="381000"/>
            <a:chOff x="1008" y="2592"/>
            <a:chExt cx="284" cy="240"/>
          </a:xfrm>
        </p:grpSpPr>
        <p:sp>
          <p:nvSpPr>
            <p:cNvPr id="23557" name="Arc 11"/>
            <p:cNvSpPr/>
            <p:nvPr/>
          </p:nvSpPr>
          <p:spPr bwMode="auto">
            <a:xfrm>
              <a:off x="1008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99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3558" name="Object 12"/>
            <p:cNvGraphicFramePr>
              <a:graphicFrameLocks noChangeAspect="1"/>
            </p:cNvGraphicFramePr>
            <p:nvPr/>
          </p:nvGraphicFramePr>
          <p:xfrm>
            <a:off x="1056" y="2592"/>
            <a:ext cx="23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0965" imgH="178435" progId="Equation.3">
                    <p:embed/>
                  </p:oleObj>
                </mc:Choice>
                <mc:Fallback>
                  <p:oleObj name="Equation" r:id="rId2" imgW="100965" imgH="178435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592"/>
                          <a:ext cx="23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59" name="Group 33"/>
          <p:cNvGrpSpPr/>
          <p:nvPr/>
        </p:nvGrpSpPr>
        <p:grpSpPr bwMode="auto">
          <a:xfrm>
            <a:off x="1942277" y="2759046"/>
            <a:ext cx="2438400" cy="1543050"/>
            <a:chOff x="1440" y="2160"/>
            <a:chExt cx="1536" cy="972"/>
          </a:xfrm>
        </p:grpSpPr>
        <p:pic>
          <p:nvPicPr>
            <p:cNvPr id="23560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60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6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736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3562" name="Object 17"/>
            <p:cNvGraphicFramePr>
              <a:graphicFrameLocks noChangeAspect="1"/>
            </p:cNvGraphicFramePr>
            <p:nvPr/>
          </p:nvGraphicFramePr>
          <p:xfrm>
            <a:off x="1536" y="2880"/>
            <a:ext cx="65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5455" imgH="308610" progId="Equation.3">
                    <p:embed/>
                  </p:oleObj>
                </mc:Choice>
                <mc:Fallback>
                  <p:oleObj name="Equation" r:id="rId5" imgW="465455" imgH="30861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880"/>
                          <a:ext cx="65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Object 19"/>
            <p:cNvGraphicFramePr>
              <a:graphicFrameLocks noChangeAspect="1"/>
            </p:cNvGraphicFramePr>
            <p:nvPr/>
          </p:nvGraphicFramePr>
          <p:xfrm>
            <a:off x="2256" y="2160"/>
            <a:ext cx="72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98475" imgH="326390" progId="Equation.3">
                    <p:embed/>
                  </p:oleObj>
                </mc:Choice>
                <mc:Fallback>
                  <p:oleObj name="Equation" r:id="rId7" imgW="498475" imgH="32639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160"/>
                          <a:ext cx="72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64" name="Object 22"/>
          <p:cNvGraphicFramePr>
            <a:graphicFrameLocks noChangeAspect="1"/>
          </p:cNvGraphicFramePr>
          <p:nvPr/>
        </p:nvGraphicFramePr>
        <p:xfrm>
          <a:off x="6020765" y="3890781"/>
          <a:ext cx="2254170" cy="89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4235" imgH="635000" progId="Equation.3">
                  <p:embed/>
                </p:oleObj>
              </mc:Choice>
              <mc:Fallback>
                <p:oleObj name="Equation" r:id="rId9" imgW="864235" imgH="6350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765" y="3890781"/>
                        <a:ext cx="2254170" cy="892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23"/>
          <p:cNvSpPr>
            <a:spLocks noChangeArrowheads="1"/>
          </p:cNvSpPr>
          <p:nvPr/>
        </p:nvSpPr>
        <p:spPr bwMode="auto">
          <a:xfrm>
            <a:off x="5502453" y="3444846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如图，当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为锐角时， </a:t>
            </a:r>
          </a:p>
        </p:txBody>
      </p:sp>
      <p:grpSp>
        <p:nvGrpSpPr>
          <p:cNvPr id="23566" name="Group 26"/>
          <p:cNvGrpSpPr/>
          <p:nvPr/>
        </p:nvGrpSpPr>
        <p:grpSpPr bwMode="auto">
          <a:xfrm>
            <a:off x="5623103" y="1054100"/>
            <a:ext cx="3246438" cy="2308226"/>
            <a:chOff x="1584" y="528"/>
            <a:chExt cx="2045" cy="1454"/>
          </a:xfrm>
        </p:grpSpPr>
        <p:sp>
          <p:nvSpPr>
            <p:cNvPr id="23567" name="AutoShape 24"/>
            <p:cNvSpPr>
              <a:spLocks noChangeArrowheads="1"/>
            </p:cNvSpPr>
            <p:nvPr/>
          </p:nvSpPr>
          <p:spPr bwMode="auto">
            <a:xfrm>
              <a:off x="1584" y="528"/>
              <a:ext cx="2045" cy="1454"/>
            </a:xfrm>
            <a:prstGeom prst="cloudCallout">
              <a:avLst>
                <a:gd name="adj1" fmla="val -75789"/>
                <a:gd name="adj2" fmla="val 4191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2000" kern="0" dirty="0">
                  <a:solidFill>
                    <a:srgbClr val="FC2A7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能不能构造一个直角三角形去求？</a:t>
              </a:r>
            </a:p>
          </p:txBody>
        </p:sp>
        <p:graphicFrame>
          <p:nvGraphicFramePr>
            <p:cNvPr id="23568" name="Object 25"/>
            <p:cNvGraphicFramePr>
              <a:graphicFrameLocks noChangeAspect="1"/>
            </p:cNvGraphicFramePr>
            <p:nvPr/>
          </p:nvGraphicFramePr>
          <p:xfrm>
            <a:off x="2038" y="816"/>
            <a:ext cx="88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57835" imgH="303530" progId="Equation.3">
                    <p:embed/>
                  </p:oleObj>
                </mc:Choice>
                <mc:Fallback>
                  <p:oleObj name="Equation" r:id="rId11" imgW="457835" imgH="30353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8" y="816"/>
                          <a:ext cx="88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69" name="Group 36"/>
          <p:cNvGrpSpPr/>
          <p:nvPr/>
        </p:nvGrpSpPr>
        <p:grpSpPr bwMode="auto">
          <a:xfrm>
            <a:off x="799277" y="2378046"/>
            <a:ext cx="3105150" cy="2895600"/>
            <a:chOff x="576" y="1484"/>
            <a:chExt cx="1956" cy="1824"/>
          </a:xfrm>
        </p:grpSpPr>
        <p:sp>
          <p:nvSpPr>
            <p:cNvPr id="23570" name="Line 4"/>
            <p:cNvSpPr>
              <a:spLocks noChangeShapeType="1"/>
            </p:cNvSpPr>
            <p:nvPr/>
          </p:nvSpPr>
          <p:spPr bwMode="auto">
            <a:xfrm>
              <a:off x="576" y="3024"/>
              <a:ext cx="192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3571" name="Object 7"/>
            <p:cNvGraphicFramePr>
              <a:graphicFrameLocks noChangeAspect="1"/>
            </p:cNvGraphicFramePr>
            <p:nvPr/>
          </p:nvGraphicFramePr>
          <p:xfrm>
            <a:off x="2274" y="3024"/>
            <a:ext cx="25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0645" imgH="186055" progId="Equation.3">
                    <p:embed/>
                  </p:oleObj>
                </mc:Choice>
                <mc:Fallback>
                  <p:oleObj name="Equation" r:id="rId13" imgW="80645" imgH="18605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" y="3024"/>
                          <a:ext cx="25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2" name="Object 8"/>
            <p:cNvGraphicFramePr>
              <a:graphicFrameLocks noChangeAspect="1"/>
            </p:cNvGraphicFramePr>
            <p:nvPr/>
          </p:nvGraphicFramePr>
          <p:xfrm>
            <a:off x="834" y="1484"/>
            <a:ext cx="24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97790" imgH="206375" progId="Equation.3">
                    <p:embed/>
                  </p:oleObj>
                </mc:Choice>
                <mc:Fallback>
                  <p:oleObj name="Equation" r:id="rId15" imgW="97790" imgH="20637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" y="1484"/>
                          <a:ext cx="247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3" name="Object 9"/>
            <p:cNvGraphicFramePr>
              <a:graphicFrameLocks noChangeAspect="1"/>
            </p:cNvGraphicFramePr>
            <p:nvPr/>
          </p:nvGraphicFramePr>
          <p:xfrm>
            <a:off x="864" y="2980"/>
            <a:ext cx="259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2550" imgH="183515" progId="Equation.3">
                    <p:embed/>
                  </p:oleObj>
                </mc:Choice>
                <mc:Fallback>
                  <p:oleObj name="Equation" r:id="rId17" imgW="82550" imgH="183515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980"/>
                          <a:ext cx="259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4" name="Line 35"/>
            <p:cNvSpPr>
              <a:spLocks noChangeShapeType="1"/>
            </p:cNvSpPr>
            <p:nvPr/>
          </p:nvSpPr>
          <p:spPr bwMode="auto">
            <a:xfrm flipV="1">
              <a:off x="1104" y="1536"/>
              <a:ext cx="0" cy="168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75" name="Group 37"/>
          <p:cNvGrpSpPr/>
          <p:nvPr/>
        </p:nvGrpSpPr>
        <p:grpSpPr bwMode="auto">
          <a:xfrm>
            <a:off x="2399477" y="3444846"/>
            <a:ext cx="450850" cy="381000"/>
            <a:chOff x="1008" y="2592"/>
            <a:chExt cx="284" cy="240"/>
          </a:xfrm>
        </p:grpSpPr>
        <p:sp>
          <p:nvSpPr>
            <p:cNvPr id="23576" name="Arc 38"/>
            <p:cNvSpPr/>
            <p:nvPr/>
          </p:nvSpPr>
          <p:spPr bwMode="auto">
            <a:xfrm>
              <a:off x="1008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99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3577" name="Object 39"/>
            <p:cNvGraphicFramePr>
              <a:graphicFrameLocks noChangeAspect="1"/>
            </p:cNvGraphicFramePr>
            <p:nvPr/>
          </p:nvGraphicFramePr>
          <p:xfrm>
            <a:off x="1056" y="2592"/>
            <a:ext cx="23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00965" imgH="178435" progId="Equation.3">
                    <p:embed/>
                  </p:oleObj>
                </mc:Choice>
                <mc:Fallback>
                  <p:oleObj name="Equation" r:id="rId19" imgW="100965" imgH="178435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592"/>
                          <a:ext cx="23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78" name="Group 48"/>
          <p:cNvGrpSpPr/>
          <p:nvPr/>
        </p:nvGrpSpPr>
        <p:grpSpPr bwMode="auto">
          <a:xfrm>
            <a:off x="1256477" y="2682846"/>
            <a:ext cx="2133600" cy="2590800"/>
            <a:chOff x="864" y="1680"/>
            <a:chExt cx="1344" cy="1632"/>
          </a:xfrm>
        </p:grpSpPr>
        <p:sp>
          <p:nvSpPr>
            <p:cNvPr id="23579" name="Line 40"/>
            <p:cNvSpPr>
              <a:spLocks noChangeShapeType="1"/>
            </p:cNvSpPr>
            <p:nvPr/>
          </p:nvSpPr>
          <p:spPr bwMode="auto">
            <a:xfrm>
              <a:off x="2064" y="2400"/>
              <a:ext cx="0" cy="624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0" name="Line 41"/>
            <p:cNvSpPr>
              <a:spLocks noChangeShapeType="1"/>
            </p:cNvSpPr>
            <p:nvPr/>
          </p:nvSpPr>
          <p:spPr bwMode="auto">
            <a:xfrm>
              <a:off x="1440" y="2400"/>
              <a:ext cx="0" cy="624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1" name="Line 42"/>
            <p:cNvSpPr>
              <a:spLocks noChangeShapeType="1"/>
            </p:cNvSpPr>
            <p:nvPr/>
          </p:nvSpPr>
          <p:spPr bwMode="auto">
            <a:xfrm flipH="1">
              <a:off x="1104" y="1824"/>
              <a:ext cx="960" cy="0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2" name="Line 43"/>
            <p:cNvSpPr>
              <a:spLocks noChangeShapeType="1"/>
            </p:cNvSpPr>
            <p:nvPr/>
          </p:nvSpPr>
          <p:spPr bwMode="auto">
            <a:xfrm flipH="1">
              <a:off x="1104" y="2400"/>
              <a:ext cx="336" cy="0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3583" name="Object 44"/>
            <p:cNvGraphicFramePr>
              <a:graphicFrameLocks noChangeAspect="1"/>
            </p:cNvGraphicFramePr>
            <p:nvPr/>
          </p:nvGraphicFramePr>
          <p:xfrm>
            <a:off x="1344" y="3004"/>
            <a:ext cx="217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4465" imgH="203835" progId="Equation.3">
                    <p:embed/>
                  </p:oleObj>
                </mc:Choice>
                <mc:Fallback>
                  <p:oleObj name="Equation" r:id="rId20" imgW="164465" imgH="203835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004"/>
                          <a:ext cx="217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4" name="Object 45"/>
            <p:cNvGraphicFramePr>
              <a:graphicFrameLocks noChangeAspect="1"/>
            </p:cNvGraphicFramePr>
            <p:nvPr/>
          </p:nvGraphicFramePr>
          <p:xfrm>
            <a:off x="1988" y="2976"/>
            <a:ext cx="22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75260" imgH="205105" progId="Equation.3">
                    <p:embed/>
                  </p:oleObj>
                </mc:Choice>
                <mc:Fallback>
                  <p:oleObj name="Equation" r:id="rId22" imgW="175260" imgH="205105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8" y="2976"/>
                          <a:ext cx="22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5" name="Object 46"/>
            <p:cNvGraphicFramePr>
              <a:graphicFrameLocks noChangeAspect="1"/>
            </p:cNvGraphicFramePr>
            <p:nvPr/>
          </p:nvGraphicFramePr>
          <p:xfrm>
            <a:off x="864" y="2236"/>
            <a:ext cx="19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72085" imgH="208280" progId="Equation.3">
                    <p:embed/>
                  </p:oleObj>
                </mc:Choice>
                <mc:Fallback>
                  <p:oleObj name="Equation" r:id="rId24" imgW="172085" imgH="20828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236"/>
                          <a:ext cx="199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6" name="Object 47"/>
            <p:cNvGraphicFramePr>
              <a:graphicFrameLocks noChangeAspect="1"/>
            </p:cNvGraphicFramePr>
            <p:nvPr/>
          </p:nvGraphicFramePr>
          <p:xfrm>
            <a:off x="864" y="1680"/>
            <a:ext cx="23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82880" imgH="210185" progId="Equation.3">
                    <p:embed/>
                  </p:oleObj>
                </mc:Choice>
                <mc:Fallback>
                  <p:oleObj name="Equation" r:id="rId26" imgW="182880" imgH="210185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680"/>
                          <a:ext cx="23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87" name="Group 51"/>
          <p:cNvGrpSpPr/>
          <p:nvPr/>
        </p:nvGrpSpPr>
        <p:grpSpPr bwMode="auto">
          <a:xfrm>
            <a:off x="2170878" y="2987646"/>
            <a:ext cx="2079625" cy="992188"/>
            <a:chOff x="1440" y="1872"/>
            <a:chExt cx="1310" cy="625"/>
          </a:xfrm>
        </p:grpSpPr>
        <p:grpSp>
          <p:nvGrpSpPr>
            <p:cNvPr id="23588" name="Group 32"/>
            <p:cNvGrpSpPr/>
            <p:nvPr/>
          </p:nvGrpSpPr>
          <p:grpSpPr bwMode="auto">
            <a:xfrm>
              <a:off x="1440" y="1872"/>
              <a:ext cx="1310" cy="625"/>
              <a:chOff x="1584" y="2304"/>
              <a:chExt cx="1310" cy="625"/>
            </a:xfrm>
          </p:grpSpPr>
          <p:sp>
            <p:nvSpPr>
              <p:cNvPr id="23589" name="Line 28"/>
              <p:cNvSpPr>
                <a:spLocks noChangeShapeType="1"/>
              </p:cNvSpPr>
              <p:nvPr/>
            </p:nvSpPr>
            <p:spPr bwMode="auto">
              <a:xfrm>
                <a:off x="2208" y="2304"/>
                <a:ext cx="0" cy="528"/>
              </a:xfrm>
              <a:prstGeom prst="line">
                <a:avLst/>
              </a:prstGeom>
              <a:noFill/>
              <a:ln w="31750" algn="ctr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0" name="Line 29"/>
              <p:cNvSpPr>
                <a:spLocks noChangeShapeType="1"/>
              </p:cNvSpPr>
              <p:nvPr/>
            </p:nvSpPr>
            <p:spPr bwMode="auto">
              <a:xfrm>
                <a:off x="1584" y="2832"/>
                <a:ext cx="624" cy="0"/>
              </a:xfrm>
              <a:prstGeom prst="line">
                <a:avLst/>
              </a:prstGeom>
              <a:noFill/>
              <a:ln w="31750" algn="ctr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3591" name="Object 31"/>
              <p:cNvGraphicFramePr>
                <a:graphicFrameLocks noChangeAspect="1"/>
              </p:cNvGraphicFramePr>
              <p:nvPr/>
            </p:nvGraphicFramePr>
            <p:xfrm>
              <a:off x="2256" y="2688"/>
              <a:ext cx="638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8" imgW="473710" imgH="313055" progId="Equation.3">
                      <p:embed/>
                    </p:oleObj>
                  </mc:Choice>
                  <mc:Fallback>
                    <p:oleObj name="Equation" r:id="rId28" imgW="473710" imgH="313055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2688"/>
                            <a:ext cx="638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92" name="Line 49"/>
            <p:cNvSpPr>
              <a:spLocks noChangeShapeType="1"/>
            </p:cNvSpPr>
            <p:nvPr/>
          </p:nvSpPr>
          <p:spPr bwMode="auto">
            <a:xfrm>
              <a:off x="1968" y="2304"/>
              <a:ext cx="96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93" name="Line 50"/>
            <p:cNvSpPr>
              <a:spLocks noChangeShapeType="1"/>
            </p:cNvSpPr>
            <p:nvPr/>
          </p:nvSpPr>
          <p:spPr bwMode="auto">
            <a:xfrm>
              <a:off x="1968" y="2304"/>
              <a:ext cx="0" cy="96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3594" name="Object 52"/>
          <p:cNvGraphicFramePr>
            <a:graphicFrameLocks noChangeAspect="1"/>
          </p:cNvGraphicFramePr>
          <p:nvPr/>
        </p:nvGraphicFramePr>
        <p:xfrm>
          <a:off x="5983148" y="4924837"/>
          <a:ext cx="1721433" cy="41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2470" imgH="391795" progId="Equation.3">
                  <p:embed/>
                </p:oleObj>
              </mc:Choice>
              <mc:Fallback>
                <p:oleObj name="Equation" r:id="rId30" imgW="712470" imgH="391795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148" y="4924837"/>
                        <a:ext cx="1721433" cy="41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5" name="Object 53"/>
          <p:cNvGraphicFramePr>
            <a:graphicFrameLocks noChangeAspect="1"/>
          </p:cNvGraphicFramePr>
          <p:nvPr/>
        </p:nvGraphicFramePr>
        <p:xfrm>
          <a:off x="4380677" y="5367333"/>
          <a:ext cx="2871787" cy="80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470025" imgH="853440" progId="Equation.3">
                  <p:embed/>
                </p:oleObj>
              </mc:Choice>
              <mc:Fallback>
                <p:oleObj name="Equation" r:id="rId32" imgW="1470025" imgH="8534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677" y="5367333"/>
                        <a:ext cx="2871787" cy="801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6" name="Object 54"/>
          <p:cNvGraphicFramePr>
            <a:graphicFrameLocks noChangeAspect="1"/>
          </p:cNvGraphicFramePr>
          <p:nvPr/>
        </p:nvGraphicFramePr>
        <p:xfrm>
          <a:off x="7297297" y="5367333"/>
          <a:ext cx="906111" cy="83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67690" imgH="460375" progId="Equation.3">
                  <p:embed/>
                </p:oleObj>
              </mc:Choice>
              <mc:Fallback>
                <p:oleObj name="Equation" r:id="rId34" imgW="567690" imgH="460375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297" y="5367333"/>
                        <a:ext cx="906111" cy="838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6"/>
          <p:cNvGraphicFramePr>
            <a:graphicFrameLocks noChangeAspect="1"/>
          </p:cNvGraphicFramePr>
          <p:nvPr/>
        </p:nvGraphicFramePr>
        <p:xfrm>
          <a:off x="8274935" y="5528094"/>
          <a:ext cx="701505" cy="51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1455" imgH="207010" progId="Equation.3">
                  <p:embed/>
                </p:oleObj>
              </mc:Choice>
              <mc:Fallback>
                <p:oleObj name="Equation" r:id="rId36" imgW="211455" imgH="20701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4935" y="5528094"/>
                        <a:ext cx="701505" cy="516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9" name="Oval 57"/>
          <p:cNvSpPr>
            <a:spLocks noChangeArrowheads="1"/>
          </p:cNvSpPr>
          <p:nvPr/>
        </p:nvSpPr>
        <p:spPr bwMode="auto">
          <a:xfrm>
            <a:off x="8274935" y="5449055"/>
            <a:ext cx="797035" cy="699699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600" name="Group 60"/>
          <p:cNvGrpSpPr/>
          <p:nvPr/>
        </p:nvGrpSpPr>
        <p:grpSpPr bwMode="auto">
          <a:xfrm>
            <a:off x="1637477" y="2911446"/>
            <a:ext cx="1524000" cy="1905000"/>
            <a:chOff x="1104" y="1824"/>
            <a:chExt cx="960" cy="1200"/>
          </a:xfrm>
        </p:grpSpPr>
        <p:sp>
          <p:nvSpPr>
            <p:cNvPr id="23601" name="Line 58"/>
            <p:cNvSpPr>
              <a:spLocks noChangeShapeType="1"/>
            </p:cNvSpPr>
            <p:nvPr/>
          </p:nvSpPr>
          <p:spPr bwMode="auto">
            <a:xfrm>
              <a:off x="1440" y="3024"/>
              <a:ext cx="624" cy="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02" name="Line 59"/>
            <p:cNvSpPr>
              <a:spLocks noChangeShapeType="1"/>
            </p:cNvSpPr>
            <p:nvPr/>
          </p:nvSpPr>
          <p:spPr bwMode="auto">
            <a:xfrm>
              <a:off x="1104" y="1824"/>
              <a:ext cx="0" cy="576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603" name="Text Box 61"/>
          <p:cNvSpPr>
            <a:spLocks noChangeArrowheads="1"/>
          </p:cNvSpPr>
          <p:nvPr/>
        </p:nvSpPr>
        <p:spPr bwMode="auto">
          <a:xfrm>
            <a:off x="1870045" y="1616046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锐角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utoUpdateAnimBg="0"/>
      <p:bldP spid="23599" grpId="0" animBg="1"/>
      <p:bldP spid="23599" grpId="1" animBg="1" autoUpdateAnimBg="0"/>
      <p:bldP spid="23603" grpId="0" animBg="1"/>
      <p:bldP spid="23603" grpId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/>
          <p:nvPr/>
        </p:nvGrpSpPr>
        <p:grpSpPr bwMode="auto">
          <a:xfrm>
            <a:off x="917645" y="2351315"/>
            <a:ext cx="3105150" cy="2895600"/>
            <a:chOff x="576" y="1484"/>
            <a:chExt cx="1956" cy="1824"/>
          </a:xfrm>
        </p:grpSpPr>
        <p:sp>
          <p:nvSpPr>
            <p:cNvPr id="24579" name="Line 4"/>
            <p:cNvSpPr>
              <a:spLocks noChangeShapeType="1"/>
            </p:cNvSpPr>
            <p:nvPr/>
          </p:nvSpPr>
          <p:spPr bwMode="auto">
            <a:xfrm>
              <a:off x="576" y="3024"/>
              <a:ext cx="192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80" name="Object 5"/>
            <p:cNvGraphicFramePr>
              <a:graphicFrameLocks noChangeAspect="1"/>
            </p:cNvGraphicFramePr>
            <p:nvPr/>
          </p:nvGraphicFramePr>
          <p:xfrm>
            <a:off x="2274" y="3024"/>
            <a:ext cx="25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0645" imgH="186055" progId="Equation.3">
                    <p:embed/>
                  </p:oleObj>
                </mc:Choice>
                <mc:Fallback>
                  <p:oleObj name="Equation" r:id="rId2" imgW="80645" imgH="18605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" y="3024"/>
                          <a:ext cx="25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1" name="Object 6"/>
            <p:cNvGraphicFramePr>
              <a:graphicFrameLocks noChangeAspect="1"/>
            </p:cNvGraphicFramePr>
            <p:nvPr/>
          </p:nvGraphicFramePr>
          <p:xfrm>
            <a:off x="834" y="1484"/>
            <a:ext cx="24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7790" imgH="206375" progId="Equation.3">
                    <p:embed/>
                  </p:oleObj>
                </mc:Choice>
                <mc:Fallback>
                  <p:oleObj name="Equation" r:id="rId4" imgW="97790" imgH="20637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" y="1484"/>
                          <a:ext cx="247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2" name="Object 7"/>
            <p:cNvGraphicFramePr>
              <a:graphicFrameLocks noChangeAspect="1"/>
            </p:cNvGraphicFramePr>
            <p:nvPr/>
          </p:nvGraphicFramePr>
          <p:xfrm>
            <a:off x="864" y="2980"/>
            <a:ext cx="259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50" imgH="183515" progId="Equation.3">
                    <p:embed/>
                  </p:oleObj>
                </mc:Choice>
                <mc:Fallback>
                  <p:oleObj name="Equation" r:id="rId6" imgW="82550" imgH="18351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980"/>
                          <a:ext cx="259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3" name="Line 8"/>
            <p:cNvSpPr>
              <a:spLocks noChangeShapeType="1"/>
            </p:cNvSpPr>
            <p:nvPr/>
          </p:nvSpPr>
          <p:spPr bwMode="auto">
            <a:xfrm flipV="1">
              <a:off x="1104" y="1536"/>
              <a:ext cx="0" cy="168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4584" name="Line 10"/>
          <p:cNvCxnSpPr>
            <a:cxnSpLocks noChangeShapeType="1"/>
          </p:cNvCxnSpPr>
          <p:nvPr/>
        </p:nvCxnSpPr>
        <p:spPr bwMode="auto">
          <a:xfrm>
            <a:off x="1508195" y="2884715"/>
            <a:ext cx="2133600" cy="21336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4585" name="Group 16"/>
          <p:cNvGrpSpPr/>
          <p:nvPr/>
        </p:nvGrpSpPr>
        <p:grpSpPr bwMode="auto">
          <a:xfrm>
            <a:off x="1965395" y="3089503"/>
            <a:ext cx="2101850" cy="1395412"/>
            <a:chOff x="1248" y="1809"/>
            <a:chExt cx="1324" cy="879"/>
          </a:xfrm>
        </p:grpSpPr>
        <p:pic>
          <p:nvPicPr>
            <p:cNvPr id="24586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68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58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448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4588" name="Object 14"/>
            <p:cNvGraphicFramePr>
              <a:graphicFrameLocks noChangeAspect="1"/>
            </p:cNvGraphicFramePr>
            <p:nvPr/>
          </p:nvGraphicFramePr>
          <p:xfrm>
            <a:off x="1920" y="2400"/>
            <a:ext cx="65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65455" imgH="308610" progId="Equation.3">
                    <p:embed/>
                  </p:oleObj>
                </mc:Choice>
                <mc:Fallback>
                  <p:oleObj name="Equation" r:id="rId9" imgW="465455" imgH="30861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400"/>
                          <a:ext cx="65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9" name="Object 15"/>
            <p:cNvGraphicFramePr>
              <a:graphicFrameLocks noChangeAspect="1"/>
            </p:cNvGraphicFramePr>
            <p:nvPr/>
          </p:nvGraphicFramePr>
          <p:xfrm>
            <a:off x="1392" y="1809"/>
            <a:ext cx="72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98475" imgH="326390" progId="Equation.3">
                    <p:embed/>
                  </p:oleObj>
                </mc:Choice>
                <mc:Fallback>
                  <p:oleObj name="Equation" r:id="rId11" imgW="498475" imgH="32639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809"/>
                          <a:ext cx="72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0" name="Group 20"/>
          <p:cNvGrpSpPr/>
          <p:nvPr/>
        </p:nvGrpSpPr>
        <p:grpSpPr bwMode="auto">
          <a:xfrm>
            <a:off x="3260795" y="4415065"/>
            <a:ext cx="685800" cy="374650"/>
            <a:chOff x="2064" y="2644"/>
            <a:chExt cx="432" cy="236"/>
          </a:xfrm>
        </p:grpSpPr>
        <p:sp>
          <p:nvSpPr>
            <p:cNvPr id="24591" name="Arc 18"/>
            <p:cNvSpPr/>
            <p:nvPr/>
          </p:nvSpPr>
          <p:spPr bwMode="auto">
            <a:xfrm>
              <a:off x="2064" y="2784"/>
              <a:ext cx="240" cy="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92" name="Object 19"/>
            <p:cNvGraphicFramePr>
              <a:graphicFrameLocks noChangeAspect="1"/>
            </p:cNvGraphicFramePr>
            <p:nvPr/>
          </p:nvGraphicFramePr>
          <p:xfrm>
            <a:off x="2260" y="2644"/>
            <a:ext cx="23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0965" imgH="178435" progId="Equation.3">
                    <p:embed/>
                  </p:oleObj>
                </mc:Choice>
                <mc:Fallback>
                  <p:oleObj name="Equation" r:id="rId13" imgW="100965" imgH="178435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0" y="2644"/>
                          <a:ext cx="23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3" name="Group 28"/>
          <p:cNvGrpSpPr/>
          <p:nvPr/>
        </p:nvGrpSpPr>
        <p:grpSpPr bwMode="auto">
          <a:xfrm>
            <a:off x="2041595" y="3494315"/>
            <a:ext cx="1047750" cy="1233488"/>
            <a:chOff x="1296" y="2064"/>
            <a:chExt cx="660" cy="777"/>
          </a:xfrm>
        </p:grpSpPr>
        <p:sp>
          <p:nvSpPr>
            <p:cNvPr id="24594" name="Line 21"/>
            <p:cNvSpPr>
              <a:spLocks noChangeShapeType="1"/>
            </p:cNvSpPr>
            <p:nvPr/>
          </p:nvSpPr>
          <p:spPr bwMode="auto">
            <a:xfrm>
              <a:off x="1344" y="2064"/>
              <a:ext cx="0" cy="528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95" name="Line 22"/>
            <p:cNvSpPr>
              <a:spLocks noChangeShapeType="1"/>
            </p:cNvSpPr>
            <p:nvPr/>
          </p:nvSpPr>
          <p:spPr bwMode="auto">
            <a:xfrm flipH="1">
              <a:off x="1344" y="2592"/>
              <a:ext cx="528" cy="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96" name="Object 23"/>
            <p:cNvGraphicFramePr>
              <a:graphicFrameLocks noChangeAspect="1"/>
            </p:cNvGraphicFramePr>
            <p:nvPr/>
          </p:nvGraphicFramePr>
          <p:xfrm>
            <a:off x="1296" y="2592"/>
            <a:ext cx="660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73710" imgH="313055" progId="Equation.3">
                    <p:embed/>
                  </p:oleObj>
                </mc:Choice>
                <mc:Fallback>
                  <p:oleObj name="Equation" r:id="rId15" imgW="473710" imgH="313055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592"/>
                          <a:ext cx="660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7" name="Group 27"/>
          <p:cNvGrpSpPr/>
          <p:nvPr/>
        </p:nvGrpSpPr>
        <p:grpSpPr bwMode="auto">
          <a:xfrm>
            <a:off x="2270195" y="3951515"/>
            <a:ext cx="457200" cy="393700"/>
            <a:chOff x="1440" y="2344"/>
            <a:chExt cx="288" cy="248"/>
          </a:xfrm>
        </p:grpSpPr>
        <p:sp>
          <p:nvSpPr>
            <p:cNvPr id="24598" name="Arc 25"/>
            <p:cNvSpPr/>
            <p:nvPr/>
          </p:nvSpPr>
          <p:spPr bwMode="auto">
            <a:xfrm flipH="1">
              <a:off x="1632" y="244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99" name="Object 26"/>
            <p:cNvGraphicFramePr>
              <a:graphicFrameLocks noChangeAspect="1"/>
            </p:cNvGraphicFramePr>
            <p:nvPr/>
          </p:nvGraphicFramePr>
          <p:xfrm>
            <a:off x="1440" y="2344"/>
            <a:ext cx="177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06045" imgH="198120" progId="Equation.3">
                    <p:embed/>
                  </p:oleObj>
                </mc:Choice>
                <mc:Fallback>
                  <p:oleObj name="Equation" r:id="rId17" imgW="106045" imgH="19812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344"/>
                          <a:ext cx="177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600" name="Rectangle 29"/>
          <p:cNvSpPr>
            <a:spLocks noChangeArrowheads="1"/>
          </p:cNvSpPr>
          <p:nvPr/>
        </p:nvSpPr>
        <p:spPr bwMode="auto">
          <a:xfrm>
            <a:off x="4978794" y="1278165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如图，当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为钝角时， </a:t>
            </a:r>
          </a:p>
        </p:txBody>
      </p:sp>
      <p:graphicFrame>
        <p:nvGraphicFramePr>
          <p:cNvPr id="24601" name="Object 30"/>
          <p:cNvGraphicFramePr>
            <a:graphicFrameLocks noChangeAspect="1"/>
          </p:cNvGraphicFramePr>
          <p:nvPr/>
        </p:nvGraphicFramePr>
        <p:xfrm>
          <a:off x="5307426" y="1632369"/>
          <a:ext cx="2138212" cy="113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63600" imgH="635000" progId="Equation.3">
                  <p:embed/>
                </p:oleObj>
              </mc:Choice>
              <mc:Fallback>
                <p:oleObj name="Equation" r:id="rId19" imgW="863600" imgH="6350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426" y="1632369"/>
                        <a:ext cx="2138212" cy="1135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2" name="Object 31"/>
          <p:cNvGraphicFramePr>
            <a:graphicFrameLocks noChangeAspect="1"/>
          </p:cNvGraphicFramePr>
          <p:nvPr/>
        </p:nvGraphicFramePr>
        <p:xfrm>
          <a:off x="5314947" y="2851565"/>
          <a:ext cx="2528093" cy="85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99490" imgH="715010" progId="Equation.3">
                  <p:embed/>
                </p:oleObj>
              </mc:Choice>
              <mc:Fallback>
                <p:oleObj name="Equation" r:id="rId21" imgW="999490" imgH="71501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47" y="2851565"/>
                        <a:ext cx="2528093" cy="85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3" name="Object 32"/>
          <p:cNvGraphicFramePr>
            <a:graphicFrameLocks noChangeAspect="1"/>
          </p:cNvGraphicFramePr>
          <p:nvPr/>
        </p:nvGraphicFramePr>
        <p:xfrm>
          <a:off x="5307426" y="3785741"/>
          <a:ext cx="1748731" cy="43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02310" imgH="389890" progId="Equation.3">
                  <p:embed/>
                </p:oleObj>
              </mc:Choice>
              <mc:Fallback>
                <p:oleObj name="Equation" r:id="rId23" imgW="702310" imgH="38989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426" y="3785741"/>
                        <a:ext cx="1748731" cy="431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4" name="Object 33"/>
          <p:cNvGraphicFramePr>
            <a:graphicFrameLocks noChangeAspect="1"/>
          </p:cNvGraphicFramePr>
          <p:nvPr/>
        </p:nvGraphicFramePr>
        <p:xfrm>
          <a:off x="5226314" y="4343105"/>
          <a:ext cx="1690440" cy="95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38505" imgH="530860" progId="Equation.3">
                  <p:embed/>
                </p:oleObj>
              </mc:Choice>
              <mc:Fallback>
                <p:oleObj name="Equation" r:id="rId25" imgW="738505" imgH="5308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314" y="4343105"/>
                        <a:ext cx="1690440" cy="959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5" name="Object 34"/>
          <p:cNvGraphicFramePr>
            <a:graphicFrameLocks noChangeAspect="1"/>
          </p:cNvGraphicFramePr>
          <p:nvPr/>
        </p:nvGraphicFramePr>
        <p:xfrm>
          <a:off x="7056157" y="4349977"/>
          <a:ext cx="1282403" cy="92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70865" imgH="457835" progId="Equation.3">
                  <p:embed/>
                </p:oleObj>
              </mc:Choice>
              <mc:Fallback>
                <p:oleObj name="Equation" r:id="rId27" imgW="570865" imgH="45783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157" y="4349977"/>
                        <a:ext cx="1282403" cy="929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6" name="Object 35"/>
          <p:cNvGraphicFramePr>
            <a:graphicFrameLocks noChangeAspect="1"/>
          </p:cNvGraphicFramePr>
          <p:nvPr/>
        </p:nvGraphicFramePr>
        <p:xfrm>
          <a:off x="4978794" y="5428732"/>
          <a:ext cx="4089692" cy="89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07160" imgH="995045" progId="Equation.3">
                  <p:embed/>
                </p:oleObj>
              </mc:Choice>
              <mc:Fallback>
                <p:oleObj name="Equation" r:id="rId29" imgW="1407160" imgH="995045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794" y="5428732"/>
                        <a:ext cx="4089692" cy="89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7" name="Object 36"/>
          <p:cNvGraphicFramePr>
            <a:graphicFrameLocks noChangeAspect="1"/>
          </p:cNvGraphicFramePr>
          <p:nvPr/>
        </p:nvGraphicFramePr>
        <p:xfrm>
          <a:off x="9142919" y="5577791"/>
          <a:ext cx="813749" cy="59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1455" imgH="207010" progId="Equation.3">
                  <p:embed/>
                </p:oleObj>
              </mc:Choice>
              <mc:Fallback>
                <p:oleObj name="Equation" r:id="rId31" imgW="211455" imgH="20701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919" y="5577791"/>
                        <a:ext cx="813749" cy="599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9200794" y="5395250"/>
            <a:ext cx="722470" cy="9017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609" name="Group 48"/>
          <p:cNvGrpSpPr/>
          <p:nvPr/>
        </p:nvGrpSpPr>
        <p:grpSpPr bwMode="auto">
          <a:xfrm>
            <a:off x="1344683" y="3265715"/>
            <a:ext cx="1738312" cy="1936750"/>
            <a:chOff x="857" y="1920"/>
            <a:chExt cx="1095" cy="1220"/>
          </a:xfrm>
        </p:grpSpPr>
        <p:grpSp>
          <p:nvGrpSpPr>
            <p:cNvPr id="24610" name="Group 43"/>
            <p:cNvGrpSpPr/>
            <p:nvPr/>
          </p:nvGrpSpPr>
          <p:grpSpPr bwMode="auto">
            <a:xfrm>
              <a:off x="1104" y="2064"/>
              <a:ext cx="720" cy="816"/>
              <a:chOff x="1104" y="2064"/>
              <a:chExt cx="720" cy="816"/>
            </a:xfrm>
          </p:grpSpPr>
          <p:sp>
            <p:nvSpPr>
              <p:cNvPr id="24611" name="Line 39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31750" cap="rnd" algn="ctr">
                <a:solidFill>
                  <a:srgbClr val="FF00FF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12" name="Line 40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0" cy="288"/>
              </a:xfrm>
              <a:prstGeom prst="line">
                <a:avLst/>
              </a:prstGeom>
              <a:noFill/>
              <a:ln w="31750" cap="rnd" algn="ctr">
                <a:solidFill>
                  <a:srgbClr val="FF00FF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13" name="Line 41"/>
              <p:cNvSpPr>
                <a:spLocks noChangeShapeType="1"/>
              </p:cNvSpPr>
              <p:nvPr/>
            </p:nvSpPr>
            <p:spPr bwMode="auto">
              <a:xfrm flipH="1">
                <a:off x="1104" y="2064"/>
                <a:ext cx="240" cy="0"/>
              </a:xfrm>
              <a:prstGeom prst="line">
                <a:avLst/>
              </a:prstGeom>
              <a:noFill/>
              <a:ln w="31750" cap="rnd" algn="ctr">
                <a:solidFill>
                  <a:srgbClr val="FF00FF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14" name="Line 42"/>
              <p:cNvSpPr>
                <a:spLocks noChangeShapeType="1"/>
              </p:cNvSpPr>
              <p:nvPr/>
            </p:nvSpPr>
            <p:spPr bwMode="auto">
              <a:xfrm flipH="1">
                <a:off x="1104" y="2592"/>
                <a:ext cx="240" cy="0"/>
              </a:xfrm>
              <a:prstGeom prst="line">
                <a:avLst/>
              </a:prstGeom>
              <a:noFill/>
              <a:ln w="31750" cap="rnd" algn="ctr">
                <a:solidFill>
                  <a:srgbClr val="FF00FF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aphicFrame>
          <p:nvGraphicFramePr>
            <p:cNvPr id="24615" name="Object 44"/>
            <p:cNvGraphicFramePr>
              <a:graphicFrameLocks noChangeAspect="1"/>
            </p:cNvGraphicFramePr>
            <p:nvPr/>
          </p:nvGraphicFramePr>
          <p:xfrm>
            <a:off x="1248" y="2832"/>
            <a:ext cx="218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64465" imgH="203835" progId="Equation.3">
                    <p:embed/>
                  </p:oleObj>
                </mc:Choice>
                <mc:Fallback>
                  <p:oleObj name="Equation" r:id="rId33" imgW="164465" imgH="203835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832"/>
                          <a:ext cx="218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16" name="Object 45"/>
            <p:cNvGraphicFramePr>
              <a:graphicFrameLocks noChangeAspect="1"/>
            </p:cNvGraphicFramePr>
            <p:nvPr/>
          </p:nvGraphicFramePr>
          <p:xfrm>
            <a:off x="1732" y="2832"/>
            <a:ext cx="22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75260" imgH="205105" progId="Equation.3">
                    <p:embed/>
                  </p:oleObj>
                </mc:Choice>
                <mc:Fallback>
                  <p:oleObj name="Equation" r:id="rId35" imgW="175260" imgH="205105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2" y="2832"/>
                          <a:ext cx="22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17" name="Object 46"/>
            <p:cNvGraphicFramePr>
              <a:graphicFrameLocks noChangeAspect="1"/>
            </p:cNvGraphicFramePr>
            <p:nvPr/>
          </p:nvGraphicFramePr>
          <p:xfrm>
            <a:off x="857" y="2428"/>
            <a:ext cx="19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72085" imgH="208280" progId="Equation.3">
                    <p:embed/>
                  </p:oleObj>
                </mc:Choice>
                <mc:Fallback>
                  <p:oleObj name="Equation" r:id="rId37" imgW="172085" imgH="20828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" y="2428"/>
                          <a:ext cx="199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18" name="Object 47"/>
            <p:cNvGraphicFramePr>
              <a:graphicFrameLocks noChangeAspect="1"/>
            </p:cNvGraphicFramePr>
            <p:nvPr/>
          </p:nvGraphicFramePr>
          <p:xfrm>
            <a:off x="864" y="1920"/>
            <a:ext cx="214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82880" imgH="210185" progId="Equation.3">
                    <p:embed/>
                  </p:oleObj>
                </mc:Choice>
                <mc:Fallback>
                  <p:oleObj name="Equation" r:id="rId39" imgW="182880" imgH="210185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920"/>
                          <a:ext cx="214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619" name="Group 51"/>
          <p:cNvGrpSpPr/>
          <p:nvPr/>
        </p:nvGrpSpPr>
        <p:grpSpPr bwMode="auto">
          <a:xfrm>
            <a:off x="1736795" y="3494315"/>
            <a:ext cx="1143000" cy="1295400"/>
            <a:chOff x="1104" y="2064"/>
            <a:chExt cx="720" cy="816"/>
          </a:xfrm>
        </p:grpSpPr>
        <p:sp>
          <p:nvSpPr>
            <p:cNvPr id="24620" name="Line 49"/>
            <p:cNvSpPr>
              <a:spLocks noChangeShapeType="1"/>
            </p:cNvSpPr>
            <p:nvPr/>
          </p:nvSpPr>
          <p:spPr bwMode="auto">
            <a:xfrm>
              <a:off x="1344" y="2880"/>
              <a:ext cx="480" cy="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21" name="Line 50"/>
            <p:cNvSpPr>
              <a:spLocks noChangeShapeType="1"/>
            </p:cNvSpPr>
            <p:nvPr/>
          </p:nvSpPr>
          <p:spPr bwMode="auto">
            <a:xfrm>
              <a:off x="1104" y="2064"/>
              <a:ext cx="0" cy="528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623" name="Text Box 53"/>
          <p:cNvSpPr>
            <a:spLocks noChangeArrowheads="1"/>
          </p:cNvSpPr>
          <p:nvPr/>
        </p:nvSpPr>
        <p:spPr bwMode="auto">
          <a:xfrm>
            <a:off x="641420" y="1278165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钝角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 autoUpdateAnimBg="0"/>
      <p:bldP spid="24608" grpId="0" animBg="1"/>
      <p:bldP spid="24608" grpId="1" animBg="1" autoUpdateAnimBg="0"/>
      <p:bldP spid="24623" grpId="0" animBg="1"/>
      <p:bldP spid="24623" grpId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2462" y="1114951"/>
            <a:ext cx="2928938" cy="54451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思考？</a:t>
            </a:r>
          </a:p>
        </p:txBody>
      </p:sp>
      <p:grpSp>
        <p:nvGrpSpPr>
          <p:cNvPr id="25603" name="Group 3"/>
          <p:cNvGrpSpPr/>
          <p:nvPr/>
        </p:nvGrpSpPr>
        <p:grpSpPr bwMode="auto">
          <a:xfrm>
            <a:off x="2492636" y="2538978"/>
            <a:ext cx="3200400" cy="2971800"/>
            <a:chOff x="816" y="816"/>
            <a:chExt cx="2016" cy="1872"/>
          </a:xfrm>
        </p:grpSpPr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816" y="2208"/>
              <a:ext cx="1728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 flipH="1" flipV="1">
              <a:off x="1344" y="816"/>
              <a:ext cx="0" cy="168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 flipV="1">
              <a:off x="864" y="912"/>
              <a:ext cx="1440" cy="144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1440" y="1776"/>
              <a:ext cx="576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2016" y="1200"/>
              <a:ext cx="0" cy="576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9" name="Text Box 9"/>
            <p:cNvSpPr>
              <a:spLocks noChangeArrowheads="1"/>
            </p:cNvSpPr>
            <p:nvPr/>
          </p:nvSpPr>
          <p:spPr bwMode="auto">
            <a:xfrm>
              <a:off x="2352" y="216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i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5610" name="Text Box 10"/>
            <p:cNvSpPr>
              <a:spLocks noChangeArrowheads="1"/>
            </p:cNvSpPr>
            <p:nvPr/>
          </p:nvSpPr>
          <p:spPr bwMode="auto">
            <a:xfrm>
              <a:off x="1104" y="960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i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5611" name="Text Box 11"/>
            <p:cNvSpPr>
              <a:spLocks noChangeArrowheads="1"/>
            </p:cNvSpPr>
            <p:nvPr/>
          </p:nvSpPr>
          <p:spPr bwMode="auto">
            <a:xfrm>
              <a:off x="1104" y="2112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i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5612" name="Text Box 12"/>
            <p:cNvSpPr>
              <a:spLocks noChangeArrowheads="1"/>
            </p:cNvSpPr>
            <p:nvPr/>
          </p:nvSpPr>
          <p:spPr bwMode="auto">
            <a:xfrm>
              <a:off x="1488" y="2361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(3)</a:t>
              </a:r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flipH="1">
              <a:off x="1920" y="1680"/>
              <a:ext cx="96" cy="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5615" name="Object 15"/>
            <p:cNvGraphicFramePr>
              <a:graphicFrameLocks noChangeAspect="1"/>
            </p:cNvGraphicFramePr>
            <p:nvPr/>
          </p:nvGraphicFramePr>
          <p:xfrm>
            <a:off x="2064" y="1584"/>
            <a:ext cx="672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81330" imgH="317500" progId="Equation.3">
                    <p:embed/>
                  </p:oleObj>
                </mc:Choice>
                <mc:Fallback>
                  <p:oleObj name="Equation" r:id="rId2" imgW="481330" imgH="3175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584"/>
                          <a:ext cx="672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16"/>
            <p:cNvGraphicFramePr>
              <a:graphicFrameLocks noChangeAspect="1"/>
            </p:cNvGraphicFramePr>
            <p:nvPr/>
          </p:nvGraphicFramePr>
          <p:xfrm>
            <a:off x="2112" y="1056"/>
            <a:ext cx="72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78790" imgH="320040" progId="Equation.3">
                    <p:embed/>
                  </p:oleObj>
                </mc:Choice>
                <mc:Fallback>
                  <p:oleObj name="Equation" r:id="rId4" imgW="478790" imgH="320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056"/>
                          <a:ext cx="72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7" name="Object 17"/>
            <p:cNvGraphicFramePr>
              <a:graphicFrameLocks noChangeAspect="1"/>
            </p:cNvGraphicFramePr>
            <p:nvPr/>
          </p:nvGraphicFramePr>
          <p:xfrm>
            <a:off x="1392" y="1776"/>
            <a:ext cx="76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8475" imgH="326390" progId="Equation.3">
                    <p:embed/>
                  </p:oleObj>
                </mc:Choice>
                <mc:Fallback>
                  <p:oleObj name="Equation" r:id="rId6" imgW="498475" imgH="32639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776"/>
                          <a:ext cx="768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8" name="Arc 18"/>
            <p:cNvSpPr/>
            <p:nvPr/>
          </p:nvSpPr>
          <p:spPr bwMode="auto">
            <a:xfrm>
              <a:off x="1104" y="211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9" name="Arc 19"/>
            <p:cNvSpPr/>
            <p:nvPr/>
          </p:nvSpPr>
          <p:spPr bwMode="auto">
            <a:xfrm>
              <a:off x="1536" y="168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5620" name="Object 20"/>
            <p:cNvGraphicFramePr>
              <a:graphicFrameLocks noChangeAspect="1"/>
            </p:cNvGraphicFramePr>
            <p:nvPr/>
          </p:nvGraphicFramePr>
          <p:xfrm>
            <a:off x="1152" y="2016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5410" imgH="186690" progId="Equation.3">
                    <p:embed/>
                  </p:oleObj>
                </mc:Choice>
                <mc:Fallback>
                  <p:oleObj name="Equation" r:id="rId8" imgW="105410" imgH="18669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16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1" name="Object 21"/>
            <p:cNvGraphicFramePr>
              <a:graphicFrameLocks noChangeAspect="1"/>
            </p:cNvGraphicFramePr>
            <p:nvPr/>
          </p:nvGraphicFramePr>
          <p:xfrm>
            <a:off x="1632" y="1584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5410" imgH="186690" progId="Equation.3">
                    <p:embed/>
                  </p:oleObj>
                </mc:Choice>
                <mc:Fallback>
                  <p:oleObj name="Equation" r:id="rId10" imgW="105410" imgH="18669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584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2" name="Group 22"/>
          <p:cNvGrpSpPr/>
          <p:nvPr/>
        </p:nvGrpSpPr>
        <p:grpSpPr bwMode="auto">
          <a:xfrm>
            <a:off x="6808062" y="2584221"/>
            <a:ext cx="3124200" cy="2805113"/>
            <a:chOff x="3360" y="1008"/>
            <a:chExt cx="1968" cy="1767"/>
          </a:xfrm>
        </p:grpSpPr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3360" y="2352"/>
              <a:ext cx="1824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V="1">
              <a:off x="3792" y="1008"/>
              <a:ext cx="0" cy="163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rot="5280000" flipV="1">
              <a:off x="3625" y="1223"/>
              <a:ext cx="1392" cy="1439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3984" y="2112"/>
              <a:ext cx="528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3984" y="1632"/>
              <a:ext cx="0" cy="48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8" name="Text Box 28"/>
            <p:cNvSpPr>
              <a:spLocks noChangeArrowheads="1"/>
            </p:cNvSpPr>
            <p:nvPr/>
          </p:nvSpPr>
          <p:spPr bwMode="auto">
            <a:xfrm>
              <a:off x="3552" y="134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i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5629" name="Text Box 29"/>
            <p:cNvSpPr>
              <a:spLocks noChangeArrowheads="1"/>
            </p:cNvSpPr>
            <p:nvPr/>
          </p:nvSpPr>
          <p:spPr bwMode="auto">
            <a:xfrm>
              <a:off x="3504" y="2275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i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5630" name="Text Box 30"/>
            <p:cNvSpPr>
              <a:spLocks noChangeArrowheads="1"/>
            </p:cNvSpPr>
            <p:nvPr/>
          </p:nvSpPr>
          <p:spPr bwMode="auto">
            <a:xfrm>
              <a:off x="5040" y="227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i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5631" name="Text Box 31"/>
            <p:cNvSpPr>
              <a:spLocks noChangeArrowheads="1"/>
            </p:cNvSpPr>
            <p:nvPr/>
          </p:nvSpPr>
          <p:spPr bwMode="auto">
            <a:xfrm>
              <a:off x="4080" y="244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(4)</a:t>
              </a:r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 flipH="1">
              <a:off x="3984" y="2016"/>
              <a:ext cx="96" cy="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4080" y="2016"/>
              <a:ext cx="0" cy="96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3855" y="2104"/>
            <a:ext cx="657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73710" imgH="313055" progId="Equation.3">
                    <p:embed/>
                  </p:oleObj>
                </mc:Choice>
                <mc:Fallback>
                  <p:oleObj name="Equation" r:id="rId11" imgW="473710" imgH="313055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5" y="2104"/>
                          <a:ext cx="657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3936" y="1317"/>
            <a:ext cx="72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78790" imgH="320040" progId="Equation.3">
                    <p:embed/>
                  </p:oleObj>
                </mc:Choice>
                <mc:Fallback>
                  <p:oleObj name="Equation" r:id="rId13" imgW="478790" imgH="3200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317"/>
                          <a:ext cx="72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4512" y="1872"/>
            <a:ext cx="80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12445" imgH="337820" progId="Equation.3">
                    <p:embed/>
                  </p:oleObj>
                </mc:Choice>
                <mc:Fallback>
                  <p:oleObj name="Equation" r:id="rId14" imgW="512445" imgH="33782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1872"/>
                          <a:ext cx="80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7" name="Arc 37"/>
            <p:cNvSpPr/>
            <p:nvPr/>
          </p:nvSpPr>
          <p:spPr bwMode="auto">
            <a:xfrm flipH="1">
              <a:off x="4320" y="201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8" name="Arc 38"/>
            <p:cNvSpPr/>
            <p:nvPr/>
          </p:nvSpPr>
          <p:spPr bwMode="auto">
            <a:xfrm>
              <a:off x="4704" y="225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 algn="ctr">
              <a:solidFill>
                <a:srgbClr val="FF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5639" name="Object 39"/>
            <p:cNvGraphicFramePr>
              <a:graphicFrameLocks noChangeAspect="1"/>
            </p:cNvGraphicFramePr>
            <p:nvPr/>
          </p:nvGraphicFramePr>
          <p:xfrm>
            <a:off x="4148" y="1872"/>
            <a:ext cx="1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06045" imgH="198120" progId="Equation.3">
                    <p:embed/>
                  </p:oleObj>
                </mc:Choice>
                <mc:Fallback>
                  <p:oleObj name="Equation" r:id="rId16" imgW="106045" imgH="19812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" y="1872"/>
                          <a:ext cx="1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40" name="Object 40"/>
            <p:cNvGraphicFramePr>
              <a:graphicFrameLocks noChangeAspect="1"/>
            </p:cNvGraphicFramePr>
            <p:nvPr/>
          </p:nvGraphicFramePr>
          <p:xfrm>
            <a:off x="4800" y="2084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05410" imgH="186690" progId="Equation.3">
                    <p:embed/>
                  </p:oleObj>
                </mc:Choice>
                <mc:Fallback>
                  <p:oleObj name="Equation" r:id="rId18" imgW="105410" imgH="18669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084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41" name="Group 46"/>
          <p:cNvGrpSpPr/>
          <p:nvPr/>
        </p:nvGrpSpPr>
        <p:grpSpPr bwMode="auto">
          <a:xfrm>
            <a:off x="622561" y="1552576"/>
            <a:ext cx="7772400" cy="1284288"/>
            <a:chOff x="624" y="909"/>
            <a:chExt cx="4896" cy="809"/>
          </a:xfrm>
        </p:grpSpPr>
        <p:graphicFrame>
          <p:nvGraphicFramePr>
            <p:cNvPr id="25642" name="Object 42"/>
            <p:cNvGraphicFramePr>
              <a:graphicFrameLocks noChangeAspect="1"/>
            </p:cNvGraphicFramePr>
            <p:nvPr/>
          </p:nvGraphicFramePr>
          <p:xfrm>
            <a:off x="1187" y="909"/>
            <a:ext cx="499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314960" imgH="243205" progId="Equation.3">
                    <p:embed/>
                  </p:oleObj>
                </mc:Choice>
                <mc:Fallback>
                  <p:oleObj r:id="rId19" imgW="314960" imgH="243205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" y="909"/>
                          <a:ext cx="499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43" name="Rectangle 43"/>
            <p:cNvSpPr>
              <a:spLocks noChangeArrowheads="1"/>
            </p:cNvSpPr>
            <p:nvPr/>
          </p:nvSpPr>
          <p:spPr bwMode="auto">
            <a:xfrm>
              <a:off x="624" y="1008"/>
              <a:ext cx="4896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、当             的位置对调时，     值又如何呢？ </a:t>
              </a:r>
            </a:p>
          </p:txBody>
        </p:sp>
        <p:graphicFrame>
          <p:nvGraphicFramePr>
            <p:cNvPr id="25644" name="Object 44"/>
            <p:cNvGraphicFramePr>
              <a:graphicFrameLocks noChangeAspect="1"/>
            </p:cNvGraphicFramePr>
            <p:nvPr/>
          </p:nvGraphicFramePr>
          <p:xfrm>
            <a:off x="2810" y="988"/>
            <a:ext cx="220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92710" imgH="211455" progId="Equation.3">
                    <p:embed/>
                  </p:oleObj>
                </mc:Choice>
                <mc:Fallback>
                  <p:oleObj name="Equation" r:id="rId21" imgW="92710" imgH="211455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" y="988"/>
                          <a:ext cx="220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2296" y="1170971"/>
            <a:ext cx="2133600" cy="457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思考？</a:t>
            </a:r>
          </a:p>
        </p:txBody>
      </p:sp>
      <p:sp>
        <p:nvSpPr>
          <p:cNvPr id="26627" name="Text Box 3"/>
          <p:cNvSpPr>
            <a:spLocks noChangeArrowheads="1"/>
          </p:cNvSpPr>
          <p:nvPr/>
        </p:nvSpPr>
        <p:spPr bwMode="auto">
          <a:xfrm>
            <a:off x="623888" y="1679645"/>
            <a:ext cx="10210016" cy="54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、当直线平行于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轴，或与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轴重合时，上述公式还适用吗？为什么？</a:t>
            </a:r>
          </a:p>
        </p:txBody>
      </p:sp>
      <p:grpSp>
        <p:nvGrpSpPr>
          <p:cNvPr id="26628" name="Group 23"/>
          <p:cNvGrpSpPr/>
          <p:nvPr/>
        </p:nvGrpSpPr>
        <p:grpSpPr bwMode="auto">
          <a:xfrm>
            <a:off x="1200327" y="2800448"/>
            <a:ext cx="2847975" cy="2673350"/>
            <a:chOff x="912" y="1772"/>
            <a:chExt cx="1794" cy="1684"/>
          </a:xfrm>
        </p:grpSpPr>
        <p:sp>
          <p:nvSpPr>
            <p:cNvPr id="26629" name="Line 9"/>
            <p:cNvSpPr>
              <a:spLocks noChangeShapeType="1"/>
            </p:cNvSpPr>
            <p:nvPr/>
          </p:nvSpPr>
          <p:spPr bwMode="auto">
            <a:xfrm>
              <a:off x="1104" y="2352"/>
              <a:ext cx="1392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630" name="Group 11"/>
            <p:cNvGrpSpPr/>
            <p:nvPr/>
          </p:nvGrpSpPr>
          <p:grpSpPr bwMode="auto">
            <a:xfrm>
              <a:off x="912" y="1772"/>
              <a:ext cx="1794" cy="1684"/>
              <a:chOff x="912" y="1772"/>
              <a:chExt cx="1794" cy="1684"/>
            </a:xfrm>
          </p:grpSpPr>
          <p:sp>
            <p:nvSpPr>
              <p:cNvPr id="26631" name="Line 4"/>
              <p:cNvSpPr>
                <a:spLocks noChangeShapeType="1"/>
              </p:cNvSpPr>
              <p:nvPr/>
            </p:nvSpPr>
            <p:spPr bwMode="auto">
              <a:xfrm>
                <a:off x="912" y="2832"/>
                <a:ext cx="1776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32" name="Line 5"/>
              <p:cNvSpPr>
                <a:spLocks noChangeShapeType="1"/>
              </p:cNvSpPr>
              <p:nvPr/>
            </p:nvSpPr>
            <p:spPr bwMode="auto">
              <a:xfrm flipV="1">
                <a:off x="1728" y="1776"/>
                <a:ext cx="0" cy="168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6633" name="Object 7"/>
              <p:cNvGraphicFramePr>
                <a:graphicFrameLocks noChangeAspect="1"/>
              </p:cNvGraphicFramePr>
              <p:nvPr/>
            </p:nvGraphicFramePr>
            <p:xfrm>
              <a:off x="2448" y="2880"/>
              <a:ext cx="258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80645" imgH="186055" progId="Equation.3">
                      <p:embed/>
                    </p:oleObj>
                  </mc:Choice>
                  <mc:Fallback>
                    <p:oleObj name="Equation" r:id="rId2" imgW="80645" imgH="186055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2880"/>
                            <a:ext cx="258" cy="2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34" name="Object 8"/>
              <p:cNvGraphicFramePr>
                <a:graphicFrameLocks noChangeAspect="1"/>
              </p:cNvGraphicFramePr>
              <p:nvPr/>
            </p:nvGraphicFramePr>
            <p:xfrm>
              <a:off x="1433" y="1772"/>
              <a:ext cx="247" cy="2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97790" imgH="206375" progId="Equation.3">
                      <p:embed/>
                    </p:oleObj>
                  </mc:Choice>
                  <mc:Fallback>
                    <p:oleObj name="Equation" r:id="rId4" imgW="97790" imgH="206375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3" y="1772"/>
                            <a:ext cx="247" cy="2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35" name="Object 10"/>
              <p:cNvGraphicFramePr>
                <a:graphicFrameLocks noChangeAspect="1"/>
              </p:cNvGraphicFramePr>
              <p:nvPr/>
            </p:nvGraphicFramePr>
            <p:xfrm>
              <a:off x="1440" y="2832"/>
              <a:ext cx="258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82550" imgH="183515" progId="Equation.3">
                      <p:embed/>
                    </p:oleObj>
                  </mc:Choice>
                  <mc:Fallback>
                    <p:oleObj name="Equation" r:id="rId6" imgW="82550" imgH="183515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832"/>
                            <a:ext cx="258" cy="2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6636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256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37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256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6638" name="Object 15"/>
            <p:cNvGraphicFramePr>
              <a:graphicFrameLocks noChangeAspect="1"/>
            </p:cNvGraphicFramePr>
            <p:nvPr/>
          </p:nvGraphicFramePr>
          <p:xfrm>
            <a:off x="1056" y="2016"/>
            <a:ext cx="65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65455" imgH="308610" progId="Equation.3">
                    <p:embed/>
                  </p:oleObj>
                </mc:Choice>
                <mc:Fallback>
                  <p:oleObj name="Equation" r:id="rId9" imgW="465455" imgH="30861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016"/>
                          <a:ext cx="65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16"/>
            <p:cNvGraphicFramePr>
              <a:graphicFrameLocks noChangeAspect="1"/>
            </p:cNvGraphicFramePr>
            <p:nvPr/>
          </p:nvGraphicFramePr>
          <p:xfrm>
            <a:off x="1968" y="2016"/>
            <a:ext cx="72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98475" imgH="326390" progId="Equation.3">
                    <p:embed/>
                  </p:oleObj>
                </mc:Choice>
                <mc:Fallback>
                  <p:oleObj name="Equation" r:id="rId11" imgW="498475" imgH="32639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016"/>
                          <a:ext cx="72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0" name="Line 18"/>
            <p:cNvSpPr>
              <a:spLocks noChangeShapeType="1"/>
            </p:cNvSpPr>
            <p:nvPr/>
          </p:nvSpPr>
          <p:spPr bwMode="auto">
            <a:xfrm>
              <a:off x="2064" y="2352"/>
              <a:ext cx="0" cy="480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1" name="Line 20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6642" name="Object 21"/>
            <p:cNvGraphicFramePr>
              <a:graphicFrameLocks noChangeAspect="1"/>
            </p:cNvGraphicFramePr>
            <p:nvPr/>
          </p:nvGraphicFramePr>
          <p:xfrm>
            <a:off x="1248" y="2784"/>
            <a:ext cx="20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465" imgH="203835" progId="Equation.3">
                    <p:embed/>
                  </p:oleObj>
                </mc:Choice>
                <mc:Fallback>
                  <p:oleObj name="Equation" r:id="rId13" imgW="164465" imgH="203835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784"/>
                          <a:ext cx="20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3" name="Object 22"/>
            <p:cNvGraphicFramePr>
              <a:graphicFrameLocks noChangeAspect="1"/>
            </p:cNvGraphicFramePr>
            <p:nvPr/>
          </p:nvGraphicFramePr>
          <p:xfrm>
            <a:off x="1972" y="2784"/>
            <a:ext cx="236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75260" imgH="205105" progId="Equation.3">
                    <p:embed/>
                  </p:oleObj>
                </mc:Choice>
                <mc:Fallback>
                  <p:oleObj name="Equation" r:id="rId15" imgW="175260" imgH="205105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" y="2784"/>
                          <a:ext cx="236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44" name="Object 24"/>
          <p:cNvGraphicFramePr>
            <a:graphicFrameLocks noChangeAspect="1"/>
          </p:cNvGraphicFramePr>
          <p:nvPr/>
        </p:nvGraphicFramePr>
        <p:xfrm>
          <a:off x="6082496" y="3562740"/>
          <a:ext cx="20574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5635" imgH="506730" progId="Equation.3">
                  <p:embed/>
                </p:oleObj>
              </mc:Choice>
              <mc:Fallback>
                <p:oleObj name="Equation" r:id="rId17" imgW="635635" imgH="50673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496" y="3562740"/>
                        <a:ext cx="20574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45" name="Group 28"/>
          <p:cNvGrpSpPr/>
          <p:nvPr/>
        </p:nvGrpSpPr>
        <p:grpSpPr bwMode="auto">
          <a:xfrm>
            <a:off x="4204896" y="2224267"/>
            <a:ext cx="3047999" cy="1229894"/>
            <a:chOff x="1920" y="1200"/>
            <a:chExt cx="2736" cy="1104"/>
          </a:xfrm>
        </p:grpSpPr>
        <p:sp>
          <p:nvSpPr>
            <p:cNvPr id="26646" name="AutoShape 26"/>
            <p:cNvSpPr>
              <a:spLocks noChangeArrowheads="1"/>
            </p:cNvSpPr>
            <p:nvPr/>
          </p:nvSpPr>
          <p:spPr bwMode="auto">
            <a:xfrm>
              <a:off x="1920" y="1200"/>
              <a:ext cx="2736" cy="110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zh-CN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6647" name="Object 27"/>
            <p:cNvGraphicFramePr>
              <a:graphicFrameLocks noChangeAspect="1"/>
            </p:cNvGraphicFramePr>
            <p:nvPr/>
          </p:nvGraphicFramePr>
          <p:xfrm>
            <a:off x="2496" y="1248"/>
            <a:ext cx="1608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754380" imgH="541655" progId="Equation.3">
                    <p:embed/>
                  </p:oleObj>
                </mc:Choice>
                <mc:Fallback>
                  <p:oleObj name="Equation" r:id="rId19" imgW="754380" imgH="541655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48"/>
                          <a:ext cx="1608" cy="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48" name="Text Box 29"/>
          <p:cNvSpPr>
            <a:spLocks noChangeArrowheads="1"/>
          </p:cNvSpPr>
          <p:nvPr/>
        </p:nvSpPr>
        <p:spPr bwMode="auto">
          <a:xfrm>
            <a:off x="5162791" y="5118100"/>
            <a:ext cx="595421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答：成立，因为分子为</a:t>
            </a: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，分母不为</a:t>
            </a: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K=0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kern="0">
              <a:solidFill>
                <a:srgbClr val="FF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48" grpId="0" animBg="1"/>
      <p:bldP spid="26648" grpId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1168580"/>
            <a:ext cx="5867400" cy="65360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、直线的斜率公式：</a:t>
            </a:r>
          </a:p>
        </p:txBody>
      </p:sp>
      <p:grpSp>
        <p:nvGrpSpPr>
          <p:cNvPr id="27651" name="Group 24"/>
          <p:cNvGrpSpPr/>
          <p:nvPr/>
        </p:nvGrpSpPr>
        <p:grpSpPr bwMode="auto">
          <a:xfrm>
            <a:off x="622640" y="1862008"/>
            <a:ext cx="12169776" cy="719138"/>
            <a:chOff x="720" y="878"/>
            <a:chExt cx="7666" cy="453"/>
          </a:xfrm>
        </p:grpSpPr>
        <p:sp>
          <p:nvSpPr>
            <p:cNvPr id="27652" name="Rectangle 25"/>
            <p:cNvSpPr>
              <a:spLocks noChangeArrowheads="1"/>
            </p:cNvSpPr>
            <p:nvPr/>
          </p:nvSpPr>
          <p:spPr bwMode="auto">
            <a:xfrm>
              <a:off x="720" y="960"/>
              <a:ext cx="35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综上所述，我们得到经过两点</a:t>
              </a: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7653" name="Object 26"/>
            <p:cNvGraphicFramePr>
              <a:graphicFrameLocks noChangeAspect="1"/>
            </p:cNvGraphicFramePr>
            <p:nvPr/>
          </p:nvGraphicFramePr>
          <p:xfrm>
            <a:off x="2940" y="879"/>
            <a:ext cx="1061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02920" imgH="309245" progId="Equation.3">
                    <p:embed/>
                  </p:oleObj>
                </mc:Choice>
                <mc:Fallback>
                  <p:oleObj name="Equation" r:id="rId2" imgW="502920" imgH="309245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" y="879"/>
                          <a:ext cx="1061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Object 27"/>
            <p:cNvGraphicFramePr>
              <a:graphicFrameLocks noChangeAspect="1"/>
            </p:cNvGraphicFramePr>
            <p:nvPr/>
          </p:nvGraphicFramePr>
          <p:xfrm>
            <a:off x="5153" y="905"/>
            <a:ext cx="960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46405" imgH="328295" progId="Equation.3">
                    <p:embed/>
                  </p:oleObj>
                </mc:Choice>
                <mc:Fallback>
                  <p:oleObj name="Equation" r:id="rId4" imgW="446405" imgH="328295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3" y="905"/>
                          <a:ext cx="960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28"/>
            <p:cNvGraphicFramePr>
              <a:graphicFrameLocks noChangeAspect="1"/>
            </p:cNvGraphicFramePr>
            <p:nvPr/>
          </p:nvGraphicFramePr>
          <p:xfrm>
            <a:off x="4001" y="878"/>
            <a:ext cx="1104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8475" imgH="326390" progId="Equation.3">
                    <p:embed/>
                  </p:oleObj>
                </mc:Choice>
                <mc:Fallback>
                  <p:oleObj name="Equation" r:id="rId6" imgW="498475" imgH="32639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1" y="878"/>
                          <a:ext cx="1104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Rectangle 29"/>
            <p:cNvSpPr>
              <a:spLocks noChangeArrowheads="1"/>
            </p:cNvSpPr>
            <p:nvPr/>
          </p:nvSpPr>
          <p:spPr bwMode="auto">
            <a:xfrm>
              <a:off x="6082" y="966"/>
              <a:ext cx="23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的直线斜率公式：</a:t>
              </a:r>
            </a:p>
          </p:txBody>
        </p:sp>
      </p:grpSp>
      <p:graphicFrame>
        <p:nvGraphicFramePr>
          <p:cNvPr id="27657" name="Object 30"/>
          <p:cNvGraphicFramePr>
            <a:graphicFrameLocks noChangeAspect="1"/>
          </p:cNvGraphicFramePr>
          <p:nvPr/>
        </p:nvGraphicFramePr>
        <p:xfrm>
          <a:off x="3600790" y="3273344"/>
          <a:ext cx="44608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3325" imgH="866140" progId="Equation.3">
                  <p:embed/>
                </p:oleObj>
              </mc:Choice>
              <mc:Fallback>
                <p:oleObj name="Equation" r:id="rId8" imgW="1203325" imgH="8661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790" y="3273344"/>
                        <a:ext cx="4460875" cy="1212850"/>
                      </a:xfrm>
                      <a:prstGeom prst="rect">
                        <a:avLst/>
                      </a:prstGeom>
                      <a:noFill/>
                      <a:ln w="3175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8" name="Group 31"/>
          <p:cNvGrpSpPr/>
          <p:nvPr/>
        </p:nvGrpSpPr>
        <p:grpSpPr bwMode="auto">
          <a:xfrm>
            <a:off x="4286589" y="3120944"/>
            <a:ext cx="3657600" cy="1524000"/>
            <a:chOff x="1776" y="1728"/>
            <a:chExt cx="2304" cy="960"/>
          </a:xfrm>
        </p:grpSpPr>
        <p:sp>
          <p:nvSpPr>
            <p:cNvPr id="27659" name="Oval 32"/>
            <p:cNvSpPr>
              <a:spLocks noChangeArrowheads="1"/>
            </p:cNvSpPr>
            <p:nvPr/>
          </p:nvSpPr>
          <p:spPr bwMode="auto">
            <a:xfrm>
              <a:off x="1776" y="1728"/>
              <a:ext cx="336" cy="960"/>
            </a:xfrm>
            <a:prstGeom prst="ellips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0" name="Oval 33"/>
            <p:cNvSpPr>
              <a:spLocks noChangeArrowheads="1"/>
            </p:cNvSpPr>
            <p:nvPr/>
          </p:nvSpPr>
          <p:spPr bwMode="auto">
            <a:xfrm>
              <a:off x="2208" y="1728"/>
              <a:ext cx="336" cy="960"/>
            </a:xfrm>
            <a:prstGeom prst="ellips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1" name="Oval 34"/>
            <p:cNvSpPr>
              <a:spLocks noChangeArrowheads="1"/>
            </p:cNvSpPr>
            <p:nvPr/>
          </p:nvSpPr>
          <p:spPr bwMode="auto">
            <a:xfrm>
              <a:off x="3264" y="1728"/>
              <a:ext cx="336" cy="960"/>
            </a:xfrm>
            <a:prstGeom prst="ellips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2" name="Oval 35"/>
            <p:cNvSpPr>
              <a:spLocks noChangeArrowheads="1"/>
            </p:cNvSpPr>
            <p:nvPr/>
          </p:nvSpPr>
          <p:spPr bwMode="auto">
            <a:xfrm>
              <a:off x="3744" y="1728"/>
              <a:ext cx="336" cy="960"/>
            </a:xfrm>
            <a:prstGeom prst="ellips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663" name="Group 36"/>
          <p:cNvGrpSpPr/>
          <p:nvPr/>
        </p:nvGrpSpPr>
        <p:grpSpPr bwMode="auto">
          <a:xfrm>
            <a:off x="4310402" y="4629069"/>
            <a:ext cx="3656012" cy="596900"/>
            <a:chOff x="1776" y="2688"/>
            <a:chExt cx="2303" cy="376"/>
          </a:xfrm>
        </p:grpSpPr>
        <p:graphicFrame>
          <p:nvGraphicFramePr>
            <p:cNvPr id="27664" name="Object 37"/>
            <p:cNvGraphicFramePr>
              <a:graphicFrameLocks noChangeAspect="1"/>
            </p:cNvGraphicFramePr>
            <p:nvPr/>
          </p:nvGraphicFramePr>
          <p:xfrm>
            <a:off x="1776" y="2688"/>
            <a:ext cx="287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165" imgH="203200" progId="Equation.3">
                    <p:embed/>
                  </p:oleObj>
                </mc:Choice>
                <mc:Fallback>
                  <p:oleObj name="Equation" r:id="rId10" imgW="177165" imgH="20320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688"/>
                          <a:ext cx="287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5" name="Object 38"/>
            <p:cNvGraphicFramePr>
              <a:graphicFrameLocks noChangeAspect="1"/>
            </p:cNvGraphicFramePr>
            <p:nvPr/>
          </p:nvGraphicFramePr>
          <p:xfrm>
            <a:off x="3792" y="2688"/>
            <a:ext cx="287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165" imgH="203200" progId="Equation.3">
                    <p:embed/>
                  </p:oleObj>
                </mc:Choice>
                <mc:Fallback>
                  <p:oleObj name="Equation" r:id="rId12" imgW="177165" imgH="2032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688"/>
                          <a:ext cx="287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6" name="Object 39"/>
            <p:cNvGraphicFramePr>
              <a:graphicFrameLocks noChangeAspect="1"/>
            </p:cNvGraphicFramePr>
            <p:nvPr/>
          </p:nvGraphicFramePr>
          <p:xfrm>
            <a:off x="2256" y="2688"/>
            <a:ext cx="266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6370" imgH="201295" progId="Equation.3">
                    <p:embed/>
                  </p:oleObj>
                </mc:Choice>
                <mc:Fallback>
                  <p:oleObj name="Equation" r:id="rId14" imgW="166370" imgH="201295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688"/>
                          <a:ext cx="266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" name="Object 40"/>
            <p:cNvGraphicFramePr>
              <a:graphicFrameLocks noChangeAspect="1"/>
            </p:cNvGraphicFramePr>
            <p:nvPr/>
          </p:nvGraphicFramePr>
          <p:xfrm>
            <a:off x="3312" y="2688"/>
            <a:ext cx="266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6370" imgH="201295" progId="Equation.3">
                    <p:embed/>
                  </p:oleObj>
                </mc:Choice>
                <mc:Fallback>
                  <p:oleObj name="Equation" r:id="rId16" imgW="166370" imgH="201295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688"/>
                          <a:ext cx="266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>
            <a:spLocks noChangeArrowheads="1"/>
          </p:cNvSpPr>
          <p:nvPr/>
        </p:nvSpPr>
        <p:spPr bwMode="auto">
          <a:xfrm>
            <a:off x="532562" y="1776714"/>
            <a:ext cx="954436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、当直线平行于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轴，或与</a:t>
            </a:r>
            <a:r>
              <a:rPr lang="en-US" altLang="zh-CN" sz="20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轴重合时，上述公式还适用吗？为什么？</a:t>
            </a:r>
          </a:p>
        </p:txBody>
      </p:sp>
      <p:grpSp>
        <p:nvGrpSpPr>
          <p:cNvPr id="28675" name="Group 23"/>
          <p:cNvGrpSpPr/>
          <p:nvPr/>
        </p:nvGrpSpPr>
        <p:grpSpPr bwMode="auto">
          <a:xfrm>
            <a:off x="1013943" y="3147597"/>
            <a:ext cx="2590800" cy="2514600"/>
            <a:chOff x="816" y="2016"/>
            <a:chExt cx="1632" cy="1584"/>
          </a:xfrm>
        </p:grpSpPr>
        <p:sp>
          <p:nvSpPr>
            <p:cNvPr id="28676" name="Line 3"/>
            <p:cNvSpPr>
              <a:spLocks noChangeShapeType="1"/>
            </p:cNvSpPr>
            <p:nvPr/>
          </p:nvSpPr>
          <p:spPr bwMode="auto">
            <a:xfrm>
              <a:off x="816" y="3168"/>
              <a:ext cx="1536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7" name="Line 4"/>
            <p:cNvSpPr>
              <a:spLocks noChangeShapeType="1"/>
            </p:cNvSpPr>
            <p:nvPr/>
          </p:nvSpPr>
          <p:spPr bwMode="auto">
            <a:xfrm flipV="1">
              <a:off x="1248" y="2016"/>
              <a:ext cx="0" cy="158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8678" name="Object 5"/>
            <p:cNvGraphicFramePr>
              <a:graphicFrameLocks noChangeAspect="1"/>
            </p:cNvGraphicFramePr>
            <p:nvPr/>
          </p:nvGraphicFramePr>
          <p:xfrm>
            <a:off x="2112" y="3216"/>
            <a:ext cx="25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0645" imgH="186055" progId="Equation.3">
                    <p:embed/>
                  </p:oleObj>
                </mc:Choice>
                <mc:Fallback>
                  <p:oleObj name="Equation" r:id="rId2" imgW="80645" imgH="18605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216"/>
                          <a:ext cx="25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9" name="Object 6"/>
            <p:cNvGraphicFramePr>
              <a:graphicFrameLocks noChangeAspect="1"/>
            </p:cNvGraphicFramePr>
            <p:nvPr/>
          </p:nvGraphicFramePr>
          <p:xfrm>
            <a:off x="960" y="2016"/>
            <a:ext cx="24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7790" imgH="206375" progId="Equation.3">
                    <p:embed/>
                  </p:oleObj>
                </mc:Choice>
                <mc:Fallback>
                  <p:oleObj name="Equation" r:id="rId4" imgW="97790" imgH="20637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016"/>
                          <a:ext cx="247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7"/>
            <p:cNvGraphicFramePr>
              <a:graphicFrameLocks noChangeAspect="1"/>
            </p:cNvGraphicFramePr>
            <p:nvPr/>
          </p:nvGraphicFramePr>
          <p:xfrm>
            <a:off x="960" y="3168"/>
            <a:ext cx="25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50" imgH="183515" progId="Equation.3">
                    <p:embed/>
                  </p:oleObj>
                </mc:Choice>
                <mc:Fallback>
                  <p:oleObj name="Equation" r:id="rId6" imgW="82550" imgH="18351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168"/>
                          <a:ext cx="25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1" name="Line 8"/>
            <p:cNvSpPr>
              <a:spLocks noChangeShapeType="1"/>
            </p:cNvSpPr>
            <p:nvPr/>
          </p:nvSpPr>
          <p:spPr bwMode="auto">
            <a:xfrm>
              <a:off x="1728" y="2112"/>
              <a:ext cx="0" cy="144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>
              <a:off x="1728" y="3072"/>
              <a:ext cx="96" cy="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>
              <a:off x="1824" y="3072"/>
              <a:ext cx="0" cy="96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256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8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832"/>
              <a:ext cx="24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1728" y="2820"/>
            <a:ext cx="65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65455" imgH="308610" progId="Equation.3">
                    <p:embed/>
                  </p:oleObj>
                </mc:Choice>
                <mc:Fallback>
                  <p:oleObj name="Equation" r:id="rId9" imgW="465455" imgH="30861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20"/>
                          <a:ext cx="65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1728" y="2256"/>
            <a:ext cx="72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98475" imgH="326390" progId="Equation.3">
                    <p:embed/>
                  </p:oleObj>
                </mc:Choice>
                <mc:Fallback>
                  <p:oleObj name="Equation" r:id="rId11" imgW="498475" imgH="32639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256"/>
                          <a:ext cx="720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>
              <a:off x="1248" y="2352"/>
              <a:ext cx="432" cy="0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>
              <a:off x="1248" y="2928"/>
              <a:ext cx="432" cy="0"/>
            </a:xfrm>
            <a:prstGeom prst="line">
              <a:avLst/>
            </a:prstGeom>
            <a:noFill/>
            <a:ln w="31750" cap="rnd" algn="ctr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8690" name="Object 18"/>
            <p:cNvGraphicFramePr>
              <a:graphicFrameLocks noChangeAspect="1"/>
            </p:cNvGraphicFramePr>
            <p:nvPr/>
          </p:nvGraphicFramePr>
          <p:xfrm>
            <a:off x="1008" y="2812"/>
            <a:ext cx="19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2085" imgH="208280" progId="Equation.3">
                    <p:embed/>
                  </p:oleObj>
                </mc:Choice>
                <mc:Fallback>
                  <p:oleObj name="Equation" r:id="rId13" imgW="172085" imgH="2082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812"/>
                          <a:ext cx="199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1" name="Object 19"/>
            <p:cNvGraphicFramePr>
              <a:graphicFrameLocks noChangeAspect="1"/>
            </p:cNvGraphicFramePr>
            <p:nvPr/>
          </p:nvGraphicFramePr>
          <p:xfrm>
            <a:off x="1008" y="2208"/>
            <a:ext cx="214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82880" imgH="210185" progId="Equation.3">
                    <p:embed/>
                  </p:oleObj>
                </mc:Choice>
                <mc:Fallback>
                  <p:oleObj name="Equation" r:id="rId15" imgW="182880" imgH="210185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08"/>
                          <a:ext cx="214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92" name="Object 21"/>
          <p:cNvGraphicFramePr>
            <a:graphicFrameLocks noChangeAspect="1"/>
          </p:cNvGraphicFramePr>
          <p:nvPr/>
        </p:nvGraphicFramePr>
        <p:xfrm>
          <a:off x="5600534" y="3800059"/>
          <a:ext cx="20574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5635" imgH="506730" progId="Equation.3">
                  <p:embed/>
                </p:oleObj>
              </mc:Choice>
              <mc:Fallback>
                <p:oleObj name="Equation" r:id="rId17" imgW="635635" imgH="5067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534" y="3800059"/>
                        <a:ext cx="20574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3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665966" y="1286799"/>
            <a:ext cx="2928938" cy="417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思考？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8694" name="Group 28"/>
          <p:cNvGrpSpPr/>
          <p:nvPr/>
        </p:nvGrpSpPr>
        <p:grpSpPr bwMode="auto">
          <a:xfrm>
            <a:off x="3712134" y="2496737"/>
            <a:ext cx="3424082" cy="1050052"/>
            <a:chOff x="1824" y="672"/>
            <a:chExt cx="3600" cy="1104"/>
          </a:xfrm>
        </p:grpSpPr>
        <p:sp>
          <p:nvSpPr>
            <p:cNvPr id="28695" name="AutoShape 26"/>
            <p:cNvSpPr>
              <a:spLocks noChangeArrowheads="1"/>
            </p:cNvSpPr>
            <p:nvPr/>
          </p:nvSpPr>
          <p:spPr bwMode="auto">
            <a:xfrm>
              <a:off x="1824" y="672"/>
              <a:ext cx="3600" cy="1104"/>
            </a:xfrm>
            <a:prstGeom prst="wedgeEllipseCallout">
              <a:avLst>
                <a:gd name="adj1" fmla="val -45250"/>
                <a:gd name="adj2" fmla="val 70019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zh-CN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8696" name="Object 27"/>
            <p:cNvGraphicFramePr>
              <a:graphicFrameLocks noChangeAspect="1"/>
            </p:cNvGraphicFramePr>
            <p:nvPr/>
          </p:nvGraphicFramePr>
          <p:xfrm>
            <a:off x="2284" y="816"/>
            <a:ext cx="2900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312545" imgH="657225" progId="Equation.3">
                    <p:embed/>
                  </p:oleObj>
                </mc:Choice>
                <mc:Fallback>
                  <p:oleObj name="Equation" r:id="rId19" imgW="1312545" imgH="657225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816"/>
                          <a:ext cx="2900" cy="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97" name="Text Box 29"/>
          <p:cNvSpPr>
            <a:spLocks noChangeArrowheads="1"/>
          </p:cNvSpPr>
          <p:nvPr/>
        </p:nvSpPr>
        <p:spPr bwMode="auto">
          <a:xfrm>
            <a:off x="5424175" y="5462905"/>
            <a:ext cx="320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答：不成立，因为分母为</a:t>
            </a: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97" grpId="0" animBg="1"/>
      <p:bldP spid="28697" grpId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2"/>
          <p:cNvGrpSpPr/>
          <p:nvPr/>
        </p:nvGrpSpPr>
        <p:grpSpPr bwMode="auto">
          <a:xfrm>
            <a:off x="660400" y="1202651"/>
            <a:ext cx="10858500" cy="1554162"/>
            <a:chOff x="567" y="709"/>
            <a:chExt cx="6840" cy="979"/>
          </a:xfrm>
        </p:grpSpPr>
        <p:sp>
          <p:nvSpPr>
            <p:cNvPr id="29699" name="Text Box 3"/>
            <p:cNvSpPr>
              <a:spLocks noChangeArrowheads="1"/>
            </p:cNvSpPr>
            <p:nvPr/>
          </p:nvSpPr>
          <p:spPr bwMode="auto">
            <a:xfrm>
              <a:off x="567" y="709"/>
              <a:ext cx="6840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None/>
              </a:pP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、已知直线上两点                、            ，运用上述公式计算直线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AB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的斜率时，与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的顺序有关吗？</a:t>
              </a:r>
            </a:p>
          </p:txBody>
        </p:sp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2004" y="766"/>
            <a:ext cx="62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73075" imgH="313690" progId="Equation.3">
                    <p:embed/>
                  </p:oleObj>
                </mc:Choice>
                <mc:Fallback>
                  <p:oleObj name="Equation" r:id="rId2" imgW="473075" imgH="31369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" y="766"/>
                          <a:ext cx="626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1" name="Object 5"/>
            <p:cNvGraphicFramePr>
              <a:graphicFrameLocks noChangeAspect="1"/>
            </p:cNvGraphicFramePr>
            <p:nvPr/>
          </p:nvGraphicFramePr>
          <p:xfrm>
            <a:off x="2812" y="766"/>
            <a:ext cx="581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56565" imgH="304800" progId="Equation.3">
                    <p:embed/>
                  </p:oleObj>
                </mc:Choice>
                <mc:Fallback>
                  <p:oleObj name="Equation" r:id="rId4" imgW="456565" imgH="304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2" y="766"/>
                          <a:ext cx="581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2" name="Object 7"/>
          <p:cNvGraphicFramePr>
            <a:graphicFrameLocks noChangeAspect="1"/>
          </p:cNvGraphicFramePr>
          <p:nvPr/>
        </p:nvGraphicFramePr>
        <p:xfrm>
          <a:off x="3035410" y="2570480"/>
          <a:ext cx="1958230" cy="102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01675" imgH="554990" progId="Equation.3">
                  <p:embed/>
                </p:oleObj>
              </mc:Choice>
              <mc:Fallback>
                <p:oleObj name="Equation" r:id="rId6" imgW="701675" imgH="5549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410" y="2570480"/>
                        <a:ext cx="1958230" cy="1023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/>
          <p:cNvGraphicFramePr>
            <a:graphicFrameLocks noChangeAspect="1"/>
          </p:cNvGraphicFramePr>
          <p:nvPr/>
        </p:nvGraphicFramePr>
        <p:xfrm>
          <a:off x="5765100" y="2663647"/>
          <a:ext cx="1928559" cy="102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5960" imgH="547370" progId="Equation.3">
                  <p:embed/>
                </p:oleObj>
              </mc:Choice>
              <mc:Fallback>
                <p:oleObj name="Equation" r:id="rId8" imgW="695960" imgH="5473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100" y="2663647"/>
                        <a:ext cx="1928559" cy="1023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0"/>
          <p:cNvGraphicFramePr>
            <a:graphicFrameLocks noChangeAspect="1"/>
          </p:cNvGraphicFramePr>
          <p:nvPr/>
        </p:nvGraphicFramePr>
        <p:xfrm>
          <a:off x="4993640" y="2860913"/>
          <a:ext cx="642854" cy="51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0485" imgH="157480" progId="Equation.3">
                  <p:embed/>
                </p:oleObj>
              </mc:Choice>
              <mc:Fallback>
                <p:oleObj name="Equation" r:id="rId10" imgW="70485" imgH="15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640" y="2860913"/>
                        <a:ext cx="642854" cy="51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11"/>
          <p:cNvSpPr>
            <a:spLocks noChangeArrowheads="1"/>
          </p:cNvSpPr>
          <p:nvPr/>
        </p:nvSpPr>
        <p:spPr bwMode="auto">
          <a:xfrm>
            <a:off x="3438525" y="4217809"/>
            <a:ext cx="687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答：与</a:t>
            </a: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两点的顺序无关。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2"/>
          <p:cNvGrpSpPr/>
          <p:nvPr/>
        </p:nvGrpSpPr>
        <p:grpSpPr bwMode="auto">
          <a:xfrm>
            <a:off x="730618" y="1271362"/>
            <a:ext cx="8510587" cy="1570037"/>
            <a:chOff x="-1127" y="-520"/>
            <a:chExt cx="5361" cy="989"/>
          </a:xfrm>
        </p:grpSpPr>
        <p:sp>
          <p:nvSpPr>
            <p:cNvPr id="12292" name="矩形 3"/>
            <p:cNvSpPr>
              <a:spLocks noChangeArrowheads="1"/>
            </p:cNvSpPr>
            <p:nvPr/>
          </p:nvSpPr>
          <p:spPr bwMode="auto">
            <a:xfrm>
              <a:off x="-1127" y="-520"/>
              <a:ext cx="5361" cy="581"/>
            </a:xfrm>
            <a:prstGeom prst="rect">
              <a:avLst/>
            </a:prstGeom>
            <a:noFill/>
            <a:ln w="6350" algn="ctr">
              <a:noFill/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250000"/>
                </a:lnSpc>
                <a:spcBef>
                  <a:spcPct val="0"/>
                </a:spcBef>
                <a:buClr>
                  <a:schemeClr val="accent1"/>
                </a:buClr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．理解直线的倾斜角和斜率的概念．</a:t>
              </a:r>
            </a:p>
            <a:p>
              <a:pPr eaLnBrk="1" hangingPunct="1">
                <a:lnSpc>
                  <a:spcPct val="250000"/>
                </a:lnSpc>
                <a:spcBef>
                  <a:spcPct val="0"/>
                </a:spcBef>
                <a:buClr>
                  <a:schemeClr val="accent1"/>
                </a:buClr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．掌握求直线斜率的两种方法．</a:t>
              </a:r>
            </a:p>
            <a:p>
              <a:pPr eaLnBrk="1" hangingPunct="1">
                <a:lnSpc>
                  <a:spcPct val="250000"/>
                </a:lnSpc>
                <a:spcBef>
                  <a:spcPct val="0"/>
                </a:spcBef>
                <a:buClr>
                  <a:schemeClr val="accent1"/>
                </a:buClr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．了解在平面直角坐标系中确定一条直线的几何要素．</a:t>
              </a:r>
            </a:p>
          </p:txBody>
        </p:sp>
        <p:sp>
          <p:nvSpPr>
            <p:cNvPr id="12293" name="矩形 4"/>
            <p:cNvSpPr>
              <a:spLocks noChangeArrowheads="1"/>
            </p:cNvSpPr>
            <p:nvPr/>
          </p:nvSpPr>
          <p:spPr bwMode="auto">
            <a:xfrm>
              <a:off x="1980" y="237"/>
              <a:ext cx="1163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 习 目 标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1"/>
          <p:cNvGrpSpPr/>
          <p:nvPr/>
        </p:nvGrpSpPr>
        <p:grpSpPr bwMode="auto">
          <a:xfrm>
            <a:off x="761682" y="1203414"/>
            <a:ext cx="10510838" cy="3392488"/>
            <a:chOff x="-1149" y="407"/>
            <a:chExt cx="6621" cy="2137"/>
          </a:xfrm>
        </p:grpSpPr>
        <p:sp>
          <p:nvSpPr>
            <p:cNvPr id="30723" name="Text Box 3"/>
            <p:cNvSpPr>
              <a:spLocks noChangeArrowheads="1"/>
            </p:cNvSpPr>
            <p:nvPr/>
          </p:nvSpPr>
          <p:spPr bwMode="auto">
            <a:xfrm>
              <a:off x="-1149" y="407"/>
              <a:ext cx="642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None/>
              </a:pP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、如图，已知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A(4,2)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B(-8,2)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C(0,-2)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，求直线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AB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BC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CA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的斜率，并判断这 些直线的倾斜角是什么角？</a:t>
              </a:r>
            </a:p>
          </p:txBody>
        </p:sp>
        <p:grpSp>
          <p:nvGrpSpPr>
            <p:cNvPr id="30724" name="Group 30"/>
            <p:cNvGrpSpPr/>
            <p:nvPr/>
          </p:nvGrpSpPr>
          <p:grpSpPr bwMode="auto">
            <a:xfrm>
              <a:off x="3216" y="1104"/>
              <a:ext cx="2256" cy="1440"/>
              <a:chOff x="3216" y="1968"/>
              <a:chExt cx="2256" cy="1440"/>
            </a:xfrm>
          </p:grpSpPr>
          <p:sp>
            <p:nvSpPr>
              <p:cNvPr id="30725" name="Text Box 7"/>
              <p:cNvSpPr>
                <a:spLocks noChangeArrowheads="1"/>
              </p:cNvSpPr>
              <p:nvPr/>
            </p:nvSpPr>
            <p:spPr bwMode="auto">
              <a:xfrm>
                <a:off x="4272" y="202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0726" name="Line 23"/>
              <p:cNvSpPr>
                <a:spLocks noChangeShapeType="1"/>
              </p:cNvSpPr>
              <p:nvPr/>
            </p:nvSpPr>
            <p:spPr bwMode="auto">
              <a:xfrm flipH="1" flipV="1">
                <a:off x="3264" y="2400"/>
                <a:ext cx="1536" cy="720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27" name="Line 5"/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2064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28" name="Line 6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0" cy="144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29" name="Text Box 8"/>
              <p:cNvSpPr>
                <a:spLocks noChangeArrowheads="1"/>
              </p:cNvSpPr>
              <p:nvPr/>
            </p:nvSpPr>
            <p:spPr bwMode="auto">
              <a:xfrm>
                <a:off x="5136" y="268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0730" name="Text Box 9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0731" name="Text Box 10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2" name="Text Box 11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3" name="Text Box 12"/>
              <p:cNvSpPr>
                <a:spLocks noChangeArrowheads="1"/>
              </p:cNvSpPr>
              <p:nvPr/>
            </p:nvSpPr>
            <p:spPr bwMode="auto">
              <a:xfrm>
                <a:off x="5088" y="2496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4" name="Text Box 1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5" name="Text Box 14"/>
              <p:cNvSpPr>
                <a:spLocks noChangeArrowheads="1"/>
              </p:cNvSpPr>
              <p:nvPr/>
            </p:nvSpPr>
            <p:spPr bwMode="auto">
              <a:xfrm>
                <a:off x="3504" y="2496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6" name="Text Box 15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7" name="Text Box 16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8" name="Text Box 17"/>
              <p:cNvSpPr>
                <a:spLocks noChangeArrowheads="1"/>
              </p:cNvSpPr>
              <p:nvPr/>
            </p:nvSpPr>
            <p:spPr bwMode="auto">
              <a:xfrm>
                <a:off x="4176" y="2496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39" name="Text Box 19"/>
              <p:cNvSpPr>
                <a:spLocks noChangeArrowheads="1"/>
              </p:cNvSpPr>
              <p:nvPr/>
            </p:nvSpPr>
            <p:spPr bwMode="auto">
              <a:xfrm>
                <a:off x="4368" y="2073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40" name="Text Box 20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flipH="1">
                <a:off x="4272" y="2256"/>
                <a:ext cx="912" cy="912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flipV="1">
                <a:off x="3216" y="2544"/>
                <a:ext cx="2064" cy="0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43" name="Text Box 24"/>
              <p:cNvSpPr>
                <a:spLocks noChangeArrowheads="1"/>
              </p:cNvSpPr>
              <p:nvPr/>
            </p:nvSpPr>
            <p:spPr bwMode="auto">
              <a:xfrm>
                <a:off x="4704" y="225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0744" name="Text Box 25"/>
              <p:cNvSpPr>
                <a:spLocks noChangeArrowheads="1"/>
              </p:cNvSpPr>
              <p:nvPr/>
            </p:nvSpPr>
            <p:spPr bwMode="auto">
              <a:xfrm>
                <a:off x="3456" y="225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0745" name="Text Box 26"/>
              <p:cNvSpPr>
                <a:spLocks noChangeArrowheads="1"/>
              </p:cNvSpPr>
              <p:nvPr/>
            </p:nvSpPr>
            <p:spPr bwMode="auto">
              <a:xfrm>
                <a:off x="4464" y="3024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0746" name="Text Box 34"/>
          <p:cNvSpPr>
            <a:spLocks noChangeArrowheads="1"/>
          </p:cNvSpPr>
          <p:nvPr/>
        </p:nvSpPr>
        <p:spPr bwMode="auto">
          <a:xfrm>
            <a:off x="2003835" y="2302739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80000"/>
              </a:spcBef>
              <a:buNone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的斜率</a:t>
            </a:r>
          </a:p>
        </p:txBody>
      </p:sp>
      <p:graphicFrame>
        <p:nvGraphicFramePr>
          <p:cNvPr id="30747" name="Object 35"/>
          <p:cNvGraphicFramePr>
            <a:graphicFrameLocks noChangeAspect="1"/>
          </p:cNvGraphicFramePr>
          <p:nvPr/>
        </p:nvGraphicFramePr>
        <p:xfrm>
          <a:off x="4170774" y="2133690"/>
          <a:ext cx="1836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3595" imgH="610235" progId="Equation.3">
                  <p:embed/>
                </p:oleObj>
              </mc:Choice>
              <mc:Fallback>
                <p:oleObj name="Equation" r:id="rId2" imgW="823595" imgH="610235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774" y="2133690"/>
                        <a:ext cx="18367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8" name="Object 36"/>
          <p:cNvGraphicFramePr>
            <a:graphicFrameLocks noChangeAspect="1"/>
          </p:cNvGraphicFramePr>
          <p:nvPr/>
        </p:nvGraphicFramePr>
        <p:xfrm>
          <a:off x="4137435" y="2844096"/>
          <a:ext cx="25908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6660" imgH="828675" progId="Equation.3">
                  <p:embed/>
                </p:oleObj>
              </mc:Choice>
              <mc:Fallback>
                <p:oleObj name="Equation" r:id="rId4" imgW="1216660" imgH="82867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435" y="2844096"/>
                        <a:ext cx="25908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9" name="Object 37"/>
          <p:cNvGraphicFramePr>
            <a:graphicFrameLocks noChangeAspect="1"/>
          </p:cNvGraphicFramePr>
          <p:nvPr/>
        </p:nvGraphicFramePr>
        <p:xfrm>
          <a:off x="4144216" y="3562350"/>
          <a:ext cx="23622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4095" imgH="725170" progId="Equation.3">
                  <p:embed/>
                </p:oleObj>
              </mc:Choice>
              <mc:Fallback>
                <p:oleObj name="Equation" r:id="rId6" imgW="1014095" imgH="72517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216" y="3562350"/>
                        <a:ext cx="23622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Rectangle 40"/>
          <p:cNvSpPr>
            <a:spLocks noChangeArrowheads="1"/>
          </p:cNvSpPr>
          <p:nvPr/>
        </p:nvSpPr>
        <p:spPr bwMode="auto">
          <a:xfrm>
            <a:off x="2080035" y="2995702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BC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的斜率</a:t>
            </a:r>
          </a:p>
        </p:txBody>
      </p:sp>
      <p:sp>
        <p:nvSpPr>
          <p:cNvPr id="30751" name="Rectangle 41"/>
          <p:cNvSpPr>
            <a:spLocks noChangeArrowheads="1"/>
          </p:cNvSpPr>
          <p:nvPr/>
        </p:nvSpPr>
        <p:spPr bwMode="auto">
          <a:xfrm>
            <a:off x="2071370" y="3704247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CA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的斜率</a:t>
            </a:r>
          </a:p>
        </p:txBody>
      </p:sp>
      <p:grpSp>
        <p:nvGrpSpPr>
          <p:cNvPr id="30752" name="Group 53"/>
          <p:cNvGrpSpPr/>
          <p:nvPr/>
        </p:nvGrpSpPr>
        <p:grpSpPr bwMode="auto">
          <a:xfrm>
            <a:off x="2136456" y="4488886"/>
            <a:ext cx="1562100" cy="504825"/>
            <a:chOff x="720" y="2880"/>
            <a:chExt cx="984" cy="318"/>
          </a:xfrm>
        </p:grpSpPr>
        <p:graphicFrame>
          <p:nvGraphicFramePr>
            <p:cNvPr id="30753" name="Object 38"/>
            <p:cNvGraphicFramePr>
              <a:graphicFrameLocks noChangeAspect="1"/>
            </p:cNvGraphicFramePr>
            <p:nvPr/>
          </p:nvGraphicFramePr>
          <p:xfrm>
            <a:off x="1056" y="2880"/>
            <a:ext cx="648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2590" imgH="295275" progId="Equation.3">
                    <p:embed/>
                  </p:oleObj>
                </mc:Choice>
                <mc:Fallback>
                  <p:oleObj name="Equation" r:id="rId8" imgW="402590" imgH="295275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880"/>
                          <a:ext cx="648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4" name="Rectangle 42"/>
            <p:cNvSpPr>
              <a:spLocks noChangeArrowheads="1"/>
            </p:cNvSpPr>
            <p:nvPr/>
          </p:nvSpPr>
          <p:spPr bwMode="auto">
            <a:xfrm>
              <a:off x="720" y="291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∵                           </a:t>
              </a:r>
            </a:p>
          </p:txBody>
        </p:sp>
      </p:grpSp>
      <p:sp>
        <p:nvSpPr>
          <p:cNvPr id="30755" name="Rectangle 43"/>
          <p:cNvSpPr>
            <a:spLocks noChangeArrowheads="1"/>
          </p:cNvSpPr>
          <p:nvPr/>
        </p:nvSpPr>
        <p:spPr bwMode="auto">
          <a:xfrm>
            <a:off x="3821256" y="5502123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CA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的倾斜角为锐角</a:t>
            </a:r>
          </a:p>
        </p:txBody>
      </p:sp>
      <p:sp>
        <p:nvSpPr>
          <p:cNvPr id="30756" name="Rectangle 45"/>
          <p:cNvSpPr>
            <a:spLocks noChangeArrowheads="1"/>
          </p:cNvSpPr>
          <p:nvPr/>
        </p:nvSpPr>
        <p:spPr bwMode="auto">
          <a:xfrm>
            <a:off x="3812857" y="5011602"/>
            <a:ext cx="393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BC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的倾斜角为钝角。</a:t>
            </a:r>
          </a:p>
        </p:txBody>
      </p:sp>
      <p:sp>
        <p:nvSpPr>
          <p:cNvPr id="30757" name="Rectangle 46"/>
          <p:cNvSpPr>
            <a:spLocks noChangeArrowheads="1"/>
          </p:cNvSpPr>
          <p:nvPr/>
        </p:nvSpPr>
        <p:spPr bwMode="auto">
          <a:xfrm>
            <a:off x="1516849" y="2301551"/>
            <a:ext cx="21336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30758" name="Group 54"/>
          <p:cNvGrpSpPr/>
          <p:nvPr/>
        </p:nvGrpSpPr>
        <p:grpSpPr bwMode="auto">
          <a:xfrm>
            <a:off x="2155506" y="5403285"/>
            <a:ext cx="1428750" cy="533400"/>
            <a:chOff x="732" y="3456"/>
            <a:chExt cx="900" cy="336"/>
          </a:xfrm>
        </p:grpSpPr>
        <p:sp>
          <p:nvSpPr>
            <p:cNvPr id="30759" name="Rectangle 44"/>
            <p:cNvSpPr>
              <a:spLocks noChangeArrowheads="1"/>
            </p:cNvSpPr>
            <p:nvPr/>
          </p:nvSpPr>
          <p:spPr bwMode="auto">
            <a:xfrm>
              <a:off x="732" y="3504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CN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∵</a:t>
              </a:r>
            </a:p>
          </p:txBody>
        </p:sp>
        <p:graphicFrame>
          <p:nvGraphicFramePr>
            <p:cNvPr id="30760" name="Object 47"/>
            <p:cNvGraphicFramePr>
              <a:graphicFrameLocks noChangeAspect="1"/>
            </p:cNvGraphicFramePr>
            <p:nvPr/>
          </p:nvGraphicFramePr>
          <p:xfrm>
            <a:off x="1008" y="3456"/>
            <a:ext cx="624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10210" imgH="288290" progId="Equation.3">
                    <p:embed/>
                  </p:oleObj>
                </mc:Choice>
                <mc:Fallback>
                  <p:oleObj name="Equation" r:id="rId10" imgW="410210" imgH="288290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456"/>
                          <a:ext cx="624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61" name="Rectangle 48"/>
          <p:cNvSpPr>
            <a:spLocks noChangeArrowheads="1"/>
          </p:cNvSpPr>
          <p:nvPr/>
        </p:nvSpPr>
        <p:spPr bwMode="auto">
          <a:xfrm>
            <a:off x="3812857" y="4488885"/>
            <a:ext cx="425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的倾斜角为零度角。</a:t>
            </a:r>
          </a:p>
        </p:txBody>
      </p:sp>
      <p:grpSp>
        <p:nvGrpSpPr>
          <p:cNvPr id="30762" name="Group 52"/>
          <p:cNvGrpSpPr/>
          <p:nvPr/>
        </p:nvGrpSpPr>
        <p:grpSpPr bwMode="auto">
          <a:xfrm>
            <a:off x="2136456" y="4946085"/>
            <a:ext cx="1474788" cy="533400"/>
            <a:chOff x="720" y="3168"/>
            <a:chExt cx="929" cy="336"/>
          </a:xfrm>
        </p:grpSpPr>
        <p:sp>
          <p:nvSpPr>
            <p:cNvPr id="30763" name="Rectangle 50"/>
            <p:cNvSpPr>
              <a:spLocks noChangeArrowheads="1"/>
            </p:cNvSpPr>
            <p:nvPr/>
          </p:nvSpPr>
          <p:spPr bwMode="auto">
            <a:xfrm>
              <a:off x="720" y="32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∵                           </a:t>
              </a:r>
            </a:p>
          </p:txBody>
        </p:sp>
        <p:graphicFrame>
          <p:nvGraphicFramePr>
            <p:cNvPr id="30764" name="Object 51"/>
            <p:cNvGraphicFramePr>
              <a:graphicFrameLocks noChangeAspect="1"/>
            </p:cNvGraphicFramePr>
            <p:nvPr/>
          </p:nvGraphicFramePr>
          <p:xfrm>
            <a:off x="1008" y="3168"/>
            <a:ext cx="641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17830" imgH="292735" progId="Equation.3">
                    <p:embed/>
                  </p:oleObj>
                </mc:Choice>
                <mc:Fallback>
                  <p:oleObj name="Equation" r:id="rId12" imgW="417830" imgH="292735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168"/>
                          <a:ext cx="641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6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83640"/>
            <a:ext cx="685800" cy="685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 autoUpdateAnimBg="0"/>
      <p:bldP spid="30750" grpId="0" animBg="1"/>
      <p:bldP spid="30750" grpId="1" autoUpdateAnimBg="0"/>
      <p:bldP spid="30751" grpId="0" animBg="1"/>
      <p:bldP spid="30751" grpId="1" autoUpdateAnimBg="0"/>
      <p:bldP spid="30755" grpId="0" animBg="1"/>
      <p:bldP spid="30755" grpId="1" autoUpdateAnimBg="0"/>
      <p:bldP spid="30756" grpId="0" animBg="1"/>
      <p:bldP spid="30756" grpId="1" autoUpdateAnimBg="0"/>
      <p:bldP spid="30757" grpId="0" animBg="1"/>
      <p:bldP spid="30757" grpId="1" autoUpdateAnimBg="0"/>
      <p:bldP spid="30761" grpId="0" animBg="1"/>
      <p:bldP spid="30761" grpId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ChangeArrowheads="1"/>
          </p:cNvSpPr>
          <p:nvPr/>
        </p:nvSpPr>
        <p:spPr bwMode="auto">
          <a:xfrm>
            <a:off x="846228" y="1272341"/>
            <a:ext cx="11168294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、在平面直角坐标系中，画出经过原点且斜率分别为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的直线                          。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9618562" y="1272341"/>
          <a:ext cx="1541544" cy="46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6420" imgH="335280" progId="Equation.3">
                  <p:embed/>
                </p:oleObj>
              </mc:Choice>
              <mc:Fallback>
                <p:oleObj name="Equation" r:id="rId2" imgW="566420" imgH="335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8562" y="1272341"/>
                        <a:ext cx="1541544" cy="469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0" name="Group 6"/>
          <p:cNvGrpSpPr/>
          <p:nvPr/>
        </p:nvGrpSpPr>
        <p:grpSpPr bwMode="auto">
          <a:xfrm>
            <a:off x="4326424" y="2257449"/>
            <a:ext cx="4267200" cy="3352800"/>
            <a:chOff x="1104" y="1728"/>
            <a:chExt cx="2688" cy="2112"/>
          </a:xfrm>
        </p:grpSpPr>
        <p:grpSp>
          <p:nvGrpSpPr>
            <p:cNvPr id="31751" name="Group 7"/>
            <p:cNvGrpSpPr/>
            <p:nvPr/>
          </p:nvGrpSpPr>
          <p:grpSpPr bwMode="auto">
            <a:xfrm>
              <a:off x="1104" y="2880"/>
              <a:ext cx="2688" cy="336"/>
              <a:chOff x="1104" y="2880"/>
              <a:chExt cx="2688" cy="336"/>
            </a:xfrm>
          </p:grpSpPr>
          <p:grpSp>
            <p:nvGrpSpPr>
              <p:cNvPr id="31752" name="Group 8"/>
              <p:cNvGrpSpPr/>
              <p:nvPr/>
            </p:nvGrpSpPr>
            <p:grpSpPr bwMode="auto">
              <a:xfrm>
                <a:off x="1104" y="2880"/>
                <a:ext cx="2688" cy="96"/>
                <a:chOff x="1104" y="2880"/>
                <a:chExt cx="2688" cy="96"/>
              </a:xfrm>
            </p:grpSpPr>
            <p:sp>
              <p:nvSpPr>
                <p:cNvPr id="31753" name="Line 9"/>
                <p:cNvSpPr>
                  <a:spLocks noChangeShapeType="1"/>
                </p:cNvSpPr>
                <p:nvPr/>
              </p:nvSpPr>
              <p:spPr bwMode="auto">
                <a:xfrm>
                  <a:off x="1104" y="2976"/>
                  <a:ext cx="268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5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63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5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39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5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5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44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5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8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6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2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6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16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762" name="Text Box 18"/>
              <p:cNvSpPr>
                <a:spLocks noChangeArrowheads="1"/>
              </p:cNvSpPr>
              <p:nvPr/>
            </p:nvSpPr>
            <p:spPr bwMode="auto">
              <a:xfrm>
                <a:off x="1958" y="2905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kumimoji="0"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1763" name="Text Box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kumimoji="0"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31764" name="Group 20"/>
            <p:cNvGrpSpPr/>
            <p:nvPr/>
          </p:nvGrpSpPr>
          <p:grpSpPr bwMode="auto">
            <a:xfrm>
              <a:off x="1920" y="1728"/>
              <a:ext cx="336" cy="2112"/>
              <a:chOff x="1920" y="1728"/>
              <a:chExt cx="336" cy="2112"/>
            </a:xfrm>
          </p:grpSpPr>
          <p:sp>
            <p:nvSpPr>
              <p:cNvPr id="31765" name="Line 21"/>
              <p:cNvSpPr>
                <a:spLocks noChangeShapeType="1"/>
              </p:cNvSpPr>
              <p:nvPr/>
            </p:nvSpPr>
            <p:spPr bwMode="auto">
              <a:xfrm flipV="1">
                <a:off x="2160" y="1728"/>
                <a:ext cx="0" cy="21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6" name="Text Box 22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kumimoji="0"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1767" name="Line 23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8" name="Line 24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9" name="Line 25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70" name="Line 26"/>
              <p:cNvSpPr>
                <a:spLocks noChangeShapeType="1"/>
              </p:cNvSpPr>
              <p:nvPr/>
            </p:nvSpPr>
            <p:spPr bwMode="auto">
              <a:xfrm>
                <a:off x="2160" y="369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71" name="Line 27"/>
              <p:cNvSpPr>
                <a:spLocks noChangeShapeType="1"/>
              </p:cNvSpPr>
              <p:nvPr/>
            </p:nvSpPr>
            <p:spPr bwMode="auto">
              <a:xfrm>
                <a:off x="2160" y="2448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72" name="Line 28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1773" name="Group 29"/>
          <p:cNvGrpSpPr/>
          <p:nvPr/>
        </p:nvGrpSpPr>
        <p:grpSpPr bwMode="auto">
          <a:xfrm>
            <a:off x="5240824" y="2011387"/>
            <a:ext cx="2273300" cy="3598862"/>
            <a:chOff x="1776" y="1477"/>
            <a:chExt cx="1432" cy="2267"/>
          </a:xfrm>
        </p:grpSpPr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 flipV="1">
              <a:off x="1776" y="1584"/>
              <a:ext cx="1200" cy="2160"/>
            </a:xfrm>
            <a:prstGeom prst="line">
              <a:avLst/>
            </a:prstGeom>
            <a:noFill/>
            <a:ln w="28575" algn="ctr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1775" name="Object 31"/>
            <p:cNvGraphicFramePr>
              <a:graphicFrameLocks noChangeAspect="1"/>
            </p:cNvGraphicFramePr>
            <p:nvPr/>
          </p:nvGraphicFramePr>
          <p:xfrm>
            <a:off x="2913" y="1477"/>
            <a:ext cx="29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400" imgH="202565" progId="Equation.3">
                    <p:embed/>
                  </p:oleObj>
                </mc:Choice>
                <mc:Fallback>
                  <p:oleObj name="Equation" r:id="rId4" imgW="152400" imgH="202565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477"/>
                          <a:ext cx="295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76" name="Group 32"/>
          <p:cNvGrpSpPr/>
          <p:nvPr/>
        </p:nvGrpSpPr>
        <p:grpSpPr bwMode="auto">
          <a:xfrm>
            <a:off x="4859824" y="2409849"/>
            <a:ext cx="2971800" cy="3048000"/>
            <a:chOff x="1536" y="1728"/>
            <a:chExt cx="1872" cy="1920"/>
          </a:xfrm>
        </p:grpSpPr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 flipV="1">
              <a:off x="1536" y="1728"/>
              <a:ext cx="1824" cy="1920"/>
            </a:xfrm>
            <a:prstGeom prst="line">
              <a:avLst/>
            </a:prstGeom>
            <a:noFill/>
            <a:ln w="28575" algn="ctr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1778" name="Object 34"/>
            <p:cNvGraphicFramePr>
              <a:graphicFrameLocks noChangeAspect="1"/>
            </p:cNvGraphicFramePr>
            <p:nvPr/>
          </p:nvGraphicFramePr>
          <p:xfrm>
            <a:off x="3143" y="1776"/>
            <a:ext cx="265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3985" imgH="195580" progId="Equation.3">
                    <p:embed/>
                  </p:oleObj>
                </mc:Choice>
                <mc:Fallback>
                  <p:oleObj name="Equation" r:id="rId6" imgW="133985" imgH="19558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" y="1776"/>
                          <a:ext cx="265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79" name="Group 35"/>
          <p:cNvGrpSpPr/>
          <p:nvPr/>
        </p:nvGrpSpPr>
        <p:grpSpPr bwMode="auto">
          <a:xfrm>
            <a:off x="4631225" y="2867049"/>
            <a:ext cx="2830513" cy="2819400"/>
            <a:chOff x="1392" y="2016"/>
            <a:chExt cx="1783" cy="1776"/>
          </a:xfrm>
        </p:grpSpPr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>
              <a:off x="1392" y="2016"/>
              <a:ext cx="1776" cy="1776"/>
            </a:xfrm>
            <a:prstGeom prst="line">
              <a:avLst/>
            </a:prstGeom>
            <a:noFill/>
            <a:ln w="28575" algn="ctr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1781" name="Object 37"/>
            <p:cNvGraphicFramePr>
              <a:graphicFrameLocks noChangeAspect="1"/>
            </p:cNvGraphicFramePr>
            <p:nvPr/>
          </p:nvGraphicFramePr>
          <p:xfrm>
            <a:off x="2852" y="3216"/>
            <a:ext cx="323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47320" imgH="207645" progId="Equation.3">
                    <p:embed/>
                  </p:oleObj>
                </mc:Choice>
                <mc:Fallback>
                  <p:oleObj name="Equation" r:id="rId8" imgW="147320" imgH="207645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" y="3216"/>
                          <a:ext cx="323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82" name="Group 38"/>
          <p:cNvGrpSpPr/>
          <p:nvPr/>
        </p:nvGrpSpPr>
        <p:grpSpPr bwMode="auto">
          <a:xfrm>
            <a:off x="5625000" y="2951187"/>
            <a:ext cx="1266825" cy="2895600"/>
            <a:chOff x="2016" y="2064"/>
            <a:chExt cx="798" cy="1824"/>
          </a:xfrm>
        </p:grpSpPr>
        <p:sp>
          <p:nvSpPr>
            <p:cNvPr id="31783" name="Line 39"/>
            <p:cNvSpPr>
              <a:spLocks noChangeShapeType="1"/>
            </p:cNvSpPr>
            <p:nvPr/>
          </p:nvSpPr>
          <p:spPr bwMode="auto">
            <a:xfrm>
              <a:off x="2016" y="2064"/>
              <a:ext cx="528" cy="1728"/>
            </a:xfrm>
            <a:prstGeom prst="line">
              <a:avLst/>
            </a:prstGeom>
            <a:noFill/>
            <a:ln w="28575" algn="ctr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1784" name="Object 40"/>
            <p:cNvGraphicFramePr>
              <a:graphicFrameLocks noChangeAspect="1"/>
            </p:cNvGraphicFramePr>
            <p:nvPr/>
          </p:nvGraphicFramePr>
          <p:xfrm>
            <a:off x="2490" y="3504"/>
            <a:ext cx="3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7320" imgH="207645" progId="Equation.3">
                    <p:embed/>
                  </p:oleObj>
                </mc:Choice>
                <mc:Fallback>
                  <p:oleObj name="Equation" r:id="rId10" imgW="147320" imgH="207645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" y="3504"/>
                          <a:ext cx="3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85" name="Group 41"/>
          <p:cNvGrpSpPr/>
          <p:nvPr/>
        </p:nvGrpSpPr>
        <p:grpSpPr bwMode="auto">
          <a:xfrm>
            <a:off x="6383825" y="3171849"/>
            <a:ext cx="517525" cy="457200"/>
            <a:chOff x="2496" y="2208"/>
            <a:chExt cx="326" cy="288"/>
          </a:xfrm>
        </p:grpSpPr>
        <p:sp>
          <p:nvSpPr>
            <p:cNvPr id="31786" name="Oval 42"/>
            <p:cNvSpPr>
              <a:spLocks noChangeArrowheads="1"/>
            </p:cNvSpPr>
            <p:nvPr/>
          </p:nvSpPr>
          <p:spPr bwMode="auto">
            <a:xfrm>
              <a:off x="2496" y="2352"/>
              <a:ext cx="48" cy="48"/>
            </a:xfrm>
            <a:prstGeom prst="ellipse">
              <a:avLst/>
            </a:prstGeom>
            <a:solidFill>
              <a:srgbClr val="0033CC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2496" y="2208"/>
              <a:ext cx="3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zh-CN" sz="2000" kern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kumimoji="0" lang="en-US" altLang="zh-CN" sz="2000" kern="0" baseline="-2500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en-US" altLang="zh-CN" sz="2000" kern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788" name="Group 44"/>
          <p:cNvGrpSpPr/>
          <p:nvPr/>
        </p:nvGrpSpPr>
        <p:grpSpPr bwMode="auto">
          <a:xfrm>
            <a:off x="6383825" y="3552849"/>
            <a:ext cx="517525" cy="457200"/>
            <a:chOff x="2496" y="2448"/>
            <a:chExt cx="326" cy="288"/>
          </a:xfrm>
        </p:grpSpPr>
        <p:sp>
          <p:nvSpPr>
            <p:cNvPr id="31789" name="Oval 45"/>
            <p:cNvSpPr>
              <a:spLocks noChangeArrowheads="1"/>
            </p:cNvSpPr>
            <p:nvPr/>
          </p:nvSpPr>
          <p:spPr bwMode="auto">
            <a:xfrm>
              <a:off x="2496" y="2592"/>
              <a:ext cx="48" cy="48"/>
            </a:xfrm>
            <a:prstGeom prst="ellipse">
              <a:avLst/>
            </a:prstGeom>
            <a:solidFill>
              <a:srgbClr val="0033CC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2496" y="2448"/>
              <a:ext cx="3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zh-CN" sz="2000" kern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kumimoji="0" lang="en-US" altLang="zh-CN" sz="2000" kern="0" baseline="-2500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en-US" altLang="zh-CN" sz="2000" kern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791" name="Group 47"/>
          <p:cNvGrpSpPr/>
          <p:nvPr/>
        </p:nvGrpSpPr>
        <p:grpSpPr bwMode="auto">
          <a:xfrm>
            <a:off x="6383825" y="4391049"/>
            <a:ext cx="517525" cy="457200"/>
            <a:chOff x="2496" y="2976"/>
            <a:chExt cx="326" cy="288"/>
          </a:xfrm>
        </p:grpSpPr>
        <p:sp>
          <p:nvSpPr>
            <p:cNvPr id="31792" name="Oval 48"/>
            <p:cNvSpPr>
              <a:spLocks noChangeArrowheads="1"/>
            </p:cNvSpPr>
            <p:nvPr/>
          </p:nvSpPr>
          <p:spPr bwMode="auto">
            <a:xfrm>
              <a:off x="2496" y="3120"/>
              <a:ext cx="48" cy="48"/>
            </a:xfrm>
            <a:prstGeom prst="ellipse">
              <a:avLst/>
            </a:prstGeom>
            <a:solidFill>
              <a:srgbClr val="0033CC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3" name="Rectangle 49"/>
            <p:cNvSpPr>
              <a:spLocks noChangeArrowheads="1"/>
            </p:cNvSpPr>
            <p:nvPr/>
          </p:nvSpPr>
          <p:spPr bwMode="auto">
            <a:xfrm>
              <a:off x="2496" y="2976"/>
              <a:ext cx="3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zh-CN" sz="2000" kern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kumimoji="0" lang="en-US" altLang="zh-CN" sz="2000" kern="0" baseline="-2500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en-US" altLang="zh-CN" sz="2000" kern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794" name="Group 50"/>
          <p:cNvGrpSpPr/>
          <p:nvPr/>
        </p:nvGrpSpPr>
        <p:grpSpPr bwMode="auto">
          <a:xfrm>
            <a:off x="6307625" y="5000649"/>
            <a:ext cx="517525" cy="457200"/>
            <a:chOff x="2448" y="3360"/>
            <a:chExt cx="326" cy="288"/>
          </a:xfrm>
        </p:grpSpPr>
        <p:sp>
          <p:nvSpPr>
            <p:cNvPr id="31795" name="Oval 51"/>
            <p:cNvSpPr>
              <a:spLocks noChangeArrowheads="1"/>
            </p:cNvSpPr>
            <p:nvPr/>
          </p:nvSpPr>
          <p:spPr bwMode="auto">
            <a:xfrm>
              <a:off x="2448" y="3552"/>
              <a:ext cx="48" cy="48"/>
            </a:xfrm>
            <a:prstGeom prst="ellipse">
              <a:avLst/>
            </a:prstGeom>
            <a:solidFill>
              <a:srgbClr val="0033CC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>
              <a:off x="2448" y="3360"/>
              <a:ext cx="3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zh-CN" sz="2000" kern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kumimoji="0" lang="en-US" altLang="zh-CN" sz="2000" kern="0" baseline="-2500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en-US" altLang="zh-CN" sz="2000" kern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>
            <a:spLocks noChangeArrowheads="1"/>
          </p:cNvSpPr>
          <p:nvPr/>
        </p:nvSpPr>
        <p:spPr bwMode="auto">
          <a:xfrm>
            <a:off x="623888" y="1302663"/>
            <a:ext cx="5810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、直线的倾斜角定义及其范围：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431455" y="1211224"/>
          <a:ext cx="1987969" cy="48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1675" imgH="339090" progId="Equation.3">
                  <p:embed/>
                </p:oleObj>
              </mc:Choice>
              <mc:Fallback>
                <p:oleObj name="Equation" r:id="rId2" imgW="701675" imgH="3390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455" y="1211224"/>
                        <a:ext cx="1987969" cy="48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>
            <a:spLocks noChangeArrowheads="1"/>
          </p:cNvSpPr>
          <p:nvPr/>
        </p:nvSpPr>
        <p:spPr bwMode="auto">
          <a:xfrm>
            <a:off x="623889" y="1850350"/>
            <a:ext cx="4297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、直线的斜率定义：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201136" y="1807965"/>
          <a:ext cx="1328002" cy="42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1485" imgH="297180" progId="Equation.3">
                  <p:embed/>
                </p:oleObj>
              </mc:Choice>
              <mc:Fallback>
                <p:oleObj name="Equation" r:id="rId4" imgW="451485" imgH="2971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136" y="1807965"/>
                        <a:ext cx="1328002" cy="424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Group 7"/>
          <p:cNvGrpSpPr/>
          <p:nvPr/>
        </p:nvGrpSpPr>
        <p:grpSpPr bwMode="auto">
          <a:xfrm>
            <a:off x="623888" y="2383750"/>
            <a:ext cx="6477000" cy="519112"/>
            <a:chOff x="384" y="1776"/>
            <a:chExt cx="4080" cy="327"/>
          </a:xfrm>
        </p:grpSpPr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384" y="1776"/>
              <a:ext cx="40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zh-CN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、斜率</a:t>
              </a:r>
              <a:r>
                <a:rPr lang="en-US" altLang="zh-CN" sz="2000" i="1" kern="0">
                  <a:solidFill>
                    <a:schemeClr val="hlin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r>
                <a:rPr lang="zh-CN" altLang="en-US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与倾斜角    之间的关系：</a:t>
              </a:r>
            </a:p>
          </p:txBody>
        </p:sp>
        <p:graphicFrame>
          <p:nvGraphicFramePr>
            <p:cNvPr id="34825" name="Object 9"/>
            <p:cNvGraphicFramePr>
              <a:graphicFrameLocks noChangeAspect="1"/>
            </p:cNvGraphicFramePr>
            <p:nvPr/>
          </p:nvGraphicFramePr>
          <p:xfrm>
            <a:off x="1729" y="1810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5410" imgH="186690" progId="Equation.3">
                    <p:embed/>
                  </p:oleObj>
                </mc:Choice>
                <mc:Fallback>
                  <p:oleObj name="Equation" r:id="rId6" imgW="105410" imgH="18669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9" y="1810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6669088" y="3708400"/>
          <a:ext cx="2921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3048000" imgH="5181600" progId="Equation.3">
                  <p:embed/>
                </p:oleObj>
              </mc:Choice>
              <mc:Fallback>
                <p:oleObj name="公式" r:id="rId8" imgW="3048000" imgH="5181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3708400"/>
                        <a:ext cx="2921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1"/>
          <p:cNvSpPr>
            <a:spLocks noChangeArrowheads="1"/>
          </p:cNvSpPr>
          <p:nvPr/>
        </p:nvSpPr>
        <p:spPr bwMode="auto">
          <a:xfrm>
            <a:off x="623888" y="550395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、斜率公式：</a:t>
            </a:r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2582246" y="5218291"/>
          <a:ext cx="4041020" cy="109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0310" imgH="871855" progId="Equation.3">
                  <p:embed/>
                </p:oleObj>
              </mc:Choice>
              <mc:Fallback>
                <p:oleObj name="Equation" r:id="rId10" imgW="1210310" imgH="87185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246" y="5218291"/>
                        <a:ext cx="4041020" cy="109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4529138" y="1784469"/>
          <a:ext cx="1274882" cy="49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0380" imgH="312420" progId="Equation.3">
                  <p:embed/>
                </p:oleObj>
              </mc:Choice>
              <mc:Fallback>
                <p:oleObj name="Equation" r:id="rId12" imgW="500380" imgH="3124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1784469"/>
                        <a:ext cx="1274882" cy="499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431455" y="2700292"/>
          <a:ext cx="5820709" cy="217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4" imgW="63703200" imgH="23774400" progId="Equation.3">
                  <p:embed/>
                </p:oleObj>
              </mc:Choice>
              <mc:Fallback>
                <p:oleObj name="公式" r:id="rId14" imgW="63703200" imgH="23774400" progId="Equation.3">
                  <p:embed/>
                  <p:pic>
                    <p:nvPicPr>
                      <p:cNvPr id="0" name="图片 219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31455" y="2700292"/>
                        <a:ext cx="5820709" cy="2172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1" grpId="0" animBg="1"/>
      <p:bldP spid="34821" grpId="1" autoUpdateAnimBg="0"/>
      <p:bldP spid="34827" grpId="0" animBg="1"/>
      <p:bldP spid="34827" grpId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7"/>
          <p:cNvSpPr>
            <a:spLocks noChangeArrowheads="1"/>
          </p:cNvSpPr>
          <p:nvPr/>
        </p:nvSpPr>
        <p:spPr bwMode="auto">
          <a:xfrm>
            <a:off x="3855638" y="2997844"/>
            <a:ext cx="8808134" cy="72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36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36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98  A</a:t>
            </a:r>
            <a:r>
              <a:rPr lang="zh-CN" altLang="en-US" sz="36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</a:t>
            </a:r>
            <a:r>
              <a:rPr lang="en-US" altLang="zh-CN" sz="36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 2, 3, 4, 5   B</a:t>
            </a:r>
            <a:r>
              <a:rPr lang="zh-CN" altLang="en-US" sz="36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</a:t>
            </a:r>
            <a:r>
              <a:rPr lang="en-US" altLang="zh-CN" sz="36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5, 6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zh-CN" sz="3600" kern="0" baseline="-2500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36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5844" name="New picture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00" y="11430000"/>
            <a:ext cx="39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r="47628" b="87527"/>
          <a:stretch>
            <a:fillRect/>
          </a:stretch>
        </p:blipFill>
        <p:spPr>
          <a:xfrm>
            <a:off x="2090678" y="1292612"/>
            <a:ext cx="689257" cy="594187"/>
          </a:xfrm>
          <a:custGeom>
            <a:avLst/>
            <a:gdLst>
              <a:gd name="connsiteX0" fmla="*/ 344628 w 689257"/>
              <a:gd name="connsiteY0" fmla="*/ 0 h 594187"/>
              <a:gd name="connsiteX1" fmla="*/ 689257 w 689257"/>
              <a:gd name="connsiteY1" fmla="*/ 594187 h 594187"/>
              <a:gd name="connsiteX2" fmla="*/ 0 w 689257"/>
              <a:gd name="connsiteY2" fmla="*/ 594187 h 594187"/>
              <a:gd name="connsiteX3" fmla="*/ 344628 w 689257"/>
              <a:gd name="connsiteY3" fmla="*/ 0 h 5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57" h="594187">
                <a:moveTo>
                  <a:pt x="344628" y="0"/>
                </a:moveTo>
                <a:lnTo>
                  <a:pt x="689257" y="594187"/>
                </a:lnTo>
                <a:lnTo>
                  <a:pt x="0" y="594187"/>
                </a:lnTo>
                <a:lnTo>
                  <a:pt x="344628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2473" r="57274" b="49692"/>
          <a:stretch>
            <a:fillRect/>
          </a:stretch>
        </p:blipFill>
        <p:spPr>
          <a:xfrm>
            <a:off x="-30144" y="1886799"/>
            <a:ext cx="2090678" cy="1802309"/>
          </a:xfrm>
          <a:custGeom>
            <a:avLst/>
            <a:gdLst>
              <a:gd name="connsiteX0" fmla="*/ 0 w 2090678"/>
              <a:gd name="connsiteY0" fmla="*/ 0 h 1802309"/>
              <a:gd name="connsiteX1" fmla="*/ 2090678 w 2090678"/>
              <a:gd name="connsiteY1" fmla="*/ 0 h 1802309"/>
              <a:gd name="connsiteX2" fmla="*/ 1045339 w 2090678"/>
              <a:gd name="connsiteY2" fmla="*/ 1802309 h 1802309"/>
              <a:gd name="connsiteX3" fmla="*/ 0 w 2090678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9">
                <a:moveTo>
                  <a:pt x="0" y="0"/>
                </a:moveTo>
                <a:lnTo>
                  <a:pt x="2090678" y="0"/>
                </a:lnTo>
                <a:lnTo>
                  <a:pt x="1045339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12473" r="18369" b="49692"/>
          <a:stretch>
            <a:fillRect/>
          </a:stretch>
        </p:blipFill>
        <p:spPr>
          <a:xfrm>
            <a:off x="2810079" y="1886799"/>
            <a:ext cx="2090677" cy="1802309"/>
          </a:xfrm>
          <a:custGeom>
            <a:avLst/>
            <a:gdLst>
              <a:gd name="connsiteX0" fmla="*/ 0 w 2090677"/>
              <a:gd name="connsiteY0" fmla="*/ 0 h 1802309"/>
              <a:gd name="connsiteX1" fmla="*/ 2090677 w 2090677"/>
              <a:gd name="connsiteY1" fmla="*/ 0 h 1802309"/>
              <a:gd name="connsiteX2" fmla="*/ 1045338 w 2090677"/>
              <a:gd name="connsiteY2" fmla="*/ 1802309 h 1802309"/>
              <a:gd name="connsiteX3" fmla="*/ 0 w 2090677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9">
                <a:moveTo>
                  <a:pt x="0" y="0"/>
                </a:moveTo>
                <a:lnTo>
                  <a:pt x="2090677" y="0"/>
                </a:lnTo>
                <a:lnTo>
                  <a:pt x="1045338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50308" r="57274" b="11857"/>
          <a:stretch>
            <a:fillRect/>
          </a:stretch>
        </p:blipFill>
        <p:spPr>
          <a:xfrm>
            <a:off x="-30144" y="3689108"/>
            <a:ext cx="2090678" cy="1802308"/>
          </a:xfrm>
          <a:custGeom>
            <a:avLst/>
            <a:gdLst>
              <a:gd name="connsiteX0" fmla="*/ 1045339 w 2090678"/>
              <a:gd name="connsiteY0" fmla="*/ 0 h 1802308"/>
              <a:gd name="connsiteX1" fmla="*/ 2090678 w 2090678"/>
              <a:gd name="connsiteY1" fmla="*/ 1802308 h 1802308"/>
              <a:gd name="connsiteX2" fmla="*/ 0 w 2090678"/>
              <a:gd name="connsiteY2" fmla="*/ 1802308 h 1802308"/>
              <a:gd name="connsiteX3" fmla="*/ 1045339 w 2090678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8">
                <a:moveTo>
                  <a:pt x="1045339" y="0"/>
                </a:moveTo>
                <a:lnTo>
                  <a:pt x="2090678" y="1802308"/>
                </a:lnTo>
                <a:lnTo>
                  <a:pt x="0" y="1802308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50308" r="18369" b="11857"/>
          <a:stretch>
            <a:fillRect/>
          </a:stretch>
        </p:blipFill>
        <p:spPr>
          <a:xfrm>
            <a:off x="2810079" y="3689108"/>
            <a:ext cx="2090677" cy="1802308"/>
          </a:xfrm>
          <a:custGeom>
            <a:avLst/>
            <a:gdLst>
              <a:gd name="connsiteX0" fmla="*/ 1045338 w 2090677"/>
              <a:gd name="connsiteY0" fmla="*/ 0 h 1802308"/>
              <a:gd name="connsiteX1" fmla="*/ 2090677 w 2090677"/>
              <a:gd name="connsiteY1" fmla="*/ 1802308 h 1802308"/>
              <a:gd name="connsiteX2" fmla="*/ 0 w 2090677"/>
              <a:gd name="connsiteY2" fmla="*/ 1802308 h 1802308"/>
              <a:gd name="connsiteX3" fmla="*/ 1045338 w 2090677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8">
                <a:moveTo>
                  <a:pt x="1045338" y="0"/>
                </a:moveTo>
                <a:lnTo>
                  <a:pt x="2090677" y="1802308"/>
                </a:lnTo>
                <a:lnTo>
                  <a:pt x="0" y="1802308"/>
                </a:lnTo>
                <a:lnTo>
                  <a:pt x="1045338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t="88143" r="47628"/>
          <a:stretch>
            <a:fillRect/>
          </a:stretch>
        </p:blipFill>
        <p:spPr>
          <a:xfrm>
            <a:off x="2090678" y="5491416"/>
            <a:ext cx="689257" cy="564799"/>
          </a:xfrm>
          <a:custGeom>
            <a:avLst/>
            <a:gdLst>
              <a:gd name="connsiteX0" fmla="*/ 0 w 689257"/>
              <a:gd name="connsiteY0" fmla="*/ 0 h 564799"/>
              <a:gd name="connsiteX1" fmla="*/ 689257 w 689257"/>
              <a:gd name="connsiteY1" fmla="*/ 0 h 564799"/>
              <a:gd name="connsiteX2" fmla="*/ 361673 w 689257"/>
              <a:gd name="connsiteY2" fmla="*/ 564799 h 564799"/>
              <a:gd name="connsiteX3" fmla="*/ 327583 w 689257"/>
              <a:gd name="connsiteY3" fmla="*/ 564799 h 564799"/>
              <a:gd name="connsiteX4" fmla="*/ 0 w 689257"/>
              <a:gd name="connsiteY4" fmla="*/ 0 h 5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57" h="564799">
                <a:moveTo>
                  <a:pt x="0" y="0"/>
                </a:moveTo>
                <a:lnTo>
                  <a:pt x="689257" y="0"/>
                </a:lnTo>
                <a:lnTo>
                  <a:pt x="361673" y="564799"/>
                </a:lnTo>
                <a:lnTo>
                  <a:pt x="327583" y="5647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12473" r="32998" b="11857"/>
          <a:stretch>
            <a:fillRect/>
          </a:stretch>
        </p:blipFill>
        <p:spPr>
          <a:xfrm>
            <a:off x="1045339" y="1886799"/>
            <a:ext cx="2779934" cy="3604617"/>
          </a:xfrm>
          <a:custGeom>
            <a:avLst/>
            <a:gdLst>
              <a:gd name="connsiteX0" fmla="*/ 1045339 w 2779934"/>
              <a:gd name="connsiteY0" fmla="*/ 0 h 3604617"/>
              <a:gd name="connsiteX1" fmla="*/ 1734596 w 2779934"/>
              <a:gd name="connsiteY1" fmla="*/ 0 h 3604617"/>
              <a:gd name="connsiteX2" fmla="*/ 2779934 w 2779934"/>
              <a:gd name="connsiteY2" fmla="*/ 1802309 h 3604617"/>
              <a:gd name="connsiteX3" fmla="*/ 1734596 w 2779934"/>
              <a:gd name="connsiteY3" fmla="*/ 3604617 h 3604617"/>
              <a:gd name="connsiteX4" fmla="*/ 1045339 w 2779934"/>
              <a:gd name="connsiteY4" fmla="*/ 3604617 h 3604617"/>
              <a:gd name="connsiteX5" fmla="*/ 0 w 2779934"/>
              <a:gd name="connsiteY5" fmla="*/ 1802309 h 3604617"/>
              <a:gd name="connsiteX6" fmla="*/ 1045339 w 2779934"/>
              <a:gd name="connsiteY6" fmla="*/ 0 h 360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934" h="3604617">
                <a:moveTo>
                  <a:pt x="1045339" y="0"/>
                </a:moveTo>
                <a:lnTo>
                  <a:pt x="1734596" y="0"/>
                </a:lnTo>
                <a:lnTo>
                  <a:pt x="2779934" y="1802309"/>
                </a:lnTo>
                <a:lnTo>
                  <a:pt x="1734596" y="3604617"/>
                </a:lnTo>
                <a:lnTo>
                  <a:pt x="1045339" y="3604617"/>
                </a:lnTo>
                <a:lnTo>
                  <a:pt x="0" y="1802309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100000" r="52212" b="-617"/>
          <a:stretch>
            <a:fillRect/>
          </a:stretch>
        </p:blipFill>
        <p:spPr>
          <a:xfrm>
            <a:off x="2418261" y="6056215"/>
            <a:ext cx="34090" cy="29388"/>
          </a:xfrm>
          <a:custGeom>
            <a:avLst/>
            <a:gdLst>
              <a:gd name="connsiteX0" fmla="*/ 0 w 34090"/>
              <a:gd name="connsiteY0" fmla="*/ 0 h 29388"/>
              <a:gd name="connsiteX1" fmla="*/ 34090 w 34090"/>
              <a:gd name="connsiteY1" fmla="*/ 0 h 29388"/>
              <a:gd name="connsiteX2" fmla="*/ 17045 w 34090"/>
              <a:gd name="connsiteY2" fmla="*/ 29388 h 29388"/>
              <a:gd name="connsiteX3" fmla="*/ 0 w 34090"/>
              <a:gd name="connsiteY3" fmla="*/ 0 h 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0" h="29388">
                <a:moveTo>
                  <a:pt x="0" y="0"/>
                </a:moveTo>
                <a:lnTo>
                  <a:pt x="34090" y="0"/>
                </a:lnTo>
                <a:lnTo>
                  <a:pt x="17045" y="2938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7D1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直线与方程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30" name="等腰三角形 29"/>
          <p:cNvSpPr/>
          <p:nvPr/>
        </p:nvSpPr>
        <p:spPr>
          <a:xfrm>
            <a:off x="9542" y="1621161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flipV="1">
            <a:off x="-253" y="1623090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-99864" y="184676"/>
            <a:ext cx="1365412" cy="1177079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5400000">
            <a:off x="4616863" y="5939786"/>
            <a:ext cx="966684" cy="833348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6200000">
            <a:off x="10936607" y="5584408"/>
            <a:ext cx="1348386" cy="1162401"/>
          </a:xfrm>
          <a:prstGeom prst="triangle">
            <a:avLst>
              <a:gd name="adj" fmla="val 48423"/>
            </a:avLst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87829"/>
            <a:ext cx="5334000" cy="4404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在平面直角坐标系里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60400" y="1733091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点用坐标表示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pSp>
        <p:nvGrpSpPr>
          <p:cNvPr id="13316" name="Group 11"/>
          <p:cNvGrpSpPr/>
          <p:nvPr/>
        </p:nvGrpSpPr>
        <p:grpSpPr bwMode="auto">
          <a:xfrm>
            <a:off x="6108539" y="1507870"/>
            <a:ext cx="2209800" cy="1828800"/>
            <a:chOff x="3216" y="960"/>
            <a:chExt cx="1392" cy="1152"/>
          </a:xfrm>
        </p:grpSpPr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>
              <a:off x="3216" y="1574"/>
              <a:ext cx="139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 flipV="1">
              <a:off x="3871" y="960"/>
              <a:ext cx="0" cy="115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3319" name="Object 8"/>
            <p:cNvGraphicFramePr>
              <a:graphicFrameLocks noChangeAspect="1"/>
            </p:cNvGraphicFramePr>
            <p:nvPr/>
          </p:nvGraphicFramePr>
          <p:xfrm>
            <a:off x="3567" y="960"/>
            <a:ext cx="20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7790" imgH="206375" progId="Equation.3">
                    <p:embed/>
                  </p:oleObj>
                </mc:Choice>
                <mc:Fallback>
                  <p:oleObj name="Equation" r:id="rId2" imgW="97790" imgH="20637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960"/>
                          <a:ext cx="20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0" name="Object 9"/>
            <p:cNvGraphicFramePr>
              <a:graphicFrameLocks noChangeAspect="1"/>
            </p:cNvGraphicFramePr>
            <p:nvPr/>
          </p:nvGraphicFramePr>
          <p:xfrm flipH="1" flipV="1">
            <a:off x="4362" y="1651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0645" imgH="186055" progId="Equation.3">
                    <p:embed/>
                  </p:oleObj>
                </mc:Choice>
                <mc:Fallback>
                  <p:oleObj name="Equation" r:id="rId4" imgW="80645" imgH="186055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 flipV="1">
                          <a:off x="4362" y="1651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1" name="Object 10"/>
            <p:cNvGraphicFramePr>
              <a:graphicFrameLocks noChangeAspect="1"/>
            </p:cNvGraphicFramePr>
            <p:nvPr/>
          </p:nvGraphicFramePr>
          <p:xfrm>
            <a:off x="3625" y="1574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50" imgH="183515" progId="Equation.3">
                    <p:embed/>
                  </p:oleObj>
                </mc:Choice>
                <mc:Fallback>
                  <p:oleObj name="Equation" r:id="rId6" imgW="82550" imgH="18351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" y="1574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22" name="Object 12"/>
          <p:cNvGraphicFramePr>
            <a:graphicFrameLocks noChangeAspect="1"/>
          </p:cNvGraphicFramePr>
          <p:nvPr/>
        </p:nvGraphicFramePr>
        <p:xfrm>
          <a:off x="7708739" y="1711070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5925" imgH="256540" progId="Equation.3">
                  <p:embed/>
                </p:oleObj>
              </mc:Choice>
              <mc:Fallback>
                <p:oleObj name="Equation" r:id="rId8" imgW="415925" imgH="2565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739" y="1711070"/>
                        <a:ext cx="762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40" y="1736471"/>
            <a:ext cx="257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24" name="Group 15"/>
          <p:cNvGrpSpPr/>
          <p:nvPr/>
        </p:nvGrpSpPr>
        <p:grpSpPr bwMode="auto">
          <a:xfrm>
            <a:off x="1978306" y="3575252"/>
            <a:ext cx="2209800" cy="1828800"/>
            <a:chOff x="3216" y="960"/>
            <a:chExt cx="1392" cy="1152"/>
          </a:xfrm>
        </p:grpSpPr>
        <p:sp>
          <p:nvSpPr>
            <p:cNvPr id="13325" name="Line 16"/>
            <p:cNvSpPr>
              <a:spLocks noChangeShapeType="1"/>
            </p:cNvSpPr>
            <p:nvPr/>
          </p:nvSpPr>
          <p:spPr bwMode="auto">
            <a:xfrm>
              <a:off x="3216" y="1574"/>
              <a:ext cx="139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6" name="Line 17"/>
            <p:cNvSpPr>
              <a:spLocks noChangeShapeType="1"/>
            </p:cNvSpPr>
            <p:nvPr/>
          </p:nvSpPr>
          <p:spPr bwMode="auto">
            <a:xfrm flipV="1">
              <a:off x="3871" y="960"/>
              <a:ext cx="0" cy="115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3327" name="Object 18"/>
            <p:cNvGraphicFramePr>
              <a:graphicFrameLocks noChangeAspect="1"/>
            </p:cNvGraphicFramePr>
            <p:nvPr/>
          </p:nvGraphicFramePr>
          <p:xfrm>
            <a:off x="3567" y="960"/>
            <a:ext cx="20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7790" imgH="206375" progId="Equation.3">
                    <p:embed/>
                  </p:oleObj>
                </mc:Choice>
                <mc:Fallback>
                  <p:oleObj name="Equation" r:id="rId11" imgW="97790" imgH="206375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960"/>
                          <a:ext cx="20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8" name="Object 19"/>
            <p:cNvGraphicFramePr>
              <a:graphicFrameLocks noChangeAspect="1"/>
            </p:cNvGraphicFramePr>
            <p:nvPr/>
          </p:nvGraphicFramePr>
          <p:xfrm flipH="1" flipV="1">
            <a:off x="4362" y="1651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0645" imgH="186055" progId="Equation.3">
                    <p:embed/>
                  </p:oleObj>
                </mc:Choice>
                <mc:Fallback>
                  <p:oleObj name="Equation" r:id="rId12" imgW="80645" imgH="186055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 flipV="1">
                          <a:off x="4362" y="1651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9" name="Object 20"/>
            <p:cNvGraphicFramePr>
              <a:graphicFrameLocks noChangeAspect="1"/>
            </p:cNvGraphicFramePr>
            <p:nvPr/>
          </p:nvGraphicFramePr>
          <p:xfrm>
            <a:off x="3625" y="1574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2550" imgH="183515" progId="Equation.3">
                    <p:embed/>
                  </p:oleObj>
                </mc:Choice>
                <mc:Fallback>
                  <p:oleObj name="Equation" r:id="rId13" imgW="82550" imgH="183515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" y="1574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330" name="Line 21"/>
          <p:cNvCxnSpPr>
            <a:cxnSpLocks noChangeShapeType="1"/>
          </p:cNvCxnSpPr>
          <p:nvPr/>
        </p:nvCxnSpPr>
        <p:spPr bwMode="auto">
          <a:xfrm flipH="1">
            <a:off x="2664106" y="3803852"/>
            <a:ext cx="1219200" cy="121920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3331" name="Object 22"/>
          <p:cNvGraphicFramePr>
            <a:graphicFrameLocks noChangeAspect="1"/>
          </p:cNvGraphicFramePr>
          <p:nvPr/>
        </p:nvGraphicFramePr>
        <p:xfrm flipH="1">
          <a:off x="3426106" y="3575252"/>
          <a:ext cx="196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785" imgH="208280" progId="Equation.3">
                  <p:embed/>
                </p:oleObj>
              </mc:Choice>
              <mc:Fallback>
                <p:oleObj name="Equation" r:id="rId14" imgW="57785" imgH="20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426106" y="3575252"/>
                        <a:ext cx="196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4953000" y="4518025"/>
            <a:ext cx="7151054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思考？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一条直线的位置由哪些条件确定呢？ </a:t>
            </a:r>
          </a:p>
        </p:txBody>
      </p:sp>
      <p:sp>
        <p:nvSpPr>
          <p:cNvPr id="13333" name="Text Box 25"/>
          <p:cNvSpPr>
            <a:spLocks noChangeArrowheads="1"/>
          </p:cNvSpPr>
          <p:nvPr/>
        </p:nvSpPr>
        <p:spPr bwMode="auto">
          <a:xfrm>
            <a:off x="660400" y="2281109"/>
            <a:ext cx="429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直线如何表示呢？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32" grpId="0" animBg="1"/>
      <p:bldP spid="13332" grpId="1" autoUpdateAnimBg="0"/>
      <p:bldP spid="13333" grpId="0" animBg="1"/>
      <p:bldP spid="13333" grpId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54100"/>
            <a:ext cx="31242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直线的位置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2103" y="1767551"/>
            <a:ext cx="724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我们知道，两点确定一条直线。 </a:t>
            </a:r>
          </a:p>
        </p:txBody>
      </p:sp>
      <p:grpSp>
        <p:nvGrpSpPr>
          <p:cNvPr id="14340" name="Group 4"/>
          <p:cNvGrpSpPr/>
          <p:nvPr/>
        </p:nvGrpSpPr>
        <p:grpSpPr bwMode="auto">
          <a:xfrm>
            <a:off x="3004595" y="2558608"/>
            <a:ext cx="2209800" cy="1828800"/>
            <a:chOff x="3216" y="960"/>
            <a:chExt cx="1392" cy="1152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216" y="1574"/>
              <a:ext cx="139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3871" y="960"/>
              <a:ext cx="0" cy="115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43" name="Object 7"/>
            <p:cNvGraphicFramePr>
              <a:graphicFrameLocks noChangeAspect="1"/>
            </p:cNvGraphicFramePr>
            <p:nvPr/>
          </p:nvGraphicFramePr>
          <p:xfrm>
            <a:off x="3567" y="960"/>
            <a:ext cx="20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7790" imgH="206375" progId="Equation.3">
                    <p:embed/>
                  </p:oleObj>
                </mc:Choice>
                <mc:Fallback>
                  <p:oleObj name="Equation" r:id="rId2" imgW="97790" imgH="20637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960"/>
                          <a:ext cx="20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8"/>
            <p:cNvGraphicFramePr>
              <a:graphicFrameLocks noChangeAspect="1"/>
            </p:cNvGraphicFramePr>
            <p:nvPr/>
          </p:nvGraphicFramePr>
          <p:xfrm flipH="1" flipV="1">
            <a:off x="4362" y="1651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0645" imgH="186055" progId="Equation.3">
                    <p:embed/>
                  </p:oleObj>
                </mc:Choice>
                <mc:Fallback>
                  <p:oleObj name="Equation" r:id="rId4" imgW="80645" imgH="18605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 flipV="1">
                          <a:off x="4362" y="1651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9"/>
            <p:cNvGraphicFramePr>
              <a:graphicFrameLocks noChangeAspect="1"/>
            </p:cNvGraphicFramePr>
            <p:nvPr/>
          </p:nvGraphicFramePr>
          <p:xfrm>
            <a:off x="3625" y="1574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50" imgH="183515" progId="Equation.3">
                    <p:embed/>
                  </p:oleObj>
                </mc:Choice>
                <mc:Fallback>
                  <p:oleObj name="Equation" r:id="rId6" imgW="82550" imgH="183515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" y="1574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6" name="Group 13"/>
          <p:cNvGrpSpPr/>
          <p:nvPr/>
        </p:nvGrpSpPr>
        <p:grpSpPr bwMode="auto">
          <a:xfrm>
            <a:off x="3461796" y="3015809"/>
            <a:ext cx="1019175" cy="942975"/>
            <a:chOff x="1104" y="1728"/>
            <a:chExt cx="642" cy="594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728"/>
              <a:ext cx="16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48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160"/>
              <a:ext cx="16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4349" name="Line 14"/>
          <p:cNvCxnSpPr>
            <a:cxnSpLocks noChangeShapeType="1"/>
          </p:cNvCxnSpPr>
          <p:nvPr/>
        </p:nvCxnSpPr>
        <p:spPr bwMode="auto">
          <a:xfrm>
            <a:off x="3309395" y="2939608"/>
            <a:ext cx="1295400" cy="1143000"/>
          </a:xfrm>
          <a:prstGeom prst="line">
            <a:avLst/>
          </a:prstGeom>
          <a:noFill/>
          <a:ln w="31750" algn="ctr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50" name="Oval 16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8871995" y="3473008"/>
            <a:ext cx="304800" cy="304800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660400" y="4844607"/>
            <a:ext cx="1044615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过一点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的直线可以作无数条，可以用直线与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轴的夹角描述它们的倾斜程度</a:t>
            </a:r>
          </a:p>
        </p:txBody>
      </p:sp>
      <p:sp>
        <p:nvSpPr>
          <p:cNvPr id="14352" name="Text Box 18"/>
          <p:cNvSpPr>
            <a:spLocks noChangeArrowheads="1"/>
          </p:cNvSpPr>
          <p:nvPr/>
        </p:nvSpPr>
        <p:spPr bwMode="auto">
          <a:xfrm>
            <a:off x="5519195" y="2711009"/>
            <a:ext cx="373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一点能确定一条直线的位置吗？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 autoUpdateAnimBg="0"/>
      <p:bldP spid="14351" grpId="0" animBg="1"/>
      <p:bldP spid="14351" grpId="1" autoUpdateAnimBg="0"/>
      <p:bldP spid="14352" grpId="0" animBg="1"/>
      <p:bldP spid="14352" grpId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165823"/>
            <a:ext cx="5410200" cy="54799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一、直线的倾斜角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1066799" y="1724875"/>
            <a:ext cx="62484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、直线倾斜角的定义：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32609" y="2073991"/>
            <a:ext cx="1089820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当直线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轴相交时，我们取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轴作为基准，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轴正向与直线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向上方向之间所成的角叫做直线的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倾斜角（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angle of inclination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15365" name="Group 16"/>
          <p:cNvGrpSpPr/>
          <p:nvPr/>
        </p:nvGrpSpPr>
        <p:grpSpPr bwMode="auto">
          <a:xfrm>
            <a:off x="6629234" y="3519827"/>
            <a:ext cx="2209800" cy="1828800"/>
            <a:chOff x="816" y="2544"/>
            <a:chExt cx="1392" cy="1152"/>
          </a:xfrm>
        </p:grpSpPr>
        <p:grpSp>
          <p:nvGrpSpPr>
            <p:cNvPr id="15366" name="Group 5"/>
            <p:cNvGrpSpPr/>
            <p:nvPr/>
          </p:nvGrpSpPr>
          <p:grpSpPr bwMode="auto">
            <a:xfrm>
              <a:off x="816" y="2544"/>
              <a:ext cx="1392" cy="1152"/>
              <a:chOff x="1008" y="2304"/>
              <a:chExt cx="1392" cy="1152"/>
            </a:xfrm>
          </p:grpSpPr>
          <p:grpSp>
            <p:nvGrpSpPr>
              <p:cNvPr id="15367" name="Group 6"/>
              <p:cNvGrpSpPr/>
              <p:nvPr/>
            </p:nvGrpSpPr>
            <p:grpSpPr bwMode="auto">
              <a:xfrm>
                <a:off x="1008" y="2304"/>
                <a:ext cx="1392" cy="1152"/>
                <a:chOff x="3216" y="960"/>
                <a:chExt cx="1392" cy="1152"/>
              </a:xfrm>
            </p:grpSpPr>
            <p:sp>
              <p:nvSpPr>
                <p:cNvPr id="15368" name="Line 7"/>
                <p:cNvSpPr>
                  <a:spLocks noChangeShapeType="1"/>
                </p:cNvSpPr>
                <p:nvPr/>
              </p:nvSpPr>
              <p:spPr bwMode="auto">
                <a:xfrm>
                  <a:off x="3216" y="1574"/>
                  <a:ext cx="1392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6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871" y="960"/>
                  <a:ext cx="0" cy="1152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5370" name="Object 9"/>
                <p:cNvGraphicFramePr>
                  <a:graphicFrameLocks noChangeAspect="1"/>
                </p:cNvGraphicFramePr>
                <p:nvPr/>
              </p:nvGraphicFramePr>
              <p:xfrm>
                <a:off x="3567" y="960"/>
                <a:ext cx="209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97790" imgH="206375" progId="Equation.3">
                        <p:embed/>
                      </p:oleObj>
                    </mc:Choice>
                    <mc:Fallback>
                      <p:oleObj name="Equation" r:id="rId2" imgW="97790" imgH="206375" progId="Equation.3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7" y="960"/>
                              <a:ext cx="209" cy="2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371" name="Object 10"/>
                <p:cNvGraphicFramePr>
                  <a:graphicFrameLocks noChangeAspect="1"/>
                </p:cNvGraphicFramePr>
                <p:nvPr/>
              </p:nvGraphicFramePr>
              <p:xfrm flipH="1" flipV="1">
                <a:off x="4362" y="1651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80645" imgH="186055" progId="Equation.3">
                        <p:embed/>
                      </p:oleObj>
                    </mc:Choice>
                    <mc:Fallback>
                      <p:oleObj name="Equation" r:id="rId4" imgW="80645" imgH="186055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4362" y="1651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372" name="Object 11"/>
                <p:cNvGraphicFramePr>
                  <a:graphicFrameLocks noChangeAspect="1"/>
                </p:cNvGraphicFramePr>
                <p:nvPr/>
              </p:nvGraphicFramePr>
              <p:xfrm>
                <a:off x="3625" y="1574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82550" imgH="183515" progId="Equation.3">
                        <p:embed/>
                      </p:oleObj>
                    </mc:Choice>
                    <mc:Fallback>
                      <p:oleObj name="Equation" r:id="rId6" imgW="82550" imgH="183515" progId="Equation.3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25" y="1574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5373" name="Line 12"/>
              <p:cNvSpPr>
                <a:spLocks noChangeShapeType="1"/>
              </p:cNvSpPr>
              <p:nvPr/>
            </p:nvSpPr>
            <p:spPr bwMode="auto">
              <a:xfrm flipH="1">
                <a:off x="1440" y="2448"/>
                <a:ext cx="768" cy="768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15374" name="Object 13"/>
              <p:cNvGraphicFramePr>
                <a:graphicFrameLocks noChangeAspect="1"/>
              </p:cNvGraphicFramePr>
              <p:nvPr/>
            </p:nvGraphicFramePr>
            <p:xfrm flipH="1">
              <a:off x="1920" y="2304"/>
              <a:ext cx="124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57785" imgH="208280" progId="Equation.3">
                      <p:embed/>
                    </p:oleObj>
                  </mc:Choice>
                  <mc:Fallback>
                    <p:oleObj name="Equation" r:id="rId8" imgW="57785" imgH="208280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1920" y="2304"/>
                            <a:ext cx="124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75" name="Arc 14"/>
            <p:cNvSpPr/>
            <p:nvPr/>
          </p:nvSpPr>
          <p:spPr bwMode="auto">
            <a:xfrm>
              <a:off x="1680" y="2974"/>
              <a:ext cx="96" cy="194"/>
            </a:xfrm>
            <a:custGeom>
              <a:avLst/>
              <a:gdLst>
                <a:gd name="T0" fmla="*/ 4881 w 21600"/>
                <a:gd name="T1" fmla="*/ -1 h 36354"/>
                <a:gd name="T2" fmla="*/ 21600 w 21600"/>
                <a:gd name="T3" fmla="*/ 21041 h 36354"/>
                <a:gd name="T4" fmla="*/ 15233 w 21600"/>
                <a:gd name="T5" fmla="*/ 36353 h 36354"/>
                <a:gd name="T6" fmla="*/ 4881 w 21600"/>
                <a:gd name="T7" fmla="*/ -1 h 36354"/>
                <a:gd name="T8" fmla="*/ 21600 w 21600"/>
                <a:gd name="T9" fmla="*/ 21041 h 36354"/>
                <a:gd name="T10" fmla="*/ 15233 w 21600"/>
                <a:gd name="T11" fmla="*/ 36353 h 36354"/>
                <a:gd name="T12" fmla="*/ 0 w 21600"/>
                <a:gd name="T13" fmla="*/ 21041 h 36354"/>
                <a:gd name="T14" fmla="*/ 4881 w 21600"/>
                <a:gd name="T15" fmla="*/ -1 h 36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36354" fill="none">
                  <a:moveTo>
                    <a:pt x="4881" y="-1"/>
                  </a:moveTo>
                  <a:cubicBezTo>
                    <a:pt x="14670" y="2270"/>
                    <a:pt x="21600" y="10992"/>
                    <a:pt x="21600" y="21041"/>
                  </a:cubicBezTo>
                  <a:cubicBezTo>
                    <a:pt x="21600" y="26789"/>
                    <a:pt x="19308" y="32300"/>
                    <a:pt x="15233" y="36353"/>
                  </a:cubicBezTo>
                </a:path>
                <a:path w="21600" h="36354" stroke="0">
                  <a:moveTo>
                    <a:pt x="4881" y="-1"/>
                  </a:moveTo>
                  <a:cubicBezTo>
                    <a:pt x="14670" y="2270"/>
                    <a:pt x="21600" y="10992"/>
                    <a:pt x="21600" y="21041"/>
                  </a:cubicBezTo>
                  <a:cubicBezTo>
                    <a:pt x="21600" y="26789"/>
                    <a:pt x="19308" y="32300"/>
                    <a:pt x="15233" y="36353"/>
                  </a:cubicBezTo>
                  <a:lnTo>
                    <a:pt x="0" y="21041"/>
                  </a:lnTo>
                  <a:lnTo>
                    <a:pt x="4881" y="-1"/>
                  </a:lnTo>
                  <a:close/>
                </a:path>
              </a:pathLst>
            </a:cu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5376" name="Object 15"/>
            <p:cNvGraphicFramePr>
              <a:graphicFrameLocks noChangeAspect="1"/>
            </p:cNvGraphicFramePr>
            <p:nvPr/>
          </p:nvGraphicFramePr>
          <p:xfrm>
            <a:off x="1824" y="2880"/>
            <a:ext cx="211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2550" imgH="183515" progId="Equation.3">
                    <p:embed/>
                  </p:oleObj>
                </mc:Choice>
                <mc:Fallback>
                  <p:oleObj name="Equation" r:id="rId10" imgW="82550" imgH="183515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880"/>
                          <a:ext cx="211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7" name="Group 19"/>
          <p:cNvGrpSpPr/>
          <p:nvPr/>
        </p:nvGrpSpPr>
        <p:grpSpPr bwMode="auto">
          <a:xfrm>
            <a:off x="7772234" y="3748427"/>
            <a:ext cx="1066800" cy="762000"/>
            <a:chOff x="1536" y="2688"/>
            <a:chExt cx="672" cy="480"/>
          </a:xfrm>
        </p:grpSpPr>
        <p:sp>
          <p:nvSpPr>
            <p:cNvPr id="15378" name="Line 17"/>
            <p:cNvSpPr>
              <a:spLocks noChangeShapeType="1"/>
            </p:cNvSpPr>
            <p:nvPr/>
          </p:nvSpPr>
          <p:spPr bwMode="auto">
            <a:xfrm flipV="1">
              <a:off x="1536" y="2688"/>
              <a:ext cx="480" cy="48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>
              <a:off x="1536" y="3168"/>
              <a:ext cx="672" cy="0"/>
            </a:xfrm>
            <a:prstGeom prst="line">
              <a:avLst/>
            </a:prstGeom>
            <a:noFill/>
            <a:ln w="317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660400" y="3296938"/>
            <a:ext cx="4791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直线向上方向；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轴的正方向。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80" grpId="0" animBg="1"/>
      <p:bldP spid="15380" grpId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8577" y="1729212"/>
            <a:ext cx="762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下列四图中，表示直线的倾斜角的是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54100"/>
            <a:ext cx="1981200" cy="685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练习：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16388" name="Group 111"/>
          <p:cNvGrpSpPr/>
          <p:nvPr/>
        </p:nvGrpSpPr>
        <p:grpSpPr bwMode="auto">
          <a:xfrm>
            <a:off x="3369198" y="2397468"/>
            <a:ext cx="4876800" cy="4038600"/>
            <a:chOff x="1008" y="1440"/>
            <a:chExt cx="3072" cy="2544"/>
          </a:xfrm>
        </p:grpSpPr>
        <p:grpSp>
          <p:nvGrpSpPr>
            <p:cNvPr id="16389" name="Group 93"/>
            <p:cNvGrpSpPr/>
            <p:nvPr/>
          </p:nvGrpSpPr>
          <p:grpSpPr bwMode="auto">
            <a:xfrm>
              <a:off x="1008" y="1440"/>
              <a:ext cx="1344" cy="1296"/>
              <a:chOff x="1008" y="1440"/>
              <a:chExt cx="1344" cy="1296"/>
            </a:xfrm>
          </p:grpSpPr>
          <p:graphicFrame>
            <p:nvGraphicFramePr>
              <p:cNvPr id="16390" name="Object 37"/>
              <p:cNvGraphicFramePr>
                <a:graphicFrameLocks noChangeAspect="1"/>
              </p:cNvGraphicFramePr>
              <p:nvPr/>
            </p:nvGraphicFramePr>
            <p:xfrm>
              <a:off x="1728" y="1728"/>
              <a:ext cx="21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82550" imgH="183515" progId="Equation.3">
                      <p:embed/>
                    </p:oleObj>
                  </mc:Choice>
                  <mc:Fallback>
                    <p:oleObj name="Equation" r:id="rId2" imgW="82550" imgH="183515" progId="Equation.3">
                      <p:embed/>
                      <p:pic>
                        <p:nvPicPr>
                          <p:cNvPr id="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8" y="1728"/>
                            <a:ext cx="218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391" name="Group 72"/>
              <p:cNvGrpSpPr/>
              <p:nvPr/>
            </p:nvGrpSpPr>
            <p:grpSpPr bwMode="auto">
              <a:xfrm>
                <a:off x="1008" y="1440"/>
                <a:ext cx="1344" cy="1296"/>
                <a:chOff x="864" y="1488"/>
                <a:chExt cx="1344" cy="1296"/>
              </a:xfrm>
            </p:grpSpPr>
            <p:grpSp>
              <p:nvGrpSpPr>
                <p:cNvPr id="16392" name="Group 50"/>
                <p:cNvGrpSpPr/>
                <p:nvPr/>
              </p:nvGrpSpPr>
              <p:grpSpPr bwMode="auto">
                <a:xfrm>
                  <a:off x="864" y="1488"/>
                  <a:ext cx="1344" cy="1104"/>
                  <a:chOff x="3216" y="960"/>
                  <a:chExt cx="1392" cy="1152"/>
                </a:xfrm>
              </p:grpSpPr>
              <p:sp>
                <p:nvSpPr>
                  <p:cNvPr id="1639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574"/>
                    <a:ext cx="1392" cy="0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tailEnd type="stealth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394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71" y="960"/>
                    <a:ext cx="0" cy="1152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tailEnd type="stealth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graphicFrame>
                <p:nvGraphicFramePr>
                  <p:cNvPr id="16395" name="Object 53"/>
                  <p:cNvGraphicFramePr>
                    <a:graphicFrameLocks noChangeAspect="1"/>
                  </p:cNvGraphicFramePr>
                  <p:nvPr/>
                </p:nvGraphicFramePr>
                <p:xfrm>
                  <a:off x="3567" y="960"/>
                  <a:ext cx="209" cy="2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4" imgW="97790" imgH="206375" progId="Equation.3">
                          <p:embed/>
                        </p:oleObj>
                      </mc:Choice>
                      <mc:Fallback>
                        <p:oleObj name="Equation" r:id="rId4" imgW="97790" imgH="206375" progId="Equation.3">
                          <p:embed/>
                          <p:pic>
                            <p:nvPicPr>
                              <p:cNvPr id="0" name="Object 5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67" y="960"/>
                                <a:ext cx="209" cy="23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6396" name="Object 54"/>
                  <p:cNvGraphicFramePr>
                    <a:graphicFrameLocks noChangeAspect="1"/>
                  </p:cNvGraphicFramePr>
                  <p:nvPr/>
                </p:nvGraphicFramePr>
                <p:xfrm flipH="1" flipV="1">
                  <a:off x="4362" y="1651"/>
                  <a:ext cx="224" cy="2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" imgW="80645" imgH="186055" progId="Equation.3">
                          <p:embed/>
                        </p:oleObj>
                      </mc:Choice>
                      <mc:Fallback>
                        <p:oleObj name="Equation" r:id="rId6" imgW="80645" imgH="186055" progId="Equation.3">
                          <p:embed/>
                          <p:pic>
                            <p:nvPicPr>
                              <p:cNvPr id="0" name="Object 5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flipH="1" flipV="1">
                                <a:off x="4362" y="1651"/>
                                <a:ext cx="224" cy="2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6397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3625" y="1574"/>
                  <a:ext cx="224" cy="2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82550" imgH="183515" progId="Equation.3">
                          <p:embed/>
                        </p:oleObj>
                      </mc:Choice>
                      <mc:Fallback>
                        <p:oleObj name="Equation" r:id="rId8" imgW="82550" imgH="183515" progId="Equation.3">
                          <p:embed/>
                          <p:pic>
                            <p:nvPicPr>
                              <p:cNvPr id="0" name="Object 5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25" y="1574"/>
                                <a:ext cx="224" cy="2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6398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1680"/>
                  <a:ext cx="768" cy="576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99" name="Arc 57"/>
                <p:cNvSpPr/>
                <p:nvPr/>
              </p:nvSpPr>
              <p:spPr bwMode="auto">
                <a:xfrm>
                  <a:off x="1488" y="1968"/>
                  <a:ext cx="209" cy="97"/>
                </a:xfrm>
                <a:custGeom>
                  <a:avLst/>
                  <a:gdLst>
                    <a:gd name="T0" fmla="*/ 0 w 27274"/>
                    <a:gd name="T1" fmla="*/ 758 h 21600"/>
                    <a:gd name="T2" fmla="*/ 5674 w 27274"/>
                    <a:gd name="T3" fmla="*/ 0 h 21600"/>
                    <a:gd name="T4" fmla="*/ 27274 w 27274"/>
                    <a:gd name="T5" fmla="*/ 21600 h 21600"/>
                    <a:gd name="T6" fmla="*/ 0 w 27274"/>
                    <a:gd name="T7" fmla="*/ 758 h 21600"/>
                    <a:gd name="T8" fmla="*/ 5674 w 27274"/>
                    <a:gd name="T9" fmla="*/ 0 h 21600"/>
                    <a:gd name="T10" fmla="*/ 27274 w 27274"/>
                    <a:gd name="T11" fmla="*/ 21600 h 21600"/>
                    <a:gd name="T12" fmla="*/ 5674 w 27274"/>
                    <a:gd name="T13" fmla="*/ 21600 h 21600"/>
                    <a:gd name="T14" fmla="*/ 0 w 27274"/>
                    <a:gd name="T15" fmla="*/ 75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274" h="21600" fill="none">
                      <a:moveTo>
                        <a:pt x="0" y="758"/>
                      </a:moveTo>
                      <a:cubicBezTo>
                        <a:pt x="1849" y="255"/>
                        <a:pt x="3757" y="-1"/>
                        <a:pt x="5674" y="0"/>
                      </a:cubicBezTo>
                      <a:cubicBezTo>
                        <a:pt x="17603" y="0"/>
                        <a:pt x="27274" y="9670"/>
                        <a:pt x="27274" y="21600"/>
                      </a:cubicBezTo>
                    </a:path>
                    <a:path w="27274" h="21600" stroke="0">
                      <a:moveTo>
                        <a:pt x="0" y="758"/>
                      </a:moveTo>
                      <a:cubicBezTo>
                        <a:pt x="1849" y="255"/>
                        <a:pt x="3757" y="-1"/>
                        <a:pt x="5674" y="0"/>
                      </a:cubicBezTo>
                      <a:cubicBezTo>
                        <a:pt x="17603" y="0"/>
                        <a:pt x="27274" y="9670"/>
                        <a:pt x="27274" y="21600"/>
                      </a:cubicBezTo>
                      <a:lnTo>
                        <a:pt x="5674" y="21600"/>
                      </a:lnTo>
                      <a:lnTo>
                        <a:pt x="0" y="758"/>
                      </a:lnTo>
                      <a:close/>
                    </a:path>
                  </a:pathLst>
                </a:custGeom>
                <a:noFill/>
                <a:ln w="31750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00" name="Rectangle 71"/>
                <p:cNvSpPr>
                  <a:spLocks noChangeArrowheads="1"/>
                </p:cNvSpPr>
                <p:nvPr/>
              </p:nvSpPr>
              <p:spPr bwMode="auto">
                <a:xfrm>
                  <a:off x="1200" y="2419"/>
                  <a:ext cx="30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0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</a:p>
              </p:txBody>
            </p:sp>
          </p:grpSp>
        </p:grpSp>
        <p:grpSp>
          <p:nvGrpSpPr>
            <p:cNvPr id="16401" name="Group 82"/>
            <p:cNvGrpSpPr/>
            <p:nvPr/>
          </p:nvGrpSpPr>
          <p:grpSpPr bwMode="auto">
            <a:xfrm>
              <a:off x="2736" y="1440"/>
              <a:ext cx="1344" cy="1248"/>
              <a:chOff x="2736" y="1488"/>
              <a:chExt cx="1344" cy="1248"/>
            </a:xfrm>
          </p:grpSpPr>
          <p:grpSp>
            <p:nvGrpSpPr>
              <p:cNvPr id="16402" name="Group 81"/>
              <p:cNvGrpSpPr/>
              <p:nvPr/>
            </p:nvGrpSpPr>
            <p:grpSpPr bwMode="auto">
              <a:xfrm>
                <a:off x="2736" y="1488"/>
                <a:ext cx="1344" cy="1104"/>
                <a:chOff x="2736" y="1488"/>
                <a:chExt cx="1344" cy="1104"/>
              </a:xfrm>
            </p:grpSpPr>
            <p:sp>
              <p:nvSpPr>
                <p:cNvPr id="16403" name="Line 65"/>
                <p:cNvSpPr>
                  <a:spLocks noChangeShapeType="1"/>
                </p:cNvSpPr>
                <p:nvPr/>
              </p:nvSpPr>
              <p:spPr bwMode="auto">
                <a:xfrm>
                  <a:off x="2736" y="2076"/>
                  <a:ext cx="1344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0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368" y="1488"/>
                  <a:ext cx="0" cy="1104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6405" name="Object 67"/>
                <p:cNvGraphicFramePr>
                  <a:graphicFrameLocks noChangeAspect="1"/>
                </p:cNvGraphicFramePr>
                <p:nvPr/>
              </p:nvGraphicFramePr>
              <p:xfrm>
                <a:off x="3075" y="1488"/>
                <a:ext cx="202" cy="2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97790" imgH="206375" progId="Equation.3">
                        <p:embed/>
                      </p:oleObj>
                    </mc:Choice>
                    <mc:Fallback>
                      <p:oleObj name="Equation" r:id="rId10" imgW="97790" imgH="206375" progId="Equation.3">
                        <p:embed/>
                        <p:pic>
                          <p:nvPicPr>
                            <p:cNvPr id="0" name="Object 6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5" y="1488"/>
                              <a:ext cx="202" cy="2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406" name="Object 68"/>
                <p:cNvGraphicFramePr>
                  <a:graphicFrameLocks noChangeAspect="1"/>
                </p:cNvGraphicFramePr>
                <p:nvPr/>
              </p:nvGraphicFramePr>
              <p:xfrm flipH="1" flipV="1">
                <a:off x="3840" y="1842"/>
                <a:ext cx="217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80645" imgH="186055" progId="Equation.3">
                        <p:embed/>
                      </p:oleObj>
                    </mc:Choice>
                    <mc:Fallback>
                      <p:oleObj name="Equation" r:id="rId11" imgW="80645" imgH="186055" progId="Equation.3">
                        <p:embed/>
                        <p:pic>
                          <p:nvPicPr>
                            <p:cNvPr id="0" name="Object 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3840" y="1842"/>
                              <a:ext cx="217" cy="2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407" name="Object 69"/>
                <p:cNvGraphicFramePr>
                  <a:graphicFrameLocks noChangeAspect="1"/>
                </p:cNvGraphicFramePr>
                <p:nvPr/>
              </p:nvGraphicFramePr>
              <p:xfrm>
                <a:off x="3131" y="2076"/>
                <a:ext cx="216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82550" imgH="183515" progId="Equation.3">
                        <p:embed/>
                      </p:oleObj>
                    </mc:Choice>
                    <mc:Fallback>
                      <p:oleObj name="Equation" r:id="rId12" imgW="82550" imgH="183515" progId="Equation.3">
                        <p:embed/>
                        <p:pic>
                          <p:nvPicPr>
                            <p:cNvPr id="0" name="Object 6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31" y="2076"/>
                              <a:ext cx="216" cy="2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408" name="Line 75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624" cy="624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09" name="Arc 76"/>
                <p:cNvSpPr/>
                <p:nvPr/>
              </p:nvSpPr>
              <p:spPr bwMode="auto">
                <a:xfrm>
                  <a:off x="3552" y="2064"/>
                  <a:ext cx="144" cy="175"/>
                </a:xfrm>
                <a:custGeom>
                  <a:avLst/>
                  <a:gdLst>
                    <a:gd name="T0" fmla="*/ 13021 w 21600"/>
                    <a:gd name="T1" fmla="*/ 0 h 36017"/>
                    <a:gd name="T2" fmla="*/ 21600 w 21600"/>
                    <a:gd name="T3" fmla="*/ 17234 h 36017"/>
                    <a:gd name="T4" fmla="*/ 10665 w 21600"/>
                    <a:gd name="T5" fmla="*/ 36017 h 36017"/>
                    <a:gd name="T6" fmla="*/ 13021 w 21600"/>
                    <a:gd name="T7" fmla="*/ 0 h 36017"/>
                    <a:gd name="T8" fmla="*/ 21600 w 21600"/>
                    <a:gd name="T9" fmla="*/ 17234 h 36017"/>
                    <a:gd name="T10" fmla="*/ 10665 w 21600"/>
                    <a:gd name="T11" fmla="*/ 36017 h 36017"/>
                    <a:gd name="T12" fmla="*/ 0 w 21600"/>
                    <a:gd name="T13" fmla="*/ 17234 h 36017"/>
                    <a:gd name="T14" fmla="*/ 13021 w 21600"/>
                    <a:gd name="T15" fmla="*/ 0 h 36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00" h="36017" fill="none">
                      <a:moveTo>
                        <a:pt x="13021" y="0"/>
                      </a:moveTo>
                      <a:cubicBezTo>
                        <a:pt x="18424" y="4082"/>
                        <a:pt x="21600" y="10462"/>
                        <a:pt x="21600" y="17234"/>
                      </a:cubicBezTo>
                      <a:cubicBezTo>
                        <a:pt x="21600" y="25006"/>
                        <a:pt x="17424" y="32179"/>
                        <a:pt x="10665" y="36017"/>
                      </a:cubicBezTo>
                    </a:path>
                    <a:path w="21600" h="36017" stroke="0">
                      <a:moveTo>
                        <a:pt x="13021" y="0"/>
                      </a:moveTo>
                      <a:cubicBezTo>
                        <a:pt x="18424" y="4082"/>
                        <a:pt x="21600" y="10462"/>
                        <a:pt x="21600" y="17234"/>
                      </a:cubicBezTo>
                      <a:cubicBezTo>
                        <a:pt x="21600" y="25006"/>
                        <a:pt x="17424" y="32179"/>
                        <a:pt x="10665" y="36017"/>
                      </a:cubicBezTo>
                      <a:lnTo>
                        <a:pt x="0" y="17234"/>
                      </a:lnTo>
                      <a:lnTo>
                        <a:pt x="13021" y="0"/>
                      </a:lnTo>
                      <a:close/>
                    </a:path>
                  </a:pathLst>
                </a:custGeom>
                <a:noFill/>
                <a:ln w="31750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6410" name="Object 79"/>
                <p:cNvGraphicFramePr>
                  <a:graphicFrameLocks noChangeAspect="1"/>
                </p:cNvGraphicFramePr>
                <p:nvPr/>
              </p:nvGraphicFramePr>
              <p:xfrm>
                <a:off x="3696" y="2112"/>
                <a:ext cx="218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3" imgW="82550" imgH="183515" progId="Equation.3">
                        <p:embed/>
                      </p:oleObj>
                    </mc:Choice>
                    <mc:Fallback>
                      <p:oleObj name="Equation" r:id="rId13" imgW="82550" imgH="183515" progId="Equation.3">
                        <p:embed/>
                        <p:pic>
                          <p:nvPicPr>
                            <p:cNvPr id="0" name="Object 7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6" y="2112"/>
                              <a:ext cx="218" cy="2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6411" name="Rectangle 80"/>
              <p:cNvSpPr>
                <a:spLocks noChangeArrowheads="1"/>
              </p:cNvSpPr>
              <p:nvPr/>
            </p:nvSpPr>
            <p:spPr bwMode="auto">
              <a:xfrm>
                <a:off x="3072" y="2371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6412" name="Group 105"/>
            <p:cNvGrpSpPr/>
            <p:nvPr/>
          </p:nvGrpSpPr>
          <p:grpSpPr bwMode="auto">
            <a:xfrm>
              <a:off x="1008" y="2688"/>
              <a:ext cx="1344" cy="1296"/>
              <a:chOff x="3744" y="2688"/>
              <a:chExt cx="1344" cy="1296"/>
            </a:xfrm>
          </p:grpSpPr>
          <p:graphicFrame>
            <p:nvGraphicFramePr>
              <p:cNvPr id="16413" name="Object 77"/>
              <p:cNvGraphicFramePr>
                <a:graphicFrameLocks noChangeAspect="1"/>
              </p:cNvGraphicFramePr>
              <p:nvPr/>
            </p:nvGraphicFramePr>
            <p:xfrm>
              <a:off x="4464" y="2928"/>
              <a:ext cx="21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82550" imgH="183515" progId="Equation.3">
                      <p:embed/>
                    </p:oleObj>
                  </mc:Choice>
                  <mc:Fallback>
                    <p:oleObj name="Equation" r:id="rId14" imgW="82550" imgH="183515" progId="Equation.3">
                      <p:embed/>
                      <p:pic>
                        <p:nvPicPr>
                          <p:cNvPr id="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4" y="2928"/>
                            <a:ext cx="218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414" name="Group 98"/>
              <p:cNvGrpSpPr/>
              <p:nvPr/>
            </p:nvGrpSpPr>
            <p:grpSpPr bwMode="auto">
              <a:xfrm>
                <a:off x="3744" y="2688"/>
                <a:ext cx="1344" cy="1104"/>
                <a:chOff x="3744" y="2688"/>
                <a:chExt cx="1344" cy="1104"/>
              </a:xfrm>
            </p:grpSpPr>
            <p:sp>
              <p:nvSpPr>
                <p:cNvPr id="16415" name="Line 85"/>
                <p:cNvSpPr>
                  <a:spLocks noChangeShapeType="1"/>
                </p:cNvSpPr>
                <p:nvPr/>
              </p:nvSpPr>
              <p:spPr bwMode="auto">
                <a:xfrm>
                  <a:off x="3744" y="3276"/>
                  <a:ext cx="1344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16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376" y="2688"/>
                  <a:ext cx="0" cy="1104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6417" name="Object 87"/>
                <p:cNvGraphicFramePr>
                  <a:graphicFrameLocks noChangeAspect="1"/>
                </p:cNvGraphicFramePr>
                <p:nvPr/>
              </p:nvGraphicFramePr>
              <p:xfrm>
                <a:off x="4083" y="2688"/>
                <a:ext cx="202" cy="2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97790" imgH="206375" progId="Equation.3">
                        <p:embed/>
                      </p:oleObj>
                    </mc:Choice>
                    <mc:Fallback>
                      <p:oleObj name="Equation" r:id="rId15" imgW="97790" imgH="206375" progId="Equation.3">
                        <p:embed/>
                        <p:pic>
                          <p:nvPicPr>
                            <p:cNvPr id="0" name="Object 8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83" y="2688"/>
                              <a:ext cx="202" cy="2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418" name="Object 88"/>
                <p:cNvGraphicFramePr>
                  <a:graphicFrameLocks noChangeAspect="1"/>
                </p:cNvGraphicFramePr>
                <p:nvPr/>
              </p:nvGraphicFramePr>
              <p:xfrm flipH="1" flipV="1">
                <a:off x="4850" y="3350"/>
                <a:ext cx="217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6" imgW="80645" imgH="186055" progId="Equation.3">
                        <p:embed/>
                      </p:oleObj>
                    </mc:Choice>
                    <mc:Fallback>
                      <p:oleObj name="Equation" r:id="rId16" imgW="80645" imgH="186055" progId="Equation.3">
                        <p:embed/>
                        <p:pic>
                          <p:nvPicPr>
                            <p:cNvPr id="0" name="Object 8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4850" y="3350"/>
                              <a:ext cx="217" cy="2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6419" name="Object 89"/>
              <p:cNvGraphicFramePr>
                <a:graphicFrameLocks noChangeAspect="1"/>
              </p:cNvGraphicFramePr>
              <p:nvPr/>
            </p:nvGraphicFramePr>
            <p:xfrm>
              <a:off x="4139" y="3276"/>
              <a:ext cx="216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82550" imgH="183515" progId="Equation.3">
                      <p:embed/>
                    </p:oleObj>
                  </mc:Choice>
                  <mc:Fallback>
                    <p:oleObj name="Equation" r:id="rId17" imgW="82550" imgH="183515" progId="Equation.3">
                      <p:embed/>
                      <p:pic>
                        <p:nvPicPr>
                          <p:cNvPr id="0" name="Object 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9" y="3276"/>
                            <a:ext cx="216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20" name="Rectangle 92"/>
              <p:cNvSpPr>
                <a:spLocks noChangeArrowheads="1"/>
              </p:cNvSpPr>
              <p:nvPr/>
            </p:nvSpPr>
            <p:spPr bwMode="auto">
              <a:xfrm>
                <a:off x="4080" y="3619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6421" name="Line 96"/>
              <p:cNvSpPr>
                <a:spLocks noChangeShapeType="1"/>
              </p:cNvSpPr>
              <p:nvPr/>
            </p:nvSpPr>
            <p:spPr bwMode="auto">
              <a:xfrm>
                <a:off x="4272" y="2832"/>
                <a:ext cx="336" cy="864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22" name="Arc 97"/>
              <p:cNvSpPr/>
              <p:nvPr/>
            </p:nvSpPr>
            <p:spPr bwMode="auto">
              <a:xfrm>
                <a:off x="4368" y="2928"/>
                <a:ext cx="96" cy="250"/>
              </a:xfrm>
              <a:custGeom>
                <a:avLst/>
                <a:gdLst>
                  <a:gd name="T0" fmla="*/ 6432 w 21600"/>
                  <a:gd name="T1" fmla="*/ 0 h 37259"/>
                  <a:gd name="T2" fmla="*/ 21600 w 21600"/>
                  <a:gd name="T3" fmla="*/ 20620 h 37259"/>
                  <a:gd name="T4" fmla="*/ 13773 w 21600"/>
                  <a:gd name="T5" fmla="*/ 37259 h 37259"/>
                  <a:gd name="T6" fmla="*/ 6432 w 21600"/>
                  <a:gd name="T7" fmla="*/ 0 h 37259"/>
                  <a:gd name="T8" fmla="*/ 21600 w 21600"/>
                  <a:gd name="T9" fmla="*/ 20620 h 37259"/>
                  <a:gd name="T10" fmla="*/ 13773 w 21600"/>
                  <a:gd name="T11" fmla="*/ 37259 h 37259"/>
                  <a:gd name="T12" fmla="*/ 0 w 21600"/>
                  <a:gd name="T13" fmla="*/ 20620 h 37259"/>
                  <a:gd name="T14" fmla="*/ 6432 w 21600"/>
                  <a:gd name="T15" fmla="*/ 0 h 37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37259" fill="none">
                    <a:moveTo>
                      <a:pt x="6432" y="0"/>
                    </a:moveTo>
                    <a:cubicBezTo>
                      <a:pt x="15455" y="2814"/>
                      <a:pt x="21600" y="11168"/>
                      <a:pt x="21600" y="20620"/>
                    </a:cubicBezTo>
                    <a:cubicBezTo>
                      <a:pt x="21600" y="27055"/>
                      <a:pt x="18730" y="33155"/>
                      <a:pt x="13773" y="37259"/>
                    </a:cubicBezTo>
                  </a:path>
                  <a:path w="21600" h="37259" stroke="0">
                    <a:moveTo>
                      <a:pt x="6432" y="0"/>
                    </a:moveTo>
                    <a:cubicBezTo>
                      <a:pt x="15455" y="2814"/>
                      <a:pt x="21600" y="11168"/>
                      <a:pt x="21600" y="20620"/>
                    </a:cubicBezTo>
                    <a:cubicBezTo>
                      <a:pt x="21600" y="27055"/>
                      <a:pt x="18730" y="33155"/>
                      <a:pt x="13773" y="37259"/>
                    </a:cubicBezTo>
                    <a:lnTo>
                      <a:pt x="0" y="20620"/>
                    </a:lnTo>
                    <a:lnTo>
                      <a:pt x="6432" y="0"/>
                    </a:lnTo>
                    <a:close/>
                  </a:path>
                </a:pathLst>
              </a:cu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423" name="Group 110"/>
            <p:cNvGrpSpPr/>
            <p:nvPr/>
          </p:nvGrpSpPr>
          <p:grpSpPr bwMode="auto">
            <a:xfrm>
              <a:off x="2736" y="2688"/>
              <a:ext cx="1344" cy="1296"/>
              <a:chOff x="2736" y="2688"/>
              <a:chExt cx="1344" cy="1296"/>
            </a:xfrm>
          </p:grpSpPr>
          <p:grpSp>
            <p:nvGrpSpPr>
              <p:cNvPr id="16424" name="Group 99"/>
              <p:cNvGrpSpPr/>
              <p:nvPr/>
            </p:nvGrpSpPr>
            <p:grpSpPr bwMode="auto">
              <a:xfrm>
                <a:off x="2736" y="2688"/>
                <a:ext cx="1344" cy="1104"/>
                <a:chOff x="3744" y="2688"/>
                <a:chExt cx="1344" cy="1104"/>
              </a:xfrm>
            </p:grpSpPr>
            <p:sp>
              <p:nvSpPr>
                <p:cNvPr id="16425" name="Line 100"/>
                <p:cNvSpPr>
                  <a:spLocks noChangeShapeType="1"/>
                </p:cNvSpPr>
                <p:nvPr/>
              </p:nvSpPr>
              <p:spPr bwMode="auto">
                <a:xfrm>
                  <a:off x="3744" y="3276"/>
                  <a:ext cx="1344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26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376" y="2688"/>
                  <a:ext cx="0" cy="1104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6427" name="Object 102"/>
                <p:cNvGraphicFramePr>
                  <a:graphicFrameLocks noChangeAspect="1"/>
                </p:cNvGraphicFramePr>
                <p:nvPr/>
              </p:nvGraphicFramePr>
              <p:xfrm>
                <a:off x="4083" y="2688"/>
                <a:ext cx="202" cy="2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8" imgW="97790" imgH="206375" progId="Equation.3">
                        <p:embed/>
                      </p:oleObj>
                    </mc:Choice>
                    <mc:Fallback>
                      <p:oleObj name="Equation" r:id="rId18" imgW="97790" imgH="206375" progId="Equation.3">
                        <p:embed/>
                        <p:pic>
                          <p:nvPicPr>
                            <p:cNvPr id="0" name="Object 10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83" y="2688"/>
                              <a:ext cx="202" cy="2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428" name="Object 103"/>
                <p:cNvGraphicFramePr>
                  <a:graphicFrameLocks noChangeAspect="1"/>
                </p:cNvGraphicFramePr>
                <p:nvPr/>
              </p:nvGraphicFramePr>
              <p:xfrm flipH="1" flipV="1">
                <a:off x="4850" y="3350"/>
                <a:ext cx="217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9" imgW="80645" imgH="186055" progId="Equation.3">
                        <p:embed/>
                      </p:oleObj>
                    </mc:Choice>
                    <mc:Fallback>
                      <p:oleObj name="Equation" r:id="rId19" imgW="80645" imgH="186055" progId="Equation.3">
                        <p:embed/>
                        <p:pic>
                          <p:nvPicPr>
                            <p:cNvPr id="0" name="Object 10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4850" y="3350"/>
                              <a:ext cx="217" cy="2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6429" name="Object 104"/>
              <p:cNvGraphicFramePr>
                <a:graphicFrameLocks noChangeAspect="1"/>
              </p:cNvGraphicFramePr>
              <p:nvPr/>
            </p:nvGraphicFramePr>
            <p:xfrm>
              <a:off x="2736" y="3264"/>
              <a:ext cx="21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82550" imgH="183515" progId="Equation.3">
                      <p:embed/>
                    </p:oleObj>
                  </mc:Choice>
                  <mc:Fallback>
                    <p:oleObj name="Equation" r:id="rId20" imgW="82550" imgH="183515" progId="Equation.3">
                      <p:embed/>
                      <p:pic>
                        <p:nvPicPr>
                          <p:cNvPr id="0" name="Object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6" y="3264"/>
                            <a:ext cx="218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30" name="Object 106"/>
              <p:cNvGraphicFramePr>
                <a:graphicFrameLocks noChangeAspect="1"/>
              </p:cNvGraphicFramePr>
              <p:nvPr/>
            </p:nvGraphicFramePr>
            <p:xfrm>
              <a:off x="3385" y="3268"/>
              <a:ext cx="215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82550" imgH="183515" progId="Equation.3">
                      <p:embed/>
                    </p:oleObj>
                  </mc:Choice>
                  <mc:Fallback>
                    <p:oleObj name="Equation" r:id="rId21" imgW="82550" imgH="183515" progId="Equation.3">
                      <p:embed/>
                      <p:pic>
                        <p:nvPicPr>
                          <p:cNvPr id="0" name="Object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5" y="3268"/>
                            <a:ext cx="215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31" name="Line 107"/>
              <p:cNvSpPr>
                <a:spLocks noChangeShapeType="1"/>
              </p:cNvSpPr>
              <p:nvPr/>
            </p:nvSpPr>
            <p:spPr bwMode="auto">
              <a:xfrm flipH="1">
                <a:off x="2928" y="2928"/>
                <a:ext cx="816" cy="576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32" name="Arc 108"/>
              <p:cNvSpPr/>
              <p:nvPr/>
            </p:nvSpPr>
            <p:spPr bwMode="auto">
              <a:xfrm flipH="1">
                <a:off x="2976" y="3264"/>
                <a:ext cx="48" cy="192"/>
              </a:xfrm>
              <a:custGeom>
                <a:avLst/>
                <a:gdLst>
                  <a:gd name="T0" fmla="*/ 1883 w 21600"/>
                  <a:gd name="T1" fmla="*/ 0 h 21518"/>
                  <a:gd name="T2" fmla="*/ 21600 w 21600"/>
                  <a:gd name="T3" fmla="*/ 21518 h 21518"/>
                  <a:gd name="T4" fmla="*/ 1883 w 21600"/>
                  <a:gd name="T5" fmla="*/ 0 h 21518"/>
                  <a:gd name="T6" fmla="*/ 21600 w 21600"/>
                  <a:gd name="T7" fmla="*/ 21518 h 21518"/>
                  <a:gd name="T8" fmla="*/ 0 w 21600"/>
                  <a:gd name="T9" fmla="*/ 21518 h 21518"/>
                  <a:gd name="T10" fmla="*/ 1883 w 21600"/>
                  <a:gd name="T11" fmla="*/ 0 h 2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518" fill="none">
                    <a:moveTo>
                      <a:pt x="1883" y="0"/>
                    </a:moveTo>
                    <a:cubicBezTo>
                      <a:pt x="13040" y="977"/>
                      <a:pt x="21600" y="10318"/>
                      <a:pt x="21600" y="21518"/>
                    </a:cubicBezTo>
                  </a:path>
                  <a:path w="21600" h="21518" stroke="0">
                    <a:moveTo>
                      <a:pt x="1883" y="0"/>
                    </a:moveTo>
                    <a:cubicBezTo>
                      <a:pt x="13040" y="977"/>
                      <a:pt x="21600" y="10318"/>
                      <a:pt x="21600" y="21518"/>
                    </a:cubicBezTo>
                    <a:lnTo>
                      <a:pt x="0" y="21518"/>
                    </a:lnTo>
                    <a:lnTo>
                      <a:pt x="1883" y="0"/>
                    </a:lnTo>
                    <a:close/>
                  </a:path>
                </a:pathLst>
              </a:cu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33" name="Rectangle 109"/>
              <p:cNvSpPr>
                <a:spLocks noChangeArrowheads="1"/>
              </p:cNvSpPr>
              <p:nvPr/>
            </p:nvSpPr>
            <p:spPr bwMode="auto">
              <a:xfrm>
                <a:off x="3072" y="3619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zh-CN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D</a:t>
                </a:r>
              </a:p>
            </p:txBody>
          </p:sp>
        </p:grpSp>
      </p:grpSp>
      <p:sp>
        <p:nvSpPr>
          <p:cNvPr id="16434" name="Rectangle 113"/>
          <p:cNvSpPr>
            <a:spLocks noChangeArrowheads="1"/>
          </p:cNvSpPr>
          <p:nvPr/>
        </p:nvSpPr>
        <p:spPr bwMode="auto">
          <a:xfrm>
            <a:off x="4765675" y="165142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4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434" grpId="0" animBg="1"/>
      <p:bldP spid="16434" grpId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42763"/>
            <a:ext cx="5867400" cy="53379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、直线倾斜角的范围：</a:t>
            </a:r>
          </a:p>
        </p:txBody>
      </p:sp>
      <p:grpSp>
        <p:nvGrpSpPr>
          <p:cNvPr id="17411" name="Group 9"/>
          <p:cNvGrpSpPr/>
          <p:nvPr/>
        </p:nvGrpSpPr>
        <p:grpSpPr bwMode="auto">
          <a:xfrm>
            <a:off x="660605" y="1421850"/>
            <a:ext cx="10858500" cy="1554163"/>
            <a:chOff x="85" y="680"/>
            <a:chExt cx="6840" cy="979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85" y="680"/>
              <a:ext cx="6840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indent="2667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indent="0" algn="just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当直线       与      轴平行或重合时，我们规定它的倾斜角为           ，因此，直线的倾斜角的取值范围为：</a:t>
              </a:r>
            </a:p>
          </p:txBody>
        </p:sp>
        <p:graphicFrame>
          <p:nvGraphicFramePr>
            <p:cNvPr id="17413" name="Object 5"/>
            <p:cNvGraphicFramePr>
              <a:graphicFrameLocks noChangeAspect="1"/>
            </p:cNvGraphicFramePr>
            <p:nvPr/>
          </p:nvGraphicFramePr>
          <p:xfrm>
            <a:off x="4337" y="723"/>
            <a:ext cx="335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82245" imgH="186055" progId="Equation.3">
                    <p:embed/>
                  </p:oleObj>
                </mc:Choice>
                <mc:Fallback>
                  <p:oleObj r:id="rId2" imgW="182245" imgH="18605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7" y="723"/>
                          <a:ext cx="335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6"/>
            <p:cNvGraphicFramePr>
              <a:graphicFrameLocks noChangeAspect="1"/>
            </p:cNvGraphicFramePr>
            <p:nvPr/>
          </p:nvGraphicFramePr>
          <p:xfrm>
            <a:off x="823" y="1188"/>
            <a:ext cx="105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76275" imgH="327025" progId="Equation.3">
                    <p:embed/>
                  </p:oleObj>
                </mc:Choice>
                <mc:Fallback>
                  <p:oleObj name="Equation" r:id="rId4" imgW="676275" imgH="32702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" y="1188"/>
                          <a:ext cx="1053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5" name="Object 7"/>
            <p:cNvGraphicFramePr>
              <a:graphicFrameLocks noChangeAspect="1"/>
            </p:cNvGraphicFramePr>
            <p:nvPr/>
          </p:nvGraphicFramePr>
          <p:xfrm>
            <a:off x="1115" y="792"/>
            <a:ext cx="30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0645" imgH="186055" progId="Equation.3">
                    <p:embed/>
                  </p:oleObj>
                </mc:Choice>
                <mc:Fallback>
                  <p:oleObj name="Equation" r:id="rId6" imgW="80645" imgH="18605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" y="792"/>
                          <a:ext cx="30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8"/>
            <p:cNvGraphicFramePr>
              <a:graphicFrameLocks noChangeAspect="1"/>
            </p:cNvGraphicFramePr>
            <p:nvPr/>
          </p:nvGraphicFramePr>
          <p:xfrm>
            <a:off x="691" y="783"/>
            <a:ext cx="16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7785" imgH="208280" progId="Equation.3">
                    <p:embed/>
                  </p:oleObj>
                </mc:Choice>
                <mc:Fallback>
                  <p:oleObj name="Equation" r:id="rId8" imgW="57785" imgH="2082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" y="783"/>
                          <a:ext cx="16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18" name="Group 11"/>
          <p:cNvGrpSpPr/>
          <p:nvPr/>
        </p:nvGrpSpPr>
        <p:grpSpPr bwMode="auto">
          <a:xfrm>
            <a:off x="2880360" y="3728995"/>
            <a:ext cx="6858000" cy="1874838"/>
            <a:chOff x="864" y="2803"/>
            <a:chExt cx="4320" cy="1181"/>
          </a:xfrm>
        </p:grpSpPr>
        <p:grpSp>
          <p:nvGrpSpPr>
            <p:cNvPr id="17419" name="Group 12"/>
            <p:cNvGrpSpPr/>
            <p:nvPr/>
          </p:nvGrpSpPr>
          <p:grpSpPr bwMode="auto">
            <a:xfrm>
              <a:off x="864" y="2832"/>
              <a:ext cx="960" cy="1056"/>
              <a:chOff x="864" y="2640"/>
              <a:chExt cx="960" cy="1056"/>
            </a:xfrm>
          </p:grpSpPr>
          <p:grpSp>
            <p:nvGrpSpPr>
              <p:cNvPr id="17420" name="Group 13"/>
              <p:cNvGrpSpPr/>
              <p:nvPr/>
            </p:nvGrpSpPr>
            <p:grpSpPr bwMode="auto">
              <a:xfrm>
                <a:off x="864" y="2640"/>
                <a:ext cx="960" cy="720"/>
                <a:chOff x="3168" y="2592"/>
                <a:chExt cx="1392" cy="1152"/>
              </a:xfrm>
            </p:grpSpPr>
            <p:sp>
              <p:nvSpPr>
                <p:cNvPr id="17421" name="Line 14"/>
                <p:cNvSpPr>
                  <a:spLocks noChangeShapeType="1"/>
                </p:cNvSpPr>
                <p:nvPr/>
              </p:nvSpPr>
              <p:spPr bwMode="auto">
                <a:xfrm>
                  <a:off x="3168" y="3206"/>
                  <a:ext cx="1392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823" y="2592"/>
                  <a:ext cx="0" cy="1152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7423" name="Object 16"/>
                <p:cNvGraphicFramePr>
                  <a:graphicFrameLocks noChangeAspect="1"/>
                </p:cNvGraphicFramePr>
                <p:nvPr/>
              </p:nvGraphicFramePr>
              <p:xfrm>
                <a:off x="3519" y="2592"/>
                <a:ext cx="209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97790" imgH="206375" progId="Equation.3">
                        <p:embed/>
                      </p:oleObj>
                    </mc:Choice>
                    <mc:Fallback>
                      <p:oleObj name="Equation" r:id="rId10" imgW="97790" imgH="206375" progId="Equation.3">
                        <p:embed/>
                        <p:pic>
                          <p:nvPicPr>
                            <p:cNvPr id="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" y="2592"/>
                              <a:ext cx="209" cy="2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4" name="Object 17"/>
                <p:cNvGraphicFramePr>
                  <a:graphicFrameLocks noChangeAspect="1"/>
                </p:cNvGraphicFramePr>
                <p:nvPr/>
              </p:nvGraphicFramePr>
              <p:xfrm flipH="1" flipV="1">
                <a:off x="4314" y="3283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80645" imgH="186055" progId="Equation.3">
                        <p:embed/>
                      </p:oleObj>
                    </mc:Choice>
                    <mc:Fallback>
                      <p:oleObj name="Equation" r:id="rId12" imgW="80645" imgH="186055" progId="Equation.3">
                        <p:embed/>
                        <p:pic>
                          <p:nvPicPr>
                            <p:cNvPr id="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4314" y="3283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5" name="Object 18"/>
                <p:cNvGraphicFramePr>
                  <a:graphicFrameLocks noChangeAspect="1"/>
                </p:cNvGraphicFramePr>
                <p:nvPr/>
              </p:nvGraphicFramePr>
              <p:xfrm>
                <a:off x="3577" y="3206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82550" imgH="183515" progId="Equation.3">
                        <p:embed/>
                      </p:oleObj>
                    </mc:Choice>
                    <mc:Fallback>
                      <p:oleObj name="Equation" r:id="rId14" imgW="82550" imgH="183515" progId="Equation.3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" y="3206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426" name="Line 19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720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7" name="Rectangle 20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CN" altLang="en-US" sz="20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零度角 </a:t>
                </a:r>
              </a:p>
            </p:txBody>
          </p:sp>
        </p:grpSp>
        <p:grpSp>
          <p:nvGrpSpPr>
            <p:cNvPr id="17428" name="Group 21"/>
            <p:cNvGrpSpPr/>
            <p:nvPr/>
          </p:nvGrpSpPr>
          <p:grpSpPr bwMode="auto">
            <a:xfrm>
              <a:off x="2083" y="2803"/>
              <a:ext cx="960" cy="1165"/>
              <a:chOff x="2083" y="2640"/>
              <a:chExt cx="960" cy="1165"/>
            </a:xfrm>
          </p:grpSpPr>
          <p:graphicFrame>
            <p:nvGraphicFramePr>
              <p:cNvPr id="17429" name="Object 22"/>
              <p:cNvGraphicFramePr>
                <a:graphicFrameLocks noChangeAspect="1"/>
              </p:cNvGraphicFramePr>
              <p:nvPr/>
            </p:nvGraphicFramePr>
            <p:xfrm>
              <a:off x="2784" y="2784"/>
              <a:ext cx="215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82550" imgH="183515" progId="Equation.3">
                      <p:embed/>
                    </p:oleObj>
                  </mc:Choice>
                  <mc:Fallback>
                    <p:oleObj name="Equation" r:id="rId16" imgW="82550" imgH="183515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2784"/>
                            <a:ext cx="215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7430" name="Group 23"/>
              <p:cNvGrpSpPr/>
              <p:nvPr/>
            </p:nvGrpSpPr>
            <p:grpSpPr bwMode="auto">
              <a:xfrm>
                <a:off x="2083" y="2640"/>
                <a:ext cx="960" cy="720"/>
                <a:chOff x="3168" y="2592"/>
                <a:chExt cx="1392" cy="1152"/>
              </a:xfrm>
            </p:grpSpPr>
            <p:sp>
              <p:nvSpPr>
                <p:cNvPr id="17431" name="Line 24"/>
                <p:cNvSpPr>
                  <a:spLocks noChangeShapeType="1"/>
                </p:cNvSpPr>
                <p:nvPr/>
              </p:nvSpPr>
              <p:spPr bwMode="auto">
                <a:xfrm>
                  <a:off x="3168" y="3206"/>
                  <a:ext cx="1392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3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823" y="2592"/>
                  <a:ext cx="0" cy="1152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7433" name="Object 26"/>
                <p:cNvGraphicFramePr>
                  <a:graphicFrameLocks noChangeAspect="1"/>
                </p:cNvGraphicFramePr>
                <p:nvPr/>
              </p:nvGraphicFramePr>
              <p:xfrm>
                <a:off x="3519" y="2592"/>
                <a:ext cx="209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8" imgW="97790" imgH="206375" progId="Equation.3">
                        <p:embed/>
                      </p:oleObj>
                    </mc:Choice>
                    <mc:Fallback>
                      <p:oleObj name="Equation" r:id="rId18" imgW="97790" imgH="206375" progId="Equation.3">
                        <p:embed/>
                        <p:pic>
                          <p:nvPicPr>
                            <p:cNvPr id="0" name="Object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" y="2592"/>
                              <a:ext cx="209" cy="2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34" name="Object 27"/>
                <p:cNvGraphicFramePr>
                  <a:graphicFrameLocks noChangeAspect="1"/>
                </p:cNvGraphicFramePr>
                <p:nvPr/>
              </p:nvGraphicFramePr>
              <p:xfrm flipH="1" flipV="1">
                <a:off x="4314" y="3283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9" imgW="80645" imgH="186055" progId="Equation.3">
                        <p:embed/>
                      </p:oleObj>
                    </mc:Choice>
                    <mc:Fallback>
                      <p:oleObj name="Equation" r:id="rId19" imgW="80645" imgH="186055" progId="Equation.3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4314" y="3283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35" name="Object 28"/>
                <p:cNvGraphicFramePr>
                  <a:graphicFrameLocks noChangeAspect="1"/>
                </p:cNvGraphicFramePr>
                <p:nvPr/>
              </p:nvGraphicFramePr>
              <p:xfrm>
                <a:off x="3577" y="3206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0" imgW="82550" imgH="183515" progId="Equation.3">
                        <p:embed/>
                      </p:oleObj>
                    </mc:Choice>
                    <mc:Fallback>
                      <p:oleObj name="Equation" r:id="rId20" imgW="82550" imgH="183515" progId="Equation.3">
                        <p:embed/>
                        <p:pic>
                          <p:nvPicPr>
                            <p:cNvPr id="0" name="Objec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" y="3206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436" name="Line 29"/>
              <p:cNvSpPr>
                <a:spLocks noChangeShapeType="1"/>
              </p:cNvSpPr>
              <p:nvPr/>
            </p:nvSpPr>
            <p:spPr bwMode="auto">
              <a:xfrm flipH="1">
                <a:off x="2371" y="2784"/>
                <a:ext cx="480" cy="432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7" name="Freeform 30"/>
              <p:cNvSpPr/>
              <p:nvPr/>
            </p:nvSpPr>
            <p:spPr bwMode="auto">
              <a:xfrm>
                <a:off x="2659" y="2928"/>
                <a:ext cx="144" cy="112"/>
              </a:xfrm>
              <a:custGeom>
                <a:avLst/>
                <a:gdLst>
                  <a:gd name="T0" fmla="*/ 0 w 144"/>
                  <a:gd name="T1" fmla="*/ 16 h 112"/>
                  <a:gd name="T2" fmla="*/ 96 w 144"/>
                  <a:gd name="T3" fmla="*/ 16 h 112"/>
                  <a:gd name="T4" fmla="*/ 144 w 144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12">
                    <a:moveTo>
                      <a:pt x="0" y="16"/>
                    </a:moveTo>
                    <a:cubicBezTo>
                      <a:pt x="36" y="8"/>
                      <a:pt x="72" y="0"/>
                      <a:pt x="96" y="16"/>
                    </a:cubicBezTo>
                    <a:cubicBezTo>
                      <a:pt x="120" y="32"/>
                      <a:pt x="136" y="96"/>
                      <a:pt x="144" y="112"/>
                    </a:cubicBezTo>
                  </a:path>
                </a:pathLst>
              </a:cu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8" name="Rectangle 31"/>
              <p:cNvSpPr>
                <a:spLocks noChangeArrowheads="1"/>
              </p:cNvSpPr>
              <p:nvPr/>
            </p:nvSpPr>
            <p:spPr bwMode="auto">
              <a:xfrm>
                <a:off x="2289" y="3440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锐角 </a:t>
                </a:r>
              </a:p>
            </p:txBody>
          </p:sp>
        </p:grpSp>
        <p:grpSp>
          <p:nvGrpSpPr>
            <p:cNvPr id="17439" name="Group 32"/>
            <p:cNvGrpSpPr/>
            <p:nvPr/>
          </p:nvGrpSpPr>
          <p:grpSpPr bwMode="auto">
            <a:xfrm>
              <a:off x="3120" y="2803"/>
              <a:ext cx="960" cy="1181"/>
              <a:chOff x="3120" y="2640"/>
              <a:chExt cx="960" cy="1181"/>
            </a:xfrm>
          </p:grpSpPr>
          <p:grpSp>
            <p:nvGrpSpPr>
              <p:cNvPr id="17440" name="Group 33"/>
              <p:cNvGrpSpPr/>
              <p:nvPr/>
            </p:nvGrpSpPr>
            <p:grpSpPr bwMode="auto">
              <a:xfrm>
                <a:off x="3120" y="2640"/>
                <a:ext cx="960" cy="720"/>
                <a:chOff x="3168" y="2592"/>
                <a:chExt cx="1392" cy="1152"/>
              </a:xfrm>
            </p:grpSpPr>
            <p:sp>
              <p:nvSpPr>
                <p:cNvPr id="17441" name="Line 34"/>
                <p:cNvSpPr>
                  <a:spLocks noChangeShapeType="1"/>
                </p:cNvSpPr>
                <p:nvPr/>
              </p:nvSpPr>
              <p:spPr bwMode="auto">
                <a:xfrm>
                  <a:off x="3168" y="3206"/>
                  <a:ext cx="1392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4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823" y="2592"/>
                  <a:ext cx="0" cy="1152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7443" name="Object 36"/>
                <p:cNvGraphicFramePr>
                  <a:graphicFrameLocks noChangeAspect="1"/>
                </p:cNvGraphicFramePr>
                <p:nvPr/>
              </p:nvGraphicFramePr>
              <p:xfrm>
                <a:off x="3519" y="2592"/>
                <a:ext cx="209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1" imgW="97790" imgH="206375" progId="Equation.3">
                        <p:embed/>
                      </p:oleObj>
                    </mc:Choice>
                    <mc:Fallback>
                      <p:oleObj name="Equation" r:id="rId21" imgW="97790" imgH="206375" progId="Equation.3">
                        <p:embed/>
                        <p:pic>
                          <p:nvPicPr>
                            <p:cNvPr id="0" name="Object 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" y="2592"/>
                              <a:ext cx="209" cy="2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44" name="Object 37"/>
                <p:cNvGraphicFramePr>
                  <a:graphicFrameLocks noChangeAspect="1"/>
                </p:cNvGraphicFramePr>
                <p:nvPr/>
              </p:nvGraphicFramePr>
              <p:xfrm flipH="1" flipV="1">
                <a:off x="4314" y="3283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2" imgW="80645" imgH="186055" progId="Equation.3">
                        <p:embed/>
                      </p:oleObj>
                    </mc:Choice>
                    <mc:Fallback>
                      <p:oleObj name="Equation" r:id="rId22" imgW="80645" imgH="186055" progId="Equation.3">
                        <p:embed/>
                        <p:pic>
                          <p:nvPicPr>
                            <p:cNvPr id="0" name="Object 3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4314" y="3283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45" name="Object 38"/>
                <p:cNvGraphicFramePr>
                  <a:graphicFrameLocks noChangeAspect="1"/>
                </p:cNvGraphicFramePr>
                <p:nvPr/>
              </p:nvGraphicFramePr>
              <p:xfrm>
                <a:off x="3577" y="3206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3" imgW="82550" imgH="183515" progId="Equation.3">
                        <p:embed/>
                      </p:oleObj>
                    </mc:Choice>
                    <mc:Fallback>
                      <p:oleObj name="Equation" r:id="rId23" imgW="82550" imgH="183515" progId="Equation.3">
                        <p:embed/>
                        <p:pic>
                          <p:nvPicPr>
                            <p:cNvPr id="0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" y="3206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446" name="Line 39"/>
              <p:cNvSpPr>
                <a:spLocks noChangeShapeType="1"/>
              </p:cNvSpPr>
              <p:nvPr/>
            </p:nvSpPr>
            <p:spPr bwMode="auto">
              <a:xfrm>
                <a:off x="3744" y="2784"/>
                <a:ext cx="0" cy="576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7447" name="Group 40"/>
              <p:cNvGrpSpPr/>
              <p:nvPr/>
            </p:nvGrpSpPr>
            <p:grpSpPr bwMode="auto">
              <a:xfrm>
                <a:off x="3744" y="2928"/>
                <a:ext cx="48" cy="96"/>
                <a:chOff x="4656" y="576"/>
                <a:chExt cx="144" cy="144"/>
              </a:xfrm>
            </p:grpSpPr>
            <p:sp>
              <p:nvSpPr>
                <p:cNvPr id="17448" name="Line 41"/>
                <p:cNvSpPr>
                  <a:spLocks noChangeShapeType="1"/>
                </p:cNvSpPr>
                <p:nvPr/>
              </p:nvSpPr>
              <p:spPr bwMode="auto">
                <a:xfrm>
                  <a:off x="4656" y="576"/>
                  <a:ext cx="144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49" name="Line 42"/>
                <p:cNvSpPr>
                  <a:spLocks noChangeShapeType="1"/>
                </p:cNvSpPr>
                <p:nvPr/>
              </p:nvSpPr>
              <p:spPr bwMode="auto">
                <a:xfrm>
                  <a:off x="4800" y="576"/>
                  <a:ext cx="0" cy="144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450" name="Rectangle 43"/>
              <p:cNvSpPr>
                <a:spLocks noChangeArrowheads="1"/>
              </p:cNvSpPr>
              <p:nvPr/>
            </p:nvSpPr>
            <p:spPr bwMode="auto">
              <a:xfrm>
                <a:off x="3364" y="3456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直角 </a:t>
                </a:r>
              </a:p>
            </p:txBody>
          </p:sp>
        </p:grpSp>
        <p:grpSp>
          <p:nvGrpSpPr>
            <p:cNvPr id="17451" name="Group 44"/>
            <p:cNvGrpSpPr/>
            <p:nvPr/>
          </p:nvGrpSpPr>
          <p:grpSpPr bwMode="auto">
            <a:xfrm>
              <a:off x="4224" y="2803"/>
              <a:ext cx="960" cy="1166"/>
              <a:chOff x="4224" y="2640"/>
              <a:chExt cx="960" cy="1166"/>
            </a:xfrm>
          </p:grpSpPr>
          <p:grpSp>
            <p:nvGrpSpPr>
              <p:cNvPr id="17452" name="Group 45"/>
              <p:cNvGrpSpPr/>
              <p:nvPr/>
            </p:nvGrpSpPr>
            <p:grpSpPr bwMode="auto">
              <a:xfrm>
                <a:off x="4224" y="2640"/>
                <a:ext cx="960" cy="720"/>
                <a:chOff x="3168" y="2592"/>
                <a:chExt cx="1392" cy="1152"/>
              </a:xfrm>
            </p:grpSpPr>
            <p:sp>
              <p:nvSpPr>
                <p:cNvPr id="17453" name="Line 46"/>
                <p:cNvSpPr>
                  <a:spLocks noChangeShapeType="1"/>
                </p:cNvSpPr>
                <p:nvPr/>
              </p:nvSpPr>
              <p:spPr bwMode="auto">
                <a:xfrm>
                  <a:off x="3168" y="3206"/>
                  <a:ext cx="1392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54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3823" y="2592"/>
                  <a:ext cx="0" cy="1152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7455" name="Object 48"/>
                <p:cNvGraphicFramePr>
                  <a:graphicFrameLocks noChangeAspect="1"/>
                </p:cNvGraphicFramePr>
                <p:nvPr/>
              </p:nvGraphicFramePr>
              <p:xfrm>
                <a:off x="3519" y="2592"/>
                <a:ext cx="209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4" imgW="97790" imgH="206375" progId="Equation.3">
                        <p:embed/>
                      </p:oleObj>
                    </mc:Choice>
                    <mc:Fallback>
                      <p:oleObj name="Equation" r:id="rId24" imgW="97790" imgH="206375" progId="Equation.3">
                        <p:embed/>
                        <p:pic>
                          <p:nvPicPr>
                            <p:cNvPr id="0" name="Objec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" y="2592"/>
                              <a:ext cx="209" cy="2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56" name="Object 49"/>
                <p:cNvGraphicFramePr>
                  <a:graphicFrameLocks noChangeAspect="1"/>
                </p:cNvGraphicFramePr>
                <p:nvPr/>
              </p:nvGraphicFramePr>
              <p:xfrm flipH="1" flipV="1">
                <a:off x="4314" y="3283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5" imgW="80645" imgH="186055" progId="Equation.3">
                        <p:embed/>
                      </p:oleObj>
                    </mc:Choice>
                    <mc:Fallback>
                      <p:oleObj name="Equation" r:id="rId25" imgW="80645" imgH="186055" progId="Equation.3">
                        <p:embed/>
                        <p:pic>
                          <p:nvPicPr>
                            <p:cNvPr id="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 flipV="1">
                              <a:off x="4314" y="3283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57" name="Object 50"/>
                <p:cNvGraphicFramePr>
                  <a:graphicFrameLocks noChangeAspect="1"/>
                </p:cNvGraphicFramePr>
                <p:nvPr/>
              </p:nvGraphicFramePr>
              <p:xfrm>
                <a:off x="3577" y="3206"/>
                <a:ext cx="224" cy="2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6" imgW="82550" imgH="183515" progId="Equation.3">
                        <p:embed/>
                      </p:oleObj>
                    </mc:Choice>
                    <mc:Fallback>
                      <p:oleObj name="Equation" r:id="rId26" imgW="82550" imgH="183515" progId="Equation.3">
                        <p:embed/>
                        <p:pic>
                          <p:nvPicPr>
                            <p:cNvPr id="0" name="Object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" y="3206"/>
                              <a:ext cx="224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458" name="Line 51"/>
              <p:cNvSpPr>
                <a:spLocks noChangeShapeType="1"/>
              </p:cNvSpPr>
              <p:nvPr/>
            </p:nvSpPr>
            <p:spPr bwMode="auto">
              <a:xfrm>
                <a:off x="4416" y="2784"/>
                <a:ext cx="624" cy="384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17459" name="Object 52"/>
              <p:cNvGraphicFramePr>
                <a:graphicFrameLocks noChangeAspect="1"/>
              </p:cNvGraphicFramePr>
              <p:nvPr/>
            </p:nvGraphicFramePr>
            <p:xfrm>
              <a:off x="4800" y="2740"/>
              <a:ext cx="215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82550" imgH="183515" progId="Equation.3">
                      <p:embed/>
                    </p:oleObj>
                  </mc:Choice>
                  <mc:Fallback>
                    <p:oleObj name="Equation" r:id="rId27" imgW="82550" imgH="183515" progId="Equation.3">
                      <p:embed/>
                      <p:pic>
                        <p:nvPicPr>
                          <p:cNvPr id="0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740"/>
                            <a:ext cx="215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60" name="Freeform 53"/>
              <p:cNvSpPr/>
              <p:nvPr/>
            </p:nvSpPr>
            <p:spPr bwMode="auto">
              <a:xfrm>
                <a:off x="4704" y="2928"/>
                <a:ext cx="192" cy="86"/>
              </a:xfrm>
              <a:custGeom>
                <a:avLst/>
                <a:gdLst>
                  <a:gd name="T0" fmla="*/ 0 w 288"/>
                  <a:gd name="T1" fmla="*/ 27 h 158"/>
                  <a:gd name="T2" fmla="*/ 96 w 288"/>
                  <a:gd name="T3" fmla="*/ 2 h 158"/>
                  <a:gd name="T4" fmla="*/ 180 w 288"/>
                  <a:gd name="T5" fmla="*/ 14 h 158"/>
                  <a:gd name="T6" fmla="*/ 240 w 288"/>
                  <a:gd name="T7" fmla="*/ 62 h 158"/>
                  <a:gd name="T8" fmla="*/ 288 w 288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58">
                    <a:moveTo>
                      <a:pt x="0" y="27"/>
                    </a:moveTo>
                    <a:cubicBezTo>
                      <a:pt x="16" y="23"/>
                      <a:pt x="66" y="4"/>
                      <a:pt x="96" y="2"/>
                    </a:cubicBezTo>
                    <a:cubicBezTo>
                      <a:pt x="126" y="0"/>
                      <a:pt x="156" y="4"/>
                      <a:pt x="180" y="14"/>
                    </a:cubicBezTo>
                    <a:cubicBezTo>
                      <a:pt x="204" y="24"/>
                      <a:pt x="222" y="38"/>
                      <a:pt x="240" y="62"/>
                    </a:cubicBezTo>
                    <a:cubicBezTo>
                      <a:pt x="258" y="86"/>
                      <a:pt x="278" y="138"/>
                      <a:pt x="288" y="158"/>
                    </a:cubicBezTo>
                  </a:path>
                </a:pathLst>
              </a:custGeom>
              <a:noFill/>
              <a:ln w="31750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61" name="Rectangle 54"/>
              <p:cNvSpPr>
                <a:spLocks noChangeArrowheads="1"/>
              </p:cNvSpPr>
              <p:nvPr/>
            </p:nvSpPr>
            <p:spPr bwMode="auto">
              <a:xfrm>
                <a:off x="4442" y="3441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钝角 </a:t>
                </a:r>
              </a:p>
            </p:txBody>
          </p:sp>
        </p:grpSp>
      </p:grpSp>
      <p:sp>
        <p:nvSpPr>
          <p:cNvPr id="17462" name="Rectangle 55"/>
          <p:cNvSpPr>
            <a:spLocks noChangeArrowheads="1"/>
          </p:cNvSpPr>
          <p:nvPr/>
        </p:nvSpPr>
        <p:spPr bwMode="auto">
          <a:xfrm>
            <a:off x="660400" y="2831761"/>
            <a:ext cx="746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按倾斜角去分类，直线可分几类？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2" grpId="0" animBg="1"/>
      <p:bldP spid="17462" grpId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08830"/>
            <a:ext cx="5638800" cy="45120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、直线倾斜角的意义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5600" y="1480860"/>
            <a:ext cx="7239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indent="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体现了直线对轴正方向的倾斜程度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在平面直角坐标系中，每一条直线都有一个确定的倾斜角。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486910" y="2600872"/>
          <a:ext cx="2894330" cy="4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84275" imgH="352425" progId="Equation.3">
                  <p:embed/>
                </p:oleObj>
              </mc:Choice>
              <mc:Fallback>
                <p:oleObj r:id="rId2" imgW="1184275" imgH="3524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910" y="2600872"/>
                        <a:ext cx="2894330" cy="43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7" name="Group 20"/>
          <p:cNvGrpSpPr/>
          <p:nvPr/>
        </p:nvGrpSpPr>
        <p:grpSpPr bwMode="auto">
          <a:xfrm>
            <a:off x="7608233" y="3666178"/>
            <a:ext cx="896938" cy="1419225"/>
            <a:chOff x="4080" y="2688"/>
            <a:chExt cx="565" cy="894"/>
          </a:xfrm>
        </p:grpSpPr>
        <p:sp>
          <p:nvSpPr>
            <p:cNvPr id="18438" name="Line 11"/>
            <p:cNvSpPr>
              <a:spLocks noChangeShapeType="1"/>
            </p:cNvSpPr>
            <p:nvPr/>
          </p:nvSpPr>
          <p:spPr bwMode="auto">
            <a:xfrm flipH="1">
              <a:off x="4080" y="2928"/>
              <a:ext cx="389" cy="65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8439" name="Object 13"/>
            <p:cNvGraphicFramePr>
              <a:graphicFrameLocks noChangeAspect="1"/>
            </p:cNvGraphicFramePr>
            <p:nvPr/>
          </p:nvGraphicFramePr>
          <p:xfrm>
            <a:off x="4416" y="2688"/>
            <a:ext cx="229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7320" imgH="207645" progId="Equation.3">
                    <p:embed/>
                  </p:oleObj>
                </mc:Choice>
                <mc:Fallback>
                  <p:oleObj name="Equation" r:id="rId4" imgW="147320" imgH="207645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688"/>
                          <a:ext cx="22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0" name="Group 21"/>
          <p:cNvGrpSpPr/>
          <p:nvPr/>
        </p:nvGrpSpPr>
        <p:grpSpPr bwMode="auto">
          <a:xfrm>
            <a:off x="7043083" y="4018602"/>
            <a:ext cx="723900" cy="1524000"/>
            <a:chOff x="3724" y="2928"/>
            <a:chExt cx="456" cy="960"/>
          </a:xfrm>
        </p:grpSpPr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H="1">
              <a:off x="3792" y="2928"/>
              <a:ext cx="388" cy="65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8442" name="Object 14"/>
            <p:cNvGraphicFramePr>
              <a:graphicFrameLocks noChangeAspect="1"/>
            </p:cNvGraphicFramePr>
            <p:nvPr/>
          </p:nvGraphicFramePr>
          <p:xfrm>
            <a:off x="3724" y="3552"/>
            <a:ext cx="193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400" imgH="202565" progId="Equation.3">
                    <p:embed/>
                  </p:oleObj>
                </mc:Choice>
                <mc:Fallback>
                  <p:oleObj name="Equation" r:id="rId6" imgW="152400" imgH="202565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" y="3552"/>
                          <a:ext cx="193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3" name="Group 17"/>
          <p:cNvGrpSpPr/>
          <p:nvPr/>
        </p:nvGrpSpPr>
        <p:grpSpPr bwMode="auto">
          <a:xfrm>
            <a:off x="6744633" y="3553466"/>
            <a:ext cx="2160588" cy="1836737"/>
            <a:chOff x="3536" y="2592"/>
            <a:chExt cx="1361" cy="1157"/>
          </a:xfrm>
        </p:grpSpPr>
        <p:graphicFrame>
          <p:nvGraphicFramePr>
            <p:cNvPr id="18444" name="Object 6"/>
            <p:cNvGraphicFramePr>
              <a:graphicFrameLocks noChangeAspect="1"/>
            </p:cNvGraphicFramePr>
            <p:nvPr/>
          </p:nvGraphicFramePr>
          <p:xfrm>
            <a:off x="4561" y="3264"/>
            <a:ext cx="202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80645" imgH="186055" progId="Equation.3">
                    <p:embed/>
                  </p:oleObj>
                </mc:Choice>
                <mc:Fallback>
                  <p:oleObj r:id="rId8" imgW="80645" imgH="18605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1" y="3264"/>
                          <a:ext cx="202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Line 7"/>
            <p:cNvSpPr>
              <a:spLocks noChangeShapeType="1"/>
            </p:cNvSpPr>
            <p:nvPr/>
          </p:nvSpPr>
          <p:spPr bwMode="auto">
            <a:xfrm>
              <a:off x="3536" y="3235"/>
              <a:ext cx="131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6" name="Line 8"/>
            <p:cNvSpPr>
              <a:spLocks noChangeShapeType="1"/>
            </p:cNvSpPr>
            <p:nvPr/>
          </p:nvSpPr>
          <p:spPr bwMode="auto">
            <a:xfrm flipV="1">
              <a:off x="4167" y="2721"/>
              <a:ext cx="0" cy="102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7" name="Line 9"/>
            <p:cNvSpPr>
              <a:spLocks noChangeShapeType="1"/>
            </p:cNvSpPr>
            <p:nvPr/>
          </p:nvSpPr>
          <p:spPr bwMode="auto">
            <a:xfrm flipH="1">
              <a:off x="4320" y="2928"/>
              <a:ext cx="389" cy="65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8448" name="Object 12"/>
            <p:cNvGraphicFramePr>
              <a:graphicFrameLocks noChangeAspect="1"/>
            </p:cNvGraphicFramePr>
            <p:nvPr/>
          </p:nvGraphicFramePr>
          <p:xfrm>
            <a:off x="4704" y="2640"/>
            <a:ext cx="193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3985" imgH="195580" progId="Equation.3">
                    <p:embed/>
                  </p:oleObj>
                </mc:Choice>
                <mc:Fallback>
                  <p:oleObj name="Equation" r:id="rId10" imgW="133985" imgH="1955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2640"/>
                          <a:ext cx="193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9" name="Object 15"/>
            <p:cNvGraphicFramePr>
              <a:graphicFrameLocks noChangeAspect="1"/>
            </p:cNvGraphicFramePr>
            <p:nvPr/>
          </p:nvGraphicFramePr>
          <p:xfrm>
            <a:off x="4216" y="2592"/>
            <a:ext cx="240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7790" imgH="206375" progId="Equation.3">
                    <p:embed/>
                  </p:oleObj>
                </mc:Choice>
                <mc:Fallback>
                  <p:oleObj name="Equation" r:id="rId12" imgW="97790" imgH="206375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6" y="2592"/>
                          <a:ext cx="240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0" name="Object 16"/>
            <p:cNvGraphicFramePr>
              <a:graphicFrameLocks noChangeAspect="1"/>
            </p:cNvGraphicFramePr>
            <p:nvPr/>
          </p:nvGraphicFramePr>
          <p:xfrm>
            <a:off x="3955" y="3188"/>
            <a:ext cx="261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82550" imgH="183515" progId="Equation.3">
                    <p:embed/>
                  </p:oleObj>
                </mc:Choice>
                <mc:Fallback>
                  <p:oleObj name="Equation" r:id="rId14" imgW="82550" imgH="183515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3188"/>
                          <a:ext cx="261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607060" y="3273744"/>
            <a:ext cx="43230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倾斜角相同能确定一条直线吗？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615861" y="3807144"/>
            <a:ext cx="52039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相同倾斜角可作无数互相平行的直线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51" grpId="0" animBg="1"/>
      <p:bldP spid="18451" grpId="1" autoUpdateAnimBg="0"/>
      <p:bldP spid="18452" grpId="0" animBg="1"/>
      <p:bldP spid="18452" grpId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01690"/>
            <a:ext cx="7321550" cy="61911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、如何才能确定直线位置？</a:t>
            </a:r>
          </a:p>
        </p:txBody>
      </p:sp>
      <p:grpSp>
        <p:nvGrpSpPr>
          <p:cNvPr id="19459" name="Group 5"/>
          <p:cNvGrpSpPr/>
          <p:nvPr/>
        </p:nvGrpSpPr>
        <p:grpSpPr bwMode="auto">
          <a:xfrm>
            <a:off x="6786172" y="2619059"/>
            <a:ext cx="2209800" cy="1828800"/>
            <a:chOff x="3216" y="960"/>
            <a:chExt cx="1392" cy="1152"/>
          </a:xfrm>
        </p:grpSpPr>
        <p:sp>
          <p:nvSpPr>
            <p:cNvPr id="19460" name="Line 6"/>
            <p:cNvSpPr>
              <a:spLocks noChangeShapeType="1"/>
            </p:cNvSpPr>
            <p:nvPr/>
          </p:nvSpPr>
          <p:spPr bwMode="auto">
            <a:xfrm>
              <a:off x="3216" y="1574"/>
              <a:ext cx="139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Line 7"/>
            <p:cNvSpPr>
              <a:spLocks noChangeShapeType="1"/>
            </p:cNvSpPr>
            <p:nvPr/>
          </p:nvSpPr>
          <p:spPr bwMode="auto">
            <a:xfrm flipV="1">
              <a:off x="3871" y="960"/>
              <a:ext cx="0" cy="115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62" name="Object 8"/>
            <p:cNvGraphicFramePr>
              <a:graphicFrameLocks noChangeAspect="1"/>
            </p:cNvGraphicFramePr>
            <p:nvPr/>
          </p:nvGraphicFramePr>
          <p:xfrm>
            <a:off x="3567" y="960"/>
            <a:ext cx="20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7790" imgH="206375" progId="Equation.3">
                    <p:embed/>
                  </p:oleObj>
                </mc:Choice>
                <mc:Fallback>
                  <p:oleObj name="Equation" r:id="rId2" imgW="97790" imgH="20637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960"/>
                          <a:ext cx="209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9"/>
            <p:cNvGraphicFramePr>
              <a:graphicFrameLocks noChangeAspect="1"/>
            </p:cNvGraphicFramePr>
            <p:nvPr/>
          </p:nvGraphicFramePr>
          <p:xfrm flipH="1" flipV="1">
            <a:off x="4362" y="1651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0645" imgH="186055" progId="Equation.3">
                    <p:embed/>
                  </p:oleObj>
                </mc:Choice>
                <mc:Fallback>
                  <p:oleObj name="Equation" r:id="rId4" imgW="80645" imgH="186055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 flipV="1">
                          <a:off x="4362" y="1651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10"/>
            <p:cNvGraphicFramePr>
              <a:graphicFrameLocks noChangeAspect="1"/>
            </p:cNvGraphicFramePr>
            <p:nvPr/>
          </p:nvGraphicFramePr>
          <p:xfrm>
            <a:off x="3625" y="1574"/>
            <a:ext cx="22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2550" imgH="183515" progId="Equation.3">
                    <p:embed/>
                  </p:oleObj>
                </mc:Choice>
                <mc:Fallback>
                  <p:oleObj name="Equation" r:id="rId6" imgW="82550" imgH="18351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" y="1574"/>
                          <a:ext cx="22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9465" name="Line 11"/>
          <p:cNvCxnSpPr>
            <a:cxnSpLocks noChangeShapeType="1"/>
          </p:cNvCxnSpPr>
          <p:nvPr/>
        </p:nvCxnSpPr>
        <p:spPr bwMode="auto">
          <a:xfrm flipH="1">
            <a:off x="7471972" y="2847659"/>
            <a:ext cx="1219200" cy="1219200"/>
          </a:xfrm>
          <a:prstGeom prst="line">
            <a:avLst/>
          </a:prstGeom>
          <a:noFill/>
          <a:ln w="31750" algn="ctr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9466" name="Object 12"/>
          <p:cNvGraphicFramePr>
            <a:graphicFrameLocks noChangeAspect="1"/>
          </p:cNvGraphicFramePr>
          <p:nvPr/>
        </p:nvGraphicFramePr>
        <p:xfrm flipH="1">
          <a:off x="8233972" y="2619059"/>
          <a:ext cx="196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785" imgH="208280" progId="Equation.3">
                  <p:embed/>
                </p:oleObj>
              </mc:Choice>
              <mc:Fallback>
                <p:oleObj name="Equation" r:id="rId8" imgW="57785" imgH="20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233972" y="2619059"/>
                        <a:ext cx="196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Arc 13"/>
          <p:cNvSpPr/>
          <p:nvPr/>
        </p:nvSpPr>
        <p:spPr bwMode="auto">
          <a:xfrm>
            <a:off x="8233972" y="3301685"/>
            <a:ext cx="152400" cy="307975"/>
          </a:xfrm>
          <a:custGeom>
            <a:avLst/>
            <a:gdLst>
              <a:gd name="T0" fmla="*/ 4881 w 21600"/>
              <a:gd name="T1" fmla="*/ -1 h 36354"/>
              <a:gd name="T2" fmla="*/ 21600 w 21600"/>
              <a:gd name="T3" fmla="*/ 21041 h 36354"/>
              <a:gd name="T4" fmla="*/ 15233 w 21600"/>
              <a:gd name="T5" fmla="*/ 36353 h 36354"/>
              <a:gd name="T6" fmla="*/ 4881 w 21600"/>
              <a:gd name="T7" fmla="*/ -1 h 36354"/>
              <a:gd name="T8" fmla="*/ 21600 w 21600"/>
              <a:gd name="T9" fmla="*/ 21041 h 36354"/>
              <a:gd name="T10" fmla="*/ 15233 w 21600"/>
              <a:gd name="T11" fmla="*/ 36353 h 36354"/>
              <a:gd name="T12" fmla="*/ 0 w 21600"/>
              <a:gd name="T13" fmla="*/ 21041 h 36354"/>
              <a:gd name="T14" fmla="*/ 4881 w 21600"/>
              <a:gd name="T15" fmla="*/ -1 h 36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36354" fill="none">
                <a:moveTo>
                  <a:pt x="4881" y="-1"/>
                </a:moveTo>
                <a:cubicBezTo>
                  <a:pt x="14670" y="2270"/>
                  <a:pt x="21600" y="10992"/>
                  <a:pt x="21600" y="21041"/>
                </a:cubicBezTo>
                <a:cubicBezTo>
                  <a:pt x="21600" y="26789"/>
                  <a:pt x="19308" y="32300"/>
                  <a:pt x="15233" y="36353"/>
                </a:cubicBezTo>
              </a:path>
              <a:path w="21600" h="36354" stroke="0">
                <a:moveTo>
                  <a:pt x="4881" y="-1"/>
                </a:moveTo>
                <a:cubicBezTo>
                  <a:pt x="14670" y="2270"/>
                  <a:pt x="21600" y="10992"/>
                  <a:pt x="21600" y="21041"/>
                </a:cubicBezTo>
                <a:cubicBezTo>
                  <a:pt x="21600" y="26789"/>
                  <a:pt x="19308" y="32300"/>
                  <a:pt x="15233" y="36353"/>
                </a:cubicBezTo>
                <a:lnTo>
                  <a:pt x="0" y="21041"/>
                </a:lnTo>
                <a:lnTo>
                  <a:pt x="4881" y="-1"/>
                </a:lnTo>
                <a:close/>
              </a:path>
            </a:pathLst>
          </a:custGeom>
          <a:noFill/>
          <a:ln w="31750" algn="ctr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468" name="Object 14"/>
          <p:cNvGraphicFramePr>
            <a:graphicFrameLocks noChangeAspect="1"/>
          </p:cNvGraphicFramePr>
          <p:nvPr/>
        </p:nvGraphicFramePr>
        <p:xfrm>
          <a:off x="8462573" y="3152459"/>
          <a:ext cx="3349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50" imgH="183515" progId="Equation.3">
                  <p:embed/>
                </p:oleObj>
              </mc:Choice>
              <mc:Fallback>
                <p:oleObj name="Equation" r:id="rId10" imgW="82550" imgH="18351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2573" y="3152459"/>
                        <a:ext cx="3349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73" y="2923860"/>
            <a:ext cx="257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470" name="Group 16"/>
          <p:cNvGrpSpPr/>
          <p:nvPr/>
        </p:nvGrpSpPr>
        <p:grpSpPr bwMode="auto">
          <a:xfrm>
            <a:off x="611971" y="3109031"/>
            <a:ext cx="7010400" cy="779463"/>
            <a:chOff x="-86" y="1517"/>
            <a:chExt cx="4416" cy="491"/>
          </a:xfrm>
        </p:grpSpPr>
        <p:sp>
          <p:nvSpPr>
            <p:cNvPr id="19471" name="Rectangle 17"/>
            <p:cNvSpPr>
              <a:spLocks noChangeArrowheads="1"/>
            </p:cNvSpPr>
            <p:nvPr/>
          </p:nvSpPr>
          <p:spPr bwMode="auto">
            <a:xfrm>
              <a:off x="-86" y="1566"/>
              <a:ext cx="44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一点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倾斜角              确定一条直线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19472" name="Object 18"/>
            <p:cNvGraphicFramePr>
              <a:graphicFrameLocks noChangeAspect="1"/>
            </p:cNvGraphicFramePr>
            <p:nvPr/>
          </p:nvGraphicFramePr>
          <p:xfrm>
            <a:off x="1008" y="1517"/>
            <a:ext cx="43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53035" imgH="189865" progId="Equation.3">
                    <p:embed/>
                  </p:oleObj>
                </mc:Choice>
                <mc:Fallback>
                  <p:oleObj r:id="rId13" imgW="153035" imgH="189865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517"/>
                          <a:ext cx="432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3" name="Group 22"/>
          <p:cNvGrpSpPr/>
          <p:nvPr/>
        </p:nvGrpSpPr>
        <p:grpSpPr bwMode="auto">
          <a:xfrm>
            <a:off x="647218" y="1653487"/>
            <a:ext cx="6755757" cy="1122363"/>
            <a:chOff x="2688" y="1165"/>
            <a:chExt cx="2688" cy="707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2688" y="1200"/>
              <a:ext cx="268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en-US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过一点且倾斜角为        能不能确定一条直线？ </a:t>
              </a:r>
            </a:p>
          </p:txBody>
        </p:sp>
        <p:graphicFrame>
          <p:nvGraphicFramePr>
            <p:cNvPr id="19475" name="Object 21"/>
            <p:cNvGraphicFramePr>
              <a:graphicFrameLocks noChangeAspect="1"/>
            </p:cNvGraphicFramePr>
            <p:nvPr/>
          </p:nvGraphicFramePr>
          <p:xfrm>
            <a:off x="3510" y="1165"/>
            <a:ext cx="30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2550" imgH="183515" progId="Equation.3">
                    <p:embed/>
                  </p:oleObj>
                </mc:Choice>
                <mc:Fallback>
                  <p:oleObj name="Equation" r:id="rId15" imgW="82550" imgH="183515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0" y="1165"/>
                          <a:ext cx="302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584983" y="3930185"/>
            <a:ext cx="4213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（两者缺一不可）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9477" name="Text Box 28"/>
          <p:cNvSpPr>
            <a:spLocks noChangeArrowheads="1"/>
          </p:cNvSpPr>
          <p:nvPr/>
        </p:nvSpPr>
        <p:spPr bwMode="auto">
          <a:xfrm>
            <a:off x="2909103" y="247650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utoUpdateAnimBg="0"/>
      <p:bldP spid="19477" grpId="0" animBg="1"/>
      <p:bldP spid="19477" grpId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1102</Words>
  <Application>Microsoft Office PowerPoint</Application>
  <PresentationFormat>宽屏</PresentationFormat>
  <Paragraphs>166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FandolFang R</vt:lpstr>
      <vt:lpstr>Calibri</vt:lpstr>
      <vt:lpstr>思源黑体 CN Light</vt:lpstr>
      <vt:lpstr>办公资源网：www.bangongziyuan.com</vt:lpstr>
      <vt:lpstr>Equation</vt:lpstr>
      <vt:lpstr>Microsoft 公式 3.0</vt:lpstr>
      <vt:lpstr>公式</vt:lpstr>
      <vt:lpstr>PowerPoint 演示文稿</vt:lpstr>
      <vt:lpstr>PowerPoint 演示文稿</vt:lpstr>
      <vt:lpstr>在平面直角坐标系里 </vt:lpstr>
      <vt:lpstr>直线的位置 </vt:lpstr>
      <vt:lpstr>一、直线的倾斜角</vt:lpstr>
      <vt:lpstr>练习： </vt:lpstr>
      <vt:lpstr>2、直线倾斜角的范围：</vt:lpstr>
      <vt:lpstr>3、直线倾斜角的意义</vt:lpstr>
      <vt:lpstr>4、如何才能确定直线位置？</vt:lpstr>
      <vt:lpstr>二、直线的的斜率</vt:lpstr>
      <vt:lpstr>1、直线斜率的定义：</vt:lpstr>
      <vt:lpstr>PowerPoint 演示文稿</vt:lpstr>
      <vt:lpstr>3、探究：由两点确定的直线的斜率</vt:lpstr>
      <vt:lpstr>PowerPoint 演示文稿</vt:lpstr>
      <vt:lpstr>思考？</vt:lpstr>
      <vt:lpstr>思考？</vt:lpstr>
      <vt:lpstr>4、直线的斜率公式：</vt:lpstr>
      <vt:lpstr>思考？</vt:lpstr>
      <vt:lpstr>PowerPoint 演示文稿</vt:lpstr>
      <vt:lpstr>例1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