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8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4" r:id="rId27"/>
  </p:sldIdLst>
  <p:sldSz cx="12192000" cy="6858000"/>
  <p:notesSz cx="6858000" cy="9144000"/>
  <p:embeddedFontLst>
    <p:embeddedFont>
      <p:font typeface="FandolFang R" panose="02010600030101010101" charset="-122"/>
      <p:regular r:id="rId29"/>
    </p:embeddedFont>
    <p:embeddedFont>
      <p:font typeface="思源黑体 CN Light" panose="02010600030101010101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orient="horz" pos="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04" y="90"/>
      </p:cViewPr>
      <p:guideLst>
        <p:guide pos="7256"/>
        <p:guide orient="horz" pos="595"/>
        <p:guide orient="horz" pos="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E6268-3315-45EF-B116-0B9B428CD9F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3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33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34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42.bin"/><Relationship Id="rId3" Type="http://schemas.openxmlformats.org/officeDocument/2006/relationships/audio" Target="../media/audio1.wav"/><Relationship Id="rId21" Type="http://schemas.openxmlformats.org/officeDocument/2006/relationships/image" Target="../media/image33.wmf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37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59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798" r="11865" b="79632"/>
          <a:stretch>
            <a:fillRect/>
          </a:stretch>
        </p:blipFill>
        <p:spPr>
          <a:xfrm>
            <a:off x="-18921" y="276889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2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2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2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2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2215" r="11558" b="61216"/>
          <a:stretch>
            <a:fillRect/>
          </a:stretch>
        </p:blipFill>
        <p:spPr>
          <a:xfrm>
            <a:off x="0" y="1575543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38543" r="76007" b="41544"/>
          <a:stretch>
            <a:fillRect/>
          </a:stretch>
        </p:blipFill>
        <p:spPr>
          <a:xfrm>
            <a:off x="-682225" y="2726922"/>
            <a:ext cx="1404157" cy="1404157"/>
          </a:xfrm>
          <a:custGeom>
            <a:avLst/>
            <a:gdLst>
              <a:gd name="connsiteX0" fmla="*/ 715817 w 1404157"/>
              <a:gd name="connsiteY0" fmla="*/ 36 h 1404157"/>
              <a:gd name="connsiteX1" fmla="*/ 844435 w 1404157"/>
              <a:gd name="connsiteY1" fmla="*/ 56284 h 1404157"/>
              <a:gd name="connsiteX2" fmla="*/ 1352949 w 1404157"/>
              <a:gd name="connsiteY2" fmla="*/ 585096 h 1404157"/>
              <a:gd name="connsiteX3" fmla="*/ 1347874 w 1404157"/>
              <a:gd name="connsiteY3" fmla="*/ 844436 h 1404157"/>
              <a:gd name="connsiteX4" fmla="*/ 819062 w 1404157"/>
              <a:gd name="connsiteY4" fmla="*/ 1352949 h 1404157"/>
              <a:gd name="connsiteX5" fmla="*/ 559723 w 1404157"/>
              <a:gd name="connsiteY5" fmla="*/ 1347874 h 1404157"/>
              <a:gd name="connsiteX6" fmla="*/ 51209 w 1404157"/>
              <a:gd name="connsiteY6" fmla="*/ 819062 h 1404157"/>
              <a:gd name="connsiteX7" fmla="*/ 56284 w 1404157"/>
              <a:gd name="connsiteY7" fmla="*/ 559723 h 1404157"/>
              <a:gd name="connsiteX8" fmla="*/ 585096 w 1404157"/>
              <a:gd name="connsiteY8" fmla="*/ 51209 h 1404157"/>
              <a:gd name="connsiteX9" fmla="*/ 715817 w 1404157"/>
              <a:gd name="connsiteY9" fmla="*/ 36 h 14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57" h="1404157">
                <a:moveTo>
                  <a:pt x="715817" y="36"/>
                </a:moveTo>
                <a:cubicBezTo>
                  <a:pt x="762748" y="954"/>
                  <a:pt x="809329" y="19776"/>
                  <a:pt x="844435" y="56284"/>
                </a:cubicBezTo>
                <a:lnTo>
                  <a:pt x="1352949" y="585096"/>
                </a:lnTo>
                <a:cubicBezTo>
                  <a:pt x="1423162" y="658112"/>
                  <a:pt x="1420890" y="774222"/>
                  <a:pt x="1347874" y="844436"/>
                </a:cubicBezTo>
                <a:lnTo>
                  <a:pt x="819062" y="1352949"/>
                </a:lnTo>
                <a:cubicBezTo>
                  <a:pt x="746046" y="1423162"/>
                  <a:pt x="629936" y="1420890"/>
                  <a:pt x="559723" y="1347874"/>
                </a:cubicBezTo>
                <a:lnTo>
                  <a:pt x="51209" y="819062"/>
                </a:lnTo>
                <a:cubicBezTo>
                  <a:pt x="-19004" y="746046"/>
                  <a:pt x="-16732" y="629936"/>
                  <a:pt x="56284" y="559723"/>
                </a:cubicBezTo>
                <a:lnTo>
                  <a:pt x="585096" y="51209"/>
                </a:lnTo>
                <a:cubicBezTo>
                  <a:pt x="621604" y="16103"/>
                  <a:pt x="668885" y="-883"/>
                  <a:pt x="715817" y="36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40631" r="11558" b="42799"/>
          <a:stretch>
            <a:fillRect/>
          </a:stretch>
        </p:blipFill>
        <p:spPr>
          <a:xfrm>
            <a:off x="721932" y="2874197"/>
            <a:ext cx="3971988" cy="1168400"/>
          </a:xfrm>
          <a:custGeom>
            <a:avLst/>
            <a:gdLst>
              <a:gd name="connsiteX0" fmla="*/ 173888 w 3971988"/>
              <a:gd name="connsiteY0" fmla="*/ 0 h 1168400"/>
              <a:gd name="connsiteX1" fmla="*/ 3798101 w 3971988"/>
              <a:gd name="connsiteY1" fmla="*/ 0 h 1168400"/>
              <a:gd name="connsiteX2" fmla="*/ 3971988 w 3971988"/>
              <a:gd name="connsiteY2" fmla="*/ 194738 h 1168400"/>
              <a:gd name="connsiteX3" fmla="*/ 3971988 w 3971988"/>
              <a:gd name="connsiteY3" fmla="*/ 973663 h 1168400"/>
              <a:gd name="connsiteX4" fmla="*/ 3798101 w 3971988"/>
              <a:gd name="connsiteY4" fmla="*/ 1168400 h 1168400"/>
              <a:gd name="connsiteX5" fmla="*/ 173888 w 3971988"/>
              <a:gd name="connsiteY5" fmla="*/ 1168400 h 1168400"/>
              <a:gd name="connsiteX6" fmla="*/ 0 w 3971988"/>
              <a:gd name="connsiteY6" fmla="*/ 973663 h 1168400"/>
              <a:gd name="connsiteX7" fmla="*/ 0 w 3971988"/>
              <a:gd name="connsiteY7" fmla="*/ 194738 h 1168400"/>
              <a:gd name="connsiteX8" fmla="*/ 173888 w 3971988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988" h="1168400">
                <a:moveTo>
                  <a:pt x="173888" y="0"/>
                </a:moveTo>
                <a:lnTo>
                  <a:pt x="3798101" y="0"/>
                </a:lnTo>
                <a:cubicBezTo>
                  <a:pt x="3894136" y="0"/>
                  <a:pt x="3971988" y="87187"/>
                  <a:pt x="3971988" y="194738"/>
                </a:cubicBezTo>
                <a:lnTo>
                  <a:pt x="3971988" y="973663"/>
                </a:lnTo>
                <a:cubicBezTo>
                  <a:pt x="3971988" y="1081213"/>
                  <a:pt x="3894136" y="1168400"/>
                  <a:pt x="3798101" y="1168400"/>
                </a:cubicBezTo>
                <a:lnTo>
                  <a:pt x="173888" y="1168400"/>
                </a:lnTo>
                <a:cubicBezTo>
                  <a:pt x="77852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77852" y="0"/>
                  <a:pt x="173888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59048" r="11558" b="24382"/>
          <a:stretch>
            <a:fillRect/>
          </a:stretch>
        </p:blipFill>
        <p:spPr>
          <a:xfrm>
            <a:off x="0" y="4172851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77465" r="11236" b="5965"/>
          <a:stretch>
            <a:fillRect/>
          </a:stretch>
        </p:blipFill>
        <p:spPr>
          <a:xfrm>
            <a:off x="19853" y="5471506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5376145" y="2424525"/>
            <a:ext cx="6435190" cy="2594629"/>
            <a:chOff x="6147269" y="3061964"/>
            <a:chExt cx="5112385" cy="1858760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561460"/>
              <a:ext cx="5033250" cy="1359264"/>
              <a:chOff x="-4714868" y="2340525"/>
              <a:chExt cx="5033250" cy="1359264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340525"/>
                <a:ext cx="5033250" cy="737131"/>
                <a:chOff x="-4714868" y="2340525"/>
                <a:chExt cx="5033250" cy="737131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69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340525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2.1.2</a:t>
                  </a:r>
                  <a:r>
                    <a:rPr lang="zh-CN" altLang="en-US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空间中直线与平面的位置关系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30619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20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023305" y="560114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58042" y="1173223"/>
            <a:ext cx="108608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如图，空间四边行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分别是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DA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求证：四边形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EFGH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是平行四边形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2291" name="Group 3"/>
          <p:cNvGrpSpPr/>
          <p:nvPr/>
        </p:nvGrpSpPr>
        <p:grpSpPr bwMode="auto">
          <a:xfrm>
            <a:off x="7829757" y="1914302"/>
            <a:ext cx="3851275" cy="3540125"/>
            <a:chOff x="0" y="0"/>
            <a:chExt cx="2539" cy="2299"/>
          </a:xfrm>
        </p:grpSpPr>
        <p:sp>
          <p:nvSpPr>
            <p:cNvPr id="12292" name="Line 5"/>
            <p:cNvSpPr>
              <a:spLocks noChangeShapeType="1"/>
            </p:cNvSpPr>
            <p:nvPr/>
          </p:nvSpPr>
          <p:spPr bwMode="auto">
            <a:xfrm>
              <a:off x="997" y="91"/>
              <a:ext cx="91" cy="771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293" name="Group 5"/>
            <p:cNvGrpSpPr/>
            <p:nvPr/>
          </p:nvGrpSpPr>
          <p:grpSpPr bwMode="auto">
            <a:xfrm>
              <a:off x="0" y="0"/>
              <a:ext cx="2539" cy="2299"/>
              <a:chOff x="0" y="0"/>
              <a:chExt cx="2539" cy="2299"/>
            </a:xfrm>
          </p:grpSpPr>
          <p:sp>
            <p:nvSpPr>
              <p:cNvPr id="12294" name="Line 7"/>
              <p:cNvSpPr>
                <a:spLocks noChangeShapeType="1"/>
              </p:cNvSpPr>
              <p:nvPr/>
            </p:nvSpPr>
            <p:spPr bwMode="auto">
              <a:xfrm>
                <a:off x="180" y="1996"/>
                <a:ext cx="2087" cy="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95" name="Line 8"/>
              <p:cNvSpPr>
                <a:spLocks noChangeShapeType="1"/>
              </p:cNvSpPr>
              <p:nvPr/>
            </p:nvSpPr>
            <p:spPr bwMode="auto">
              <a:xfrm>
                <a:off x="1723" y="1723"/>
                <a:ext cx="544" cy="273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2296" name="Group 8"/>
              <p:cNvGrpSpPr/>
              <p:nvPr/>
            </p:nvGrpSpPr>
            <p:grpSpPr bwMode="auto">
              <a:xfrm>
                <a:off x="0" y="0"/>
                <a:ext cx="2539" cy="2299"/>
                <a:chOff x="0" y="0"/>
                <a:chExt cx="2539" cy="2299"/>
              </a:xfrm>
            </p:grpSpPr>
            <p:sp>
              <p:nvSpPr>
                <p:cNvPr id="12297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634" y="1451"/>
                  <a:ext cx="544" cy="272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9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80" y="91"/>
                  <a:ext cx="817" cy="1905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299" name="Line 12"/>
                <p:cNvSpPr>
                  <a:spLocks noChangeShapeType="1"/>
                </p:cNvSpPr>
                <p:nvPr/>
              </p:nvSpPr>
              <p:spPr bwMode="auto">
                <a:xfrm>
                  <a:off x="1088" y="861"/>
                  <a:ext cx="90" cy="590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00" name="Line 13"/>
                <p:cNvSpPr>
                  <a:spLocks noChangeShapeType="1"/>
                </p:cNvSpPr>
                <p:nvPr/>
              </p:nvSpPr>
              <p:spPr bwMode="auto">
                <a:xfrm>
                  <a:off x="1178" y="1451"/>
                  <a:ext cx="590" cy="295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0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80" y="1723"/>
                  <a:ext cx="453" cy="272"/>
                </a:xfrm>
                <a:prstGeom prst="line">
                  <a:avLst/>
                </a:prstGeom>
                <a:noFill/>
                <a:ln w="9525" cmpd="sng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2302" name="Group 14"/>
                <p:cNvGrpSpPr/>
                <p:nvPr/>
              </p:nvGrpSpPr>
              <p:grpSpPr bwMode="auto">
                <a:xfrm>
                  <a:off x="543" y="839"/>
                  <a:ext cx="1225" cy="1157"/>
                  <a:chOff x="0" y="0"/>
                  <a:chExt cx="1225" cy="1157"/>
                </a:xfrm>
              </p:grpSpPr>
              <p:sp>
                <p:nvSpPr>
                  <p:cNvPr id="1230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" y="23"/>
                    <a:ext cx="545" cy="272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0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0" y="885"/>
                    <a:ext cx="545" cy="272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0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72"/>
                    <a:ext cx="680" cy="885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0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5" y="0"/>
                    <a:ext cx="680" cy="930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30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97" y="0"/>
                  <a:ext cx="36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230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88" y="657"/>
                  <a:ext cx="362" cy="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H</a:t>
                  </a:r>
                </a:p>
              </p:txBody>
            </p:sp>
            <p:sp>
              <p:nvSpPr>
                <p:cNvPr id="1230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16" y="929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E</a:t>
                  </a:r>
                </a:p>
              </p:txBody>
            </p:sp>
            <p:sp>
              <p:nvSpPr>
                <p:cNvPr id="1231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33" y="2041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F</a:t>
                  </a:r>
                </a:p>
              </p:txBody>
            </p:sp>
            <p:sp>
              <p:nvSpPr>
                <p:cNvPr id="1231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77" y="1996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231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0" y="1996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231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68" y="1519"/>
                  <a:ext cx="362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000" kern="0"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G</a:t>
                  </a:r>
                </a:p>
              </p:txBody>
            </p:sp>
          </p:grpSp>
        </p:grpSp>
      </p:grpSp>
      <p:sp>
        <p:nvSpPr>
          <p:cNvPr id="12314" name="Text Box 28"/>
          <p:cNvSpPr txBox="1">
            <a:spLocks noChangeArrowheads="1"/>
          </p:cNvSpPr>
          <p:nvPr/>
        </p:nvSpPr>
        <p:spPr bwMode="auto">
          <a:xfrm>
            <a:off x="9703006" y="3857401"/>
            <a:ext cx="215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2315" name="Text Box 22"/>
          <p:cNvSpPr txBox="1">
            <a:spLocks noChangeArrowheads="1"/>
          </p:cNvSpPr>
          <p:nvPr/>
        </p:nvSpPr>
        <p:spPr bwMode="auto">
          <a:xfrm>
            <a:off x="1698039" y="2647249"/>
            <a:ext cx="5545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∵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EH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是△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的中位线</a:t>
            </a:r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1717474" y="4189602"/>
            <a:ext cx="5119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EH ∥FG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且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EH =FG</a:t>
            </a:r>
          </a:p>
        </p:txBody>
      </p:sp>
      <p:sp>
        <p:nvSpPr>
          <p:cNvPr id="12317" name="Text Box 26"/>
          <p:cNvSpPr txBox="1">
            <a:spLocks noChangeArrowheads="1"/>
          </p:cNvSpPr>
          <p:nvPr/>
        </p:nvSpPr>
        <p:spPr bwMode="auto">
          <a:xfrm>
            <a:off x="1653151" y="4698597"/>
            <a:ext cx="5484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EFGH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是一个平行四边形</a:t>
            </a:r>
          </a:p>
        </p:txBody>
      </p:sp>
      <p:sp>
        <p:nvSpPr>
          <p:cNvPr id="12318" name="Text Box 27"/>
          <p:cNvSpPr txBox="1">
            <a:spLocks noChangeArrowheads="1"/>
          </p:cNvSpPr>
          <p:nvPr/>
        </p:nvSpPr>
        <p:spPr bwMode="auto">
          <a:xfrm>
            <a:off x="1722121" y="2226806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证明：</a:t>
            </a:r>
            <a:endParaRPr lang="zh-CN" altLang="en-US" sz="2000" kern="0" dirty="0">
              <a:solidFill>
                <a:srgbClr val="FF66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19" name="Text Box 28"/>
          <p:cNvSpPr txBox="1">
            <a:spLocks noChangeArrowheads="1"/>
          </p:cNvSpPr>
          <p:nvPr/>
        </p:nvSpPr>
        <p:spPr bwMode="auto">
          <a:xfrm>
            <a:off x="2487614" y="2228314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连结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</a:p>
        </p:txBody>
      </p:sp>
      <p:grpSp>
        <p:nvGrpSpPr>
          <p:cNvPr id="12320" name="Group 32"/>
          <p:cNvGrpSpPr/>
          <p:nvPr/>
        </p:nvGrpSpPr>
        <p:grpSpPr bwMode="auto">
          <a:xfrm>
            <a:off x="1712828" y="3497040"/>
            <a:ext cx="6292850" cy="754063"/>
            <a:chOff x="0" y="-27"/>
            <a:chExt cx="3964" cy="475"/>
          </a:xfrm>
        </p:grpSpPr>
        <p:sp>
          <p:nvSpPr>
            <p:cNvPr id="12321" name="Text Box 24"/>
            <p:cNvSpPr txBox="1">
              <a:spLocks noChangeArrowheads="1"/>
            </p:cNvSpPr>
            <p:nvPr/>
          </p:nvSpPr>
          <p:spPr bwMode="auto">
            <a:xfrm>
              <a:off x="0" y="91"/>
              <a:ext cx="39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同理，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FG ∥BD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且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FG = BD</a:t>
              </a:r>
            </a:p>
          </p:txBody>
        </p:sp>
        <p:graphicFrame>
          <p:nvGraphicFramePr>
            <p:cNvPr id="12322" name="Object 34"/>
            <p:cNvGraphicFramePr>
              <a:graphicFrameLocks noChangeAspect="1"/>
            </p:cNvGraphicFramePr>
            <p:nvPr/>
          </p:nvGraphicFramePr>
          <p:xfrm>
            <a:off x="1912" y="-27"/>
            <a:ext cx="365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" imgW="3657600" imgH="9753600" progId="Equation.3">
                    <p:embed/>
                  </p:oleObj>
                </mc:Choice>
                <mc:Fallback>
                  <p:oleObj name="公式" r:id="rId3" imgW="3657600" imgH="975360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2" y="-27"/>
                          <a:ext cx="365" cy="475"/>
                        </a:xfrm>
                        <a:prstGeom prst="rect">
                          <a:avLst/>
                        </a:prstGeom>
                        <a:noFill/>
                        <a:ln w="9525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23" name="Group 35"/>
          <p:cNvGrpSpPr/>
          <p:nvPr/>
        </p:nvGrpSpPr>
        <p:grpSpPr bwMode="auto">
          <a:xfrm>
            <a:off x="1616283" y="2982112"/>
            <a:ext cx="5546725" cy="657225"/>
            <a:chOff x="0" y="-33"/>
            <a:chExt cx="3494" cy="414"/>
          </a:xfrm>
        </p:grpSpPr>
        <p:sp>
          <p:nvSpPr>
            <p:cNvPr id="12324" name="Text Box 23"/>
            <p:cNvSpPr txBox="1">
              <a:spLocks noChangeArrowheads="1"/>
            </p:cNvSpPr>
            <p:nvPr/>
          </p:nvSpPr>
          <p:spPr bwMode="auto">
            <a:xfrm>
              <a:off x="0" y="62"/>
              <a:ext cx="349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∴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EH ∥BD</a:t>
              </a:r>
              <a:r>
                <a:rPr lang="zh-CN" altLang="en-US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且</a:t>
              </a:r>
              <a:r>
                <a:rPr lang="en-US" altLang="zh-CN" sz="20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EH = BD</a:t>
              </a:r>
            </a:p>
          </p:txBody>
        </p:sp>
        <p:graphicFrame>
          <p:nvGraphicFramePr>
            <p:cNvPr id="12325" name="Object 37"/>
            <p:cNvGraphicFramePr>
              <a:graphicFrameLocks noChangeAspect="1"/>
            </p:cNvGraphicFramePr>
            <p:nvPr/>
          </p:nvGraphicFramePr>
          <p:xfrm>
            <a:off x="1634" y="-33"/>
            <a:ext cx="328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53035" imgH="394970" progId="Equation.DSMT4">
                    <p:embed/>
                  </p:oleObj>
                </mc:Choice>
                <mc:Fallback>
                  <p:oleObj r:id="rId5" imgW="153035" imgH="394970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4" y="-33"/>
                          <a:ext cx="328" cy="414"/>
                        </a:xfrm>
                        <a:prstGeom prst="rect">
                          <a:avLst/>
                        </a:prstGeom>
                        <a:noFill/>
                        <a:ln w="9525" cmpd="sng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26" name="Text Box 27"/>
          <p:cNvSpPr txBox="1">
            <a:spLocks noChangeArrowheads="1"/>
          </p:cNvSpPr>
          <p:nvPr/>
        </p:nvSpPr>
        <p:spPr bwMode="auto">
          <a:xfrm>
            <a:off x="586483" y="5796545"/>
            <a:ext cx="813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变式：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如果再加上条件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AC=BD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，那么四边形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EFGH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是什么图形？</a:t>
            </a:r>
          </a:p>
        </p:txBody>
      </p:sp>
      <p:sp>
        <p:nvSpPr>
          <p:cNvPr id="12327" name="Text Box 32"/>
          <p:cNvSpPr txBox="1">
            <a:spLocks noChangeArrowheads="1"/>
          </p:cNvSpPr>
          <p:nvPr/>
        </p:nvSpPr>
        <p:spPr bwMode="auto">
          <a:xfrm>
            <a:off x="106937" y="5278472"/>
            <a:ext cx="8856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立体问题平面化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是解立体几何时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最主要、最常用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的一种方法。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 autoUpdateAnimBg="0"/>
      <p:bldP spid="12316" grpId="0" autoUpdateAnimBg="0"/>
      <p:bldP spid="12317" grpId="0" autoUpdateAnimBg="0"/>
      <p:bldP spid="12318" grpId="0" autoUpdateAnimBg="0"/>
      <p:bldP spid="12319" grpId="0" autoUpdateAnimBg="0"/>
      <p:bldP spid="12326" grpId="0" autoUpdateAnimBg="0"/>
      <p:bldP spid="1232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383421" y="1462268"/>
            <a:ext cx="7086600" cy="1219200"/>
          </a:xfrm>
          <a:prstGeom prst="parallelogram">
            <a:avLst>
              <a:gd name="adj" fmla="val 14531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4618621" y="1843268"/>
            <a:ext cx="1143000" cy="609600"/>
          </a:xfrm>
          <a:prstGeom prst="line">
            <a:avLst/>
          </a:prstGeom>
          <a:noFill/>
          <a:ln w="38100" cap="sq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618621" y="2452868"/>
            <a:ext cx="2286000" cy="0"/>
          </a:xfrm>
          <a:prstGeom prst="line">
            <a:avLst/>
          </a:prstGeom>
          <a:noFill/>
          <a:ln w="38100" cap="sq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837822" y="1462268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3035" imgH="165735" progId="Equation.3">
                  <p:embed/>
                </p:oleObj>
              </mc:Choice>
              <mc:Fallback>
                <p:oleObj r:id="rId3" imgW="153035" imgH="1657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822" y="1462268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161422" y="2071868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3035" imgH="165735" progId="Equation.3">
                  <p:embed/>
                </p:oleObj>
              </mc:Choice>
              <mc:Fallback>
                <p:oleObj r:id="rId5" imgW="153035" imgH="1657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422" y="2071868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7057021" y="2148068"/>
          <a:ext cx="3698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3035" imgH="178435" progId="Equation.3">
                  <p:embed/>
                </p:oleObj>
              </mc:Choice>
              <mc:Fallback>
                <p:oleObj r:id="rId7" imgW="153035" imgH="17843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021" y="2148068"/>
                        <a:ext cx="3698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8581021" y="1462268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9700" imgH="139700" progId="Equation.3">
                  <p:embed/>
                </p:oleObj>
              </mc:Choice>
              <mc:Fallback>
                <p:oleObj r:id="rId9" imgW="139700" imgH="139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021" y="1462268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231021" y="3291068"/>
            <a:ext cx="7086600" cy="1219200"/>
          </a:xfrm>
          <a:prstGeom prst="parallelogram">
            <a:avLst>
              <a:gd name="adj" fmla="val 14531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4212221" y="3595868"/>
            <a:ext cx="1143000" cy="609600"/>
          </a:xfrm>
          <a:prstGeom prst="line">
            <a:avLst/>
          </a:prstGeom>
          <a:noFill/>
          <a:ln w="57150" cap="sq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288421" y="4205468"/>
            <a:ext cx="2286000" cy="0"/>
          </a:xfrm>
          <a:prstGeom prst="line">
            <a:avLst/>
          </a:prstGeom>
          <a:noFill/>
          <a:ln w="57150" cap="sq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380622" y="3214868"/>
          <a:ext cx="430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65735" imgH="165735" progId="Equation.3">
                  <p:embed/>
                </p:oleObj>
              </mc:Choice>
              <mc:Fallback>
                <p:oleObj r:id="rId11" imgW="165735" imgH="1657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622" y="3214868"/>
                        <a:ext cx="4302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3704222" y="3900668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3035" imgH="165735" progId="Equation.3">
                  <p:embed/>
                </p:oleObj>
              </mc:Choice>
              <mc:Fallback>
                <p:oleObj r:id="rId13" imgW="153035" imgH="1657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222" y="3900668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6752221" y="3824468"/>
          <a:ext cx="433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65735" imgH="165735" progId="Equation.3">
                  <p:embed/>
                </p:oleObj>
              </mc:Choice>
              <mc:Fallback>
                <p:oleObj r:id="rId15" imgW="165735" imgH="1657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221" y="3824468"/>
                        <a:ext cx="4333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8352422" y="3291068"/>
          <a:ext cx="322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53035" imgH="203835" progId="Equation.3">
                  <p:embed/>
                </p:oleObj>
              </mc:Choice>
              <mc:Fallback>
                <p:oleObj r:id="rId17" imgW="153035" imgH="20383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2422" y="3291068"/>
                        <a:ext cx="322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2042191" y="5149089"/>
          <a:ext cx="3232292" cy="56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383665" imgH="203200" progId="Equation.DSMT4">
                  <p:embed/>
                </p:oleObj>
              </mc:Choice>
              <mc:Fallback>
                <p:oleObj r:id="rId19" imgW="1383665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91" y="5149089"/>
                        <a:ext cx="3232292" cy="565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5401502" y="5179027"/>
          <a:ext cx="2988821" cy="51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040130" imgH="177800" progId="Equation.DSMT4">
                  <p:embed/>
                </p:oleObj>
              </mc:Choice>
              <mc:Fallback>
                <p:oleObj r:id="rId21" imgW="1040130" imgH="177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502" y="5179027"/>
                        <a:ext cx="2988821" cy="514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270125" y="1914054"/>
            <a:ext cx="7086600" cy="1219200"/>
          </a:xfrm>
          <a:prstGeom prst="parallelogram">
            <a:avLst>
              <a:gd name="adj" fmla="val 14531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4486275" y="2261716"/>
            <a:ext cx="1143000" cy="609600"/>
          </a:xfrm>
          <a:prstGeom prst="line">
            <a:avLst/>
          </a:prstGeom>
          <a:noFill/>
          <a:ln w="38100" cap="sq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486275" y="2871316"/>
            <a:ext cx="2286000" cy="0"/>
          </a:xfrm>
          <a:prstGeom prst="line">
            <a:avLst/>
          </a:prstGeom>
          <a:noFill/>
          <a:ln w="38100" cap="sq" cmpd="sng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705476" y="1880716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3035" imgH="165735" progId="Equation.3">
                  <p:embed/>
                </p:oleObj>
              </mc:Choice>
              <mc:Fallback>
                <p:oleObj r:id="rId3" imgW="153035" imgH="1657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6" y="1880716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029076" y="2490316"/>
          <a:ext cx="396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3035" imgH="165735" progId="Equation.3">
                  <p:embed/>
                </p:oleObj>
              </mc:Choice>
              <mc:Fallback>
                <p:oleObj r:id="rId5" imgW="153035" imgH="1657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6" y="2490316"/>
                        <a:ext cx="396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924675" y="2566516"/>
          <a:ext cx="3698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3035" imgH="178435" progId="Equation.3">
                  <p:embed/>
                </p:oleObj>
              </mc:Choice>
              <mc:Fallback>
                <p:oleObj r:id="rId7" imgW="153035" imgH="17843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2566516"/>
                        <a:ext cx="3698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8448675" y="1880716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9700" imgH="139700" progId="Equation.3">
                  <p:embed/>
                </p:oleObj>
              </mc:Choice>
              <mc:Fallback>
                <p:oleObj r:id="rId9" imgW="139700" imgH="139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5" y="1880716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124075" y="3709516"/>
            <a:ext cx="7086600" cy="1219200"/>
          </a:xfrm>
          <a:prstGeom prst="parallelogram">
            <a:avLst>
              <a:gd name="adj" fmla="val 14531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6391275" y="4014316"/>
            <a:ext cx="1143000" cy="609600"/>
          </a:xfrm>
          <a:prstGeom prst="line">
            <a:avLst/>
          </a:prstGeom>
          <a:noFill/>
          <a:ln w="57150" cap="sq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105275" y="4623916"/>
            <a:ext cx="2286000" cy="0"/>
          </a:xfrm>
          <a:prstGeom prst="line">
            <a:avLst/>
          </a:prstGeom>
          <a:noFill/>
          <a:ln w="57150" cap="sq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7004051" y="3619029"/>
          <a:ext cx="430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65735" imgH="165735" progId="Equation.3">
                  <p:embed/>
                </p:oleObj>
              </mc:Choice>
              <mc:Fallback>
                <p:oleObj r:id="rId11" imgW="165735" imgH="1657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1" y="3619029"/>
                        <a:ext cx="4302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6182790" y="5501602"/>
          <a:ext cx="47925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3035" imgH="165735" progId="Equation.3">
                  <p:embed/>
                </p:oleObj>
              </mc:Choice>
              <mc:Fallback>
                <p:oleObj r:id="rId13" imgW="153035" imgH="1657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790" y="5501602"/>
                        <a:ext cx="47925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3906839" y="4692179"/>
          <a:ext cx="433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65735" imgH="165735" progId="Equation.3">
                  <p:embed/>
                </p:oleObj>
              </mc:Choice>
              <mc:Fallback>
                <p:oleObj r:id="rId15" imgW="165735" imgH="16573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9" y="4692179"/>
                        <a:ext cx="433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8220076" y="3709516"/>
          <a:ext cx="322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53035" imgH="203835" progId="Equation.3">
                  <p:embed/>
                </p:oleObj>
              </mc:Choice>
              <mc:Fallback>
                <p:oleObj r:id="rId17" imgW="153035" imgH="20383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0076" y="3709516"/>
                        <a:ext cx="3222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60400" y="1154358"/>
            <a:ext cx="8696325" cy="4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kern="0" dirty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定理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空间中如果两个角的两边分别平行，那么这两个角相等或互补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2528365" y="5430909"/>
          <a:ext cx="36671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383665" imgH="203200" progId="Equation.DSMT4">
                  <p:embed/>
                </p:oleObj>
              </mc:Choice>
              <mc:Fallback>
                <p:oleObj r:id="rId19" imgW="1383665" imgH="203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365" y="5430909"/>
                        <a:ext cx="36671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97650" y="5489974"/>
            <a:ext cx="1873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互补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769131"/>
            <a:ext cx="777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在平面内两直线相交成四个角，不大于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90°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的角成为夹角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4951097" y="2964480"/>
            <a:ext cx="2233613" cy="50323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4878071" y="2820017"/>
            <a:ext cx="2305050" cy="57626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183121" y="260411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11684" y="3396279"/>
            <a:ext cx="361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5367" name="Arc 7"/>
          <p:cNvSpPr/>
          <p:nvPr/>
        </p:nvSpPr>
        <p:spPr bwMode="auto">
          <a:xfrm flipH="1">
            <a:off x="5379722" y="3108942"/>
            <a:ext cx="74613" cy="1428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60400" y="4658360"/>
            <a:ext cx="11888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夹角刻画了一条直线对另一条直线的倾斜程度，异面直线通过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异面直线所称的角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来刻画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endParaRPr lang="zh-CN" altLang="en-US" sz="20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60400" y="1224559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夹角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5" grpId="0" autoUpdateAnimBg="0"/>
      <p:bldP spid="15366" grpId="0" autoUpdateAnimBg="0"/>
      <p:bldP spid="1536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/>
          <p:nvPr/>
        </p:nvGrpSpPr>
        <p:grpSpPr bwMode="auto">
          <a:xfrm>
            <a:off x="2270760" y="2918478"/>
            <a:ext cx="7924800" cy="1944688"/>
            <a:chOff x="0" y="0"/>
            <a:chExt cx="4944" cy="1033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944" cy="1033"/>
            </a:xfrm>
            <a:prstGeom prst="parallelogram">
              <a:avLst>
                <a:gd name="adj" fmla="val 134940"/>
              </a:avLst>
            </a:prstGeom>
            <a:noFill/>
            <a:ln w="38100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288" y="768"/>
            <a:ext cx="247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6205" imgH="116205" progId="">
                    <p:embed/>
                  </p:oleObj>
                </mc:Choice>
                <mc:Fallback>
                  <p:oleObj r:id="rId4" imgW="116205" imgH="116205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768"/>
                          <a:ext cx="247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89" name="Group 5"/>
          <p:cNvGrpSpPr/>
          <p:nvPr/>
        </p:nvGrpSpPr>
        <p:grpSpPr bwMode="auto">
          <a:xfrm>
            <a:off x="4253549" y="3196292"/>
            <a:ext cx="4243387" cy="503237"/>
            <a:chOff x="0" y="0"/>
            <a:chExt cx="2673" cy="31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 flipH="1" flipV="1">
              <a:off x="0" y="275"/>
              <a:ext cx="2352" cy="1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2401" y="0"/>
            <a:ext cx="272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8905" imgH="147955" progId="">
                    <p:embed/>
                  </p:oleObj>
                </mc:Choice>
                <mc:Fallback>
                  <p:oleObj r:id="rId6" imgW="128905" imgH="147955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" y="0"/>
                          <a:ext cx="272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2" name="Arc 8"/>
          <p:cNvSpPr/>
          <p:nvPr/>
        </p:nvSpPr>
        <p:spPr bwMode="auto">
          <a:xfrm flipH="1">
            <a:off x="5401310" y="3805891"/>
            <a:ext cx="228600" cy="228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sng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182110" y="4015441"/>
            <a:ext cx="3505200" cy="0"/>
          </a:xfrm>
          <a:prstGeom prst="line">
            <a:avLst/>
          </a:prstGeom>
          <a:noFill/>
          <a:ln w="57150" cap="sq" cmpd="sng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394" name="Group 10"/>
          <p:cNvGrpSpPr/>
          <p:nvPr/>
        </p:nvGrpSpPr>
        <p:grpSpPr bwMode="auto">
          <a:xfrm>
            <a:off x="4105911" y="4026554"/>
            <a:ext cx="4195763" cy="430213"/>
            <a:chOff x="0" y="0"/>
            <a:chExt cx="2643" cy="271"/>
          </a:xfrm>
        </p:grpSpPr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 flipV="1">
              <a:off x="0" y="240"/>
              <a:ext cx="2352" cy="0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96" name="Object 12"/>
            <p:cNvGraphicFramePr>
              <a:graphicFrameLocks noChangeAspect="1"/>
            </p:cNvGraphicFramePr>
            <p:nvPr/>
          </p:nvGraphicFramePr>
          <p:xfrm>
            <a:off x="2400" y="0"/>
            <a:ext cx="243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09220" imgH="116205" progId="">
                    <p:embed/>
                  </p:oleObj>
                </mc:Choice>
                <mc:Fallback>
                  <p:oleObj r:id="rId8" imgW="109220" imgH="116205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0"/>
                          <a:ext cx="243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7" name="Group 13"/>
          <p:cNvGrpSpPr/>
          <p:nvPr/>
        </p:nvGrpSpPr>
        <p:grpSpPr bwMode="auto">
          <a:xfrm>
            <a:off x="4258310" y="2369203"/>
            <a:ext cx="2362200" cy="1258888"/>
            <a:chOff x="0" y="0"/>
            <a:chExt cx="1488" cy="793"/>
          </a:xfrm>
        </p:grpSpPr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0" y="792"/>
              <a:ext cx="1488" cy="1"/>
            </a:xfrm>
            <a:prstGeom prst="line">
              <a:avLst/>
            </a:prstGeom>
            <a:noFill/>
            <a:ln w="57150" cmpd="sng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9" name="Freeform 15"/>
            <p:cNvSpPr/>
            <p:nvPr/>
          </p:nvSpPr>
          <p:spPr bwMode="auto">
            <a:xfrm>
              <a:off x="1248" y="648"/>
              <a:ext cx="144" cy="144"/>
            </a:xfrm>
            <a:custGeom>
              <a:avLst/>
              <a:gdLst>
                <a:gd name="T0" fmla="*/ 120 w 120"/>
                <a:gd name="T1" fmla="*/ 0 h 144"/>
                <a:gd name="T2" fmla="*/ 54 w 120"/>
                <a:gd name="T3" fmla="*/ 48 h 144"/>
                <a:gd name="T4" fmla="*/ 0 w 120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44">
                  <a:moveTo>
                    <a:pt x="120" y="0"/>
                  </a:moveTo>
                  <a:cubicBezTo>
                    <a:pt x="109" y="8"/>
                    <a:pt x="74" y="24"/>
                    <a:pt x="54" y="48"/>
                  </a:cubicBezTo>
                  <a:cubicBezTo>
                    <a:pt x="34" y="72"/>
                    <a:pt x="11" y="124"/>
                    <a:pt x="0" y="144"/>
                  </a:cubicBezTo>
                </a:path>
              </a:pathLst>
            </a:custGeom>
            <a:noFill/>
            <a:ln w="57150" cap="sq" cmpd="sng">
              <a:solidFill>
                <a:srgbClr val="FF505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rot="21540000">
              <a:off x="1176" y="0"/>
              <a:ext cx="295" cy="790"/>
            </a:xfrm>
            <a:prstGeom prst="line">
              <a:avLst/>
            </a:prstGeom>
            <a:noFill/>
            <a:ln w="57150" cmpd="sng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01" name="Group 17"/>
          <p:cNvGrpSpPr>
            <a:grpSpLocks noChangeAspect="1"/>
          </p:cNvGrpSpPr>
          <p:nvPr/>
        </p:nvGrpSpPr>
        <p:grpSpPr bwMode="auto">
          <a:xfrm>
            <a:off x="6534785" y="3540778"/>
            <a:ext cx="400050" cy="376238"/>
            <a:chOff x="0" y="0"/>
            <a:chExt cx="252" cy="237"/>
          </a:xfrm>
        </p:grpSpPr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96" y="54"/>
            <a:ext cx="156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8905" imgH="147955" progId="">
                    <p:embed/>
                  </p:oleObj>
                </mc:Choice>
                <mc:Fallback>
                  <p:oleObj r:id="rId10" imgW="128905" imgH="147955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54"/>
                          <a:ext cx="156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3" name="Object 19"/>
            <p:cNvGraphicFramePr>
              <a:graphicFrameLocks noChangeAspect="1"/>
            </p:cNvGraphicFramePr>
            <p:nvPr/>
          </p:nvGraphicFramePr>
          <p:xfrm>
            <a:off x="0" y="0"/>
            <a:ext cx="104" cy="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96520" imgH="96520" progId="">
                    <p:embed/>
                  </p:oleObj>
                </mc:Choice>
                <mc:Fallback>
                  <p:oleObj r:id="rId12" imgW="96520" imgH="96520" progId="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04" cy="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4" name="Group 20"/>
          <p:cNvGrpSpPr>
            <a:grpSpLocks noChangeAspect="1"/>
          </p:cNvGrpSpPr>
          <p:nvPr/>
        </p:nvGrpSpPr>
        <p:grpSpPr bwMode="auto">
          <a:xfrm>
            <a:off x="5629910" y="3931303"/>
            <a:ext cx="381000" cy="381000"/>
            <a:chOff x="0" y="0"/>
            <a:chExt cx="240" cy="240"/>
          </a:xfrm>
        </p:grpSpPr>
        <p:graphicFrame>
          <p:nvGraphicFramePr>
            <p:cNvPr id="16405" name="Object 21"/>
            <p:cNvGraphicFramePr>
              <a:graphicFrameLocks noChangeAspect="1"/>
            </p:cNvGraphicFramePr>
            <p:nvPr/>
          </p:nvGraphicFramePr>
          <p:xfrm>
            <a:off x="0" y="0"/>
            <a:ext cx="104" cy="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96520" imgH="96520" progId="">
                    <p:embed/>
                  </p:oleObj>
                </mc:Choice>
                <mc:Fallback>
                  <p:oleObj r:id="rId14" imgW="96520" imgH="96520" progId="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04" cy="1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06" name="Object 22"/>
            <p:cNvGraphicFramePr>
              <a:graphicFrameLocks noChangeAspect="1"/>
            </p:cNvGraphicFramePr>
            <p:nvPr/>
          </p:nvGraphicFramePr>
          <p:xfrm>
            <a:off x="48" y="48"/>
            <a:ext cx="1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73990" imgH="161290" progId="Equation.3">
                    <p:embed/>
                  </p:oleObj>
                </mc:Choice>
                <mc:Fallback>
                  <p:oleObj r:id="rId16" imgW="173990" imgH="16129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48"/>
                          <a:ext cx="19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7" name="Group 23"/>
          <p:cNvGrpSpPr/>
          <p:nvPr/>
        </p:nvGrpSpPr>
        <p:grpSpPr bwMode="auto">
          <a:xfrm>
            <a:off x="5155249" y="2305704"/>
            <a:ext cx="1152525" cy="3133725"/>
            <a:chOff x="0" y="0"/>
            <a:chExt cx="726" cy="1974"/>
          </a:xfrm>
        </p:grpSpPr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17" y="1043"/>
              <a:ext cx="228" cy="544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0" y="272"/>
              <a:ext cx="318" cy="771"/>
            </a:xfrm>
            <a:prstGeom prst="line">
              <a:avLst/>
            </a:prstGeom>
            <a:noFill/>
            <a:ln w="38100" cap="sq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589" y="1678"/>
              <a:ext cx="137" cy="296"/>
            </a:xfrm>
            <a:prstGeom prst="line">
              <a:avLst/>
            </a:prstGeom>
            <a:noFill/>
            <a:ln w="38100" cap="sq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411" name="Object 27"/>
            <p:cNvGraphicFramePr>
              <a:graphicFrameLocks noChangeAspect="1"/>
            </p:cNvGraphicFramePr>
            <p:nvPr/>
          </p:nvGraphicFramePr>
          <p:xfrm>
            <a:off x="0" y="0"/>
            <a:ext cx="202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177800" progId="Equation.3">
                    <p:embed/>
                  </p:oleObj>
                </mc:Choice>
                <mc:Fallback>
                  <p:oleObj r:id="rId18" imgW="127000" imgH="1778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02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12" name="Group 28"/>
          <p:cNvGrpSpPr/>
          <p:nvPr/>
        </p:nvGrpSpPr>
        <p:grpSpPr bwMode="auto">
          <a:xfrm>
            <a:off x="6091874" y="2083454"/>
            <a:ext cx="1366837" cy="3571875"/>
            <a:chOff x="0" y="0"/>
            <a:chExt cx="858" cy="2248"/>
          </a:xfrm>
        </p:grpSpPr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0" y="172"/>
              <a:ext cx="298" cy="755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633" y="1780"/>
              <a:ext cx="225" cy="468"/>
            </a:xfrm>
            <a:prstGeom prst="line">
              <a:avLst/>
            </a:prstGeom>
            <a:noFill/>
            <a:ln w="4445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290" y="904"/>
              <a:ext cx="363" cy="924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416" name="Object 32"/>
            <p:cNvGraphicFramePr>
              <a:graphicFrameLocks noChangeAspect="1"/>
            </p:cNvGraphicFramePr>
            <p:nvPr/>
          </p:nvGraphicFramePr>
          <p:xfrm>
            <a:off x="54" y="0"/>
            <a:ext cx="182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27000" imgH="177800" progId="Equation.3">
                    <p:embed/>
                  </p:oleObj>
                </mc:Choice>
                <mc:Fallback>
                  <p:oleObj r:id="rId20" imgW="127000" imgH="1778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" y="0"/>
                          <a:ext cx="182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17" name="Group 33"/>
          <p:cNvGrpSpPr/>
          <p:nvPr/>
        </p:nvGrpSpPr>
        <p:grpSpPr bwMode="auto">
          <a:xfrm>
            <a:off x="6087111" y="2331104"/>
            <a:ext cx="2074863" cy="1312863"/>
            <a:chOff x="0" y="0"/>
            <a:chExt cx="1295" cy="827"/>
          </a:xfrm>
        </p:grpSpPr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0" y="0"/>
              <a:ext cx="312" cy="817"/>
            </a:xfrm>
            <a:prstGeom prst="line">
              <a:avLst/>
            </a:prstGeom>
            <a:noFill/>
            <a:ln w="41275" cmpd="sng">
              <a:solidFill>
                <a:srgbClr val="99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287" y="819"/>
              <a:ext cx="1008" cy="0"/>
            </a:xfrm>
            <a:prstGeom prst="line">
              <a:avLst/>
            </a:prstGeom>
            <a:noFill/>
            <a:ln w="57150" cmpd="sng">
              <a:solidFill>
                <a:srgbClr val="99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0" name="Arc 36"/>
            <p:cNvSpPr/>
            <p:nvPr/>
          </p:nvSpPr>
          <p:spPr bwMode="auto">
            <a:xfrm>
              <a:off x="239" y="683"/>
              <a:ext cx="240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sng">
              <a:solidFill>
                <a:srgbClr val="99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573078" y="1236121"/>
            <a:ext cx="7586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异面直线所成角的定义：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573078" y="1559839"/>
            <a:ext cx="109458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是异面直线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经过空间任意一点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分别引直线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锐角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或直角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异面直线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9619299" y="3266141"/>
            <a:ext cx="10032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平移法</a:t>
            </a:r>
          </a:p>
        </p:txBody>
      </p:sp>
      <p:graphicFrame>
        <p:nvGraphicFramePr>
          <p:cNvPr id="16424" name="Object 40"/>
          <p:cNvGraphicFramePr>
            <a:graphicFrameLocks noChangeAspect="1"/>
          </p:cNvGraphicFramePr>
          <p:nvPr/>
        </p:nvGraphicFramePr>
        <p:xfrm>
          <a:off x="4302466" y="5492274"/>
          <a:ext cx="1998345" cy="569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711200" imgH="203200" progId="Equation.DSMT4">
                  <p:embed/>
                </p:oleObj>
              </mc:Choice>
              <mc:Fallback>
                <p:oleObj r:id="rId22" imgW="711200" imgH="2032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466" y="5492274"/>
                        <a:ext cx="1998345" cy="569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660400" y="5635051"/>
            <a:ext cx="7597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异面直线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所成的角的范围：</a:t>
            </a:r>
          </a:p>
        </p:txBody>
      </p: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2" grpId="0" autoUpdateAnimBg="0"/>
      <p:bldP spid="16423" grpId="0" autoUpdateAnimBg="0"/>
      <p:bldP spid="1642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8480" y="1192144"/>
            <a:ext cx="508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异面直线所成的角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4680" y="1676644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如果两条异面直线所成的角为直角，就说两条直线互相垂直，记作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6270944" y="4696383"/>
            <a:ext cx="14287" cy="395287"/>
          </a:xfrm>
          <a:prstGeom prst="line">
            <a:avLst/>
          </a:prstGeom>
          <a:noFill/>
          <a:ln w="38100" cap="sq" cmpd="sng">
            <a:solidFill>
              <a:srgbClr val="008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040255" y="2710419"/>
            <a:ext cx="7924800" cy="1981200"/>
          </a:xfrm>
          <a:prstGeom prst="parallelogram">
            <a:avLst>
              <a:gd name="adj" fmla="val 100000"/>
            </a:avLst>
          </a:prstGeom>
          <a:solidFill>
            <a:schemeClr val="accent1"/>
          </a:solidFill>
          <a:ln w="9525" cap="sq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389506" y="4228070"/>
          <a:ext cx="4492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9700" imgH="139700" progId="Equation.3">
                  <p:embed/>
                </p:oleObj>
              </mc:Choice>
              <mc:Fallback>
                <p:oleObj r:id="rId3" imgW="139700" imgH="139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506" y="4228070"/>
                        <a:ext cx="4492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228081" y="2265919"/>
            <a:ext cx="28575" cy="1181100"/>
          </a:xfrm>
          <a:prstGeom prst="line">
            <a:avLst/>
          </a:prstGeom>
          <a:noFill/>
          <a:ln w="38100" cap="sq" cmpd="sng">
            <a:solidFill>
              <a:srgbClr val="3399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847080" y="2161144"/>
          <a:ext cx="482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27000" imgH="177800" progId="Equation.3">
                  <p:embed/>
                </p:oleObj>
              </mc:Choice>
              <mc:Fallback>
                <p:oleObj r:id="rId5" imgW="1270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080" y="2161144"/>
                        <a:ext cx="4826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未知"/>
          <p:cNvSpPr/>
          <p:nvPr/>
        </p:nvSpPr>
        <p:spPr bwMode="auto">
          <a:xfrm>
            <a:off x="3415030" y="4050269"/>
            <a:ext cx="3359150" cy="20638"/>
          </a:xfrm>
          <a:custGeom>
            <a:avLst/>
            <a:gdLst>
              <a:gd name="T0" fmla="*/ 0 w 2116"/>
              <a:gd name="T1" fmla="*/ 13 h 13"/>
              <a:gd name="T2" fmla="*/ 2116 w 2116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16" h="13">
                <a:moveTo>
                  <a:pt x="0" y="13"/>
                </a:moveTo>
                <a:lnTo>
                  <a:pt x="2116" y="0"/>
                </a:lnTo>
              </a:path>
            </a:pathLst>
          </a:custGeom>
          <a:noFill/>
          <a:ln w="38100" cap="sq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030856" y="3653395"/>
          <a:ext cx="403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27000" imgH="139700" progId="Equation.3">
                  <p:embed/>
                </p:oleObj>
              </mc:Choice>
              <mc:Fallback>
                <p:oleObj r:id="rId7" imgW="127000" imgH="139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56" y="3653395"/>
                        <a:ext cx="403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未知"/>
          <p:cNvSpPr/>
          <p:nvPr/>
        </p:nvSpPr>
        <p:spPr bwMode="auto">
          <a:xfrm>
            <a:off x="3411856" y="4040744"/>
            <a:ext cx="3343275" cy="38100"/>
          </a:xfrm>
          <a:custGeom>
            <a:avLst/>
            <a:gdLst>
              <a:gd name="T0" fmla="*/ 0 w 2106"/>
              <a:gd name="T1" fmla="*/ 24 h 24"/>
              <a:gd name="T2" fmla="*/ 2106 w 2106"/>
              <a:gd name="T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06" h="24">
                <a:moveTo>
                  <a:pt x="0" y="24"/>
                </a:moveTo>
                <a:lnTo>
                  <a:pt x="2106" y="0"/>
                </a:lnTo>
              </a:path>
            </a:pathLst>
          </a:custGeom>
          <a:noFill/>
          <a:ln w="38100" cap="sq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6788469" y="2808844"/>
          <a:ext cx="48418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2400" imgH="177800" progId="Equation.3">
                  <p:embed/>
                </p:oleObj>
              </mc:Choice>
              <mc:Fallback>
                <p:oleObj r:id="rId9" imgW="152400" imgH="177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469" y="2808844"/>
                        <a:ext cx="48418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1" name="Group 13"/>
          <p:cNvGrpSpPr>
            <a:grpSpLocks noChangeAspect="1"/>
          </p:cNvGrpSpPr>
          <p:nvPr/>
        </p:nvGrpSpPr>
        <p:grpSpPr bwMode="auto">
          <a:xfrm>
            <a:off x="6199505" y="3420032"/>
            <a:ext cx="249238" cy="381000"/>
            <a:chOff x="0" y="0"/>
            <a:chExt cx="249" cy="386"/>
          </a:xfrm>
        </p:grpSpPr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0" y="0"/>
            <a:ext cx="138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14300" imgH="114300" progId="Equation.3">
                    <p:embed/>
                  </p:oleObj>
                </mc:Choice>
                <mc:Fallback>
                  <p:oleObj r:id="rId11" imgW="114300" imgH="1143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138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3" name="Object 15"/>
            <p:cNvGraphicFramePr>
              <a:graphicFrameLocks noChangeAspect="1"/>
            </p:cNvGraphicFramePr>
            <p:nvPr/>
          </p:nvGraphicFramePr>
          <p:xfrm>
            <a:off x="0" y="96"/>
            <a:ext cx="249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53035" imgH="178435" progId="Equation.DSMT4">
                    <p:embed/>
                  </p:oleObj>
                </mc:Choice>
                <mc:Fallback>
                  <p:oleObj r:id="rId13" imgW="153035" imgH="178435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96"/>
                          <a:ext cx="249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4721860" y="5574783"/>
          <a:ext cx="2250440" cy="52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838835" imgH="203200" progId="Equation.DSMT4">
                  <p:embed/>
                </p:oleObj>
              </mc:Choice>
              <mc:Fallback>
                <p:oleObj r:id="rId15" imgW="838835" imgH="203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860" y="5574783"/>
                        <a:ext cx="2250440" cy="523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961380" y="3258107"/>
            <a:ext cx="28733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961380" y="3258107"/>
            <a:ext cx="0" cy="215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-0.00139 L 0.1698 -0.0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264020"/>
            <a:ext cx="124772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（1）在长方体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ABCD-A'B'C'D'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中，有没有两条棱所在的直线是相互垂直的异面直线？</a:t>
            </a:r>
          </a:p>
        </p:txBody>
      </p:sp>
      <p:grpSp>
        <p:nvGrpSpPr>
          <p:cNvPr id="18436" name="Group 4"/>
          <p:cNvGrpSpPr/>
          <p:nvPr/>
        </p:nvGrpSpPr>
        <p:grpSpPr bwMode="auto">
          <a:xfrm>
            <a:off x="3541872" y="2177262"/>
            <a:ext cx="3673475" cy="2544763"/>
            <a:chOff x="0" y="0"/>
            <a:chExt cx="5785" cy="4007"/>
          </a:xfrm>
        </p:grpSpPr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680" y="452"/>
              <a:ext cx="4423" cy="3290"/>
            </a:xfrm>
            <a:prstGeom prst="cube">
              <a:avLst>
                <a:gd name="adj" fmla="val 25000"/>
              </a:avLst>
            </a:prstGeom>
            <a:noFill/>
            <a:ln w="28575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1475" y="452"/>
              <a:ext cx="0" cy="249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1475" y="2947"/>
              <a:ext cx="3628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680" y="2947"/>
              <a:ext cx="795" cy="79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8441" name="Object 9"/>
            <p:cNvGraphicFramePr>
              <a:graphicFrameLocks noChangeAspect="1"/>
            </p:cNvGraphicFramePr>
            <p:nvPr/>
          </p:nvGraphicFramePr>
          <p:xfrm>
            <a:off x="0" y="3287"/>
            <a:ext cx="66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58750" imgH="172085" progId="Equation.DSMT4">
                    <p:embed/>
                  </p:oleObj>
                </mc:Choice>
                <mc:Fallback>
                  <p:oleObj r:id="rId3" imgW="158750" imgH="172085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287"/>
                          <a:ext cx="660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2" name="Object 10"/>
            <p:cNvGraphicFramePr>
              <a:graphicFrameLocks noChangeAspect="1"/>
            </p:cNvGraphicFramePr>
            <p:nvPr/>
          </p:nvGraphicFramePr>
          <p:xfrm>
            <a:off x="4308" y="3287"/>
            <a:ext cx="55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58750" imgH="172085" progId="Equation.DSMT4">
                    <p:embed/>
                  </p:oleObj>
                </mc:Choice>
                <mc:Fallback>
                  <p:oleObj r:id="rId5" imgW="158750" imgH="172085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" y="3287"/>
                          <a:ext cx="55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Object 11"/>
            <p:cNvGraphicFramePr>
              <a:graphicFrameLocks noChangeAspect="1"/>
            </p:cNvGraphicFramePr>
            <p:nvPr/>
          </p:nvGraphicFramePr>
          <p:xfrm>
            <a:off x="5215" y="2495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58750" imgH="185420" progId="Equation.DSMT4">
                    <p:embed/>
                  </p:oleObj>
                </mc:Choice>
                <mc:Fallback>
                  <p:oleObj r:id="rId7" imgW="158750" imgH="1854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5" y="2495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4" name="Object 12"/>
            <p:cNvGraphicFramePr>
              <a:graphicFrameLocks noChangeAspect="1"/>
            </p:cNvGraphicFramePr>
            <p:nvPr/>
          </p:nvGraphicFramePr>
          <p:xfrm>
            <a:off x="905" y="2382"/>
            <a:ext cx="603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72085" imgH="172085" progId="Equation.DSMT4">
                    <p:embed/>
                  </p:oleObj>
                </mc:Choice>
                <mc:Fallback>
                  <p:oleObj r:id="rId9" imgW="172085" imgH="172085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5" y="2382"/>
                          <a:ext cx="603" cy="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5" name="Object 13"/>
            <p:cNvGraphicFramePr>
              <a:graphicFrameLocks noChangeAspect="1"/>
            </p:cNvGraphicFramePr>
            <p:nvPr/>
          </p:nvGraphicFramePr>
          <p:xfrm>
            <a:off x="113" y="907"/>
            <a:ext cx="680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85420" imgH="172085" progId="Equation.DSMT4">
                    <p:embed/>
                  </p:oleObj>
                </mc:Choice>
                <mc:Fallback>
                  <p:oleObj r:id="rId11" imgW="185420" imgH="172085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907"/>
                          <a:ext cx="680" cy="6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6" name="Object 14"/>
            <p:cNvGraphicFramePr>
              <a:graphicFrameLocks noChangeAspect="1"/>
            </p:cNvGraphicFramePr>
            <p:nvPr/>
          </p:nvGraphicFramePr>
          <p:xfrm>
            <a:off x="4308" y="907"/>
            <a:ext cx="612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85420" imgH="172085" progId="Equation.DSMT4">
                    <p:embed/>
                  </p:oleObj>
                </mc:Choice>
                <mc:Fallback>
                  <p:oleObj r:id="rId13" imgW="185420" imgH="17208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" y="907"/>
                          <a:ext cx="612" cy="5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7" name="Object 15"/>
            <p:cNvGraphicFramePr>
              <a:graphicFrameLocks noChangeAspect="1"/>
            </p:cNvGraphicFramePr>
            <p:nvPr/>
          </p:nvGraphicFramePr>
          <p:xfrm>
            <a:off x="5103" y="112"/>
            <a:ext cx="682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98120" imgH="185420" progId="Equation.DSMT4">
                    <p:embed/>
                  </p:oleObj>
                </mc:Choice>
                <mc:Fallback>
                  <p:oleObj r:id="rId15" imgW="198120" imgH="18542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112"/>
                          <a:ext cx="682" cy="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8" name="Object 16"/>
            <p:cNvGraphicFramePr>
              <a:graphicFrameLocks noChangeAspect="1"/>
            </p:cNvGraphicFramePr>
            <p:nvPr/>
          </p:nvGraphicFramePr>
          <p:xfrm>
            <a:off x="793" y="0"/>
            <a:ext cx="720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210185" imgH="170815" progId="Equation.DSMT4">
                    <p:embed/>
                  </p:oleObj>
                </mc:Choice>
                <mc:Fallback>
                  <p:oleObj r:id="rId17" imgW="210185" imgH="170815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" y="0"/>
                          <a:ext cx="720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60400" y="5005126"/>
            <a:ext cx="5184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有，如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CC’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DD’. 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780478" y="5733990"/>
            <a:ext cx="1477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22141" y="1158302"/>
            <a:ext cx="11828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）如果两条平行直线中的一条与某一条直线垂直，那么另一条直线是否也与这条直线垂直？</a:t>
            </a:r>
          </a:p>
        </p:txBody>
      </p:sp>
      <p:grpSp>
        <p:nvGrpSpPr>
          <p:cNvPr id="19460" name="Group 4"/>
          <p:cNvGrpSpPr/>
          <p:nvPr/>
        </p:nvGrpSpPr>
        <p:grpSpPr bwMode="auto">
          <a:xfrm>
            <a:off x="697156" y="1877764"/>
            <a:ext cx="4139322" cy="1479550"/>
            <a:chOff x="980" y="0"/>
            <a:chExt cx="6519" cy="2331"/>
          </a:xfrm>
        </p:grpSpPr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5303" y="1751"/>
            <a:ext cx="280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79070" imgH="371475" progId="Equation.3">
                    <p:embed/>
                  </p:oleObj>
                </mc:Choice>
                <mc:Fallback>
                  <p:oleObj r:id="rId3" imgW="179070" imgH="371475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3" y="1751"/>
                          <a:ext cx="280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980" y="875"/>
              <a:ext cx="318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垂直分为两种：</a:t>
              </a:r>
            </a:p>
          </p:txBody>
        </p:sp>
        <p:sp>
          <p:nvSpPr>
            <p:cNvPr id="19463" name="AutoShape 7"/>
            <p:cNvSpPr/>
            <p:nvPr/>
          </p:nvSpPr>
          <p:spPr bwMode="auto">
            <a:xfrm>
              <a:off x="3857" y="0"/>
              <a:ext cx="341" cy="2268"/>
            </a:xfrm>
            <a:prstGeom prst="leftBrace">
              <a:avLst>
                <a:gd name="adj1" fmla="val 55425"/>
                <a:gd name="adj2" fmla="val 50000"/>
              </a:avLst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4195" y="0"/>
              <a:ext cx="318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相交直线的垂直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4310" y="1361"/>
              <a:ext cx="318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异面直线的垂直</a:t>
              </a:r>
            </a:p>
          </p:txBody>
        </p:sp>
      </p:grpSp>
      <p:grpSp>
        <p:nvGrpSpPr>
          <p:cNvPr id="19466" name="Group 10"/>
          <p:cNvGrpSpPr/>
          <p:nvPr/>
        </p:nvGrpSpPr>
        <p:grpSpPr bwMode="auto">
          <a:xfrm>
            <a:off x="3619890" y="3501964"/>
            <a:ext cx="2806700" cy="2520950"/>
            <a:chOff x="0" y="0"/>
            <a:chExt cx="4420" cy="3969"/>
          </a:xfrm>
        </p:grpSpPr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0" y="1555"/>
              <a:ext cx="4420" cy="1278"/>
            </a:xfrm>
            <a:prstGeom prst="parallelogram">
              <a:avLst>
                <a:gd name="adj" fmla="val 86463"/>
              </a:avLst>
            </a:prstGeom>
            <a:noFill/>
            <a:ln w="28575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040" y="2434"/>
              <a:ext cx="2080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>
              <a:off x="2338" y="0"/>
              <a:ext cx="2" cy="198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2338" y="2835"/>
              <a:ext cx="0" cy="1134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71" name="Object 15"/>
            <p:cNvGraphicFramePr>
              <a:graphicFrameLocks noChangeAspect="1"/>
            </p:cNvGraphicFramePr>
            <p:nvPr/>
          </p:nvGraphicFramePr>
          <p:xfrm>
            <a:off x="390" y="2408"/>
            <a:ext cx="432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44475" imgH="218440" progId="Equation.3">
                    <p:embed/>
                  </p:oleObj>
                </mc:Choice>
                <mc:Fallback>
                  <p:oleObj r:id="rId5" imgW="244475" imgH="2184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" y="2408"/>
                          <a:ext cx="432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2" name="Object 16"/>
            <p:cNvGraphicFramePr>
              <a:graphicFrameLocks noChangeAspect="1"/>
            </p:cNvGraphicFramePr>
            <p:nvPr/>
          </p:nvGraphicFramePr>
          <p:xfrm>
            <a:off x="3060" y="2380"/>
            <a:ext cx="36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07010" imgH="207010" progId="Equation.3">
                    <p:embed/>
                  </p:oleObj>
                </mc:Choice>
                <mc:Fallback>
                  <p:oleObj r:id="rId7" imgW="207010" imgH="20701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380"/>
                          <a:ext cx="364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3" name="Object 17"/>
            <p:cNvGraphicFramePr>
              <a:graphicFrameLocks noChangeAspect="1"/>
            </p:cNvGraphicFramePr>
            <p:nvPr/>
          </p:nvGraphicFramePr>
          <p:xfrm>
            <a:off x="2474" y="66"/>
            <a:ext cx="473" cy="6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17475" imgH="143510" progId="Equation.3">
                    <p:embed/>
                  </p:oleObj>
                </mc:Choice>
                <mc:Fallback>
                  <p:oleObj r:id="rId9" imgW="117475" imgH="14351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4" y="66"/>
                          <a:ext cx="473" cy="6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1190" y="2178"/>
              <a:ext cx="208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75" name="Object 19"/>
            <p:cNvGraphicFramePr>
              <a:graphicFrameLocks noChangeAspect="1"/>
            </p:cNvGraphicFramePr>
            <p:nvPr/>
          </p:nvGraphicFramePr>
          <p:xfrm>
            <a:off x="3254" y="1701"/>
            <a:ext cx="446" cy="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28905" imgH="180975" progId="Equation.3">
                    <p:embed/>
                  </p:oleObj>
                </mc:Choice>
                <mc:Fallback>
                  <p:oleObj r:id="rId11" imgW="128905" imgH="180975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4" y="1701"/>
                          <a:ext cx="446" cy="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6" name="Group 20"/>
          <p:cNvGrpSpPr/>
          <p:nvPr/>
        </p:nvGrpSpPr>
        <p:grpSpPr bwMode="auto">
          <a:xfrm>
            <a:off x="6572640" y="4438590"/>
            <a:ext cx="2806700" cy="862013"/>
            <a:chOff x="0" y="0"/>
            <a:chExt cx="4420" cy="1358"/>
          </a:xfrm>
        </p:grpSpPr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>
              <a:off x="0" y="80"/>
              <a:ext cx="4420" cy="1278"/>
            </a:xfrm>
            <a:prstGeom prst="parallelogram">
              <a:avLst>
                <a:gd name="adj" fmla="val 86463"/>
              </a:avLst>
            </a:prstGeom>
            <a:noFill/>
            <a:ln w="28575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1040" y="959"/>
              <a:ext cx="2080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H="1">
              <a:off x="907" y="226"/>
              <a:ext cx="1020" cy="1021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80" name="Object 24"/>
            <p:cNvGraphicFramePr>
              <a:graphicFrameLocks noChangeAspect="1"/>
            </p:cNvGraphicFramePr>
            <p:nvPr/>
          </p:nvGraphicFramePr>
          <p:xfrm>
            <a:off x="390" y="933"/>
            <a:ext cx="432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244475" imgH="218440" progId="Equation.3">
                    <p:embed/>
                  </p:oleObj>
                </mc:Choice>
                <mc:Fallback>
                  <p:oleObj r:id="rId13" imgW="244475" imgH="2184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" y="933"/>
                          <a:ext cx="432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1" name="Object 25"/>
            <p:cNvGraphicFramePr>
              <a:graphicFrameLocks noChangeAspect="1"/>
            </p:cNvGraphicFramePr>
            <p:nvPr/>
          </p:nvGraphicFramePr>
          <p:xfrm>
            <a:off x="3060" y="905"/>
            <a:ext cx="36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207010" imgH="207010" progId="Equation.3">
                    <p:embed/>
                  </p:oleObj>
                </mc:Choice>
                <mc:Fallback>
                  <p:oleObj r:id="rId14" imgW="207010" imgH="20701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905"/>
                          <a:ext cx="364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82" name="Object 26"/>
            <p:cNvGraphicFramePr>
              <a:graphicFrameLocks noChangeAspect="1"/>
            </p:cNvGraphicFramePr>
            <p:nvPr/>
          </p:nvGraphicFramePr>
          <p:xfrm>
            <a:off x="1814" y="0"/>
            <a:ext cx="472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17475" imgH="143510" progId="Equation.3">
                    <p:embed/>
                  </p:oleObj>
                </mc:Choice>
                <mc:Fallback>
                  <p:oleObj r:id="rId15" imgW="117475" imgH="14351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4" y="0"/>
                          <a:ext cx="472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>
              <a:off x="1190" y="703"/>
              <a:ext cx="2080" cy="0"/>
            </a:xfrm>
            <a:prstGeom prst="line">
              <a:avLst/>
            </a:prstGeom>
            <a:noFill/>
            <a:ln w="28575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9484" name="Object 28"/>
            <p:cNvGraphicFramePr>
              <a:graphicFrameLocks noChangeAspect="1"/>
            </p:cNvGraphicFramePr>
            <p:nvPr/>
          </p:nvGraphicFramePr>
          <p:xfrm>
            <a:off x="3254" y="226"/>
            <a:ext cx="44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28905" imgH="180975" progId="Equation.3">
                    <p:embed/>
                  </p:oleObj>
                </mc:Choice>
                <mc:Fallback>
                  <p:oleObj r:id="rId16" imgW="128905" imgH="180975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4" y="226"/>
                          <a:ext cx="44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7462612" y="2801440"/>
            <a:ext cx="3178175" cy="3279774"/>
            <a:chOff x="0" y="0"/>
            <a:chExt cx="2002" cy="2066"/>
          </a:xfrm>
        </p:grpSpPr>
        <p:grpSp>
          <p:nvGrpSpPr>
            <p:cNvPr id="21507" name="Group 3"/>
            <p:cNvGrpSpPr/>
            <p:nvPr/>
          </p:nvGrpSpPr>
          <p:grpSpPr bwMode="auto">
            <a:xfrm>
              <a:off x="0" y="0"/>
              <a:ext cx="2002" cy="2066"/>
              <a:chOff x="0" y="0"/>
              <a:chExt cx="2002" cy="2066"/>
            </a:xfrm>
          </p:grpSpPr>
          <p:grpSp>
            <p:nvGrpSpPr>
              <p:cNvPr id="21508" name="Group 4"/>
              <p:cNvGrpSpPr/>
              <p:nvPr/>
            </p:nvGrpSpPr>
            <p:grpSpPr bwMode="auto">
              <a:xfrm>
                <a:off x="0" y="0"/>
                <a:ext cx="2002" cy="2066"/>
                <a:chOff x="0" y="0"/>
                <a:chExt cx="2002" cy="2066"/>
              </a:xfrm>
            </p:grpSpPr>
            <p:grpSp>
              <p:nvGrpSpPr>
                <p:cNvPr id="21509" name="Group 5"/>
                <p:cNvGrpSpPr/>
                <p:nvPr/>
              </p:nvGrpSpPr>
              <p:grpSpPr bwMode="auto">
                <a:xfrm>
                  <a:off x="0" y="0"/>
                  <a:ext cx="2002" cy="2066"/>
                  <a:chOff x="0" y="0"/>
                  <a:chExt cx="2002" cy="2066"/>
                </a:xfrm>
              </p:grpSpPr>
              <p:sp>
                <p:nvSpPr>
                  <p:cNvPr id="21510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" y="181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21511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7" y="1814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2151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4" y="43"/>
                    <a:ext cx="24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G</a:t>
                    </a:r>
                  </a:p>
                </p:txBody>
              </p:sp>
              <p:sp>
                <p:nvSpPr>
                  <p:cNvPr id="21513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07" y="587"/>
                    <a:ext cx="215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2151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" y="0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2151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53"/>
                    <a:ext cx="22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E</a:t>
                    </a:r>
                  </a:p>
                </p:txBody>
              </p:sp>
              <p:sp>
                <p:nvSpPr>
                  <p:cNvPr id="215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" y="1268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2151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9" y="1315"/>
                    <a:ext cx="23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2151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317"/>
                    <a:ext cx="0" cy="1180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814" y="318"/>
                    <a:ext cx="0" cy="118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33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27" y="726"/>
                    <a:ext cx="0" cy="118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406" y="726"/>
                    <a:ext cx="0" cy="118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522" name="Group 18"/>
                <p:cNvGrpSpPr/>
                <p:nvPr/>
              </p:nvGrpSpPr>
              <p:grpSpPr bwMode="auto">
                <a:xfrm>
                  <a:off x="226" y="318"/>
                  <a:ext cx="1589" cy="1588"/>
                  <a:chOff x="0" y="0"/>
                  <a:chExt cx="1589" cy="1588"/>
                </a:xfrm>
              </p:grpSpPr>
              <p:sp>
                <p:nvSpPr>
                  <p:cNvPr id="21523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" y="1179"/>
                    <a:ext cx="408" cy="408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1179"/>
                    <a:ext cx="1180" cy="0"/>
                  </a:xfrm>
                  <a:prstGeom prst="line">
                    <a:avLst/>
                  </a:prstGeom>
                  <a:noFill/>
                  <a:ln w="9525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408"/>
                    <a:ext cx="1180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0"/>
                    <a:ext cx="1180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87"/>
                    <a:ext cx="1180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80" y="0"/>
                    <a:ext cx="408" cy="408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9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80" y="1180"/>
                    <a:ext cx="408" cy="408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0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" y="0"/>
                    <a:ext cx="408" cy="408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>
                <a:off x="226" y="725"/>
                <a:ext cx="1179" cy="1180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226" y="1905"/>
              <a:ext cx="118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9308873" y="3812677"/>
            <a:ext cx="71438" cy="287338"/>
          </a:xfrm>
          <a:prstGeom prst="curvedRightArrow">
            <a:avLst>
              <a:gd name="adj1" fmla="val 80444"/>
              <a:gd name="adj2" fmla="val 160888"/>
              <a:gd name="adj3" fmla="val 33333"/>
            </a:avLst>
          </a:prstGeom>
          <a:solidFill>
            <a:schemeClr val="accent1"/>
          </a:solidFill>
          <a:ln w="9525" cmpd="sng">
            <a:solidFill>
              <a:srgbClr val="8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 flipH="1" flipV="1">
            <a:off x="9262836" y="5392241"/>
            <a:ext cx="431800" cy="73025"/>
          </a:xfrm>
          <a:prstGeom prst="curvedUpArrow">
            <a:avLst>
              <a:gd name="adj1" fmla="val 118261"/>
              <a:gd name="adj2" fmla="val 236522"/>
              <a:gd name="adj3" fmla="val 33333"/>
            </a:avLst>
          </a:prstGeom>
          <a:solidFill>
            <a:schemeClr val="accent1"/>
          </a:solidFill>
          <a:ln w="9525" cmpd="sng">
            <a:solidFill>
              <a:srgbClr val="FF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201507" y="1201229"/>
            <a:ext cx="129698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069666" y="1015743"/>
            <a:ext cx="83169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ABCD-EFGH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,O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为侧面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ADHE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的中心，求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(1)BE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CG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所成的角？ 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(2)FO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所成的角？  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哪些棱所在的直线与直线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垂直？</a:t>
            </a:r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10342336" y="3304677"/>
            <a:ext cx="0" cy="1873250"/>
          </a:xfrm>
          <a:prstGeom prst="line">
            <a:avLst/>
          </a:pr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8443686" y="3307852"/>
            <a:ext cx="1225550" cy="647700"/>
          </a:xfrm>
          <a:prstGeom prst="line">
            <a:avLst/>
          </a:prstGeom>
          <a:noFill/>
          <a:ln w="28575" cmpd="sng">
            <a:solidFill>
              <a:srgbClr val="8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 flipH="1">
            <a:off x="7795986" y="3955552"/>
            <a:ext cx="1873250" cy="1873250"/>
          </a:xfrm>
          <a:prstGeom prst="line">
            <a:avLst/>
          </a:prstGeom>
          <a:noFill/>
          <a:ln w="28575" cmpd="sng">
            <a:solidFill>
              <a:srgbClr val="8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7869012" y="3307853"/>
            <a:ext cx="574675" cy="2447925"/>
          </a:xfrm>
          <a:prstGeom prst="line">
            <a:avLst/>
          </a:prstGeom>
          <a:noFill/>
          <a:ln w="28575" cmpd="sng">
            <a:solidFill>
              <a:srgbClr val="80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541" name="Group 37"/>
          <p:cNvGrpSpPr/>
          <p:nvPr/>
        </p:nvGrpSpPr>
        <p:grpSpPr bwMode="auto">
          <a:xfrm>
            <a:off x="7869011" y="3955552"/>
            <a:ext cx="1871662" cy="1873250"/>
            <a:chOff x="0" y="0"/>
            <a:chExt cx="1179" cy="1180"/>
          </a:xfrm>
        </p:grpSpPr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V="1">
              <a:off x="181" y="0"/>
              <a:ext cx="953" cy="409"/>
            </a:xfrm>
            <a:prstGeom prst="line">
              <a:avLst/>
            </a:prstGeom>
            <a:noFill/>
            <a:ln w="28575" cmpd="sng">
              <a:solidFill>
                <a:srgbClr val="8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362" y="771"/>
              <a:ext cx="817" cy="409"/>
            </a:xfrm>
            <a:prstGeom prst="line">
              <a:avLst/>
            </a:prstGeom>
            <a:noFill/>
            <a:ln w="28575" cmpd="sng">
              <a:solidFill>
                <a:srgbClr val="80000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0" y="272"/>
              <a:ext cx="24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8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21545" name="Text Box 41" descr="10%"/>
          <p:cNvSpPr txBox="1">
            <a:spLocks noChangeArrowheads="1"/>
          </p:cNvSpPr>
          <p:nvPr/>
        </p:nvSpPr>
        <p:spPr bwMode="auto">
          <a:xfrm>
            <a:off x="2228612" y="3579553"/>
            <a:ext cx="31321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BC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DA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</a:p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EF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FG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GH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HE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4307123" y="2331943"/>
            <a:ext cx="16033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∠HFO=30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度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4375892" y="1755522"/>
            <a:ext cx="73289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45度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0" animBg="1" autoUpdateAnimBg="0"/>
      <p:bldP spid="21536" grpId="0" autoUpdateAnimBg="0"/>
      <p:bldP spid="2154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24258" y="965762"/>
            <a:ext cx="102484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正方体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OB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所成的角的度数为</a:t>
            </a:r>
            <a:endParaRPr lang="zh-CN" altLang="en-US" sz="2000" kern="0" baseline="300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531" name="Group 3"/>
          <p:cNvGrpSpPr/>
          <p:nvPr/>
        </p:nvGrpSpPr>
        <p:grpSpPr bwMode="auto">
          <a:xfrm>
            <a:off x="4263082" y="2223687"/>
            <a:ext cx="3598863" cy="3530600"/>
            <a:chOff x="0" y="0"/>
            <a:chExt cx="2267" cy="2224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342" y="292"/>
              <a:ext cx="1632" cy="1680"/>
            </a:xfrm>
            <a:prstGeom prst="cube">
              <a:avLst>
                <a:gd name="adj" fmla="val 25000"/>
              </a:avLst>
            </a:prstGeom>
            <a:solidFill>
              <a:srgbClr val="FFFFFF">
                <a:alpha val="50000"/>
              </a:srgbClr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02" y="532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480" y="0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1974" y="52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1680" y="576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02" y="1972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446" y="1972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1926" y="1540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0" y="1200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541" name="Group 13"/>
            <p:cNvGrpSpPr/>
            <p:nvPr/>
          </p:nvGrpSpPr>
          <p:grpSpPr bwMode="auto">
            <a:xfrm>
              <a:off x="336" y="288"/>
              <a:ext cx="1632" cy="1680"/>
              <a:chOff x="0" y="0"/>
              <a:chExt cx="1632" cy="1680"/>
            </a:xfrm>
          </p:grpSpPr>
          <p:sp>
            <p:nvSpPr>
              <p:cNvPr id="22542" name="Line 14"/>
              <p:cNvSpPr>
                <a:spLocks noChangeShapeType="1"/>
              </p:cNvSpPr>
              <p:nvPr/>
            </p:nvSpPr>
            <p:spPr bwMode="auto">
              <a:xfrm flipH="1">
                <a:off x="432" y="1274"/>
                <a:ext cx="1200" cy="22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prstDash val="lg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>
                <a:off x="421" y="0"/>
                <a:ext cx="11" cy="1296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prstDash val="lg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4" name="Line 16"/>
              <p:cNvSpPr>
                <a:spLocks noChangeShapeType="1"/>
              </p:cNvSpPr>
              <p:nvPr/>
            </p:nvSpPr>
            <p:spPr bwMode="auto">
              <a:xfrm flipV="1">
                <a:off x="0" y="1296"/>
                <a:ext cx="432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prstDash val="lg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432" y="1392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768" y="1584"/>
              <a:ext cx="768" cy="38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>
              <a:off x="768" y="288"/>
              <a:ext cx="384" cy="1488"/>
            </a:xfrm>
            <a:prstGeom prst="line">
              <a:avLst/>
            </a:prstGeom>
            <a:noFill/>
            <a:ln w="38100" cmpd="sng">
              <a:solidFill>
                <a:srgbClr val="FF0066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864" y="1584"/>
              <a:ext cx="24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 flipV="1">
              <a:off x="336" y="288"/>
              <a:ext cx="1632" cy="432"/>
            </a:xfrm>
            <a:prstGeom prst="line">
              <a:avLst/>
            </a:prstGeom>
            <a:noFill/>
            <a:ln w="38100" cmpd="sng">
              <a:solidFill>
                <a:srgbClr val="FF0066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 flipV="1">
              <a:off x="336" y="1584"/>
              <a:ext cx="1632" cy="384"/>
            </a:xfrm>
            <a:prstGeom prst="line">
              <a:avLst/>
            </a:prstGeom>
            <a:noFill/>
            <a:ln w="50800" cmpd="sng">
              <a:solidFill>
                <a:schemeClr val="folHlink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9658229" y="1575672"/>
            <a:ext cx="1152525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H="1">
            <a:off x="4837756" y="2655487"/>
            <a:ext cx="685800" cy="2667000"/>
          </a:xfrm>
          <a:prstGeom prst="line">
            <a:avLst/>
          </a:prstGeom>
          <a:noFill/>
          <a:ln w="50800" cmpd="sng">
            <a:solidFill>
              <a:schemeClr val="folHlink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5487043" y="2655487"/>
            <a:ext cx="1828800" cy="1981200"/>
          </a:xfrm>
          <a:prstGeom prst="line">
            <a:avLst/>
          </a:prstGeom>
          <a:noFill/>
          <a:ln w="50800" cmpd="sng">
            <a:solidFill>
              <a:schemeClr val="folHlink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9904292" y="1167256"/>
            <a:ext cx="564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</a:t>
            </a:r>
            <a:r>
              <a:rPr lang="en-US" altLang="zh-CN" sz="2000" kern="0" baseline="30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5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0400" y="1230244"/>
            <a:ext cx="7705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同一平面内的两条直线有几种关系？</a:t>
            </a:r>
          </a:p>
        </p:txBody>
      </p:sp>
      <p:grpSp>
        <p:nvGrpSpPr>
          <p:cNvPr id="4101" name="Group 5"/>
          <p:cNvGrpSpPr/>
          <p:nvPr/>
        </p:nvGrpSpPr>
        <p:grpSpPr bwMode="auto">
          <a:xfrm>
            <a:off x="2656951" y="2030375"/>
            <a:ext cx="2438400" cy="1447800"/>
            <a:chOff x="0" y="0"/>
            <a:chExt cx="1536" cy="960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0" y="720"/>
              <a:ext cx="1536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V="1">
              <a:off x="336" y="144"/>
              <a:ext cx="1008" cy="816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956" y="0"/>
              <a:ext cx="2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1278" y="432"/>
              <a:ext cx="2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476" y="384"/>
              <a:ext cx="20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76" y="672"/>
              <a:ext cx="96" cy="96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08" name="Group 12"/>
          <p:cNvGrpSpPr/>
          <p:nvPr/>
        </p:nvGrpSpPr>
        <p:grpSpPr bwMode="auto">
          <a:xfrm>
            <a:off x="6543152" y="2436775"/>
            <a:ext cx="2660650" cy="963613"/>
            <a:chOff x="0" y="0"/>
            <a:chExt cx="1676" cy="607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0" y="240"/>
              <a:ext cx="148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0" y="576"/>
              <a:ext cx="1488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1470" y="0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1470" y="355"/>
              <a:ext cx="2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113" name="AutoShape 17"/>
          <p:cNvSpPr/>
          <p:nvPr/>
        </p:nvSpPr>
        <p:spPr bwMode="auto">
          <a:xfrm rot="16200000">
            <a:off x="5581921" y="2867782"/>
            <a:ext cx="503237" cy="3816350"/>
          </a:xfrm>
          <a:prstGeom prst="leftBrace">
            <a:avLst>
              <a:gd name="adj1" fmla="val 63197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14" name="Group 18"/>
          <p:cNvGrpSpPr/>
          <p:nvPr/>
        </p:nvGrpSpPr>
        <p:grpSpPr bwMode="auto">
          <a:xfrm>
            <a:off x="3206226" y="3805200"/>
            <a:ext cx="1081088" cy="647700"/>
            <a:chOff x="0" y="0"/>
            <a:chExt cx="1702" cy="1020"/>
          </a:xfrm>
        </p:grpSpPr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70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81" y="189"/>
              <a:ext cx="1118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</a:t>
              </a:r>
            </a:p>
          </p:txBody>
        </p:sp>
      </p:grpSp>
      <p:grpSp>
        <p:nvGrpSpPr>
          <p:cNvPr id="4117" name="Group 21"/>
          <p:cNvGrpSpPr/>
          <p:nvPr/>
        </p:nvGrpSpPr>
        <p:grpSpPr bwMode="auto">
          <a:xfrm>
            <a:off x="7217840" y="3852825"/>
            <a:ext cx="1081087" cy="647700"/>
            <a:chOff x="0" y="0"/>
            <a:chExt cx="1702" cy="1020"/>
          </a:xfrm>
        </p:grpSpPr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0" y="0"/>
              <a:ext cx="1702" cy="10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292" y="195"/>
              <a:ext cx="1118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平行</a:t>
              </a:r>
            </a:p>
          </p:txBody>
        </p:sp>
      </p:grp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849288" y="5225470"/>
            <a:ext cx="2428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两直线有公共交点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20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59484" y="1269901"/>
            <a:ext cx="4752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判断下列命题是否正确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3007" y="1961277"/>
          <a:ext cx="6273369" cy="45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967990" imgH="215900" progId="Equation.DSMT4">
                  <p:embed/>
                </p:oleObj>
              </mc:Choice>
              <mc:Fallback>
                <p:oleObj r:id="rId3" imgW="2967990" imgH="215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07" y="1961277"/>
                        <a:ext cx="6273369" cy="4560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73531" y="2651372"/>
          <a:ext cx="2584521" cy="48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154430" imgH="215900" progId="Equation.DSMT4">
                  <p:embed/>
                </p:oleObj>
              </mc:Choice>
              <mc:Fallback>
                <p:oleObj r:id="rId5" imgW="115443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31" y="2651372"/>
                        <a:ext cx="2584521" cy="482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60400" y="3421448"/>
          <a:ext cx="6732647" cy="48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006090" imgH="215900" progId="Equation.DSMT4">
                  <p:embed/>
                </p:oleObj>
              </mc:Choice>
              <mc:Fallback>
                <p:oleObj r:id="rId7" imgW="300609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421448"/>
                        <a:ext cx="6732647" cy="482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73531" y="4191524"/>
          <a:ext cx="2855866" cy="53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54430" imgH="215900" progId="Equation.DSMT4">
                  <p:embed/>
                </p:oleObj>
              </mc:Choice>
              <mc:Fallback>
                <p:oleObj r:id="rId9" imgW="1154430" imgH="215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31" y="4191524"/>
                        <a:ext cx="2855866" cy="53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38734" y="1945565"/>
            <a:ext cx="1728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200780" y="3462755"/>
            <a:ext cx="1728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6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 descr="10%"/>
          <p:cNvSpPr txBox="1">
            <a:spLocks noChangeArrowheads="1"/>
          </p:cNvSpPr>
          <p:nvPr/>
        </p:nvSpPr>
        <p:spPr bwMode="auto">
          <a:xfrm>
            <a:off x="638216" y="1030328"/>
            <a:ext cx="109605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例3、在正四面体ABCD（四个面是全等</a:t>
            </a:r>
            <a:r>
              <a:rPr lang="zh-CN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的等边三角形的几何体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）中，已知E是棱BC的中点，求异面直线AE与BD所成角的余弦植。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5317959" y="4452442"/>
            <a:ext cx="1311275" cy="298450"/>
          </a:xfrm>
          <a:prstGeom prst="line">
            <a:avLst/>
          </a:prstGeom>
          <a:noFill/>
          <a:ln w="29210" cmpd="sng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5317958" y="2658568"/>
            <a:ext cx="468312" cy="2092325"/>
          </a:xfrm>
          <a:prstGeom prst="line">
            <a:avLst/>
          </a:prstGeom>
          <a:noFill/>
          <a:ln w="29210" cmpd="sng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4583" name="Group 7"/>
          <p:cNvGrpSpPr/>
          <p:nvPr/>
        </p:nvGrpSpPr>
        <p:grpSpPr bwMode="auto">
          <a:xfrm>
            <a:off x="4373396" y="2353767"/>
            <a:ext cx="3189288" cy="3219450"/>
            <a:chOff x="0" y="0"/>
            <a:chExt cx="2009" cy="2028"/>
          </a:xfrm>
        </p:grpSpPr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890" y="192"/>
              <a:ext cx="118" cy="1632"/>
            </a:xfrm>
            <a:prstGeom prst="line">
              <a:avLst/>
            </a:prstGeom>
            <a:noFill/>
            <a:ln w="29210" cmpd="sng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585" name="Group 9"/>
            <p:cNvGrpSpPr/>
            <p:nvPr/>
          </p:nvGrpSpPr>
          <p:grpSpPr bwMode="auto">
            <a:xfrm>
              <a:off x="0" y="0"/>
              <a:ext cx="2009" cy="2028"/>
              <a:chOff x="0" y="0"/>
              <a:chExt cx="2009" cy="2028"/>
            </a:xfrm>
          </p:grpSpPr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 flipV="1">
                <a:off x="240" y="882"/>
                <a:ext cx="1536" cy="377"/>
              </a:xfrm>
              <a:prstGeom prst="line">
                <a:avLst/>
              </a:prstGeom>
              <a:noFill/>
              <a:ln w="29210" cmpd="sng">
                <a:solidFill>
                  <a:srgbClr val="FF33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240" y="1259"/>
                <a:ext cx="768" cy="565"/>
              </a:xfrm>
              <a:prstGeom prst="line">
                <a:avLst/>
              </a:prstGeom>
              <a:noFill/>
              <a:ln w="2921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 flipV="1">
                <a:off x="1008" y="882"/>
                <a:ext cx="768" cy="942"/>
              </a:xfrm>
              <a:prstGeom prst="line">
                <a:avLst/>
              </a:prstGeom>
              <a:noFill/>
              <a:ln w="2921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H="1">
                <a:off x="240" y="192"/>
                <a:ext cx="650" cy="1067"/>
              </a:xfrm>
              <a:prstGeom prst="line">
                <a:avLst/>
              </a:prstGeom>
              <a:noFill/>
              <a:ln w="2921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90" name="Line 14"/>
              <p:cNvSpPr>
                <a:spLocks noChangeShapeType="1"/>
              </p:cNvSpPr>
              <p:nvPr/>
            </p:nvSpPr>
            <p:spPr bwMode="auto">
              <a:xfrm flipH="1" flipV="1">
                <a:off x="890" y="192"/>
                <a:ext cx="886" cy="690"/>
              </a:xfrm>
              <a:prstGeom prst="line">
                <a:avLst/>
              </a:prstGeom>
              <a:noFill/>
              <a:ln w="29210" cmpd="sng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H="1" flipV="1">
                <a:off x="890" y="192"/>
                <a:ext cx="531" cy="1130"/>
              </a:xfrm>
              <a:prstGeom prst="line">
                <a:avLst/>
              </a:prstGeom>
              <a:noFill/>
              <a:ln w="29210" cmpd="sng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92" name="Text Box 16" descr="10%"/>
              <p:cNvSpPr txBox="1">
                <a:spLocks noChangeArrowheads="1"/>
              </p:cNvSpPr>
              <p:nvPr/>
            </p:nvSpPr>
            <p:spPr bwMode="auto">
              <a:xfrm>
                <a:off x="672" y="0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4593" name="Text Box 17" descr="10%"/>
              <p:cNvSpPr txBox="1">
                <a:spLocks noChangeArrowheads="1"/>
              </p:cNvSpPr>
              <p:nvPr/>
            </p:nvSpPr>
            <p:spPr bwMode="auto">
              <a:xfrm>
                <a:off x="1776" y="720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4594" name="Text Box 18" descr="10%"/>
              <p:cNvSpPr txBox="1">
                <a:spLocks noChangeArrowheads="1"/>
              </p:cNvSpPr>
              <p:nvPr/>
            </p:nvSpPr>
            <p:spPr bwMode="auto">
              <a:xfrm>
                <a:off x="1008" y="1776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4595" name="Text Box 19" descr="10%"/>
              <p:cNvSpPr txBox="1">
                <a:spLocks noChangeArrowheads="1"/>
              </p:cNvSpPr>
              <p:nvPr/>
            </p:nvSpPr>
            <p:spPr bwMode="auto">
              <a:xfrm>
                <a:off x="0" y="1152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4596" name="Text Box 20" descr="10%"/>
              <p:cNvSpPr txBox="1">
                <a:spLocks noChangeArrowheads="1"/>
              </p:cNvSpPr>
              <p:nvPr/>
            </p:nvSpPr>
            <p:spPr bwMode="auto">
              <a:xfrm>
                <a:off x="1440" y="1248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E</a:t>
                </a:r>
              </a:p>
            </p:txBody>
          </p:sp>
        </p:grpSp>
      </p:grpSp>
      <p:grpSp>
        <p:nvGrpSpPr>
          <p:cNvPr id="24597" name="Group 21"/>
          <p:cNvGrpSpPr/>
          <p:nvPr/>
        </p:nvGrpSpPr>
        <p:grpSpPr bwMode="auto">
          <a:xfrm>
            <a:off x="4982995" y="4471492"/>
            <a:ext cx="381000" cy="720725"/>
            <a:chOff x="0" y="-154"/>
            <a:chExt cx="240" cy="454"/>
          </a:xfrm>
        </p:grpSpPr>
        <p:sp>
          <p:nvSpPr>
            <p:cNvPr id="24598" name="Text Box 22" descr="10%"/>
            <p:cNvSpPr txBox="1">
              <a:spLocks noChangeArrowheads="1"/>
            </p:cNvSpPr>
            <p:nvPr/>
          </p:nvSpPr>
          <p:spPr bwMode="auto">
            <a:xfrm>
              <a:off x="0" y="48"/>
              <a:ext cx="2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4599" name="AutoShape 23"/>
            <p:cNvSpPr>
              <a:spLocks noChangeArrowheads="1"/>
            </p:cNvSpPr>
            <p:nvPr/>
          </p:nvSpPr>
          <p:spPr bwMode="auto">
            <a:xfrm>
              <a:off x="192" y="-154"/>
              <a:ext cx="48" cy="354"/>
            </a:xfrm>
            <a:prstGeom prst="flowChartConnector">
              <a:avLst/>
            </a:prstGeom>
            <a:solidFill>
              <a:srgbClr val="FF3300"/>
            </a:solidFill>
            <a:ln w="9525" cmpd="sng">
              <a:solidFill>
                <a:srgbClr val="0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未知"/>
          <p:cNvSpPr/>
          <p:nvPr/>
        </p:nvSpPr>
        <p:spPr bwMode="auto">
          <a:xfrm>
            <a:off x="2470230" y="2579607"/>
            <a:ext cx="2362200" cy="2438400"/>
          </a:xfrm>
          <a:custGeom>
            <a:avLst/>
            <a:gdLst>
              <a:gd name="T0" fmla="*/ 0 w 1488"/>
              <a:gd name="T1" fmla="*/ 0 h 1536"/>
              <a:gd name="T2" fmla="*/ 1488 w 1488"/>
              <a:gd name="T3" fmla="*/ 1536 h 1536"/>
              <a:gd name="T4" fmla="*/ 1008 w 1488"/>
              <a:gd name="T5" fmla="*/ 384 h 1536"/>
              <a:gd name="T6" fmla="*/ 0 w 1488"/>
              <a:gd name="T7" fmla="*/ 0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536">
                <a:moveTo>
                  <a:pt x="0" y="0"/>
                </a:moveTo>
                <a:lnTo>
                  <a:pt x="1488" y="1536"/>
                </a:lnTo>
                <a:lnTo>
                  <a:pt x="100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9525" cap="flat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470230" y="2655807"/>
            <a:ext cx="2362200" cy="2362200"/>
          </a:xfrm>
          <a:prstGeom prst="line">
            <a:avLst/>
          </a:prstGeom>
          <a:noFill/>
          <a:ln w="57150" cmpd="sng">
            <a:solidFill>
              <a:schemeClr val="accent2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604" name="Group 4"/>
          <p:cNvGrpSpPr/>
          <p:nvPr/>
        </p:nvGrpSpPr>
        <p:grpSpPr bwMode="auto">
          <a:xfrm>
            <a:off x="1022430" y="1970008"/>
            <a:ext cx="4648200" cy="4103688"/>
            <a:chOff x="0" y="0"/>
            <a:chExt cx="2928" cy="2585"/>
          </a:xfrm>
        </p:grpSpPr>
        <p:grpSp>
          <p:nvGrpSpPr>
            <p:cNvPr id="25605" name="Group 5"/>
            <p:cNvGrpSpPr/>
            <p:nvPr/>
          </p:nvGrpSpPr>
          <p:grpSpPr bwMode="auto">
            <a:xfrm>
              <a:off x="383" y="364"/>
              <a:ext cx="2065" cy="1975"/>
              <a:chOff x="0" y="0"/>
              <a:chExt cx="2065" cy="1975"/>
            </a:xfrm>
          </p:grpSpPr>
          <p:sp>
            <p:nvSpPr>
              <p:cNvPr id="25606" name="Rectangle 6"/>
              <p:cNvSpPr>
                <a:spLocks noChangeArrowheads="1"/>
              </p:cNvSpPr>
              <p:nvPr/>
            </p:nvSpPr>
            <p:spPr bwMode="auto">
              <a:xfrm>
                <a:off x="0" y="433"/>
                <a:ext cx="1537" cy="1537"/>
              </a:xfrm>
              <a:prstGeom prst="rect">
                <a:avLst/>
              </a:prstGeom>
              <a:noFill/>
              <a:ln w="57150" cmpd="sng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7" name="AutoShape 7"/>
              <p:cNvSpPr>
                <a:spLocks noChangeArrowheads="1"/>
              </p:cNvSpPr>
              <p:nvPr/>
            </p:nvSpPr>
            <p:spPr bwMode="auto">
              <a:xfrm>
                <a:off x="1" y="1"/>
                <a:ext cx="2016" cy="432"/>
              </a:xfrm>
              <a:prstGeom prst="parallelogram">
                <a:avLst>
                  <a:gd name="adj" fmla="val 116667"/>
                </a:avLst>
              </a:prstGeom>
              <a:noFill/>
              <a:ln w="57150" cmpd="sng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8" name="AutoShape 8"/>
              <p:cNvSpPr>
                <a:spLocks noChangeArrowheads="1"/>
              </p:cNvSpPr>
              <p:nvPr/>
            </p:nvSpPr>
            <p:spPr bwMode="auto">
              <a:xfrm>
                <a:off x="25" y="1543"/>
                <a:ext cx="2016" cy="432"/>
              </a:xfrm>
              <a:prstGeom prst="parallelogram">
                <a:avLst>
                  <a:gd name="adj" fmla="val 116667"/>
                </a:avLst>
              </a:prstGeom>
              <a:noFill/>
              <a:ln w="57150" cmpd="sng">
                <a:solidFill>
                  <a:schemeClr val="tx1"/>
                </a:solidFill>
                <a:prstDash val="sysDot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/>
            </p:nvSpPr>
            <p:spPr bwMode="auto">
              <a:xfrm>
                <a:off x="505" y="1"/>
                <a:ext cx="1537" cy="1537"/>
              </a:xfrm>
              <a:prstGeom prst="rect">
                <a:avLst/>
              </a:prstGeom>
              <a:noFill/>
              <a:ln w="57150" cmpd="sng">
                <a:solidFill>
                  <a:schemeClr val="tx1"/>
                </a:solidFill>
                <a:prstDash val="sysDot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>
                <a:off x="2041" y="0"/>
                <a:ext cx="0" cy="1537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V="1">
                <a:off x="1537" y="1537"/>
                <a:ext cx="528" cy="432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144" y="2285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1776" y="2333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816" y="1872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2400" y="1805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0" y="605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5617" name="Text Box 17"/>
            <p:cNvSpPr txBox="1">
              <a:spLocks noChangeArrowheads="1"/>
            </p:cNvSpPr>
            <p:nvPr/>
          </p:nvSpPr>
          <p:spPr bwMode="auto">
            <a:xfrm>
              <a:off x="1920" y="720"/>
              <a:ext cx="4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672" y="0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2448" y="77"/>
              <a:ext cx="4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76805" y="1241749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、在正方体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中，求异面直线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</a:t>
            </a:r>
            <a:endParaRPr lang="zh-CN" altLang="en-US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1657430" y="3265407"/>
            <a:ext cx="2362200" cy="2362200"/>
          </a:xfrm>
          <a:prstGeom prst="line">
            <a:avLst/>
          </a:prstGeom>
          <a:noFill/>
          <a:ln w="5715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095830" y="3265407"/>
            <a:ext cx="762000" cy="1752600"/>
          </a:xfrm>
          <a:prstGeom prst="line">
            <a:avLst/>
          </a:prstGeom>
          <a:noFill/>
          <a:ln w="5715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rc 23"/>
          <p:cNvSpPr/>
          <p:nvPr/>
        </p:nvSpPr>
        <p:spPr bwMode="auto">
          <a:xfrm flipH="1">
            <a:off x="4443493" y="4462383"/>
            <a:ext cx="366712" cy="479425"/>
          </a:xfrm>
          <a:custGeom>
            <a:avLst/>
            <a:gdLst>
              <a:gd name="G0" fmla="+- 0 0 0"/>
              <a:gd name="G1" fmla="+- 19421 0 0"/>
              <a:gd name="G2" fmla="+- 21600 0 0"/>
              <a:gd name="T0" fmla="*/ 9455 w 17340"/>
              <a:gd name="T1" fmla="*/ 0 h 19421"/>
              <a:gd name="T2" fmla="*/ 17340 w 17340"/>
              <a:gd name="T3" fmla="*/ 6542 h 19421"/>
              <a:gd name="T4" fmla="*/ 0 w 17340"/>
              <a:gd name="T5" fmla="*/ 19421 h 19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40" h="19421" fill="none" extrusionOk="0">
                <a:moveTo>
                  <a:pt x="9454" y="0"/>
                </a:moveTo>
                <a:cubicBezTo>
                  <a:pt x="12569" y="1516"/>
                  <a:pt x="15274" y="3760"/>
                  <a:pt x="17340" y="6541"/>
                </a:cubicBezTo>
              </a:path>
              <a:path w="17340" h="19421" stroke="0" extrusionOk="0">
                <a:moveTo>
                  <a:pt x="9454" y="0"/>
                </a:moveTo>
                <a:cubicBezTo>
                  <a:pt x="12569" y="1516"/>
                  <a:pt x="15274" y="3760"/>
                  <a:pt x="17340" y="6541"/>
                </a:cubicBezTo>
                <a:lnTo>
                  <a:pt x="0" y="19421"/>
                </a:lnTo>
                <a:close/>
              </a:path>
            </a:pathLst>
          </a:custGeom>
          <a:solidFill>
            <a:srgbClr val="FF0000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394030" y="2579607"/>
            <a:ext cx="1676400" cy="609600"/>
          </a:xfrm>
          <a:prstGeom prst="line">
            <a:avLst/>
          </a:prstGeom>
          <a:noFill/>
          <a:ln w="5715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128795" y="2865297"/>
            <a:ext cx="342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所成的角为</a:t>
            </a:r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60°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128795" y="3741015"/>
            <a:ext cx="5595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成角为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60°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的面对角线共有</a:t>
            </a:r>
            <a:r>
              <a:rPr lang="zh-CN" altLang="en-US" sz="2000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条。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9871477" y="3714853"/>
            <a:ext cx="438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 autoUpdateAnimBg="0"/>
      <p:bldP spid="25626" grpId="0" autoUpdateAnimBg="0"/>
      <p:bldP spid="256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25515" y="1079400"/>
            <a:ext cx="110070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已知正方体的棱长为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,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 baseline="-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的中点，求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i="1" kern="0" baseline="-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N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所成角的余弦值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3705" y="1619180"/>
            <a:ext cx="1152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</a:p>
        </p:txBody>
      </p:sp>
      <p:grpSp>
        <p:nvGrpSpPr>
          <p:cNvPr id="26628" name="Group 4"/>
          <p:cNvGrpSpPr/>
          <p:nvPr/>
        </p:nvGrpSpPr>
        <p:grpSpPr bwMode="auto">
          <a:xfrm>
            <a:off x="6989235" y="1958638"/>
            <a:ext cx="3886200" cy="3752850"/>
            <a:chOff x="0" y="0"/>
            <a:chExt cx="2448" cy="2364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384" y="336"/>
              <a:ext cx="1824" cy="1824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838" y="288"/>
              <a:ext cx="0" cy="139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H="1">
              <a:off x="816" y="1654"/>
              <a:ext cx="1392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>
              <a:off x="384" y="1680"/>
              <a:ext cx="432" cy="43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H="1">
              <a:off x="1747" y="288"/>
              <a:ext cx="461" cy="115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384" y="768"/>
              <a:ext cx="672" cy="139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0" y="624"/>
              <a:ext cx="3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672" y="0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016" y="0"/>
              <a:ext cx="3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776" y="576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i="1" kern="0" baseline="-30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144" y="2112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1584" y="2112"/>
              <a:ext cx="4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26641" name="Text Box 17"/>
            <p:cNvSpPr txBox="1">
              <a:spLocks noChangeArrowheads="1"/>
            </p:cNvSpPr>
            <p:nvPr/>
          </p:nvSpPr>
          <p:spPr bwMode="auto">
            <a:xfrm>
              <a:off x="2208" y="1488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912" y="1344"/>
              <a:ext cx="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912" y="2112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1584" y="1344"/>
              <a:ext cx="28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8437035" y="2796838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10418235" y="3406438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 flipV="1">
            <a:off x="8700560" y="3177838"/>
            <a:ext cx="1066800" cy="2209800"/>
          </a:xfrm>
          <a:prstGeom prst="line">
            <a:avLst/>
          </a:prstGeom>
          <a:noFill/>
          <a:ln w="9525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9791173" y="3541376"/>
            <a:ext cx="685800" cy="1828800"/>
          </a:xfrm>
          <a:prstGeom prst="line">
            <a:avLst/>
          </a:prstGeom>
          <a:noFill/>
          <a:ln w="9525" cmpd="sng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8665635" y="3177838"/>
            <a:ext cx="1905000" cy="457200"/>
          </a:xfrm>
          <a:prstGeom prst="line">
            <a:avLst/>
          </a:prstGeom>
          <a:noFill/>
          <a:ln w="9525" cmpd="sng">
            <a:solidFill>
              <a:srgbClr val="FF0066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939966" y="1619180"/>
            <a:ext cx="594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如图，取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i="1" kern="0" baseline="-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939966" y="2098545"/>
            <a:ext cx="5184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，连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BG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BG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i="1" kern="0" baseline="-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1917831" y="2618305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则∠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EBG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即为所求角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882815" y="3159739"/>
            <a:ext cx="533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BG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EG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 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917831" y="3848958"/>
            <a:ext cx="2174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由余弦定理，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500478" y="3835063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cos∠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EBG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=2/5</a:t>
            </a: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 flipV="1">
            <a:off x="9275235" y="3177838"/>
            <a:ext cx="533400" cy="990600"/>
          </a:xfrm>
          <a:prstGeom prst="line">
            <a:avLst/>
          </a:prstGeom>
          <a:noFill/>
          <a:ln w="57150" cmpd="sng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8970435" y="279683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9251423" y="2492038"/>
            <a:ext cx="1219200" cy="762000"/>
          </a:xfrm>
          <a:prstGeom prst="line">
            <a:avLst/>
          </a:prstGeom>
          <a:noFill/>
          <a:ln w="38100" cmpd="sng">
            <a:solidFill>
              <a:schemeClr val="fol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939966" y="4852228"/>
            <a:ext cx="4859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i="1" kern="0" baseline="-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，连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NF,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BE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NF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1924883" y="5380877"/>
            <a:ext cx="3500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则∠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FNC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为所求角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917831" y="4357163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2898861" y="4346957"/>
            <a:ext cx="3854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还有其他定角的方法吗？</a:t>
            </a: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8665635" y="3177838"/>
            <a:ext cx="76200" cy="762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10418235" y="3558838"/>
            <a:ext cx="76200" cy="762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9275235" y="3177838"/>
            <a:ext cx="76200" cy="762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6666" name="Object 42"/>
          <p:cNvGraphicFramePr>
            <a:graphicFrameLocks noChangeAspect="1"/>
          </p:cNvGraphicFramePr>
          <p:nvPr/>
        </p:nvGraphicFramePr>
        <p:xfrm>
          <a:off x="2962726" y="3001433"/>
          <a:ext cx="4572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4635" imgH="433070" progId="Equation.3">
                  <p:embed/>
                </p:oleObj>
              </mc:Choice>
              <mc:Fallback>
                <p:oleObj r:id="rId4" imgW="254635" imgH="43307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726" y="3001433"/>
                        <a:ext cx="4572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7" name="Object 43"/>
          <p:cNvGraphicFramePr>
            <a:graphicFrameLocks noChangeAspect="1"/>
          </p:cNvGraphicFramePr>
          <p:nvPr/>
        </p:nvGraphicFramePr>
        <p:xfrm>
          <a:off x="4559459" y="2941626"/>
          <a:ext cx="4730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67335" imgH="433070" progId="Equation.3">
                  <p:embed/>
                </p:oleObj>
              </mc:Choice>
              <mc:Fallback>
                <p:oleObj r:id="rId6" imgW="267335" imgH="43307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459" y="2941626"/>
                        <a:ext cx="4730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4345821" y="2601536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在△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EBG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45" grpId="0" autoUpdateAnimBg="0"/>
      <p:bldP spid="26646" grpId="0" autoUpdateAnimBg="0"/>
      <p:bldP spid="26650" grpId="0" autoUpdateAnimBg="0"/>
      <p:bldP spid="26651" grpId="0" autoUpdateAnimBg="0"/>
      <p:bldP spid="26652" grpId="0" autoUpdateAnimBg="0"/>
      <p:bldP spid="26653" grpId="0" autoUpdateAnimBg="0"/>
      <p:bldP spid="26654" grpId="0" autoUpdateAnimBg="0"/>
      <p:bldP spid="26655" grpId="0" autoUpdateAnimBg="0"/>
      <p:bldP spid="26657" grpId="0" autoUpdateAnimBg="0"/>
      <p:bldP spid="26659" grpId="0" autoUpdateAnimBg="0"/>
      <p:bldP spid="26660" grpId="0" autoUpdateAnimBg="0"/>
      <p:bldP spid="26661" grpId="0" autoUpdateAnimBg="0"/>
      <p:bldP spid="26662" grpId="0" autoUpdateAnimBg="0"/>
      <p:bldP spid="2666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45161" y="2427483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定角一般方法有：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49068" y="2383670"/>
            <a:ext cx="3849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）平移法（常用方法）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54515" y="1293019"/>
            <a:ext cx="8930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、求异面直线所成的角是把空间角转化为平面角，体现了化归的数学思想</a:t>
            </a:r>
            <a:r>
              <a:rPr lang="en-US" altLang="zh-CN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0400" y="2927608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、用余弦定理求异面直线所成角时，要注意角的范围：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1" y="3486328"/>
            <a:ext cx="4602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当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cos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θ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时，所成角为 </a:t>
            </a:r>
            <a:r>
              <a:rPr lang="en-US" altLang="zh-CN" sz="2000" i="1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θ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3981627"/>
            <a:ext cx="655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当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cos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θ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时，所成角为</a:t>
            </a:r>
            <a:r>
              <a:rPr lang="en-US" altLang="zh-CN" sz="2000" i="1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π</a:t>
            </a:r>
            <a:r>
              <a:rPr lang="zh-CN" altLang="en-US" sz="2000" i="1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 </a:t>
            </a:r>
            <a:r>
              <a:rPr lang="en-US" altLang="zh-CN" sz="2000" i="1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θ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57200" y="4476927"/>
            <a:ext cx="556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当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cos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θ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=   0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时，所成角为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54515" y="5035646"/>
            <a:ext cx="8569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99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当异面直线</a:t>
            </a:r>
            <a:r>
              <a:rPr lang="zh-CN" altLang="en-US" sz="20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时，还可应用线面垂直的有关知识解决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552315" y="4476927"/>
            <a:ext cx="574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</a:t>
            </a:r>
            <a:r>
              <a:rPr lang="en-US" altLang="zh-CN" sz="2000" kern="0" baseline="3000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268468" y="2408892"/>
            <a:ext cx="220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）补形法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00235" y="1860251"/>
            <a:ext cx="294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chemeClr val="fol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化归的一般步骤是：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071178" y="1851739"/>
            <a:ext cx="83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定角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790315" y="2069226"/>
            <a:ext cx="762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582478" y="1851739"/>
            <a:ext cx="800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求角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3" grpId="0" autoUpdateAnimBg="0"/>
      <p:bldP spid="27654" grpId="0" autoUpdateAnimBg="0"/>
      <p:bldP spid="27655" grpId="0" autoUpdateAnimBg="0"/>
      <p:bldP spid="27656" grpId="0" autoUpdateAnimBg="0"/>
      <p:bldP spid="27657" grpId="0" autoUpdateAnimBg="0"/>
      <p:bldP spid="27658" grpId="0" autoUpdateAnimBg="0"/>
      <p:bldP spid="27660" grpId="0" autoUpdateAnimBg="0"/>
      <p:bldP spid="27661" grpId="0" autoUpdateAnimBg="0"/>
      <p:bldP spid="27662" grpId="0" autoUpdateAnimBg="0"/>
      <p:bldP spid="27663" grpId="0" autoUpdateAnimBg="0"/>
      <p:bldP spid="2766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3798" r="11865" b="79632"/>
          <a:stretch>
            <a:fillRect/>
          </a:stretch>
        </p:blipFill>
        <p:spPr>
          <a:xfrm>
            <a:off x="-18921" y="276889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2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2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2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2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22215" r="11558" b="61216"/>
          <a:stretch>
            <a:fillRect/>
          </a:stretch>
        </p:blipFill>
        <p:spPr>
          <a:xfrm>
            <a:off x="0" y="1575543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38543" r="76007" b="41544"/>
          <a:stretch>
            <a:fillRect/>
          </a:stretch>
        </p:blipFill>
        <p:spPr>
          <a:xfrm>
            <a:off x="-682225" y="2726922"/>
            <a:ext cx="1404157" cy="1404157"/>
          </a:xfrm>
          <a:custGeom>
            <a:avLst/>
            <a:gdLst>
              <a:gd name="connsiteX0" fmla="*/ 715817 w 1404157"/>
              <a:gd name="connsiteY0" fmla="*/ 36 h 1404157"/>
              <a:gd name="connsiteX1" fmla="*/ 844435 w 1404157"/>
              <a:gd name="connsiteY1" fmla="*/ 56284 h 1404157"/>
              <a:gd name="connsiteX2" fmla="*/ 1352949 w 1404157"/>
              <a:gd name="connsiteY2" fmla="*/ 585096 h 1404157"/>
              <a:gd name="connsiteX3" fmla="*/ 1347874 w 1404157"/>
              <a:gd name="connsiteY3" fmla="*/ 844436 h 1404157"/>
              <a:gd name="connsiteX4" fmla="*/ 819062 w 1404157"/>
              <a:gd name="connsiteY4" fmla="*/ 1352949 h 1404157"/>
              <a:gd name="connsiteX5" fmla="*/ 559723 w 1404157"/>
              <a:gd name="connsiteY5" fmla="*/ 1347874 h 1404157"/>
              <a:gd name="connsiteX6" fmla="*/ 51209 w 1404157"/>
              <a:gd name="connsiteY6" fmla="*/ 819062 h 1404157"/>
              <a:gd name="connsiteX7" fmla="*/ 56284 w 1404157"/>
              <a:gd name="connsiteY7" fmla="*/ 559723 h 1404157"/>
              <a:gd name="connsiteX8" fmla="*/ 585096 w 1404157"/>
              <a:gd name="connsiteY8" fmla="*/ 51209 h 1404157"/>
              <a:gd name="connsiteX9" fmla="*/ 715817 w 1404157"/>
              <a:gd name="connsiteY9" fmla="*/ 36 h 140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57" h="1404157">
                <a:moveTo>
                  <a:pt x="715817" y="36"/>
                </a:moveTo>
                <a:cubicBezTo>
                  <a:pt x="762748" y="954"/>
                  <a:pt x="809329" y="19776"/>
                  <a:pt x="844435" y="56284"/>
                </a:cubicBezTo>
                <a:lnTo>
                  <a:pt x="1352949" y="585096"/>
                </a:lnTo>
                <a:cubicBezTo>
                  <a:pt x="1423162" y="658112"/>
                  <a:pt x="1420890" y="774222"/>
                  <a:pt x="1347874" y="844436"/>
                </a:cubicBezTo>
                <a:lnTo>
                  <a:pt x="819062" y="1352949"/>
                </a:lnTo>
                <a:cubicBezTo>
                  <a:pt x="746046" y="1423162"/>
                  <a:pt x="629936" y="1420890"/>
                  <a:pt x="559723" y="1347874"/>
                </a:cubicBezTo>
                <a:lnTo>
                  <a:pt x="51209" y="819062"/>
                </a:lnTo>
                <a:cubicBezTo>
                  <a:pt x="-19004" y="746046"/>
                  <a:pt x="-16732" y="629936"/>
                  <a:pt x="56284" y="559723"/>
                </a:cubicBezTo>
                <a:lnTo>
                  <a:pt x="585096" y="51209"/>
                </a:lnTo>
                <a:cubicBezTo>
                  <a:pt x="621604" y="16103"/>
                  <a:pt x="668885" y="-883"/>
                  <a:pt x="715817" y="36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t="40631" r="11558" b="42799"/>
          <a:stretch>
            <a:fillRect/>
          </a:stretch>
        </p:blipFill>
        <p:spPr>
          <a:xfrm>
            <a:off x="721932" y="2874197"/>
            <a:ext cx="3971988" cy="1168400"/>
          </a:xfrm>
          <a:custGeom>
            <a:avLst/>
            <a:gdLst>
              <a:gd name="connsiteX0" fmla="*/ 173888 w 3971988"/>
              <a:gd name="connsiteY0" fmla="*/ 0 h 1168400"/>
              <a:gd name="connsiteX1" fmla="*/ 3798101 w 3971988"/>
              <a:gd name="connsiteY1" fmla="*/ 0 h 1168400"/>
              <a:gd name="connsiteX2" fmla="*/ 3971988 w 3971988"/>
              <a:gd name="connsiteY2" fmla="*/ 194738 h 1168400"/>
              <a:gd name="connsiteX3" fmla="*/ 3971988 w 3971988"/>
              <a:gd name="connsiteY3" fmla="*/ 973663 h 1168400"/>
              <a:gd name="connsiteX4" fmla="*/ 3798101 w 3971988"/>
              <a:gd name="connsiteY4" fmla="*/ 1168400 h 1168400"/>
              <a:gd name="connsiteX5" fmla="*/ 173888 w 3971988"/>
              <a:gd name="connsiteY5" fmla="*/ 1168400 h 1168400"/>
              <a:gd name="connsiteX6" fmla="*/ 0 w 3971988"/>
              <a:gd name="connsiteY6" fmla="*/ 973663 h 1168400"/>
              <a:gd name="connsiteX7" fmla="*/ 0 w 3971988"/>
              <a:gd name="connsiteY7" fmla="*/ 194738 h 1168400"/>
              <a:gd name="connsiteX8" fmla="*/ 173888 w 3971988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988" h="1168400">
                <a:moveTo>
                  <a:pt x="173888" y="0"/>
                </a:moveTo>
                <a:lnTo>
                  <a:pt x="3798101" y="0"/>
                </a:lnTo>
                <a:cubicBezTo>
                  <a:pt x="3894136" y="0"/>
                  <a:pt x="3971988" y="87187"/>
                  <a:pt x="3971988" y="194738"/>
                </a:cubicBezTo>
                <a:lnTo>
                  <a:pt x="3971988" y="973663"/>
                </a:lnTo>
                <a:cubicBezTo>
                  <a:pt x="3971988" y="1081213"/>
                  <a:pt x="3894136" y="1168400"/>
                  <a:pt x="3798101" y="1168400"/>
                </a:cubicBezTo>
                <a:lnTo>
                  <a:pt x="173888" y="1168400"/>
                </a:lnTo>
                <a:cubicBezTo>
                  <a:pt x="77852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77852" y="0"/>
                  <a:pt x="173888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 t="59048" r="11558" b="24382"/>
          <a:stretch>
            <a:fillRect/>
          </a:stretch>
        </p:blipFill>
        <p:spPr>
          <a:xfrm>
            <a:off x="0" y="4172851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77465" r="11236" b="5965"/>
          <a:stretch>
            <a:fillRect/>
          </a:stretch>
        </p:blipFill>
        <p:spPr>
          <a:xfrm>
            <a:off x="19853" y="5471506"/>
            <a:ext cx="4693920" cy="1168400"/>
          </a:xfrm>
          <a:custGeom>
            <a:avLst/>
            <a:gdLst>
              <a:gd name="connsiteX0" fmla="*/ 211532 w 4693920"/>
              <a:gd name="connsiteY0" fmla="*/ 0 h 1168400"/>
              <a:gd name="connsiteX1" fmla="*/ 4482388 w 4693920"/>
              <a:gd name="connsiteY1" fmla="*/ 0 h 1168400"/>
              <a:gd name="connsiteX2" fmla="*/ 4693920 w 4693920"/>
              <a:gd name="connsiteY2" fmla="*/ 194738 h 1168400"/>
              <a:gd name="connsiteX3" fmla="*/ 4693920 w 4693920"/>
              <a:gd name="connsiteY3" fmla="*/ 973663 h 1168400"/>
              <a:gd name="connsiteX4" fmla="*/ 4482388 w 4693920"/>
              <a:gd name="connsiteY4" fmla="*/ 1168400 h 1168400"/>
              <a:gd name="connsiteX5" fmla="*/ 211532 w 4693920"/>
              <a:gd name="connsiteY5" fmla="*/ 1168400 h 1168400"/>
              <a:gd name="connsiteX6" fmla="*/ 0 w 4693920"/>
              <a:gd name="connsiteY6" fmla="*/ 973663 h 1168400"/>
              <a:gd name="connsiteX7" fmla="*/ 0 w 4693920"/>
              <a:gd name="connsiteY7" fmla="*/ 194738 h 1168400"/>
              <a:gd name="connsiteX8" fmla="*/ 211532 w 4693920"/>
              <a:gd name="connsiteY8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3920" h="1168400">
                <a:moveTo>
                  <a:pt x="211532" y="0"/>
                </a:moveTo>
                <a:lnTo>
                  <a:pt x="4482388" y="0"/>
                </a:lnTo>
                <a:cubicBezTo>
                  <a:pt x="4599214" y="0"/>
                  <a:pt x="4693920" y="87187"/>
                  <a:pt x="4693920" y="194738"/>
                </a:cubicBezTo>
                <a:lnTo>
                  <a:pt x="4693920" y="973663"/>
                </a:lnTo>
                <a:cubicBezTo>
                  <a:pt x="4693920" y="1081213"/>
                  <a:pt x="4599214" y="1168400"/>
                  <a:pt x="4482388" y="1168400"/>
                </a:cubicBezTo>
                <a:lnTo>
                  <a:pt x="211532" y="1168400"/>
                </a:lnTo>
                <a:cubicBezTo>
                  <a:pt x="94706" y="1168400"/>
                  <a:pt x="0" y="1081213"/>
                  <a:pt x="0" y="973663"/>
                </a:cubicBezTo>
                <a:lnTo>
                  <a:pt x="0" y="194738"/>
                </a:lnTo>
                <a:cubicBezTo>
                  <a:pt x="0" y="87187"/>
                  <a:pt x="94706" y="0"/>
                  <a:pt x="211532" y="0"/>
                </a:cubicBezTo>
                <a:close/>
              </a:path>
            </a:pathLst>
          </a:custGeom>
        </p:spPr>
      </p:pic>
      <p:grpSp>
        <p:nvGrpSpPr>
          <p:cNvPr id="20" name="组合 19"/>
          <p:cNvGrpSpPr/>
          <p:nvPr/>
        </p:nvGrpSpPr>
        <p:grpSpPr>
          <a:xfrm>
            <a:off x="5276849" y="2120640"/>
            <a:ext cx="6534485" cy="2898513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4FC3E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66982"/>
                <a:chOff x="-4714868" y="2110674"/>
                <a:chExt cx="5033250" cy="966982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69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800" b="1" dirty="0">
                      <a:solidFill>
                        <a:srgbClr val="4FC3E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C3E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2400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023305" y="560114"/>
            <a:ext cx="4062342" cy="300975"/>
          </a:xfrm>
          <a:prstGeom prst="rect">
            <a:avLst/>
          </a:prstGeom>
          <a:solidFill>
            <a:srgbClr val="4FC3E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 bwMode="auto">
          <a:xfrm>
            <a:off x="6794500" y="1984692"/>
            <a:ext cx="3671888" cy="3352800"/>
            <a:chOff x="0" y="0"/>
            <a:chExt cx="2313" cy="2112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363" y="408"/>
              <a:ext cx="1588" cy="1532"/>
            </a:xfrm>
            <a:prstGeom prst="cube">
              <a:avLst>
                <a:gd name="adj" fmla="val 25000"/>
              </a:avLst>
            </a:prstGeom>
            <a:noFill/>
            <a:ln w="28575" cmpd="sng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771" y="408"/>
              <a:ext cx="0" cy="113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771" y="1452"/>
              <a:ext cx="0" cy="0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V="1">
              <a:off x="363" y="1542"/>
              <a:ext cx="408" cy="40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771" y="1542"/>
              <a:ext cx="1179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90" y="1815"/>
              <a:ext cx="2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542" y="1860"/>
              <a:ext cx="2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950" y="1361"/>
              <a:ext cx="2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499" y="1270"/>
              <a:ext cx="2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0" y="497"/>
              <a:ext cx="4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1270" y="408"/>
              <a:ext cx="4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1814" y="0"/>
              <a:ext cx="4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453" y="0"/>
              <a:ext cx="4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r>
                <a:rPr lang="en-US" altLang="zh-CN" sz="2000" kern="0" baseline="-2500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370764" y="3280093"/>
            <a:ext cx="1944687" cy="1800225"/>
          </a:xfrm>
          <a:prstGeom prst="line">
            <a:avLst/>
          </a:prstGeom>
          <a:noFill/>
          <a:ln w="2222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9891713" y="2632393"/>
            <a:ext cx="0" cy="1800225"/>
          </a:xfrm>
          <a:prstGeom prst="line">
            <a:avLst/>
          </a:prstGeom>
          <a:noFill/>
          <a:ln w="2222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660400" y="1350954"/>
          <a:ext cx="3888659" cy="77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2171700" imgH="431800" progId="Equation.3">
                  <p:embed/>
                </p:oleObj>
              </mc:Choice>
              <mc:Fallback>
                <p:oleObj name="公式" r:id="rId3" imgW="2171700" imgH="431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350954"/>
                        <a:ext cx="3888659" cy="771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AutoShape 21"/>
          <p:cNvSpPr>
            <a:spLocks noChangeArrowheads="1"/>
          </p:cNvSpPr>
          <p:nvPr/>
        </p:nvSpPr>
        <p:spPr bwMode="auto">
          <a:xfrm>
            <a:off x="2700339" y="3176905"/>
            <a:ext cx="3733800" cy="1368425"/>
          </a:xfrm>
          <a:prstGeom prst="cloudCallout">
            <a:avLst>
              <a:gd name="adj1" fmla="val 70662"/>
              <a:gd name="adj2" fmla="val 9051"/>
            </a:avLst>
          </a:prstGeom>
          <a:solidFill>
            <a:schemeClr val="bg1"/>
          </a:solidFill>
          <a:ln w="38100" cmpd="sng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既非平行</a:t>
            </a:r>
          </a:p>
          <a:p>
            <a:pPr algn="ctr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又非相交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3378" y="4984293"/>
            <a:ext cx="8245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  <a:p>
            <a:pPr eaLnBrk="0" hangingPunct="0"/>
            <a:r>
              <a:rPr lang="zh-CN" altLang="en-US" sz="2000" kern="0" dirty="0">
                <a:solidFill>
                  <a:srgbClr val="33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两直线异面的判别二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两条直线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不同在任何一个平面内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21983" y="1558031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不同在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任何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一个平面内的两条直线叫做异面直线。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3378" y="4668217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33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两直线异面的判别一 </a:t>
            </a:r>
            <a:r>
              <a:rPr lang="en-US" altLang="zh-CN" sz="2000" kern="0" dirty="0">
                <a:solidFill>
                  <a:srgbClr val="33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两条直线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既不相交、又不平行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502411" y="1469954"/>
            <a:ext cx="827087" cy="576263"/>
          </a:xfrm>
          <a:prstGeom prst="ellipse">
            <a:avLst/>
          </a:prstGeom>
          <a:noFill/>
          <a:ln w="19050" cmpd="sng">
            <a:solidFill>
              <a:srgbClr val="8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50" name="Group 6"/>
          <p:cNvGrpSpPr/>
          <p:nvPr/>
        </p:nvGrpSpPr>
        <p:grpSpPr bwMode="auto">
          <a:xfrm>
            <a:off x="4008829" y="2339142"/>
            <a:ext cx="2994269" cy="2001838"/>
            <a:chOff x="0" y="0"/>
            <a:chExt cx="2293" cy="1533"/>
          </a:xfrm>
        </p:grpSpPr>
        <p:grpSp>
          <p:nvGrpSpPr>
            <p:cNvPr id="6151" name="Group 7"/>
            <p:cNvGrpSpPr/>
            <p:nvPr/>
          </p:nvGrpSpPr>
          <p:grpSpPr bwMode="auto">
            <a:xfrm>
              <a:off x="239" y="210"/>
              <a:ext cx="1815" cy="1191"/>
              <a:chOff x="0" y="0"/>
              <a:chExt cx="1815" cy="1191"/>
            </a:xfrm>
          </p:grpSpPr>
          <p:sp>
            <p:nvSpPr>
              <p:cNvPr id="6152" name="AutoShape 8"/>
              <p:cNvSpPr>
                <a:spLocks noChangeArrowheads="1"/>
              </p:cNvSpPr>
              <p:nvPr/>
            </p:nvSpPr>
            <p:spPr bwMode="auto">
              <a:xfrm>
                <a:off x="11" y="8"/>
                <a:ext cx="1788" cy="229"/>
              </a:xfrm>
              <a:prstGeom prst="parallelogram">
                <a:avLst>
                  <a:gd name="adj" fmla="val 195197"/>
                </a:avLst>
              </a:prstGeom>
              <a:noFill/>
              <a:ln w="28575" cmpd="sng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3" name="Line 9"/>
              <p:cNvSpPr>
                <a:spLocks noChangeShapeType="1"/>
              </p:cNvSpPr>
              <p:nvPr/>
            </p:nvSpPr>
            <p:spPr bwMode="auto">
              <a:xfrm>
                <a:off x="0" y="237"/>
                <a:ext cx="0" cy="954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1355" y="237"/>
                <a:ext cx="0" cy="954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5" name="Line 11"/>
              <p:cNvSpPr>
                <a:spLocks noChangeShapeType="1"/>
              </p:cNvSpPr>
              <p:nvPr/>
            </p:nvSpPr>
            <p:spPr bwMode="auto">
              <a:xfrm>
                <a:off x="455" y="8"/>
                <a:ext cx="0" cy="953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6" name="Line 12"/>
              <p:cNvSpPr>
                <a:spLocks noChangeShapeType="1"/>
              </p:cNvSpPr>
              <p:nvPr/>
            </p:nvSpPr>
            <p:spPr bwMode="auto">
              <a:xfrm>
                <a:off x="1810" y="0"/>
                <a:ext cx="0" cy="954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7" name="Line 13"/>
              <p:cNvSpPr>
                <a:spLocks noChangeShapeType="1"/>
              </p:cNvSpPr>
              <p:nvPr/>
            </p:nvSpPr>
            <p:spPr bwMode="auto">
              <a:xfrm>
                <a:off x="0" y="1191"/>
                <a:ext cx="1355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>
                <a:off x="444" y="946"/>
                <a:ext cx="1355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 flipV="1">
                <a:off x="1355" y="954"/>
                <a:ext cx="460" cy="229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 flipV="1">
                <a:off x="0" y="946"/>
                <a:ext cx="460" cy="23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aphicFrame>
          <p:nvGraphicFramePr>
            <p:cNvPr id="6161" name="Object 17"/>
            <p:cNvGraphicFramePr>
              <a:graphicFrameLocks noChangeAspect="1"/>
            </p:cNvGraphicFramePr>
            <p:nvPr/>
          </p:nvGraphicFramePr>
          <p:xfrm>
            <a:off x="0" y="1344"/>
            <a:ext cx="181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41935" imgH="267970" progId="Equation.3">
                    <p:embed/>
                  </p:oleObj>
                </mc:Choice>
                <mc:Fallback>
                  <p:oleObj r:id="rId3" imgW="241935" imgH="26797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344"/>
                          <a:ext cx="181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2" name="Object 18"/>
            <p:cNvGraphicFramePr>
              <a:graphicFrameLocks noChangeAspect="1"/>
            </p:cNvGraphicFramePr>
            <p:nvPr/>
          </p:nvGraphicFramePr>
          <p:xfrm>
            <a:off x="0" y="336"/>
            <a:ext cx="22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92735" imgH="369570" progId="Equation.3">
                    <p:embed/>
                  </p:oleObj>
                </mc:Choice>
                <mc:Fallback>
                  <p:oleObj r:id="rId5" imgW="292735" imgH="36957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36"/>
                          <a:ext cx="220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3" name="Object 19"/>
            <p:cNvGraphicFramePr>
              <a:graphicFrameLocks noChangeAspect="1"/>
            </p:cNvGraphicFramePr>
            <p:nvPr/>
          </p:nvGraphicFramePr>
          <p:xfrm>
            <a:off x="1584" y="1392"/>
            <a:ext cx="181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41935" imgH="267970" progId="Equation.3">
                    <p:embed/>
                  </p:oleObj>
                </mc:Choice>
                <mc:Fallback>
                  <p:oleObj r:id="rId7" imgW="241935" imgH="26797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392"/>
                          <a:ext cx="181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4" name="Object 20"/>
            <p:cNvGraphicFramePr>
              <a:graphicFrameLocks noChangeAspect="1"/>
            </p:cNvGraphicFramePr>
            <p:nvPr/>
          </p:nvGraphicFramePr>
          <p:xfrm>
            <a:off x="1632" y="384"/>
            <a:ext cx="220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92735" imgH="369570" progId="Equation.3">
                    <p:embed/>
                  </p:oleObj>
                </mc:Choice>
                <mc:Fallback>
                  <p:oleObj r:id="rId9" imgW="292735" imgH="36957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384"/>
                          <a:ext cx="220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5" name="Object 21"/>
            <p:cNvGraphicFramePr>
              <a:graphicFrameLocks noChangeAspect="1"/>
            </p:cNvGraphicFramePr>
            <p:nvPr/>
          </p:nvGraphicFramePr>
          <p:xfrm>
            <a:off x="2064" y="1152"/>
            <a:ext cx="191" cy="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255270" imgH="280670" progId="Equation.3">
                    <p:embed/>
                  </p:oleObj>
                </mc:Choice>
                <mc:Fallback>
                  <p:oleObj r:id="rId11" imgW="255270" imgH="28067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52"/>
                          <a:ext cx="191" cy="1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6" name="Object 22"/>
            <p:cNvGraphicFramePr>
              <a:graphicFrameLocks noChangeAspect="1"/>
            </p:cNvGraphicFramePr>
            <p:nvPr/>
          </p:nvGraphicFramePr>
          <p:xfrm>
            <a:off x="2064" y="96"/>
            <a:ext cx="229" cy="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305435" imgH="369570" progId="Equation.3">
                    <p:embed/>
                  </p:oleObj>
                </mc:Choice>
                <mc:Fallback>
                  <p:oleObj r:id="rId13" imgW="305435" imgH="36957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96"/>
                          <a:ext cx="229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7" name="Object 23"/>
            <p:cNvGraphicFramePr>
              <a:graphicFrameLocks noChangeAspect="1"/>
            </p:cNvGraphicFramePr>
            <p:nvPr/>
          </p:nvGraphicFramePr>
          <p:xfrm>
            <a:off x="480" y="1008"/>
            <a:ext cx="210" cy="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280670" imgH="267970" progId="Equation.3">
                    <p:embed/>
                  </p:oleObj>
                </mc:Choice>
                <mc:Fallback>
                  <p:oleObj r:id="rId15" imgW="280670" imgH="26797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008"/>
                          <a:ext cx="210" cy="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8" name="Object 24"/>
            <p:cNvGraphicFramePr>
              <a:graphicFrameLocks noChangeAspect="1"/>
            </p:cNvGraphicFramePr>
            <p:nvPr/>
          </p:nvGraphicFramePr>
          <p:xfrm>
            <a:off x="432" y="0"/>
            <a:ext cx="23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318135" imgH="369570" progId="Equation.3">
                    <p:embed/>
                  </p:oleObj>
                </mc:Choice>
                <mc:Fallback>
                  <p:oleObj r:id="rId17" imgW="318135" imgH="36957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0"/>
                          <a:ext cx="23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H="1" flipV="1">
              <a:off x="239" y="452"/>
              <a:ext cx="1377" cy="929"/>
            </a:xfrm>
            <a:prstGeom prst="line">
              <a:avLst/>
            </a:prstGeom>
            <a:noFill/>
            <a:ln w="29210" cmpd="sng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13411" y="1070590"/>
            <a:ext cx="3959225" cy="45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000" kern="0" dirty="0">
                <a:solidFill>
                  <a:srgbClr val="008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异面直线</a:t>
            </a:r>
            <a:r>
              <a:rPr lang="en-US" altLang="zh-CN" sz="2000" kern="0" dirty="0">
                <a:solidFill>
                  <a:srgbClr val="008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 bwMode="auto">
          <a:xfrm>
            <a:off x="814909" y="2828080"/>
            <a:ext cx="8802688" cy="1784351"/>
            <a:chOff x="-121" y="0"/>
            <a:chExt cx="5545" cy="1124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424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</a:t>
              </a: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相交直线：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同一平面内，有且只有一个公共点；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共面直线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平行直线：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同一平面内，没有公共点；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异面直线：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不同在任何一个平面内，没有公共点。</a:t>
              </a:r>
            </a:p>
          </p:txBody>
        </p:sp>
        <p:sp>
          <p:nvSpPr>
            <p:cNvPr id="7172" name="AutoShape 4"/>
            <p:cNvSpPr/>
            <p:nvPr/>
          </p:nvSpPr>
          <p:spPr bwMode="auto">
            <a:xfrm>
              <a:off x="-121" y="308"/>
              <a:ext cx="96" cy="816"/>
            </a:xfrm>
            <a:prstGeom prst="leftBrace">
              <a:avLst>
                <a:gd name="adj1" fmla="val 70833"/>
                <a:gd name="adj2" fmla="val 50000"/>
              </a:avLst>
            </a:prstGeom>
            <a:noFill/>
            <a:ln w="38100" cmpd="sng">
              <a:solidFill>
                <a:srgbClr val="CC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3" name="AutoShape 5"/>
            <p:cNvSpPr/>
            <p:nvPr/>
          </p:nvSpPr>
          <p:spPr bwMode="auto">
            <a:xfrm>
              <a:off x="741" y="36"/>
              <a:ext cx="48" cy="72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38100" cmpd="sng">
              <a:solidFill>
                <a:srgbClr val="CC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8833" y="1262163"/>
            <a:ext cx="8001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空间中直线与直线之间的位置关系</a:t>
            </a:r>
            <a:r>
              <a:rPr lang="zh-CN" altLang="en-US" sz="2000" kern="0" dirty="0">
                <a:solidFill>
                  <a:srgbClr val="8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60400" y="1944004"/>
            <a:ext cx="723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70550A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空间两条直线的位置关系有且只有三种：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468033" y="1211222"/>
            <a:ext cx="4465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kern="0" dirty="0">
                <a:solidFill>
                  <a:srgbClr val="008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8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异面直线的画法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57360" y="1630134"/>
            <a:ext cx="101881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说明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画异面直线时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为了体现它们不共面的特点。常借助一个或两个平面来衬托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7360" y="2428972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如图：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896952" y="5054978"/>
            <a:ext cx="228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3896952" y="4064378"/>
            <a:ext cx="1066800" cy="9906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6200415" y="4064378"/>
            <a:ext cx="1066800" cy="9906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976452" y="4064378"/>
            <a:ext cx="228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936423" y="5064282"/>
            <a:ext cx="228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936423" y="4073682"/>
            <a:ext cx="1066800" cy="9906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3222423" y="4073682"/>
            <a:ext cx="1066800" cy="9906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003223" y="4073682"/>
            <a:ext cx="2286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6560777" y="4027866"/>
          <a:ext cx="533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3670" imgH="140970" progId="Equation.3">
                  <p:embed/>
                </p:oleObj>
              </mc:Choice>
              <mc:Fallback>
                <p:oleObj r:id="rId3" imgW="153670" imgH="14097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0777" y="4027866"/>
                        <a:ext cx="5334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1088823" y="4722970"/>
          <a:ext cx="533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3670" imgH="140970" progId="Equation.3">
                  <p:embed/>
                </p:oleObj>
              </mc:Choice>
              <mc:Fallback>
                <p:oleObj r:id="rId5" imgW="153670" imgH="14097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823" y="4722970"/>
                        <a:ext cx="5334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7" name="Group 15"/>
          <p:cNvGrpSpPr/>
          <p:nvPr/>
        </p:nvGrpSpPr>
        <p:grpSpPr bwMode="auto">
          <a:xfrm>
            <a:off x="7625624" y="3122992"/>
            <a:ext cx="2895600" cy="2438400"/>
            <a:chOff x="0" y="0"/>
            <a:chExt cx="1824" cy="1536"/>
          </a:xfrm>
        </p:grpSpPr>
        <p:sp>
          <p:nvSpPr>
            <p:cNvPr id="8208" name="AutoShape 16"/>
            <p:cNvSpPr>
              <a:spLocks noChangeArrowheads="1"/>
            </p:cNvSpPr>
            <p:nvPr/>
          </p:nvSpPr>
          <p:spPr bwMode="auto">
            <a:xfrm>
              <a:off x="0" y="864"/>
              <a:ext cx="1824" cy="624"/>
            </a:xfrm>
            <a:prstGeom prst="parallelogram">
              <a:avLst>
                <a:gd name="adj" fmla="val 73077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9" name="AutoShape 17"/>
            <p:cNvSpPr>
              <a:spLocks noChangeArrowheads="1"/>
            </p:cNvSpPr>
            <p:nvPr/>
          </p:nvSpPr>
          <p:spPr bwMode="auto">
            <a:xfrm rot="4532593">
              <a:off x="509" y="-129"/>
              <a:ext cx="1049" cy="1308"/>
            </a:xfrm>
            <a:prstGeom prst="parallelogram">
              <a:avLst>
                <a:gd name="adj" fmla="val 32019"/>
              </a:avLst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</a:ln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8210" name="Object 18"/>
            <p:cNvGraphicFramePr>
              <a:graphicFrameLocks noChangeAspect="1"/>
            </p:cNvGraphicFramePr>
            <p:nvPr/>
          </p:nvGraphicFramePr>
          <p:xfrm>
            <a:off x="96" y="1200"/>
            <a:ext cx="28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3035" imgH="204470" progId="Equation.3">
                    <p:embed/>
                  </p:oleObj>
                </mc:Choice>
                <mc:Fallback>
                  <p:oleObj r:id="rId6" imgW="153035" imgH="20447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200"/>
                          <a:ext cx="287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1" name="Object 19"/>
            <p:cNvGraphicFramePr>
              <a:graphicFrameLocks noChangeAspect="1"/>
            </p:cNvGraphicFramePr>
            <p:nvPr/>
          </p:nvGraphicFramePr>
          <p:xfrm>
            <a:off x="288" y="144"/>
            <a:ext cx="33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53670" imgH="140970" progId="Equation.3">
                    <p:embed/>
                  </p:oleObj>
                </mc:Choice>
                <mc:Fallback>
                  <p:oleObj r:id="rId8" imgW="153670" imgH="14097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44"/>
                          <a:ext cx="33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12" name="Group 20"/>
          <p:cNvGrpSpPr/>
          <p:nvPr/>
        </p:nvGrpSpPr>
        <p:grpSpPr bwMode="auto">
          <a:xfrm>
            <a:off x="2231823" y="3151345"/>
            <a:ext cx="1752600" cy="601662"/>
            <a:chOff x="0" y="0"/>
            <a:chExt cx="1104" cy="379"/>
          </a:xfrm>
        </p:grpSpPr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0" y="379"/>
              <a:ext cx="1104" cy="0"/>
            </a:xfrm>
            <a:prstGeom prst="line">
              <a:avLst/>
            </a:prstGeom>
            <a:noFill/>
            <a:ln w="38100" cmpd="sng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41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i="1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215" name="Group 23"/>
          <p:cNvGrpSpPr/>
          <p:nvPr/>
        </p:nvGrpSpPr>
        <p:grpSpPr bwMode="auto">
          <a:xfrm>
            <a:off x="5017727" y="4246942"/>
            <a:ext cx="1371600" cy="503237"/>
            <a:chOff x="0" y="0"/>
            <a:chExt cx="864" cy="317"/>
          </a:xfrm>
        </p:grpSpPr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0" y="317"/>
              <a:ext cx="864" cy="0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8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i="1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218" name="Group 26"/>
          <p:cNvGrpSpPr/>
          <p:nvPr/>
        </p:nvGrpSpPr>
        <p:grpSpPr bwMode="auto">
          <a:xfrm>
            <a:off x="8446361" y="4489829"/>
            <a:ext cx="533400" cy="762000"/>
            <a:chOff x="0" y="0"/>
            <a:chExt cx="336" cy="480"/>
          </a:xfrm>
        </p:grpSpPr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H="1">
              <a:off x="48" y="0"/>
              <a:ext cx="288" cy="48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solidFill>
                    <a:srgbClr val="FF33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221" name="Group 29"/>
          <p:cNvGrpSpPr/>
          <p:nvPr/>
        </p:nvGrpSpPr>
        <p:grpSpPr bwMode="auto">
          <a:xfrm>
            <a:off x="9589361" y="3605593"/>
            <a:ext cx="396875" cy="884237"/>
            <a:chOff x="0" y="0"/>
            <a:chExt cx="250" cy="557"/>
          </a:xfrm>
        </p:grpSpPr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0" y="125"/>
              <a:ext cx="144" cy="432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44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i="1" kern="0">
                  <a:solidFill>
                    <a:srgbClr val="FF33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8224" name="Group 32"/>
          <p:cNvGrpSpPr/>
          <p:nvPr/>
        </p:nvGrpSpPr>
        <p:grpSpPr bwMode="auto">
          <a:xfrm>
            <a:off x="5474927" y="2875342"/>
            <a:ext cx="838200" cy="2941637"/>
            <a:chOff x="0" y="0"/>
            <a:chExt cx="528" cy="1853"/>
          </a:xfrm>
        </p:grpSpPr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0" y="173"/>
              <a:ext cx="240" cy="768"/>
            </a:xfrm>
            <a:prstGeom prst="line">
              <a:avLst/>
            </a:prstGeom>
            <a:noFill/>
            <a:ln w="38100" cmpd="sng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384" y="1373"/>
              <a:ext cx="144" cy="480"/>
            </a:xfrm>
            <a:prstGeom prst="line">
              <a:avLst/>
            </a:prstGeom>
            <a:noFill/>
            <a:ln w="38100" cmpd="sng">
              <a:solidFill>
                <a:srgbClr val="00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27" name="Text Box 35"/>
            <p:cNvSpPr txBox="1">
              <a:spLocks noChangeArrowheads="1"/>
            </p:cNvSpPr>
            <p:nvPr/>
          </p:nvSpPr>
          <p:spPr bwMode="auto">
            <a:xfrm>
              <a:off x="227" y="672"/>
              <a:ext cx="23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229" name="Group 37"/>
          <p:cNvGrpSpPr/>
          <p:nvPr/>
        </p:nvGrpSpPr>
        <p:grpSpPr bwMode="auto">
          <a:xfrm>
            <a:off x="1927023" y="4226082"/>
            <a:ext cx="1524000" cy="685800"/>
            <a:chOff x="0" y="0"/>
            <a:chExt cx="960" cy="432"/>
          </a:xfrm>
        </p:grpSpPr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0" y="144"/>
              <a:ext cx="960" cy="288"/>
            </a:xfrm>
            <a:prstGeom prst="line">
              <a:avLst/>
            </a:prstGeom>
            <a:noFill/>
            <a:ln w="38100" cmpd="sng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240" y="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4924065" y="5096253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8562249" y="5499479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1946074" y="5238907"/>
            <a:ext cx="497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</a:p>
        </p:txBody>
      </p: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232" grpId="0" autoUpdateAnimBg="0"/>
      <p:bldP spid="8233" grpId="0" autoUpdateAnimBg="0"/>
      <p:bldP spid="82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28788" y="2407762"/>
            <a:ext cx="8318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208464" y="2407763"/>
            <a:ext cx="5667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608139" y="4685826"/>
            <a:ext cx="757237" cy="758825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608138" y="5444650"/>
            <a:ext cx="213995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748089" y="4685826"/>
            <a:ext cx="758825" cy="7588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365375" y="4685825"/>
            <a:ext cx="214153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608138" y="3303112"/>
            <a:ext cx="213995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3748089" y="2545876"/>
            <a:ext cx="758825" cy="75723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365375" y="2545875"/>
            <a:ext cx="2141538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608139" y="2545876"/>
            <a:ext cx="757237" cy="75723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1608139" y="3303112"/>
            <a:ext cx="1587" cy="214153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748088" y="3303112"/>
            <a:ext cx="0" cy="214153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506914" y="2545875"/>
            <a:ext cx="1587" cy="213995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365375" y="2545875"/>
            <a:ext cx="0" cy="2139950"/>
          </a:xfrm>
          <a:prstGeom prst="line">
            <a:avLst/>
          </a:prstGeom>
          <a:noFill/>
          <a:ln w="28575" cmpd="sng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608138" y="3303112"/>
            <a:ext cx="2139950" cy="2141538"/>
          </a:xfrm>
          <a:prstGeom prst="line">
            <a:avLst/>
          </a:prstGeom>
          <a:noFill/>
          <a:ln w="50800" cmpd="sng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068388" y="2911000"/>
            <a:ext cx="465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16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743325" y="3014187"/>
            <a:ext cx="465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16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464050" y="2164875"/>
            <a:ext cx="465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16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747838" y="2023587"/>
            <a:ext cx="4651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baseline="-16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464050" y="4377850"/>
            <a:ext cx="488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778250" y="5141437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843088" y="4301650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endParaRPr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152526" y="5065238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en-US" altLang="zh-CN" sz="2000" kern="0" baseline="-2500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02727" y="1128713"/>
            <a:ext cx="84248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练习：如图：正方体的棱所在的直线中，与直线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异面的有哪些？ 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295709" y="2454960"/>
            <a:ext cx="2898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答案：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371908" y="3370947"/>
            <a:ext cx="45513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370320" y="4210735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AD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utoUpdateAnimBg="0"/>
      <p:bldP spid="9243" grpId="0" autoUpdateAnimBg="0"/>
      <p:bldP spid="92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0565" y="1118076"/>
            <a:ext cx="108083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如图是一个正方体的展开图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如果将它还原为正方体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 ,CD , EF , GH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这四条线段所在直线是异面直线的有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720965" y="4687128"/>
            <a:ext cx="341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43104" y="3391728"/>
            <a:ext cx="720725" cy="720725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322379" y="3391728"/>
            <a:ext cx="720725" cy="720725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763829" y="3391728"/>
            <a:ext cx="720725" cy="720725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043104" y="4110866"/>
            <a:ext cx="720725" cy="720725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762241" y="2671003"/>
            <a:ext cx="720725" cy="720725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482966" y="2671003"/>
            <a:ext cx="720725" cy="720725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890579" y="3880678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474904" y="2239203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070340" y="3304415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693854" y="4039428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411529" y="3304415"/>
            <a:ext cx="3706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798629" y="2959928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8257541" y="2239203"/>
            <a:ext cx="3561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6322379" y="3391727"/>
            <a:ext cx="720725" cy="719138"/>
          </a:xfrm>
          <a:prstGeom prst="line">
            <a:avLst/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7043104" y="4110866"/>
            <a:ext cx="720725" cy="720725"/>
          </a:xfrm>
          <a:prstGeom prst="line">
            <a:avLst/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7763829" y="2671003"/>
            <a:ext cx="719137" cy="720725"/>
          </a:xfrm>
          <a:prstGeom prst="line">
            <a:avLst/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8482966" y="2671003"/>
            <a:ext cx="720725" cy="720725"/>
          </a:xfrm>
          <a:prstGeom prst="line">
            <a:avLst/>
          </a:prstGeom>
          <a:noFill/>
          <a:ln w="38100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002857" y="1655340"/>
            <a:ext cx="576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10262" name="Group 22"/>
          <p:cNvGrpSpPr/>
          <p:nvPr/>
        </p:nvGrpSpPr>
        <p:grpSpPr bwMode="auto">
          <a:xfrm>
            <a:off x="2579053" y="2455103"/>
            <a:ext cx="2959100" cy="2454275"/>
            <a:chOff x="0" y="0"/>
            <a:chExt cx="1864" cy="1546"/>
          </a:xfrm>
        </p:grpSpPr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1104" y="288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0" y="288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528" y="1152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152" y="432"/>
              <a:ext cx="5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0" y="1296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1632" y="9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480" y="12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32" y="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grpSp>
          <p:nvGrpSpPr>
            <p:cNvPr id="10271" name="Group 31"/>
            <p:cNvGrpSpPr/>
            <p:nvPr/>
          </p:nvGrpSpPr>
          <p:grpSpPr bwMode="auto">
            <a:xfrm>
              <a:off x="288" y="240"/>
              <a:ext cx="1344" cy="1272"/>
              <a:chOff x="0" y="0"/>
              <a:chExt cx="1519" cy="1416"/>
            </a:xfrm>
          </p:grpSpPr>
          <p:sp>
            <p:nvSpPr>
              <p:cNvPr id="10272" name="AutoShape 32"/>
              <p:cNvSpPr>
                <a:spLocks noChangeArrowheads="1"/>
              </p:cNvSpPr>
              <p:nvPr/>
            </p:nvSpPr>
            <p:spPr bwMode="auto">
              <a:xfrm>
                <a:off x="9" y="9"/>
                <a:ext cx="1497" cy="273"/>
              </a:xfrm>
              <a:prstGeom prst="parallelogram">
                <a:avLst>
                  <a:gd name="adj" fmla="val 137088"/>
                </a:avLst>
              </a:prstGeom>
              <a:noFill/>
              <a:ln w="38100" cmpd="sng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>
                <a:off x="0" y="282"/>
                <a:ext cx="0" cy="1134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/>
            </p:nvSpPr>
            <p:spPr bwMode="auto">
              <a:xfrm>
                <a:off x="1134" y="282"/>
                <a:ext cx="0" cy="1134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/>
            </p:nvSpPr>
            <p:spPr bwMode="auto">
              <a:xfrm>
                <a:off x="381" y="9"/>
                <a:ext cx="0" cy="1134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/>
            </p:nvSpPr>
            <p:spPr bwMode="auto">
              <a:xfrm>
                <a:off x="1515" y="0"/>
                <a:ext cx="0" cy="1134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7" name="Line 37"/>
              <p:cNvSpPr>
                <a:spLocks noChangeShapeType="1"/>
              </p:cNvSpPr>
              <p:nvPr/>
            </p:nvSpPr>
            <p:spPr bwMode="auto">
              <a:xfrm>
                <a:off x="0" y="1416"/>
                <a:ext cx="1134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8" name="Line 38"/>
              <p:cNvSpPr>
                <a:spLocks noChangeShapeType="1"/>
              </p:cNvSpPr>
              <p:nvPr/>
            </p:nvSpPr>
            <p:spPr bwMode="auto">
              <a:xfrm>
                <a:off x="372" y="1125"/>
                <a:ext cx="1134" cy="0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 flipV="1">
                <a:off x="1134" y="1134"/>
                <a:ext cx="385" cy="273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80" name="Line 40"/>
              <p:cNvSpPr>
                <a:spLocks noChangeShapeType="1"/>
              </p:cNvSpPr>
              <p:nvPr/>
            </p:nvSpPr>
            <p:spPr bwMode="auto">
              <a:xfrm flipV="1">
                <a:off x="0" y="1125"/>
                <a:ext cx="385" cy="273"/>
              </a:xfrm>
              <a:prstGeom prst="line">
                <a:avLst/>
              </a:prstGeom>
              <a:noFill/>
              <a:ln w="38100" cmpd="sng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 flipH="1">
              <a:off x="288" y="488"/>
              <a:ext cx="993" cy="993"/>
            </a:xfrm>
            <a:prstGeom prst="line">
              <a:avLst/>
            </a:prstGeom>
            <a:noFill/>
            <a:ln w="38100" cmpd="sng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288" y="488"/>
              <a:ext cx="351" cy="745"/>
            </a:xfrm>
            <a:prstGeom prst="line">
              <a:avLst/>
            </a:prstGeom>
            <a:noFill/>
            <a:ln w="38100" cap="rnd" cmpd="sng">
              <a:solidFill>
                <a:srgbClr val="FF33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639" y="240"/>
              <a:ext cx="642" cy="248"/>
            </a:xfrm>
            <a:prstGeom prst="line">
              <a:avLst/>
            </a:prstGeom>
            <a:noFill/>
            <a:ln w="38100" cmpd="sng">
              <a:solidFill>
                <a:srgbClr val="FF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 flipV="1">
              <a:off x="624" y="240"/>
              <a:ext cx="1008" cy="1008"/>
            </a:xfrm>
            <a:prstGeom prst="line">
              <a:avLst/>
            </a:prstGeom>
            <a:noFill/>
            <a:ln w="38100" cmpd="sng">
              <a:solidFill>
                <a:srgbClr val="FF33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3031491" y="4925253"/>
            <a:ext cx="22124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EF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HG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6754178" y="4960178"/>
            <a:ext cx="22557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HG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2972753" y="5536440"/>
            <a:ext cx="2242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和直线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61" grpId="0" autoUpdateAnimBg="0"/>
      <p:bldP spid="10287" grpId="0" autoUpdateAnimBg="0"/>
      <p:bldP spid="10288" grpId="0" autoUpdateAnimBg="0"/>
      <p:bldP spid="102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27698" y="1216908"/>
            <a:ext cx="80137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空间两直线平行的判定公理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36720" y="1783645"/>
            <a:ext cx="5919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公理</a:t>
            </a:r>
            <a:r>
              <a:rPr lang="en-US" altLang="zh-CN" sz="2000" kern="0" dirty="0">
                <a:solidFill>
                  <a:srgbClr val="FF505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平行于同一条直线的两直线互相 平行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925061" y="3539461"/>
            <a:ext cx="4016375" cy="1327150"/>
          </a:xfrm>
          <a:prstGeom prst="parallelogram">
            <a:avLst>
              <a:gd name="adj" fmla="val 75658"/>
            </a:avLst>
          </a:prstGeom>
          <a:noFill/>
          <a:ln w="28575" cmpd="sng">
            <a:solidFill>
              <a:schemeClr val="accent2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741410" y="2542511"/>
            <a:ext cx="14811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6368098" y="2823498"/>
            <a:ext cx="22733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179185" y="3864898"/>
            <a:ext cx="1892300" cy="0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609274" y="4431636"/>
            <a:ext cx="1893887" cy="0"/>
          </a:xfrm>
          <a:prstGeom prst="line">
            <a:avLst/>
          </a:prstGeom>
          <a:noFill/>
          <a:ln w="38100" cmpd="sng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977824" y="3483898"/>
            <a:ext cx="1481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504749" y="3958562"/>
            <a:ext cx="14811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chemeClr val="accent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27698" y="2363173"/>
            <a:ext cx="3352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//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//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//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709745" y="5393553"/>
            <a:ext cx="5846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平行具有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传递性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，在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这个性质都适用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 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3" grpId="0" autoUpdateAnimBg="0"/>
      <p:bldP spid="11274" grpId="0" autoUpdateAnimBg="0"/>
      <p:bldP spid="11275" grpId="0" autoUpdateAnimBg="0"/>
      <p:bldP spid="1127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1600</Words>
  <Application>Microsoft Office PowerPoint</Application>
  <PresentationFormat>宽屏</PresentationFormat>
  <Paragraphs>277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FandolFang R</vt:lpstr>
      <vt:lpstr>Calibri</vt:lpstr>
      <vt:lpstr>思源黑体 CN Light</vt:lpstr>
      <vt:lpstr>办公资源网：www.bangongziyuan.com</vt:lpstr>
      <vt:lpstr>公式</vt:lpstr>
      <vt:lpstr>Microsoft 公式 3.0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