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04" y="90"/>
      </p:cViewPr>
      <p:guideLst>
        <p:guide pos="415"/>
        <p:guide pos="7256"/>
        <p:guide orient="horz" pos="600"/>
        <p:guide orient="horz" pos="66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7.wmf"/><Relationship Id="rId3" Type="http://schemas.openxmlformats.org/officeDocument/2006/relationships/audio" Target="../media/audio1.wav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2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798" r="11865" b="79632"/>
          <a:stretch>
            <a:fillRect/>
          </a:stretch>
        </p:blipFill>
        <p:spPr>
          <a:xfrm>
            <a:off x="-18921" y="276889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2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2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2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2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2215" r="11558" b="61216"/>
          <a:stretch>
            <a:fillRect/>
          </a:stretch>
        </p:blipFill>
        <p:spPr>
          <a:xfrm>
            <a:off x="0" y="1575543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8543" r="76007" b="41544"/>
          <a:stretch>
            <a:fillRect/>
          </a:stretch>
        </p:blipFill>
        <p:spPr>
          <a:xfrm>
            <a:off x="-682225" y="2726922"/>
            <a:ext cx="1404157" cy="1404157"/>
          </a:xfrm>
          <a:custGeom>
            <a:avLst/>
            <a:gdLst>
              <a:gd name="connsiteX0" fmla="*/ 715817 w 1404157"/>
              <a:gd name="connsiteY0" fmla="*/ 36 h 1404157"/>
              <a:gd name="connsiteX1" fmla="*/ 844435 w 1404157"/>
              <a:gd name="connsiteY1" fmla="*/ 56284 h 1404157"/>
              <a:gd name="connsiteX2" fmla="*/ 1352949 w 1404157"/>
              <a:gd name="connsiteY2" fmla="*/ 585096 h 1404157"/>
              <a:gd name="connsiteX3" fmla="*/ 1347874 w 1404157"/>
              <a:gd name="connsiteY3" fmla="*/ 844436 h 1404157"/>
              <a:gd name="connsiteX4" fmla="*/ 819062 w 1404157"/>
              <a:gd name="connsiteY4" fmla="*/ 1352949 h 1404157"/>
              <a:gd name="connsiteX5" fmla="*/ 559723 w 1404157"/>
              <a:gd name="connsiteY5" fmla="*/ 1347874 h 1404157"/>
              <a:gd name="connsiteX6" fmla="*/ 51209 w 1404157"/>
              <a:gd name="connsiteY6" fmla="*/ 819062 h 1404157"/>
              <a:gd name="connsiteX7" fmla="*/ 56284 w 1404157"/>
              <a:gd name="connsiteY7" fmla="*/ 559723 h 1404157"/>
              <a:gd name="connsiteX8" fmla="*/ 585096 w 1404157"/>
              <a:gd name="connsiteY8" fmla="*/ 51209 h 1404157"/>
              <a:gd name="connsiteX9" fmla="*/ 715817 w 1404157"/>
              <a:gd name="connsiteY9" fmla="*/ 36 h 14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57" h="1404157">
                <a:moveTo>
                  <a:pt x="715817" y="36"/>
                </a:moveTo>
                <a:cubicBezTo>
                  <a:pt x="762748" y="954"/>
                  <a:pt x="809329" y="19776"/>
                  <a:pt x="844435" y="56284"/>
                </a:cubicBezTo>
                <a:lnTo>
                  <a:pt x="1352949" y="585096"/>
                </a:lnTo>
                <a:cubicBezTo>
                  <a:pt x="1423162" y="658112"/>
                  <a:pt x="1420890" y="774222"/>
                  <a:pt x="1347874" y="844436"/>
                </a:cubicBezTo>
                <a:lnTo>
                  <a:pt x="819062" y="1352949"/>
                </a:lnTo>
                <a:cubicBezTo>
                  <a:pt x="746046" y="1423162"/>
                  <a:pt x="629936" y="1420890"/>
                  <a:pt x="559723" y="1347874"/>
                </a:cubicBezTo>
                <a:lnTo>
                  <a:pt x="51209" y="819062"/>
                </a:lnTo>
                <a:cubicBezTo>
                  <a:pt x="-19004" y="746046"/>
                  <a:pt x="-16732" y="629936"/>
                  <a:pt x="56284" y="559723"/>
                </a:cubicBezTo>
                <a:lnTo>
                  <a:pt x="585096" y="51209"/>
                </a:lnTo>
                <a:cubicBezTo>
                  <a:pt x="621604" y="16103"/>
                  <a:pt x="668885" y="-883"/>
                  <a:pt x="715817" y="3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40631" r="11558" b="42799"/>
          <a:stretch>
            <a:fillRect/>
          </a:stretch>
        </p:blipFill>
        <p:spPr>
          <a:xfrm>
            <a:off x="721932" y="2874197"/>
            <a:ext cx="3971988" cy="1168400"/>
          </a:xfrm>
          <a:custGeom>
            <a:avLst/>
            <a:gdLst>
              <a:gd name="connsiteX0" fmla="*/ 173888 w 3971988"/>
              <a:gd name="connsiteY0" fmla="*/ 0 h 1168400"/>
              <a:gd name="connsiteX1" fmla="*/ 3798101 w 3971988"/>
              <a:gd name="connsiteY1" fmla="*/ 0 h 1168400"/>
              <a:gd name="connsiteX2" fmla="*/ 3971988 w 3971988"/>
              <a:gd name="connsiteY2" fmla="*/ 194738 h 1168400"/>
              <a:gd name="connsiteX3" fmla="*/ 3971988 w 3971988"/>
              <a:gd name="connsiteY3" fmla="*/ 973663 h 1168400"/>
              <a:gd name="connsiteX4" fmla="*/ 3798101 w 3971988"/>
              <a:gd name="connsiteY4" fmla="*/ 1168400 h 1168400"/>
              <a:gd name="connsiteX5" fmla="*/ 173888 w 3971988"/>
              <a:gd name="connsiteY5" fmla="*/ 1168400 h 1168400"/>
              <a:gd name="connsiteX6" fmla="*/ 0 w 3971988"/>
              <a:gd name="connsiteY6" fmla="*/ 973663 h 1168400"/>
              <a:gd name="connsiteX7" fmla="*/ 0 w 3971988"/>
              <a:gd name="connsiteY7" fmla="*/ 194738 h 1168400"/>
              <a:gd name="connsiteX8" fmla="*/ 173888 w 3971988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988" h="1168400">
                <a:moveTo>
                  <a:pt x="173888" y="0"/>
                </a:moveTo>
                <a:lnTo>
                  <a:pt x="3798101" y="0"/>
                </a:lnTo>
                <a:cubicBezTo>
                  <a:pt x="3894136" y="0"/>
                  <a:pt x="3971988" y="87187"/>
                  <a:pt x="3971988" y="194738"/>
                </a:cubicBezTo>
                <a:lnTo>
                  <a:pt x="3971988" y="973663"/>
                </a:lnTo>
                <a:cubicBezTo>
                  <a:pt x="3971988" y="1081213"/>
                  <a:pt x="3894136" y="1168400"/>
                  <a:pt x="3798101" y="1168400"/>
                </a:cubicBezTo>
                <a:lnTo>
                  <a:pt x="173888" y="1168400"/>
                </a:lnTo>
                <a:cubicBezTo>
                  <a:pt x="77852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77852" y="0"/>
                  <a:pt x="173888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59048" r="11558" b="24382"/>
          <a:stretch>
            <a:fillRect/>
          </a:stretch>
        </p:blipFill>
        <p:spPr>
          <a:xfrm>
            <a:off x="0" y="4172851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77465" r="11236" b="5965"/>
          <a:stretch>
            <a:fillRect/>
          </a:stretch>
        </p:blipFill>
        <p:spPr>
          <a:xfrm>
            <a:off x="19853" y="5471506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5295899" y="2578585"/>
            <a:ext cx="6515435" cy="2440566"/>
            <a:chOff x="6147269" y="3172332"/>
            <a:chExt cx="5112385" cy="1748392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560929"/>
              <a:ext cx="5033249" cy="1359795"/>
              <a:chOff x="-4714868" y="2339994"/>
              <a:chExt cx="5033249" cy="135979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339994"/>
                <a:ext cx="5033249" cy="737662"/>
                <a:chOff x="-4714868" y="2339994"/>
                <a:chExt cx="5033249" cy="737662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69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5" y="2339994"/>
                  <a:ext cx="5027136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2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2.1.2</a:t>
                  </a:r>
                  <a:r>
                    <a:rPr lang="zh-CN" altLang="en-US" sz="2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空间中直线与直线之间的位置关系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3172332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023305" y="560114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193"/>
          <p:cNvGrpSpPr/>
          <p:nvPr/>
        </p:nvGrpSpPr>
        <p:grpSpPr bwMode="auto">
          <a:xfrm>
            <a:off x="2193402" y="2939894"/>
            <a:ext cx="7924800" cy="1944688"/>
            <a:chOff x="0" y="0"/>
            <a:chExt cx="4944" cy="1033"/>
          </a:xfrm>
        </p:grpSpPr>
        <p:sp>
          <p:nvSpPr>
            <p:cNvPr id="12325" name="平行四边形 8194"/>
            <p:cNvSpPr>
              <a:spLocks noChangeArrowheads="1"/>
            </p:cNvSpPr>
            <p:nvPr/>
          </p:nvSpPr>
          <p:spPr bwMode="auto">
            <a:xfrm>
              <a:off x="0" y="0"/>
              <a:ext cx="4944" cy="1033"/>
            </a:xfrm>
            <a:prstGeom prst="parallelogram">
              <a:avLst>
                <a:gd name="adj" fmla="val 134940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2326" name="对象 8195"/>
            <p:cNvGraphicFramePr>
              <a:graphicFrameLocks noChangeAspect="1"/>
            </p:cNvGraphicFramePr>
            <p:nvPr/>
          </p:nvGraphicFramePr>
          <p:xfrm>
            <a:off x="563" y="717"/>
            <a:ext cx="247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9700" imgH="139700" progId="">
                    <p:embed/>
                  </p:oleObj>
                </mc:Choice>
                <mc:Fallback>
                  <p:oleObj r:id="rId4" imgW="139700" imgH="139700" progId="">
                    <p:embed/>
                    <p:pic>
                      <p:nvPicPr>
                        <p:cNvPr id="0" name="对象 8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" y="717"/>
                          <a:ext cx="247" cy="24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97" name="组合 8196"/>
          <p:cNvGrpSpPr/>
          <p:nvPr/>
        </p:nvGrpSpPr>
        <p:grpSpPr bwMode="auto">
          <a:xfrm>
            <a:off x="4265297" y="3449974"/>
            <a:ext cx="4429124" cy="503237"/>
            <a:chOff x="0" y="168"/>
            <a:chExt cx="2790" cy="317"/>
          </a:xfrm>
        </p:grpSpPr>
        <p:sp>
          <p:nvSpPr>
            <p:cNvPr id="12323" name="直接连接符 8197"/>
            <p:cNvSpPr>
              <a:spLocks noChangeShapeType="1"/>
            </p:cNvSpPr>
            <p:nvPr/>
          </p:nvSpPr>
          <p:spPr bwMode="auto">
            <a:xfrm flipH="1" flipV="1">
              <a:off x="0" y="275"/>
              <a:ext cx="235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2324" name="对象 8198"/>
            <p:cNvGraphicFramePr>
              <a:graphicFrameLocks noChangeAspect="1"/>
            </p:cNvGraphicFramePr>
            <p:nvPr/>
          </p:nvGraphicFramePr>
          <p:xfrm>
            <a:off x="2518" y="168"/>
            <a:ext cx="27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77800" progId="">
                    <p:embed/>
                  </p:oleObj>
                </mc:Choice>
                <mc:Fallback>
                  <p:oleObj r:id="rId6" imgW="152400" imgH="177800" progId="">
                    <p:embed/>
                    <p:pic>
                      <p:nvPicPr>
                        <p:cNvPr id="0" name="对象 8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168"/>
                          <a:ext cx="272" cy="317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任意多边形 8199"/>
          <p:cNvSpPr>
            <a:spLocks noChangeArrowheads="1"/>
          </p:cNvSpPr>
          <p:nvPr/>
        </p:nvSpPr>
        <p:spPr bwMode="auto">
          <a:xfrm flipH="1">
            <a:off x="5323952" y="3827307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228600 h 21600"/>
              <a:gd name="T4" fmla="*/ 0 w 21600"/>
              <a:gd name="T5" fmla="*/ 0 h 21600"/>
              <a:gd name="T6" fmla="*/ 228600 w 21600"/>
              <a:gd name="T7" fmla="*/ 228600 h 21600"/>
              <a:gd name="T8" fmla="*/ 0 w 21600"/>
              <a:gd name="T9" fmla="*/ 2286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直接连接符 8200"/>
          <p:cNvSpPr>
            <a:spLocks noChangeShapeType="1"/>
          </p:cNvSpPr>
          <p:nvPr/>
        </p:nvSpPr>
        <p:spPr bwMode="auto">
          <a:xfrm>
            <a:off x="4104752" y="4036857"/>
            <a:ext cx="3505200" cy="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直接连接符 8202"/>
          <p:cNvSpPr>
            <a:spLocks noChangeShapeType="1"/>
          </p:cNvSpPr>
          <p:nvPr/>
        </p:nvSpPr>
        <p:spPr bwMode="auto">
          <a:xfrm flipH="1" flipV="1">
            <a:off x="4028552" y="4428969"/>
            <a:ext cx="3733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05" name="组合 8204"/>
          <p:cNvGrpSpPr/>
          <p:nvPr/>
        </p:nvGrpSpPr>
        <p:grpSpPr bwMode="auto">
          <a:xfrm>
            <a:off x="4175634" y="2360198"/>
            <a:ext cx="2362200" cy="1258888"/>
            <a:chOff x="0" y="0"/>
            <a:chExt cx="1488" cy="793"/>
          </a:xfrm>
        </p:grpSpPr>
        <p:sp>
          <p:nvSpPr>
            <p:cNvPr id="12320" name="直接连接符 8205"/>
            <p:cNvSpPr>
              <a:spLocks noChangeShapeType="1"/>
            </p:cNvSpPr>
            <p:nvPr/>
          </p:nvSpPr>
          <p:spPr bwMode="auto">
            <a:xfrm flipV="1">
              <a:off x="0" y="792"/>
              <a:ext cx="1488" cy="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1" name="任意多边形 8206"/>
            <p:cNvSpPr>
              <a:spLocks noChangeArrowheads="1"/>
            </p:cNvSpPr>
            <p:nvPr/>
          </p:nvSpPr>
          <p:spPr bwMode="auto">
            <a:xfrm>
              <a:off x="1248" y="648"/>
              <a:ext cx="144" cy="144"/>
            </a:xfrm>
            <a:custGeom>
              <a:avLst/>
              <a:gdLst>
                <a:gd name="T0" fmla="*/ 144 w 120"/>
                <a:gd name="T1" fmla="*/ 0 h 144"/>
                <a:gd name="T2" fmla="*/ 65 w 120"/>
                <a:gd name="T3" fmla="*/ 48 h 144"/>
                <a:gd name="T4" fmla="*/ 0 w 120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44">
                  <a:moveTo>
                    <a:pt x="120" y="0"/>
                  </a:moveTo>
                  <a:cubicBezTo>
                    <a:pt x="109" y="8"/>
                    <a:pt x="74" y="24"/>
                    <a:pt x="54" y="48"/>
                  </a:cubicBezTo>
                  <a:cubicBezTo>
                    <a:pt x="34" y="72"/>
                    <a:pt x="11" y="124"/>
                    <a:pt x="0" y="144"/>
                  </a:cubicBezTo>
                </a:path>
              </a:pathLst>
            </a:custGeom>
            <a:noFill/>
            <a:ln w="57150" cap="sq">
              <a:solidFill>
                <a:srgbClr val="FF5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22" name="直接连接符 8207"/>
            <p:cNvSpPr>
              <a:spLocks noChangeShapeType="1"/>
            </p:cNvSpPr>
            <p:nvPr/>
          </p:nvSpPr>
          <p:spPr bwMode="auto">
            <a:xfrm rot="-60000">
              <a:off x="1176" y="0"/>
              <a:ext cx="295" cy="79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12" name="组合 8211"/>
          <p:cNvGrpSpPr>
            <a:grpSpLocks noChangeAspect="1"/>
          </p:cNvGrpSpPr>
          <p:nvPr/>
        </p:nvGrpSpPr>
        <p:grpSpPr bwMode="auto">
          <a:xfrm>
            <a:off x="5552552" y="3952719"/>
            <a:ext cx="381000" cy="381000"/>
            <a:chOff x="0" y="0"/>
            <a:chExt cx="240" cy="240"/>
          </a:xfrm>
        </p:grpSpPr>
        <p:graphicFrame>
          <p:nvGraphicFramePr>
            <p:cNvPr id="12318" name="对象 8212"/>
            <p:cNvGraphicFramePr>
              <a:graphicFrameLocks noChangeAspect="1"/>
            </p:cNvGraphicFramePr>
            <p:nvPr/>
          </p:nvGraphicFramePr>
          <p:xfrm>
            <a:off x="0" y="0"/>
            <a:ext cx="104" cy="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4300" imgH="114300" progId="">
                    <p:embed/>
                  </p:oleObj>
                </mc:Choice>
                <mc:Fallback>
                  <p:oleObj r:id="rId8" imgW="114300" imgH="114300" progId="">
                    <p:embed/>
                    <p:pic>
                      <p:nvPicPr>
                        <p:cNvPr id="0" name="对象 8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04" cy="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9" name="对象 8213"/>
            <p:cNvGraphicFramePr>
              <a:graphicFrameLocks noChangeAspect="1"/>
            </p:cNvGraphicFramePr>
            <p:nvPr/>
          </p:nvGraphicFramePr>
          <p:xfrm>
            <a:off x="48" y="4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03200" imgH="190500" progId="Equation.3">
                    <p:embed/>
                  </p:oleObj>
                </mc:Choice>
                <mc:Fallback>
                  <p:oleObj r:id="rId10" imgW="203200" imgH="190500" progId="Equation.3">
                    <p:embed/>
                    <p:pic>
                      <p:nvPicPr>
                        <p:cNvPr id="0" name="对象 8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4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5" name="组合 8214"/>
          <p:cNvGrpSpPr/>
          <p:nvPr/>
        </p:nvGrpSpPr>
        <p:grpSpPr bwMode="auto">
          <a:xfrm>
            <a:off x="5077891" y="2327120"/>
            <a:ext cx="1152525" cy="3133725"/>
            <a:chOff x="0" y="0"/>
            <a:chExt cx="726" cy="1974"/>
          </a:xfrm>
        </p:grpSpPr>
        <p:sp>
          <p:nvSpPr>
            <p:cNvPr id="12314" name="直接连接符 8215"/>
            <p:cNvSpPr>
              <a:spLocks noChangeShapeType="1"/>
            </p:cNvSpPr>
            <p:nvPr/>
          </p:nvSpPr>
          <p:spPr bwMode="auto">
            <a:xfrm>
              <a:off x="317" y="1043"/>
              <a:ext cx="228" cy="5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5" name="直接连接符 8216"/>
            <p:cNvSpPr>
              <a:spLocks noChangeShapeType="1"/>
            </p:cNvSpPr>
            <p:nvPr/>
          </p:nvSpPr>
          <p:spPr bwMode="auto">
            <a:xfrm>
              <a:off x="0" y="272"/>
              <a:ext cx="318" cy="77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6" name="直接连接符 8217"/>
            <p:cNvSpPr>
              <a:spLocks noChangeShapeType="1"/>
            </p:cNvSpPr>
            <p:nvPr/>
          </p:nvSpPr>
          <p:spPr bwMode="auto">
            <a:xfrm>
              <a:off x="589" y="1678"/>
              <a:ext cx="137" cy="2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2317" name="对象 8218"/>
            <p:cNvGraphicFramePr>
              <a:graphicFrameLocks noChangeAspect="1"/>
            </p:cNvGraphicFramePr>
            <p:nvPr/>
          </p:nvGraphicFramePr>
          <p:xfrm>
            <a:off x="0" y="0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27000" imgH="177800" progId="Equation.3">
                    <p:embed/>
                  </p:oleObj>
                </mc:Choice>
                <mc:Fallback>
                  <p:oleObj r:id="rId12" imgW="127000" imgH="177800" progId="Equation.3">
                    <p:embed/>
                    <p:pic>
                      <p:nvPicPr>
                        <p:cNvPr id="0" name="对象 8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02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20" name="组合 8219"/>
          <p:cNvGrpSpPr/>
          <p:nvPr/>
        </p:nvGrpSpPr>
        <p:grpSpPr bwMode="auto">
          <a:xfrm>
            <a:off x="6014516" y="2104870"/>
            <a:ext cx="1366837" cy="3571875"/>
            <a:chOff x="0" y="0"/>
            <a:chExt cx="858" cy="2248"/>
          </a:xfrm>
        </p:grpSpPr>
        <p:sp>
          <p:nvSpPr>
            <p:cNvPr id="12310" name="直接连接符 8220"/>
            <p:cNvSpPr>
              <a:spLocks noChangeShapeType="1"/>
            </p:cNvSpPr>
            <p:nvPr/>
          </p:nvSpPr>
          <p:spPr bwMode="auto">
            <a:xfrm>
              <a:off x="0" y="172"/>
              <a:ext cx="298" cy="7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1" name="直接连接符 8221"/>
            <p:cNvSpPr>
              <a:spLocks noChangeShapeType="1"/>
            </p:cNvSpPr>
            <p:nvPr/>
          </p:nvSpPr>
          <p:spPr bwMode="auto">
            <a:xfrm>
              <a:off x="633" y="1780"/>
              <a:ext cx="225" cy="468"/>
            </a:xfrm>
            <a:prstGeom prst="line">
              <a:avLst/>
            </a:prstGeom>
            <a:noFill/>
            <a:ln w="444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12" name="直接连接符 8222"/>
            <p:cNvSpPr>
              <a:spLocks noChangeShapeType="1"/>
            </p:cNvSpPr>
            <p:nvPr/>
          </p:nvSpPr>
          <p:spPr bwMode="auto">
            <a:xfrm>
              <a:off x="290" y="904"/>
              <a:ext cx="363" cy="9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2313" name="对象 8223"/>
            <p:cNvGraphicFramePr>
              <a:graphicFrameLocks noChangeAspect="1"/>
            </p:cNvGraphicFramePr>
            <p:nvPr/>
          </p:nvGraphicFramePr>
          <p:xfrm>
            <a:off x="54" y="0"/>
            <a:ext cx="18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177800" progId="Equation.3">
                    <p:embed/>
                  </p:oleObj>
                </mc:Choice>
                <mc:Fallback>
                  <p:oleObj r:id="rId14" imgW="127000" imgH="177800" progId="Equation.3">
                    <p:embed/>
                    <p:pic>
                      <p:nvPicPr>
                        <p:cNvPr id="0" name="对象 8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0"/>
                          <a:ext cx="18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25" name="组合 8224"/>
          <p:cNvGrpSpPr/>
          <p:nvPr/>
        </p:nvGrpSpPr>
        <p:grpSpPr bwMode="auto">
          <a:xfrm>
            <a:off x="6009753" y="2352520"/>
            <a:ext cx="2074863" cy="1312863"/>
            <a:chOff x="0" y="0"/>
            <a:chExt cx="1295" cy="827"/>
          </a:xfrm>
        </p:grpSpPr>
        <p:sp>
          <p:nvSpPr>
            <p:cNvPr id="12307" name="直接连接符 8225"/>
            <p:cNvSpPr>
              <a:spLocks noChangeShapeType="1"/>
            </p:cNvSpPr>
            <p:nvPr/>
          </p:nvSpPr>
          <p:spPr bwMode="auto">
            <a:xfrm>
              <a:off x="0" y="0"/>
              <a:ext cx="312" cy="817"/>
            </a:xfrm>
            <a:prstGeom prst="line">
              <a:avLst/>
            </a:prstGeom>
            <a:noFill/>
            <a:ln w="41275">
              <a:solidFill>
                <a:srgbClr val="99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8" name="直接连接符 8226"/>
            <p:cNvSpPr>
              <a:spLocks noChangeShapeType="1"/>
            </p:cNvSpPr>
            <p:nvPr/>
          </p:nvSpPr>
          <p:spPr bwMode="auto">
            <a:xfrm>
              <a:off x="287" y="819"/>
              <a:ext cx="100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9" name="任意多边形 8227"/>
            <p:cNvSpPr>
              <a:spLocks noChangeArrowheads="1"/>
            </p:cNvSpPr>
            <p:nvPr/>
          </p:nvSpPr>
          <p:spPr bwMode="auto">
            <a:xfrm>
              <a:off x="239" y="683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144 h 21600"/>
                <a:gd name="T4" fmla="*/ 0 w 21600"/>
                <a:gd name="T5" fmla="*/ 0 h 21600"/>
                <a:gd name="T6" fmla="*/ 240 w 21600"/>
                <a:gd name="T7" fmla="*/ 144 h 21600"/>
                <a:gd name="T8" fmla="*/ 0 w 21600"/>
                <a:gd name="T9" fmla="*/ 144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99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00" name="文本框 8228"/>
          <p:cNvSpPr txBox="1">
            <a:spLocks noChangeArrowheads="1"/>
          </p:cNvSpPr>
          <p:nvPr/>
        </p:nvSpPr>
        <p:spPr bwMode="auto">
          <a:xfrm>
            <a:off x="547986" y="1175092"/>
            <a:ext cx="758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异面直线所成角的定义：</a:t>
            </a:r>
          </a:p>
        </p:txBody>
      </p:sp>
      <p:sp>
        <p:nvSpPr>
          <p:cNvPr id="8230" name="文本框 8229"/>
          <p:cNvSpPr txBox="1">
            <a:spLocks noChangeArrowheads="1"/>
          </p:cNvSpPr>
          <p:nvPr/>
        </p:nvSpPr>
        <p:spPr bwMode="auto">
          <a:xfrm>
            <a:off x="596266" y="1494491"/>
            <a:ext cx="10922634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是异面直线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经过空间任意一点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O,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分别引直线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把直线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锐角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或直角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叫做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异面直线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所成的角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8231" name="文本框 8230"/>
          <p:cNvSpPr txBox="1">
            <a:spLocks noChangeArrowheads="1"/>
          </p:cNvSpPr>
          <p:nvPr/>
        </p:nvSpPr>
        <p:spPr bwMode="auto">
          <a:xfrm>
            <a:off x="9553259" y="3333564"/>
            <a:ext cx="1187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平移法</a:t>
            </a:r>
          </a:p>
        </p:txBody>
      </p:sp>
      <p:graphicFrame>
        <p:nvGraphicFramePr>
          <p:cNvPr id="8232" name="对象 8231"/>
          <p:cNvGraphicFramePr>
            <a:graphicFrameLocks noChangeAspect="1"/>
          </p:cNvGraphicFramePr>
          <p:nvPr/>
        </p:nvGraphicFramePr>
        <p:xfrm>
          <a:off x="4177095" y="5551994"/>
          <a:ext cx="1604057" cy="45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711200" imgH="203200" progId="Equation.DSMT4">
                  <p:embed/>
                </p:oleObj>
              </mc:Choice>
              <mc:Fallback>
                <p:oleObj r:id="rId16" imgW="711200" imgH="203200" progId="Equation.DSMT4">
                  <p:embed/>
                  <p:pic>
                    <p:nvPicPr>
                      <p:cNvPr id="0" name="对象 8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95" y="5551994"/>
                        <a:ext cx="1604057" cy="457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" name="文本框 8232"/>
          <p:cNvSpPr txBox="1">
            <a:spLocks noChangeArrowheads="1"/>
          </p:cNvSpPr>
          <p:nvPr/>
        </p:nvSpPr>
        <p:spPr bwMode="auto">
          <a:xfrm>
            <a:off x="596266" y="5638645"/>
            <a:ext cx="7597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异面直线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所成的角的范围：</a:t>
            </a:r>
          </a:p>
        </p:txBody>
      </p:sp>
      <p:sp>
        <p:nvSpPr>
          <p:cNvPr id="12305" name="文本框 1"/>
          <p:cNvSpPr txBox="1">
            <a:spLocks noChangeArrowheads="1"/>
          </p:cNvSpPr>
          <p:nvPr/>
        </p:nvSpPr>
        <p:spPr bwMode="auto">
          <a:xfrm>
            <a:off x="7762352" y="397653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000" b="1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36827" y="3430432"/>
            <a:ext cx="85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kern="0"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8230" grpId="0"/>
      <p:bldP spid="8231" grpId="0"/>
      <p:bldP spid="8233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217"/>
          <p:cNvSpPr txBox="1">
            <a:spLocks noChangeArrowheads="1"/>
          </p:cNvSpPr>
          <p:nvPr/>
        </p:nvSpPr>
        <p:spPr bwMode="auto">
          <a:xfrm>
            <a:off x="539831" y="1221986"/>
            <a:ext cx="508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 异面直线所成的角</a:t>
            </a:r>
          </a:p>
        </p:txBody>
      </p:sp>
      <p:sp>
        <p:nvSpPr>
          <p:cNvPr id="9219" name="文本框 9218"/>
          <p:cNvSpPr txBox="1">
            <a:spLocks noChangeArrowheads="1"/>
          </p:cNvSpPr>
          <p:nvPr/>
        </p:nvSpPr>
        <p:spPr bwMode="auto">
          <a:xfrm>
            <a:off x="562981" y="1714041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如果两条异面直线所成的角为直角，就说两条直线互相垂直，记作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⊥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3316" name="直接连接符 9219"/>
          <p:cNvSpPr>
            <a:spLocks noChangeShapeType="1"/>
          </p:cNvSpPr>
          <p:nvPr/>
        </p:nvSpPr>
        <p:spPr bwMode="auto">
          <a:xfrm>
            <a:off x="6147868" y="4656500"/>
            <a:ext cx="14287" cy="395287"/>
          </a:xfrm>
          <a:prstGeom prst="line">
            <a:avLst/>
          </a:prstGeom>
          <a:noFill/>
          <a:ln w="38100" cap="sq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平行四边形 9220"/>
          <p:cNvSpPr>
            <a:spLocks noChangeArrowheads="1"/>
          </p:cNvSpPr>
          <p:nvPr/>
        </p:nvSpPr>
        <p:spPr bwMode="auto">
          <a:xfrm>
            <a:off x="1917179" y="2670536"/>
            <a:ext cx="7924800" cy="1981200"/>
          </a:xfrm>
          <a:prstGeom prst="parallelogram">
            <a:avLst>
              <a:gd name="adj" fmla="val 10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18" name="对象 9221"/>
          <p:cNvGraphicFramePr>
            <a:graphicFrameLocks noChangeAspect="1"/>
          </p:cNvGraphicFramePr>
          <p:nvPr/>
        </p:nvGraphicFramePr>
        <p:xfrm>
          <a:off x="2266430" y="4188187"/>
          <a:ext cx="4492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9700" imgH="139700" progId="Equation.3">
                  <p:embed/>
                </p:oleObj>
              </mc:Choice>
              <mc:Fallback>
                <p:oleObj r:id="rId3" imgW="139700" imgH="139700" progId="Equation.3">
                  <p:embed/>
                  <p:pic>
                    <p:nvPicPr>
                      <p:cNvPr id="0" name="对象 9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430" y="4188187"/>
                        <a:ext cx="4492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直接连接符 9222"/>
          <p:cNvSpPr>
            <a:spLocks noChangeShapeType="1"/>
          </p:cNvSpPr>
          <p:nvPr/>
        </p:nvSpPr>
        <p:spPr bwMode="auto">
          <a:xfrm>
            <a:off x="6105005" y="2226036"/>
            <a:ext cx="28575" cy="1181100"/>
          </a:xfrm>
          <a:prstGeom prst="line">
            <a:avLst/>
          </a:prstGeom>
          <a:noFill/>
          <a:ln w="38100" cap="sq">
            <a:solidFill>
              <a:srgbClr val="33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0" name="对象 9223"/>
          <p:cNvGraphicFramePr>
            <a:graphicFrameLocks noChangeAspect="1"/>
          </p:cNvGraphicFramePr>
          <p:nvPr/>
        </p:nvGraphicFramePr>
        <p:xfrm>
          <a:off x="5724004" y="2121261"/>
          <a:ext cx="482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000" imgH="177800" progId="Equation.3">
                  <p:embed/>
                </p:oleObj>
              </mc:Choice>
              <mc:Fallback>
                <p:oleObj r:id="rId5" imgW="127000" imgH="177800" progId="Equation.3">
                  <p:embed/>
                  <p:pic>
                    <p:nvPicPr>
                      <p:cNvPr id="0" name="对象 9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004" y="2121261"/>
                        <a:ext cx="4826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未知"/>
          <p:cNvSpPr>
            <a:spLocks noChangeArrowheads="1"/>
          </p:cNvSpPr>
          <p:nvPr/>
        </p:nvSpPr>
        <p:spPr bwMode="auto">
          <a:xfrm>
            <a:off x="3291954" y="4010386"/>
            <a:ext cx="3359150" cy="20638"/>
          </a:xfrm>
          <a:custGeom>
            <a:avLst/>
            <a:gdLst>
              <a:gd name="T0" fmla="*/ 0 w 2116"/>
              <a:gd name="T1" fmla="*/ 20638 h 13"/>
              <a:gd name="T2" fmla="*/ 3359150 w 2116"/>
              <a:gd name="T3" fmla="*/ 0 h 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16" h="13">
                <a:moveTo>
                  <a:pt x="0" y="13"/>
                </a:moveTo>
                <a:lnTo>
                  <a:pt x="2116" y="0"/>
                </a:lnTo>
              </a:path>
            </a:pathLst>
          </a:custGeom>
          <a:noFill/>
          <a:ln w="381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2" name="对象 9225"/>
          <p:cNvGraphicFramePr>
            <a:graphicFrameLocks noChangeAspect="1"/>
          </p:cNvGraphicFramePr>
          <p:nvPr/>
        </p:nvGraphicFramePr>
        <p:xfrm>
          <a:off x="2907780" y="3613512"/>
          <a:ext cx="403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7000" imgH="139700" progId="Equation.3">
                  <p:embed/>
                </p:oleObj>
              </mc:Choice>
              <mc:Fallback>
                <p:oleObj r:id="rId7" imgW="127000" imgH="139700" progId="Equation.3">
                  <p:embed/>
                  <p:pic>
                    <p:nvPicPr>
                      <p:cNvPr id="0" name="对象 9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80" y="3613512"/>
                        <a:ext cx="403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未知"/>
          <p:cNvSpPr>
            <a:spLocks noChangeArrowheads="1"/>
          </p:cNvSpPr>
          <p:nvPr/>
        </p:nvSpPr>
        <p:spPr bwMode="auto">
          <a:xfrm>
            <a:off x="3288780" y="4000861"/>
            <a:ext cx="3343275" cy="38100"/>
          </a:xfrm>
          <a:custGeom>
            <a:avLst/>
            <a:gdLst>
              <a:gd name="T0" fmla="*/ 0 w 2106"/>
              <a:gd name="T1" fmla="*/ 38100 h 24"/>
              <a:gd name="T2" fmla="*/ 3343275 w 2106"/>
              <a:gd name="T3" fmla="*/ 0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6" h="24">
                <a:moveTo>
                  <a:pt x="0" y="24"/>
                </a:moveTo>
                <a:lnTo>
                  <a:pt x="2106" y="0"/>
                </a:lnTo>
              </a:path>
            </a:pathLst>
          </a:custGeom>
          <a:noFill/>
          <a:ln w="3810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228" name="对象 9227"/>
          <p:cNvGraphicFramePr>
            <a:graphicFrameLocks noChangeAspect="1"/>
          </p:cNvGraphicFramePr>
          <p:nvPr/>
        </p:nvGraphicFramePr>
        <p:xfrm>
          <a:off x="6665393" y="2768961"/>
          <a:ext cx="4841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400" imgH="177800" progId="Equation.3">
                  <p:embed/>
                </p:oleObj>
              </mc:Choice>
              <mc:Fallback>
                <p:oleObj r:id="rId9" imgW="152400" imgH="177800" progId="Equation.3">
                  <p:embed/>
                  <p:pic>
                    <p:nvPicPr>
                      <p:cNvPr id="0" name="对象 9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393" y="2768961"/>
                        <a:ext cx="48418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9" name="组合 9228"/>
          <p:cNvGrpSpPr>
            <a:grpSpLocks noChangeAspect="1"/>
          </p:cNvGrpSpPr>
          <p:nvPr/>
        </p:nvGrpSpPr>
        <p:grpSpPr bwMode="auto">
          <a:xfrm>
            <a:off x="6076429" y="3380149"/>
            <a:ext cx="249238" cy="381000"/>
            <a:chOff x="0" y="0"/>
            <a:chExt cx="249" cy="386"/>
          </a:xfrm>
        </p:grpSpPr>
        <p:graphicFrame>
          <p:nvGraphicFramePr>
            <p:cNvPr id="13329" name="对象 9229"/>
            <p:cNvGraphicFramePr>
              <a:graphicFrameLocks noChangeAspect="1"/>
            </p:cNvGraphicFramePr>
            <p:nvPr/>
          </p:nvGraphicFramePr>
          <p:xfrm>
            <a:off x="0" y="0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14300" imgH="114300" progId="Equation.3">
                    <p:embed/>
                  </p:oleObj>
                </mc:Choice>
                <mc:Fallback>
                  <p:oleObj r:id="rId11" imgW="114300" imgH="114300" progId="Equation.3">
                    <p:embed/>
                    <p:pic>
                      <p:nvPicPr>
                        <p:cNvPr id="0" name="对象 9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对象 9230"/>
            <p:cNvGraphicFramePr>
              <a:graphicFrameLocks noChangeAspect="1"/>
            </p:cNvGraphicFramePr>
            <p:nvPr/>
          </p:nvGraphicFramePr>
          <p:xfrm>
            <a:off x="0" y="96"/>
            <a:ext cx="24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53035" imgH="178435" progId="Equation.DSMT4">
                    <p:embed/>
                  </p:oleObj>
                </mc:Choice>
                <mc:Fallback>
                  <p:oleObj r:id="rId13" imgW="153035" imgH="178435" progId="Equation.DSMT4">
                    <p:embed/>
                    <p:pic>
                      <p:nvPicPr>
                        <p:cNvPr id="0" name="对象 9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6"/>
                          <a:ext cx="24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32" name="对象 9231"/>
          <p:cNvGraphicFramePr>
            <a:graphicFrameLocks noChangeAspect="1"/>
          </p:cNvGraphicFramePr>
          <p:nvPr/>
        </p:nvGraphicFramePr>
        <p:xfrm>
          <a:off x="682064" y="5458362"/>
          <a:ext cx="2033629" cy="47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838835" imgH="203200" progId="Equation.DSMT4">
                  <p:embed/>
                </p:oleObj>
              </mc:Choice>
              <mc:Fallback>
                <p:oleObj r:id="rId15" imgW="838835" imgH="203200" progId="Equation.DSMT4">
                  <p:embed/>
                  <p:pic>
                    <p:nvPicPr>
                      <p:cNvPr id="0" name="对象 9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4" y="5458362"/>
                        <a:ext cx="2033629" cy="472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直接连接符 9232"/>
          <p:cNvSpPr>
            <a:spLocks noChangeShapeType="1"/>
          </p:cNvSpPr>
          <p:nvPr/>
        </p:nvSpPr>
        <p:spPr bwMode="auto">
          <a:xfrm>
            <a:off x="5838304" y="3218224"/>
            <a:ext cx="2873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直接连接符 9233"/>
          <p:cNvSpPr>
            <a:spLocks noChangeShapeType="1"/>
          </p:cNvSpPr>
          <p:nvPr/>
        </p:nvSpPr>
        <p:spPr bwMode="auto">
          <a:xfrm>
            <a:off x="5838304" y="3218224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-0.00139 L 0.1698 -0.0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>
            <a:spLocks noChangeArrowheads="1"/>
          </p:cNvSpPr>
          <p:nvPr/>
        </p:nvSpPr>
        <p:spPr bwMode="auto">
          <a:xfrm>
            <a:off x="5791838" y="5472853"/>
            <a:ext cx="128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sp>
        <p:nvSpPr>
          <p:cNvPr id="14339" name="文本框 10242"/>
          <p:cNvSpPr txBox="1">
            <a:spLocks noChangeArrowheads="1"/>
          </p:cNvSpPr>
          <p:nvPr/>
        </p:nvSpPr>
        <p:spPr bwMode="auto">
          <a:xfrm>
            <a:off x="411314" y="1275570"/>
            <a:ext cx="12435839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）如果两条平行直线中的一条与某一条直线垂直，那么另一条直线是否也与这条直线垂直？</a:t>
            </a:r>
          </a:p>
        </p:txBody>
      </p:sp>
      <p:grpSp>
        <p:nvGrpSpPr>
          <p:cNvPr id="10244" name="组合 10243"/>
          <p:cNvGrpSpPr/>
          <p:nvPr/>
        </p:nvGrpSpPr>
        <p:grpSpPr bwMode="auto">
          <a:xfrm>
            <a:off x="519236" y="2051867"/>
            <a:ext cx="4049793" cy="1701070"/>
            <a:chOff x="-145" y="-349"/>
            <a:chExt cx="6378" cy="2680"/>
          </a:xfrm>
        </p:grpSpPr>
        <p:graphicFrame>
          <p:nvGraphicFramePr>
            <p:cNvPr id="14362" name="对象 10244"/>
            <p:cNvGraphicFramePr>
              <a:graphicFrameLocks noChangeAspect="1"/>
            </p:cNvGraphicFramePr>
            <p:nvPr/>
          </p:nvGraphicFramePr>
          <p:xfrm>
            <a:off x="5303" y="1751"/>
            <a:ext cx="280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79070" imgH="371475" progId="Equation.3">
                    <p:embed/>
                  </p:oleObj>
                </mc:Choice>
                <mc:Fallback>
                  <p:oleObj r:id="rId3" imgW="179070" imgH="371475" progId="Equation.3">
                    <p:embed/>
                    <p:pic>
                      <p:nvPicPr>
                        <p:cNvPr id="0" name="对象 10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" y="1751"/>
                          <a:ext cx="280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3" name="文本框 10245"/>
            <p:cNvSpPr txBox="1">
              <a:spLocks noChangeArrowheads="1"/>
            </p:cNvSpPr>
            <p:nvPr/>
          </p:nvSpPr>
          <p:spPr bwMode="auto">
            <a:xfrm>
              <a:off x="-145" y="279"/>
              <a:ext cx="318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kern="0" dirty="0">
                  <a:solidFill>
                    <a:srgbClr val="FF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垂直分为两种：</a:t>
              </a:r>
            </a:p>
          </p:txBody>
        </p:sp>
        <p:sp>
          <p:nvSpPr>
            <p:cNvPr id="14364" name="左大括号 10246"/>
            <p:cNvSpPr/>
            <p:nvPr/>
          </p:nvSpPr>
          <p:spPr bwMode="auto">
            <a:xfrm>
              <a:off x="2691" y="-173"/>
              <a:ext cx="353" cy="1610"/>
            </a:xfrm>
            <a:prstGeom prst="leftBrace">
              <a:avLst>
                <a:gd name="adj1" fmla="val 553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5" name="文本框 10247"/>
            <p:cNvSpPr txBox="1">
              <a:spLocks noChangeArrowheads="1"/>
            </p:cNvSpPr>
            <p:nvPr/>
          </p:nvSpPr>
          <p:spPr bwMode="auto">
            <a:xfrm>
              <a:off x="3044" y="-349"/>
              <a:ext cx="318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相交直线的垂直</a:t>
              </a:r>
            </a:p>
          </p:txBody>
        </p:sp>
        <p:sp>
          <p:nvSpPr>
            <p:cNvPr id="14366" name="文本框 10248"/>
            <p:cNvSpPr txBox="1">
              <a:spLocks noChangeArrowheads="1"/>
            </p:cNvSpPr>
            <p:nvPr/>
          </p:nvSpPr>
          <p:spPr bwMode="auto">
            <a:xfrm>
              <a:off x="3032" y="1042"/>
              <a:ext cx="318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异面直线的垂直</a:t>
              </a:r>
            </a:p>
          </p:txBody>
        </p:sp>
      </p:grpSp>
      <p:grpSp>
        <p:nvGrpSpPr>
          <p:cNvPr id="10250" name="组合 10249"/>
          <p:cNvGrpSpPr/>
          <p:nvPr/>
        </p:nvGrpSpPr>
        <p:grpSpPr bwMode="auto">
          <a:xfrm>
            <a:off x="3496546" y="3506874"/>
            <a:ext cx="2431477" cy="2183928"/>
            <a:chOff x="0" y="0"/>
            <a:chExt cx="4420" cy="3969"/>
          </a:xfrm>
        </p:grpSpPr>
        <p:sp>
          <p:nvSpPr>
            <p:cNvPr id="14353" name="平行四边形 10250"/>
            <p:cNvSpPr>
              <a:spLocks noChangeArrowheads="1"/>
            </p:cNvSpPr>
            <p:nvPr/>
          </p:nvSpPr>
          <p:spPr bwMode="auto">
            <a:xfrm>
              <a:off x="0" y="1555"/>
              <a:ext cx="4420" cy="1278"/>
            </a:xfrm>
            <a:prstGeom prst="parallelogram">
              <a:avLst>
                <a:gd name="adj" fmla="val 86463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4" name="直接连接符 10251"/>
            <p:cNvSpPr>
              <a:spLocks noChangeShapeType="1"/>
            </p:cNvSpPr>
            <p:nvPr/>
          </p:nvSpPr>
          <p:spPr bwMode="auto">
            <a:xfrm>
              <a:off x="1040" y="2434"/>
              <a:ext cx="20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直接连接符 10252"/>
            <p:cNvSpPr>
              <a:spLocks noChangeShapeType="1"/>
            </p:cNvSpPr>
            <p:nvPr/>
          </p:nvSpPr>
          <p:spPr bwMode="auto">
            <a:xfrm flipH="1">
              <a:off x="2338" y="0"/>
              <a:ext cx="2" cy="19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6" name="直接连接符 10253"/>
            <p:cNvSpPr>
              <a:spLocks noChangeShapeType="1"/>
            </p:cNvSpPr>
            <p:nvPr/>
          </p:nvSpPr>
          <p:spPr bwMode="auto">
            <a:xfrm>
              <a:off x="2338" y="2835"/>
              <a:ext cx="0" cy="1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57" name="对象 10254"/>
            <p:cNvGraphicFramePr>
              <a:graphicFrameLocks noChangeAspect="1"/>
            </p:cNvGraphicFramePr>
            <p:nvPr/>
          </p:nvGraphicFramePr>
          <p:xfrm>
            <a:off x="390" y="2408"/>
            <a:ext cx="432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44475" imgH="218440" progId="Equation.3">
                    <p:embed/>
                  </p:oleObj>
                </mc:Choice>
                <mc:Fallback>
                  <p:oleObj r:id="rId5" imgW="244475" imgH="218440" progId="Equation.3">
                    <p:embed/>
                    <p:pic>
                      <p:nvPicPr>
                        <p:cNvPr id="0" name="对象 10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2408"/>
                          <a:ext cx="432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8" name="对象 10255"/>
            <p:cNvGraphicFramePr>
              <a:graphicFrameLocks noChangeAspect="1"/>
            </p:cNvGraphicFramePr>
            <p:nvPr/>
          </p:nvGraphicFramePr>
          <p:xfrm>
            <a:off x="3060" y="2380"/>
            <a:ext cx="36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07010" imgH="207010" progId="Equation.3">
                    <p:embed/>
                  </p:oleObj>
                </mc:Choice>
                <mc:Fallback>
                  <p:oleObj r:id="rId7" imgW="207010" imgH="207010" progId="Equation.3">
                    <p:embed/>
                    <p:pic>
                      <p:nvPicPr>
                        <p:cNvPr id="0" name="对象 10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380"/>
                          <a:ext cx="364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9" name="对象 10256"/>
            <p:cNvGraphicFramePr>
              <a:graphicFrameLocks noChangeAspect="1"/>
            </p:cNvGraphicFramePr>
            <p:nvPr/>
          </p:nvGraphicFramePr>
          <p:xfrm>
            <a:off x="2474" y="66"/>
            <a:ext cx="473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16840" imgH="143510" progId="Equation.3">
                    <p:embed/>
                  </p:oleObj>
                </mc:Choice>
                <mc:Fallback>
                  <p:oleObj r:id="rId9" imgW="116840" imgH="143510" progId="Equation.3">
                    <p:embed/>
                    <p:pic>
                      <p:nvPicPr>
                        <p:cNvPr id="0" name="对象 10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4" y="66"/>
                          <a:ext cx="473" cy="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0" name="直接连接符 10257"/>
            <p:cNvSpPr>
              <a:spLocks noChangeShapeType="1"/>
            </p:cNvSpPr>
            <p:nvPr/>
          </p:nvSpPr>
          <p:spPr bwMode="auto">
            <a:xfrm>
              <a:off x="1190" y="2178"/>
              <a:ext cx="20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61" name="对象 10258"/>
            <p:cNvGraphicFramePr>
              <a:graphicFrameLocks noChangeAspect="1"/>
            </p:cNvGraphicFramePr>
            <p:nvPr/>
          </p:nvGraphicFramePr>
          <p:xfrm>
            <a:off x="3254" y="1701"/>
            <a:ext cx="446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8905" imgH="180975" progId="Equation.3">
                    <p:embed/>
                  </p:oleObj>
                </mc:Choice>
                <mc:Fallback>
                  <p:oleObj r:id="rId11" imgW="128905" imgH="180975" progId="Equation.3">
                    <p:embed/>
                    <p:pic>
                      <p:nvPicPr>
                        <p:cNvPr id="0" name="对象 10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4" y="1701"/>
                          <a:ext cx="446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0" name="组合 10259"/>
          <p:cNvGrpSpPr/>
          <p:nvPr/>
        </p:nvGrpSpPr>
        <p:grpSpPr bwMode="auto">
          <a:xfrm>
            <a:off x="6449296" y="4221719"/>
            <a:ext cx="2431477" cy="746772"/>
            <a:chOff x="0" y="0"/>
            <a:chExt cx="4420" cy="1358"/>
          </a:xfrm>
        </p:grpSpPr>
        <p:sp>
          <p:nvSpPr>
            <p:cNvPr id="14345" name="平行四边形 10260"/>
            <p:cNvSpPr>
              <a:spLocks noChangeArrowheads="1"/>
            </p:cNvSpPr>
            <p:nvPr/>
          </p:nvSpPr>
          <p:spPr bwMode="auto">
            <a:xfrm>
              <a:off x="0" y="80"/>
              <a:ext cx="4420" cy="1278"/>
            </a:xfrm>
            <a:prstGeom prst="parallelogram">
              <a:avLst>
                <a:gd name="adj" fmla="val 86463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6" name="直接连接符 10261"/>
            <p:cNvSpPr>
              <a:spLocks noChangeShapeType="1"/>
            </p:cNvSpPr>
            <p:nvPr/>
          </p:nvSpPr>
          <p:spPr bwMode="auto">
            <a:xfrm>
              <a:off x="1040" y="959"/>
              <a:ext cx="20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7" name="直接连接符 10262"/>
            <p:cNvSpPr>
              <a:spLocks noChangeShapeType="1"/>
            </p:cNvSpPr>
            <p:nvPr/>
          </p:nvSpPr>
          <p:spPr bwMode="auto">
            <a:xfrm flipH="1">
              <a:off x="907" y="226"/>
              <a:ext cx="1020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48" name="对象 10263"/>
            <p:cNvGraphicFramePr>
              <a:graphicFrameLocks noChangeAspect="1"/>
            </p:cNvGraphicFramePr>
            <p:nvPr/>
          </p:nvGraphicFramePr>
          <p:xfrm>
            <a:off x="390" y="933"/>
            <a:ext cx="432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244475" imgH="218440" progId="Equation.3">
                    <p:embed/>
                  </p:oleObj>
                </mc:Choice>
                <mc:Fallback>
                  <p:oleObj r:id="rId13" imgW="244475" imgH="218440" progId="Equation.3">
                    <p:embed/>
                    <p:pic>
                      <p:nvPicPr>
                        <p:cNvPr id="0" name="对象 10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933"/>
                          <a:ext cx="432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9" name="对象 10264"/>
            <p:cNvGraphicFramePr>
              <a:graphicFrameLocks noChangeAspect="1"/>
            </p:cNvGraphicFramePr>
            <p:nvPr/>
          </p:nvGraphicFramePr>
          <p:xfrm>
            <a:off x="3060" y="905"/>
            <a:ext cx="36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207010" imgH="207010" progId="Equation.3">
                    <p:embed/>
                  </p:oleObj>
                </mc:Choice>
                <mc:Fallback>
                  <p:oleObj r:id="rId14" imgW="207010" imgH="207010" progId="Equation.3">
                    <p:embed/>
                    <p:pic>
                      <p:nvPicPr>
                        <p:cNvPr id="0" name="对象 10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905"/>
                          <a:ext cx="364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0" name="对象 10265"/>
            <p:cNvGraphicFramePr>
              <a:graphicFrameLocks noChangeAspect="1"/>
            </p:cNvGraphicFramePr>
            <p:nvPr/>
          </p:nvGraphicFramePr>
          <p:xfrm>
            <a:off x="1814" y="0"/>
            <a:ext cx="472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16840" imgH="143510" progId="Equation.3">
                    <p:embed/>
                  </p:oleObj>
                </mc:Choice>
                <mc:Fallback>
                  <p:oleObj r:id="rId15" imgW="116840" imgH="143510" progId="Equation.3">
                    <p:embed/>
                    <p:pic>
                      <p:nvPicPr>
                        <p:cNvPr id="0" name="对象 10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4" y="0"/>
                          <a:ext cx="472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直接连接符 10266"/>
            <p:cNvSpPr>
              <a:spLocks noChangeShapeType="1"/>
            </p:cNvSpPr>
            <p:nvPr/>
          </p:nvSpPr>
          <p:spPr bwMode="auto">
            <a:xfrm>
              <a:off x="1190" y="703"/>
              <a:ext cx="20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4352" name="对象 10267"/>
            <p:cNvGraphicFramePr>
              <a:graphicFrameLocks noChangeAspect="1"/>
            </p:cNvGraphicFramePr>
            <p:nvPr/>
          </p:nvGraphicFramePr>
          <p:xfrm>
            <a:off x="3254" y="226"/>
            <a:ext cx="44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28905" imgH="180975" progId="Equation.3">
                    <p:embed/>
                  </p:oleObj>
                </mc:Choice>
                <mc:Fallback>
                  <p:oleObj r:id="rId16" imgW="128905" imgH="180975" progId="Equation.3">
                    <p:embed/>
                    <p:pic>
                      <p:nvPicPr>
                        <p:cNvPr id="0" name="对象 10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4" y="226"/>
                          <a:ext cx="44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1265"/>
          <p:cNvSpPr txBox="1">
            <a:spLocks noChangeArrowheads="1"/>
          </p:cNvSpPr>
          <p:nvPr/>
        </p:nvSpPr>
        <p:spPr bwMode="auto">
          <a:xfrm>
            <a:off x="428591" y="1240905"/>
            <a:ext cx="763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）垂直于同一条直线的两条直线是否平行？</a:t>
            </a: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2548742" y="1927470"/>
            <a:ext cx="1925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不一定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2289"/>
          <p:cNvGrpSpPr/>
          <p:nvPr/>
        </p:nvGrpSpPr>
        <p:grpSpPr bwMode="auto">
          <a:xfrm>
            <a:off x="7388630" y="2427769"/>
            <a:ext cx="3178175" cy="3279775"/>
            <a:chOff x="0" y="0"/>
            <a:chExt cx="2002" cy="2066"/>
          </a:xfrm>
        </p:grpSpPr>
        <p:grpSp>
          <p:nvGrpSpPr>
            <p:cNvPr id="16398" name="组合 12290"/>
            <p:cNvGrpSpPr/>
            <p:nvPr/>
          </p:nvGrpSpPr>
          <p:grpSpPr bwMode="auto">
            <a:xfrm>
              <a:off x="0" y="0"/>
              <a:ext cx="2002" cy="2066"/>
              <a:chOff x="0" y="0"/>
              <a:chExt cx="2002" cy="2066"/>
            </a:xfrm>
          </p:grpSpPr>
          <p:grpSp>
            <p:nvGrpSpPr>
              <p:cNvPr id="16400" name="组合 12291"/>
              <p:cNvGrpSpPr/>
              <p:nvPr/>
            </p:nvGrpSpPr>
            <p:grpSpPr bwMode="auto">
              <a:xfrm>
                <a:off x="0" y="0"/>
                <a:ext cx="2002" cy="2066"/>
                <a:chOff x="0" y="0"/>
                <a:chExt cx="2002" cy="2066"/>
              </a:xfrm>
            </p:grpSpPr>
            <p:grpSp>
              <p:nvGrpSpPr>
                <p:cNvPr id="16402" name="组合 12292"/>
                <p:cNvGrpSpPr/>
                <p:nvPr/>
              </p:nvGrpSpPr>
              <p:grpSpPr bwMode="auto">
                <a:xfrm>
                  <a:off x="0" y="0"/>
                  <a:ext cx="2002" cy="2066"/>
                  <a:chOff x="0" y="0"/>
                  <a:chExt cx="2002" cy="2066"/>
                </a:xfrm>
              </p:grpSpPr>
              <p:sp>
                <p:nvSpPr>
                  <p:cNvPr id="16412" name="文本框 122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6413" name="文本框 12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6414" name="文本框 122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4" y="43"/>
                    <a:ext cx="2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16415" name="文本框 122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587"/>
                    <a:ext cx="2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16416" name="文本框 122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" y="0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16417" name="文本框 122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53"/>
                    <a:ext cx="22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16418" name="文本框 122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" y="1268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6419" name="文本框 12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9" y="1315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6420" name="直接连接符 12301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317"/>
                    <a:ext cx="0" cy="1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21" name="直接连接符 12302"/>
                  <p:cNvSpPr>
                    <a:spLocks noChangeShapeType="1"/>
                  </p:cNvSpPr>
                  <p:nvPr/>
                </p:nvSpPr>
                <p:spPr bwMode="auto">
                  <a:xfrm>
                    <a:off x="1814" y="318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22" name="直接连接符 12303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726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23" name="直接连接符 12304"/>
                  <p:cNvSpPr>
                    <a:spLocks noChangeShapeType="1"/>
                  </p:cNvSpPr>
                  <p:nvPr/>
                </p:nvSpPr>
                <p:spPr bwMode="auto">
                  <a:xfrm>
                    <a:off x="1406" y="726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403" name="组合 12305"/>
                <p:cNvGrpSpPr/>
                <p:nvPr/>
              </p:nvGrpSpPr>
              <p:grpSpPr bwMode="auto">
                <a:xfrm>
                  <a:off x="226" y="318"/>
                  <a:ext cx="1589" cy="1588"/>
                  <a:chOff x="0" y="0"/>
                  <a:chExt cx="1589" cy="1588"/>
                </a:xfrm>
              </p:grpSpPr>
              <p:sp>
                <p:nvSpPr>
                  <p:cNvPr id="16404" name="直接连接符 123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1179"/>
                    <a:ext cx="408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05" name="直接连接符 12307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1179"/>
                    <a:ext cx="11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06" name="直接连接符 12308"/>
                  <p:cNvSpPr>
                    <a:spLocks noChangeShapeType="1"/>
                  </p:cNvSpPr>
                  <p:nvPr/>
                </p:nvSpPr>
                <p:spPr bwMode="auto">
                  <a:xfrm>
                    <a:off x="0" y="408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07" name="直接连接符 12309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0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08" name="直接连接符 1231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7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09" name="直接连接符 12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10" name="直接连接符 12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118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411" name="直接连接符 123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6401" name="直接连接符 12314"/>
              <p:cNvSpPr>
                <a:spLocks noChangeShapeType="1"/>
              </p:cNvSpPr>
              <p:nvPr/>
            </p:nvSpPr>
            <p:spPr bwMode="auto">
              <a:xfrm>
                <a:off x="226" y="725"/>
                <a:ext cx="1179" cy="11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99" name="直接连接符 12315"/>
            <p:cNvSpPr>
              <a:spLocks noChangeShapeType="1"/>
            </p:cNvSpPr>
            <p:nvPr/>
          </p:nvSpPr>
          <p:spPr bwMode="auto">
            <a:xfrm flipH="1">
              <a:off x="226" y="1905"/>
              <a:ext cx="11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18" name="下弧形箭头 12317"/>
          <p:cNvSpPr>
            <a:spLocks noChangeArrowheads="1"/>
          </p:cNvSpPr>
          <p:nvPr/>
        </p:nvSpPr>
        <p:spPr bwMode="auto">
          <a:xfrm flipH="1" flipV="1">
            <a:off x="9188854" y="5018570"/>
            <a:ext cx="431800" cy="73025"/>
          </a:xfrm>
          <a:prstGeom prst="curvedUpArrow">
            <a:avLst>
              <a:gd name="adj1" fmla="val 118261"/>
              <a:gd name="adj2" fmla="val 236522"/>
              <a:gd name="adj3" fmla="val 33324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文本框 12318"/>
          <p:cNvSpPr txBox="1">
            <a:spLocks noChangeArrowheads="1"/>
          </p:cNvSpPr>
          <p:nvPr/>
        </p:nvSpPr>
        <p:spPr bwMode="auto">
          <a:xfrm>
            <a:off x="219861" y="1307976"/>
            <a:ext cx="129698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320" name="文本框 12319"/>
          <p:cNvSpPr txBox="1">
            <a:spLocks noChangeArrowheads="1"/>
          </p:cNvSpPr>
          <p:nvPr/>
        </p:nvSpPr>
        <p:spPr bwMode="auto">
          <a:xfrm>
            <a:off x="1010216" y="1202727"/>
            <a:ext cx="83169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正方体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ABCD-EFGH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,O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为侧面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ADHE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的中心，求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(1)BE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所成的角？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(2)FO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所成的角？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哪些棱所在的直线与直线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EA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垂直？</a:t>
            </a:r>
          </a:p>
        </p:txBody>
      </p:sp>
      <p:sp>
        <p:nvSpPr>
          <p:cNvPr id="12321" name="直接连接符 12320"/>
          <p:cNvSpPr>
            <a:spLocks noChangeShapeType="1"/>
          </p:cNvSpPr>
          <p:nvPr/>
        </p:nvSpPr>
        <p:spPr bwMode="auto">
          <a:xfrm>
            <a:off x="10268354" y="2931006"/>
            <a:ext cx="0" cy="1873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325" name="组合 12324"/>
          <p:cNvGrpSpPr/>
          <p:nvPr/>
        </p:nvGrpSpPr>
        <p:grpSpPr bwMode="auto">
          <a:xfrm>
            <a:off x="7795029" y="3581881"/>
            <a:ext cx="1871662" cy="1873250"/>
            <a:chOff x="0" y="0"/>
            <a:chExt cx="1179" cy="1180"/>
          </a:xfrm>
        </p:grpSpPr>
        <p:sp>
          <p:nvSpPr>
            <p:cNvPr id="16395" name="直接连接符 12325"/>
            <p:cNvSpPr>
              <a:spLocks noChangeShapeType="1"/>
            </p:cNvSpPr>
            <p:nvPr/>
          </p:nvSpPr>
          <p:spPr bwMode="auto">
            <a:xfrm flipV="1">
              <a:off x="181" y="0"/>
              <a:ext cx="953" cy="409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6" name="直接连接符 12326"/>
            <p:cNvSpPr>
              <a:spLocks noChangeShapeType="1"/>
            </p:cNvSpPr>
            <p:nvPr/>
          </p:nvSpPr>
          <p:spPr bwMode="auto">
            <a:xfrm>
              <a:off x="362" y="771"/>
              <a:ext cx="817" cy="409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7" name="矩形 12327"/>
            <p:cNvSpPr>
              <a:spLocks noChangeArrowheads="1"/>
            </p:cNvSpPr>
            <p:nvPr/>
          </p:nvSpPr>
          <p:spPr bwMode="auto">
            <a:xfrm>
              <a:off x="0" y="27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solidFill>
                    <a:srgbClr val="8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4371" name="文本框 14370"/>
          <p:cNvSpPr txBox="1">
            <a:spLocks noChangeArrowheads="1"/>
          </p:cNvSpPr>
          <p:nvPr/>
        </p:nvSpPr>
        <p:spPr bwMode="auto">
          <a:xfrm>
            <a:off x="1609273" y="3197033"/>
            <a:ext cx="88439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∵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BF∥CG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∴∠EBF为异面直线 BE与CG所成的角</a:t>
            </a: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∵</a:t>
            </a:r>
            <a:r>
              <a:rPr lang="zh-CN" altLang="en-US" sz="2000" kern="0" dirty="0">
                <a:solidFill>
                  <a:srgbClr val="8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</a:t>
            </a:r>
            <a:r>
              <a:rPr lang="zh-CN" altLang="en-US" sz="2000" kern="0" dirty="0">
                <a:solidFill>
                  <a:srgbClr val="66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99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BEF中∠EBF =45  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000" kern="0" dirty="0">
                <a:solidFill>
                  <a:srgbClr val="99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solidFill>
                  <a:srgbClr val="99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BE与CG所成的角是45</a:t>
            </a:r>
          </a:p>
        </p:txBody>
      </p:sp>
      <p:sp>
        <p:nvSpPr>
          <p:cNvPr id="14373" name="文本框 14372"/>
          <p:cNvSpPr txBox="1">
            <a:spLocks noChangeArrowheads="1"/>
          </p:cNvSpPr>
          <p:nvPr/>
        </p:nvSpPr>
        <p:spPr bwMode="auto">
          <a:xfrm>
            <a:off x="4227602" y="406765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kern="0" dirty="0">
                <a:solidFill>
                  <a:srgbClr val="99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11654" y="448963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kern="0">
                <a:solidFill>
                  <a:srgbClr val="99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 bldLvl="0" animBg="1"/>
      <p:bldP spid="12320" grpId="0"/>
      <p:bldP spid="14371" grpId="0"/>
      <p:bldP spid="1437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2289"/>
          <p:cNvGrpSpPr/>
          <p:nvPr/>
        </p:nvGrpSpPr>
        <p:grpSpPr bwMode="auto">
          <a:xfrm>
            <a:off x="7185344" y="2452688"/>
            <a:ext cx="3178175" cy="3279774"/>
            <a:chOff x="0" y="0"/>
            <a:chExt cx="2002" cy="2066"/>
          </a:xfrm>
        </p:grpSpPr>
        <p:grpSp>
          <p:nvGrpSpPr>
            <p:cNvPr id="17426" name="组合 12290"/>
            <p:cNvGrpSpPr/>
            <p:nvPr/>
          </p:nvGrpSpPr>
          <p:grpSpPr bwMode="auto">
            <a:xfrm>
              <a:off x="0" y="0"/>
              <a:ext cx="2002" cy="2066"/>
              <a:chOff x="0" y="0"/>
              <a:chExt cx="2002" cy="2066"/>
            </a:xfrm>
          </p:grpSpPr>
          <p:grpSp>
            <p:nvGrpSpPr>
              <p:cNvPr id="17428" name="组合 12291"/>
              <p:cNvGrpSpPr/>
              <p:nvPr/>
            </p:nvGrpSpPr>
            <p:grpSpPr bwMode="auto">
              <a:xfrm>
                <a:off x="0" y="0"/>
                <a:ext cx="2002" cy="2066"/>
                <a:chOff x="0" y="0"/>
                <a:chExt cx="2002" cy="2066"/>
              </a:xfrm>
            </p:grpSpPr>
            <p:grpSp>
              <p:nvGrpSpPr>
                <p:cNvPr id="17430" name="组合 12292"/>
                <p:cNvGrpSpPr/>
                <p:nvPr/>
              </p:nvGrpSpPr>
              <p:grpSpPr bwMode="auto">
                <a:xfrm>
                  <a:off x="0" y="0"/>
                  <a:ext cx="2002" cy="2066"/>
                  <a:chOff x="0" y="0"/>
                  <a:chExt cx="2002" cy="2066"/>
                </a:xfrm>
              </p:grpSpPr>
              <p:sp>
                <p:nvSpPr>
                  <p:cNvPr id="17440" name="文本框 122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7441" name="文本框 12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7442" name="文本框 122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4" y="43"/>
                    <a:ext cx="2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17443" name="文本框 122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587"/>
                    <a:ext cx="2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17444" name="文本框 122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" y="0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17445" name="文本框 122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53"/>
                    <a:ext cx="22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17446" name="文本框 122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" y="1268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17447" name="文本框 12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9" y="1315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 kern="0">
                        <a:ea typeface="思源黑体 CN Regular" panose="020B0500000000000000" pitchFamily="34" charset="-122"/>
                        <a:sym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7448" name="直接连接符 12301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317"/>
                    <a:ext cx="0" cy="1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49" name="直接连接符 12302"/>
                  <p:cNvSpPr>
                    <a:spLocks noChangeShapeType="1"/>
                  </p:cNvSpPr>
                  <p:nvPr/>
                </p:nvSpPr>
                <p:spPr bwMode="auto">
                  <a:xfrm>
                    <a:off x="1814" y="318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50" name="直接连接符 12303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726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51" name="直接连接符 12304"/>
                  <p:cNvSpPr>
                    <a:spLocks noChangeShapeType="1"/>
                  </p:cNvSpPr>
                  <p:nvPr/>
                </p:nvSpPr>
                <p:spPr bwMode="auto">
                  <a:xfrm>
                    <a:off x="1406" y="726"/>
                    <a:ext cx="0" cy="11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431" name="组合 12305"/>
                <p:cNvGrpSpPr/>
                <p:nvPr/>
              </p:nvGrpSpPr>
              <p:grpSpPr bwMode="auto">
                <a:xfrm>
                  <a:off x="226" y="318"/>
                  <a:ext cx="1589" cy="1588"/>
                  <a:chOff x="0" y="0"/>
                  <a:chExt cx="1589" cy="1588"/>
                </a:xfrm>
              </p:grpSpPr>
              <p:sp>
                <p:nvSpPr>
                  <p:cNvPr id="17432" name="直接连接符 123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1179"/>
                    <a:ext cx="408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3" name="直接连接符 12307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1179"/>
                    <a:ext cx="11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4" name="直接连接符 12308"/>
                  <p:cNvSpPr>
                    <a:spLocks noChangeShapeType="1"/>
                  </p:cNvSpPr>
                  <p:nvPr/>
                </p:nvSpPr>
                <p:spPr bwMode="auto">
                  <a:xfrm>
                    <a:off x="0" y="408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5" name="直接连接符 12309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0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6" name="直接连接符 1231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7"/>
                    <a:ext cx="118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7" name="直接连接符 12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8" name="直接连接符 12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118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39" name="直接连接符 123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0"/>
                    <a:ext cx="408" cy="4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7429" name="直接连接符 12314"/>
              <p:cNvSpPr>
                <a:spLocks noChangeShapeType="1"/>
              </p:cNvSpPr>
              <p:nvPr/>
            </p:nvSpPr>
            <p:spPr bwMode="auto">
              <a:xfrm>
                <a:off x="226" y="725"/>
                <a:ext cx="1179" cy="11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7" name="直接连接符 12315"/>
            <p:cNvSpPr>
              <a:spLocks noChangeShapeType="1"/>
            </p:cNvSpPr>
            <p:nvPr/>
          </p:nvSpPr>
          <p:spPr bwMode="auto">
            <a:xfrm flipH="1">
              <a:off x="226" y="1905"/>
              <a:ext cx="11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17" name="左弧形箭头 12316"/>
          <p:cNvSpPr>
            <a:spLocks noChangeArrowheads="1"/>
          </p:cNvSpPr>
          <p:nvPr/>
        </p:nvSpPr>
        <p:spPr bwMode="auto">
          <a:xfrm>
            <a:off x="9031605" y="3463925"/>
            <a:ext cx="71438" cy="287338"/>
          </a:xfrm>
          <a:prstGeom prst="curvedRightArrow">
            <a:avLst>
              <a:gd name="adj1" fmla="val 80444"/>
              <a:gd name="adj2" fmla="val 160888"/>
              <a:gd name="adj3" fmla="val 33324"/>
            </a:avLst>
          </a:prstGeom>
          <a:solidFill>
            <a:schemeClr val="accent1"/>
          </a:solidFill>
          <a:ln w="9525">
            <a:solidFill>
              <a:srgbClr val="8000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下弧形箭头 12317"/>
          <p:cNvSpPr>
            <a:spLocks noChangeArrowheads="1"/>
          </p:cNvSpPr>
          <p:nvPr/>
        </p:nvSpPr>
        <p:spPr bwMode="auto">
          <a:xfrm flipH="1" flipV="1">
            <a:off x="8985568" y="5043489"/>
            <a:ext cx="431800" cy="73025"/>
          </a:xfrm>
          <a:prstGeom prst="curvedUpArrow">
            <a:avLst>
              <a:gd name="adj1" fmla="val 118261"/>
              <a:gd name="adj2" fmla="val 236522"/>
              <a:gd name="adj3" fmla="val 33324"/>
            </a:avLst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文本框 12318"/>
          <p:cNvSpPr txBox="1">
            <a:spLocks noChangeArrowheads="1"/>
          </p:cNvSpPr>
          <p:nvPr/>
        </p:nvSpPr>
        <p:spPr bwMode="auto">
          <a:xfrm>
            <a:off x="477045" y="1209441"/>
            <a:ext cx="129698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414" name="文本框 12319"/>
          <p:cNvSpPr txBox="1">
            <a:spLocks noChangeArrowheads="1"/>
          </p:cNvSpPr>
          <p:nvPr/>
        </p:nvSpPr>
        <p:spPr bwMode="auto">
          <a:xfrm>
            <a:off x="1386682" y="966128"/>
            <a:ext cx="83169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正方体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ABCD-EFGH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,O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为侧面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ADHE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的中心，求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(1)BE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所成的角？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(2)FO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所成的角？ 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哪些棱所在的直线与直线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EA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垂直？</a:t>
            </a:r>
          </a:p>
        </p:txBody>
      </p:sp>
      <p:sp>
        <p:nvSpPr>
          <p:cNvPr id="17415" name="直接连接符 12320"/>
          <p:cNvSpPr>
            <a:spLocks noChangeShapeType="1"/>
          </p:cNvSpPr>
          <p:nvPr/>
        </p:nvSpPr>
        <p:spPr bwMode="auto">
          <a:xfrm>
            <a:off x="10065068" y="2955925"/>
            <a:ext cx="0" cy="18732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22" name="直接连接符 12321"/>
          <p:cNvSpPr>
            <a:spLocks noChangeShapeType="1"/>
          </p:cNvSpPr>
          <p:nvPr/>
        </p:nvSpPr>
        <p:spPr bwMode="auto">
          <a:xfrm>
            <a:off x="8166418" y="2959100"/>
            <a:ext cx="1225550" cy="6477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23" name="直接连接符 12322"/>
          <p:cNvSpPr>
            <a:spLocks noChangeShapeType="1"/>
          </p:cNvSpPr>
          <p:nvPr/>
        </p:nvSpPr>
        <p:spPr bwMode="auto">
          <a:xfrm flipH="1">
            <a:off x="7518718" y="3606800"/>
            <a:ext cx="1873250" cy="18732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24" name="直接连接符 12323"/>
          <p:cNvSpPr>
            <a:spLocks noChangeShapeType="1"/>
          </p:cNvSpPr>
          <p:nvPr/>
        </p:nvSpPr>
        <p:spPr bwMode="auto">
          <a:xfrm flipV="1">
            <a:off x="7591744" y="2959101"/>
            <a:ext cx="574675" cy="2447925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325" name="组合 12324"/>
          <p:cNvGrpSpPr/>
          <p:nvPr/>
        </p:nvGrpSpPr>
        <p:grpSpPr bwMode="auto">
          <a:xfrm>
            <a:off x="7591743" y="3606800"/>
            <a:ext cx="1871662" cy="1873250"/>
            <a:chOff x="0" y="0"/>
            <a:chExt cx="1179" cy="1180"/>
          </a:xfrm>
        </p:grpSpPr>
        <p:sp>
          <p:nvSpPr>
            <p:cNvPr id="17423" name="直接连接符 12325"/>
            <p:cNvSpPr>
              <a:spLocks noChangeShapeType="1"/>
            </p:cNvSpPr>
            <p:nvPr/>
          </p:nvSpPr>
          <p:spPr bwMode="auto">
            <a:xfrm flipV="1">
              <a:off x="181" y="0"/>
              <a:ext cx="953" cy="409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4" name="直接连接符 12326"/>
            <p:cNvSpPr>
              <a:spLocks noChangeShapeType="1"/>
            </p:cNvSpPr>
            <p:nvPr/>
          </p:nvSpPr>
          <p:spPr bwMode="auto">
            <a:xfrm>
              <a:off x="362" y="771"/>
              <a:ext cx="817" cy="409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矩形 12327"/>
            <p:cNvSpPr>
              <a:spLocks noChangeArrowheads="1"/>
            </p:cNvSpPr>
            <p:nvPr/>
          </p:nvSpPr>
          <p:spPr bwMode="auto">
            <a:xfrm>
              <a:off x="0" y="27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solidFill>
                    <a:srgbClr val="8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2329" name="文本框 12328"/>
          <p:cNvSpPr txBox="1">
            <a:spLocks noChangeArrowheads="1"/>
          </p:cNvSpPr>
          <p:nvPr/>
        </p:nvSpPr>
        <p:spPr bwMode="auto">
          <a:xfrm>
            <a:off x="2413000" y="3731793"/>
            <a:ext cx="31321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AD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HE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FG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endParaRPr lang="en-US" altLang="zh-CN" sz="2000" kern="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EF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GH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endParaRPr lang="en-US" altLang="zh-CN" sz="2000" kern="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000" kern="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30" name="矩形 12329"/>
          <p:cNvSpPr>
            <a:spLocks noChangeArrowheads="1"/>
          </p:cNvSpPr>
          <p:nvPr/>
        </p:nvSpPr>
        <p:spPr bwMode="auto">
          <a:xfrm>
            <a:off x="4854626" y="2307028"/>
            <a:ext cx="1596912" cy="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∠HFO=30</a:t>
            </a:r>
            <a:r>
              <a:rPr lang="en-US" altLang="zh-CN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endParaRPr lang="zh-CN" altLang="en-US" sz="2000" kern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2" name="矩形 12330"/>
          <p:cNvSpPr>
            <a:spLocks noChangeArrowheads="1"/>
          </p:cNvSpPr>
          <p:nvPr/>
        </p:nvSpPr>
        <p:spPr bwMode="auto">
          <a:xfrm>
            <a:off x="4973202" y="1653690"/>
            <a:ext cx="726481" cy="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altLang="zh-CN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45度</a:t>
            </a:r>
            <a:endParaRPr lang="zh-CN" altLang="en-US" sz="2000" kern="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  <p:bldP spid="174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3313"/>
          <p:cNvSpPr>
            <a:spLocks noChangeArrowheads="1"/>
          </p:cNvSpPr>
          <p:nvPr/>
        </p:nvSpPr>
        <p:spPr bwMode="auto">
          <a:xfrm>
            <a:off x="660400" y="422172"/>
            <a:ext cx="10637520" cy="22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endParaRPr lang="zh-CN" altLang="en-US" sz="2400" kern="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正方体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ABCD</a:t>
            </a:r>
            <a:r>
              <a:rPr lang="en-US" altLang="zh-CN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- 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交于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OB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4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400" i="1" kern="0" baseline="-30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所成的角的度数为</a:t>
            </a:r>
            <a:endParaRPr lang="zh-CN" altLang="en-US" sz="2400" kern="0" baseline="30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直接连接符 13334"/>
          <p:cNvSpPr>
            <a:spLocks noChangeShapeType="1"/>
          </p:cNvSpPr>
          <p:nvPr/>
        </p:nvSpPr>
        <p:spPr bwMode="auto">
          <a:xfrm>
            <a:off x="1120776" y="25304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矩形 13337"/>
          <p:cNvSpPr>
            <a:spLocks noChangeArrowheads="1"/>
          </p:cNvSpPr>
          <p:nvPr/>
        </p:nvSpPr>
        <p:spPr bwMode="auto">
          <a:xfrm>
            <a:off x="1337805" y="1710058"/>
            <a:ext cx="718466" cy="8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kern="0" dirty="0">
                <a:solidFill>
                  <a:srgbClr val="FF006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90</a:t>
            </a:r>
            <a:r>
              <a:rPr lang="en-US" altLang="zh-CN" sz="2800" kern="0" baseline="30000" dirty="0">
                <a:solidFill>
                  <a:srgbClr val="FF006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8433"/>
          <p:cNvSpPr txBox="1">
            <a:spLocks noChangeArrowheads="1"/>
          </p:cNvSpPr>
          <p:nvPr/>
        </p:nvSpPr>
        <p:spPr bwMode="auto">
          <a:xfrm>
            <a:off x="660400" y="1219170"/>
            <a:ext cx="10962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、已知正方体的棱长为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 , 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为 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 baseline="-30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的中点，求 </a:t>
            </a:r>
            <a:r>
              <a:rPr lang="en-US" altLang="zh-CN" sz="2000" i="1" kern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M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与 </a:t>
            </a:r>
            <a:r>
              <a:rPr lang="en-US" altLang="zh-CN" sz="2000" i="1" kern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 N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所成角的余弦值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1442720" y="1959005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grpSp>
        <p:nvGrpSpPr>
          <p:cNvPr id="18436" name="组合 18435"/>
          <p:cNvGrpSpPr/>
          <p:nvPr/>
        </p:nvGrpSpPr>
        <p:grpSpPr bwMode="auto">
          <a:xfrm>
            <a:off x="6704584" y="2040860"/>
            <a:ext cx="3886200" cy="3752850"/>
            <a:chOff x="0" y="0"/>
            <a:chExt cx="2448" cy="2364"/>
          </a:xfrm>
        </p:grpSpPr>
        <p:sp>
          <p:nvSpPr>
            <p:cNvPr id="19486" name="立方体 18436"/>
            <p:cNvSpPr>
              <a:spLocks noChangeArrowheads="1"/>
            </p:cNvSpPr>
            <p:nvPr/>
          </p:nvSpPr>
          <p:spPr bwMode="auto">
            <a:xfrm>
              <a:off x="384" y="336"/>
              <a:ext cx="1824" cy="182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7" name="直接连接符 18437"/>
            <p:cNvSpPr>
              <a:spLocks noChangeShapeType="1"/>
            </p:cNvSpPr>
            <p:nvPr/>
          </p:nvSpPr>
          <p:spPr bwMode="auto">
            <a:xfrm>
              <a:off x="838" y="288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8" name="直接连接符 18438"/>
            <p:cNvSpPr>
              <a:spLocks noChangeShapeType="1"/>
            </p:cNvSpPr>
            <p:nvPr/>
          </p:nvSpPr>
          <p:spPr bwMode="auto">
            <a:xfrm flipH="1">
              <a:off x="816" y="165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9" name="直接连接符 18439"/>
            <p:cNvSpPr>
              <a:spLocks noChangeShapeType="1"/>
            </p:cNvSpPr>
            <p:nvPr/>
          </p:nvSpPr>
          <p:spPr bwMode="auto">
            <a:xfrm flipH="1">
              <a:off x="384" y="1680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0" name="直接连接符 18440"/>
            <p:cNvSpPr>
              <a:spLocks noChangeShapeType="1"/>
            </p:cNvSpPr>
            <p:nvPr/>
          </p:nvSpPr>
          <p:spPr bwMode="auto">
            <a:xfrm flipH="1">
              <a:off x="1747" y="288"/>
              <a:ext cx="461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1" name="直接连接符 18441"/>
            <p:cNvSpPr>
              <a:spLocks noChangeShapeType="1"/>
            </p:cNvSpPr>
            <p:nvPr/>
          </p:nvSpPr>
          <p:spPr bwMode="auto">
            <a:xfrm>
              <a:off x="384" y="768"/>
              <a:ext cx="67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2" name="矩形 18442"/>
            <p:cNvSpPr>
              <a:spLocks noChangeArrowheads="1"/>
            </p:cNvSpPr>
            <p:nvPr/>
          </p:nvSpPr>
          <p:spPr bwMode="auto">
            <a:xfrm>
              <a:off x="0" y="624"/>
              <a:ext cx="3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i="1" kern="0" baseline="-30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93" name="矩形 18443"/>
            <p:cNvSpPr>
              <a:spLocks noChangeArrowheads="1"/>
            </p:cNvSpPr>
            <p:nvPr/>
          </p:nvSpPr>
          <p:spPr bwMode="auto">
            <a:xfrm>
              <a:off x="672" y="0"/>
              <a:ext cx="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i="1" kern="0" baseline="-30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94" name="矩形 18444"/>
            <p:cNvSpPr>
              <a:spLocks noChangeArrowheads="1"/>
            </p:cNvSpPr>
            <p:nvPr/>
          </p:nvSpPr>
          <p:spPr bwMode="auto">
            <a:xfrm>
              <a:off x="2016" y="0"/>
              <a:ext cx="3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i="1" kern="0" baseline="-30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95" name="矩形 18445"/>
            <p:cNvSpPr>
              <a:spLocks noChangeArrowheads="1"/>
            </p:cNvSpPr>
            <p:nvPr/>
          </p:nvSpPr>
          <p:spPr bwMode="auto">
            <a:xfrm>
              <a:off x="1776" y="576"/>
              <a:ext cx="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i="1" kern="0" baseline="-30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96" name="文本框 18446"/>
            <p:cNvSpPr txBox="1">
              <a:spLocks noChangeArrowheads="1"/>
            </p:cNvSpPr>
            <p:nvPr/>
          </p:nvSpPr>
          <p:spPr bwMode="auto">
            <a:xfrm>
              <a:off x="144" y="2112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9497" name="文本框 18447"/>
            <p:cNvSpPr txBox="1">
              <a:spLocks noChangeArrowheads="1"/>
            </p:cNvSpPr>
            <p:nvPr/>
          </p:nvSpPr>
          <p:spPr bwMode="auto">
            <a:xfrm>
              <a:off x="1584" y="2112"/>
              <a:ext cx="4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9498" name="文本框 18448"/>
            <p:cNvSpPr txBox="1">
              <a:spLocks noChangeArrowheads="1"/>
            </p:cNvSpPr>
            <p:nvPr/>
          </p:nvSpPr>
          <p:spPr bwMode="auto">
            <a:xfrm>
              <a:off x="2208" y="1488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499" name="文本框 18449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9500" name="文本框 18450"/>
            <p:cNvSpPr txBox="1">
              <a:spLocks noChangeArrowheads="1"/>
            </p:cNvSpPr>
            <p:nvPr/>
          </p:nvSpPr>
          <p:spPr bwMode="auto">
            <a:xfrm>
              <a:off x="912" y="2112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9501" name="文本框 18451"/>
            <p:cNvSpPr txBox="1">
              <a:spLocks noChangeArrowheads="1"/>
            </p:cNvSpPr>
            <p:nvPr/>
          </p:nvSpPr>
          <p:spPr bwMode="auto">
            <a:xfrm>
              <a:off x="1584" y="1344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8453" name="文本框 18452"/>
          <p:cNvSpPr txBox="1">
            <a:spLocks noChangeArrowheads="1"/>
          </p:cNvSpPr>
          <p:nvPr/>
        </p:nvSpPr>
        <p:spPr bwMode="auto">
          <a:xfrm>
            <a:off x="8152384" y="287906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8454" name="文本框 18453"/>
          <p:cNvSpPr txBox="1">
            <a:spLocks noChangeArrowheads="1"/>
          </p:cNvSpPr>
          <p:nvPr/>
        </p:nvSpPr>
        <p:spPr bwMode="auto">
          <a:xfrm>
            <a:off x="10133584" y="3488660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8455" name="直接连接符 18454"/>
          <p:cNvSpPr>
            <a:spLocks noChangeShapeType="1"/>
          </p:cNvSpPr>
          <p:nvPr/>
        </p:nvSpPr>
        <p:spPr bwMode="auto">
          <a:xfrm flipH="1" flipV="1">
            <a:off x="8415909" y="3260060"/>
            <a:ext cx="1066800" cy="2209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直接连接符 18455"/>
          <p:cNvSpPr>
            <a:spLocks noChangeShapeType="1"/>
          </p:cNvSpPr>
          <p:nvPr/>
        </p:nvSpPr>
        <p:spPr bwMode="auto">
          <a:xfrm flipV="1">
            <a:off x="9506522" y="3623598"/>
            <a:ext cx="685800" cy="1828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7" name="直接连接符 18456"/>
          <p:cNvSpPr>
            <a:spLocks noChangeShapeType="1"/>
          </p:cNvSpPr>
          <p:nvPr/>
        </p:nvSpPr>
        <p:spPr bwMode="auto">
          <a:xfrm>
            <a:off x="8380984" y="3260060"/>
            <a:ext cx="1905000" cy="4572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8" name="文本框 18457"/>
          <p:cNvSpPr txBox="1">
            <a:spLocks noChangeArrowheads="1"/>
          </p:cNvSpPr>
          <p:nvPr/>
        </p:nvSpPr>
        <p:spPr bwMode="auto">
          <a:xfrm>
            <a:off x="1907858" y="1959005"/>
            <a:ext cx="594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如图，取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连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∥ </a:t>
            </a:r>
            <a:r>
              <a:rPr lang="en-US" altLang="zh-CN" sz="2000" i="1" kern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8459" name="文本框 18458"/>
          <p:cNvSpPr txBox="1">
            <a:spLocks noChangeArrowheads="1"/>
          </p:cNvSpPr>
          <p:nvPr/>
        </p:nvSpPr>
        <p:spPr bwMode="auto">
          <a:xfrm>
            <a:off x="1907858" y="2401495"/>
            <a:ext cx="518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 kern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8460" name="文本框 18459"/>
          <p:cNvSpPr txBox="1">
            <a:spLocks noChangeArrowheads="1"/>
          </p:cNvSpPr>
          <p:nvPr/>
        </p:nvSpPr>
        <p:spPr bwMode="auto">
          <a:xfrm>
            <a:off x="1907858" y="2928363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EBG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即为所求角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61" name="文本框 18460"/>
          <p:cNvSpPr txBox="1">
            <a:spLocks noChangeArrowheads="1"/>
          </p:cNvSpPr>
          <p:nvPr/>
        </p:nvSpPr>
        <p:spPr bwMode="auto">
          <a:xfrm>
            <a:off x="1907858" y="3517175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=          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 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EG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=         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8462" name="文本框 18461"/>
          <p:cNvSpPr txBox="1">
            <a:spLocks noChangeArrowheads="1"/>
          </p:cNvSpPr>
          <p:nvPr/>
        </p:nvSpPr>
        <p:spPr bwMode="auto">
          <a:xfrm>
            <a:off x="1898166" y="4178361"/>
            <a:ext cx="217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由余弦定理，</a:t>
            </a:r>
          </a:p>
        </p:txBody>
      </p:sp>
      <p:sp>
        <p:nvSpPr>
          <p:cNvPr id="18463" name="文本框 18462"/>
          <p:cNvSpPr txBox="1">
            <a:spLocks noChangeArrowheads="1"/>
          </p:cNvSpPr>
          <p:nvPr/>
        </p:nvSpPr>
        <p:spPr bwMode="auto">
          <a:xfrm>
            <a:off x="3423920" y="4178361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cos∠</a:t>
            </a:r>
            <a:r>
              <a:rPr lang="en-US" altLang="zh-CN" sz="2000" i="1" kern="0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EBG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=2/5</a:t>
            </a:r>
          </a:p>
        </p:txBody>
      </p:sp>
      <p:sp>
        <p:nvSpPr>
          <p:cNvPr id="18464" name="直接连接符 18463"/>
          <p:cNvSpPr>
            <a:spLocks noChangeShapeType="1"/>
          </p:cNvSpPr>
          <p:nvPr/>
        </p:nvSpPr>
        <p:spPr bwMode="auto">
          <a:xfrm flipH="1" flipV="1">
            <a:off x="8990584" y="3260060"/>
            <a:ext cx="533400" cy="990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5" name="文本框 18464"/>
          <p:cNvSpPr txBox="1">
            <a:spLocks noChangeArrowheads="1"/>
          </p:cNvSpPr>
          <p:nvPr/>
        </p:nvSpPr>
        <p:spPr bwMode="auto">
          <a:xfrm>
            <a:off x="8685784" y="287906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8466" name="直接连接符 18465"/>
          <p:cNvSpPr>
            <a:spLocks noChangeShapeType="1"/>
          </p:cNvSpPr>
          <p:nvPr/>
        </p:nvSpPr>
        <p:spPr bwMode="auto">
          <a:xfrm flipH="1">
            <a:off x="8966772" y="2574260"/>
            <a:ext cx="121920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7" name="文本框 18466"/>
          <p:cNvSpPr txBox="1">
            <a:spLocks noChangeArrowheads="1"/>
          </p:cNvSpPr>
          <p:nvPr/>
        </p:nvSpPr>
        <p:spPr bwMode="auto">
          <a:xfrm>
            <a:off x="1898166" y="5139690"/>
            <a:ext cx="4859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i="1" kern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 baseline="-300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NF,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NF</a:t>
            </a:r>
          </a:p>
        </p:txBody>
      </p:sp>
      <p:sp>
        <p:nvSpPr>
          <p:cNvPr id="18468" name="文本框 18467"/>
          <p:cNvSpPr txBox="1">
            <a:spLocks noChangeArrowheads="1"/>
          </p:cNvSpPr>
          <p:nvPr/>
        </p:nvSpPr>
        <p:spPr bwMode="auto">
          <a:xfrm>
            <a:off x="1898166" y="5631785"/>
            <a:ext cx="3500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∠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FNC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为所求角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69" name="文本框 18468"/>
          <p:cNvSpPr txBox="1">
            <a:spLocks noChangeArrowheads="1"/>
          </p:cNvSpPr>
          <p:nvPr/>
        </p:nvSpPr>
        <p:spPr bwMode="auto">
          <a:xfrm>
            <a:off x="826859" y="4632855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sp>
        <p:nvSpPr>
          <p:cNvPr id="18470" name="文本框 18469"/>
          <p:cNvSpPr txBox="1">
            <a:spLocks noChangeArrowheads="1"/>
          </p:cNvSpPr>
          <p:nvPr/>
        </p:nvSpPr>
        <p:spPr bwMode="auto">
          <a:xfrm>
            <a:off x="1905318" y="4629679"/>
            <a:ext cx="3854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99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还有其他定角的方法吗？</a:t>
            </a:r>
          </a:p>
        </p:txBody>
      </p:sp>
      <p:sp>
        <p:nvSpPr>
          <p:cNvPr id="18471" name="椭圆 18470"/>
          <p:cNvSpPr>
            <a:spLocks noChangeArrowheads="1"/>
          </p:cNvSpPr>
          <p:nvPr/>
        </p:nvSpPr>
        <p:spPr bwMode="auto">
          <a:xfrm>
            <a:off x="8380984" y="32600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2" name="椭圆 18471"/>
          <p:cNvSpPr>
            <a:spLocks noChangeArrowheads="1"/>
          </p:cNvSpPr>
          <p:nvPr/>
        </p:nvSpPr>
        <p:spPr bwMode="auto">
          <a:xfrm>
            <a:off x="10133584" y="36410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3" name="椭圆 18472"/>
          <p:cNvSpPr>
            <a:spLocks noChangeArrowheads="1"/>
          </p:cNvSpPr>
          <p:nvPr/>
        </p:nvSpPr>
        <p:spPr bwMode="auto">
          <a:xfrm>
            <a:off x="8990584" y="32600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474" name="对象 18473"/>
          <p:cNvGraphicFramePr>
            <a:graphicFrameLocks noChangeAspect="1"/>
          </p:cNvGraphicFramePr>
          <p:nvPr/>
        </p:nvGraphicFramePr>
        <p:xfrm>
          <a:off x="3160396" y="3322183"/>
          <a:ext cx="4572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4635" imgH="432435" progId="Equation.3">
                  <p:embed/>
                </p:oleObj>
              </mc:Choice>
              <mc:Fallback>
                <p:oleObj r:id="rId4" imgW="254635" imgH="432435" progId="Equation.3">
                  <p:embed/>
                  <p:pic>
                    <p:nvPicPr>
                      <p:cNvPr id="0" name="对象 18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396" y="3322183"/>
                        <a:ext cx="4572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5" name="对象 18474"/>
          <p:cNvGraphicFramePr>
            <a:graphicFrameLocks noChangeAspect="1"/>
          </p:cNvGraphicFramePr>
          <p:nvPr/>
        </p:nvGraphicFramePr>
        <p:xfrm>
          <a:off x="4866007" y="3322183"/>
          <a:ext cx="473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67335" imgH="432435" progId="Equation.3">
                  <p:embed/>
                </p:oleObj>
              </mc:Choice>
              <mc:Fallback>
                <p:oleObj r:id="rId6" imgW="267335" imgH="432435" progId="Equation.3">
                  <p:embed/>
                  <p:pic>
                    <p:nvPicPr>
                      <p:cNvPr id="0" name="对象 18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007" y="3322183"/>
                        <a:ext cx="4730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6" name="文本框 18475"/>
          <p:cNvSpPr txBox="1">
            <a:spLocks noChangeArrowheads="1"/>
          </p:cNvSpPr>
          <p:nvPr/>
        </p:nvSpPr>
        <p:spPr bwMode="auto">
          <a:xfrm>
            <a:off x="4236720" y="290827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△</a:t>
            </a:r>
            <a:r>
              <a:rPr lang="en-US" altLang="zh-CN" sz="2000" i="1" kern="0">
                <a:ea typeface="思源黑体 CN Regular" panose="020B0500000000000000" pitchFamily="34" charset="-122"/>
                <a:sym typeface="Arial" panose="020B0604020202020204" pitchFamily="34" charset="0"/>
              </a:rPr>
              <a:t>EBG 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中</a:t>
            </a: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53" grpId="0"/>
      <p:bldP spid="18454" grpId="0"/>
      <p:bldP spid="18458" grpId="0"/>
      <p:bldP spid="18459" grpId="0"/>
      <p:bldP spid="18460" grpId="0"/>
      <p:bldP spid="18461" grpId="0"/>
      <p:bldP spid="18462" grpId="0"/>
      <p:bldP spid="18463" grpId="0"/>
      <p:bldP spid="18465" grpId="0"/>
      <p:bldP spid="18467" grpId="0"/>
      <p:bldP spid="18468" grpId="0"/>
      <p:bldP spid="18469" grpId="0"/>
      <p:bldP spid="18470" grpId="0"/>
      <p:bldP spid="184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658813" y="2457835"/>
            <a:ext cx="2819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kern="0" noProof="1">
                <a:solidFill>
                  <a:schemeClr val="fol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定角一般方法有：</a:t>
            </a:r>
          </a:p>
        </p:txBody>
      </p:sp>
      <p:sp>
        <p:nvSpPr>
          <p:cNvPr id="19459" name="文本框 19458"/>
          <p:cNvSpPr txBox="1">
            <a:spLocks noChangeArrowheads="1"/>
          </p:cNvSpPr>
          <p:nvPr/>
        </p:nvSpPr>
        <p:spPr bwMode="auto">
          <a:xfrm>
            <a:off x="2644971" y="2457835"/>
            <a:ext cx="3849688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1C1C1C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C1C1C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1C1C1C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）平移法（常用方法）</a:t>
            </a:r>
          </a:p>
        </p:txBody>
      </p:sp>
      <p:sp>
        <p:nvSpPr>
          <p:cNvPr id="19461" name="文本框 19460"/>
          <p:cNvSpPr txBox="1">
            <a:spLocks noChangeArrowheads="1"/>
          </p:cNvSpPr>
          <p:nvPr/>
        </p:nvSpPr>
        <p:spPr bwMode="auto">
          <a:xfrm>
            <a:off x="520504" y="1262023"/>
            <a:ext cx="937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>
                <a:solidFill>
                  <a:srgbClr val="99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1</a:t>
            </a:r>
            <a:r>
              <a:rPr lang="zh-CN" altLang="en-US" sz="2000" kern="0">
                <a:solidFill>
                  <a:srgbClr val="99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、求异面直线所成的角是把空间角转化为平面角，体现了化归的数学思想</a:t>
            </a:r>
            <a:r>
              <a:rPr lang="en-US" altLang="zh-CN" sz="2000" kern="0">
                <a:solidFill>
                  <a:srgbClr val="99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469" name="文本框 19468"/>
          <p:cNvSpPr txBox="1">
            <a:spLocks noChangeArrowheads="1"/>
          </p:cNvSpPr>
          <p:nvPr/>
        </p:nvSpPr>
        <p:spPr bwMode="auto">
          <a:xfrm>
            <a:off x="5540376" y="2455695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）补形法</a:t>
            </a:r>
          </a:p>
        </p:txBody>
      </p:sp>
      <p:sp>
        <p:nvSpPr>
          <p:cNvPr id="19470" name="文本框 19469"/>
          <p:cNvSpPr txBox="1">
            <a:spLocks noChangeArrowheads="1"/>
          </p:cNvSpPr>
          <p:nvPr/>
        </p:nvSpPr>
        <p:spPr bwMode="auto">
          <a:xfrm>
            <a:off x="658813" y="1838098"/>
            <a:ext cx="2944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solidFill>
                  <a:schemeClr val="folHlink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化归的一般步骤是：</a:t>
            </a:r>
          </a:p>
        </p:txBody>
      </p:sp>
      <p:sp>
        <p:nvSpPr>
          <p:cNvPr id="19471" name="文本框 19470"/>
          <p:cNvSpPr txBox="1">
            <a:spLocks noChangeArrowheads="1"/>
          </p:cNvSpPr>
          <p:nvPr/>
        </p:nvSpPr>
        <p:spPr bwMode="auto">
          <a:xfrm>
            <a:off x="2948623" y="1828216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定角</a:t>
            </a:r>
          </a:p>
        </p:txBody>
      </p:sp>
      <p:sp>
        <p:nvSpPr>
          <p:cNvPr id="19472" name="直接连接符 19471"/>
          <p:cNvSpPr>
            <a:spLocks noChangeShapeType="1"/>
          </p:cNvSpPr>
          <p:nvPr/>
        </p:nvSpPr>
        <p:spPr bwMode="auto">
          <a:xfrm>
            <a:off x="3667760" y="204570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3" name="文本框 19472"/>
          <p:cNvSpPr txBox="1">
            <a:spLocks noChangeArrowheads="1"/>
          </p:cNvSpPr>
          <p:nvPr/>
        </p:nvSpPr>
        <p:spPr bwMode="auto">
          <a:xfrm>
            <a:off x="4459923" y="1828216"/>
            <a:ext cx="80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求角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1" grpId="0"/>
      <p:bldP spid="19469" grpId="0"/>
      <p:bldP spid="19470" grpId="0"/>
      <p:bldP spid="19471" grpId="0"/>
      <p:bldP spid="194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121"/>
          <p:cNvGrpSpPr/>
          <p:nvPr/>
        </p:nvGrpSpPr>
        <p:grpSpPr bwMode="auto">
          <a:xfrm>
            <a:off x="6185569" y="2303802"/>
            <a:ext cx="3671888" cy="3532188"/>
            <a:chOff x="0" y="0"/>
            <a:chExt cx="2313" cy="2225"/>
          </a:xfrm>
        </p:grpSpPr>
        <p:sp>
          <p:nvSpPr>
            <p:cNvPr id="4104" name="立方体 5122"/>
            <p:cNvSpPr>
              <a:spLocks noChangeArrowheads="1"/>
            </p:cNvSpPr>
            <p:nvPr/>
          </p:nvSpPr>
          <p:spPr bwMode="auto">
            <a:xfrm>
              <a:off x="363" y="408"/>
              <a:ext cx="1588" cy="1532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5" name="直接连接符 5123"/>
            <p:cNvSpPr>
              <a:spLocks noChangeShapeType="1"/>
            </p:cNvSpPr>
            <p:nvPr/>
          </p:nvSpPr>
          <p:spPr bwMode="auto">
            <a:xfrm>
              <a:off x="771" y="408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6" name="直接连接符 5124"/>
            <p:cNvSpPr>
              <a:spLocks noChangeShapeType="1"/>
            </p:cNvSpPr>
            <p:nvPr/>
          </p:nvSpPr>
          <p:spPr bwMode="auto">
            <a:xfrm>
              <a:off x="771" y="145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7" name="直接连接符 5125"/>
            <p:cNvSpPr>
              <a:spLocks noChangeShapeType="1"/>
            </p:cNvSpPr>
            <p:nvPr/>
          </p:nvSpPr>
          <p:spPr bwMode="auto">
            <a:xfrm flipV="1">
              <a:off x="363" y="1542"/>
              <a:ext cx="408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8" name="直接连接符 5126"/>
            <p:cNvSpPr>
              <a:spLocks noChangeShapeType="1"/>
            </p:cNvSpPr>
            <p:nvPr/>
          </p:nvSpPr>
          <p:spPr bwMode="auto">
            <a:xfrm>
              <a:off x="771" y="1542"/>
              <a:ext cx="11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9" name="文本框 5127"/>
            <p:cNvSpPr txBox="1">
              <a:spLocks noChangeArrowheads="1"/>
            </p:cNvSpPr>
            <p:nvPr/>
          </p:nvSpPr>
          <p:spPr bwMode="auto">
            <a:xfrm>
              <a:off x="90" y="1815"/>
              <a:ext cx="2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110" name="文本框 5128"/>
            <p:cNvSpPr txBox="1">
              <a:spLocks noChangeArrowheads="1"/>
            </p:cNvSpPr>
            <p:nvPr/>
          </p:nvSpPr>
          <p:spPr bwMode="auto">
            <a:xfrm>
              <a:off x="1542" y="1860"/>
              <a:ext cx="2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111" name="文本框 5129"/>
            <p:cNvSpPr txBox="1">
              <a:spLocks noChangeArrowheads="1"/>
            </p:cNvSpPr>
            <p:nvPr/>
          </p:nvSpPr>
          <p:spPr bwMode="auto">
            <a:xfrm>
              <a:off x="1950" y="1361"/>
              <a:ext cx="2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4112" name="文本框 5130"/>
            <p:cNvSpPr txBox="1">
              <a:spLocks noChangeArrowheads="1"/>
            </p:cNvSpPr>
            <p:nvPr/>
          </p:nvSpPr>
          <p:spPr bwMode="auto">
            <a:xfrm>
              <a:off x="499" y="1270"/>
              <a:ext cx="2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4113" name="文本框 5131"/>
            <p:cNvSpPr txBox="1">
              <a:spLocks noChangeArrowheads="1"/>
            </p:cNvSpPr>
            <p:nvPr/>
          </p:nvSpPr>
          <p:spPr bwMode="auto">
            <a:xfrm>
              <a:off x="0" y="497"/>
              <a:ext cx="4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3200" kern="0" baseline="-25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114" name="文本框 5132"/>
            <p:cNvSpPr txBox="1">
              <a:spLocks noChangeArrowheads="1"/>
            </p:cNvSpPr>
            <p:nvPr/>
          </p:nvSpPr>
          <p:spPr bwMode="auto">
            <a:xfrm>
              <a:off x="1270" y="408"/>
              <a:ext cx="4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3200" kern="0" baseline="-25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115" name="文本框 5133"/>
            <p:cNvSpPr txBox="1">
              <a:spLocks noChangeArrowheads="1"/>
            </p:cNvSpPr>
            <p:nvPr/>
          </p:nvSpPr>
          <p:spPr bwMode="auto">
            <a:xfrm>
              <a:off x="1814" y="0"/>
              <a:ext cx="4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3200" kern="0" baseline="-25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116" name="文本框 5134"/>
            <p:cNvSpPr txBox="1">
              <a:spLocks noChangeArrowheads="1"/>
            </p:cNvSpPr>
            <p:nvPr/>
          </p:nvSpPr>
          <p:spPr bwMode="auto">
            <a:xfrm>
              <a:off x="453" y="0"/>
              <a:ext cx="4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kern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3200" kern="0" baseline="-2500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099" name="直接连接符 5135"/>
          <p:cNvSpPr>
            <a:spLocks noChangeShapeType="1"/>
          </p:cNvSpPr>
          <p:nvPr/>
        </p:nvSpPr>
        <p:spPr bwMode="auto">
          <a:xfrm>
            <a:off x="6761833" y="3599203"/>
            <a:ext cx="1944687" cy="1800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0" name="直接连接符 5136"/>
          <p:cNvSpPr>
            <a:spLocks noChangeShapeType="1"/>
          </p:cNvSpPr>
          <p:nvPr/>
        </p:nvSpPr>
        <p:spPr bwMode="auto">
          <a:xfrm>
            <a:off x="9282782" y="2951503"/>
            <a:ext cx="0" cy="1800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对象 5139"/>
              <p:cNvSpPr txBox="1"/>
              <p:nvPr/>
            </p:nvSpPr>
            <p:spPr bwMode="auto">
              <a:xfrm>
                <a:off x="739775" y="1387474"/>
                <a:ext cx="4616450" cy="1705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线段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𝐵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所在直线与线段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𝐶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所在</m:t>
                      </m:r>
                    </m:oMath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直线的位置关系如何？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03" name="对象 5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775" y="1387474"/>
                <a:ext cx="4616450" cy="1705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798" r="11865" b="79632"/>
          <a:stretch>
            <a:fillRect/>
          </a:stretch>
        </p:blipFill>
        <p:spPr>
          <a:xfrm>
            <a:off x="-18921" y="276889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2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2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2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2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2215" r="11558" b="61216"/>
          <a:stretch>
            <a:fillRect/>
          </a:stretch>
        </p:blipFill>
        <p:spPr>
          <a:xfrm>
            <a:off x="0" y="1575543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8543" r="76007" b="41544"/>
          <a:stretch>
            <a:fillRect/>
          </a:stretch>
        </p:blipFill>
        <p:spPr>
          <a:xfrm>
            <a:off x="-682225" y="2726922"/>
            <a:ext cx="1404157" cy="1404157"/>
          </a:xfrm>
          <a:custGeom>
            <a:avLst/>
            <a:gdLst>
              <a:gd name="connsiteX0" fmla="*/ 715817 w 1404157"/>
              <a:gd name="connsiteY0" fmla="*/ 36 h 1404157"/>
              <a:gd name="connsiteX1" fmla="*/ 844435 w 1404157"/>
              <a:gd name="connsiteY1" fmla="*/ 56284 h 1404157"/>
              <a:gd name="connsiteX2" fmla="*/ 1352949 w 1404157"/>
              <a:gd name="connsiteY2" fmla="*/ 585096 h 1404157"/>
              <a:gd name="connsiteX3" fmla="*/ 1347874 w 1404157"/>
              <a:gd name="connsiteY3" fmla="*/ 844436 h 1404157"/>
              <a:gd name="connsiteX4" fmla="*/ 819062 w 1404157"/>
              <a:gd name="connsiteY4" fmla="*/ 1352949 h 1404157"/>
              <a:gd name="connsiteX5" fmla="*/ 559723 w 1404157"/>
              <a:gd name="connsiteY5" fmla="*/ 1347874 h 1404157"/>
              <a:gd name="connsiteX6" fmla="*/ 51209 w 1404157"/>
              <a:gd name="connsiteY6" fmla="*/ 819062 h 1404157"/>
              <a:gd name="connsiteX7" fmla="*/ 56284 w 1404157"/>
              <a:gd name="connsiteY7" fmla="*/ 559723 h 1404157"/>
              <a:gd name="connsiteX8" fmla="*/ 585096 w 1404157"/>
              <a:gd name="connsiteY8" fmla="*/ 51209 h 1404157"/>
              <a:gd name="connsiteX9" fmla="*/ 715817 w 1404157"/>
              <a:gd name="connsiteY9" fmla="*/ 36 h 14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57" h="1404157">
                <a:moveTo>
                  <a:pt x="715817" y="36"/>
                </a:moveTo>
                <a:cubicBezTo>
                  <a:pt x="762748" y="954"/>
                  <a:pt x="809329" y="19776"/>
                  <a:pt x="844435" y="56284"/>
                </a:cubicBezTo>
                <a:lnTo>
                  <a:pt x="1352949" y="585096"/>
                </a:lnTo>
                <a:cubicBezTo>
                  <a:pt x="1423162" y="658112"/>
                  <a:pt x="1420890" y="774222"/>
                  <a:pt x="1347874" y="844436"/>
                </a:cubicBezTo>
                <a:lnTo>
                  <a:pt x="819062" y="1352949"/>
                </a:lnTo>
                <a:cubicBezTo>
                  <a:pt x="746046" y="1423162"/>
                  <a:pt x="629936" y="1420890"/>
                  <a:pt x="559723" y="1347874"/>
                </a:cubicBezTo>
                <a:lnTo>
                  <a:pt x="51209" y="819062"/>
                </a:lnTo>
                <a:cubicBezTo>
                  <a:pt x="-19004" y="746046"/>
                  <a:pt x="-16732" y="629936"/>
                  <a:pt x="56284" y="559723"/>
                </a:cubicBezTo>
                <a:lnTo>
                  <a:pt x="585096" y="51209"/>
                </a:lnTo>
                <a:cubicBezTo>
                  <a:pt x="621604" y="16103"/>
                  <a:pt x="668885" y="-883"/>
                  <a:pt x="715817" y="3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40631" r="11558" b="42799"/>
          <a:stretch>
            <a:fillRect/>
          </a:stretch>
        </p:blipFill>
        <p:spPr>
          <a:xfrm>
            <a:off x="721932" y="2874197"/>
            <a:ext cx="3971988" cy="1168400"/>
          </a:xfrm>
          <a:custGeom>
            <a:avLst/>
            <a:gdLst>
              <a:gd name="connsiteX0" fmla="*/ 173888 w 3971988"/>
              <a:gd name="connsiteY0" fmla="*/ 0 h 1168400"/>
              <a:gd name="connsiteX1" fmla="*/ 3798101 w 3971988"/>
              <a:gd name="connsiteY1" fmla="*/ 0 h 1168400"/>
              <a:gd name="connsiteX2" fmla="*/ 3971988 w 3971988"/>
              <a:gd name="connsiteY2" fmla="*/ 194738 h 1168400"/>
              <a:gd name="connsiteX3" fmla="*/ 3971988 w 3971988"/>
              <a:gd name="connsiteY3" fmla="*/ 973663 h 1168400"/>
              <a:gd name="connsiteX4" fmla="*/ 3798101 w 3971988"/>
              <a:gd name="connsiteY4" fmla="*/ 1168400 h 1168400"/>
              <a:gd name="connsiteX5" fmla="*/ 173888 w 3971988"/>
              <a:gd name="connsiteY5" fmla="*/ 1168400 h 1168400"/>
              <a:gd name="connsiteX6" fmla="*/ 0 w 3971988"/>
              <a:gd name="connsiteY6" fmla="*/ 973663 h 1168400"/>
              <a:gd name="connsiteX7" fmla="*/ 0 w 3971988"/>
              <a:gd name="connsiteY7" fmla="*/ 194738 h 1168400"/>
              <a:gd name="connsiteX8" fmla="*/ 173888 w 3971988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988" h="1168400">
                <a:moveTo>
                  <a:pt x="173888" y="0"/>
                </a:moveTo>
                <a:lnTo>
                  <a:pt x="3798101" y="0"/>
                </a:lnTo>
                <a:cubicBezTo>
                  <a:pt x="3894136" y="0"/>
                  <a:pt x="3971988" y="87187"/>
                  <a:pt x="3971988" y="194738"/>
                </a:cubicBezTo>
                <a:lnTo>
                  <a:pt x="3971988" y="973663"/>
                </a:lnTo>
                <a:cubicBezTo>
                  <a:pt x="3971988" y="1081213"/>
                  <a:pt x="3894136" y="1168400"/>
                  <a:pt x="3798101" y="1168400"/>
                </a:cubicBezTo>
                <a:lnTo>
                  <a:pt x="173888" y="1168400"/>
                </a:lnTo>
                <a:cubicBezTo>
                  <a:pt x="77852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77852" y="0"/>
                  <a:pt x="173888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59048" r="11558" b="24382"/>
          <a:stretch>
            <a:fillRect/>
          </a:stretch>
        </p:blipFill>
        <p:spPr>
          <a:xfrm>
            <a:off x="0" y="4172851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77465" r="11236" b="5965"/>
          <a:stretch>
            <a:fillRect/>
          </a:stretch>
        </p:blipFill>
        <p:spPr>
          <a:xfrm>
            <a:off x="19853" y="5471506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5191125" y="2209696"/>
            <a:ext cx="6620210" cy="2809456"/>
            <a:chOff x="6147269" y="2908064"/>
            <a:chExt cx="5112385" cy="2012660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5966"/>
                <a:chOff x="-4714868" y="2110674"/>
                <a:chExt cx="5033250" cy="995966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8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C3E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9080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24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023305" y="560114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>
            <a:spLocks noChangeArrowheads="1"/>
          </p:cNvSpPr>
          <p:nvPr/>
        </p:nvSpPr>
        <p:spPr bwMode="auto">
          <a:xfrm>
            <a:off x="620711" y="4910201"/>
            <a:ext cx="824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  <a:p>
            <a:r>
              <a:rPr lang="zh-CN" altLang="en-US" sz="2000" kern="0" dirty="0">
                <a:solidFill>
                  <a:srgbClr val="3366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两直线异面的判别二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 kern="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两条直线</a:t>
            </a:r>
            <a:r>
              <a:rPr lang="zh-CN" altLang="en-US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不同在任何一个平面内</a:t>
            </a:r>
            <a:r>
              <a:rPr lang="en-US" altLang="zh-CN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47" name="文本框 6146" descr="Blue hills"/>
          <p:cNvSpPr txBox="1">
            <a:spLocks noChangeArrowheads="1"/>
          </p:cNvSpPr>
          <p:nvPr/>
        </p:nvSpPr>
        <p:spPr bwMode="auto">
          <a:xfrm>
            <a:off x="660400" y="1218965"/>
            <a:ext cx="2323072" cy="40011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rgbClr val="8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8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异面直线的定义</a:t>
            </a:r>
            <a:r>
              <a:rPr lang="en-US" altLang="zh-CN" sz="2000" kern="0" dirty="0">
                <a:solidFill>
                  <a:srgbClr val="8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560197" y="1876290"/>
            <a:ext cx="7381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>
                <a:solidFill>
                  <a:srgbClr val="00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不同在  </a:t>
            </a:r>
            <a:r>
              <a:rPr lang="zh-CN" altLang="en-US" sz="2000" kern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任何</a:t>
            </a:r>
            <a:r>
              <a:rPr lang="zh-CN" altLang="en-US" sz="2000" kern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>
                <a:solidFill>
                  <a:srgbClr val="00009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一个平面内的两条直线叫做异面直线。</a:t>
            </a: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620711" y="4670780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3366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两直线异面的判别一 </a:t>
            </a:r>
            <a:r>
              <a:rPr lang="en-US" altLang="zh-CN" sz="2000" kern="0" dirty="0">
                <a:solidFill>
                  <a:srgbClr val="3366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两条直线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既不相交、又不平行</a:t>
            </a:r>
            <a:r>
              <a:rPr lang="en-US" altLang="zh-CN" sz="2000" kern="0" dirty="0">
                <a:solidFill>
                  <a:srgbClr val="FF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50" name="椭圆 6149"/>
          <p:cNvSpPr>
            <a:spLocks noChangeArrowheads="1"/>
          </p:cNvSpPr>
          <p:nvPr/>
        </p:nvSpPr>
        <p:spPr bwMode="auto">
          <a:xfrm>
            <a:off x="1422540" y="1780999"/>
            <a:ext cx="828291" cy="576263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51" name="组合 6150"/>
          <p:cNvGrpSpPr/>
          <p:nvPr/>
        </p:nvGrpSpPr>
        <p:grpSpPr bwMode="auto">
          <a:xfrm>
            <a:off x="3653720" y="2528060"/>
            <a:ext cx="2702823" cy="1806990"/>
            <a:chOff x="0" y="0"/>
            <a:chExt cx="2293" cy="1533"/>
          </a:xfrm>
        </p:grpSpPr>
        <p:grpSp>
          <p:nvGrpSpPr>
            <p:cNvPr id="5128" name="组合 6151"/>
            <p:cNvGrpSpPr/>
            <p:nvPr/>
          </p:nvGrpSpPr>
          <p:grpSpPr bwMode="auto">
            <a:xfrm>
              <a:off x="239" y="210"/>
              <a:ext cx="1815" cy="1191"/>
              <a:chOff x="0" y="0"/>
              <a:chExt cx="1815" cy="1191"/>
            </a:xfrm>
          </p:grpSpPr>
          <p:sp>
            <p:nvSpPr>
              <p:cNvPr id="5138" name="平行四边形 6152"/>
              <p:cNvSpPr>
                <a:spLocks noChangeArrowheads="1"/>
              </p:cNvSpPr>
              <p:nvPr/>
            </p:nvSpPr>
            <p:spPr bwMode="auto">
              <a:xfrm>
                <a:off x="11" y="8"/>
                <a:ext cx="1788" cy="229"/>
              </a:xfrm>
              <a:prstGeom prst="parallelogram">
                <a:avLst>
                  <a:gd name="adj" fmla="val 195197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 kern="0"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39" name="直接连接符 6153"/>
              <p:cNvSpPr>
                <a:spLocks noChangeShapeType="1"/>
              </p:cNvSpPr>
              <p:nvPr/>
            </p:nvSpPr>
            <p:spPr bwMode="auto">
              <a:xfrm>
                <a:off x="0" y="237"/>
                <a:ext cx="0" cy="9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0" name="直接连接符 6154"/>
              <p:cNvSpPr>
                <a:spLocks noChangeShapeType="1"/>
              </p:cNvSpPr>
              <p:nvPr/>
            </p:nvSpPr>
            <p:spPr bwMode="auto">
              <a:xfrm>
                <a:off x="1355" y="237"/>
                <a:ext cx="0" cy="9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1" name="直接连接符 6155"/>
              <p:cNvSpPr>
                <a:spLocks noChangeShapeType="1"/>
              </p:cNvSpPr>
              <p:nvPr/>
            </p:nvSpPr>
            <p:spPr bwMode="auto">
              <a:xfrm>
                <a:off x="455" y="8"/>
                <a:ext cx="0" cy="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2" name="直接连接符 6156"/>
              <p:cNvSpPr>
                <a:spLocks noChangeShapeType="1"/>
              </p:cNvSpPr>
              <p:nvPr/>
            </p:nvSpPr>
            <p:spPr bwMode="auto">
              <a:xfrm>
                <a:off x="1810" y="0"/>
                <a:ext cx="0" cy="95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3" name="直接连接符 6157"/>
              <p:cNvSpPr>
                <a:spLocks noChangeShapeType="1"/>
              </p:cNvSpPr>
              <p:nvPr/>
            </p:nvSpPr>
            <p:spPr bwMode="auto">
              <a:xfrm>
                <a:off x="0" y="1191"/>
                <a:ext cx="1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4" name="直接连接符 6158"/>
              <p:cNvSpPr>
                <a:spLocks noChangeShapeType="1"/>
              </p:cNvSpPr>
              <p:nvPr/>
            </p:nvSpPr>
            <p:spPr bwMode="auto">
              <a:xfrm>
                <a:off x="444" y="946"/>
                <a:ext cx="13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5" name="直接连接符 6159"/>
              <p:cNvSpPr>
                <a:spLocks noChangeShapeType="1"/>
              </p:cNvSpPr>
              <p:nvPr/>
            </p:nvSpPr>
            <p:spPr bwMode="auto">
              <a:xfrm flipV="1">
                <a:off x="1355" y="954"/>
                <a:ext cx="460" cy="2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6" name="直接连接符 6160"/>
              <p:cNvSpPr>
                <a:spLocks noChangeShapeType="1"/>
              </p:cNvSpPr>
              <p:nvPr/>
            </p:nvSpPr>
            <p:spPr bwMode="auto">
              <a:xfrm flipV="1">
                <a:off x="0" y="946"/>
                <a:ext cx="460" cy="2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aphicFrame>
          <p:nvGraphicFramePr>
            <p:cNvPr id="5129" name="对象 6161"/>
            <p:cNvGraphicFramePr>
              <a:graphicFrameLocks noChangeAspect="1"/>
            </p:cNvGraphicFramePr>
            <p:nvPr/>
          </p:nvGraphicFramePr>
          <p:xfrm>
            <a:off x="0" y="1344"/>
            <a:ext cx="181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41935" imgH="267335" progId="Equation.3">
                    <p:embed/>
                  </p:oleObj>
                </mc:Choice>
                <mc:Fallback>
                  <p:oleObj r:id="rId4" imgW="241935" imgH="267335" progId="Equation.3">
                    <p:embed/>
                    <p:pic>
                      <p:nvPicPr>
                        <p:cNvPr id="0" name="对象 6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344"/>
                          <a:ext cx="181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对象 6162"/>
            <p:cNvGraphicFramePr>
              <a:graphicFrameLocks noChangeAspect="1"/>
            </p:cNvGraphicFramePr>
            <p:nvPr/>
          </p:nvGraphicFramePr>
          <p:xfrm>
            <a:off x="0" y="336"/>
            <a:ext cx="22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92735" imgH="368935" progId="Equation.3">
                    <p:embed/>
                  </p:oleObj>
                </mc:Choice>
                <mc:Fallback>
                  <p:oleObj r:id="rId6" imgW="292735" imgH="368935" progId="Equation.3">
                    <p:embed/>
                    <p:pic>
                      <p:nvPicPr>
                        <p:cNvPr id="0" name="对象 6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36"/>
                          <a:ext cx="220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对象 6163"/>
            <p:cNvGraphicFramePr>
              <a:graphicFrameLocks noChangeAspect="1"/>
            </p:cNvGraphicFramePr>
            <p:nvPr/>
          </p:nvGraphicFramePr>
          <p:xfrm>
            <a:off x="1584" y="1392"/>
            <a:ext cx="181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41935" imgH="267335" progId="Equation.3">
                    <p:embed/>
                  </p:oleObj>
                </mc:Choice>
                <mc:Fallback>
                  <p:oleObj r:id="rId8" imgW="241935" imgH="267335" progId="Equation.3">
                    <p:embed/>
                    <p:pic>
                      <p:nvPicPr>
                        <p:cNvPr id="0" name="对象 6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392"/>
                          <a:ext cx="181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2" name="对象 6164"/>
            <p:cNvGraphicFramePr>
              <a:graphicFrameLocks noChangeAspect="1"/>
            </p:cNvGraphicFramePr>
            <p:nvPr/>
          </p:nvGraphicFramePr>
          <p:xfrm>
            <a:off x="1632" y="384"/>
            <a:ext cx="22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92735" imgH="368935" progId="Equation.3">
                    <p:embed/>
                  </p:oleObj>
                </mc:Choice>
                <mc:Fallback>
                  <p:oleObj r:id="rId10" imgW="292735" imgH="368935" progId="Equation.3">
                    <p:embed/>
                    <p:pic>
                      <p:nvPicPr>
                        <p:cNvPr id="0" name="对象 6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84"/>
                          <a:ext cx="220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3" name="对象 6165"/>
            <p:cNvGraphicFramePr>
              <a:graphicFrameLocks noChangeAspect="1"/>
            </p:cNvGraphicFramePr>
            <p:nvPr/>
          </p:nvGraphicFramePr>
          <p:xfrm>
            <a:off x="2064" y="1152"/>
            <a:ext cx="19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54635" imgH="280035" progId="Equation.3">
                    <p:embed/>
                  </p:oleObj>
                </mc:Choice>
                <mc:Fallback>
                  <p:oleObj r:id="rId12" imgW="254635" imgH="280035" progId="Equation.3">
                    <p:embed/>
                    <p:pic>
                      <p:nvPicPr>
                        <p:cNvPr id="0" name="对象 6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52"/>
                          <a:ext cx="19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4" name="对象 6166"/>
            <p:cNvGraphicFramePr>
              <a:graphicFrameLocks noChangeAspect="1"/>
            </p:cNvGraphicFramePr>
            <p:nvPr/>
          </p:nvGraphicFramePr>
          <p:xfrm>
            <a:off x="2064" y="96"/>
            <a:ext cx="229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305435" imgH="368935" progId="Equation.3">
                    <p:embed/>
                  </p:oleObj>
                </mc:Choice>
                <mc:Fallback>
                  <p:oleObj r:id="rId14" imgW="305435" imgH="368935" progId="Equation.3">
                    <p:embed/>
                    <p:pic>
                      <p:nvPicPr>
                        <p:cNvPr id="0" name="对象 6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96"/>
                          <a:ext cx="229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5" name="对象 6167"/>
            <p:cNvGraphicFramePr>
              <a:graphicFrameLocks noChangeAspect="1"/>
            </p:cNvGraphicFramePr>
            <p:nvPr/>
          </p:nvGraphicFramePr>
          <p:xfrm>
            <a:off x="480" y="1008"/>
            <a:ext cx="210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80035" imgH="267335" progId="Equation.3">
                    <p:embed/>
                  </p:oleObj>
                </mc:Choice>
                <mc:Fallback>
                  <p:oleObj r:id="rId16" imgW="280035" imgH="267335" progId="Equation.3">
                    <p:embed/>
                    <p:pic>
                      <p:nvPicPr>
                        <p:cNvPr id="0" name="对象 6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008"/>
                          <a:ext cx="210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6" name="对象 6168"/>
            <p:cNvGraphicFramePr>
              <a:graphicFrameLocks noChangeAspect="1"/>
            </p:cNvGraphicFramePr>
            <p:nvPr/>
          </p:nvGraphicFramePr>
          <p:xfrm>
            <a:off x="432" y="0"/>
            <a:ext cx="23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18135" imgH="368935" progId="Equation.3">
                    <p:embed/>
                  </p:oleObj>
                </mc:Choice>
                <mc:Fallback>
                  <p:oleObj r:id="rId18" imgW="318135" imgH="368935" progId="Equation.3">
                    <p:embed/>
                    <p:pic>
                      <p:nvPicPr>
                        <p:cNvPr id="0" name="对象 6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0"/>
                          <a:ext cx="23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直接连接符 6169"/>
            <p:cNvSpPr>
              <a:spLocks noChangeShapeType="1"/>
            </p:cNvSpPr>
            <p:nvPr/>
          </p:nvSpPr>
          <p:spPr bwMode="auto">
            <a:xfrm flipH="1" flipV="1">
              <a:off x="239" y="452"/>
              <a:ext cx="1377" cy="929"/>
            </a:xfrm>
            <a:prstGeom prst="line">
              <a:avLst/>
            </a:prstGeom>
            <a:noFill/>
            <a:ln w="2921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7169"/>
          <p:cNvGrpSpPr/>
          <p:nvPr/>
        </p:nvGrpSpPr>
        <p:grpSpPr bwMode="auto">
          <a:xfrm>
            <a:off x="936085" y="2508392"/>
            <a:ext cx="8761413" cy="1784351"/>
            <a:chOff x="1" y="124"/>
            <a:chExt cx="5519" cy="1124"/>
          </a:xfrm>
        </p:grpSpPr>
        <p:sp>
          <p:nvSpPr>
            <p:cNvPr id="6149" name="文本框 7170"/>
            <p:cNvSpPr txBox="1">
              <a:spLocks noChangeArrowheads="1"/>
            </p:cNvSpPr>
            <p:nvPr/>
          </p:nvSpPr>
          <p:spPr bwMode="auto">
            <a:xfrm>
              <a:off x="96" y="124"/>
              <a:ext cx="5424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      </a:t>
              </a:r>
              <a:r>
                <a:rPr lang="zh-CN" altLang="en-US" sz="2000" kern="0" dirty="0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相交直线：</a:t>
              </a:r>
              <a:r>
                <a:rPr lang="zh-CN" altLang="en-US" sz="2000" kern="0" dirty="0">
                  <a:solidFill>
                    <a:srgbClr val="0000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同一平面内，有且只有一个公共点；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共面直线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      </a:t>
              </a:r>
              <a:r>
                <a:rPr lang="zh-CN" altLang="en-US" sz="2000" kern="0" dirty="0">
                  <a:solidFill>
                    <a:schemeClr val="hlink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平行直线：</a:t>
              </a:r>
              <a:r>
                <a:rPr lang="zh-CN" altLang="en-US" sz="2000" kern="0" dirty="0">
                  <a:solidFill>
                    <a:srgbClr val="0000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同一平面内，没有公共点；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异面直线：</a:t>
              </a:r>
              <a:r>
                <a:rPr lang="zh-CN" altLang="en-US" sz="2000" kern="0" dirty="0">
                  <a:solidFill>
                    <a:srgbClr val="0000FF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不同在任何一个平面内，没有公共点。</a:t>
              </a:r>
            </a:p>
          </p:txBody>
        </p:sp>
        <p:sp>
          <p:nvSpPr>
            <p:cNvPr id="6150" name="左大括号 7171"/>
            <p:cNvSpPr/>
            <p:nvPr/>
          </p:nvSpPr>
          <p:spPr bwMode="auto">
            <a:xfrm>
              <a:off x="1" y="504"/>
              <a:ext cx="96" cy="640"/>
            </a:xfrm>
            <a:prstGeom prst="leftBrace">
              <a:avLst>
                <a:gd name="adj1" fmla="val 70755"/>
                <a:gd name="adj2" fmla="val 50000"/>
              </a:avLst>
            </a:prstGeom>
            <a:noFill/>
            <a:ln w="38100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1" name="左大括号 7172"/>
            <p:cNvSpPr/>
            <p:nvPr/>
          </p:nvSpPr>
          <p:spPr bwMode="auto">
            <a:xfrm>
              <a:off x="834" y="179"/>
              <a:ext cx="97" cy="649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38100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8" name="文本框 7174"/>
          <p:cNvSpPr txBox="1">
            <a:spLocks noChangeArrowheads="1"/>
          </p:cNvSpPr>
          <p:nvPr/>
        </p:nvSpPr>
        <p:spPr bwMode="auto">
          <a:xfrm>
            <a:off x="556009" y="1774225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70550A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空间两条直线的位置关系有且只有三种：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556009" y="1231270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rgbClr val="8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空间中直线与直线之间的位置关系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536488" y="1279456"/>
            <a:ext cx="446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异面直线的画法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9022" y="1664992"/>
            <a:ext cx="10899878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说明</a:t>
            </a:r>
            <a:r>
              <a:rPr lang="en-US" altLang="zh-CN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画异面直线时 </a:t>
            </a:r>
            <a:r>
              <a:rPr lang="en-US" altLang="zh-CN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为了体现它们不共面的特点。常借助一个或两个平面来衬托</a:t>
            </a:r>
            <a:r>
              <a:rPr lang="en-US" altLang="zh-CN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27209" y="2270055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如图：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084063" y="510793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084063" y="4117339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387526" y="4117339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163563" y="411733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586087" y="500951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4586087" y="4018914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6872087" y="4018914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652887" y="4018914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205" name="对象 8204"/>
          <p:cNvGraphicFramePr>
            <a:graphicFrameLocks noChangeAspect="1"/>
          </p:cNvGraphicFramePr>
          <p:nvPr/>
        </p:nvGraphicFramePr>
        <p:xfrm>
          <a:off x="3747888" y="4080827"/>
          <a:ext cx="533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035" imgH="140335" progId="Equation.3">
                  <p:embed/>
                </p:oleObj>
              </mc:Choice>
              <mc:Fallback>
                <p:oleObj r:id="rId3" imgW="153035" imgH="140335" progId="Equation.3">
                  <p:embed/>
                  <p:pic>
                    <p:nvPicPr>
                      <p:cNvPr id="0" name="对象 8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888" y="4080827"/>
                        <a:ext cx="5334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对象 8205"/>
          <p:cNvGraphicFramePr>
            <a:graphicFrameLocks noChangeAspect="1"/>
          </p:cNvGraphicFramePr>
          <p:nvPr/>
        </p:nvGraphicFramePr>
        <p:xfrm>
          <a:off x="4738487" y="4668202"/>
          <a:ext cx="533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3035" imgH="140335" progId="Equation.3">
                  <p:embed/>
                </p:oleObj>
              </mc:Choice>
              <mc:Fallback>
                <p:oleObj r:id="rId5" imgW="153035" imgH="140335" progId="Equation.3">
                  <p:embed/>
                  <p:pic>
                    <p:nvPicPr>
                      <p:cNvPr id="0" name="对象 8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487" y="4668202"/>
                        <a:ext cx="5334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7" name="组合 8206"/>
          <p:cNvGrpSpPr/>
          <p:nvPr/>
        </p:nvGrpSpPr>
        <p:grpSpPr bwMode="auto">
          <a:xfrm>
            <a:off x="8065885" y="3073339"/>
            <a:ext cx="2895600" cy="2438400"/>
            <a:chOff x="0" y="0"/>
            <a:chExt cx="1824" cy="1536"/>
          </a:xfrm>
        </p:grpSpPr>
        <p:sp>
          <p:nvSpPr>
            <p:cNvPr id="7207" name="AutoShape 16"/>
            <p:cNvSpPr>
              <a:spLocks noChangeArrowheads="1"/>
            </p:cNvSpPr>
            <p:nvPr/>
          </p:nvSpPr>
          <p:spPr bwMode="auto">
            <a:xfrm>
              <a:off x="0" y="864"/>
              <a:ext cx="1824" cy="624"/>
            </a:xfrm>
            <a:prstGeom prst="parallelogram">
              <a:avLst>
                <a:gd name="adj" fmla="val 7307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8" name="AutoShape 17"/>
            <p:cNvSpPr>
              <a:spLocks noChangeArrowheads="1"/>
            </p:cNvSpPr>
            <p:nvPr/>
          </p:nvSpPr>
          <p:spPr bwMode="auto">
            <a:xfrm rot="4532593">
              <a:off x="508" y="-129"/>
              <a:ext cx="1049" cy="1308"/>
            </a:xfrm>
            <a:prstGeom prst="parallelogram">
              <a:avLst>
                <a:gd name="adj" fmla="val 3201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7209" name="对象 8209"/>
            <p:cNvGraphicFramePr>
              <a:graphicFrameLocks noChangeAspect="1"/>
            </p:cNvGraphicFramePr>
            <p:nvPr/>
          </p:nvGraphicFramePr>
          <p:xfrm>
            <a:off x="96" y="1200"/>
            <a:ext cx="28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3035" imgH="203835" progId="Equation.3">
                    <p:embed/>
                  </p:oleObj>
                </mc:Choice>
                <mc:Fallback>
                  <p:oleObj r:id="rId6" imgW="153035" imgH="203835" progId="Equation.3">
                    <p:embed/>
                    <p:pic>
                      <p:nvPicPr>
                        <p:cNvPr id="0" name="对象 8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200"/>
                          <a:ext cx="28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10" name="对象 8210"/>
            <p:cNvGraphicFramePr>
              <a:graphicFrameLocks noChangeAspect="1"/>
            </p:cNvGraphicFramePr>
            <p:nvPr/>
          </p:nvGraphicFramePr>
          <p:xfrm>
            <a:off x="288" y="144"/>
            <a:ext cx="33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3035" imgH="140335" progId="Equation.3">
                    <p:embed/>
                  </p:oleObj>
                </mc:Choice>
                <mc:Fallback>
                  <p:oleObj r:id="rId8" imgW="153035" imgH="140335" progId="Equation.3">
                    <p:embed/>
                    <p:pic>
                      <p:nvPicPr>
                        <p:cNvPr id="0" name="对象 8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44"/>
                          <a:ext cx="33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2" name="组合 8211"/>
          <p:cNvGrpSpPr/>
          <p:nvPr/>
        </p:nvGrpSpPr>
        <p:grpSpPr bwMode="auto">
          <a:xfrm>
            <a:off x="5881487" y="3096577"/>
            <a:ext cx="1752600" cy="601662"/>
            <a:chOff x="0" y="0"/>
            <a:chExt cx="1104" cy="379"/>
          </a:xfrm>
        </p:grpSpPr>
        <p:sp>
          <p:nvSpPr>
            <p:cNvPr id="7205" name="Line 21"/>
            <p:cNvSpPr>
              <a:spLocks noChangeShapeType="1"/>
            </p:cNvSpPr>
            <p:nvPr/>
          </p:nvSpPr>
          <p:spPr bwMode="auto">
            <a:xfrm>
              <a:off x="0" y="379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6" name="Text Box 22"/>
            <p:cNvSpPr txBox="1">
              <a:spLocks noChangeArrowheads="1"/>
            </p:cNvSpPr>
            <p:nvPr/>
          </p:nvSpPr>
          <p:spPr bwMode="auto">
            <a:xfrm>
              <a:off x="41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15" name="组合 8214"/>
          <p:cNvGrpSpPr/>
          <p:nvPr/>
        </p:nvGrpSpPr>
        <p:grpSpPr bwMode="auto">
          <a:xfrm>
            <a:off x="2204838" y="4299903"/>
            <a:ext cx="1371600" cy="503237"/>
            <a:chOff x="0" y="0"/>
            <a:chExt cx="864" cy="317"/>
          </a:xfrm>
        </p:grpSpPr>
        <p:sp>
          <p:nvSpPr>
            <p:cNvPr id="7203" name="Line 24"/>
            <p:cNvSpPr>
              <a:spLocks noChangeShapeType="1"/>
            </p:cNvSpPr>
            <p:nvPr/>
          </p:nvSpPr>
          <p:spPr bwMode="auto">
            <a:xfrm>
              <a:off x="0" y="317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4" name="Text Box 25"/>
            <p:cNvSpPr txBox="1">
              <a:spLocks noChangeArrowheads="1"/>
            </p:cNvSpPr>
            <p:nvPr/>
          </p:nvSpPr>
          <p:spPr bwMode="auto">
            <a:xfrm>
              <a:off x="48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18" name="组合 8217"/>
          <p:cNvGrpSpPr/>
          <p:nvPr/>
        </p:nvGrpSpPr>
        <p:grpSpPr bwMode="auto">
          <a:xfrm>
            <a:off x="8902497" y="4444939"/>
            <a:ext cx="533400" cy="762000"/>
            <a:chOff x="0" y="0"/>
            <a:chExt cx="336" cy="480"/>
          </a:xfrm>
        </p:grpSpPr>
        <p:sp>
          <p:nvSpPr>
            <p:cNvPr id="7201" name="Line 27"/>
            <p:cNvSpPr>
              <a:spLocks noChangeShapeType="1"/>
            </p:cNvSpPr>
            <p:nvPr/>
          </p:nvSpPr>
          <p:spPr bwMode="auto">
            <a:xfrm flipH="1">
              <a:off x="48" y="0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2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221" name="组合 8220"/>
          <p:cNvGrpSpPr/>
          <p:nvPr/>
        </p:nvGrpSpPr>
        <p:grpSpPr bwMode="auto">
          <a:xfrm>
            <a:off x="10045497" y="3560703"/>
            <a:ext cx="396875" cy="884237"/>
            <a:chOff x="0" y="0"/>
            <a:chExt cx="250" cy="557"/>
          </a:xfrm>
        </p:grpSpPr>
        <p:sp>
          <p:nvSpPr>
            <p:cNvPr id="7199" name="Line 30"/>
            <p:cNvSpPr>
              <a:spLocks noChangeShapeType="1"/>
            </p:cNvSpPr>
            <p:nvPr/>
          </p:nvSpPr>
          <p:spPr bwMode="auto">
            <a:xfrm>
              <a:off x="0" y="125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0" name="Text Box 31"/>
            <p:cNvSpPr txBox="1">
              <a:spLocks noChangeArrowheads="1"/>
            </p:cNvSpPr>
            <p:nvPr/>
          </p:nvSpPr>
          <p:spPr bwMode="auto">
            <a:xfrm>
              <a:off x="44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i="1" kern="0">
                  <a:solidFill>
                    <a:srgbClr val="FF33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24" name="组合 8223"/>
          <p:cNvGrpSpPr/>
          <p:nvPr/>
        </p:nvGrpSpPr>
        <p:grpSpPr bwMode="auto">
          <a:xfrm>
            <a:off x="2662038" y="2928303"/>
            <a:ext cx="838200" cy="2941637"/>
            <a:chOff x="0" y="0"/>
            <a:chExt cx="528" cy="1853"/>
          </a:xfrm>
        </p:grpSpPr>
        <p:sp>
          <p:nvSpPr>
            <p:cNvPr id="7195" name="Line 33"/>
            <p:cNvSpPr>
              <a:spLocks noChangeShapeType="1"/>
            </p:cNvSpPr>
            <p:nvPr/>
          </p:nvSpPr>
          <p:spPr bwMode="auto">
            <a:xfrm>
              <a:off x="0" y="173"/>
              <a:ext cx="240" cy="76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6" name="Line 34"/>
            <p:cNvSpPr>
              <a:spLocks noChangeShapeType="1"/>
            </p:cNvSpPr>
            <p:nvPr/>
          </p:nvSpPr>
          <p:spPr bwMode="auto">
            <a:xfrm>
              <a:off x="384" y="1373"/>
              <a:ext cx="144" cy="48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7" name="Text Box 35"/>
            <p:cNvSpPr txBox="1">
              <a:spLocks noChangeArrowheads="1"/>
            </p:cNvSpPr>
            <p:nvPr/>
          </p:nvSpPr>
          <p:spPr bwMode="auto">
            <a:xfrm>
              <a:off x="227" y="672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7198" name="Text Box 36"/>
            <p:cNvSpPr txBox="1">
              <a:spLocks noChangeArrowheads="1"/>
            </p:cNvSpPr>
            <p:nvPr/>
          </p:nvSpPr>
          <p:spPr bwMode="auto">
            <a:xfrm>
              <a:off x="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229" name="组合 8228"/>
          <p:cNvGrpSpPr/>
          <p:nvPr/>
        </p:nvGrpSpPr>
        <p:grpSpPr bwMode="auto">
          <a:xfrm>
            <a:off x="5576687" y="4171314"/>
            <a:ext cx="1524000" cy="685800"/>
            <a:chOff x="0" y="0"/>
            <a:chExt cx="960" cy="432"/>
          </a:xfrm>
        </p:grpSpPr>
        <p:sp>
          <p:nvSpPr>
            <p:cNvPr id="7193" name="Line 38"/>
            <p:cNvSpPr>
              <a:spLocks noChangeShapeType="1"/>
            </p:cNvSpPr>
            <p:nvPr/>
          </p:nvSpPr>
          <p:spPr bwMode="auto">
            <a:xfrm flipH="1">
              <a:off x="0" y="144"/>
              <a:ext cx="96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4" name="Text Box 39"/>
            <p:cNvSpPr txBox="1">
              <a:spLocks noChangeArrowheads="1"/>
            </p:cNvSpPr>
            <p:nvPr/>
          </p:nvSpPr>
          <p:spPr bwMode="auto">
            <a:xfrm>
              <a:off x="24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>
                  <a:ea typeface="思源黑体 CN Regular" panose="020B05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111176" y="5149214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9018385" y="5454589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595738" y="5184139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</a:p>
        </p:txBody>
      </p: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232" grpId="0"/>
      <p:bldP spid="8233" grpId="0"/>
      <p:bldP spid="8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0241"/>
          <p:cNvSpPr>
            <a:spLocks noChangeArrowheads="1"/>
          </p:cNvSpPr>
          <p:nvPr/>
        </p:nvSpPr>
        <p:spPr bwMode="auto">
          <a:xfrm>
            <a:off x="658813" y="1246416"/>
            <a:ext cx="801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FF5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空间两直线平行的判定公理</a:t>
            </a:r>
          </a:p>
        </p:txBody>
      </p:sp>
      <p:sp>
        <p:nvSpPr>
          <p:cNvPr id="8195" name="矩形 10242"/>
          <p:cNvSpPr>
            <a:spLocks noChangeArrowheads="1"/>
          </p:cNvSpPr>
          <p:nvPr/>
        </p:nvSpPr>
        <p:spPr bwMode="auto">
          <a:xfrm>
            <a:off x="660400" y="1783814"/>
            <a:ext cx="5085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solidFill>
                  <a:srgbClr val="FF5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公理</a:t>
            </a:r>
            <a:r>
              <a:rPr lang="en-US" altLang="zh-CN" sz="2000" kern="0" dirty="0">
                <a:solidFill>
                  <a:srgbClr val="FF5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平行于同一条直线的两直线互相平行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244" name="平行四边形 10243"/>
          <p:cNvSpPr>
            <a:spLocks noChangeArrowheads="1"/>
          </p:cNvSpPr>
          <p:nvPr/>
        </p:nvSpPr>
        <p:spPr bwMode="auto">
          <a:xfrm>
            <a:off x="3858261" y="4018123"/>
            <a:ext cx="4016375" cy="1327150"/>
          </a:xfrm>
          <a:prstGeom prst="parallelogram">
            <a:avLst>
              <a:gd name="adj" fmla="val 75658"/>
            </a:avLst>
          </a:prstGeom>
          <a:noFill/>
          <a:ln w="2857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7503160" y="2878298"/>
            <a:ext cx="1481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246" name="直接连接符 10245"/>
          <p:cNvSpPr>
            <a:spLocks noChangeShapeType="1"/>
          </p:cNvSpPr>
          <p:nvPr/>
        </p:nvSpPr>
        <p:spPr bwMode="auto">
          <a:xfrm>
            <a:off x="5301298" y="3302160"/>
            <a:ext cx="2273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直接连接符 10246"/>
          <p:cNvSpPr>
            <a:spLocks noChangeShapeType="1"/>
          </p:cNvSpPr>
          <p:nvPr/>
        </p:nvSpPr>
        <p:spPr bwMode="auto">
          <a:xfrm>
            <a:off x="5112385" y="4343560"/>
            <a:ext cx="1892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直接连接符 10247"/>
          <p:cNvSpPr>
            <a:spLocks noChangeShapeType="1"/>
          </p:cNvSpPr>
          <p:nvPr/>
        </p:nvSpPr>
        <p:spPr bwMode="auto">
          <a:xfrm>
            <a:off x="4542474" y="4910298"/>
            <a:ext cx="18938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6911024" y="3962560"/>
            <a:ext cx="1481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6437949" y="4437224"/>
            <a:ext cx="1481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658813" y="2362675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若 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252" name="折角形 10251"/>
          <p:cNvSpPr>
            <a:spLocks noChangeArrowheads="1"/>
          </p:cNvSpPr>
          <p:nvPr/>
        </p:nvSpPr>
        <p:spPr bwMode="auto">
          <a:xfrm>
            <a:off x="1831024" y="2541905"/>
            <a:ext cx="8397875" cy="1296988"/>
          </a:xfrm>
          <a:prstGeom prst="foldedCorner">
            <a:avLst>
              <a:gd name="adj" fmla="val 12500"/>
            </a:avLst>
          </a:prstGeom>
          <a:noFill/>
          <a:ln w="28575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9" grpId="0"/>
      <p:bldP spid="10250" grpId="0"/>
      <p:bldP spid="10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58813" y="1136914"/>
            <a:ext cx="10860087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：如图，空间四边行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中，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分别是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DA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求证：四边形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EFGH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是平行四边形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9219" name="组合 11266"/>
          <p:cNvGrpSpPr/>
          <p:nvPr/>
        </p:nvGrpSpPr>
        <p:grpSpPr bwMode="auto">
          <a:xfrm>
            <a:off x="7579807" y="1685689"/>
            <a:ext cx="3851275" cy="3540125"/>
            <a:chOff x="0" y="0"/>
            <a:chExt cx="2539" cy="2299"/>
          </a:xfrm>
        </p:grpSpPr>
        <p:sp>
          <p:nvSpPr>
            <p:cNvPr id="9235" name="Line 5"/>
            <p:cNvSpPr>
              <a:spLocks noChangeShapeType="1"/>
            </p:cNvSpPr>
            <p:nvPr/>
          </p:nvSpPr>
          <p:spPr bwMode="auto">
            <a:xfrm>
              <a:off x="997" y="91"/>
              <a:ext cx="91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236" name="组合 11268"/>
            <p:cNvGrpSpPr/>
            <p:nvPr/>
          </p:nvGrpSpPr>
          <p:grpSpPr bwMode="auto">
            <a:xfrm>
              <a:off x="0" y="0"/>
              <a:ext cx="2539" cy="2299"/>
              <a:chOff x="0" y="0"/>
              <a:chExt cx="2539" cy="2299"/>
            </a:xfrm>
          </p:grpSpPr>
          <p:sp>
            <p:nvSpPr>
              <p:cNvPr id="9237" name="Line 7"/>
              <p:cNvSpPr>
                <a:spLocks noChangeShapeType="1"/>
              </p:cNvSpPr>
              <p:nvPr/>
            </p:nvSpPr>
            <p:spPr bwMode="auto">
              <a:xfrm>
                <a:off x="180" y="1996"/>
                <a:ext cx="20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38" name="Line 8"/>
              <p:cNvSpPr>
                <a:spLocks noChangeShapeType="1"/>
              </p:cNvSpPr>
              <p:nvPr/>
            </p:nvSpPr>
            <p:spPr bwMode="auto">
              <a:xfrm>
                <a:off x="1723" y="1723"/>
                <a:ext cx="544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239" name="组合 11271"/>
              <p:cNvGrpSpPr/>
              <p:nvPr/>
            </p:nvGrpSpPr>
            <p:grpSpPr bwMode="auto">
              <a:xfrm>
                <a:off x="0" y="0"/>
                <a:ext cx="2539" cy="2299"/>
                <a:chOff x="0" y="0"/>
                <a:chExt cx="2539" cy="2299"/>
              </a:xfrm>
            </p:grpSpPr>
            <p:sp>
              <p:nvSpPr>
                <p:cNvPr id="924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34" y="1451"/>
                  <a:ext cx="544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80" y="91"/>
                  <a:ext cx="817" cy="19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2" name="Line 12"/>
                <p:cNvSpPr>
                  <a:spLocks noChangeShapeType="1"/>
                </p:cNvSpPr>
                <p:nvPr/>
              </p:nvSpPr>
              <p:spPr bwMode="auto">
                <a:xfrm>
                  <a:off x="1088" y="861"/>
                  <a:ext cx="90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3" name="Line 13"/>
                <p:cNvSpPr>
                  <a:spLocks noChangeShapeType="1"/>
                </p:cNvSpPr>
                <p:nvPr/>
              </p:nvSpPr>
              <p:spPr bwMode="auto">
                <a:xfrm>
                  <a:off x="1178" y="1451"/>
                  <a:ext cx="590" cy="2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0" y="1723"/>
                  <a:ext cx="453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9245" name="组合 11277"/>
                <p:cNvGrpSpPr/>
                <p:nvPr/>
              </p:nvGrpSpPr>
              <p:grpSpPr bwMode="auto">
                <a:xfrm>
                  <a:off x="543" y="839"/>
                  <a:ext cx="1225" cy="1157"/>
                  <a:chOff x="0" y="0"/>
                  <a:chExt cx="1225" cy="1157"/>
                </a:xfrm>
              </p:grpSpPr>
              <p:sp>
                <p:nvSpPr>
                  <p:cNvPr id="925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" y="23"/>
                    <a:ext cx="5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5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0" y="885"/>
                    <a:ext cx="545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5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72"/>
                    <a:ext cx="680" cy="8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5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5" y="0"/>
                    <a:ext cx="680" cy="93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24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97" y="0"/>
                  <a:ext cx="36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92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88" y="657"/>
                  <a:ext cx="362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924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6" y="929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E</a:t>
                  </a:r>
                </a:p>
              </p:txBody>
            </p:sp>
            <p:sp>
              <p:nvSpPr>
                <p:cNvPr id="924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33" y="2041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F</a:t>
                  </a:r>
                </a:p>
              </p:txBody>
            </p:sp>
            <p:sp>
              <p:nvSpPr>
                <p:cNvPr id="925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7" y="1996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925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0" y="1996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925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68" y="1519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9220" name="Text Box 28"/>
          <p:cNvSpPr txBox="1">
            <a:spLocks noChangeArrowheads="1"/>
          </p:cNvSpPr>
          <p:nvPr/>
        </p:nvSpPr>
        <p:spPr bwMode="auto">
          <a:xfrm>
            <a:off x="9453056" y="3628788"/>
            <a:ext cx="215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1291" name="Text Box 22"/>
          <p:cNvSpPr txBox="1">
            <a:spLocks noChangeArrowheads="1"/>
          </p:cNvSpPr>
          <p:nvPr/>
        </p:nvSpPr>
        <p:spPr bwMode="auto">
          <a:xfrm>
            <a:off x="1972757" y="2718698"/>
            <a:ext cx="5545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∵ EH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△ABD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的中位线</a:t>
            </a:r>
          </a:p>
        </p:txBody>
      </p:sp>
      <p:sp>
        <p:nvSpPr>
          <p:cNvPr id="11292" name="Text Box 25"/>
          <p:cNvSpPr txBox="1">
            <a:spLocks noChangeArrowheads="1"/>
          </p:cNvSpPr>
          <p:nvPr/>
        </p:nvSpPr>
        <p:spPr bwMode="auto">
          <a:xfrm>
            <a:off x="1974727" y="4217391"/>
            <a:ext cx="5119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∴EH ∥FG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EH =FG</a:t>
            </a:r>
          </a:p>
        </p:txBody>
      </p:sp>
      <p:sp>
        <p:nvSpPr>
          <p:cNvPr id="11293" name="Text Box 26"/>
          <p:cNvSpPr txBox="1">
            <a:spLocks noChangeArrowheads="1"/>
          </p:cNvSpPr>
          <p:nvPr/>
        </p:nvSpPr>
        <p:spPr bwMode="auto">
          <a:xfrm>
            <a:off x="1933866" y="4688736"/>
            <a:ext cx="548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∴EFGH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是一个平行四边形</a:t>
            </a:r>
          </a:p>
        </p:txBody>
      </p:sp>
      <p:sp>
        <p:nvSpPr>
          <p:cNvPr id="11294" name="Text Box 27"/>
          <p:cNvSpPr txBox="1">
            <a:spLocks noChangeArrowheads="1"/>
          </p:cNvSpPr>
          <p:nvPr/>
        </p:nvSpPr>
        <p:spPr bwMode="auto">
          <a:xfrm>
            <a:off x="2133601" y="2226933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证明：</a:t>
            </a:r>
            <a:endParaRPr lang="zh-CN" altLang="en-US" sz="2000" kern="0">
              <a:solidFill>
                <a:srgbClr val="FF66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95" name="Text Box 28"/>
          <p:cNvSpPr txBox="1">
            <a:spLocks noChangeArrowheads="1"/>
          </p:cNvSpPr>
          <p:nvPr/>
        </p:nvSpPr>
        <p:spPr bwMode="auto">
          <a:xfrm>
            <a:off x="2840320" y="2217259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连结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BD</a:t>
            </a:r>
          </a:p>
        </p:txBody>
      </p:sp>
      <p:grpSp>
        <p:nvGrpSpPr>
          <p:cNvPr id="11296" name="组合 11295"/>
          <p:cNvGrpSpPr/>
          <p:nvPr/>
        </p:nvGrpSpPr>
        <p:grpSpPr bwMode="auto">
          <a:xfrm>
            <a:off x="1972757" y="3581006"/>
            <a:ext cx="6292850" cy="757238"/>
            <a:chOff x="0" y="-13"/>
            <a:chExt cx="3964" cy="477"/>
          </a:xfrm>
        </p:grpSpPr>
        <p:sp>
          <p:nvSpPr>
            <p:cNvPr id="9233" name="Text Box 24"/>
            <p:cNvSpPr txBox="1">
              <a:spLocks noChangeArrowheads="1"/>
            </p:cNvSpPr>
            <p:nvPr/>
          </p:nvSpPr>
          <p:spPr bwMode="auto">
            <a:xfrm>
              <a:off x="0" y="91"/>
              <a:ext cx="39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同理，</a:t>
              </a:r>
              <a:r>
                <a:rPr lang="en-US" altLang="zh-CN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FG ∥BD</a:t>
              </a:r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且</a:t>
              </a:r>
              <a:r>
                <a:rPr lang="en-US" altLang="zh-CN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FG =          BD</a:t>
              </a:r>
            </a:p>
          </p:txBody>
        </p:sp>
        <p:graphicFrame>
          <p:nvGraphicFramePr>
            <p:cNvPr id="9234" name="对象 11297"/>
            <p:cNvGraphicFramePr>
              <a:graphicFrameLocks noChangeAspect="1"/>
            </p:cNvGraphicFramePr>
            <p:nvPr/>
          </p:nvGraphicFramePr>
          <p:xfrm>
            <a:off x="1738" y="-13"/>
            <a:ext cx="365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" imgW="3657600" imgH="9753600" progId="Equation.3">
                    <p:embed/>
                  </p:oleObj>
                </mc:Choice>
                <mc:Fallback>
                  <p:oleObj name="公式" r:id="rId3" imgW="3657600" imgH="9753600" progId="Equation.3">
                    <p:embed/>
                    <p:pic>
                      <p:nvPicPr>
                        <p:cNvPr id="0" name="对象 11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" y="-13"/>
                          <a:ext cx="365" cy="47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99" name="组合 11298"/>
          <p:cNvGrpSpPr/>
          <p:nvPr/>
        </p:nvGrpSpPr>
        <p:grpSpPr bwMode="auto">
          <a:xfrm>
            <a:off x="1902911" y="3047436"/>
            <a:ext cx="5546725" cy="657225"/>
            <a:chOff x="0" y="-30"/>
            <a:chExt cx="3494" cy="414"/>
          </a:xfrm>
        </p:grpSpPr>
        <p:sp>
          <p:nvSpPr>
            <p:cNvPr id="9231" name="Text Box 23"/>
            <p:cNvSpPr txBox="1">
              <a:spLocks noChangeArrowheads="1"/>
            </p:cNvSpPr>
            <p:nvPr/>
          </p:nvSpPr>
          <p:spPr bwMode="auto">
            <a:xfrm>
              <a:off x="0" y="62"/>
              <a:ext cx="34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 ∴EH ∥BD</a:t>
              </a:r>
              <a:r>
                <a:rPr lang="zh-CN" altLang="en-US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且</a:t>
              </a:r>
              <a:r>
                <a:rPr lang="en-US" altLang="zh-CN" sz="2000" kern="0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EH =      BD</a:t>
              </a:r>
            </a:p>
          </p:txBody>
        </p:sp>
        <p:graphicFrame>
          <p:nvGraphicFramePr>
            <p:cNvPr id="9232" name="对象 11300"/>
            <p:cNvGraphicFramePr>
              <a:graphicFrameLocks noChangeAspect="1"/>
            </p:cNvGraphicFramePr>
            <p:nvPr/>
          </p:nvGraphicFramePr>
          <p:xfrm>
            <a:off x="1333" y="-30"/>
            <a:ext cx="328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2400" imgH="394335" progId="Equation.DSMT4">
                    <p:embed/>
                  </p:oleObj>
                </mc:Choice>
                <mc:Fallback>
                  <p:oleObj r:id="rId5" imgW="152400" imgH="394335" progId="Equation.DSMT4">
                    <p:embed/>
                    <p:pic>
                      <p:nvPicPr>
                        <p:cNvPr id="0" name="对象 113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3" y="-30"/>
                          <a:ext cx="328" cy="4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02" name="Text Box 27"/>
          <p:cNvSpPr txBox="1">
            <a:spLocks noChangeArrowheads="1"/>
          </p:cNvSpPr>
          <p:nvPr/>
        </p:nvSpPr>
        <p:spPr bwMode="auto">
          <a:xfrm>
            <a:off x="543427" y="5684226"/>
            <a:ext cx="813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4A22D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变式：如果再加上条件</a:t>
            </a:r>
            <a:r>
              <a:rPr lang="en-US" altLang="zh-CN" sz="2000" kern="0">
                <a:solidFill>
                  <a:srgbClr val="4A22D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AC=BD</a:t>
            </a:r>
            <a:r>
              <a:rPr lang="zh-CN" altLang="en-US" sz="2000" kern="0">
                <a:solidFill>
                  <a:srgbClr val="4A22D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，那么四边形</a:t>
            </a:r>
            <a:r>
              <a:rPr lang="en-US" altLang="zh-CN" sz="2000" kern="0">
                <a:solidFill>
                  <a:srgbClr val="4A22D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EFGH</a:t>
            </a:r>
            <a:r>
              <a:rPr lang="zh-CN" altLang="en-US" sz="2000" kern="0">
                <a:solidFill>
                  <a:srgbClr val="4A22DE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是什么图形？</a:t>
            </a:r>
          </a:p>
        </p:txBody>
      </p:sp>
      <p:sp>
        <p:nvSpPr>
          <p:cNvPr id="11303" name="Text Box 32"/>
          <p:cNvSpPr txBox="1">
            <a:spLocks noChangeArrowheads="1"/>
          </p:cNvSpPr>
          <p:nvPr/>
        </p:nvSpPr>
        <p:spPr bwMode="auto">
          <a:xfrm>
            <a:off x="106239" y="5186481"/>
            <a:ext cx="885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立体问题平面化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是解立体几何时</a:t>
            </a:r>
            <a:r>
              <a:rPr lang="zh-CN" altLang="en-US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最主要、最常用</a:t>
            </a:r>
            <a:r>
              <a: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rPr>
              <a:t>的一种方法。</a:t>
            </a:r>
          </a:p>
        </p:txBody>
      </p:sp>
      <p:cxnSp>
        <p:nvCxnSpPr>
          <p:cNvPr id="4" name="直接连接符 1"/>
          <p:cNvCxnSpPr>
            <a:endCxn id="9238" idx="1"/>
          </p:cNvCxnSpPr>
          <p:nvPr/>
        </p:nvCxnSpPr>
        <p:spPr>
          <a:xfrm>
            <a:off x="9092695" y="1807926"/>
            <a:ext cx="1925637" cy="2951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/>
      <p:bldP spid="11292" grpId="0"/>
      <p:bldP spid="11293" grpId="0"/>
      <p:bldP spid="11294" grpId="0"/>
      <p:bldP spid="11295" grpId="0"/>
      <p:bldP spid="11302" grpId="0"/>
      <p:bldP spid="113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2289"/>
          <p:cNvSpPr txBox="1">
            <a:spLocks noChangeArrowheads="1"/>
          </p:cNvSpPr>
          <p:nvPr/>
        </p:nvSpPr>
        <p:spPr bwMode="auto">
          <a:xfrm>
            <a:off x="658813" y="1282300"/>
            <a:ext cx="8696325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000" kern="0" dirty="0">
                <a:solidFill>
                  <a:srgbClr val="FF5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定理</a:t>
            </a:r>
            <a:r>
              <a:rPr lang="zh-CN" altLang="en-US" sz="2000" kern="0" dirty="0">
                <a:solidFill>
                  <a:srgbClr val="FFFF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空间中如果两个角的两边分别平行，那么这两个角相等或互补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0243" name="组合 12290"/>
          <p:cNvGrpSpPr/>
          <p:nvPr/>
        </p:nvGrpSpPr>
        <p:grpSpPr bwMode="auto">
          <a:xfrm>
            <a:off x="2688301" y="4521624"/>
            <a:ext cx="5545138" cy="1152525"/>
            <a:chOff x="0" y="0"/>
            <a:chExt cx="3493" cy="726"/>
          </a:xfrm>
        </p:grpSpPr>
        <p:grpSp>
          <p:nvGrpSpPr>
            <p:cNvPr id="10250" name="组合 12291"/>
            <p:cNvGrpSpPr/>
            <p:nvPr/>
          </p:nvGrpSpPr>
          <p:grpSpPr bwMode="auto">
            <a:xfrm>
              <a:off x="0" y="0"/>
              <a:ext cx="3493" cy="726"/>
              <a:chOff x="0" y="0"/>
              <a:chExt cx="3493" cy="726"/>
            </a:xfrm>
          </p:grpSpPr>
          <p:sp>
            <p:nvSpPr>
              <p:cNvPr id="10252" name="平行四边形 122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93" cy="726"/>
              </a:xfrm>
              <a:prstGeom prst="parallelogram">
                <a:avLst>
                  <a:gd name="adj" fmla="val 120282"/>
                </a:avLst>
              </a:prstGeom>
              <a:noFill/>
              <a:ln w="38100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 kern="0"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3" name="直接连接符 12293"/>
              <p:cNvSpPr>
                <a:spLocks noChangeShapeType="1"/>
              </p:cNvSpPr>
              <p:nvPr/>
            </p:nvSpPr>
            <p:spPr bwMode="auto">
              <a:xfrm flipV="1">
                <a:off x="817" y="46"/>
                <a:ext cx="2313" cy="36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4" name="直接连接符 12294"/>
              <p:cNvSpPr>
                <a:spLocks noChangeShapeType="1"/>
              </p:cNvSpPr>
              <p:nvPr/>
            </p:nvSpPr>
            <p:spPr bwMode="auto">
              <a:xfrm>
                <a:off x="953" y="182"/>
                <a:ext cx="1678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1" name="任意多边形 12295"/>
            <p:cNvSpPr>
              <a:spLocks noChangeArrowheads="1"/>
            </p:cNvSpPr>
            <p:nvPr/>
          </p:nvSpPr>
          <p:spPr bwMode="auto">
            <a:xfrm>
              <a:off x="1996" y="254"/>
              <a:ext cx="45" cy="136"/>
            </a:xfrm>
            <a:custGeom>
              <a:avLst/>
              <a:gdLst>
                <a:gd name="T0" fmla="*/ 0 w 21600"/>
                <a:gd name="T1" fmla="*/ 0 h 21600"/>
                <a:gd name="T2" fmla="*/ 45 w 21600"/>
                <a:gd name="T3" fmla="*/ 136 h 21600"/>
                <a:gd name="T4" fmla="*/ 0 w 21600"/>
                <a:gd name="T5" fmla="*/ 0 h 21600"/>
                <a:gd name="T6" fmla="*/ 45 w 21600"/>
                <a:gd name="T7" fmla="*/ 136 h 21600"/>
                <a:gd name="T8" fmla="*/ 0 w 21600"/>
                <a:gd name="T9" fmla="*/ 136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44" name="组合 12296"/>
          <p:cNvGrpSpPr/>
          <p:nvPr/>
        </p:nvGrpSpPr>
        <p:grpSpPr bwMode="auto">
          <a:xfrm>
            <a:off x="2867690" y="2505499"/>
            <a:ext cx="5545137" cy="1152525"/>
            <a:chOff x="0" y="0"/>
            <a:chExt cx="3493" cy="726"/>
          </a:xfrm>
        </p:grpSpPr>
        <p:sp>
          <p:nvSpPr>
            <p:cNvPr id="10247" name="平行四边形 12297"/>
            <p:cNvSpPr>
              <a:spLocks noChangeArrowheads="1"/>
            </p:cNvSpPr>
            <p:nvPr/>
          </p:nvSpPr>
          <p:spPr bwMode="auto">
            <a:xfrm>
              <a:off x="0" y="0"/>
              <a:ext cx="3493" cy="726"/>
            </a:xfrm>
            <a:prstGeom prst="parallelogram">
              <a:avLst>
                <a:gd name="adj" fmla="val 120282"/>
              </a:avLst>
            </a:prstGeom>
            <a:noFill/>
            <a:ln w="38100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kern="0"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8" name="直接连接符 12298"/>
            <p:cNvSpPr>
              <a:spLocks noChangeShapeType="1"/>
            </p:cNvSpPr>
            <p:nvPr/>
          </p:nvSpPr>
          <p:spPr bwMode="auto">
            <a:xfrm flipV="1">
              <a:off x="817" y="46"/>
              <a:ext cx="2313" cy="3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9" name="直接连接符 12299"/>
            <p:cNvSpPr>
              <a:spLocks noChangeShapeType="1"/>
            </p:cNvSpPr>
            <p:nvPr/>
          </p:nvSpPr>
          <p:spPr bwMode="auto">
            <a:xfrm>
              <a:off x="953" y="182"/>
              <a:ext cx="1678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45" name="任意多边形 12300"/>
          <p:cNvSpPr>
            <a:spLocks noChangeArrowheads="1"/>
          </p:cNvSpPr>
          <p:nvPr/>
        </p:nvSpPr>
        <p:spPr bwMode="auto">
          <a:xfrm>
            <a:off x="5963315" y="2908723"/>
            <a:ext cx="71437" cy="215900"/>
          </a:xfrm>
          <a:custGeom>
            <a:avLst/>
            <a:gdLst>
              <a:gd name="T0" fmla="*/ 0 w 21600"/>
              <a:gd name="T1" fmla="*/ 0 h 21600"/>
              <a:gd name="T2" fmla="*/ 71437 w 21600"/>
              <a:gd name="T3" fmla="*/ 215900 h 21600"/>
              <a:gd name="T4" fmla="*/ 0 w 21600"/>
              <a:gd name="T5" fmla="*/ 0 h 21600"/>
              <a:gd name="T6" fmla="*/ 71437 w 21600"/>
              <a:gd name="T7" fmla="*/ 215900 h 21600"/>
              <a:gd name="T8" fmla="*/ 0 w 21600"/>
              <a:gd name="T9" fmla="*/ 2159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平行四边形 7169"/>
          <p:cNvSpPr>
            <a:spLocks noChangeArrowheads="1"/>
          </p:cNvSpPr>
          <p:nvPr/>
        </p:nvSpPr>
        <p:spPr bwMode="auto">
          <a:xfrm>
            <a:off x="2106030" y="2130815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直接连接符 7170"/>
          <p:cNvSpPr>
            <a:spLocks noChangeShapeType="1"/>
          </p:cNvSpPr>
          <p:nvPr/>
        </p:nvSpPr>
        <p:spPr bwMode="auto">
          <a:xfrm flipH="1">
            <a:off x="4322180" y="2478477"/>
            <a:ext cx="1143000" cy="6096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直接连接符 7171"/>
          <p:cNvSpPr>
            <a:spLocks noChangeShapeType="1"/>
          </p:cNvSpPr>
          <p:nvPr/>
        </p:nvSpPr>
        <p:spPr bwMode="auto">
          <a:xfrm>
            <a:off x="4322180" y="3088077"/>
            <a:ext cx="2286000" cy="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269" name="对象 7172"/>
          <p:cNvGraphicFramePr>
            <a:graphicFrameLocks noChangeAspect="1"/>
          </p:cNvGraphicFramePr>
          <p:nvPr/>
        </p:nvGraphicFramePr>
        <p:xfrm>
          <a:off x="5541381" y="2097477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035" imgH="165735" progId="Equation.3">
                  <p:embed/>
                </p:oleObj>
              </mc:Choice>
              <mc:Fallback>
                <p:oleObj r:id="rId3" imgW="153035" imgH="165735" progId="Equation.3">
                  <p:embed/>
                  <p:pic>
                    <p:nvPicPr>
                      <p:cNvPr id="0" name="对象 7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381" y="2097477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对象 7173"/>
          <p:cNvGraphicFramePr>
            <a:graphicFrameLocks noChangeAspect="1"/>
          </p:cNvGraphicFramePr>
          <p:nvPr/>
        </p:nvGraphicFramePr>
        <p:xfrm>
          <a:off x="3864981" y="2707077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3035" imgH="165735" progId="Equation.3">
                  <p:embed/>
                </p:oleObj>
              </mc:Choice>
              <mc:Fallback>
                <p:oleObj r:id="rId5" imgW="153035" imgH="165735" progId="Equation.3">
                  <p:embed/>
                  <p:pic>
                    <p:nvPicPr>
                      <p:cNvPr id="0" name="对象 7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981" y="2707077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对象 7174"/>
          <p:cNvGraphicFramePr>
            <a:graphicFrameLocks noChangeAspect="1"/>
          </p:cNvGraphicFramePr>
          <p:nvPr/>
        </p:nvGraphicFramePr>
        <p:xfrm>
          <a:off x="6760580" y="2783277"/>
          <a:ext cx="369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3035" imgH="178435" progId="Equation.3">
                  <p:embed/>
                </p:oleObj>
              </mc:Choice>
              <mc:Fallback>
                <p:oleObj r:id="rId7" imgW="153035" imgH="178435" progId="Equation.3">
                  <p:embed/>
                  <p:pic>
                    <p:nvPicPr>
                      <p:cNvPr id="0" name="对象 7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580" y="2783277"/>
                        <a:ext cx="3698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7175"/>
          <p:cNvGraphicFramePr>
            <a:graphicFrameLocks noChangeAspect="1"/>
          </p:cNvGraphicFramePr>
          <p:nvPr/>
        </p:nvGraphicFramePr>
        <p:xfrm>
          <a:off x="8284580" y="2097477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9700" imgH="139700" progId="Equation.3">
                  <p:embed/>
                </p:oleObj>
              </mc:Choice>
              <mc:Fallback>
                <p:oleObj r:id="rId9" imgW="139700" imgH="139700" progId="Equation.3">
                  <p:embed/>
                  <p:pic>
                    <p:nvPicPr>
                      <p:cNvPr id="0" name="对象 7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580" y="2097477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平行四边形 7176"/>
          <p:cNvSpPr>
            <a:spLocks noChangeArrowheads="1"/>
          </p:cNvSpPr>
          <p:nvPr/>
        </p:nvSpPr>
        <p:spPr bwMode="auto">
          <a:xfrm>
            <a:off x="1959980" y="3926277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kern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4" name="直接连接符 7177"/>
          <p:cNvSpPr>
            <a:spLocks noChangeShapeType="1"/>
          </p:cNvSpPr>
          <p:nvPr/>
        </p:nvSpPr>
        <p:spPr bwMode="auto">
          <a:xfrm flipH="1">
            <a:off x="6227180" y="4231077"/>
            <a:ext cx="1143000" cy="609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直接连接符 7178"/>
          <p:cNvSpPr>
            <a:spLocks noChangeShapeType="1"/>
          </p:cNvSpPr>
          <p:nvPr/>
        </p:nvSpPr>
        <p:spPr bwMode="auto">
          <a:xfrm>
            <a:off x="3941180" y="4840677"/>
            <a:ext cx="2286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1276" name="对象 7179"/>
          <p:cNvGraphicFramePr>
            <a:graphicFrameLocks noChangeAspect="1"/>
          </p:cNvGraphicFramePr>
          <p:nvPr/>
        </p:nvGraphicFramePr>
        <p:xfrm>
          <a:off x="6839956" y="3835790"/>
          <a:ext cx="430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65735" imgH="165735" progId="Equation.3">
                  <p:embed/>
                </p:oleObj>
              </mc:Choice>
              <mc:Fallback>
                <p:oleObj r:id="rId11" imgW="165735" imgH="165735" progId="Equation.3">
                  <p:embed/>
                  <p:pic>
                    <p:nvPicPr>
                      <p:cNvPr id="0" name="对象 7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956" y="3835790"/>
                        <a:ext cx="430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对象 7180"/>
          <p:cNvGraphicFramePr>
            <a:graphicFrameLocks noChangeAspect="1"/>
          </p:cNvGraphicFramePr>
          <p:nvPr/>
        </p:nvGraphicFramePr>
        <p:xfrm>
          <a:off x="6155742" y="4866077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3035" imgH="165735" progId="Equation.3">
                  <p:embed/>
                </p:oleObj>
              </mc:Choice>
              <mc:Fallback>
                <p:oleObj r:id="rId13" imgW="153035" imgH="165735" progId="Equation.3">
                  <p:embed/>
                  <p:pic>
                    <p:nvPicPr>
                      <p:cNvPr id="0" name="对象 7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5742" y="4866077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对象 7181"/>
          <p:cNvGraphicFramePr>
            <a:graphicFrameLocks noChangeAspect="1"/>
          </p:cNvGraphicFramePr>
          <p:nvPr/>
        </p:nvGraphicFramePr>
        <p:xfrm>
          <a:off x="3588755" y="4549523"/>
          <a:ext cx="433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65735" imgH="165735" progId="Equation.3">
                  <p:embed/>
                </p:oleObj>
              </mc:Choice>
              <mc:Fallback>
                <p:oleObj r:id="rId15" imgW="165735" imgH="165735" progId="Equation.3">
                  <p:embed/>
                  <p:pic>
                    <p:nvPicPr>
                      <p:cNvPr id="0" name="对象 7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755" y="4549523"/>
                        <a:ext cx="433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对象 7182"/>
          <p:cNvGraphicFramePr>
            <a:graphicFrameLocks noChangeAspect="1"/>
          </p:cNvGraphicFramePr>
          <p:nvPr/>
        </p:nvGraphicFramePr>
        <p:xfrm>
          <a:off x="8055981" y="3926277"/>
          <a:ext cx="322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53035" imgH="203835" progId="Equation.3">
                  <p:embed/>
                </p:oleObj>
              </mc:Choice>
              <mc:Fallback>
                <p:oleObj r:id="rId17" imgW="153035" imgH="203835" progId="Equation.3">
                  <p:embed/>
                  <p:pic>
                    <p:nvPicPr>
                      <p:cNvPr id="0" name="对象 7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981" y="3926277"/>
                        <a:ext cx="322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文本框 7184"/>
          <p:cNvSpPr txBox="1">
            <a:spLocks noChangeArrowheads="1"/>
          </p:cNvSpPr>
          <p:nvPr/>
        </p:nvSpPr>
        <p:spPr bwMode="auto">
          <a:xfrm>
            <a:off x="658813" y="1288613"/>
            <a:ext cx="8696325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000" kern="0" dirty="0">
                <a:solidFill>
                  <a:srgbClr val="FF5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定理</a:t>
            </a:r>
            <a:r>
              <a:rPr lang="zh-CN" altLang="en-US" sz="2000" kern="0" dirty="0">
                <a:solidFill>
                  <a:srgbClr val="FFFF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空间中如果两个角的两边分别平行，那么这两个角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相等</a:t>
            </a:r>
            <a:r>
              <a:rPr lang="zh-CN" altLang="en-US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kern="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互补</a:t>
            </a:r>
            <a:r>
              <a:rPr lang="en-US" altLang="zh-CN" sz="2000" kern="0" dirty="0"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7186" name="对象 7185"/>
          <p:cNvGraphicFramePr>
            <a:graphicFrameLocks noChangeAspect="1"/>
          </p:cNvGraphicFramePr>
          <p:nvPr/>
        </p:nvGraphicFramePr>
        <p:xfrm>
          <a:off x="2491754" y="5576156"/>
          <a:ext cx="2515221" cy="43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383665" imgH="203200" progId="Equation.DSMT4">
                  <p:embed/>
                </p:oleObj>
              </mc:Choice>
              <mc:Fallback>
                <p:oleObj r:id="rId19" imgW="1383665" imgH="203200" progId="Equation.DSMT4">
                  <p:embed/>
                  <p:pic>
                    <p:nvPicPr>
                      <p:cNvPr id="0" name="对象 7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754" y="5576156"/>
                        <a:ext cx="2515221" cy="439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文本框 7186"/>
          <p:cNvSpPr txBox="1">
            <a:spLocks noChangeArrowheads="1"/>
          </p:cNvSpPr>
          <p:nvPr/>
        </p:nvSpPr>
        <p:spPr bwMode="auto">
          <a:xfrm>
            <a:off x="5084180" y="5596046"/>
            <a:ext cx="187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互补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宽屏</PresentationFormat>
  <Paragraphs>201</Paragraphs>
  <Slides>20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FandolFang R</vt:lpstr>
      <vt:lpstr>Cambria Math</vt:lpstr>
      <vt:lpstr>Calibri</vt:lpstr>
      <vt:lpstr>思源黑体 CN Light</vt:lpstr>
      <vt:lpstr>办公资源网：www.bangongziyuan.com</vt:lpstr>
      <vt:lpstr>Microsoft 公式 3.0</vt:lpstr>
      <vt:lpstr>公式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