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2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89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71" r:id="rId13"/>
    <p:sldId id="272" r:id="rId14"/>
    <p:sldId id="273" r:id="rId15"/>
    <p:sldId id="274" r:id="rId16"/>
    <p:sldId id="288" r:id="rId17"/>
    <p:sldId id="287" r:id="rId18"/>
    <p:sldId id="290" r:id="rId19"/>
  </p:sldIdLst>
  <p:sldSz cx="12192000" cy="6858000"/>
  <p:notesSz cx="6858000" cy="9144000"/>
  <p:embeddedFontLst>
    <p:embeddedFont>
      <p:font typeface="FandolFang R" panose="02010600030101010101" charset="-122"/>
      <p:regular r:id="rId21"/>
    </p:embeddedFont>
    <p:embeddedFont>
      <p:font typeface="思源黑体 CN Light" panose="02010600030101010101" charset="-12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3">
          <p15:clr>
            <a:srgbClr val="A4A3A4"/>
          </p15:clr>
        </p15:guide>
        <p15:guide id="5" orient="horz" pos="3952">
          <p15:clr>
            <a:srgbClr val="A4A3A4"/>
          </p15:clr>
        </p15:guide>
        <p15:guide id="6" orient="horz" pos="3906">
          <p15:clr>
            <a:srgbClr val="A4A3A4"/>
          </p15:clr>
        </p15:guide>
        <p15:guide id="7" orient="horz" pos="5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844" autoAdjust="0"/>
  </p:normalViewPr>
  <p:slideViewPr>
    <p:cSldViewPr snapToGrid="0">
      <p:cViewPr varScale="1">
        <p:scale>
          <a:sx n="103" d="100"/>
          <a:sy n="103" d="100"/>
        </p:scale>
        <p:origin x="840" y="96"/>
      </p:cViewPr>
      <p:guideLst>
        <p:guide pos="416"/>
        <p:guide pos="7256"/>
        <p:guide orient="horz" pos="600"/>
        <p:guide orient="horz" pos="663"/>
        <p:guide orient="horz" pos="3952"/>
        <p:guide orient="horz" pos="3906"/>
        <p:guide orient="horz" pos="5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5" Type="http://schemas.openxmlformats.org/officeDocument/2006/relationships/slide" Target="../slides/slide13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207B14-74E6-4821-B9B3-95EC79C1B876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13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2"/>
            </p:custDataLst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48CE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48CE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3" Type="http://schemas.openxmlformats.org/officeDocument/2006/relationships/tags" Target="../tags/tag168.xml"/><Relationship Id="rId7" Type="http://schemas.openxmlformats.org/officeDocument/2006/relationships/tags" Target="../tags/tag172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169.xml"/><Relationship Id="rId9" Type="http://schemas.openxmlformats.org/officeDocument/2006/relationships/tags" Target="../tags/tag17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tags" Target="../tags/tag187.xml"/><Relationship Id="rId18" Type="http://schemas.openxmlformats.org/officeDocument/2006/relationships/oleObject" Target="../embeddings/oleObject8.bin"/><Relationship Id="rId3" Type="http://schemas.openxmlformats.org/officeDocument/2006/relationships/tags" Target="../tags/tag177.xml"/><Relationship Id="rId21" Type="http://schemas.openxmlformats.org/officeDocument/2006/relationships/image" Target="../media/image11.wmf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17" Type="http://schemas.openxmlformats.org/officeDocument/2006/relationships/audio" Target="../media/audio1.wav"/><Relationship Id="rId2" Type="http://schemas.openxmlformats.org/officeDocument/2006/relationships/tags" Target="../tags/tag176.xml"/><Relationship Id="rId16" Type="http://schemas.openxmlformats.org/officeDocument/2006/relationships/slideLayout" Target="../slideLayouts/slideLayout3.xml"/><Relationship Id="rId20" Type="http://schemas.openxmlformats.org/officeDocument/2006/relationships/oleObject" Target="../embeddings/oleObject9.bin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5" Type="http://schemas.openxmlformats.org/officeDocument/2006/relationships/tags" Target="../tags/tag179.xml"/><Relationship Id="rId15" Type="http://schemas.openxmlformats.org/officeDocument/2006/relationships/tags" Target="../tags/tag189.xml"/><Relationship Id="rId10" Type="http://schemas.openxmlformats.org/officeDocument/2006/relationships/tags" Target="../tags/tag184.xml"/><Relationship Id="rId19" Type="http://schemas.openxmlformats.org/officeDocument/2006/relationships/image" Target="../media/image10.wmf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tags" Target="../tags/tag18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3" Type="http://schemas.openxmlformats.org/officeDocument/2006/relationships/tags" Target="../tags/tag192.xml"/><Relationship Id="rId7" Type="http://schemas.openxmlformats.org/officeDocument/2006/relationships/tags" Target="../tags/tag196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10" Type="http://schemas.openxmlformats.org/officeDocument/2006/relationships/audio" Target="../media/audio1.wav"/><Relationship Id="rId4" Type="http://schemas.openxmlformats.org/officeDocument/2006/relationships/tags" Target="../tags/tag193.xml"/><Relationship Id="rId9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210.xml"/><Relationship Id="rId18" Type="http://schemas.openxmlformats.org/officeDocument/2006/relationships/tags" Target="../tags/tag215.xml"/><Relationship Id="rId26" Type="http://schemas.openxmlformats.org/officeDocument/2006/relationships/tags" Target="../tags/tag223.xml"/><Relationship Id="rId39" Type="http://schemas.openxmlformats.org/officeDocument/2006/relationships/oleObject" Target="../embeddings/oleObject11.bin"/><Relationship Id="rId21" Type="http://schemas.openxmlformats.org/officeDocument/2006/relationships/tags" Target="../tags/tag218.xml"/><Relationship Id="rId34" Type="http://schemas.openxmlformats.org/officeDocument/2006/relationships/tags" Target="../tags/tag231.xml"/><Relationship Id="rId42" Type="http://schemas.openxmlformats.org/officeDocument/2006/relationships/image" Target="../media/image14.wmf"/><Relationship Id="rId47" Type="http://schemas.openxmlformats.org/officeDocument/2006/relationships/oleObject" Target="../embeddings/oleObject15.bin"/><Relationship Id="rId50" Type="http://schemas.openxmlformats.org/officeDocument/2006/relationships/image" Target="../media/image18.wmf"/><Relationship Id="rId55" Type="http://schemas.openxmlformats.org/officeDocument/2006/relationships/oleObject" Target="../embeddings/oleObject19.bin"/><Relationship Id="rId63" Type="http://schemas.openxmlformats.org/officeDocument/2006/relationships/oleObject" Target="../embeddings/oleObject23.bin"/><Relationship Id="rId7" Type="http://schemas.openxmlformats.org/officeDocument/2006/relationships/tags" Target="../tags/tag204.xml"/><Relationship Id="rId2" Type="http://schemas.openxmlformats.org/officeDocument/2006/relationships/tags" Target="../tags/tag199.xml"/><Relationship Id="rId16" Type="http://schemas.openxmlformats.org/officeDocument/2006/relationships/tags" Target="../tags/tag213.xml"/><Relationship Id="rId20" Type="http://schemas.openxmlformats.org/officeDocument/2006/relationships/tags" Target="../tags/tag217.xml"/><Relationship Id="rId29" Type="http://schemas.openxmlformats.org/officeDocument/2006/relationships/tags" Target="../tags/tag226.xml"/><Relationship Id="rId41" Type="http://schemas.openxmlformats.org/officeDocument/2006/relationships/oleObject" Target="../embeddings/oleObject12.bin"/><Relationship Id="rId54" Type="http://schemas.openxmlformats.org/officeDocument/2006/relationships/image" Target="../media/image20.wmf"/><Relationship Id="rId62" Type="http://schemas.openxmlformats.org/officeDocument/2006/relationships/image" Target="../media/image24.wmf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tags" Target="../tags/tag208.xml"/><Relationship Id="rId24" Type="http://schemas.openxmlformats.org/officeDocument/2006/relationships/tags" Target="../tags/tag221.xml"/><Relationship Id="rId32" Type="http://schemas.openxmlformats.org/officeDocument/2006/relationships/tags" Target="../tags/tag229.xml"/><Relationship Id="rId37" Type="http://schemas.openxmlformats.org/officeDocument/2006/relationships/oleObject" Target="../embeddings/oleObject10.bin"/><Relationship Id="rId40" Type="http://schemas.openxmlformats.org/officeDocument/2006/relationships/image" Target="../media/image13.wmf"/><Relationship Id="rId45" Type="http://schemas.openxmlformats.org/officeDocument/2006/relationships/oleObject" Target="../embeddings/oleObject14.bin"/><Relationship Id="rId53" Type="http://schemas.openxmlformats.org/officeDocument/2006/relationships/oleObject" Target="../embeddings/oleObject18.bin"/><Relationship Id="rId58" Type="http://schemas.openxmlformats.org/officeDocument/2006/relationships/image" Target="../media/image22.wmf"/><Relationship Id="rId5" Type="http://schemas.openxmlformats.org/officeDocument/2006/relationships/tags" Target="../tags/tag202.xml"/><Relationship Id="rId15" Type="http://schemas.openxmlformats.org/officeDocument/2006/relationships/tags" Target="../tags/tag212.xml"/><Relationship Id="rId23" Type="http://schemas.openxmlformats.org/officeDocument/2006/relationships/tags" Target="../tags/tag220.xml"/><Relationship Id="rId28" Type="http://schemas.openxmlformats.org/officeDocument/2006/relationships/tags" Target="../tags/tag225.xml"/><Relationship Id="rId36" Type="http://schemas.openxmlformats.org/officeDocument/2006/relationships/notesSlide" Target="../notesSlides/notesSlide2.xml"/><Relationship Id="rId49" Type="http://schemas.openxmlformats.org/officeDocument/2006/relationships/oleObject" Target="../embeddings/oleObject16.bin"/><Relationship Id="rId57" Type="http://schemas.openxmlformats.org/officeDocument/2006/relationships/oleObject" Target="../embeddings/oleObject20.bin"/><Relationship Id="rId61" Type="http://schemas.openxmlformats.org/officeDocument/2006/relationships/oleObject" Target="../embeddings/oleObject22.bin"/><Relationship Id="rId10" Type="http://schemas.openxmlformats.org/officeDocument/2006/relationships/tags" Target="../tags/tag207.xml"/><Relationship Id="rId19" Type="http://schemas.openxmlformats.org/officeDocument/2006/relationships/tags" Target="../tags/tag216.xml"/><Relationship Id="rId31" Type="http://schemas.openxmlformats.org/officeDocument/2006/relationships/tags" Target="../tags/tag228.xml"/><Relationship Id="rId44" Type="http://schemas.openxmlformats.org/officeDocument/2006/relationships/image" Target="../media/image15.wmf"/><Relationship Id="rId52" Type="http://schemas.openxmlformats.org/officeDocument/2006/relationships/image" Target="../media/image19.wmf"/><Relationship Id="rId60" Type="http://schemas.openxmlformats.org/officeDocument/2006/relationships/image" Target="../media/image23.wmf"/><Relationship Id="rId4" Type="http://schemas.openxmlformats.org/officeDocument/2006/relationships/tags" Target="../tags/tag201.xml"/><Relationship Id="rId9" Type="http://schemas.openxmlformats.org/officeDocument/2006/relationships/tags" Target="../tags/tag206.xml"/><Relationship Id="rId14" Type="http://schemas.openxmlformats.org/officeDocument/2006/relationships/tags" Target="../tags/tag211.xml"/><Relationship Id="rId22" Type="http://schemas.openxmlformats.org/officeDocument/2006/relationships/tags" Target="../tags/tag219.xml"/><Relationship Id="rId27" Type="http://schemas.openxmlformats.org/officeDocument/2006/relationships/tags" Target="../tags/tag224.xml"/><Relationship Id="rId30" Type="http://schemas.openxmlformats.org/officeDocument/2006/relationships/tags" Target="../tags/tag227.xml"/><Relationship Id="rId35" Type="http://schemas.openxmlformats.org/officeDocument/2006/relationships/slideLayout" Target="../slideLayouts/slideLayout3.xml"/><Relationship Id="rId43" Type="http://schemas.openxmlformats.org/officeDocument/2006/relationships/oleObject" Target="../embeddings/oleObject13.bin"/><Relationship Id="rId48" Type="http://schemas.openxmlformats.org/officeDocument/2006/relationships/image" Target="../media/image17.wmf"/><Relationship Id="rId56" Type="http://schemas.openxmlformats.org/officeDocument/2006/relationships/image" Target="../media/image21.wmf"/><Relationship Id="rId64" Type="http://schemas.openxmlformats.org/officeDocument/2006/relationships/image" Target="../media/image25.wmf"/><Relationship Id="rId8" Type="http://schemas.openxmlformats.org/officeDocument/2006/relationships/tags" Target="../tags/tag205.xml"/><Relationship Id="rId51" Type="http://schemas.openxmlformats.org/officeDocument/2006/relationships/oleObject" Target="../embeddings/oleObject17.bin"/><Relationship Id="rId3" Type="http://schemas.openxmlformats.org/officeDocument/2006/relationships/tags" Target="../tags/tag200.xml"/><Relationship Id="rId12" Type="http://schemas.openxmlformats.org/officeDocument/2006/relationships/tags" Target="../tags/tag209.xml"/><Relationship Id="rId17" Type="http://schemas.openxmlformats.org/officeDocument/2006/relationships/tags" Target="../tags/tag214.xml"/><Relationship Id="rId25" Type="http://schemas.openxmlformats.org/officeDocument/2006/relationships/tags" Target="../tags/tag222.xml"/><Relationship Id="rId33" Type="http://schemas.openxmlformats.org/officeDocument/2006/relationships/tags" Target="../tags/tag230.xml"/><Relationship Id="rId38" Type="http://schemas.openxmlformats.org/officeDocument/2006/relationships/image" Target="../media/image12.wmf"/><Relationship Id="rId46" Type="http://schemas.openxmlformats.org/officeDocument/2006/relationships/image" Target="../media/image16.wmf"/><Relationship Id="rId59" Type="http://schemas.openxmlformats.org/officeDocument/2006/relationships/oleObject" Target="../embeddings/oleObject2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13" Type="http://schemas.openxmlformats.org/officeDocument/2006/relationships/tags" Target="../tags/tag247.xml"/><Relationship Id="rId18" Type="http://schemas.openxmlformats.org/officeDocument/2006/relationships/tags" Target="../tags/tag252.xml"/><Relationship Id="rId26" Type="http://schemas.openxmlformats.org/officeDocument/2006/relationships/oleObject" Target="../embeddings/oleObject24.bin"/><Relationship Id="rId3" Type="http://schemas.openxmlformats.org/officeDocument/2006/relationships/tags" Target="../tags/tag237.xml"/><Relationship Id="rId21" Type="http://schemas.openxmlformats.org/officeDocument/2006/relationships/tags" Target="../tags/tag255.xml"/><Relationship Id="rId34" Type="http://schemas.openxmlformats.org/officeDocument/2006/relationships/image" Target="../media/image28.wmf"/><Relationship Id="rId7" Type="http://schemas.openxmlformats.org/officeDocument/2006/relationships/tags" Target="../tags/tag241.xml"/><Relationship Id="rId12" Type="http://schemas.openxmlformats.org/officeDocument/2006/relationships/tags" Target="../tags/tag246.xml"/><Relationship Id="rId17" Type="http://schemas.openxmlformats.org/officeDocument/2006/relationships/tags" Target="../tags/tag251.xml"/><Relationship Id="rId25" Type="http://schemas.openxmlformats.org/officeDocument/2006/relationships/slideLayout" Target="../slideLayouts/slideLayout3.xml"/><Relationship Id="rId33" Type="http://schemas.openxmlformats.org/officeDocument/2006/relationships/oleObject" Target="../embeddings/oleObject29.bin"/><Relationship Id="rId38" Type="http://schemas.openxmlformats.org/officeDocument/2006/relationships/image" Target="../media/image30.wmf"/><Relationship Id="rId2" Type="http://schemas.openxmlformats.org/officeDocument/2006/relationships/tags" Target="../tags/tag236.xml"/><Relationship Id="rId16" Type="http://schemas.openxmlformats.org/officeDocument/2006/relationships/tags" Target="../tags/tag250.xml"/><Relationship Id="rId20" Type="http://schemas.openxmlformats.org/officeDocument/2006/relationships/tags" Target="../tags/tag254.xml"/><Relationship Id="rId29" Type="http://schemas.openxmlformats.org/officeDocument/2006/relationships/oleObject" Target="../embeddings/oleObject26.bin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11" Type="http://schemas.openxmlformats.org/officeDocument/2006/relationships/tags" Target="../tags/tag245.xml"/><Relationship Id="rId24" Type="http://schemas.openxmlformats.org/officeDocument/2006/relationships/tags" Target="../tags/tag258.xml"/><Relationship Id="rId32" Type="http://schemas.openxmlformats.org/officeDocument/2006/relationships/oleObject" Target="../embeddings/oleObject28.bin"/><Relationship Id="rId37" Type="http://schemas.openxmlformats.org/officeDocument/2006/relationships/oleObject" Target="../embeddings/oleObject31.bin"/><Relationship Id="rId5" Type="http://schemas.openxmlformats.org/officeDocument/2006/relationships/tags" Target="../tags/tag239.xml"/><Relationship Id="rId15" Type="http://schemas.openxmlformats.org/officeDocument/2006/relationships/tags" Target="../tags/tag249.xml"/><Relationship Id="rId23" Type="http://schemas.openxmlformats.org/officeDocument/2006/relationships/tags" Target="../tags/tag257.xml"/><Relationship Id="rId28" Type="http://schemas.openxmlformats.org/officeDocument/2006/relationships/oleObject" Target="../embeddings/oleObject25.bin"/><Relationship Id="rId36" Type="http://schemas.openxmlformats.org/officeDocument/2006/relationships/image" Target="../media/image29.wmf"/><Relationship Id="rId10" Type="http://schemas.openxmlformats.org/officeDocument/2006/relationships/tags" Target="../tags/tag244.xml"/><Relationship Id="rId19" Type="http://schemas.openxmlformats.org/officeDocument/2006/relationships/tags" Target="../tags/tag253.xml"/><Relationship Id="rId31" Type="http://schemas.openxmlformats.org/officeDocument/2006/relationships/image" Target="../media/image27.wmf"/><Relationship Id="rId4" Type="http://schemas.openxmlformats.org/officeDocument/2006/relationships/tags" Target="../tags/tag238.xml"/><Relationship Id="rId9" Type="http://schemas.openxmlformats.org/officeDocument/2006/relationships/tags" Target="../tags/tag243.xml"/><Relationship Id="rId14" Type="http://schemas.openxmlformats.org/officeDocument/2006/relationships/tags" Target="../tags/tag248.xml"/><Relationship Id="rId22" Type="http://schemas.openxmlformats.org/officeDocument/2006/relationships/tags" Target="../tags/tag256.xml"/><Relationship Id="rId27" Type="http://schemas.openxmlformats.org/officeDocument/2006/relationships/image" Target="../media/image26.wmf"/><Relationship Id="rId30" Type="http://schemas.openxmlformats.org/officeDocument/2006/relationships/oleObject" Target="../embeddings/oleObject27.bin"/><Relationship Id="rId35" Type="http://schemas.openxmlformats.org/officeDocument/2006/relationships/oleObject" Target="../embeddings/oleObject3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66.xml"/><Relationship Id="rId13" Type="http://schemas.openxmlformats.org/officeDocument/2006/relationships/tags" Target="../tags/tag271.xml"/><Relationship Id="rId18" Type="http://schemas.openxmlformats.org/officeDocument/2006/relationships/tags" Target="../tags/tag276.xml"/><Relationship Id="rId26" Type="http://schemas.openxmlformats.org/officeDocument/2006/relationships/tags" Target="../tags/tag284.xml"/><Relationship Id="rId3" Type="http://schemas.openxmlformats.org/officeDocument/2006/relationships/tags" Target="../tags/tag261.xml"/><Relationship Id="rId21" Type="http://schemas.openxmlformats.org/officeDocument/2006/relationships/tags" Target="../tags/tag279.xml"/><Relationship Id="rId34" Type="http://schemas.openxmlformats.org/officeDocument/2006/relationships/image" Target="../media/image33.wmf"/><Relationship Id="rId7" Type="http://schemas.openxmlformats.org/officeDocument/2006/relationships/tags" Target="../tags/tag265.xml"/><Relationship Id="rId12" Type="http://schemas.openxmlformats.org/officeDocument/2006/relationships/tags" Target="../tags/tag270.xml"/><Relationship Id="rId17" Type="http://schemas.openxmlformats.org/officeDocument/2006/relationships/tags" Target="../tags/tag275.xml"/><Relationship Id="rId25" Type="http://schemas.openxmlformats.org/officeDocument/2006/relationships/tags" Target="../tags/tag283.xml"/><Relationship Id="rId33" Type="http://schemas.openxmlformats.org/officeDocument/2006/relationships/oleObject" Target="../embeddings/oleObject34.bin"/><Relationship Id="rId2" Type="http://schemas.openxmlformats.org/officeDocument/2006/relationships/tags" Target="../tags/tag260.xml"/><Relationship Id="rId16" Type="http://schemas.openxmlformats.org/officeDocument/2006/relationships/tags" Target="../tags/tag274.xml"/><Relationship Id="rId20" Type="http://schemas.openxmlformats.org/officeDocument/2006/relationships/tags" Target="../tags/tag278.xml"/><Relationship Id="rId29" Type="http://schemas.openxmlformats.org/officeDocument/2006/relationships/oleObject" Target="../embeddings/oleObject32.bin"/><Relationship Id="rId1" Type="http://schemas.openxmlformats.org/officeDocument/2006/relationships/tags" Target="../tags/tag259.xml"/><Relationship Id="rId6" Type="http://schemas.openxmlformats.org/officeDocument/2006/relationships/tags" Target="../tags/tag264.xml"/><Relationship Id="rId11" Type="http://schemas.openxmlformats.org/officeDocument/2006/relationships/tags" Target="../tags/tag269.xml"/><Relationship Id="rId24" Type="http://schemas.openxmlformats.org/officeDocument/2006/relationships/tags" Target="../tags/tag282.xml"/><Relationship Id="rId32" Type="http://schemas.openxmlformats.org/officeDocument/2006/relationships/image" Target="../media/image32.wmf"/><Relationship Id="rId5" Type="http://schemas.openxmlformats.org/officeDocument/2006/relationships/tags" Target="../tags/tag263.xml"/><Relationship Id="rId15" Type="http://schemas.openxmlformats.org/officeDocument/2006/relationships/tags" Target="../tags/tag273.xml"/><Relationship Id="rId23" Type="http://schemas.openxmlformats.org/officeDocument/2006/relationships/tags" Target="../tags/tag281.xml"/><Relationship Id="rId28" Type="http://schemas.openxmlformats.org/officeDocument/2006/relationships/slideLayout" Target="../slideLayouts/slideLayout3.xml"/><Relationship Id="rId10" Type="http://schemas.openxmlformats.org/officeDocument/2006/relationships/tags" Target="../tags/tag268.xml"/><Relationship Id="rId19" Type="http://schemas.openxmlformats.org/officeDocument/2006/relationships/tags" Target="../tags/tag277.xml"/><Relationship Id="rId31" Type="http://schemas.openxmlformats.org/officeDocument/2006/relationships/oleObject" Target="../embeddings/oleObject33.bin"/><Relationship Id="rId4" Type="http://schemas.openxmlformats.org/officeDocument/2006/relationships/tags" Target="../tags/tag262.xml"/><Relationship Id="rId9" Type="http://schemas.openxmlformats.org/officeDocument/2006/relationships/tags" Target="../tags/tag267.xml"/><Relationship Id="rId14" Type="http://schemas.openxmlformats.org/officeDocument/2006/relationships/tags" Target="../tags/tag272.xml"/><Relationship Id="rId22" Type="http://schemas.openxmlformats.org/officeDocument/2006/relationships/tags" Target="../tags/tag280.xml"/><Relationship Id="rId27" Type="http://schemas.openxmlformats.org/officeDocument/2006/relationships/tags" Target="../tags/tag285.xml"/><Relationship Id="rId30" Type="http://schemas.openxmlformats.org/officeDocument/2006/relationships/image" Target="../media/image3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93.xml"/><Relationship Id="rId3" Type="http://schemas.openxmlformats.org/officeDocument/2006/relationships/tags" Target="../tags/tag288.xml"/><Relationship Id="rId7" Type="http://schemas.openxmlformats.org/officeDocument/2006/relationships/tags" Target="../tags/tag292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6" Type="http://schemas.openxmlformats.org/officeDocument/2006/relationships/tags" Target="../tags/tag291.xml"/><Relationship Id="rId5" Type="http://schemas.openxmlformats.org/officeDocument/2006/relationships/tags" Target="../tags/tag290.xml"/><Relationship Id="rId10" Type="http://schemas.openxmlformats.org/officeDocument/2006/relationships/image" Target="../media/image34.png"/><Relationship Id="rId4" Type="http://schemas.openxmlformats.org/officeDocument/2006/relationships/tags" Target="../tags/tag289.xml"/><Relationship Id="rId9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image" Target="../media/image2.jpeg"/><Relationship Id="rId3" Type="http://schemas.openxmlformats.org/officeDocument/2006/relationships/tags" Target="../tags/tag11.xml"/><Relationship Id="rId21" Type="http://schemas.openxmlformats.org/officeDocument/2006/relationships/oleObject" Target="../embeddings/oleObject2.bin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image" Target="../media/image3.wmf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10" Type="http://schemas.openxmlformats.org/officeDocument/2006/relationships/tags" Target="../tags/tag18.xml"/><Relationship Id="rId19" Type="http://schemas.openxmlformats.org/officeDocument/2006/relationships/oleObject" Target="../embeddings/oleObject1.bin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oleObject" Target="../embeddings/oleObject3.bin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0" Type="http://schemas.openxmlformats.org/officeDocument/2006/relationships/tags" Target="../tags/tag34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26" Type="http://schemas.openxmlformats.org/officeDocument/2006/relationships/tags" Target="../tags/tag61.xml"/><Relationship Id="rId39" Type="http://schemas.openxmlformats.org/officeDocument/2006/relationships/tags" Target="../tags/tag74.xml"/><Relationship Id="rId3" Type="http://schemas.openxmlformats.org/officeDocument/2006/relationships/tags" Target="../tags/tag38.xml"/><Relationship Id="rId21" Type="http://schemas.openxmlformats.org/officeDocument/2006/relationships/tags" Target="../tags/tag56.xml"/><Relationship Id="rId34" Type="http://schemas.openxmlformats.org/officeDocument/2006/relationships/tags" Target="../tags/tag69.xml"/><Relationship Id="rId42" Type="http://schemas.openxmlformats.org/officeDocument/2006/relationships/slideLayout" Target="../slideLayouts/slideLayout3.xml"/><Relationship Id="rId47" Type="http://schemas.openxmlformats.org/officeDocument/2006/relationships/oleObject" Target="../embeddings/oleObject6.bin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5" Type="http://schemas.openxmlformats.org/officeDocument/2006/relationships/tags" Target="../tags/tag60.xml"/><Relationship Id="rId33" Type="http://schemas.openxmlformats.org/officeDocument/2006/relationships/tags" Target="../tags/tag68.xml"/><Relationship Id="rId38" Type="http://schemas.openxmlformats.org/officeDocument/2006/relationships/tags" Target="../tags/tag73.xml"/><Relationship Id="rId46" Type="http://schemas.openxmlformats.org/officeDocument/2006/relationships/oleObject" Target="../embeddings/oleObject5.bin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tags" Target="../tags/tag55.xml"/><Relationship Id="rId29" Type="http://schemas.openxmlformats.org/officeDocument/2006/relationships/tags" Target="../tags/tag64.xml"/><Relationship Id="rId41" Type="http://schemas.openxmlformats.org/officeDocument/2006/relationships/tags" Target="../tags/tag76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tags" Target="../tags/tag59.xml"/><Relationship Id="rId32" Type="http://schemas.openxmlformats.org/officeDocument/2006/relationships/tags" Target="../tags/tag67.xml"/><Relationship Id="rId37" Type="http://schemas.openxmlformats.org/officeDocument/2006/relationships/tags" Target="../tags/tag72.xml"/><Relationship Id="rId40" Type="http://schemas.openxmlformats.org/officeDocument/2006/relationships/tags" Target="../tags/tag75.xml"/><Relationship Id="rId45" Type="http://schemas.openxmlformats.org/officeDocument/2006/relationships/image" Target="../media/image6.wmf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tags" Target="../tags/tag58.xml"/><Relationship Id="rId28" Type="http://schemas.openxmlformats.org/officeDocument/2006/relationships/tags" Target="../tags/tag63.xml"/><Relationship Id="rId36" Type="http://schemas.openxmlformats.org/officeDocument/2006/relationships/tags" Target="../tags/tag71.xml"/><Relationship Id="rId10" Type="http://schemas.openxmlformats.org/officeDocument/2006/relationships/tags" Target="../tags/tag45.xml"/><Relationship Id="rId19" Type="http://schemas.openxmlformats.org/officeDocument/2006/relationships/tags" Target="../tags/tag54.xml"/><Relationship Id="rId31" Type="http://schemas.openxmlformats.org/officeDocument/2006/relationships/tags" Target="../tags/tag66.xml"/><Relationship Id="rId44" Type="http://schemas.openxmlformats.org/officeDocument/2006/relationships/oleObject" Target="../embeddings/oleObject4.bin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tags" Target="../tags/tag57.xml"/><Relationship Id="rId27" Type="http://schemas.openxmlformats.org/officeDocument/2006/relationships/tags" Target="../tags/tag62.xml"/><Relationship Id="rId30" Type="http://schemas.openxmlformats.org/officeDocument/2006/relationships/tags" Target="../tags/tag65.xml"/><Relationship Id="rId35" Type="http://schemas.openxmlformats.org/officeDocument/2006/relationships/tags" Target="../tags/tag70.xml"/><Relationship Id="rId43" Type="http://schemas.openxmlformats.org/officeDocument/2006/relationships/audio" Target="../media/audio1.wav"/><Relationship Id="rId48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18" Type="http://schemas.openxmlformats.org/officeDocument/2006/relationships/tags" Target="../tags/tag94.xml"/><Relationship Id="rId26" Type="http://schemas.openxmlformats.org/officeDocument/2006/relationships/tags" Target="../tags/tag102.xml"/><Relationship Id="rId39" Type="http://schemas.openxmlformats.org/officeDocument/2006/relationships/tags" Target="../tags/tag115.xml"/><Relationship Id="rId3" Type="http://schemas.openxmlformats.org/officeDocument/2006/relationships/tags" Target="../tags/tag79.xml"/><Relationship Id="rId21" Type="http://schemas.openxmlformats.org/officeDocument/2006/relationships/tags" Target="../tags/tag97.xml"/><Relationship Id="rId34" Type="http://schemas.openxmlformats.org/officeDocument/2006/relationships/tags" Target="../tags/tag110.xml"/><Relationship Id="rId42" Type="http://schemas.openxmlformats.org/officeDocument/2006/relationships/tags" Target="../tags/tag118.xml"/><Relationship Id="rId47" Type="http://schemas.openxmlformats.org/officeDocument/2006/relationships/slideLayout" Target="../slideLayouts/slideLayout3.xml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tags" Target="../tags/tag93.xml"/><Relationship Id="rId25" Type="http://schemas.openxmlformats.org/officeDocument/2006/relationships/tags" Target="../tags/tag101.xml"/><Relationship Id="rId33" Type="http://schemas.openxmlformats.org/officeDocument/2006/relationships/tags" Target="../tags/tag109.xml"/><Relationship Id="rId38" Type="http://schemas.openxmlformats.org/officeDocument/2006/relationships/tags" Target="../tags/tag114.xml"/><Relationship Id="rId46" Type="http://schemas.openxmlformats.org/officeDocument/2006/relationships/tags" Target="../tags/tag122.xml"/><Relationship Id="rId2" Type="http://schemas.openxmlformats.org/officeDocument/2006/relationships/tags" Target="../tags/tag78.xml"/><Relationship Id="rId16" Type="http://schemas.openxmlformats.org/officeDocument/2006/relationships/tags" Target="../tags/tag92.xml"/><Relationship Id="rId20" Type="http://schemas.openxmlformats.org/officeDocument/2006/relationships/tags" Target="../tags/tag96.xml"/><Relationship Id="rId29" Type="http://schemas.openxmlformats.org/officeDocument/2006/relationships/tags" Target="../tags/tag105.xml"/><Relationship Id="rId41" Type="http://schemas.openxmlformats.org/officeDocument/2006/relationships/tags" Target="../tags/tag117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24" Type="http://schemas.openxmlformats.org/officeDocument/2006/relationships/tags" Target="../tags/tag100.xml"/><Relationship Id="rId32" Type="http://schemas.openxmlformats.org/officeDocument/2006/relationships/tags" Target="../tags/tag108.xml"/><Relationship Id="rId37" Type="http://schemas.openxmlformats.org/officeDocument/2006/relationships/tags" Target="../tags/tag113.xml"/><Relationship Id="rId40" Type="http://schemas.openxmlformats.org/officeDocument/2006/relationships/tags" Target="../tags/tag116.xml"/><Relationship Id="rId45" Type="http://schemas.openxmlformats.org/officeDocument/2006/relationships/tags" Target="../tags/tag121.xml"/><Relationship Id="rId5" Type="http://schemas.openxmlformats.org/officeDocument/2006/relationships/tags" Target="../tags/tag81.xml"/><Relationship Id="rId15" Type="http://schemas.openxmlformats.org/officeDocument/2006/relationships/tags" Target="../tags/tag91.xml"/><Relationship Id="rId23" Type="http://schemas.openxmlformats.org/officeDocument/2006/relationships/tags" Target="../tags/tag99.xml"/><Relationship Id="rId28" Type="http://schemas.openxmlformats.org/officeDocument/2006/relationships/tags" Target="../tags/tag104.xml"/><Relationship Id="rId36" Type="http://schemas.openxmlformats.org/officeDocument/2006/relationships/tags" Target="../tags/tag112.xml"/><Relationship Id="rId10" Type="http://schemas.openxmlformats.org/officeDocument/2006/relationships/tags" Target="../tags/tag86.xml"/><Relationship Id="rId19" Type="http://schemas.openxmlformats.org/officeDocument/2006/relationships/tags" Target="../tags/tag95.xml"/><Relationship Id="rId31" Type="http://schemas.openxmlformats.org/officeDocument/2006/relationships/tags" Target="../tags/tag107.xml"/><Relationship Id="rId44" Type="http://schemas.openxmlformats.org/officeDocument/2006/relationships/tags" Target="../tags/tag120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Relationship Id="rId22" Type="http://schemas.openxmlformats.org/officeDocument/2006/relationships/tags" Target="../tags/tag98.xml"/><Relationship Id="rId27" Type="http://schemas.openxmlformats.org/officeDocument/2006/relationships/tags" Target="../tags/tag103.xml"/><Relationship Id="rId30" Type="http://schemas.openxmlformats.org/officeDocument/2006/relationships/tags" Target="../tags/tag106.xml"/><Relationship Id="rId35" Type="http://schemas.openxmlformats.org/officeDocument/2006/relationships/tags" Target="../tags/tag111.xml"/><Relationship Id="rId43" Type="http://schemas.openxmlformats.org/officeDocument/2006/relationships/tags" Target="../tags/tag1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tags" Target="../tags/tag135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12" Type="http://schemas.openxmlformats.org/officeDocument/2006/relationships/tags" Target="../tags/tag134.xml"/><Relationship Id="rId17" Type="http://schemas.openxmlformats.org/officeDocument/2006/relationships/tags" Target="../tags/tag139.xml"/><Relationship Id="rId2" Type="http://schemas.openxmlformats.org/officeDocument/2006/relationships/tags" Target="../tags/tag124.xml"/><Relationship Id="rId16" Type="http://schemas.openxmlformats.org/officeDocument/2006/relationships/tags" Target="../tags/tag138.xml"/><Relationship Id="rId20" Type="http://schemas.openxmlformats.org/officeDocument/2006/relationships/image" Target="../media/image8.wmf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5" Type="http://schemas.openxmlformats.org/officeDocument/2006/relationships/tags" Target="../tags/tag127.xml"/><Relationship Id="rId15" Type="http://schemas.openxmlformats.org/officeDocument/2006/relationships/tags" Target="../tags/tag137.xml"/><Relationship Id="rId10" Type="http://schemas.openxmlformats.org/officeDocument/2006/relationships/tags" Target="../tags/tag132.xml"/><Relationship Id="rId19" Type="http://schemas.openxmlformats.org/officeDocument/2006/relationships/oleObject" Target="../embeddings/oleObject7.bin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tags" Target="../tags/tag13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tags" Target="../tags/tag156.xml"/><Relationship Id="rId2" Type="http://schemas.openxmlformats.org/officeDocument/2006/relationships/tags" Target="../tags/tag141.xml"/><Relationship Id="rId16" Type="http://schemas.openxmlformats.org/officeDocument/2006/relationships/tags" Target="../tags/tag155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image" Target="../media/image9.jpeg"/><Relationship Id="rId5" Type="http://schemas.openxmlformats.org/officeDocument/2006/relationships/tags" Target="../tags/tag161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160.xml"/><Relationship Id="rId9" Type="http://schemas.openxmlformats.org/officeDocument/2006/relationships/tags" Target="../tags/tag1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" t="618" r="46645" b="25643"/>
          <a:stretch>
            <a:fillRect/>
          </a:stretch>
        </p:blipFill>
        <p:spPr>
          <a:xfrm>
            <a:off x="-231527" y="0"/>
            <a:ext cx="3414713" cy="6821488"/>
          </a:xfrm>
          <a:custGeom>
            <a:avLst/>
            <a:gdLst>
              <a:gd name="connsiteX0" fmla="*/ 0 w 3414713"/>
              <a:gd name="connsiteY0" fmla="*/ 0 h 6821488"/>
              <a:gd name="connsiteX1" fmla="*/ 3414713 w 3414713"/>
              <a:gd name="connsiteY1" fmla="*/ 0 h 6821488"/>
              <a:gd name="connsiteX2" fmla="*/ 2896408 w 3414713"/>
              <a:gd name="connsiteY2" fmla="*/ 991343 h 6821488"/>
              <a:gd name="connsiteX3" fmla="*/ 0 w 3414713"/>
              <a:gd name="connsiteY3" fmla="*/ 6821488 h 6821488"/>
              <a:gd name="connsiteX4" fmla="*/ 0 w 3414713"/>
              <a:gd name="connsiteY4" fmla="*/ 0 h 682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4713" h="6821488">
                <a:moveTo>
                  <a:pt x="0" y="0"/>
                </a:moveTo>
                <a:cubicBezTo>
                  <a:pt x="0" y="0"/>
                  <a:pt x="0" y="0"/>
                  <a:pt x="3414713" y="0"/>
                </a:cubicBezTo>
                <a:cubicBezTo>
                  <a:pt x="3201294" y="301333"/>
                  <a:pt x="3035785" y="628870"/>
                  <a:pt x="2896408" y="991343"/>
                </a:cubicBezTo>
                <a:cubicBezTo>
                  <a:pt x="2164684" y="2925991"/>
                  <a:pt x="2351971" y="6026667"/>
                  <a:pt x="0" y="6821488"/>
                </a:cubicBezTo>
                <a:cubicBezTo>
                  <a:pt x="0" y="6821488"/>
                  <a:pt x="0" y="6821488"/>
                  <a:pt x="0" y="0"/>
                </a:cubicBez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" t="618" b="25025"/>
          <a:stretch>
            <a:fillRect/>
          </a:stretch>
        </p:blipFill>
        <p:spPr>
          <a:xfrm>
            <a:off x="-168027" y="0"/>
            <a:ext cx="6397625" cy="6878638"/>
          </a:xfrm>
          <a:custGeom>
            <a:avLst/>
            <a:gdLst>
              <a:gd name="connsiteX0" fmla="*/ 3414390 w 6397625"/>
              <a:gd name="connsiteY0" fmla="*/ 0 h 6878638"/>
              <a:gd name="connsiteX1" fmla="*/ 6397625 w 6397625"/>
              <a:gd name="connsiteY1" fmla="*/ 0 h 6878638"/>
              <a:gd name="connsiteX2" fmla="*/ 6293103 w 6397625"/>
              <a:gd name="connsiteY2" fmla="*/ 74246 h 6878638"/>
              <a:gd name="connsiteX3" fmla="*/ 4011037 w 6397625"/>
              <a:gd name="connsiteY3" fmla="*/ 3341053 h 6878638"/>
              <a:gd name="connsiteX4" fmla="*/ 2090443 w 6397625"/>
              <a:gd name="connsiteY4" fmla="*/ 6481206 h 6878638"/>
              <a:gd name="connsiteX5" fmla="*/ 1376208 w 6397625"/>
              <a:gd name="connsiteY5" fmla="*/ 6878638 h 6878638"/>
              <a:gd name="connsiteX6" fmla="*/ 0 w 6397625"/>
              <a:gd name="connsiteY6" fmla="*/ 6878638 h 6878638"/>
              <a:gd name="connsiteX7" fmla="*/ 0 w 6397625"/>
              <a:gd name="connsiteY7" fmla="*/ 6821862 h 6878638"/>
              <a:gd name="connsiteX8" fmla="*/ 2896134 w 6397625"/>
              <a:gd name="connsiteY8" fmla="*/ 991397 h 6878638"/>
              <a:gd name="connsiteX9" fmla="*/ 3414390 w 6397625"/>
              <a:gd name="connsiteY9" fmla="*/ 0 h 687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97625" h="6878638">
                <a:moveTo>
                  <a:pt x="3414390" y="0"/>
                </a:moveTo>
                <a:cubicBezTo>
                  <a:pt x="3414390" y="0"/>
                  <a:pt x="3414390" y="0"/>
                  <a:pt x="6397625" y="0"/>
                </a:cubicBezTo>
                <a:cubicBezTo>
                  <a:pt x="6362785" y="21837"/>
                  <a:pt x="6327944" y="48041"/>
                  <a:pt x="6293103" y="74246"/>
                </a:cubicBezTo>
                <a:cubicBezTo>
                  <a:pt x="5204331" y="882213"/>
                  <a:pt x="4581553" y="2144388"/>
                  <a:pt x="4011037" y="3341053"/>
                </a:cubicBezTo>
                <a:cubicBezTo>
                  <a:pt x="3488426" y="4441635"/>
                  <a:pt x="3057272" y="5681974"/>
                  <a:pt x="2090443" y="6481206"/>
                </a:cubicBezTo>
                <a:cubicBezTo>
                  <a:pt x="1877043" y="6655901"/>
                  <a:pt x="1633158" y="6786923"/>
                  <a:pt x="1376208" y="6878638"/>
                </a:cubicBezTo>
                <a:cubicBezTo>
                  <a:pt x="1376208" y="6878638"/>
                  <a:pt x="1376208" y="6878638"/>
                  <a:pt x="0" y="6878638"/>
                </a:cubicBezTo>
                <a:cubicBezTo>
                  <a:pt x="0" y="6878638"/>
                  <a:pt x="0" y="6878638"/>
                  <a:pt x="0" y="6821862"/>
                </a:cubicBezTo>
                <a:cubicBezTo>
                  <a:pt x="2351748" y="6026997"/>
                  <a:pt x="2164479" y="2926151"/>
                  <a:pt x="2896134" y="991397"/>
                </a:cubicBezTo>
                <a:cubicBezTo>
                  <a:pt x="3035497" y="628904"/>
                  <a:pt x="3200990" y="301350"/>
                  <a:pt x="3414390" y="0"/>
                </a:cubicBezTo>
                <a:close/>
              </a:path>
            </a:pathLst>
          </a:custGeom>
        </p:spPr>
      </p:pic>
      <p:sp>
        <p:nvSpPr>
          <p:cNvPr id="21" name="任意多边形 20"/>
          <p:cNvSpPr/>
          <p:nvPr/>
        </p:nvSpPr>
        <p:spPr>
          <a:xfrm>
            <a:off x="1281103" y="0"/>
            <a:ext cx="6345238" cy="6878638"/>
          </a:xfrm>
          <a:custGeom>
            <a:avLst/>
            <a:gdLst>
              <a:gd name="connsiteX0" fmla="*/ 5021318 w 6345238"/>
              <a:gd name="connsiteY0" fmla="*/ 0 h 6878638"/>
              <a:gd name="connsiteX1" fmla="*/ 6345238 w 6345238"/>
              <a:gd name="connsiteY1" fmla="*/ 0 h 6878638"/>
              <a:gd name="connsiteX2" fmla="*/ 5169388 w 6345238"/>
              <a:gd name="connsiteY2" fmla="*/ 580863 h 6878638"/>
              <a:gd name="connsiteX3" fmla="*/ 2469286 w 6345238"/>
              <a:gd name="connsiteY3" fmla="*/ 4690576 h 6878638"/>
              <a:gd name="connsiteX4" fmla="*/ 65325 w 6345238"/>
              <a:gd name="connsiteY4" fmla="*/ 6869903 h 6878638"/>
              <a:gd name="connsiteX5" fmla="*/ 39195 w 6345238"/>
              <a:gd name="connsiteY5" fmla="*/ 6878638 h 6878638"/>
              <a:gd name="connsiteX6" fmla="*/ 0 w 6345238"/>
              <a:gd name="connsiteY6" fmla="*/ 6878638 h 6878638"/>
              <a:gd name="connsiteX7" fmla="*/ 714220 w 6345238"/>
              <a:gd name="connsiteY7" fmla="*/ 6481206 h 6878638"/>
              <a:gd name="connsiteX8" fmla="*/ 2634776 w 6345238"/>
              <a:gd name="connsiteY8" fmla="*/ 3341053 h 6878638"/>
              <a:gd name="connsiteX9" fmla="*/ 4916798 w 6345238"/>
              <a:gd name="connsiteY9" fmla="*/ 74246 h 6878638"/>
              <a:gd name="connsiteX10" fmla="*/ 5021318 w 6345238"/>
              <a:gd name="connsiteY10" fmla="*/ 0 h 687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45238" h="6878638">
                <a:moveTo>
                  <a:pt x="5021318" y="0"/>
                </a:moveTo>
                <a:cubicBezTo>
                  <a:pt x="5021318" y="0"/>
                  <a:pt x="5021318" y="0"/>
                  <a:pt x="6345238" y="0"/>
                </a:cubicBezTo>
                <a:cubicBezTo>
                  <a:pt x="5922804" y="126654"/>
                  <a:pt x="5517788" y="323187"/>
                  <a:pt x="5169388" y="580863"/>
                </a:cubicBezTo>
                <a:cubicBezTo>
                  <a:pt x="3780142" y="1615934"/>
                  <a:pt x="3301092" y="3253705"/>
                  <a:pt x="2469286" y="4690576"/>
                </a:cubicBezTo>
                <a:cubicBezTo>
                  <a:pt x="1907491" y="5668871"/>
                  <a:pt x="1162786" y="6507410"/>
                  <a:pt x="65325" y="6869903"/>
                </a:cubicBezTo>
                <a:cubicBezTo>
                  <a:pt x="56615" y="6874271"/>
                  <a:pt x="47905" y="6878638"/>
                  <a:pt x="39195" y="6878638"/>
                </a:cubicBezTo>
                <a:cubicBezTo>
                  <a:pt x="39195" y="6878638"/>
                  <a:pt x="39195" y="6878638"/>
                  <a:pt x="0" y="6878638"/>
                </a:cubicBezTo>
                <a:cubicBezTo>
                  <a:pt x="256945" y="6786923"/>
                  <a:pt x="500825" y="6655901"/>
                  <a:pt x="714220" y="6481206"/>
                </a:cubicBezTo>
                <a:cubicBezTo>
                  <a:pt x="1681031" y="5681974"/>
                  <a:pt x="2112176" y="4441635"/>
                  <a:pt x="2634776" y="3341053"/>
                </a:cubicBezTo>
                <a:cubicBezTo>
                  <a:pt x="3205282" y="2144388"/>
                  <a:pt x="3828047" y="882213"/>
                  <a:pt x="4916798" y="74246"/>
                </a:cubicBezTo>
                <a:cubicBezTo>
                  <a:pt x="4951638" y="48041"/>
                  <a:pt x="4986478" y="21837"/>
                  <a:pt x="5021318" y="0"/>
                </a:cubicBezTo>
                <a:close/>
              </a:path>
            </a:pathLst>
          </a:custGeom>
          <a:solidFill>
            <a:srgbClr val="BF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4773762" y="2485125"/>
            <a:ext cx="7137035" cy="2655949"/>
            <a:chOff x="6147269" y="3018035"/>
            <a:chExt cx="5112886" cy="1902689"/>
          </a:xfrm>
        </p:grpSpPr>
        <p:grpSp>
          <p:nvGrpSpPr>
            <p:cNvPr id="25" name="组合 24"/>
            <p:cNvGrpSpPr/>
            <p:nvPr/>
          </p:nvGrpSpPr>
          <p:grpSpPr>
            <a:xfrm>
              <a:off x="6147269" y="3460401"/>
              <a:ext cx="5070263" cy="1460323"/>
              <a:chOff x="-4714868" y="2239466"/>
              <a:chExt cx="5070263" cy="1460323"/>
            </a:xfrm>
          </p:grpSpPr>
          <p:sp>
            <p:nvSpPr>
              <p:cNvPr id="2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3FCD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-4714868" y="2239466"/>
                <a:ext cx="5070263" cy="875007"/>
                <a:chOff x="-4714868" y="2239466"/>
                <a:chExt cx="5070263" cy="875007"/>
              </a:xfrm>
            </p:grpSpPr>
            <p:sp>
              <p:nvSpPr>
                <p:cNvPr id="29" name="文本框 28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30" name="直接连接符 2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1" name="文本占位符 19"/>
                <p:cNvSpPr txBox="1"/>
                <p:nvPr/>
              </p:nvSpPr>
              <p:spPr>
                <a:xfrm>
                  <a:off x="-4671743" y="2239466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4000" b="1" dirty="0">
                      <a:solidFill>
                        <a:srgbClr val="3FCDFF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2.3.1 </a:t>
                  </a:r>
                  <a:r>
                    <a:rPr lang="zh-CN" altLang="en-US" sz="4000" b="1" dirty="0">
                      <a:solidFill>
                        <a:srgbClr val="3FCDFF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直线和平面垂直的判定</a:t>
                  </a:r>
                </a:p>
              </p:txBody>
            </p:sp>
          </p:grpSp>
        </p:grpSp>
        <p:sp>
          <p:nvSpPr>
            <p:cNvPr id="26" name="文本占位符 20"/>
            <p:cNvSpPr txBox="1"/>
            <p:nvPr/>
          </p:nvSpPr>
          <p:spPr>
            <a:xfrm>
              <a:off x="6147770" y="301803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关系 点、直线、平面之间的位置关系</a:t>
              </a:r>
            </a:p>
          </p:txBody>
        </p:sp>
      </p:grpSp>
      <p:sp>
        <p:nvSpPr>
          <p:cNvPr id="32" name="矩形 31"/>
          <p:cNvSpPr/>
          <p:nvPr/>
        </p:nvSpPr>
        <p:spPr>
          <a:xfrm>
            <a:off x="9974866" y="521515"/>
            <a:ext cx="4062342" cy="300975"/>
          </a:xfrm>
          <a:prstGeom prst="rect">
            <a:avLst/>
          </a:prstGeom>
          <a:solidFill>
            <a:srgbClr val="3FCDFF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人教版高中数学必修二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/>
          <p:nvPr>
            <p:custDataLst>
              <p:tags r:id="rId1"/>
            </p:custDataLst>
          </p:nvPr>
        </p:nvSpPr>
        <p:spPr>
          <a:xfrm>
            <a:off x="660400" y="1097706"/>
            <a:ext cx="10858500" cy="1323439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square" anchorCtr="1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实验：过△</a:t>
            </a:r>
            <a:r>
              <a:rPr lang="en-US" altLang="zh-CN" sz="2000" i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ABC 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的顶点</a:t>
            </a:r>
            <a:r>
              <a:rPr lang="en-US" altLang="zh-CN" sz="2000" i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 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翻折纸片，得到折痕</a:t>
            </a:r>
            <a:r>
              <a:rPr lang="en-US" altLang="zh-CN" sz="2000" i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AD 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，将翻折后的纸片竖起放置在桌面上，（</a:t>
            </a:r>
            <a:r>
              <a:rPr lang="en-US" altLang="zh-CN" sz="2000" i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BD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i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DC 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与桌面接触）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lang="en-US" altLang="zh-CN" sz="2000" kern="0" dirty="0">
              <a:solidFill>
                <a:srgbClr val="333333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1272" name="Group 8"/>
          <p:cNvGrpSpPr/>
          <p:nvPr/>
        </p:nvGrpSpPr>
        <p:grpSpPr bwMode="auto">
          <a:xfrm>
            <a:off x="3176271" y="2688628"/>
            <a:ext cx="5434013" cy="2144712"/>
            <a:chOff x="1243" y="2770"/>
            <a:chExt cx="3666" cy="1540"/>
          </a:xfrm>
        </p:grpSpPr>
        <p:sp>
          <p:nvSpPr>
            <p:cNvPr id="11273" name="Rectangle 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884" y="3950"/>
              <a:ext cx="24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kumimoji="1" lang="en-US" altLang="zh-CN" sz="2000" i="1" kern="0">
                  <a:solidFill>
                    <a:srgbClr val="33333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11274" name="Rectangle 1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666" y="3839"/>
              <a:ext cx="24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kumimoji="1" lang="en-US" altLang="zh-CN" sz="2000" i="1" kern="0">
                  <a:solidFill>
                    <a:srgbClr val="33333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11275" name="Rectangle 1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243" y="3839"/>
              <a:ext cx="243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kumimoji="1" lang="en-US" altLang="zh-CN" sz="2000" i="1" kern="0">
                  <a:solidFill>
                    <a:srgbClr val="33333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11276" name="Rectangle 1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519" y="2770"/>
              <a:ext cx="24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kumimoji="1" lang="en-US" altLang="zh-CN" sz="2000" i="1" kern="0">
                  <a:solidFill>
                    <a:srgbClr val="33333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grpSp>
          <p:nvGrpSpPr>
            <p:cNvPr id="11277" name="Group 13"/>
            <p:cNvGrpSpPr/>
            <p:nvPr/>
          </p:nvGrpSpPr>
          <p:grpSpPr bwMode="auto">
            <a:xfrm>
              <a:off x="1491" y="3084"/>
              <a:ext cx="3156" cy="909"/>
              <a:chOff x="1491" y="3084"/>
              <a:chExt cx="3156" cy="909"/>
            </a:xfrm>
          </p:grpSpPr>
          <p:sp>
            <p:nvSpPr>
              <p:cNvPr id="11278" name="Line 14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 flipH="1">
                <a:off x="3011" y="3096"/>
                <a:ext cx="618" cy="886"/>
              </a:xfrm>
              <a:prstGeom prst="line">
                <a:avLst/>
              </a:prstGeom>
              <a:noFill/>
              <a:ln w="38100" algn="ctr">
                <a:solidFill>
                  <a:srgbClr val="FFFF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279" name="Line 15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503" y="3993"/>
                <a:ext cx="3144" cy="0"/>
              </a:xfrm>
              <a:prstGeom prst="line">
                <a:avLst/>
              </a:prstGeom>
              <a:noFill/>
              <a:ln w="38100" algn="ctr">
                <a:solidFill>
                  <a:srgbClr val="333333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280" name="Line 16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1491" y="3084"/>
                <a:ext cx="2133" cy="898"/>
              </a:xfrm>
              <a:prstGeom prst="line">
                <a:avLst/>
              </a:prstGeom>
              <a:noFill/>
              <a:ln w="38100" algn="ctr">
                <a:solidFill>
                  <a:srgbClr val="333333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281" name="Line 17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641" y="3084"/>
                <a:ext cx="1006" cy="909"/>
              </a:xfrm>
              <a:prstGeom prst="line">
                <a:avLst/>
              </a:prstGeom>
              <a:noFill/>
              <a:ln w="38100" algn="ctr">
                <a:solidFill>
                  <a:srgbClr val="333333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/>
          <p:nvPr>
            <p:custDataLst>
              <p:tags r:id="rId1"/>
            </p:custDataLst>
          </p:nvPr>
        </p:nvSpPr>
        <p:spPr>
          <a:xfrm>
            <a:off x="-1030286" y="1162189"/>
            <a:ext cx="7045325" cy="553998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Ctr="1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、直线与平面垂直的判定定理</a:t>
            </a:r>
            <a:endParaRPr lang="zh-CN" altLang="en-US" sz="2000" kern="0" dirty="0">
              <a:solidFill>
                <a:srgbClr val="333333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0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72691" y="4099561"/>
            <a:ext cx="2720975" cy="887413"/>
          </a:xfrm>
          <a:prstGeom prst="parallelogram">
            <a:avLst>
              <a:gd name="adj" fmla="val 76655"/>
            </a:avLst>
          </a:prstGeom>
          <a:gradFill rotWithShape="1">
            <a:gsLst>
              <a:gs pos="0">
                <a:srgbClr val="FFFFFF"/>
              </a:gs>
              <a:gs pos="100000">
                <a:srgbClr val="666699"/>
              </a:gs>
            </a:gsLst>
            <a:lin ang="5400000" scaled="1"/>
          </a:gradFill>
          <a:ln w="9525" algn="ctr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pPr algn="ctr"/>
            <a:endParaRPr kumimoji="1"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4341" name="Line 5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9477690" y="3097849"/>
            <a:ext cx="0" cy="145732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2" name="Line 6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flipV="1">
            <a:off x="8058466" y="4301173"/>
            <a:ext cx="1150937" cy="2540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3" name="Line 7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8363266" y="4242436"/>
            <a:ext cx="815975" cy="442913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4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991791" y="4463098"/>
            <a:ext cx="3978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i="1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</a:p>
        </p:txBody>
      </p:sp>
      <p:sp>
        <p:nvSpPr>
          <p:cNvPr id="14345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974453" y="4561523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i="1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</a:p>
        </p:txBody>
      </p:sp>
      <p:sp>
        <p:nvSpPr>
          <p:cNvPr id="14346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472802" y="4374198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i="1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</a:p>
        </p:txBody>
      </p:sp>
      <p:graphicFrame>
        <p:nvGraphicFramePr>
          <p:cNvPr id="14347" name="Object 1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7720328" y="4661536"/>
          <a:ext cx="271463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8" imgW="142240" imgH="142240" progId="Equation.3">
                  <p:embed/>
                </p:oleObj>
              </mc:Choice>
              <mc:Fallback>
                <p:oleObj name="公式" r:id="rId18" imgW="142240" imgH="1422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0328" y="4661536"/>
                        <a:ext cx="271463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6" name="Rectangle 12"/>
          <p:cNvSpPr/>
          <p:nvPr>
            <p:custDataLst>
              <p:tags r:id="rId10"/>
            </p:custDataLst>
          </p:nvPr>
        </p:nvSpPr>
        <p:spPr>
          <a:xfrm>
            <a:off x="9458640" y="3020061"/>
            <a:ext cx="392112" cy="40011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Ctr="1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r>
              <a:rPr lang="en-US" altLang="zh-CN" sz="2000" i="1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endParaRPr lang="en-US" altLang="zh-CN" sz="2000" i="1" kern="0">
              <a:solidFill>
                <a:srgbClr val="333333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4349" name="Object 13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844883" y="2914937"/>
          <a:ext cx="565150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120900" imgH="457200" progId="Equation.DSMT4">
                  <p:embed/>
                </p:oleObj>
              </mc:Choice>
              <mc:Fallback>
                <p:oleObj name="Equation" r:id="rId20" imgW="2120900" imgH="457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883" y="2914937"/>
                        <a:ext cx="5651500" cy="1466850"/>
                      </a:xfrm>
                      <a:prstGeom prst="rect">
                        <a:avLst/>
                      </a:prstGeom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0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36321" y="4270693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9" name="Rectangle 15"/>
          <p:cNvSpPr/>
          <p:nvPr>
            <p:custDataLst>
              <p:tags r:id="rId13"/>
            </p:custDataLst>
          </p:nvPr>
        </p:nvSpPr>
        <p:spPr>
          <a:xfrm>
            <a:off x="660400" y="4758151"/>
            <a:ext cx="4705350" cy="400110"/>
          </a:xfrm>
          <a:prstGeom prst="rect">
            <a:avLst/>
          </a:prstGeom>
          <a:noFill/>
          <a:ln w="12700" cap="sq"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0" hangingPunct="0">
              <a:spcBef>
                <a:spcPct val="50000"/>
              </a:spcBef>
            </a:pP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线不在多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重在相交</a:t>
            </a:r>
            <a:endParaRPr lang="zh-CN" altLang="en-US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80" name="Rectangle 16"/>
          <p:cNvSpPr/>
          <p:nvPr>
            <p:custDataLst>
              <p:tags r:id="rId14"/>
            </p:custDataLst>
          </p:nvPr>
        </p:nvSpPr>
        <p:spPr>
          <a:xfrm>
            <a:off x="660400" y="5500976"/>
            <a:ext cx="4227512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线面垂直⇒线线垂直</a:t>
            </a:r>
          </a:p>
        </p:txBody>
      </p:sp>
      <p:sp>
        <p:nvSpPr>
          <p:cNvPr id="11281" name="Rectangle 17"/>
          <p:cNvSpPr/>
          <p:nvPr>
            <p:custDataLst>
              <p:tags r:id="rId15"/>
            </p:custDataLst>
          </p:nvPr>
        </p:nvSpPr>
        <p:spPr>
          <a:xfrm>
            <a:off x="660400" y="1938408"/>
            <a:ext cx="9633266" cy="400110"/>
          </a:xfrm>
          <a:prstGeom prst="rect">
            <a:avLst/>
          </a:prstGeom>
          <a:noFill/>
          <a:ln w="22225" cap="sq"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一条直线与一个平面内的两条相交直线都垂直，则该直线与此平面垂直。</a:t>
            </a:r>
            <a:endParaRPr lang="zh-CN" altLang="en-US" sz="2000" kern="0" dirty="0">
              <a:solidFill>
                <a:srgbClr val="CC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4340" grpId="0" animBg="1"/>
      <p:bldP spid="14344" grpId="0"/>
      <p:bldP spid="14345" grpId="0"/>
      <p:bldP spid="14346" grpId="0"/>
      <p:bldP spid="11276" grpId="0"/>
      <p:bldP spid="11279" grpId="0"/>
      <p:bldP spid="11280" grpId="0" animBg="1"/>
      <p:bldP spid="112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02885" y="261143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kumimoji="1"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5213" y="1925638"/>
            <a:ext cx="1195165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kumimoji="1"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(1).</a:t>
            </a:r>
            <a:r>
              <a:rPr kumimoji="1"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若一条直线与一个三角形的两条边垂直，则这条直线垂直于三角形所在的平面。</a:t>
            </a:r>
            <a:r>
              <a:rPr kumimoji="1"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 )</a:t>
            </a:r>
          </a:p>
          <a:p>
            <a:pPr>
              <a:lnSpc>
                <a:spcPct val="300000"/>
              </a:lnSpc>
            </a:pPr>
            <a:r>
              <a:rPr kumimoji="1"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(2).</a:t>
            </a:r>
            <a:r>
              <a:rPr kumimoji="1"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若一条直线与一个平行四边形的两条边垂直，则这条直线垂直于平行四边形所在的平面。</a:t>
            </a:r>
            <a:r>
              <a:rPr kumimoji="1"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 )</a:t>
            </a:r>
          </a:p>
          <a:p>
            <a:pPr>
              <a:lnSpc>
                <a:spcPct val="300000"/>
              </a:lnSpc>
            </a:pPr>
            <a:r>
              <a:rPr kumimoji="1"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(3).</a:t>
            </a:r>
            <a:r>
              <a:rPr kumimoji="1"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若一条直线与一个梯形的两腰垂直</a:t>
            </a:r>
            <a:r>
              <a:rPr kumimoji="1"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1"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则这条直线垂直于梯形所在的平面。 </a:t>
            </a:r>
            <a:r>
              <a:rPr kumimoji="1"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 )</a:t>
            </a:r>
          </a:p>
        </p:txBody>
      </p:sp>
      <p:sp>
        <p:nvSpPr>
          <p:cNvPr id="14341" name="Rectangle 5"/>
          <p:cNvSpPr/>
          <p:nvPr>
            <p:custDataLst>
              <p:tags r:id="rId3"/>
            </p:custDataLst>
          </p:nvPr>
        </p:nvSpPr>
        <p:spPr>
          <a:xfrm>
            <a:off x="10062298" y="2367606"/>
            <a:ext cx="1273175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√</a:t>
            </a:r>
            <a:endParaRPr kumimoji="1" lang="zh-CN" altLang="en-US" sz="2000" kern="0" dirty="0">
              <a:solidFill>
                <a:srgbClr val="0000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2" name="Rectangle 6"/>
          <p:cNvSpPr/>
          <p:nvPr>
            <p:custDataLst>
              <p:tags r:id="rId4"/>
            </p:custDataLst>
          </p:nvPr>
        </p:nvSpPr>
        <p:spPr>
          <a:xfrm>
            <a:off x="10978356" y="3297238"/>
            <a:ext cx="1081088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kumimoji="1"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endParaRPr kumimoji="1" lang="en-US" altLang="zh-CN" sz="2000" kern="0" dirty="0">
              <a:solidFill>
                <a:srgbClr val="0000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3" name="Rectangle 7"/>
          <p:cNvSpPr/>
          <p:nvPr>
            <p:custDataLst>
              <p:tags r:id="rId5"/>
            </p:custDataLst>
          </p:nvPr>
        </p:nvSpPr>
        <p:spPr>
          <a:xfrm>
            <a:off x="9088914" y="4188489"/>
            <a:ext cx="1763712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√</a:t>
            </a:r>
            <a:endParaRPr kumimoji="1" lang="zh-CN" altLang="en-US" sz="2000" kern="0" dirty="0">
              <a:solidFill>
                <a:srgbClr val="0000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11885" y="192563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kumimoji="1"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5213" y="1671558"/>
            <a:ext cx="6578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判断下列命题是否正确？</a:t>
            </a:r>
          </a:p>
        </p:txBody>
      </p:sp>
      <p:sp>
        <p:nvSpPr>
          <p:cNvPr id="15370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5213" y="1207205"/>
            <a:ext cx="9733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想一想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 spd="med">
    <p:sndAc>
      <p:stSnd>
        <p:snd r:embed="rId10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2" grpId="0" animBg="1"/>
      <p:bldP spid="143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/>
          <p:nvPr/>
        </p:nvGrpSpPr>
        <p:grpSpPr bwMode="auto">
          <a:xfrm>
            <a:off x="142082" y="1161162"/>
            <a:ext cx="8210550" cy="612775"/>
            <a:chOff x="157" y="551"/>
            <a:chExt cx="5172" cy="386"/>
          </a:xfrm>
        </p:grpSpPr>
        <p:sp>
          <p:nvSpPr>
            <p:cNvPr id="16387" name="Text Box 3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57" y="618"/>
              <a:ext cx="51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kern="0" dirty="0">
                  <a:solidFill>
                    <a:schemeClr val="folHlink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</a:t>
              </a:r>
              <a:r>
                <a:rPr lang="zh-CN" altLang="en-US" sz="2000" kern="0" dirty="0">
                  <a:solidFill>
                    <a:schemeClr val="folHlink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例</a:t>
              </a:r>
              <a:r>
                <a:rPr lang="en-US" altLang="zh-CN" sz="2000" kern="0" dirty="0">
                  <a:solidFill>
                    <a:schemeClr val="folHlink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en-US" altLang="zh-CN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   </a:t>
              </a:r>
              <a:r>
                <a: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如图，已知                                    ，求证</a:t>
              </a:r>
            </a:p>
          </p:txBody>
        </p:sp>
        <p:graphicFrame>
          <p:nvGraphicFramePr>
            <p:cNvPr id="16388" name="Object 4"/>
            <p:cNvGraphicFramePr>
              <a:graphicFrameLocks noChangeAspect="1"/>
            </p:cNvGraphicFramePr>
            <p:nvPr>
              <p:custDataLst>
                <p:tags r:id="rId33"/>
              </p:custDataLst>
            </p:nvPr>
          </p:nvGraphicFramePr>
          <p:xfrm>
            <a:off x="1800" y="551"/>
            <a:ext cx="1397" cy="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7" imgW="736600" imgH="203200" progId="Equation.3">
                    <p:embed/>
                  </p:oleObj>
                </mc:Choice>
                <mc:Fallback>
                  <p:oleObj name="Equation" r:id="rId37" imgW="736600" imgH="2032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0" y="551"/>
                          <a:ext cx="1397" cy="3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89" name="Object 5"/>
            <p:cNvGraphicFramePr>
              <a:graphicFrameLocks noChangeAspect="1"/>
            </p:cNvGraphicFramePr>
            <p:nvPr>
              <p:custDataLst>
                <p:tags r:id="rId34"/>
              </p:custDataLst>
            </p:nvPr>
          </p:nvGraphicFramePr>
          <p:xfrm>
            <a:off x="3831" y="560"/>
            <a:ext cx="771" cy="3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39" imgW="419100" imgH="177800" progId="Equation.3">
                    <p:embed/>
                  </p:oleObj>
                </mc:Choice>
                <mc:Fallback>
                  <p:oleObj name="公式" r:id="rId39" imgW="419100" imgH="1778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1" y="560"/>
                          <a:ext cx="771" cy="3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6390" name="Line 6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 flipV="1">
            <a:off x="8240302" y="3641782"/>
            <a:ext cx="15843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1" name="Line 7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7305265" y="4145021"/>
            <a:ext cx="2592387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6392" name="Object 8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9824627" y="2271771"/>
          <a:ext cx="32702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41" imgW="128905" imgH="180340" progId="Equation.3">
                  <p:embed/>
                </p:oleObj>
              </mc:Choice>
              <mc:Fallback>
                <p:oleObj name="公式" r:id="rId41" imgW="128905" imgH="1803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4627" y="2271771"/>
                        <a:ext cx="327025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9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7592602" y="2343208"/>
          <a:ext cx="3270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43" imgW="129540" imgH="142240" progId="Equation.3">
                  <p:embed/>
                </p:oleObj>
              </mc:Choice>
              <mc:Fallback>
                <p:oleObj name="公式" r:id="rId43" imgW="129540" imgH="1422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2602" y="2343208"/>
                        <a:ext cx="32702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394" name="Line 10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flipH="1">
            <a:off x="8313327" y="3351270"/>
            <a:ext cx="1223963" cy="5762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5" name="Line 11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8024401" y="2703571"/>
            <a:ext cx="0" cy="936625"/>
          </a:xfrm>
          <a:prstGeom prst="line">
            <a:avLst/>
          </a:prstGeom>
          <a:noFill/>
          <a:ln w="28575" algn="ctr">
            <a:solidFill>
              <a:srgbClr val="CC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6396" name="Object 12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8384764" y="3783071"/>
          <a:ext cx="60801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165100" imgH="139700" progId="Equation.DSMT4">
                  <p:embed/>
                </p:oleObj>
              </mc:Choice>
              <mc:Fallback>
                <p:oleObj name="Equation" r:id="rId45" imgW="165100" imgH="1397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4764" y="3783071"/>
                        <a:ext cx="608012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397" name="Line 13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flipV="1">
            <a:off x="7305265" y="3279832"/>
            <a:ext cx="790575" cy="8651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6398" name="Object 14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7592602" y="3783070"/>
          <a:ext cx="43656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47" imgW="155575" imgH="142875" progId="Equation.3">
                  <p:embed/>
                </p:oleObj>
              </mc:Choice>
              <mc:Fallback>
                <p:oleObj name="公式" r:id="rId47" imgW="155575" imgH="142875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2602" y="3783070"/>
                        <a:ext cx="436563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399" name="Line 15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>
            <a:off x="9824626" y="2487670"/>
            <a:ext cx="0" cy="1008062"/>
          </a:xfrm>
          <a:prstGeom prst="line">
            <a:avLst/>
          </a:prstGeom>
          <a:noFill/>
          <a:ln w="28575" algn="ctr">
            <a:solidFill>
              <a:srgbClr val="CC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6400" name="Object 16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9535702" y="3640195"/>
          <a:ext cx="46672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127000" imgH="139700" progId="Equation.DSMT4">
                  <p:embed/>
                </p:oleObj>
              </mc:Choice>
              <mc:Fallback>
                <p:oleObj name="Equation" r:id="rId49" imgW="127000" imgH="1397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35702" y="3640195"/>
                        <a:ext cx="466725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401" name="Line 17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 flipV="1">
            <a:off x="9896065" y="3279832"/>
            <a:ext cx="790575" cy="8651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2" name="Line 18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>
            <a:off x="8095840" y="3279832"/>
            <a:ext cx="2592387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403" name="Group 19"/>
          <p:cNvGrpSpPr/>
          <p:nvPr/>
        </p:nvGrpSpPr>
        <p:grpSpPr bwMode="auto">
          <a:xfrm>
            <a:off x="1862930" y="2803354"/>
            <a:ext cx="4827587" cy="1027113"/>
            <a:chOff x="567" y="1888"/>
            <a:chExt cx="3041" cy="647"/>
          </a:xfrm>
        </p:grpSpPr>
        <p:sp>
          <p:nvSpPr>
            <p:cNvPr id="16404" name="Text Box 20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567" y="1888"/>
              <a:ext cx="304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根据直线与平面垂直的定义知</a:t>
              </a:r>
            </a:p>
          </p:txBody>
        </p:sp>
        <p:graphicFrame>
          <p:nvGraphicFramePr>
            <p:cNvPr id="16405" name="Object 21"/>
            <p:cNvGraphicFramePr>
              <a:graphicFrameLocks noChangeAspect="1"/>
            </p:cNvGraphicFramePr>
            <p:nvPr>
              <p:custDataLst>
                <p:tags r:id="rId31"/>
              </p:custDataLst>
            </p:nvPr>
          </p:nvGraphicFramePr>
          <p:xfrm>
            <a:off x="657" y="2251"/>
            <a:ext cx="1134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51" imgW="812165" imgH="203200" progId="Equation.3">
                    <p:embed/>
                  </p:oleObj>
                </mc:Choice>
                <mc:Fallback>
                  <p:oleObj name="公式" r:id="rId51" imgW="812165" imgH="203200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2251"/>
                          <a:ext cx="1134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406" name="Group 23"/>
          <p:cNvGrpSpPr/>
          <p:nvPr/>
        </p:nvGrpSpPr>
        <p:grpSpPr bwMode="auto">
          <a:xfrm>
            <a:off x="1862930" y="3862775"/>
            <a:ext cx="1727200" cy="438150"/>
            <a:chOff x="612" y="2454"/>
            <a:chExt cx="1088" cy="276"/>
          </a:xfrm>
        </p:grpSpPr>
        <p:sp>
          <p:nvSpPr>
            <p:cNvPr id="16407" name="Text Box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12" y="2478"/>
              <a:ext cx="61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又因为</a:t>
              </a:r>
            </a:p>
          </p:txBody>
        </p:sp>
        <p:graphicFrame>
          <p:nvGraphicFramePr>
            <p:cNvPr id="16408" name="Object 25"/>
            <p:cNvGraphicFramePr>
              <a:graphicFrameLocks noChangeAspect="1"/>
            </p:cNvGraphicFramePr>
            <p:nvPr>
              <p:custDataLst>
                <p:tags r:id="rId29"/>
              </p:custDataLst>
            </p:nvPr>
          </p:nvGraphicFramePr>
          <p:xfrm>
            <a:off x="1201" y="2454"/>
            <a:ext cx="499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53" imgW="330200" imgH="177800" progId="Equation.3">
                    <p:embed/>
                  </p:oleObj>
                </mc:Choice>
                <mc:Fallback>
                  <p:oleObj name="公式" r:id="rId53" imgW="330200" imgH="177800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1" y="2454"/>
                          <a:ext cx="499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409" name="Group 26"/>
          <p:cNvGrpSpPr/>
          <p:nvPr/>
        </p:nvGrpSpPr>
        <p:grpSpPr bwMode="auto">
          <a:xfrm>
            <a:off x="3710782" y="3859677"/>
            <a:ext cx="2538413" cy="452437"/>
            <a:chOff x="612" y="2786"/>
            <a:chExt cx="1599" cy="285"/>
          </a:xfrm>
        </p:grpSpPr>
        <p:sp>
          <p:nvSpPr>
            <p:cNvPr id="16410" name="Text Box 27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12" y="2786"/>
              <a:ext cx="44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所以</a:t>
              </a:r>
            </a:p>
          </p:txBody>
        </p:sp>
        <p:graphicFrame>
          <p:nvGraphicFramePr>
            <p:cNvPr id="16411" name="Object 28"/>
            <p:cNvGraphicFramePr>
              <a:graphicFrameLocks noChangeAspect="1"/>
            </p:cNvGraphicFramePr>
            <p:nvPr>
              <p:custDataLst>
                <p:tags r:id="rId27"/>
              </p:custDataLst>
            </p:nvPr>
          </p:nvGraphicFramePr>
          <p:xfrm>
            <a:off x="1094" y="2787"/>
            <a:ext cx="1117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55" imgW="799465" imgH="203200" progId="Equation.3">
                    <p:embed/>
                  </p:oleObj>
                </mc:Choice>
                <mc:Fallback>
                  <p:oleObj name="公式" r:id="rId55" imgW="799465" imgH="203200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4" y="2787"/>
                          <a:ext cx="1117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412" name="Group 29"/>
          <p:cNvGrpSpPr/>
          <p:nvPr/>
        </p:nvGrpSpPr>
        <p:grpSpPr bwMode="auto">
          <a:xfrm>
            <a:off x="1891660" y="4332429"/>
            <a:ext cx="5314950" cy="992188"/>
            <a:chOff x="612" y="3057"/>
            <a:chExt cx="3348" cy="625"/>
          </a:xfrm>
        </p:grpSpPr>
        <p:grpSp>
          <p:nvGrpSpPr>
            <p:cNvPr id="16413" name="Group 30"/>
            <p:cNvGrpSpPr/>
            <p:nvPr/>
          </p:nvGrpSpPr>
          <p:grpSpPr bwMode="auto">
            <a:xfrm>
              <a:off x="612" y="3057"/>
              <a:ext cx="3348" cy="299"/>
              <a:chOff x="658" y="3057"/>
              <a:chExt cx="3348" cy="299"/>
            </a:xfrm>
          </p:grpSpPr>
          <p:sp>
            <p:nvSpPr>
              <p:cNvPr id="16414" name="Text Box 31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658" y="3104"/>
                <a:ext cx="28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0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又</a:t>
                </a:r>
              </a:p>
            </p:txBody>
          </p:sp>
          <p:graphicFrame>
            <p:nvGraphicFramePr>
              <p:cNvPr id="16415" name="Object 32"/>
              <p:cNvGraphicFramePr>
                <a:graphicFrameLocks noChangeAspect="1"/>
              </p:cNvGraphicFramePr>
              <p:nvPr>
                <p:custDataLst>
                  <p:tags r:id="rId24"/>
                </p:custDataLst>
              </p:nvPr>
            </p:nvGraphicFramePr>
            <p:xfrm>
              <a:off x="980" y="3112"/>
              <a:ext cx="1633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公式" r:id="rId57" imgW="1143000" imgH="165100" progId="Equation.3">
                      <p:embed/>
                    </p:oleObj>
                  </mc:Choice>
                  <mc:Fallback>
                    <p:oleObj name="公式" r:id="rId57" imgW="1143000" imgH="165100" progId="Equation.3">
                      <p:embed/>
                      <p:pic>
                        <p:nvPicPr>
                          <p:cNvPr id="0" name="Object 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80" y="3112"/>
                            <a:ext cx="1633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416" name="Text Box 33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565" y="3057"/>
                <a:ext cx="144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000" kern="0" dirty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是两条相交直线，</a:t>
                </a:r>
              </a:p>
            </p:txBody>
          </p:sp>
        </p:grpSp>
        <p:grpSp>
          <p:nvGrpSpPr>
            <p:cNvPr id="16417" name="Group 34"/>
            <p:cNvGrpSpPr/>
            <p:nvPr/>
          </p:nvGrpSpPr>
          <p:grpSpPr bwMode="auto">
            <a:xfrm>
              <a:off x="657" y="3409"/>
              <a:ext cx="1006" cy="273"/>
              <a:chOff x="703" y="3400"/>
              <a:chExt cx="1006" cy="273"/>
            </a:xfrm>
          </p:grpSpPr>
          <p:sp>
            <p:nvSpPr>
              <p:cNvPr id="16418" name="Text Box 35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703" y="3421"/>
                <a:ext cx="44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0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所以</a:t>
                </a:r>
              </a:p>
            </p:txBody>
          </p:sp>
          <p:graphicFrame>
            <p:nvGraphicFramePr>
              <p:cNvPr id="16419" name="Object 36"/>
              <p:cNvGraphicFramePr>
                <a:graphicFrameLocks noChangeAspect="1"/>
              </p:cNvGraphicFramePr>
              <p:nvPr>
                <p:custDataLst>
                  <p:tags r:id="rId22"/>
                </p:custDataLst>
              </p:nvPr>
            </p:nvGraphicFramePr>
            <p:xfrm>
              <a:off x="1124" y="3400"/>
              <a:ext cx="585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公式" r:id="rId59" imgW="419100" imgH="177800" progId="Equation.3">
                      <p:embed/>
                    </p:oleObj>
                  </mc:Choice>
                  <mc:Fallback>
                    <p:oleObj name="公式" r:id="rId59" imgW="419100" imgH="177800" progId="Equation.3">
                      <p:embed/>
                      <p:pic>
                        <p:nvPicPr>
                          <p:cNvPr id="0" name="Object 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24" y="3400"/>
                            <a:ext cx="585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6420" name="Group 37"/>
          <p:cNvGrpSpPr/>
          <p:nvPr/>
        </p:nvGrpSpPr>
        <p:grpSpPr bwMode="auto">
          <a:xfrm>
            <a:off x="1797129" y="1817517"/>
            <a:ext cx="7594905" cy="404812"/>
            <a:chOff x="579" y="1047"/>
            <a:chExt cx="2473" cy="255"/>
          </a:xfrm>
        </p:grpSpPr>
        <p:sp>
          <p:nvSpPr>
            <p:cNvPr id="16421" name="Text Box 3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79" y="1047"/>
              <a:ext cx="166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证明：在平面     内作</a:t>
              </a:r>
            </a:p>
          </p:txBody>
        </p:sp>
        <p:sp>
          <p:nvSpPr>
            <p:cNvPr id="16422" name="Text Box 3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369" y="1050"/>
              <a:ext cx="168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两条相交直线</a:t>
              </a:r>
              <a:r>
                <a:rPr lang="en-US" altLang="zh-CN" sz="2000" i="1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m</a:t>
              </a:r>
              <a:r>
                <a: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2000" i="1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n</a:t>
              </a:r>
              <a:r>
                <a: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．</a:t>
              </a:r>
            </a:p>
          </p:txBody>
        </p:sp>
        <p:graphicFrame>
          <p:nvGraphicFramePr>
            <p:cNvPr id="16423" name="Object 40"/>
            <p:cNvGraphicFramePr>
              <a:graphicFrameLocks noChangeAspect="1"/>
            </p:cNvGraphicFramePr>
            <p:nvPr>
              <p:custDataLst>
                <p:tags r:id="rId20"/>
              </p:custDataLst>
            </p:nvPr>
          </p:nvGraphicFramePr>
          <p:xfrm>
            <a:off x="1105" y="1075"/>
            <a:ext cx="229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61" imgW="152400" imgH="139700" progId="Equation.3">
                    <p:embed/>
                  </p:oleObj>
                </mc:Choice>
                <mc:Fallback>
                  <p:oleObj name="公式" r:id="rId61" imgW="152400" imgH="139700" progId="Equation.3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5" y="1075"/>
                          <a:ext cx="229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424" name="Group 41"/>
          <p:cNvGrpSpPr/>
          <p:nvPr/>
        </p:nvGrpSpPr>
        <p:grpSpPr bwMode="auto">
          <a:xfrm>
            <a:off x="1862930" y="2295354"/>
            <a:ext cx="2806702" cy="403226"/>
            <a:chOff x="721" y="1602"/>
            <a:chExt cx="1768" cy="254"/>
          </a:xfrm>
        </p:grpSpPr>
        <p:sp>
          <p:nvSpPr>
            <p:cNvPr id="16425" name="Text Box 4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21" y="1604"/>
              <a:ext cx="176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因为直线                   ，</a:t>
              </a:r>
            </a:p>
          </p:txBody>
        </p:sp>
        <p:graphicFrame>
          <p:nvGraphicFramePr>
            <p:cNvPr id="16426" name="Object 43"/>
            <p:cNvGraphicFramePr>
              <a:graphicFrameLocks noChangeAspect="1"/>
            </p:cNvGraphicFramePr>
            <p:nvPr>
              <p:custDataLst>
                <p:tags r:id="rId17"/>
              </p:custDataLst>
            </p:nvPr>
          </p:nvGraphicFramePr>
          <p:xfrm>
            <a:off x="1547" y="1602"/>
            <a:ext cx="54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63" imgW="393065" imgH="177800" progId="Equation.3">
                    <p:embed/>
                  </p:oleObj>
                </mc:Choice>
                <mc:Fallback>
                  <p:oleObj name="公式" r:id="rId63" imgW="393065" imgH="177800" progId="Equation.3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7" y="1602"/>
                          <a:ext cx="54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477" name="Rectangle 44"/>
          <p:cNvSpPr/>
          <p:nvPr>
            <p:custDataLst>
              <p:tags r:id="rId14"/>
            </p:custDataLst>
          </p:nvPr>
        </p:nvSpPr>
        <p:spPr>
          <a:xfrm>
            <a:off x="1849314" y="5363521"/>
            <a:ext cx="5968301" cy="400110"/>
          </a:xfrm>
          <a:prstGeom prst="rect">
            <a:avLst/>
          </a:prstGeom>
          <a:noFill/>
          <a:ln w="22225" cap="sq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如果两条平行直线中的一条垂直于一个平面，那么</a:t>
            </a:r>
            <a:endParaRPr kumimoji="1" lang="zh-CN" altLang="en-US" sz="2000" kern="0" dirty="0">
              <a:solidFill>
                <a:srgbClr val="CC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78" name="Rectangle 45"/>
          <p:cNvSpPr/>
          <p:nvPr>
            <p:custDataLst>
              <p:tags r:id="rId15"/>
            </p:custDataLst>
          </p:nvPr>
        </p:nvSpPr>
        <p:spPr>
          <a:xfrm>
            <a:off x="7476652" y="5359201"/>
            <a:ext cx="3602268" cy="400110"/>
          </a:xfrm>
          <a:prstGeom prst="rect">
            <a:avLst/>
          </a:prstGeom>
          <a:noFill/>
          <a:ln w="22225" cap="sq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0" hangingPunct="0"/>
            <a:r>
              <a:rPr kumimoji="1"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另一条也垂直于同一个平面。</a:t>
            </a:r>
            <a:endParaRPr kumimoji="1" lang="zh-CN" altLang="en-US" sz="2000" kern="0">
              <a:solidFill>
                <a:srgbClr val="CC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典型例题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7" grpId="0"/>
      <p:bldP spid="184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543388" y="3819453"/>
            <a:ext cx="2760662" cy="1206500"/>
          </a:xfrm>
          <a:prstGeom prst="ellipse">
            <a:avLst/>
          </a:prstGeom>
          <a:solidFill>
            <a:srgbClr val="00CC66"/>
          </a:solidFill>
          <a:ln w="2857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11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548150" y="3819453"/>
            <a:ext cx="2751138" cy="1206500"/>
          </a:xfrm>
          <a:prstGeom prst="ellipse">
            <a:avLst/>
          </a:prstGeom>
          <a:solidFill>
            <a:srgbClr val="FFCC99"/>
          </a:solidFill>
          <a:ln w="9525" algn="ctr">
            <a:solidFill>
              <a:srgbClr val="003300"/>
            </a:solidFill>
            <a:prstDash val="sysDot"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7412" name="Line 4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8519576" y="4456041"/>
            <a:ext cx="2760663" cy="0"/>
          </a:xfrm>
          <a:prstGeom prst="line">
            <a:avLst/>
          </a:prstGeom>
          <a:noFill/>
          <a:ln w="34925" algn="ctr">
            <a:solidFill>
              <a:srgbClr val="003366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413" name="Line 5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flipV="1">
            <a:off x="8519575" y="2522467"/>
            <a:ext cx="0" cy="1933575"/>
          </a:xfrm>
          <a:prstGeom prst="line">
            <a:avLst/>
          </a:prstGeom>
          <a:noFill/>
          <a:ln w="38100" algn="ctr">
            <a:solidFill>
              <a:srgbClr val="0033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414" name="Line 6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8519576" y="2522467"/>
            <a:ext cx="841375" cy="2479675"/>
          </a:xfrm>
          <a:prstGeom prst="line">
            <a:avLst/>
          </a:prstGeom>
          <a:noFill/>
          <a:ln w="38100" algn="ctr">
            <a:solidFill>
              <a:srgbClr val="0033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415" name="Line 7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 flipV="1">
            <a:off x="9360950" y="4456041"/>
            <a:ext cx="1919288" cy="546100"/>
          </a:xfrm>
          <a:prstGeom prst="line">
            <a:avLst/>
          </a:prstGeom>
          <a:noFill/>
          <a:ln w="38100" algn="ctr">
            <a:solidFill>
              <a:srgbClr val="0033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416" name="Line 8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8519576" y="4456041"/>
            <a:ext cx="841375" cy="546100"/>
          </a:xfrm>
          <a:prstGeom prst="line">
            <a:avLst/>
          </a:prstGeom>
          <a:noFill/>
          <a:ln w="38100" algn="ctr">
            <a:solidFill>
              <a:srgbClr val="0033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417" name="Line 9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8519576" y="2522467"/>
            <a:ext cx="2760663" cy="1933575"/>
          </a:xfrm>
          <a:prstGeom prst="line">
            <a:avLst/>
          </a:prstGeom>
          <a:noFill/>
          <a:ln w="38100" algn="ctr">
            <a:solidFill>
              <a:srgbClr val="0033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7418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341483" y="2231954"/>
            <a:ext cx="3561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kern="0">
                <a:solidFill>
                  <a:srgbClr val="33333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</a:p>
        </p:txBody>
      </p:sp>
      <p:sp>
        <p:nvSpPr>
          <p:cNvPr id="17419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165563" y="4257604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kern="0">
                <a:solidFill>
                  <a:srgbClr val="33333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17420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279150" y="4257604"/>
            <a:ext cx="3561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kern="0">
                <a:solidFill>
                  <a:srgbClr val="33333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17421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76800" y="5002142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kern="0">
                <a:solidFill>
                  <a:srgbClr val="33333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17422" name="Oval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flipH="1" flipV="1">
            <a:off x="9856250" y="4436991"/>
            <a:ext cx="77788" cy="42862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333333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23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970550" y="3848029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kern="0">
                <a:solidFill>
                  <a:srgbClr val="33333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</a:p>
        </p:txBody>
      </p:sp>
      <p:sp>
        <p:nvSpPr>
          <p:cNvPr id="17424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2292" y="1249505"/>
            <a:ext cx="1091660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00" kern="0" dirty="0">
                <a:solidFill>
                  <a:srgbClr val="33333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</a:t>
            </a:r>
            <a:r>
              <a:rPr kumimoji="1" lang="en-US" altLang="zh-CN" sz="2000" kern="0" dirty="0">
                <a:solidFill>
                  <a:srgbClr val="33333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1: </a:t>
            </a:r>
            <a:r>
              <a:rPr kumimoji="1" lang="zh-CN" altLang="en-US" sz="2000" kern="0" dirty="0">
                <a:solidFill>
                  <a:srgbClr val="33333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如图，圆</a:t>
            </a:r>
            <a:r>
              <a:rPr kumimoji="1" lang="en-US" altLang="zh-CN" sz="2000" kern="0" dirty="0">
                <a:solidFill>
                  <a:srgbClr val="33333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  <a:r>
              <a:rPr kumimoji="1" lang="zh-CN" altLang="en-US" sz="2000" kern="0" dirty="0">
                <a:solidFill>
                  <a:srgbClr val="33333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所在一平面为       ，</a:t>
            </a:r>
            <a:r>
              <a:rPr kumimoji="1" lang="en-US" altLang="zh-CN" sz="2000" kern="0" dirty="0">
                <a:solidFill>
                  <a:srgbClr val="33333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</a:t>
            </a:r>
            <a:r>
              <a:rPr kumimoji="1" lang="zh-CN" altLang="en-US" sz="2000" kern="0" dirty="0">
                <a:solidFill>
                  <a:srgbClr val="33333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是圆</a:t>
            </a:r>
            <a:r>
              <a:rPr kumimoji="1" lang="en-US" altLang="zh-CN" sz="2000" kern="0" dirty="0">
                <a:solidFill>
                  <a:srgbClr val="33333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 </a:t>
            </a:r>
            <a:r>
              <a:rPr kumimoji="1" lang="zh-CN" altLang="en-US" sz="2000" kern="0" dirty="0">
                <a:solidFill>
                  <a:srgbClr val="33333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的直径，</a:t>
            </a:r>
            <a:r>
              <a:rPr kumimoji="1" lang="en-US" altLang="zh-CN" sz="2000" kern="0" dirty="0">
                <a:solidFill>
                  <a:srgbClr val="33333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 </a:t>
            </a:r>
            <a:r>
              <a:rPr kumimoji="1" lang="zh-CN" altLang="en-US" sz="2000" kern="0" dirty="0">
                <a:solidFill>
                  <a:srgbClr val="33333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是圆周上一点</a:t>
            </a:r>
            <a:r>
              <a:rPr kumimoji="1" lang="en-US" altLang="zh-CN" sz="2000" kern="0" dirty="0">
                <a:solidFill>
                  <a:srgbClr val="33333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1" lang="zh-CN" altLang="en-US" sz="2000" kern="0" dirty="0">
                <a:solidFill>
                  <a:srgbClr val="33333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且</a:t>
            </a:r>
            <a:r>
              <a:rPr kumimoji="1" lang="en-US" altLang="zh-CN" sz="2000" kern="0" dirty="0">
                <a:solidFill>
                  <a:srgbClr val="33333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PA     AC, PA    AB,</a:t>
            </a:r>
            <a:r>
              <a:rPr kumimoji="1" lang="zh-CN" altLang="en-US" sz="2000" kern="0" dirty="0">
                <a:solidFill>
                  <a:srgbClr val="33333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求证：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kumimoji="1" lang="zh-CN" altLang="en-US" sz="2000" kern="0" dirty="0">
                <a:solidFill>
                  <a:srgbClr val="33333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1" lang="en-US" altLang="zh-CN" sz="2000" kern="0" dirty="0">
                <a:solidFill>
                  <a:srgbClr val="33333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1" lang="zh-CN" altLang="en-US" sz="2000" kern="0" dirty="0">
                <a:solidFill>
                  <a:srgbClr val="33333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kumimoji="1" lang="en-US" altLang="zh-CN" sz="2000" kern="0" dirty="0">
                <a:solidFill>
                  <a:srgbClr val="33333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PA      BC     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kumimoji="1" lang="zh-CN" altLang="en-US" sz="2000" kern="0" dirty="0">
                <a:solidFill>
                  <a:srgbClr val="33333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1" lang="en-US" altLang="zh-CN" sz="2000" kern="0" dirty="0">
                <a:solidFill>
                  <a:srgbClr val="33333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1" lang="zh-CN" altLang="en-US" sz="2000" kern="0" dirty="0">
                <a:solidFill>
                  <a:srgbClr val="33333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kumimoji="1" lang="en-US" altLang="zh-CN" sz="2000" kern="0" dirty="0">
                <a:solidFill>
                  <a:srgbClr val="33333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BC      </a:t>
            </a:r>
            <a:r>
              <a:rPr kumimoji="1" lang="zh-CN" altLang="en-US" sz="2000" kern="0" dirty="0">
                <a:solidFill>
                  <a:srgbClr val="33333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平面</a:t>
            </a:r>
            <a:r>
              <a:rPr kumimoji="1" lang="en-US" altLang="zh-CN" sz="2000" kern="0" dirty="0">
                <a:solidFill>
                  <a:srgbClr val="33333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PAC</a:t>
            </a:r>
          </a:p>
        </p:txBody>
      </p:sp>
      <p:graphicFrame>
        <p:nvGraphicFramePr>
          <p:cNvPr id="17425" name="Object 17"/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1687224" y="1795305"/>
          <a:ext cx="3841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52400" imgH="165100" progId="Equation.DSMT4">
                  <p:embed/>
                </p:oleObj>
              </mc:Choice>
              <mc:Fallback>
                <p:oleObj name="Equation" r:id="rId26" imgW="152400" imgH="1651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224" y="1795305"/>
                        <a:ext cx="38417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6" name="Object 18"/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9224462" y="1161430"/>
          <a:ext cx="3841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52400" imgH="165100" progId="Equation.DSMT4">
                  <p:embed/>
                </p:oleObj>
              </mc:Choice>
              <mc:Fallback>
                <p:oleObj name="Equation" r:id="rId28" imgW="152400" imgH="1651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4462" y="1161430"/>
                        <a:ext cx="38417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7" name="Object 19"/>
          <p:cNvGraphicFramePr>
            <a:graphicFrameLocks noChangeAspect="1"/>
          </p:cNvGraphicFramePr>
          <p:nvPr>
            <p:custDataLst>
              <p:tags r:id="rId18"/>
            </p:custDataLst>
          </p:nvPr>
        </p:nvGraphicFramePr>
        <p:xfrm>
          <a:off x="10402373" y="1143637"/>
          <a:ext cx="3841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52400" imgH="165100" progId="Equation.DSMT4">
                  <p:embed/>
                </p:oleObj>
              </mc:Choice>
              <mc:Fallback>
                <p:oleObj name="Equation" r:id="rId29" imgW="152400" imgH="1651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02373" y="1143637"/>
                        <a:ext cx="38417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8" name="Object 20"/>
          <p:cNvGraphicFramePr>
            <a:graphicFrameLocks noChangeAspect="1"/>
          </p:cNvGraphicFramePr>
          <p:nvPr>
            <p:custDataLst>
              <p:tags r:id="rId19"/>
            </p:custDataLst>
          </p:nvPr>
        </p:nvGraphicFramePr>
        <p:xfrm>
          <a:off x="3942852" y="1263169"/>
          <a:ext cx="48418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52400" imgH="139700" progId="Equation.DSMT4">
                  <p:embed/>
                </p:oleObj>
              </mc:Choice>
              <mc:Fallback>
                <p:oleObj name="Equation" r:id="rId30" imgW="152400" imgH="1397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2852" y="1263169"/>
                        <a:ext cx="48418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9" name="Object 21"/>
          <p:cNvGraphicFramePr>
            <a:graphicFrameLocks noChangeAspect="1"/>
          </p:cNvGraphicFramePr>
          <p:nvPr>
            <p:custDataLst>
              <p:tags r:id="rId20"/>
            </p:custDataLst>
          </p:nvPr>
        </p:nvGraphicFramePr>
        <p:xfrm>
          <a:off x="1719431" y="2118662"/>
          <a:ext cx="3841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52400" imgH="165100" progId="Equation.DSMT4">
                  <p:embed/>
                </p:oleObj>
              </mc:Choice>
              <mc:Fallback>
                <p:oleObj name="Equation" r:id="rId32" imgW="152400" imgH="1651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431" y="2118662"/>
                        <a:ext cx="38417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0" name="Object 22"/>
          <p:cNvGraphicFramePr>
            <a:graphicFrameLocks noChangeAspect="1"/>
          </p:cNvGraphicFramePr>
          <p:nvPr>
            <p:custDataLst>
              <p:tags r:id="rId21"/>
            </p:custDataLst>
          </p:nvPr>
        </p:nvGraphicFramePr>
        <p:xfrm>
          <a:off x="1395146" y="3021414"/>
          <a:ext cx="2813485" cy="2382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574800" imgH="1333500" progId="Equation.DSMT4">
                  <p:embed/>
                </p:oleObj>
              </mc:Choice>
              <mc:Fallback>
                <p:oleObj name="Equation" r:id="rId33" imgW="1574800" imgH="13335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146" y="3021414"/>
                        <a:ext cx="2813485" cy="23828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31" name="Group 23"/>
          <p:cNvGrpSpPr/>
          <p:nvPr/>
        </p:nvGrpSpPr>
        <p:grpSpPr bwMode="auto">
          <a:xfrm>
            <a:off x="4391800" y="3219573"/>
            <a:ext cx="3512843" cy="1934132"/>
            <a:chOff x="2290" y="2069"/>
            <a:chExt cx="3311" cy="1823"/>
          </a:xfrm>
        </p:grpSpPr>
        <p:graphicFrame>
          <p:nvGraphicFramePr>
            <p:cNvPr id="17432" name="Object 24"/>
            <p:cNvGraphicFramePr>
              <a:graphicFrameLocks noChangeAspect="1"/>
            </p:cNvGraphicFramePr>
            <p:nvPr>
              <p:custDataLst>
                <p:tags r:id="rId22"/>
              </p:custDataLst>
            </p:nvPr>
          </p:nvGraphicFramePr>
          <p:xfrm>
            <a:off x="2381" y="2387"/>
            <a:ext cx="3008" cy="15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5" imgW="1778000" imgH="889000" progId="Equation.DSMT4">
                    <p:embed/>
                  </p:oleObj>
                </mc:Choice>
                <mc:Fallback>
                  <p:oleObj name="Equation" r:id="rId35" imgW="1778000" imgH="889000" progId="Equation.DSMT4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1" y="2387"/>
                          <a:ext cx="3008" cy="15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33" name="Rectangle 2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290" y="2069"/>
              <a:ext cx="53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zh-CN" altLang="en-US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kumimoji="1"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kumimoji="1" lang="zh-CN" altLang="en-US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</a:p>
          </p:txBody>
        </p:sp>
        <p:graphicFrame>
          <p:nvGraphicFramePr>
            <p:cNvPr id="17434" name="Object 26"/>
            <p:cNvGraphicFramePr>
              <a:graphicFrameLocks noChangeAspect="1"/>
            </p:cNvGraphicFramePr>
            <p:nvPr>
              <p:custDataLst>
                <p:tags r:id="rId24"/>
              </p:custDataLst>
            </p:nvPr>
          </p:nvGraphicFramePr>
          <p:xfrm>
            <a:off x="4195" y="3203"/>
            <a:ext cx="1406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7" imgW="939165" imgH="215900" progId="Equation.DSMT4">
                    <p:embed/>
                  </p:oleObj>
                </mc:Choice>
                <mc:Fallback>
                  <p:oleObj name="Equation" r:id="rId37" imgW="939165" imgH="215900" progId="Equation.DSMT4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5" y="3203"/>
                          <a:ext cx="1406" cy="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典型例题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/>
          <p:nvPr>
            <p:custDataLst>
              <p:tags r:id="rId1"/>
            </p:custDataLst>
          </p:nvPr>
        </p:nvSpPr>
        <p:spPr>
          <a:xfrm>
            <a:off x="660400" y="1227905"/>
            <a:ext cx="10858500" cy="86177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练习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如图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已知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el-GR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α∩β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000" i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l ,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PA⊥</a:t>
            </a:r>
            <a:r>
              <a:rPr lang="el-GR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α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于</a:t>
            </a:r>
            <a:r>
              <a:rPr lang="el-GR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Α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,PB⊥</a:t>
            </a:r>
            <a:r>
              <a:rPr lang="el-GR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β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于</a:t>
            </a:r>
            <a:r>
              <a:rPr lang="en-US" altLang="zh-CN" sz="20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B,AQ⊥</a:t>
            </a:r>
            <a:r>
              <a:rPr lang="en-US" altLang="zh-CN" sz="2000" i="1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于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Q,</a:t>
            </a:r>
          </a:p>
          <a:p>
            <a:pPr>
              <a:spcBef>
                <a:spcPct val="50000"/>
              </a:spcBef>
            </a:pP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求证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en-US" altLang="zh-CN" sz="20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BQ⊥</a:t>
            </a:r>
            <a:r>
              <a:rPr lang="en-US" altLang="zh-CN" sz="2000" i="1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i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.</a:t>
            </a:r>
            <a:endParaRPr lang="en-US" altLang="el-GR" sz="2000" i="1" kern="0" dirty="0">
              <a:solidFill>
                <a:srgbClr val="333333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31" name="Rectangle 3"/>
          <p:cNvSpPr/>
          <p:nvPr>
            <p:custDataLst>
              <p:tags r:id="rId2"/>
            </p:custDataLst>
          </p:nvPr>
        </p:nvSpPr>
        <p:spPr>
          <a:xfrm>
            <a:off x="660400" y="2267449"/>
            <a:ext cx="967433" cy="400110"/>
          </a:xfrm>
          <a:prstGeom prst="rect">
            <a:avLst/>
          </a:prstGeom>
          <a:solidFill>
            <a:srgbClr val="FFFF99"/>
          </a:solidFill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提示：</a:t>
            </a:r>
            <a:endParaRPr lang="zh-CN" altLang="en-US" sz="20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32" name="Rectangle 4"/>
          <p:cNvSpPr/>
          <p:nvPr>
            <p:custDataLst>
              <p:tags r:id="rId3"/>
            </p:custDataLst>
          </p:nvPr>
        </p:nvSpPr>
        <p:spPr>
          <a:xfrm>
            <a:off x="766076" y="2911944"/>
            <a:ext cx="4392612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欲证</a:t>
            </a:r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BQ⊥</a:t>
            </a:r>
            <a:r>
              <a:rPr lang="en-US" altLang="zh-CN" sz="2000" i="1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⇔</a:t>
            </a:r>
            <a:r>
              <a:rPr lang="en-US" altLang="zh-CN" sz="2000" i="1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⊥</a:t>
            </a:r>
            <a:r>
              <a:rPr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平面</a:t>
            </a:r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BPQ</a:t>
            </a:r>
            <a:endParaRPr lang="en-US" altLang="en-US" sz="2000" i="1" kern="0">
              <a:solidFill>
                <a:srgbClr val="CC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343129" y="844061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434975" imgH="676910" progId="Equation.DSMT4">
                  <p:embed/>
                </p:oleObj>
              </mc:Choice>
              <mc:Fallback>
                <p:oleObj name="Equation" r:id="rId29" imgW="434975" imgH="67691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129" y="844061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Rectangle 6"/>
          <p:cNvSpPr/>
          <p:nvPr>
            <p:custDataLst>
              <p:tags r:id="rId5"/>
            </p:custDataLst>
          </p:nvPr>
        </p:nvSpPr>
        <p:spPr>
          <a:xfrm>
            <a:off x="3740256" y="2874861"/>
            <a:ext cx="4319587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⇔</a:t>
            </a:r>
            <a:r>
              <a:rPr lang="zh-CN" altLang="en-US" sz="2000" i="1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i="1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⊥PQ ⇔</a:t>
            </a:r>
            <a:r>
              <a:rPr lang="en-US" altLang="zh-CN" sz="2000" i="1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⊥</a:t>
            </a:r>
            <a:r>
              <a:rPr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平面</a:t>
            </a:r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PAQ</a:t>
            </a:r>
            <a:endParaRPr lang="en-US" altLang="en-US" sz="2000" kern="0">
              <a:solidFill>
                <a:srgbClr val="CC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8439" name="Object 7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7027669" y="4112185"/>
          <a:ext cx="287338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52400" imgH="139700" progId="Equation.DSMT4">
                  <p:embed/>
                </p:oleObj>
              </mc:Choice>
              <mc:Fallback>
                <p:oleObj name="Equation" r:id="rId31" imgW="152400" imgH="139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7669" y="4112185"/>
                        <a:ext cx="287338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10369358" y="4521759"/>
          <a:ext cx="2698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52400" imgH="203200" progId="Equation.DSMT4">
                  <p:embed/>
                </p:oleObj>
              </mc:Choice>
              <mc:Fallback>
                <p:oleObj name="Equation" r:id="rId33" imgW="152400" imgH="203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9358" y="4521759"/>
                        <a:ext cx="26987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441" name="Line 9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flipH="1">
            <a:off x="8357994" y="3034271"/>
            <a:ext cx="1327150" cy="2006600"/>
          </a:xfrm>
          <a:prstGeom prst="line">
            <a:avLst/>
          </a:prstGeom>
          <a:noFill/>
          <a:ln w="25400" algn="ctr">
            <a:solidFill>
              <a:srgbClr val="3333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442" name="Line 10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>
            <a:off x="8048433" y="5409171"/>
            <a:ext cx="2320925" cy="0"/>
          </a:xfrm>
          <a:prstGeom prst="line">
            <a:avLst/>
          </a:prstGeom>
          <a:noFill/>
          <a:ln w="25400" algn="ctr">
            <a:solidFill>
              <a:srgbClr val="3333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443" name="Line 11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 flipH="1">
            <a:off x="10369358" y="4521759"/>
            <a:ext cx="661987" cy="887412"/>
          </a:xfrm>
          <a:prstGeom prst="line">
            <a:avLst/>
          </a:prstGeom>
          <a:noFill/>
          <a:ln w="25400" algn="ctr">
            <a:solidFill>
              <a:srgbClr val="3333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444" name="Line 12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flipH="1" flipV="1">
            <a:off x="6853044" y="4243947"/>
            <a:ext cx="1195388" cy="1165225"/>
          </a:xfrm>
          <a:prstGeom prst="line">
            <a:avLst/>
          </a:prstGeom>
          <a:noFill/>
          <a:ln w="25400" algn="ctr">
            <a:solidFill>
              <a:srgbClr val="3333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445" name="Line 13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 flipH="1">
            <a:off x="6853044" y="3329546"/>
            <a:ext cx="763588" cy="914400"/>
          </a:xfrm>
          <a:prstGeom prst="line">
            <a:avLst/>
          </a:prstGeom>
          <a:noFill/>
          <a:ln w="25400" algn="ctr">
            <a:solidFill>
              <a:srgbClr val="3333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446" name="Line 14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>
            <a:off x="9685144" y="3034271"/>
            <a:ext cx="0" cy="2006600"/>
          </a:xfrm>
          <a:prstGeom prst="line">
            <a:avLst/>
          </a:prstGeom>
          <a:noFill/>
          <a:ln w="25400" algn="ctr">
            <a:solidFill>
              <a:srgbClr val="3333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447" name="Line 15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>
            <a:off x="8357994" y="5040871"/>
            <a:ext cx="1327150" cy="0"/>
          </a:xfrm>
          <a:prstGeom prst="line">
            <a:avLst/>
          </a:prstGeom>
          <a:noFill/>
          <a:ln w="25400" algn="ctr">
            <a:solidFill>
              <a:srgbClr val="3333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448" name="Line 16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>
            <a:off x="7616632" y="4243947"/>
            <a:ext cx="741362" cy="796925"/>
          </a:xfrm>
          <a:prstGeom prst="line">
            <a:avLst/>
          </a:prstGeom>
          <a:noFill/>
          <a:ln w="25400" algn="ctr">
            <a:solidFill>
              <a:srgbClr val="3333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449" name="Line 17"/>
          <p:cNvCxnSpPr>
            <a:cxnSpLocks noChangeShapeType="1"/>
          </p:cNvCxnSpPr>
          <p:nvPr>
            <p:custDataLst>
              <p:tags r:id="rId16"/>
            </p:custDataLst>
          </p:nvPr>
        </p:nvCxnSpPr>
        <p:spPr bwMode="auto">
          <a:xfrm>
            <a:off x="8794558" y="4521759"/>
            <a:ext cx="890587" cy="0"/>
          </a:xfrm>
          <a:prstGeom prst="line">
            <a:avLst/>
          </a:prstGeom>
          <a:noFill/>
          <a:ln w="25400" algn="ctr">
            <a:solidFill>
              <a:srgbClr val="3333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450" name="Line 18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>
            <a:off x="9685144" y="4521759"/>
            <a:ext cx="1346200" cy="0"/>
          </a:xfrm>
          <a:prstGeom prst="line">
            <a:avLst/>
          </a:prstGeom>
          <a:noFill/>
          <a:ln w="25400" algn="ctr">
            <a:solidFill>
              <a:srgbClr val="3333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451" name="Line 19"/>
          <p:cNvCxnSpPr>
            <a:cxnSpLocks noChangeShapeType="1"/>
          </p:cNvCxnSpPr>
          <p:nvPr>
            <p:custDataLst>
              <p:tags r:id="rId18"/>
            </p:custDataLst>
          </p:nvPr>
        </p:nvCxnSpPr>
        <p:spPr bwMode="auto">
          <a:xfrm>
            <a:off x="7616632" y="3329546"/>
            <a:ext cx="431800" cy="463550"/>
          </a:xfrm>
          <a:prstGeom prst="line">
            <a:avLst/>
          </a:prstGeom>
          <a:noFill/>
          <a:ln w="25400" algn="ctr">
            <a:solidFill>
              <a:srgbClr val="3333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452" name="Line 20"/>
          <p:cNvCxnSpPr>
            <a:cxnSpLocks noChangeShapeType="1"/>
          </p:cNvCxnSpPr>
          <p:nvPr>
            <p:custDataLst>
              <p:tags r:id="rId19"/>
            </p:custDataLst>
          </p:nvPr>
        </p:nvCxnSpPr>
        <p:spPr bwMode="auto">
          <a:xfrm>
            <a:off x="8048433" y="3793097"/>
            <a:ext cx="746125" cy="728663"/>
          </a:xfrm>
          <a:prstGeom prst="line">
            <a:avLst/>
          </a:prstGeom>
          <a:noFill/>
          <a:ln w="25400" algn="ctr">
            <a:solidFill>
              <a:srgbClr val="3333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453" name="Line 21"/>
          <p:cNvCxnSpPr>
            <a:cxnSpLocks noChangeShapeType="1"/>
          </p:cNvCxnSpPr>
          <p:nvPr>
            <p:custDataLst>
              <p:tags r:id="rId20"/>
            </p:custDataLst>
          </p:nvPr>
        </p:nvCxnSpPr>
        <p:spPr bwMode="auto">
          <a:xfrm flipH="1">
            <a:off x="7559482" y="3034272"/>
            <a:ext cx="2125662" cy="1209675"/>
          </a:xfrm>
          <a:prstGeom prst="line">
            <a:avLst/>
          </a:prstGeom>
          <a:noFill/>
          <a:ln w="25400" algn="ctr">
            <a:solidFill>
              <a:srgbClr val="3333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454" name="Line 22"/>
          <p:cNvCxnSpPr>
            <a:cxnSpLocks noChangeShapeType="1"/>
          </p:cNvCxnSpPr>
          <p:nvPr>
            <p:custDataLst>
              <p:tags r:id="rId21"/>
            </p:custDataLst>
          </p:nvPr>
        </p:nvCxnSpPr>
        <p:spPr bwMode="auto">
          <a:xfrm flipH="1">
            <a:off x="8357995" y="4521759"/>
            <a:ext cx="436563" cy="519112"/>
          </a:xfrm>
          <a:prstGeom prst="line">
            <a:avLst/>
          </a:prstGeom>
          <a:noFill/>
          <a:ln w="25400" algn="ctr">
            <a:solidFill>
              <a:srgbClr val="3333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455" name="Line 23"/>
          <p:cNvCxnSpPr>
            <a:cxnSpLocks noChangeShapeType="1"/>
          </p:cNvCxnSpPr>
          <p:nvPr>
            <p:custDataLst>
              <p:tags r:id="rId22"/>
            </p:custDataLst>
          </p:nvPr>
        </p:nvCxnSpPr>
        <p:spPr bwMode="auto">
          <a:xfrm flipH="1">
            <a:off x="8048432" y="5040871"/>
            <a:ext cx="309562" cy="368300"/>
          </a:xfrm>
          <a:prstGeom prst="line">
            <a:avLst/>
          </a:prstGeom>
          <a:noFill/>
          <a:ln w="25400" algn="ctr">
            <a:solidFill>
              <a:srgbClr val="3333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8456" name="Rectangl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91207" y="3877234"/>
            <a:ext cx="3561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rgbClr val="33333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18457" name="Rectangle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9729594" y="4882122"/>
            <a:ext cx="3561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rgbClr val="33333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18458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9729594" y="2667559"/>
            <a:ext cx="3561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rgbClr val="33333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</a:p>
        </p:txBody>
      </p:sp>
      <p:sp>
        <p:nvSpPr>
          <p:cNvPr id="18459" name="Rectangle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292907" y="5040872"/>
            <a:ext cx="3834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rgbClr val="33333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</a:p>
        </p:txBody>
      </p:sp>
      <p:sp>
        <p:nvSpPr>
          <p:cNvPr id="18460" name="Rectangle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930957" y="5409172"/>
            <a:ext cx="2423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rgbClr val="33333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</a:p>
        </p:txBody>
      </p:sp>
      <p:sp>
        <p:nvSpPr>
          <p:cNvPr id="2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典型例题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2" grpId="0" animBg="1"/>
      <p:bldP spid="225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37428" y="2020173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675" name="Rectangle 3"/>
          <p:cNvSpPr/>
          <p:nvPr>
            <p:custDataLst>
              <p:tags r:id="rId2"/>
            </p:custDataLst>
          </p:nvPr>
        </p:nvSpPr>
        <p:spPr>
          <a:xfrm>
            <a:off x="-1103276" y="4171540"/>
            <a:ext cx="8466137" cy="400110"/>
          </a:xfrm>
          <a:prstGeom prst="rect">
            <a:avLst/>
          </a:prstGeom>
          <a:noFill/>
          <a:ln w="15875"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r>
              <a:rPr kumimoji="1"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“平面化”是解决立体几何问题的一般思路。</a:t>
            </a:r>
            <a:endParaRPr kumimoji="1" lang="zh-CN" altLang="en-US" sz="2000" kern="0">
              <a:solidFill>
                <a:srgbClr val="CC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0752" y="1126089"/>
            <a:ext cx="5324475" cy="528638"/>
          </a:xfrm>
          <a:prstGeom prst="rect">
            <a:avLst/>
          </a:prstGeom>
          <a:noFill/>
          <a:ln w="25400" algn="ctr">
            <a:noFill/>
            <a:miter lim="800000"/>
          </a:ln>
          <a:effectLst/>
        </p:spPr>
        <p:txBody>
          <a:bodyPr anchor="ctr"/>
          <a:lstStyle/>
          <a:p>
            <a:pPr algn="just"/>
            <a:r>
              <a:rPr kumimoji="1"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直线与平面垂直的判定方法</a:t>
            </a:r>
            <a:r>
              <a:rPr kumimoji="1"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sp>
        <p:nvSpPr>
          <p:cNvPr id="28677" name="Rectangle 5"/>
          <p:cNvSpPr/>
          <p:nvPr>
            <p:custDataLst>
              <p:tags r:id="rId4"/>
            </p:custDataLst>
          </p:nvPr>
        </p:nvSpPr>
        <p:spPr>
          <a:xfrm>
            <a:off x="618792" y="2615545"/>
            <a:ext cx="10337360" cy="1028700"/>
          </a:xfrm>
          <a:prstGeom prst="rect">
            <a:avLst/>
          </a:prstGeom>
          <a:noFill/>
          <a:ln w="25400">
            <a:noFill/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just"/>
            <a:r>
              <a:rPr kumimoji="1"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如果两条平行直线中的一条垂直于一个平面，那么另一条也垂直于同一个平面。</a:t>
            </a:r>
            <a:endParaRPr kumimoji="1" lang="zh-CN" altLang="en-US" sz="2000" kern="0" dirty="0">
              <a:solidFill>
                <a:srgbClr val="333333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678" name="Rectangle 6"/>
          <p:cNvSpPr/>
          <p:nvPr>
            <p:custDataLst>
              <p:tags r:id="rId5"/>
            </p:custDataLst>
          </p:nvPr>
        </p:nvSpPr>
        <p:spPr>
          <a:xfrm>
            <a:off x="630752" y="1451908"/>
            <a:ext cx="10391170" cy="968375"/>
          </a:xfrm>
          <a:prstGeom prst="rect">
            <a:avLst/>
          </a:prstGeom>
          <a:noFill/>
          <a:ln w="25400">
            <a:noFill/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just"/>
            <a:r>
              <a:rPr kumimoji="1"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kumimoji="1"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定义：如果一条直线垂于一个平面内的任何一条直线，则此直线垂直于这个平面</a:t>
            </a:r>
            <a:r>
              <a:rPr kumimoji="1"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kumimoji="1" lang="en-US" altLang="zh-CN" sz="2000" kern="0">
              <a:solidFill>
                <a:srgbClr val="333333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679" name="Rectangle 7"/>
          <p:cNvSpPr/>
          <p:nvPr>
            <p:custDataLst>
              <p:tags r:id="rId6"/>
            </p:custDataLst>
          </p:nvPr>
        </p:nvSpPr>
        <p:spPr>
          <a:xfrm>
            <a:off x="630750" y="2060002"/>
            <a:ext cx="10325402" cy="895350"/>
          </a:xfrm>
          <a:prstGeom prst="rect">
            <a:avLst/>
          </a:prstGeom>
          <a:noFill/>
          <a:ln w="25400">
            <a:noFill/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just"/>
            <a:r>
              <a:rPr kumimoji="1"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判定定理</a:t>
            </a:r>
            <a:r>
              <a:rPr kumimoji="1"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如果一条直线垂直于一个平面内的两条相交直线，那么此直线垂直于这个平面。</a:t>
            </a:r>
            <a:endParaRPr kumimoji="1" lang="zh-CN" altLang="en-US" sz="2000" kern="0" dirty="0">
              <a:solidFill>
                <a:srgbClr val="333333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680" name="Rectangle 8"/>
          <p:cNvSpPr/>
          <p:nvPr>
            <p:custDataLst>
              <p:tags r:id="rId7"/>
            </p:custDataLst>
          </p:nvPr>
        </p:nvSpPr>
        <p:spPr>
          <a:xfrm>
            <a:off x="672162" y="3563446"/>
            <a:ext cx="10666195" cy="400110"/>
          </a:xfrm>
          <a:prstGeom prst="rect">
            <a:avLst/>
          </a:prstGeom>
          <a:noFill/>
          <a:ln w="12700" cap="sq"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0" hangingPunct="0">
              <a:spcBef>
                <a:spcPct val="50000"/>
              </a:spcBef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如果直线和平面所成的角等于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90°,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则这条直线和平面垂直。</a:t>
            </a:r>
            <a:endParaRPr lang="en-US" altLang="zh-CN" sz="2000" kern="0" dirty="0">
              <a:solidFill>
                <a:srgbClr val="333333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2778" name="New picture" hidden="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0" y="11684000"/>
            <a:ext cx="3937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7" dur="8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14" dur="8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21" dur="8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28" dur="8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35" dur="8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7" grpId="0" animBg="1"/>
      <p:bldP spid="28678" grpId="0" animBg="1"/>
      <p:bldP spid="28679" grpId="0" animBg="1"/>
      <p:bldP spid="286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" t="618" r="46645" b="25643"/>
          <a:stretch>
            <a:fillRect/>
          </a:stretch>
        </p:blipFill>
        <p:spPr>
          <a:xfrm>
            <a:off x="-231527" y="0"/>
            <a:ext cx="3414713" cy="6821488"/>
          </a:xfrm>
          <a:custGeom>
            <a:avLst/>
            <a:gdLst>
              <a:gd name="connsiteX0" fmla="*/ 0 w 3414713"/>
              <a:gd name="connsiteY0" fmla="*/ 0 h 6821488"/>
              <a:gd name="connsiteX1" fmla="*/ 3414713 w 3414713"/>
              <a:gd name="connsiteY1" fmla="*/ 0 h 6821488"/>
              <a:gd name="connsiteX2" fmla="*/ 2896408 w 3414713"/>
              <a:gd name="connsiteY2" fmla="*/ 991343 h 6821488"/>
              <a:gd name="connsiteX3" fmla="*/ 0 w 3414713"/>
              <a:gd name="connsiteY3" fmla="*/ 6821488 h 6821488"/>
              <a:gd name="connsiteX4" fmla="*/ 0 w 3414713"/>
              <a:gd name="connsiteY4" fmla="*/ 0 h 682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4713" h="6821488">
                <a:moveTo>
                  <a:pt x="0" y="0"/>
                </a:moveTo>
                <a:cubicBezTo>
                  <a:pt x="0" y="0"/>
                  <a:pt x="0" y="0"/>
                  <a:pt x="3414713" y="0"/>
                </a:cubicBezTo>
                <a:cubicBezTo>
                  <a:pt x="3201294" y="301333"/>
                  <a:pt x="3035785" y="628870"/>
                  <a:pt x="2896408" y="991343"/>
                </a:cubicBezTo>
                <a:cubicBezTo>
                  <a:pt x="2164684" y="2925991"/>
                  <a:pt x="2351971" y="6026667"/>
                  <a:pt x="0" y="6821488"/>
                </a:cubicBezTo>
                <a:cubicBezTo>
                  <a:pt x="0" y="6821488"/>
                  <a:pt x="0" y="6821488"/>
                  <a:pt x="0" y="0"/>
                </a:cubicBez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" t="618" b="25025"/>
          <a:stretch>
            <a:fillRect/>
          </a:stretch>
        </p:blipFill>
        <p:spPr>
          <a:xfrm>
            <a:off x="-168027" y="0"/>
            <a:ext cx="6397625" cy="6878638"/>
          </a:xfrm>
          <a:custGeom>
            <a:avLst/>
            <a:gdLst>
              <a:gd name="connsiteX0" fmla="*/ 3414390 w 6397625"/>
              <a:gd name="connsiteY0" fmla="*/ 0 h 6878638"/>
              <a:gd name="connsiteX1" fmla="*/ 6397625 w 6397625"/>
              <a:gd name="connsiteY1" fmla="*/ 0 h 6878638"/>
              <a:gd name="connsiteX2" fmla="*/ 6293103 w 6397625"/>
              <a:gd name="connsiteY2" fmla="*/ 74246 h 6878638"/>
              <a:gd name="connsiteX3" fmla="*/ 4011037 w 6397625"/>
              <a:gd name="connsiteY3" fmla="*/ 3341053 h 6878638"/>
              <a:gd name="connsiteX4" fmla="*/ 2090443 w 6397625"/>
              <a:gd name="connsiteY4" fmla="*/ 6481206 h 6878638"/>
              <a:gd name="connsiteX5" fmla="*/ 1376208 w 6397625"/>
              <a:gd name="connsiteY5" fmla="*/ 6878638 h 6878638"/>
              <a:gd name="connsiteX6" fmla="*/ 0 w 6397625"/>
              <a:gd name="connsiteY6" fmla="*/ 6878638 h 6878638"/>
              <a:gd name="connsiteX7" fmla="*/ 0 w 6397625"/>
              <a:gd name="connsiteY7" fmla="*/ 6821862 h 6878638"/>
              <a:gd name="connsiteX8" fmla="*/ 2896134 w 6397625"/>
              <a:gd name="connsiteY8" fmla="*/ 991397 h 6878638"/>
              <a:gd name="connsiteX9" fmla="*/ 3414390 w 6397625"/>
              <a:gd name="connsiteY9" fmla="*/ 0 h 687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97625" h="6878638">
                <a:moveTo>
                  <a:pt x="3414390" y="0"/>
                </a:moveTo>
                <a:cubicBezTo>
                  <a:pt x="3414390" y="0"/>
                  <a:pt x="3414390" y="0"/>
                  <a:pt x="6397625" y="0"/>
                </a:cubicBezTo>
                <a:cubicBezTo>
                  <a:pt x="6362785" y="21837"/>
                  <a:pt x="6327944" y="48041"/>
                  <a:pt x="6293103" y="74246"/>
                </a:cubicBezTo>
                <a:cubicBezTo>
                  <a:pt x="5204331" y="882213"/>
                  <a:pt x="4581553" y="2144388"/>
                  <a:pt x="4011037" y="3341053"/>
                </a:cubicBezTo>
                <a:cubicBezTo>
                  <a:pt x="3488426" y="4441635"/>
                  <a:pt x="3057272" y="5681974"/>
                  <a:pt x="2090443" y="6481206"/>
                </a:cubicBezTo>
                <a:cubicBezTo>
                  <a:pt x="1877043" y="6655901"/>
                  <a:pt x="1633158" y="6786923"/>
                  <a:pt x="1376208" y="6878638"/>
                </a:cubicBezTo>
                <a:cubicBezTo>
                  <a:pt x="1376208" y="6878638"/>
                  <a:pt x="1376208" y="6878638"/>
                  <a:pt x="0" y="6878638"/>
                </a:cubicBezTo>
                <a:cubicBezTo>
                  <a:pt x="0" y="6878638"/>
                  <a:pt x="0" y="6878638"/>
                  <a:pt x="0" y="6821862"/>
                </a:cubicBezTo>
                <a:cubicBezTo>
                  <a:pt x="2351748" y="6026997"/>
                  <a:pt x="2164479" y="2926151"/>
                  <a:pt x="2896134" y="991397"/>
                </a:cubicBezTo>
                <a:cubicBezTo>
                  <a:pt x="3035497" y="628904"/>
                  <a:pt x="3200990" y="301350"/>
                  <a:pt x="3414390" y="0"/>
                </a:cubicBezTo>
                <a:close/>
              </a:path>
            </a:pathLst>
          </a:custGeom>
        </p:spPr>
      </p:pic>
      <p:sp>
        <p:nvSpPr>
          <p:cNvPr id="21" name="任意多边形 20"/>
          <p:cNvSpPr/>
          <p:nvPr/>
        </p:nvSpPr>
        <p:spPr>
          <a:xfrm>
            <a:off x="1281103" y="0"/>
            <a:ext cx="6345238" cy="6878638"/>
          </a:xfrm>
          <a:custGeom>
            <a:avLst/>
            <a:gdLst>
              <a:gd name="connsiteX0" fmla="*/ 5021318 w 6345238"/>
              <a:gd name="connsiteY0" fmla="*/ 0 h 6878638"/>
              <a:gd name="connsiteX1" fmla="*/ 6345238 w 6345238"/>
              <a:gd name="connsiteY1" fmla="*/ 0 h 6878638"/>
              <a:gd name="connsiteX2" fmla="*/ 5169388 w 6345238"/>
              <a:gd name="connsiteY2" fmla="*/ 580863 h 6878638"/>
              <a:gd name="connsiteX3" fmla="*/ 2469286 w 6345238"/>
              <a:gd name="connsiteY3" fmla="*/ 4690576 h 6878638"/>
              <a:gd name="connsiteX4" fmla="*/ 65325 w 6345238"/>
              <a:gd name="connsiteY4" fmla="*/ 6869903 h 6878638"/>
              <a:gd name="connsiteX5" fmla="*/ 39195 w 6345238"/>
              <a:gd name="connsiteY5" fmla="*/ 6878638 h 6878638"/>
              <a:gd name="connsiteX6" fmla="*/ 0 w 6345238"/>
              <a:gd name="connsiteY6" fmla="*/ 6878638 h 6878638"/>
              <a:gd name="connsiteX7" fmla="*/ 714220 w 6345238"/>
              <a:gd name="connsiteY7" fmla="*/ 6481206 h 6878638"/>
              <a:gd name="connsiteX8" fmla="*/ 2634776 w 6345238"/>
              <a:gd name="connsiteY8" fmla="*/ 3341053 h 6878638"/>
              <a:gd name="connsiteX9" fmla="*/ 4916798 w 6345238"/>
              <a:gd name="connsiteY9" fmla="*/ 74246 h 6878638"/>
              <a:gd name="connsiteX10" fmla="*/ 5021318 w 6345238"/>
              <a:gd name="connsiteY10" fmla="*/ 0 h 687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45238" h="6878638">
                <a:moveTo>
                  <a:pt x="5021318" y="0"/>
                </a:moveTo>
                <a:cubicBezTo>
                  <a:pt x="5021318" y="0"/>
                  <a:pt x="5021318" y="0"/>
                  <a:pt x="6345238" y="0"/>
                </a:cubicBezTo>
                <a:cubicBezTo>
                  <a:pt x="5922804" y="126654"/>
                  <a:pt x="5517788" y="323187"/>
                  <a:pt x="5169388" y="580863"/>
                </a:cubicBezTo>
                <a:cubicBezTo>
                  <a:pt x="3780142" y="1615934"/>
                  <a:pt x="3301092" y="3253705"/>
                  <a:pt x="2469286" y="4690576"/>
                </a:cubicBezTo>
                <a:cubicBezTo>
                  <a:pt x="1907491" y="5668871"/>
                  <a:pt x="1162786" y="6507410"/>
                  <a:pt x="65325" y="6869903"/>
                </a:cubicBezTo>
                <a:cubicBezTo>
                  <a:pt x="56615" y="6874271"/>
                  <a:pt x="47905" y="6878638"/>
                  <a:pt x="39195" y="6878638"/>
                </a:cubicBezTo>
                <a:cubicBezTo>
                  <a:pt x="39195" y="6878638"/>
                  <a:pt x="39195" y="6878638"/>
                  <a:pt x="0" y="6878638"/>
                </a:cubicBezTo>
                <a:cubicBezTo>
                  <a:pt x="256945" y="6786923"/>
                  <a:pt x="500825" y="6655901"/>
                  <a:pt x="714220" y="6481206"/>
                </a:cubicBezTo>
                <a:cubicBezTo>
                  <a:pt x="1681031" y="5681974"/>
                  <a:pt x="2112176" y="4441635"/>
                  <a:pt x="2634776" y="3341053"/>
                </a:cubicBezTo>
                <a:cubicBezTo>
                  <a:pt x="3205282" y="2144388"/>
                  <a:pt x="3828047" y="882213"/>
                  <a:pt x="4916798" y="74246"/>
                </a:cubicBezTo>
                <a:cubicBezTo>
                  <a:pt x="4951638" y="48041"/>
                  <a:pt x="4986478" y="21837"/>
                  <a:pt x="5021318" y="0"/>
                </a:cubicBezTo>
                <a:close/>
              </a:path>
            </a:pathLst>
          </a:custGeom>
          <a:solidFill>
            <a:srgbClr val="BF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4773762" y="2250863"/>
            <a:ext cx="7266059" cy="2890210"/>
            <a:chOff x="6147269" y="2850213"/>
            <a:chExt cx="5205317" cy="2070511"/>
          </a:xfrm>
        </p:grpSpPr>
        <p:grpSp>
          <p:nvGrpSpPr>
            <p:cNvPr id="25" name="组合 24"/>
            <p:cNvGrpSpPr/>
            <p:nvPr/>
          </p:nvGrpSpPr>
          <p:grpSpPr>
            <a:xfrm>
              <a:off x="6147269" y="3331610"/>
              <a:ext cx="5093674" cy="1589114"/>
              <a:chOff x="-4714868" y="2110675"/>
              <a:chExt cx="5093674" cy="1589114"/>
            </a:xfrm>
          </p:grpSpPr>
          <p:sp>
            <p:nvSpPr>
              <p:cNvPr id="2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3FCD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-4714868" y="2110675"/>
                <a:ext cx="5093674" cy="1003798"/>
                <a:chOff x="-4714868" y="2110675"/>
                <a:chExt cx="5093674" cy="1003798"/>
              </a:xfrm>
            </p:grpSpPr>
            <p:sp>
              <p:nvSpPr>
                <p:cNvPr id="29" name="文本框 28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30" name="直接连接符 2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1" name="文本占位符 19"/>
                <p:cNvSpPr txBox="1"/>
                <p:nvPr/>
              </p:nvSpPr>
              <p:spPr>
                <a:xfrm>
                  <a:off x="-4648332" y="2110675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CD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26" name="文本占位符 20"/>
            <p:cNvSpPr txBox="1"/>
            <p:nvPr/>
          </p:nvSpPr>
          <p:spPr>
            <a:xfrm>
              <a:off x="6240201" y="2850213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关系 点、直线、平面之间的位置关系</a:t>
              </a:r>
            </a:p>
          </p:txBody>
        </p:sp>
      </p:grpSp>
      <p:sp>
        <p:nvSpPr>
          <p:cNvPr id="32" name="矩形 31"/>
          <p:cNvSpPr/>
          <p:nvPr/>
        </p:nvSpPr>
        <p:spPr>
          <a:xfrm>
            <a:off x="9974866" y="521515"/>
            <a:ext cx="4062342" cy="300975"/>
          </a:xfrm>
          <a:prstGeom prst="rect">
            <a:avLst/>
          </a:prstGeom>
          <a:solidFill>
            <a:srgbClr val="3FCDFF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人教版高中数学必修二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13"/>
          <p:cNvSpPr>
            <a:spLocks noGrp="1" noRot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678786" y="1123563"/>
            <a:ext cx="7153275" cy="592275"/>
          </a:xfrm>
        </p:spPr>
        <p:txBody>
          <a:bodyPr>
            <a:normAutofit/>
          </a:bodyPr>
          <a:lstStyle/>
          <a:p>
            <a:pPr algn="l"/>
            <a:r>
              <a:rPr lang="en-US" altLang="zh-CN" sz="200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线面垂直定义</a:t>
            </a:r>
          </a:p>
        </p:txBody>
      </p:sp>
      <p:sp>
        <p:nvSpPr>
          <p:cNvPr id="5125" name="Rectangle 5"/>
          <p:cNvSpPr/>
          <p:nvPr>
            <p:custDataLst>
              <p:tags r:id="rId2"/>
            </p:custDataLst>
          </p:nvPr>
        </p:nvSpPr>
        <p:spPr>
          <a:xfrm>
            <a:off x="-1116797" y="1809123"/>
            <a:ext cx="8496682" cy="40011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square" anchorCtr="1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思源黑体 CN Medium" panose="020B0600000000000000" pitchFamily="34" charset="-122"/>
                <a:sym typeface="Arial" panose="020B0604020202020204" pitchFamily="34" charset="0"/>
              </a:rPr>
              <a:t>思考：如何定义一条直线与一个平面垂直？</a:t>
            </a:r>
            <a:endParaRPr lang="zh-CN" altLang="en-US" sz="2000" kern="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078" name="Group 6"/>
          <p:cNvGrpSpPr/>
          <p:nvPr/>
        </p:nvGrpSpPr>
        <p:grpSpPr bwMode="auto">
          <a:xfrm>
            <a:off x="2942702" y="2627453"/>
            <a:ext cx="4499182" cy="2520119"/>
            <a:chOff x="8331" y="9642"/>
            <a:chExt cx="2775" cy="2235"/>
          </a:xfrm>
        </p:grpSpPr>
        <p:sp>
          <p:nvSpPr>
            <p:cNvPr id="3079" name="AutoShape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331" y="10941"/>
              <a:ext cx="2775" cy="936"/>
            </a:xfrm>
            <a:prstGeom prst="parallelogram">
              <a:avLst>
                <a:gd name="adj" fmla="val 74119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80" name="AutoShape 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16200000" flipV="1">
              <a:off x="8427" y="10296"/>
              <a:ext cx="1980" cy="672"/>
            </a:xfrm>
            <a:prstGeom prst="parallelogram">
              <a:avLst>
                <a:gd name="adj" fmla="val 73661"/>
              </a:avLst>
            </a:prstGeom>
            <a:noFill/>
            <a:ln w="9525" algn="ctr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81" name="AutoShape 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16200000" flipH="1" flipV="1">
              <a:off x="9119" y="10299"/>
              <a:ext cx="1980" cy="705"/>
            </a:xfrm>
            <a:prstGeom prst="parallelogram">
              <a:avLst>
                <a:gd name="adj" fmla="val 70213"/>
              </a:avLst>
            </a:prstGeom>
            <a:noFill/>
            <a:ln w="9525" algn="ctr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82" name="AutoShape 1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16200000" flipH="1" flipV="1">
              <a:off x="8879" y="10525"/>
              <a:ext cx="1980" cy="225"/>
            </a:xfrm>
            <a:prstGeom prst="parallelogram">
              <a:avLst>
                <a:gd name="adj" fmla="val 220000"/>
              </a:avLst>
            </a:prstGeom>
            <a:noFill/>
            <a:ln w="9525" algn="ctr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3083" name="Line 11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5248230" y="2713156"/>
            <a:ext cx="1" cy="138983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/>
          <p:nvPr/>
        </p:nvGrpSpPr>
        <p:grpSpPr bwMode="auto">
          <a:xfrm>
            <a:off x="4919543" y="2321227"/>
            <a:ext cx="4692651" cy="2012950"/>
            <a:chOff x="2257" y="1201"/>
            <a:chExt cx="2956" cy="1268"/>
          </a:xfrm>
        </p:grpSpPr>
        <p:grpSp>
          <p:nvGrpSpPr>
            <p:cNvPr id="4099" name="Group 3"/>
            <p:cNvGrpSpPr/>
            <p:nvPr/>
          </p:nvGrpSpPr>
          <p:grpSpPr bwMode="auto">
            <a:xfrm>
              <a:off x="3491" y="1201"/>
              <a:ext cx="1722" cy="1268"/>
              <a:chOff x="3491" y="1201"/>
              <a:chExt cx="1722" cy="1268"/>
            </a:xfrm>
          </p:grpSpPr>
          <p:sp>
            <p:nvSpPr>
              <p:cNvPr id="4100" name="AutoShape 4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491" y="1916"/>
                <a:ext cx="1722" cy="553"/>
              </a:xfrm>
              <a:prstGeom prst="parallelogram">
                <a:avLst>
                  <a:gd name="adj" fmla="val 77848"/>
                </a:avLst>
              </a:prstGeom>
              <a:solidFill>
                <a:srgbClr val="FFFF99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01" name="Line 5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63" y="1406"/>
                <a:ext cx="0" cy="745"/>
              </a:xfrm>
              <a:prstGeom prst="line">
                <a:avLst/>
              </a:prstGeom>
              <a:noFill/>
              <a:ln w="50800" algn="ctr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50" name="Rectangle 6"/>
              <p:cNvSpPr/>
              <p:nvPr>
                <p:custDataLst>
                  <p:tags r:id="rId14"/>
                </p:custDataLst>
              </p:nvPr>
            </p:nvSpPr>
            <p:spPr>
              <a:xfrm>
                <a:off x="4462" y="1201"/>
                <a:ext cx="247" cy="252"/>
              </a:xfrm>
              <a:prstGeom prst="rect">
                <a:avLst/>
              </a:prstGeom>
              <a:noFill/>
              <a:ln>
                <a:noFill/>
                <a:miter lim="800000"/>
              </a:ln>
              <a:effectLst/>
            </p:spPr>
            <p:txBody>
              <a:bodyPr anchorCtr="1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algn="ctr"/>
                <a:r>
                  <a:rPr lang="en-US" altLang="zh-CN" sz="2000" i="1" kern="0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333333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A</a:t>
                </a:r>
                <a:endParaRPr lang="en-US" altLang="zh-CN" sz="2000" i="1" kern="0">
                  <a:solidFill>
                    <a:srgbClr val="333333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51" name="Rectangle 7"/>
              <p:cNvSpPr/>
              <p:nvPr>
                <p:custDataLst>
                  <p:tags r:id="rId15"/>
                </p:custDataLst>
              </p:nvPr>
            </p:nvSpPr>
            <p:spPr>
              <a:xfrm>
                <a:off x="4463" y="1880"/>
                <a:ext cx="247" cy="252"/>
              </a:xfrm>
              <a:prstGeom prst="rect">
                <a:avLst/>
              </a:prstGeom>
              <a:noFill/>
              <a:ln>
                <a:noFill/>
                <a:miter lim="800000"/>
              </a:ln>
              <a:effectLst/>
            </p:spPr>
            <p:txBody>
              <a:bodyPr anchorCtr="1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algn="ctr"/>
                <a:r>
                  <a:rPr lang="en-US" altLang="zh-CN" sz="2000" i="1" kern="0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B</a:t>
                </a:r>
                <a:endParaRPr lang="en-US" altLang="zh-CN" sz="2000" i="1" kern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52" name="Rectangle 8"/>
              <p:cNvSpPr/>
              <p:nvPr>
                <p:custDataLst>
                  <p:tags r:id="rId16"/>
                </p:custDataLst>
              </p:nvPr>
            </p:nvSpPr>
            <p:spPr>
              <a:xfrm>
                <a:off x="3585" y="2193"/>
                <a:ext cx="247" cy="252"/>
              </a:xfrm>
              <a:prstGeom prst="rect">
                <a:avLst/>
              </a:prstGeom>
              <a:noFill/>
              <a:ln>
                <a:noFill/>
                <a:miter lim="800000"/>
              </a:ln>
              <a:effectLst/>
            </p:spPr>
            <p:txBody>
              <a:bodyPr anchorCtr="1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algn="ctr"/>
                <a:r>
                  <a:rPr lang="en-US" altLang="zh-CN" sz="2000" kern="0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α</a:t>
                </a:r>
                <a:endParaRPr lang="en-US" altLang="zh-CN" sz="2000" kern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105" name="AutoShape 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257" y="1874"/>
              <a:ext cx="814" cy="243"/>
            </a:xfrm>
            <a:prstGeom prst="rightArrow">
              <a:avLst>
                <a:gd name="adj1" fmla="val 50000"/>
                <a:gd name="adj2" fmla="val 91544"/>
              </a:avLst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155" name="Rectangle 11"/>
          <p:cNvSpPr/>
          <p:nvPr>
            <p:custDataLst>
              <p:tags r:id="rId1"/>
            </p:custDataLst>
          </p:nvPr>
        </p:nvSpPr>
        <p:spPr>
          <a:xfrm>
            <a:off x="418035" y="1110658"/>
            <a:ext cx="6594475" cy="533400"/>
          </a:xfrm>
          <a:prstGeom prst="rect">
            <a:avLst/>
          </a:prstGeom>
          <a:noFill/>
          <a:ln w="12700" cap="sq">
            <a:noFill/>
            <a:miter lim="800000"/>
          </a:ln>
          <a:effectLst/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）观察归纳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形成概念</a:t>
            </a:r>
            <a:endParaRPr kumimoji="1" lang="zh-CN" altLang="en-US" sz="2000" kern="0" dirty="0"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108" name="Picture 12"/>
          <p:cNvPicPr>
            <a:picLocks noGrp="1" noChangeAspect="1" noChangeArrowheads="1"/>
          </p:cNvPicPr>
          <p:nvPr>
            <p:ph sz="half" idx="4294967295"/>
            <p:custDataLst>
              <p:tags r:id="rId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19" y="2427619"/>
            <a:ext cx="1615509" cy="2154013"/>
          </a:xfrm>
        </p:spPr>
      </p:pic>
      <p:sp>
        <p:nvSpPr>
          <p:cNvPr id="6157" name="Rectangle 13"/>
          <p:cNvSpPr/>
          <p:nvPr>
            <p:custDataLst>
              <p:tags r:id="rId3"/>
            </p:custDataLst>
          </p:nvPr>
        </p:nvSpPr>
        <p:spPr>
          <a:xfrm>
            <a:off x="-177497" y="5211312"/>
            <a:ext cx="11092423" cy="40011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square" anchorCtr="1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0" hangingPunct="0"/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讨论：能否用一条直线垂直于一个平面内直线，来定义这条直线与这个平面垂直呢？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000" kern="0" dirty="0">
              <a:solidFill>
                <a:srgbClr val="FFFF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111" name="Group 15"/>
          <p:cNvGrpSpPr/>
          <p:nvPr/>
        </p:nvGrpSpPr>
        <p:grpSpPr bwMode="auto">
          <a:xfrm>
            <a:off x="7838955" y="3205465"/>
            <a:ext cx="1320800" cy="614363"/>
            <a:chOff x="4080" y="1764"/>
            <a:chExt cx="832" cy="387"/>
          </a:xfrm>
        </p:grpSpPr>
        <p:sp>
          <p:nvSpPr>
            <p:cNvPr id="4112" name="Line 16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4461" y="2022"/>
              <a:ext cx="451" cy="127"/>
            </a:xfrm>
            <a:prstGeom prst="line">
              <a:avLst/>
            </a:prstGeom>
            <a:noFill/>
            <a:ln w="22225" algn="ctr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13" name="Line 1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4463" y="2149"/>
              <a:ext cx="449" cy="2"/>
            </a:xfrm>
            <a:prstGeom prst="line">
              <a:avLst/>
            </a:prstGeom>
            <a:noFill/>
            <a:ln w="22225" algn="ctr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14" name="Line 18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 flipV="1">
              <a:off x="4288" y="1904"/>
              <a:ext cx="175" cy="245"/>
            </a:xfrm>
            <a:prstGeom prst="line">
              <a:avLst/>
            </a:prstGeom>
            <a:noFill/>
            <a:ln w="22225" algn="ctr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15" name="Rectangle 1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80" y="1764"/>
              <a:ext cx="23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rgbClr val="33333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4116" name="Group 20"/>
          <p:cNvGrpSpPr/>
          <p:nvPr/>
        </p:nvGrpSpPr>
        <p:grpSpPr bwMode="auto">
          <a:xfrm>
            <a:off x="7296031" y="3302302"/>
            <a:ext cx="792163" cy="1054100"/>
            <a:chOff x="3738" y="1825"/>
            <a:chExt cx="499" cy="664"/>
          </a:xfrm>
        </p:grpSpPr>
        <p:graphicFrame>
          <p:nvGraphicFramePr>
            <p:cNvPr id="4117" name="Object 21"/>
            <p:cNvGraphicFramePr>
              <a:graphicFrameLocks noChangeAspect="1"/>
            </p:cNvGraphicFramePr>
            <p:nvPr>
              <p:custDataLst>
                <p:tags r:id="rId4"/>
              </p:custDataLst>
            </p:nvPr>
          </p:nvGraphicFramePr>
          <p:xfrm>
            <a:off x="3978" y="2238"/>
            <a:ext cx="259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77800" imgH="165100" progId="Equation.DSMT4">
                    <p:embed/>
                  </p:oleObj>
                </mc:Choice>
                <mc:Fallback>
                  <p:oleObj name="Equation" r:id="rId19" imgW="177800" imgH="165100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8" y="2238"/>
                          <a:ext cx="259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2225">
                              <a:solidFill>
                                <a:srgbClr val="000000"/>
                              </a:solidFill>
                              <a:prstDash val="solid"/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8" name="Line 22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 flipV="1">
              <a:off x="3962" y="2022"/>
              <a:ext cx="118" cy="306"/>
            </a:xfrm>
            <a:prstGeom prst="line">
              <a:avLst/>
            </a:prstGeom>
            <a:noFill/>
            <a:ln w="22225" algn="ctr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4119" name="Object 23"/>
            <p:cNvGraphicFramePr>
              <a:graphicFrameLocks noChangeAspect="1"/>
            </p:cNvGraphicFramePr>
            <p:nvPr>
              <p:custDataLst>
                <p:tags r:id="rId6"/>
              </p:custDataLst>
            </p:nvPr>
          </p:nvGraphicFramePr>
          <p:xfrm>
            <a:off x="3738" y="1825"/>
            <a:ext cx="240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90500" imgH="177800" progId="Equation.DSMT4">
                    <p:embed/>
                  </p:oleObj>
                </mc:Choice>
                <mc:Fallback>
                  <p:oleObj name="Equation" r:id="rId21" imgW="190500" imgH="177800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8" y="1825"/>
                          <a:ext cx="240" cy="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2225">
                              <a:solidFill>
                                <a:srgbClr val="000000"/>
                              </a:solidFill>
                              <a:prstDash val="solid"/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/>
          <p:nvPr>
            <p:custDataLst>
              <p:tags r:id="rId1"/>
            </p:custDataLst>
          </p:nvPr>
        </p:nvSpPr>
        <p:spPr>
          <a:xfrm>
            <a:off x="660400" y="999669"/>
            <a:ext cx="10955779" cy="2554545"/>
          </a:xfrm>
          <a:prstGeom prst="rect">
            <a:avLst/>
          </a:prstGeom>
          <a:noFill/>
          <a:ln w="12700" cap="sq"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just">
              <a:lnSpc>
                <a:spcPct val="200000"/>
              </a:lnSpc>
            </a:pP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直线与平面垂直的定义</a:t>
            </a:r>
          </a:p>
          <a:p>
            <a:pPr algn="just">
              <a:lnSpc>
                <a:spcPct val="200000"/>
              </a:lnSpc>
            </a:pP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如果直线</a:t>
            </a:r>
            <a:r>
              <a:rPr kumimoji="1" lang="en-US" altLang="zh-CN" sz="2000" i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与平面</a:t>
            </a:r>
            <a:r>
              <a:rPr kumimoji="1" lang="en-US" altLang="zh-CN" sz="2000" i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α</a:t>
            </a: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内的任意一条直线都垂直，我们就说直线</a:t>
            </a:r>
            <a:r>
              <a:rPr kumimoji="1" lang="en-US" altLang="zh-CN" sz="2000" i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与平面</a:t>
            </a:r>
            <a:r>
              <a:rPr kumimoji="1" lang="en-US" altLang="zh-CN" sz="2000" i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α</a:t>
            </a: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互相垂直，记作：</a:t>
            </a:r>
            <a:r>
              <a:rPr kumimoji="1" lang="en-US" altLang="zh-CN" sz="2000" i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1"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⊥</a:t>
            </a:r>
            <a:r>
              <a:rPr kumimoji="1" lang="en-US" altLang="zh-CN" sz="2000" i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α</a:t>
            </a:r>
            <a:r>
              <a:rPr kumimoji="1"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直线</a:t>
            </a:r>
            <a:r>
              <a:rPr kumimoji="1" lang="en-US" altLang="zh-CN" sz="2000" i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 </a:t>
            </a: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叫做平面</a:t>
            </a:r>
            <a:r>
              <a:rPr kumimoji="1" lang="en-US" altLang="zh-CN" sz="2000" i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α</a:t>
            </a: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的垂线，平面</a:t>
            </a:r>
            <a:r>
              <a:rPr kumimoji="1" lang="en-US" altLang="zh-CN" sz="2000" i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α</a:t>
            </a: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叫做直线</a:t>
            </a:r>
            <a:r>
              <a:rPr kumimoji="1" lang="en-US" altLang="zh-CN" sz="2000" i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的垂面．直线与平面垂直时，它们惟一的公共点</a:t>
            </a:r>
            <a:r>
              <a:rPr kumimoji="1" lang="en-US" altLang="zh-CN" sz="2000" i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P </a:t>
            </a: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叫做垂足</a:t>
            </a:r>
            <a:r>
              <a:rPr kumimoji="1"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kumimoji="1" lang="zh-CN" altLang="en-US" sz="2000" kern="0" dirty="0"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34634" y="4158387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5130" name="Object 10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118746" y="4053150"/>
          <a:ext cx="5641975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336800" imgH="482600" progId="Equation.DSMT4">
                  <p:embed/>
                </p:oleObj>
              </mc:Choice>
              <mc:Fallback>
                <p:oleObj name="Equation" r:id="rId13" imgW="2336800" imgH="482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8746" y="4053150"/>
                        <a:ext cx="5641975" cy="125571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9" name="Rectangle 11"/>
          <p:cNvSpPr/>
          <p:nvPr>
            <p:custDataLst>
              <p:tags r:id="rId4"/>
            </p:custDataLst>
          </p:nvPr>
        </p:nvSpPr>
        <p:spPr>
          <a:xfrm>
            <a:off x="7877819" y="1822507"/>
            <a:ext cx="694481" cy="338554"/>
          </a:xfrm>
          <a:prstGeom prst="rect">
            <a:avLst/>
          </a:prstGeom>
          <a:solidFill>
            <a:srgbClr val="FFFF00"/>
          </a:solidFill>
          <a:ln w="12700" cap="sq"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0" hangingPunct="0">
              <a:spcBef>
                <a:spcPct val="50000"/>
              </a:spcBef>
            </a:pPr>
            <a:r>
              <a:rPr lang="zh-CN" altLang="en-US" sz="1600" u="sng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任意</a:t>
            </a:r>
            <a:endParaRPr lang="zh-CN" altLang="en-US" sz="1600" u="sng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132" name="Group 12"/>
          <p:cNvGrpSpPr/>
          <p:nvPr/>
        </p:nvGrpSpPr>
        <p:grpSpPr bwMode="auto">
          <a:xfrm>
            <a:off x="7744018" y="3654416"/>
            <a:ext cx="2584450" cy="1808162"/>
            <a:chOff x="3629" y="2962"/>
            <a:chExt cx="1628" cy="1139"/>
          </a:xfrm>
        </p:grpSpPr>
        <p:sp>
          <p:nvSpPr>
            <p:cNvPr id="5133" name="AutoShape 1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629" y="3485"/>
              <a:ext cx="1628" cy="415"/>
            </a:xfrm>
            <a:prstGeom prst="parallelogram">
              <a:avLst>
                <a:gd name="adj" fmla="val 98072"/>
              </a:avLst>
            </a:prstGeom>
            <a:solidFill>
              <a:srgbClr val="FFFF99"/>
            </a:solidFill>
            <a:ln w="9525" algn="ctr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83" name="Rectangle 14"/>
            <p:cNvSpPr/>
            <p:nvPr>
              <p:custDataLst>
                <p:tags r:id="rId6"/>
              </p:custDataLst>
            </p:nvPr>
          </p:nvSpPr>
          <p:spPr>
            <a:xfrm>
              <a:off x="3687" y="3603"/>
              <a:ext cx="420" cy="30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algn="just" eaLnBrk="0" hangingPunct="0"/>
              <a:r>
                <a:rPr lang="en-US" altLang="zh-CN" sz="2000" i="1" kern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α</a:t>
              </a:r>
              <a:endParaRPr lang="en-US" altLang="zh-CN" sz="2000" i="1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35" name="Line 15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4454" y="3898"/>
              <a:ext cx="0" cy="203"/>
            </a:xfrm>
            <a:prstGeom prst="line">
              <a:avLst/>
            </a:prstGeom>
            <a:noFill/>
            <a:ln w="50800" algn="ctr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36" name="Rectangle 1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351" y="2962"/>
              <a:ext cx="420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eaLnBrk="0" hangingPunct="0"/>
              <a:r>
                <a:rPr lang="zh-CN" altLang="en-US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5137" name="Rectangle 1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346" y="3386"/>
              <a:ext cx="22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kern="0">
                  <a:solidFill>
                    <a:schemeClr val="bg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sp>
          <p:nvSpPr>
            <p:cNvPr id="5138" name="Line 18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441" y="2979"/>
              <a:ext cx="0" cy="711"/>
            </a:xfrm>
            <a:prstGeom prst="line">
              <a:avLst/>
            </a:prstGeom>
            <a:noFill/>
            <a:ln w="50800" algn="ctr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39" name="Rectangle 1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224" y="3527"/>
              <a:ext cx="421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eaLnBrk="0" hangingPunct="0"/>
              <a:r>
                <a:rPr lang="en-US" altLang="zh-CN" sz="2000" i="1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</a:t>
              </a:r>
            </a:p>
          </p:txBody>
        </p:sp>
      </p:grpSp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sz="quarter" idx="4294967295"/>
            <p:custDataLst>
              <p:tags r:id="rId1"/>
            </p:custDataLst>
          </p:nvPr>
        </p:nvSpPr>
        <p:spPr>
          <a:xfrm>
            <a:off x="660400" y="1119783"/>
            <a:ext cx="6408737" cy="762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l"/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线面垂直直观图的画法：</a:t>
            </a:r>
          </a:p>
        </p:txBody>
      </p:sp>
      <p:graphicFrame>
        <p:nvGraphicFramePr>
          <p:cNvPr id="6147" name="Object 3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</p:nvPr>
        </p:nvGraphicFramePr>
        <p:xfrm>
          <a:off x="1655686" y="3335438"/>
          <a:ext cx="4572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44" imgW="152400" imgH="139700" progId="Equation.3">
                  <p:embed/>
                </p:oleObj>
              </mc:Choice>
              <mc:Fallback>
                <p:oleObj name="公式" r:id="rId44" imgW="152400" imgH="139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686" y="3335438"/>
                        <a:ext cx="4572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</p:nvPr>
        </p:nvGraphicFramePr>
        <p:xfrm>
          <a:off x="5648884" y="3972800"/>
          <a:ext cx="5334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46" imgW="152400" imgH="139700" progId="Equation.3">
                  <p:embed/>
                </p:oleObj>
              </mc:Choice>
              <mc:Fallback>
                <p:oleObj name="公式" r:id="rId46" imgW="152400" imgH="139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8884" y="3972800"/>
                        <a:ext cx="53340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</p:nvPr>
        </p:nvGraphicFramePr>
        <p:xfrm>
          <a:off x="7541182" y="3341769"/>
          <a:ext cx="45878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47" imgW="152400" imgH="139700" progId="Equation.3">
                  <p:embed/>
                </p:oleObj>
              </mc:Choice>
              <mc:Fallback>
                <p:oleObj name="公式" r:id="rId47" imgW="152400" imgH="139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1182" y="3341769"/>
                        <a:ext cx="458788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50" name="Line 6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2073991" y="2908718"/>
            <a:ext cx="2209800" cy="0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1" name="Line 7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1159591" y="3823118"/>
            <a:ext cx="2209800" cy="0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2" name="Line 8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 flipV="1">
            <a:off x="1159591" y="2908718"/>
            <a:ext cx="914400" cy="914400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3" name="Line 9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2835991" y="1994318"/>
            <a:ext cx="0" cy="1371600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4" name="Line 10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>
            <a:off x="2835991" y="3823118"/>
            <a:ext cx="0" cy="685800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5" name="Line 11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>
            <a:off x="5077384" y="2271794"/>
            <a:ext cx="0" cy="1600200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6" name="Line 12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>
            <a:off x="6069572" y="3236994"/>
            <a:ext cx="0" cy="1600200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7" name="Line 13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>
            <a:off x="5077384" y="2271794"/>
            <a:ext cx="990600" cy="990600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8" name="Line 14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>
            <a:off x="5077384" y="3871994"/>
            <a:ext cx="990600" cy="990600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9" name="Line 15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>
            <a:off x="4391584" y="3567194"/>
            <a:ext cx="685800" cy="0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0" name="Line 16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>
            <a:off x="5534584" y="3567194"/>
            <a:ext cx="1143000" cy="0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1" name="Line 17"/>
          <p:cNvCxnSpPr>
            <a:cxnSpLocks noChangeShapeType="1"/>
          </p:cNvCxnSpPr>
          <p:nvPr>
            <p:custDataLst>
              <p:tags r:id="rId16"/>
            </p:custDataLst>
          </p:nvPr>
        </p:nvCxnSpPr>
        <p:spPr bwMode="auto">
          <a:xfrm>
            <a:off x="8195233" y="4675269"/>
            <a:ext cx="1828800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2" name="Line 18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>
            <a:off x="8957233" y="3684669"/>
            <a:ext cx="1752600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3" name="Line 19"/>
          <p:cNvCxnSpPr>
            <a:cxnSpLocks noChangeShapeType="1"/>
          </p:cNvCxnSpPr>
          <p:nvPr>
            <p:custDataLst>
              <p:tags r:id="rId18"/>
            </p:custDataLst>
          </p:nvPr>
        </p:nvCxnSpPr>
        <p:spPr bwMode="auto">
          <a:xfrm flipV="1">
            <a:off x="10024033" y="3684669"/>
            <a:ext cx="685800" cy="990600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4" name="Line 20"/>
          <p:cNvCxnSpPr>
            <a:cxnSpLocks noChangeShapeType="1"/>
          </p:cNvCxnSpPr>
          <p:nvPr>
            <p:custDataLst>
              <p:tags r:id="rId19"/>
            </p:custDataLst>
          </p:nvPr>
        </p:nvCxnSpPr>
        <p:spPr bwMode="auto">
          <a:xfrm flipH="1" flipV="1">
            <a:off x="7052233" y="3532269"/>
            <a:ext cx="1143000" cy="1143000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5" name="Line 21"/>
          <p:cNvCxnSpPr>
            <a:cxnSpLocks noChangeShapeType="1"/>
          </p:cNvCxnSpPr>
          <p:nvPr>
            <p:custDataLst>
              <p:tags r:id="rId20"/>
            </p:custDataLst>
          </p:nvPr>
        </p:nvCxnSpPr>
        <p:spPr bwMode="auto">
          <a:xfrm flipH="1" flipV="1">
            <a:off x="7814233" y="2541669"/>
            <a:ext cx="1143000" cy="1143000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6" name="Line 22"/>
          <p:cNvCxnSpPr>
            <a:cxnSpLocks noChangeShapeType="1"/>
          </p:cNvCxnSpPr>
          <p:nvPr>
            <p:custDataLst>
              <p:tags r:id="rId21"/>
            </p:custDataLst>
          </p:nvPr>
        </p:nvCxnSpPr>
        <p:spPr bwMode="auto">
          <a:xfrm>
            <a:off x="9262033" y="2617869"/>
            <a:ext cx="0" cy="1447800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7" name="Line 23"/>
          <p:cNvCxnSpPr>
            <a:cxnSpLocks noChangeShapeType="1"/>
          </p:cNvCxnSpPr>
          <p:nvPr>
            <p:custDataLst>
              <p:tags r:id="rId22"/>
            </p:custDataLst>
          </p:nvPr>
        </p:nvCxnSpPr>
        <p:spPr bwMode="auto">
          <a:xfrm>
            <a:off x="9262033" y="4675269"/>
            <a:ext cx="0" cy="152400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8" name="Line 24"/>
          <p:cNvCxnSpPr>
            <a:cxnSpLocks noChangeShapeType="1"/>
          </p:cNvCxnSpPr>
          <p:nvPr>
            <p:custDataLst>
              <p:tags r:id="rId23"/>
            </p:custDataLst>
          </p:nvPr>
        </p:nvCxnSpPr>
        <p:spPr bwMode="auto">
          <a:xfrm flipH="1">
            <a:off x="8271433" y="2617869"/>
            <a:ext cx="990600" cy="990600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9" name="Line 25"/>
          <p:cNvCxnSpPr>
            <a:cxnSpLocks noChangeShapeType="1"/>
          </p:cNvCxnSpPr>
          <p:nvPr>
            <p:custDataLst>
              <p:tags r:id="rId24"/>
            </p:custDataLst>
          </p:nvPr>
        </p:nvCxnSpPr>
        <p:spPr bwMode="auto">
          <a:xfrm flipH="1">
            <a:off x="7433233" y="4141869"/>
            <a:ext cx="228600" cy="228600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14" name="Rectangle 26"/>
          <p:cNvSpPr/>
          <p:nvPr>
            <p:custDataLst>
              <p:tags r:id="rId25"/>
            </p:custDataLst>
          </p:nvPr>
        </p:nvSpPr>
        <p:spPr>
          <a:xfrm>
            <a:off x="8449234" y="2444833"/>
            <a:ext cx="412292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kumimoji="1" lang="en-US" altLang="zh-CN" sz="2000" i="1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endParaRPr kumimoji="1" lang="en-US" altLang="zh-CN" sz="2000" i="1" kern="0"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15" name="Rectangle 27"/>
          <p:cNvSpPr/>
          <p:nvPr>
            <p:custDataLst>
              <p:tags r:id="rId26"/>
            </p:custDataLst>
          </p:nvPr>
        </p:nvSpPr>
        <p:spPr>
          <a:xfrm>
            <a:off x="9263622" y="2589294"/>
            <a:ext cx="327334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kumimoji="1" lang="en-US" altLang="zh-CN" sz="2000" i="1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endParaRPr kumimoji="1" lang="en-US" altLang="zh-CN" sz="2000" i="1" kern="0"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6172" name="Line 28"/>
          <p:cNvCxnSpPr>
            <a:cxnSpLocks noChangeShapeType="1"/>
          </p:cNvCxnSpPr>
          <p:nvPr>
            <p:custDataLst>
              <p:tags r:id="rId27"/>
            </p:custDataLst>
          </p:nvPr>
        </p:nvCxnSpPr>
        <p:spPr bwMode="auto">
          <a:xfrm flipV="1">
            <a:off x="8195233" y="3684669"/>
            <a:ext cx="762000" cy="990600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17" name="Rectangle 29"/>
          <p:cNvSpPr/>
          <p:nvPr>
            <p:custDataLst>
              <p:tags r:id="rId28"/>
            </p:custDataLst>
          </p:nvPr>
        </p:nvSpPr>
        <p:spPr>
          <a:xfrm>
            <a:off x="3048716" y="1786356"/>
            <a:ext cx="184731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endParaRPr kumimoji="1" lang="zh-CN" altLang="en-US" sz="2000" kern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6174" name="Line 30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 flipV="1">
            <a:off x="3369391" y="2908718"/>
            <a:ext cx="914400" cy="914400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5" name="Line 31"/>
          <p:cNvCxnSpPr>
            <a:cxnSpLocks noChangeShapeType="1"/>
          </p:cNvCxnSpPr>
          <p:nvPr>
            <p:custDataLst>
              <p:tags r:id="rId30"/>
            </p:custDataLst>
          </p:nvPr>
        </p:nvCxnSpPr>
        <p:spPr bwMode="auto">
          <a:xfrm flipV="1">
            <a:off x="7052233" y="2541669"/>
            <a:ext cx="762000" cy="990600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7" name="Line 33"/>
          <p:cNvCxnSpPr>
            <a:cxnSpLocks noChangeShapeType="1"/>
          </p:cNvCxnSpPr>
          <p:nvPr>
            <p:custDataLst>
              <p:tags r:id="rId31"/>
            </p:custDataLst>
          </p:nvPr>
        </p:nvCxnSpPr>
        <p:spPr bwMode="auto">
          <a:xfrm>
            <a:off x="8203171" y="4710194"/>
            <a:ext cx="1828800" cy="0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8" name="Line 34"/>
          <p:cNvCxnSpPr>
            <a:cxnSpLocks noChangeShapeType="1"/>
          </p:cNvCxnSpPr>
          <p:nvPr>
            <p:custDataLst>
              <p:tags r:id="rId32"/>
            </p:custDataLst>
          </p:nvPr>
        </p:nvCxnSpPr>
        <p:spPr bwMode="auto">
          <a:xfrm>
            <a:off x="8965171" y="3719594"/>
            <a:ext cx="1752600" cy="0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9" name="Line 35"/>
          <p:cNvCxnSpPr>
            <a:cxnSpLocks noChangeShapeType="1"/>
          </p:cNvCxnSpPr>
          <p:nvPr>
            <p:custDataLst>
              <p:tags r:id="rId33"/>
            </p:custDataLst>
          </p:nvPr>
        </p:nvCxnSpPr>
        <p:spPr bwMode="auto">
          <a:xfrm flipV="1">
            <a:off x="10031971" y="3719594"/>
            <a:ext cx="685800" cy="990600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80" name="Line 36"/>
          <p:cNvCxnSpPr>
            <a:cxnSpLocks noChangeShapeType="1"/>
          </p:cNvCxnSpPr>
          <p:nvPr>
            <p:custDataLst>
              <p:tags r:id="rId34"/>
            </p:custDataLst>
          </p:nvPr>
        </p:nvCxnSpPr>
        <p:spPr bwMode="auto">
          <a:xfrm flipH="1" flipV="1">
            <a:off x="7060171" y="3567194"/>
            <a:ext cx="1143000" cy="1143000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81" name="Line 37"/>
          <p:cNvCxnSpPr>
            <a:cxnSpLocks noChangeShapeType="1"/>
          </p:cNvCxnSpPr>
          <p:nvPr>
            <p:custDataLst>
              <p:tags r:id="rId35"/>
            </p:custDataLst>
          </p:nvPr>
        </p:nvCxnSpPr>
        <p:spPr bwMode="auto">
          <a:xfrm flipH="1" flipV="1">
            <a:off x="7822171" y="2576594"/>
            <a:ext cx="1143000" cy="1143000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82" name="Line 38"/>
          <p:cNvCxnSpPr>
            <a:cxnSpLocks noChangeShapeType="1"/>
          </p:cNvCxnSpPr>
          <p:nvPr>
            <p:custDataLst>
              <p:tags r:id="rId36"/>
            </p:custDataLst>
          </p:nvPr>
        </p:nvCxnSpPr>
        <p:spPr bwMode="auto">
          <a:xfrm>
            <a:off x="9269971" y="2652794"/>
            <a:ext cx="0" cy="1447800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83" name="Line 39"/>
          <p:cNvCxnSpPr>
            <a:cxnSpLocks noChangeShapeType="1"/>
          </p:cNvCxnSpPr>
          <p:nvPr>
            <p:custDataLst>
              <p:tags r:id="rId37"/>
            </p:custDataLst>
          </p:nvPr>
        </p:nvCxnSpPr>
        <p:spPr bwMode="auto">
          <a:xfrm>
            <a:off x="9269971" y="4710194"/>
            <a:ext cx="0" cy="152400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84" name="Line 40"/>
          <p:cNvCxnSpPr>
            <a:cxnSpLocks noChangeShapeType="1"/>
          </p:cNvCxnSpPr>
          <p:nvPr>
            <p:custDataLst>
              <p:tags r:id="rId38"/>
            </p:custDataLst>
          </p:nvPr>
        </p:nvCxnSpPr>
        <p:spPr bwMode="auto">
          <a:xfrm flipH="1">
            <a:off x="8279371" y="2652794"/>
            <a:ext cx="990600" cy="990600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85" name="Line 41"/>
          <p:cNvCxnSpPr>
            <a:cxnSpLocks noChangeShapeType="1"/>
          </p:cNvCxnSpPr>
          <p:nvPr>
            <p:custDataLst>
              <p:tags r:id="rId39"/>
            </p:custDataLst>
          </p:nvPr>
        </p:nvCxnSpPr>
        <p:spPr bwMode="auto">
          <a:xfrm flipH="1">
            <a:off x="7441171" y="4176794"/>
            <a:ext cx="228600" cy="228600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86" name="Line 42"/>
          <p:cNvCxnSpPr>
            <a:cxnSpLocks noChangeShapeType="1"/>
          </p:cNvCxnSpPr>
          <p:nvPr>
            <p:custDataLst>
              <p:tags r:id="rId40"/>
            </p:custDataLst>
          </p:nvPr>
        </p:nvCxnSpPr>
        <p:spPr bwMode="auto">
          <a:xfrm flipV="1">
            <a:off x="8203171" y="3719594"/>
            <a:ext cx="762000" cy="990600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87" name="Line 43"/>
          <p:cNvCxnSpPr>
            <a:cxnSpLocks noChangeShapeType="1"/>
          </p:cNvCxnSpPr>
          <p:nvPr>
            <p:custDataLst>
              <p:tags r:id="rId41"/>
            </p:custDataLst>
          </p:nvPr>
        </p:nvCxnSpPr>
        <p:spPr bwMode="auto">
          <a:xfrm flipV="1">
            <a:off x="7060171" y="2576594"/>
            <a:ext cx="762000" cy="990600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9669835" y="3794269"/>
            <a:ext cx="640135" cy="749873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4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4" grpId="0" animBg="1"/>
      <p:bldP spid="12315" grpId="0" animBg="1"/>
      <p:bldP spid="123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/>
          <p:nvPr/>
        </p:nvGrpSpPr>
        <p:grpSpPr bwMode="auto">
          <a:xfrm>
            <a:off x="7163122" y="1508521"/>
            <a:ext cx="2879725" cy="765175"/>
            <a:chOff x="3307" y="617"/>
            <a:chExt cx="1814" cy="482"/>
          </a:xfrm>
        </p:grpSpPr>
        <p:sp>
          <p:nvSpPr>
            <p:cNvPr id="7171" name="AutoShape 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307" y="617"/>
              <a:ext cx="1814" cy="482"/>
            </a:xfrm>
            <a:prstGeom prst="parallelogram">
              <a:avLst>
                <a:gd name="adj" fmla="val 86177"/>
              </a:avLst>
            </a:prstGeom>
            <a:solidFill>
              <a:srgbClr val="66FFFF"/>
            </a:solidFill>
            <a:ln w="9525" algn="ctr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16" name="Rectangle 4"/>
            <p:cNvSpPr/>
            <p:nvPr>
              <p:custDataLst>
                <p:tags r:id="rId46"/>
              </p:custDataLst>
            </p:nvPr>
          </p:nvSpPr>
          <p:spPr>
            <a:xfrm>
              <a:off x="3399" y="874"/>
              <a:ext cx="175" cy="15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0" tIns="0" rIns="0" bIns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algn="just" eaLnBrk="0" hangingPunct="0"/>
              <a:r>
                <a:rPr lang="en-US" altLang="zh-CN" sz="2000" kern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α</a:t>
              </a:r>
              <a:endPara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173" name="Rectangle 5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610926" y="1088232"/>
            <a:ext cx="6375400" cy="6413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l"/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按条件作出下列图形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 </a:t>
            </a:r>
          </a:p>
        </p:txBody>
      </p:sp>
      <p:sp>
        <p:nvSpPr>
          <p:cNvPr id="13318" name="Rectangle 6"/>
          <p:cNvSpPr>
            <a:spLocks noGrp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627384" y="1679574"/>
            <a:ext cx="4911725" cy="1176337"/>
          </a:xfrm>
          <a:ln cap="flat" algn="ctr">
            <a:miter lim="800000"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任意作一个平面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α</a:t>
            </a:r>
            <a:r>
              <a:rPr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与一条直线</a:t>
            </a:r>
            <a:r>
              <a:rPr lang="en-US" altLang="zh-CN" sz="2000" i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，使</a:t>
            </a:r>
            <a:r>
              <a:rPr lang="en-US" altLang="zh-CN" sz="2000" i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⊥α</a:t>
            </a:r>
            <a:r>
              <a:rPr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endParaRPr sz="200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175" name="Group 7"/>
          <p:cNvGrpSpPr/>
          <p:nvPr/>
        </p:nvGrpSpPr>
        <p:grpSpPr bwMode="auto">
          <a:xfrm>
            <a:off x="6176491" y="2900272"/>
            <a:ext cx="2265362" cy="909638"/>
            <a:chOff x="2501" y="1460"/>
            <a:chExt cx="1427" cy="573"/>
          </a:xfrm>
        </p:grpSpPr>
        <p:sp>
          <p:nvSpPr>
            <p:cNvPr id="7176" name="AutoShape 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501" y="1460"/>
              <a:ext cx="1427" cy="546"/>
            </a:xfrm>
            <a:prstGeom prst="parallelogram">
              <a:avLst>
                <a:gd name="adj" fmla="val 59846"/>
              </a:avLst>
            </a:prstGeom>
            <a:solidFill>
              <a:srgbClr val="66FFFF"/>
            </a:solidFill>
            <a:ln w="9525" algn="ctr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77" name="Oval 9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125" y="1703"/>
              <a:ext cx="61" cy="40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22" name="Rectangle 10"/>
            <p:cNvSpPr/>
            <p:nvPr>
              <p:custDataLst>
                <p:tags r:id="rId43"/>
              </p:custDataLst>
            </p:nvPr>
          </p:nvSpPr>
          <p:spPr>
            <a:xfrm>
              <a:off x="2597" y="1763"/>
              <a:ext cx="185" cy="27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0" tIns="0" rIns="0" bIns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algn="just" eaLnBrk="0" hangingPunct="0"/>
              <a:r>
                <a:rPr lang="en-US" altLang="zh-CN" sz="2000" kern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α</a:t>
              </a:r>
              <a:endPara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79" name="Rectangle 11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246" y="1510"/>
              <a:ext cx="2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</a:t>
              </a:r>
            </a:p>
          </p:txBody>
        </p:sp>
      </p:grpSp>
      <p:grpSp>
        <p:nvGrpSpPr>
          <p:cNvPr id="7180" name="Group 12"/>
          <p:cNvGrpSpPr/>
          <p:nvPr/>
        </p:nvGrpSpPr>
        <p:grpSpPr bwMode="auto">
          <a:xfrm>
            <a:off x="6954367" y="2387510"/>
            <a:ext cx="504825" cy="1903412"/>
            <a:chOff x="3135" y="1137"/>
            <a:chExt cx="318" cy="1199"/>
          </a:xfrm>
        </p:grpSpPr>
        <p:grpSp>
          <p:nvGrpSpPr>
            <p:cNvPr id="7181" name="Group 13"/>
            <p:cNvGrpSpPr/>
            <p:nvPr/>
          </p:nvGrpSpPr>
          <p:grpSpPr bwMode="auto">
            <a:xfrm>
              <a:off x="3304" y="1214"/>
              <a:ext cx="1" cy="1122"/>
              <a:chOff x="3064" y="1226"/>
              <a:chExt cx="1" cy="1122"/>
            </a:xfrm>
          </p:grpSpPr>
          <p:sp>
            <p:nvSpPr>
              <p:cNvPr id="7182" name="Line 14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H="1" flipV="1">
                <a:off x="3064" y="1226"/>
                <a:ext cx="0" cy="48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183" name="Line 15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 flipH="1">
                <a:off x="3064" y="1725"/>
                <a:ext cx="1" cy="302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184" name="Line 16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H="1">
                <a:off x="3064" y="2012"/>
                <a:ext cx="1" cy="33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185" name="Rectangle 17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135" y="1137"/>
              <a:ext cx="31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</a:p>
          </p:txBody>
        </p:sp>
      </p:grpSp>
      <p:sp>
        <p:nvSpPr>
          <p:cNvPr id="7186" name="Rectangle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6597" y="4581112"/>
            <a:ext cx="503872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chemeClr val="folHlink"/>
              </a:buClr>
              <a:buSzPct val="75000"/>
            </a:pPr>
            <a:r>
              <a:rPr kumimoji="1"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  <a:r>
              <a:rPr kumimoji="1"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已知直线</a:t>
            </a:r>
            <a:r>
              <a:rPr kumimoji="1"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kumimoji="1"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和点</a:t>
            </a:r>
            <a:r>
              <a:rPr kumimoji="1"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kumimoji="1"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，过</a:t>
            </a:r>
            <a:r>
              <a:rPr kumimoji="1"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kumimoji="1"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作直线</a:t>
            </a:r>
            <a:r>
              <a:rPr kumimoji="1"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kumimoji="1"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的垂面。 </a:t>
            </a:r>
          </a:p>
          <a:p>
            <a:pPr>
              <a:spcBef>
                <a:spcPct val="50000"/>
              </a:spcBef>
            </a:pPr>
            <a:endParaRPr kumimoji="1"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31" name="Rectangle 19"/>
          <p:cNvSpPr/>
          <p:nvPr>
            <p:custDataLst>
              <p:tags r:id="rId4"/>
            </p:custDataLst>
          </p:nvPr>
        </p:nvSpPr>
        <p:spPr>
          <a:xfrm>
            <a:off x="652785" y="3072139"/>
            <a:ext cx="5003803" cy="40011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just">
              <a:spcBef>
                <a:spcPct val="20000"/>
              </a:spcBef>
              <a:buClr>
                <a:srgbClr val="99CC00"/>
              </a:buClr>
              <a:buSzPct val="75000"/>
            </a:pPr>
            <a:r>
              <a:rPr kumimoji="1"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已知平面</a:t>
            </a:r>
            <a:r>
              <a:rPr kumimoji="1"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α</a:t>
            </a: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和点</a:t>
            </a:r>
            <a:r>
              <a:rPr kumimoji="1"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，过</a:t>
            </a:r>
            <a:r>
              <a:rPr kumimoji="1"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作平面</a:t>
            </a:r>
            <a:r>
              <a:rPr kumimoji="1"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α</a:t>
            </a: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的垂线</a:t>
            </a:r>
            <a:endParaRPr kumimoji="1"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188" name="Group 20"/>
          <p:cNvGrpSpPr/>
          <p:nvPr/>
        </p:nvGrpSpPr>
        <p:grpSpPr bwMode="auto">
          <a:xfrm>
            <a:off x="8462491" y="2200186"/>
            <a:ext cx="2265362" cy="1609725"/>
            <a:chOff x="4085" y="1019"/>
            <a:chExt cx="1427" cy="1014"/>
          </a:xfrm>
        </p:grpSpPr>
        <p:sp>
          <p:nvSpPr>
            <p:cNvPr id="7189" name="AutoShape 2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085" y="1460"/>
              <a:ext cx="1427" cy="546"/>
            </a:xfrm>
            <a:prstGeom prst="parallelogram">
              <a:avLst>
                <a:gd name="adj" fmla="val 59846"/>
              </a:avLst>
            </a:prstGeom>
            <a:solidFill>
              <a:srgbClr val="66FFFF"/>
            </a:solidFill>
            <a:ln w="9525" algn="ctr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90" name="Oval 2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709" y="1199"/>
              <a:ext cx="61" cy="39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35" name="Rectangle 23"/>
            <p:cNvSpPr/>
            <p:nvPr>
              <p:custDataLst>
                <p:tags r:id="rId35"/>
              </p:custDataLst>
            </p:nvPr>
          </p:nvSpPr>
          <p:spPr>
            <a:xfrm>
              <a:off x="4181" y="1763"/>
              <a:ext cx="185" cy="27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0" tIns="0" rIns="0" bIns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algn="just" eaLnBrk="0" hangingPunct="0"/>
              <a:r>
                <a:rPr lang="en-US" altLang="zh-CN" sz="2000" kern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α</a:t>
              </a:r>
              <a:endPara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92" name="Rectangle 2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770" y="1019"/>
              <a:ext cx="40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</a:t>
              </a:r>
            </a:p>
          </p:txBody>
        </p:sp>
      </p:grpSp>
      <p:grpSp>
        <p:nvGrpSpPr>
          <p:cNvPr id="7193" name="Group 25"/>
          <p:cNvGrpSpPr/>
          <p:nvPr/>
        </p:nvGrpSpPr>
        <p:grpSpPr bwMode="auto">
          <a:xfrm>
            <a:off x="9126067" y="2387510"/>
            <a:ext cx="504825" cy="1922462"/>
            <a:chOff x="4503" y="1137"/>
            <a:chExt cx="318" cy="1211"/>
          </a:xfrm>
        </p:grpSpPr>
        <p:sp>
          <p:nvSpPr>
            <p:cNvPr id="7194" name="Line 26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H="1" flipV="1">
              <a:off x="4744" y="1166"/>
              <a:ext cx="0" cy="48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95" name="Line 27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4744" y="1665"/>
              <a:ext cx="1" cy="302"/>
            </a:xfrm>
            <a:prstGeom prst="line">
              <a:avLst/>
            </a:prstGeom>
            <a:noFill/>
            <a:ln w="38100" cap="rnd" algn="ctr">
              <a:solidFill>
                <a:srgbClr val="FF0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96" name="Line 28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4744" y="2012"/>
              <a:ext cx="1" cy="33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97" name="Rectangle 29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503" y="1137"/>
              <a:ext cx="31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</a:p>
          </p:txBody>
        </p:sp>
      </p:grpSp>
      <p:grpSp>
        <p:nvGrpSpPr>
          <p:cNvPr id="7198" name="Group 30"/>
          <p:cNvGrpSpPr/>
          <p:nvPr/>
        </p:nvGrpSpPr>
        <p:grpSpPr bwMode="auto">
          <a:xfrm>
            <a:off x="5853644" y="4813256"/>
            <a:ext cx="2265363" cy="909638"/>
            <a:chOff x="332" y="2936"/>
            <a:chExt cx="1427" cy="573"/>
          </a:xfrm>
        </p:grpSpPr>
        <p:sp>
          <p:nvSpPr>
            <p:cNvPr id="7199" name="AutoShape 3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32" y="2936"/>
              <a:ext cx="1427" cy="546"/>
            </a:xfrm>
            <a:prstGeom prst="parallelogram">
              <a:avLst>
                <a:gd name="adj" fmla="val 59846"/>
              </a:avLst>
            </a:prstGeom>
            <a:solidFill>
              <a:srgbClr val="66FFFF"/>
            </a:solidFill>
            <a:ln w="9525" algn="ctr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44" name="Rectangle 32"/>
            <p:cNvSpPr/>
            <p:nvPr>
              <p:custDataLst>
                <p:tags r:id="rId28"/>
              </p:custDataLst>
            </p:nvPr>
          </p:nvSpPr>
          <p:spPr>
            <a:xfrm>
              <a:off x="428" y="3239"/>
              <a:ext cx="185" cy="27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0" tIns="0" rIns="0" bIns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algn="just" eaLnBrk="0" hangingPunct="0"/>
              <a:r>
                <a:rPr lang="en-US" altLang="zh-CN" sz="2000" kern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α</a:t>
              </a:r>
              <a:endPara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201" name="Group 33"/>
          <p:cNvGrpSpPr/>
          <p:nvPr/>
        </p:nvGrpSpPr>
        <p:grpSpPr bwMode="auto">
          <a:xfrm>
            <a:off x="8272994" y="4778331"/>
            <a:ext cx="2265363" cy="909638"/>
            <a:chOff x="1901" y="2936"/>
            <a:chExt cx="1427" cy="573"/>
          </a:xfrm>
        </p:grpSpPr>
        <p:sp>
          <p:nvSpPr>
            <p:cNvPr id="7202" name="AutoShape 3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901" y="2936"/>
              <a:ext cx="1427" cy="546"/>
            </a:xfrm>
            <a:prstGeom prst="parallelogram">
              <a:avLst>
                <a:gd name="adj" fmla="val 59846"/>
              </a:avLst>
            </a:prstGeom>
            <a:solidFill>
              <a:srgbClr val="66FFFF"/>
            </a:solidFill>
            <a:ln w="9525" algn="ctr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47" name="Rectangle 35"/>
            <p:cNvSpPr/>
            <p:nvPr>
              <p:custDataLst>
                <p:tags r:id="rId26"/>
              </p:custDataLst>
            </p:nvPr>
          </p:nvSpPr>
          <p:spPr>
            <a:xfrm>
              <a:off x="1997" y="3239"/>
              <a:ext cx="185" cy="27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0" tIns="0" rIns="0" bIns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algn="just" eaLnBrk="0" hangingPunct="0"/>
              <a:r>
                <a:rPr lang="en-US" altLang="zh-CN" sz="2000" kern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α</a:t>
              </a:r>
              <a:endPara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204" name="Group 36"/>
          <p:cNvGrpSpPr/>
          <p:nvPr/>
        </p:nvGrpSpPr>
        <p:grpSpPr bwMode="auto">
          <a:xfrm>
            <a:off x="9008006" y="4300494"/>
            <a:ext cx="779462" cy="1903412"/>
            <a:chOff x="2319" y="2613"/>
            <a:chExt cx="491" cy="1199"/>
          </a:xfrm>
        </p:grpSpPr>
        <p:grpSp>
          <p:nvGrpSpPr>
            <p:cNvPr id="7205" name="Group 37"/>
            <p:cNvGrpSpPr/>
            <p:nvPr/>
          </p:nvGrpSpPr>
          <p:grpSpPr bwMode="auto">
            <a:xfrm>
              <a:off x="2319" y="2613"/>
              <a:ext cx="491" cy="1199"/>
              <a:chOff x="2319" y="2613"/>
              <a:chExt cx="491" cy="1199"/>
            </a:xfrm>
          </p:grpSpPr>
          <p:grpSp>
            <p:nvGrpSpPr>
              <p:cNvPr id="7206" name="Group 38"/>
              <p:cNvGrpSpPr/>
              <p:nvPr/>
            </p:nvGrpSpPr>
            <p:grpSpPr bwMode="auto">
              <a:xfrm>
                <a:off x="2560" y="2690"/>
                <a:ext cx="1" cy="1122"/>
                <a:chOff x="3064" y="1226"/>
                <a:chExt cx="1" cy="1122"/>
              </a:xfrm>
            </p:grpSpPr>
            <p:sp>
              <p:nvSpPr>
                <p:cNvPr id="7207" name="Line 39"/>
                <p:cNvSpPr>
                  <a:spLocks noChangeShapeType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 flipH="1" flipV="1">
                  <a:off x="3064" y="1226"/>
                  <a:ext cx="0" cy="48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208" name="Line 40"/>
                <p:cNvSpPr>
                  <a:spLocks noChangeShapeType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 flipH="1">
                  <a:off x="3064" y="1725"/>
                  <a:ext cx="1" cy="302"/>
                </a:xfrm>
                <a:prstGeom prst="line">
                  <a:avLst/>
                </a:prstGeom>
                <a:noFill/>
                <a:ln w="38100" cap="rnd" algn="ctr">
                  <a:solidFill>
                    <a:srgbClr val="FF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209" name="Line 41"/>
                <p:cNvSpPr>
                  <a:spLocks noChangeShapeType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 flipH="1">
                  <a:off x="3064" y="2012"/>
                  <a:ext cx="1" cy="33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7210" name="Rectangle 42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633" y="2999"/>
                <a:ext cx="17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000" i="1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7211" name="Rectangle 43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319" y="2613"/>
                <a:ext cx="31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000" i="1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l</a:t>
                </a:r>
              </a:p>
            </p:txBody>
          </p:sp>
        </p:grpSp>
        <p:sp>
          <p:nvSpPr>
            <p:cNvPr id="7212" name="Oval 4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525" y="3179"/>
              <a:ext cx="61" cy="40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357" name="Rectangle 45"/>
          <p:cNvSpPr/>
          <p:nvPr>
            <p:custDataLst>
              <p:tags r:id="rId5"/>
            </p:custDataLst>
          </p:nvPr>
        </p:nvSpPr>
        <p:spPr>
          <a:xfrm>
            <a:off x="690093" y="2056476"/>
            <a:ext cx="4969666" cy="1015663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kumimoji="1"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 </a:t>
            </a: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过空间一点</a:t>
            </a:r>
            <a:r>
              <a:rPr kumimoji="1" lang="en-US" altLang="zh-CN" sz="2000" i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，有且只有一条直线</a:t>
            </a:r>
            <a:r>
              <a:rPr kumimoji="1" lang="en-US" altLang="zh-CN" sz="2000" i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与已知平面</a:t>
            </a:r>
            <a:r>
              <a:rPr kumimoji="1"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α</a:t>
            </a: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垂直。</a:t>
            </a:r>
            <a:endParaRPr kumimoji="1"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58" name="Rectangle 46"/>
          <p:cNvSpPr/>
          <p:nvPr>
            <p:custDataLst>
              <p:tags r:id="rId6"/>
            </p:custDataLst>
          </p:nvPr>
        </p:nvSpPr>
        <p:spPr>
          <a:xfrm>
            <a:off x="629151" y="3503068"/>
            <a:ext cx="4909957" cy="1015663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kumimoji="1"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 </a:t>
            </a: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过空间一点</a:t>
            </a:r>
            <a:r>
              <a:rPr kumimoji="1" lang="en-US" altLang="zh-CN" sz="2000" i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b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</a:b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有且只有一个平面</a:t>
            </a:r>
            <a:r>
              <a:rPr kumimoji="1"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α</a:t>
            </a: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与已知直线</a:t>
            </a:r>
            <a:r>
              <a:rPr kumimoji="1" lang="en-US" altLang="zh-CN" sz="2000" i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垂直。 </a:t>
            </a:r>
            <a:endParaRPr kumimoji="1"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215" name="Group 47"/>
          <p:cNvGrpSpPr/>
          <p:nvPr/>
        </p:nvGrpSpPr>
        <p:grpSpPr bwMode="auto">
          <a:xfrm>
            <a:off x="6479119" y="4243344"/>
            <a:ext cx="1152525" cy="2012950"/>
            <a:chOff x="726" y="2577"/>
            <a:chExt cx="726" cy="1268"/>
          </a:xfrm>
        </p:grpSpPr>
        <p:grpSp>
          <p:nvGrpSpPr>
            <p:cNvPr id="7216" name="Group 48"/>
            <p:cNvGrpSpPr/>
            <p:nvPr/>
          </p:nvGrpSpPr>
          <p:grpSpPr bwMode="auto">
            <a:xfrm>
              <a:off x="726" y="2577"/>
              <a:ext cx="726" cy="678"/>
              <a:chOff x="726" y="2577"/>
              <a:chExt cx="726" cy="678"/>
            </a:xfrm>
          </p:grpSpPr>
          <p:sp>
            <p:nvSpPr>
              <p:cNvPr id="7217" name="Oval 49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944" y="3215"/>
                <a:ext cx="61" cy="40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18" name="Rectangle 50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726" y="2958"/>
                <a:ext cx="17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000" i="1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7219" name="Rectangle 51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134" y="2577"/>
                <a:ext cx="31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000" i="1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l</a:t>
                </a:r>
              </a:p>
            </p:txBody>
          </p:sp>
        </p:grpSp>
        <p:grpSp>
          <p:nvGrpSpPr>
            <p:cNvPr id="7220" name="Group 52"/>
            <p:cNvGrpSpPr/>
            <p:nvPr/>
          </p:nvGrpSpPr>
          <p:grpSpPr bwMode="auto">
            <a:xfrm>
              <a:off x="1288" y="2677"/>
              <a:ext cx="11" cy="1168"/>
              <a:chOff x="1288" y="2677"/>
              <a:chExt cx="11" cy="1168"/>
            </a:xfrm>
          </p:grpSpPr>
          <p:sp>
            <p:nvSpPr>
              <p:cNvPr id="7221" name="Line 53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 flipH="1">
                <a:off x="1288" y="3234"/>
                <a:ext cx="7" cy="302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22" name="Line 54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V="1">
                <a:off x="1296" y="3484"/>
                <a:ext cx="3" cy="361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23" name="Line 55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 flipV="1">
                <a:off x="1299" y="2677"/>
                <a:ext cx="0" cy="565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224" name="Group 56"/>
          <p:cNvGrpSpPr/>
          <p:nvPr/>
        </p:nvGrpSpPr>
        <p:grpSpPr bwMode="auto">
          <a:xfrm>
            <a:off x="8350571" y="1113232"/>
            <a:ext cx="595312" cy="1474788"/>
            <a:chOff x="4055" y="368"/>
            <a:chExt cx="375" cy="929"/>
          </a:xfrm>
        </p:grpSpPr>
        <p:sp>
          <p:nvSpPr>
            <p:cNvPr id="7225" name="Line 5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 flipV="1">
              <a:off x="4214" y="390"/>
              <a:ext cx="0" cy="454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26" name="Oval 5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95" y="843"/>
              <a:ext cx="35" cy="16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27" name="Rectangle 5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263" y="764"/>
              <a:ext cx="16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7228" name="Rectangle 6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55" y="368"/>
              <a:ext cx="27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</a:p>
          </p:txBody>
        </p:sp>
        <p:sp>
          <p:nvSpPr>
            <p:cNvPr id="7229" name="Line 61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4214" y="851"/>
              <a:ext cx="1" cy="248"/>
            </a:xfrm>
            <a:prstGeom prst="line">
              <a:avLst/>
            </a:prstGeom>
            <a:noFill/>
            <a:ln w="38100" cap="rnd" algn="ctr">
              <a:solidFill>
                <a:srgbClr val="FF0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30" name="Line 62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4214" y="1099"/>
              <a:ext cx="1" cy="198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4149418" presetClass="entr" presetSubtype="7984990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414941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414941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/>
          <p:nvPr/>
        </p:nvGrpSpPr>
        <p:grpSpPr bwMode="auto">
          <a:xfrm>
            <a:off x="4239588" y="3324617"/>
            <a:ext cx="4376737" cy="2122487"/>
            <a:chOff x="1431" y="2691"/>
            <a:chExt cx="2757" cy="1337"/>
          </a:xfrm>
        </p:grpSpPr>
        <p:sp>
          <p:nvSpPr>
            <p:cNvPr id="8195" name="AutoShape 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431" y="3400"/>
              <a:ext cx="2757" cy="628"/>
            </a:xfrm>
            <a:prstGeom prst="parallelogram">
              <a:avLst>
                <a:gd name="adj" fmla="val 109753"/>
              </a:avLst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96" name="Line 4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1940" y="2717"/>
              <a:ext cx="542" cy="960"/>
            </a:xfrm>
            <a:prstGeom prst="line">
              <a:avLst/>
            </a:prstGeom>
            <a:noFill/>
            <a:ln w="38100" algn="ctr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97" name="Line 5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2285" y="3448"/>
              <a:ext cx="458" cy="486"/>
            </a:xfrm>
            <a:prstGeom prst="line">
              <a:avLst/>
            </a:prstGeom>
            <a:noFill/>
            <a:ln w="38100" algn="ctr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98" name="Rectangle 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761" y="2691"/>
              <a:ext cx="20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i="1" kern="0">
                  <a:solidFill>
                    <a:srgbClr val="33333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8199" name="Rectangle 7"/>
            <p:cNvSpPr/>
            <p:nvPr>
              <p:custDataLst>
                <p:tags r:id="rId15"/>
              </p:custDataLst>
            </p:nvPr>
          </p:nvSpPr>
          <p:spPr>
            <a:xfrm>
              <a:off x="1581" y="3732"/>
              <a:ext cx="215" cy="252"/>
            </a:xfrm>
            <a:prstGeom prst="rect">
              <a:avLst/>
            </a:prstGeom>
            <a:noFill/>
            <a:ln w="12700" cap="sq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r>
                <a:rPr lang="en-US" altLang="zh-CN" sz="2000" kern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α</a:t>
              </a:r>
              <a:endPara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00" name="Rectangle 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704" y="3334"/>
              <a:ext cx="20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i="1" kern="0">
                  <a:solidFill>
                    <a:srgbClr val="33333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8201" name="Line 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2921" y="3334"/>
              <a:ext cx="0" cy="0"/>
            </a:xfrm>
            <a:prstGeom prst="line">
              <a:avLst/>
            </a:prstGeom>
            <a:noFill/>
            <a:ln w="38100" algn="ctr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207" name="Rectangle 1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64245" y="3965874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208" name="Group 16"/>
          <p:cNvGrpSpPr/>
          <p:nvPr/>
        </p:nvGrpSpPr>
        <p:grpSpPr bwMode="auto">
          <a:xfrm>
            <a:off x="6325562" y="4542229"/>
            <a:ext cx="1320800" cy="728663"/>
            <a:chOff x="5155" y="3213"/>
            <a:chExt cx="832" cy="402"/>
          </a:xfrm>
        </p:grpSpPr>
        <p:sp>
          <p:nvSpPr>
            <p:cNvPr id="8209" name="Line 1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>
              <a:off x="5155" y="3213"/>
              <a:ext cx="393" cy="389"/>
            </a:xfrm>
            <a:prstGeom prst="line">
              <a:avLst/>
            </a:prstGeom>
            <a:noFill/>
            <a:ln w="38100" algn="ctr">
              <a:solidFill>
                <a:srgbClr val="800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10" name="Line 18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5359" y="3226"/>
              <a:ext cx="393" cy="389"/>
            </a:xfrm>
            <a:prstGeom prst="line">
              <a:avLst/>
            </a:prstGeom>
            <a:noFill/>
            <a:ln w="38100" algn="ctr">
              <a:solidFill>
                <a:srgbClr val="800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11" name="Line 19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5594" y="3226"/>
              <a:ext cx="393" cy="389"/>
            </a:xfrm>
            <a:prstGeom prst="line">
              <a:avLst/>
            </a:prstGeom>
            <a:noFill/>
            <a:ln w="38100" algn="ctr">
              <a:solidFill>
                <a:srgbClr val="800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212" name="Group 20"/>
          <p:cNvGrpSpPr/>
          <p:nvPr/>
        </p:nvGrpSpPr>
        <p:grpSpPr bwMode="auto">
          <a:xfrm>
            <a:off x="5841375" y="4508892"/>
            <a:ext cx="263525" cy="204787"/>
            <a:chOff x="2437" y="3459"/>
            <a:chExt cx="166" cy="129"/>
          </a:xfrm>
        </p:grpSpPr>
        <p:sp>
          <p:nvSpPr>
            <p:cNvPr id="8213" name="Line 21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2531" y="3461"/>
              <a:ext cx="72" cy="127"/>
            </a:xfrm>
            <a:prstGeom prst="line">
              <a:avLst/>
            </a:prstGeom>
            <a:noFill/>
            <a:ln w="38100" algn="ctr">
              <a:solidFill>
                <a:srgbClr val="800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14" name="Line 22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2437" y="3459"/>
              <a:ext cx="90" cy="96"/>
            </a:xfrm>
            <a:prstGeom prst="line">
              <a:avLst/>
            </a:prstGeom>
            <a:noFill/>
            <a:ln w="38100" algn="ctr">
              <a:solidFill>
                <a:srgbClr val="800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215" name="Rectangle 23"/>
          <p:cNvSpPr/>
          <p:nvPr>
            <p:custDataLst>
              <p:tags r:id="rId2"/>
            </p:custDataLst>
          </p:nvPr>
        </p:nvSpPr>
        <p:spPr>
          <a:xfrm>
            <a:off x="534850" y="1510111"/>
            <a:ext cx="9872640" cy="1323439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square" anchorCtr="1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判断正误：</a:t>
            </a:r>
          </a:p>
          <a:p>
            <a:pPr>
              <a:lnSpc>
                <a:spcPct val="200000"/>
              </a:lnSpc>
            </a:pPr>
            <a:r>
              <a:rPr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①如果一条直线垂直于一个平面内的</a:t>
            </a:r>
            <a:r>
              <a:rPr lang="zh-CN" altLang="en-US" sz="2000" u="sng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无数</a:t>
            </a:r>
            <a:r>
              <a:rPr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条直线，那么</a:t>
            </a:r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这条直线就与这个平面垂直。</a:t>
            </a:r>
            <a:endParaRPr lang="zh-CN" altLang="en-US" sz="2000" kern="0">
              <a:solidFill>
                <a:srgbClr val="333333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216" name="Group 24"/>
          <p:cNvGrpSpPr/>
          <p:nvPr/>
        </p:nvGrpSpPr>
        <p:grpSpPr bwMode="auto">
          <a:xfrm>
            <a:off x="661326" y="2814035"/>
            <a:ext cx="3136900" cy="673100"/>
            <a:chOff x="1215" y="427"/>
            <a:chExt cx="1976" cy="424"/>
          </a:xfrm>
        </p:grpSpPr>
        <p:sp>
          <p:nvSpPr>
            <p:cNvPr id="8217" name="Rectangle 25"/>
            <p:cNvSpPr/>
            <p:nvPr>
              <p:custDataLst>
                <p:tags r:id="rId4"/>
              </p:custDataLst>
            </p:nvPr>
          </p:nvSpPr>
          <p:spPr>
            <a:xfrm>
              <a:off x="1215" y="427"/>
              <a:ext cx="1976" cy="317"/>
            </a:xfrm>
            <a:prstGeom prst="rect">
              <a:avLst/>
            </a:prstGeom>
            <a:noFill/>
            <a:ln w="12700" cap="sq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>
                <a:lnSpc>
                  <a:spcPct val="150000"/>
                </a:lnSpc>
              </a:pPr>
              <a:r>
                <a:rPr lang="zh-CN" altLang="en-US" sz="2000" kern="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333333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②若</a:t>
              </a:r>
              <a:r>
                <a:rPr lang="en-US" altLang="zh-CN" sz="2000" i="1" kern="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333333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en-US" altLang="zh-CN" sz="2000" kern="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333333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⊥α,</a:t>
              </a:r>
              <a:r>
                <a:rPr lang="en-US" altLang="zh-CN" sz="2000" i="1" kern="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333333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  <a:r>
                <a:rPr lang="en-US" altLang="zh-CN" sz="2000" kern="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333333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  α</a:t>
              </a:r>
              <a:r>
                <a:rPr lang="zh-CN" altLang="en-US" sz="2000" kern="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333333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，则</a:t>
              </a:r>
              <a:r>
                <a:rPr lang="en-US" altLang="zh-CN" sz="2000" i="1" kern="0" dirty="0" err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333333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en-US" altLang="zh-CN" sz="2000" kern="0" dirty="0" err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333333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⊥</a:t>
              </a:r>
              <a:r>
                <a:rPr lang="en-US" altLang="zh-CN" sz="2000" i="1" kern="0" dirty="0" err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333333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  <a:r>
                <a:rPr lang="zh-CN" altLang="en-US" sz="2000" kern="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333333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。</a:t>
              </a:r>
              <a:endParaRPr lang="zh-CN" altLang="en-US" sz="2000" kern="0" dirty="0"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8218" name="Object 26"/>
            <p:cNvGraphicFramePr>
              <a:graphicFrameLocks noChangeAspect="1"/>
            </p:cNvGraphicFramePr>
            <p:nvPr>
              <p:custDataLst>
                <p:tags r:id="rId5"/>
              </p:custDataLst>
            </p:nvPr>
          </p:nvGraphicFramePr>
          <p:xfrm>
            <a:off x="2534" y="649"/>
            <a:ext cx="249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52400" imgH="127000" progId="Equation.DSMT4">
                    <p:embed/>
                  </p:oleObj>
                </mc:Choice>
                <mc:Fallback>
                  <p:oleObj name="Equation" r:id="rId19" imgW="152400" imgH="127000" progId="Equation.DSMT4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4" y="649"/>
                          <a:ext cx="249" cy="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20" name="Rectangle 2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2449" y="1193076"/>
            <a:ext cx="1828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</a:t>
            </a:r>
          </a:p>
        </p:txBody>
      </p:sp>
      <p:sp>
        <p:nvSpPr>
          <p:cNvPr id="2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"/>
          <p:cNvSpPr>
            <a:spLocks noGrp="1" noRot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660400" y="1052513"/>
            <a:ext cx="5616575" cy="981075"/>
          </a:xfrm>
        </p:spPr>
        <p:txBody>
          <a:bodyPr/>
          <a:lstStyle/>
          <a:p>
            <a:pPr algn="l"/>
            <a:r>
              <a:rPr lang="zh-CN" altLang="en-US" sz="200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线面垂直判定定理的探究</a:t>
            </a:r>
          </a:p>
        </p:txBody>
      </p:sp>
      <p:sp>
        <p:nvSpPr>
          <p:cNvPr id="9226" name="Rectangle 10"/>
          <p:cNvSpPr/>
          <p:nvPr>
            <p:custDataLst>
              <p:tags r:id="rId2"/>
            </p:custDataLst>
          </p:nvPr>
        </p:nvSpPr>
        <p:spPr>
          <a:xfrm>
            <a:off x="660400" y="1628678"/>
            <a:ext cx="11074336" cy="1323439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问题①在长方体</a:t>
            </a:r>
            <a:r>
              <a:rPr kumimoji="1" lang="en-US" altLang="zh-CN" sz="2000" i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ABCD</a:t>
            </a: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kumimoji="1" lang="en-US" altLang="zh-CN" sz="2000" i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1" lang="en-US" altLang="zh-CN" sz="2000" kern="0" baseline="-25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1" lang="en-US" altLang="zh-CN" sz="2000" i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kumimoji="1" lang="en-US" altLang="zh-CN" sz="2000" kern="0" baseline="-25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1" lang="en-US" altLang="zh-CN" sz="2000" i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kumimoji="1" lang="en-US" altLang="zh-CN" sz="2000" kern="0" baseline="-25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1" lang="en-US" altLang="zh-CN" sz="2000" i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kumimoji="1" lang="en-US" altLang="zh-CN" sz="2000" kern="0" baseline="-25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中，棱</a:t>
            </a:r>
            <a:r>
              <a:rPr kumimoji="1" lang="en-US" altLang="zh-CN" sz="2000" i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BB</a:t>
            </a:r>
            <a:r>
              <a:rPr kumimoji="1" lang="en-US" altLang="zh-CN" sz="2000" kern="0" baseline="-25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与底面</a:t>
            </a:r>
          </a:p>
          <a:p>
            <a:pPr>
              <a:lnSpc>
                <a:spcPct val="200000"/>
              </a:lnSpc>
            </a:pPr>
            <a:r>
              <a:rPr kumimoji="1" lang="en-US" altLang="zh-CN" sz="2000" i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ABCD </a:t>
            </a: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垂直。观察</a:t>
            </a:r>
            <a:r>
              <a:rPr kumimoji="1" lang="en-US" altLang="zh-CN" sz="2000" i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BB</a:t>
            </a:r>
            <a:r>
              <a:rPr kumimoji="1" lang="en-US" altLang="zh-CN" sz="2000" kern="0" baseline="-25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与</a:t>
            </a:r>
            <a:r>
              <a:rPr kumimoji="1" lang="en-US" altLang="zh-CN" sz="2000" i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AB</a:t>
            </a: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kumimoji="1" lang="en-US" altLang="zh-CN" sz="2000" i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BC </a:t>
            </a: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的位置关系</a:t>
            </a:r>
            <a:r>
              <a:rPr kumimoji="1"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由此你认为保证</a:t>
            </a:r>
            <a:r>
              <a:rPr kumimoji="1" lang="en-US" altLang="zh-CN" sz="2000" i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BB</a:t>
            </a:r>
            <a:r>
              <a:rPr kumimoji="1" lang="en-US" altLang="zh-CN" sz="2000" kern="0" baseline="-25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⊥底面</a:t>
            </a:r>
            <a:r>
              <a:rPr kumimoji="1" lang="en-US" altLang="zh-CN" sz="2000" i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ABCD</a:t>
            </a: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的条件是什么？</a:t>
            </a:r>
            <a:endParaRPr kumimoji="1" lang="zh-CN" altLang="en-US" sz="2000" kern="0" dirty="0">
              <a:solidFill>
                <a:srgbClr val="333333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9228" name="Group 12"/>
          <p:cNvGrpSpPr/>
          <p:nvPr/>
        </p:nvGrpSpPr>
        <p:grpSpPr bwMode="auto">
          <a:xfrm>
            <a:off x="7414260" y="2820354"/>
            <a:ext cx="2725738" cy="3527425"/>
            <a:chOff x="3692" y="1551"/>
            <a:chExt cx="1717" cy="2222"/>
          </a:xfrm>
        </p:grpSpPr>
        <p:sp>
          <p:nvSpPr>
            <p:cNvPr id="9229" name="AutoShape 1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3921" y="1871"/>
              <a:ext cx="1123" cy="1594"/>
            </a:xfrm>
            <a:prstGeom prst="cube">
              <a:avLst>
                <a:gd name="adj" fmla="val 25000"/>
              </a:avLst>
            </a:prstGeom>
            <a:noFill/>
            <a:ln w="19050" algn="ctr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30" name="Rectangle 1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612" y="1573"/>
              <a:ext cx="351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78F0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kumimoji="1" lang="en-US" altLang="zh-CN" sz="2000" i="1" kern="0">
                  <a:solidFill>
                    <a:srgbClr val="33333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D</a:t>
              </a:r>
              <a:r>
                <a:rPr kumimoji="1" lang="en-US" altLang="zh-CN" sz="2000" kern="0" baseline="-25000">
                  <a:solidFill>
                    <a:srgbClr val="33333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endParaRPr kumimoji="1" lang="en-US" altLang="zh-CN" sz="2000" kern="0">
                <a:solidFill>
                  <a:srgbClr val="33333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31" name="Rectangle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035" y="1967"/>
              <a:ext cx="374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78F0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kumimoji="1" lang="en-US" altLang="zh-CN" sz="2000" i="1" kern="0">
                  <a:solidFill>
                    <a:srgbClr val="33333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  <a:r>
                <a:rPr kumimoji="1" lang="en-US" altLang="zh-CN" sz="2000" kern="0" baseline="-25000">
                  <a:solidFill>
                    <a:srgbClr val="33333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endParaRPr kumimoji="1" lang="en-US" altLang="zh-CN" sz="2000" kern="0">
                <a:solidFill>
                  <a:srgbClr val="33333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32" name="Rectangle 1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060" y="3429"/>
              <a:ext cx="27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78F0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kumimoji="1" lang="en-US" altLang="zh-CN" sz="2000" i="1" kern="0">
                  <a:solidFill>
                    <a:srgbClr val="33333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9233" name="Rectangle 1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692" y="2977"/>
              <a:ext cx="289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78F0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kumimoji="1" lang="en-US" altLang="zh-CN" sz="2000" i="1" kern="0">
                  <a:solidFill>
                    <a:srgbClr val="33333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9234" name="Rectangle 1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987" y="3411"/>
              <a:ext cx="210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78F0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kumimoji="1" lang="en-US" altLang="zh-CN" sz="2000" i="1" kern="0">
                  <a:solidFill>
                    <a:srgbClr val="33333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9235" name="Line 19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3921" y="3211"/>
              <a:ext cx="843" cy="1"/>
            </a:xfrm>
            <a:prstGeom prst="line">
              <a:avLst/>
            </a:prstGeom>
            <a:noFill/>
            <a:ln w="15875" algn="ctr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36" name="Line 20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rot="5400000" flipH="1">
              <a:off x="4780" y="3154"/>
              <a:ext cx="247" cy="280"/>
            </a:xfrm>
            <a:prstGeom prst="line">
              <a:avLst/>
            </a:prstGeom>
            <a:noFill/>
            <a:ln w="15875" algn="ctr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37" name="Rectangle 2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542" y="2917"/>
              <a:ext cx="31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78F0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kumimoji="1"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9238" name="Rectangle 2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978" y="2011"/>
              <a:ext cx="407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78F0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kumimoji="1" lang="en-US" altLang="zh-CN" sz="2000" i="1" kern="0">
                  <a:solidFill>
                    <a:srgbClr val="33333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  <a:r>
                <a:rPr kumimoji="1" lang="en-US" altLang="zh-CN" sz="2000" kern="0" baseline="-25000">
                  <a:solidFill>
                    <a:srgbClr val="33333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endParaRPr kumimoji="1" lang="en-US" altLang="zh-CN" sz="2000" kern="0">
                <a:solidFill>
                  <a:srgbClr val="33333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39" name="Line 23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4764" y="1871"/>
              <a:ext cx="1" cy="1298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40" name="Rectangle 2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696" y="1551"/>
              <a:ext cx="336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78F0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kumimoji="1" lang="en-US" altLang="zh-CN" sz="2000" i="1" kern="0">
                  <a:solidFill>
                    <a:srgbClr val="33333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kumimoji="1" lang="en-US" altLang="zh-CN" sz="2000" kern="0" baseline="-25000">
                  <a:solidFill>
                    <a:srgbClr val="33333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endParaRPr kumimoji="1" lang="en-US" altLang="zh-CN" sz="2000" kern="0">
                <a:solidFill>
                  <a:srgbClr val="33333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241" name="Group 25"/>
          <p:cNvGrpSpPr/>
          <p:nvPr/>
        </p:nvGrpSpPr>
        <p:grpSpPr bwMode="auto">
          <a:xfrm>
            <a:off x="7803199" y="3766504"/>
            <a:ext cx="1768475" cy="2111375"/>
            <a:chOff x="5242" y="3133"/>
            <a:chExt cx="1114" cy="1330"/>
          </a:xfrm>
        </p:grpSpPr>
        <p:sp>
          <p:nvSpPr>
            <p:cNvPr id="9242" name="Line 26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5524" y="3133"/>
              <a:ext cx="0" cy="1328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43" name="Line 2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5524" y="4460"/>
              <a:ext cx="832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44" name="Line 28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5242" y="4203"/>
              <a:ext cx="282" cy="26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64" y="3163038"/>
            <a:ext cx="2815662" cy="1877108"/>
          </a:xfrm>
          <a:prstGeom prst="rect">
            <a:avLst/>
          </a:prstGeom>
        </p:spPr>
      </p:pic>
      <p:sp>
        <p:nvSpPr>
          <p:cNvPr id="10245" name="Rectangle 5"/>
          <p:cNvSpPr/>
          <p:nvPr>
            <p:custDataLst>
              <p:tags r:id="rId1"/>
            </p:custDataLst>
          </p:nvPr>
        </p:nvSpPr>
        <p:spPr>
          <a:xfrm>
            <a:off x="522756" y="1748042"/>
            <a:ext cx="10996144" cy="965521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square" anchorCtr="1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问题② 如何将一张长方形贺卡直立于桌面？由此，你能猜想出判断一条直线与一个平面垂直的方法吗？</a:t>
            </a:r>
            <a:endParaRPr lang="zh-CN" altLang="en-US" sz="2000" kern="0" dirty="0">
              <a:solidFill>
                <a:srgbClr val="333333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0249" name="Group 9"/>
          <p:cNvGrpSpPr/>
          <p:nvPr/>
        </p:nvGrpSpPr>
        <p:grpSpPr bwMode="auto">
          <a:xfrm>
            <a:off x="5687378" y="3015063"/>
            <a:ext cx="4176712" cy="1868488"/>
            <a:chOff x="2295" y="2398"/>
            <a:chExt cx="2631" cy="1177"/>
          </a:xfrm>
        </p:grpSpPr>
        <p:grpSp>
          <p:nvGrpSpPr>
            <p:cNvPr id="10250" name="Group 10"/>
            <p:cNvGrpSpPr/>
            <p:nvPr/>
          </p:nvGrpSpPr>
          <p:grpSpPr bwMode="auto">
            <a:xfrm>
              <a:off x="2769" y="2398"/>
              <a:ext cx="2157" cy="1177"/>
              <a:chOff x="9441" y="12048"/>
              <a:chExt cx="1800" cy="1092"/>
            </a:xfrm>
          </p:grpSpPr>
          <p:sp>
            <p:nvSpPr>
              <p:cNvPr id="10251" name="AutoShape 11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9441" y="12683"/>
                <a:ext cx="1800" cy="457"/>
              </a:xfrm>
              <a:prstGeom prst="parallelogram">
                <a:avLst>
                  <a:gd name="adj" fmla="val 98468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52" name="AutoShape 12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 rot="16200000" flipV="1">
                <a:off x="9660" y="12314"/>
                <a:ext cx="967" cy="436"/>
              </a:xfrm>
              <a:prstGeom prst="parallelogram">
                <a:avLst>
                  <a:gd name="adj" fmla="val 55447"/>
                </a:avLst>
              </a:prstGeom>
              <a:noFill/>
              <a:ln w="9525" algn="ctr">
                <a:solidFill>
                  <a:srgbClr val="00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53" name="AutoShape 13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 rot="16200000" flipH="1" flipV="1">
                <a:off x="10110" y="12313"/>
                <a:ext cx="968" cy="458"/>
              </a:xfrm>
              <a:prstGeom prst="parallelogram">
                <a:avLst>
                  <a:gd name="adj" fmla="val 52838"/>
                </a:avLst>
              </a:prstGeom>
              <a:noFill/>
              <a:ln w="9525" algn="ctr">
                <a:solidFill>
                  <a:srgbClr val="00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254" name="AutoShape 1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295" y="3022"/>
              <a:ext cx="448" cy="164"/>
            </a:xfrm>
            <a:prstGeom prst="rightArrow">
              <a:avLst>
                <a:gd name="adj1" fmla="val 50000"/>
                <a:gd name="adj2" fmla="val 68293"/>
              </a:avLst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255" name="Group 15"/>
          <p:cNvGrpSpPr/>
          <p:nvPr/>
        </p:nvGrpSpPr>
        <p:grpSpPr bwMode="auto">
          <a:xfrm>
            <a:off x="7363778" y="3032527"/>
            <a:ext cx="1663700" cy="1635125"/>
            <a:chOff x="3351" y="2409"/>
            <a:chExt cx="1048" cy="1030"/>
          </a:xfrm>
        </p:grpSpPr>
        <p:sp>
          <p:nvSpPr>
            <p:cNvPr id="10256" name="Line 16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3874" y="2409"/>
              <a:ext cx="0" cy="777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57" name="Line 1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3876" y="3185"/>
              <a:ext cx="523" cy="254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58" name="Line 18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351" y="3181"/>
              <a:ext cx="523" cy="254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259" name="Rectangle 19"/>
          <p:cNvSpPr/>
          <p:nvPr>
            <p:custDataLst>
              <p:tags r:id="rId2"/>
            </p:custDataLst>
          </p:nvPr>
        </p:nvSpPr>
        <p:spPr>
          <a:xfrm>
            <a:off x="374015" y="1274403"/>
            <a:ext cx="9285605" cy="40011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square" anchorCtr="1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猜想：一条直线与一个平面内的两条相交直线都垂直，则该直线与此平面垂直。</a:t>
            </a:r>
            <a:endParaRPr lang="zh-CN" altLang="en-US" sz="2000" kern="0" dirty="0">
              <a:solidFill>
                <a:srgbClr val="0033CC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7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8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9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3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1186</Words>
  <Application>Microsoft Office PowerPoint</Application>
  <PresentationFormat>宽屏</PresentationFormat>
  <Paragraphs>150</Paragraphs>
  <Slides>18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FandolFang R</vt:lpstr>
      <vt:lpstr>Calibri</vt:lpstr>
      <vt:lpstr>思源黑体 CN Light</vt:lpstr>
      <vt:lpstr>办公资源网：www.bangongziyuan.com</vt:lpstr>
      <vt:lpstr>Equation</vt:lpstr>
      <vt:lpstr>公式</vt:lpstr>
      <vt:lpstr>PowerPoint 演示文稿</vt:lpstr>
      <vt:lpstr>1.线面垂直定义</vt:lpstr>
      <vt:lpstr>PowerPoint 演示文稿</vt:lpstr>
      <vt:lpstr>PowerPoint 演示文稿</vt:lpstr>
      <vt:lpstr>线面垂直直观图的画法：</vt:lpstr>
      <vt:lpstr>按条件作出下列图形: </vt:lpstr>
      <vt:lpstr>PowerPoint 演示文稿</vt:lpstr>
      <vt:lpstr>线面垂直判定定理的探究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2020-06-25T13:11:00Z</dcterms:created>
  <dcterms:modified xsi:type="dcterms:W3CDTF">2021-01-09T12:20:58Z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