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75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7" r:id="rId17"/>
    <p:sldId id="276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3">
          <p15:clr>
            <a:srgbClr val="A4A3A4"/>
          </p15:clr>
        </p15:guide>
        <p15:guide id="2" pos="7242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393"/>
        <p:guide pos="7242"/>
        <p:guide orient="horz" pos="600"/>
        <p:guide orient="horz" pos="664"/>
        <p:guide orient="horz"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2.wmf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0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3" y="2250863"/>
            <a:ext cx="7285049" cy="2890210"/>
            <a:chOff x="6147269" y="2850213"/>
            <a:chExt cx="5218921" cy="2070511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71507"/>
              <a:ext cx="5107278" cy="1549217"/>
              <a:chOff x="-4714868" y="2150572"/>
              <a:chExt cx="5107278" cy="1549217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50572"/>
                <a:ext cx="5107278" cy="963901"/>
                <a:chOff x="-4714868" y="2150572"/>
                <a:chExt cx="5107278" cy="963901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34728" y="2150572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2.3.3</a:t>
                  </a:r>
                  <a:r>
                    <a:rPr lang="zh-CN" altLang="en-US" sz="4000" b="1" dirty="0">
                      <a:solidFill>
                        <a:srgbClr val="3FCDF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直线与平面垂直的性质</a:t>
                  </a:r>
                  <a:endPara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FCD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253805" y="2850213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8433"/>
          <p:cNvSpPr txBox="1">
            <a:spLocks noChangeArrowheads="1"/>
          </p:cNvSpPr>
          <p:nvPr/>
        </p:nvSpPr>
        <p:spPr bwMode="auto">
          <a:xfrm>
            <a:off x="596023" y="1314927"/>
            <a:ext cx="11158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 dirty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zh-CN" sz="2000" b="0" i="0" kern="0" dirty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1: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互相垂直，直线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内，那么直线</a:t>
            </a:r>
            <a:r>
              <a:rPr lang="en-US" altLang="zh-CN" sz="2000" b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的位置关系有哪几种可能？</a:t>
            </a:r>
          </a:p>
        </p:txBody>
      </p:sp>
      <p:grpSp>
        <p:nvGrpSpPr>
          <p:cNvPr id="17410" name="组合 18434"/>
          <p:cNvGrpSpPr/>
          <p:nvPr/>
        </p:nvGrpSpPr>
        <p:grpSpPr bwMode="auto">
          <a:xfrm>
            <a:off x="1761262" y="2702352"/>
            <a:ext cx="3024187" cy="1971675"/>
            <a:chOff x="0" y="0"/>
            <a:chExt cx="2404" cy="1242"/>
          </a:xfrm>
        </p:grpSpPr>
        <p:sp>
          <p:nvSpPr>
            <p:cNvPr id="17411" name="直接连接符 18435"/>
            <p:cNvSpPr>
              <a:spLocks noChangeShapeType="1"/>
            </p:cNvSpPr>
            <p:nvPr/>
          </p:nvSpPr>
          <p:spPr bwMode="auto">
            <a:xfrm>
              <a:off x="401" y="552"/>
              <a:ext cx="18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2" name="直接连接符 18436"/>
            <p:cNvSpPr>
              <a:spLocks noChangeShapeType="1"/>
            </p:cNvSpPr>
            <p:nvPr/>
          </p:nvSpPr>
          <p:spPr bwMode="auto">
            <a:xfrm>
              <a:off x="0" y="1229"/>
              <a:ext cx="20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3" name="直接连接符 18437"/>
            <p:cNvSpPr>
              <a:spLocks noChangeShapeType="1"/>
            </p:cNvSpPr>
            <p:nvPr/>
          </p:nvSpPr>
          <p:spPr bwMode="auto">
            <a:xfrm>
              <a:off x="200" y="50"/>
              <a:ext cx="2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4" name="直接连接符 18438"/>
            <p:cNvSpPr>
              <a:spLocks noChangeShapeType="1"/>
            </p:cNvSpPr>
            <p:nvPr/>
          </p:nvSpPr>
          <p:spPr bwMode="auto">
            <a:xfrm>
              <a:off x="200" y="862"/>
              <a:ext cx="2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5" name="直接连接符 18439"/>
            <p:cNvSpPr>
              <a:spLocks noChangeShapeType="1"/>
            </p:cNvSpPr>
            <p:nvPr/>
          </p:nvSpPr>
          <p:spPr bwMode="auto">
            <a:xfrm flipV="1">
              <a:off x="2003" y="552"/>
              <a:ext cx="401" cy="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6" name="任意多边形 18440"/>
            <p:cNvSpPr>
              <a:spLocks noChangeArrowheads="1"/>
            </p:cNvSpPr>
            <p:nvPr/>
          </p:nvSpPr>
          <p:spPr bwMode="auto">
            <a:xfrm>
              <a:off x="237" y="552"/>
              <a:ext cx="164" cy="289"/>
            </a:xfrm>
            <a:custGeom>
              <a:avLst/>
              <a:gdLst>
                <a:gd name="T0" fmla="*/ 0 w 147"/>
                <a:gd name="T1" fmla="*/ 333 h 333"/>
                <a:gd name="T2" fmla="*/ 147 w 147"/>
                <a:gd name="T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333">
                  <a:moveTo>
                    <a:pt x="0" y="333"/>
                  </a:moveTo>
                  <a:lnTo>
                    <a:pt x="14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7" name="直接连接符 18441"/>
            <p:cNvSpPr>
              <a:spLocks noChangeShapeType="1"/>
            </p:cNvSpPr>
            <p:nvPr/>
          </p:nvSpPr>
          <p:spPr bwMode="auto">
            <a:xfrm flipV="1">
              <a:off x="217" y="63"/>
              <a:ext cx="0" cy="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8" name="直接连接符 18442"/>
            <p:cNvSpPr>
              <a:spLocks noChangeShapeType="1"/>
            </p:cNvSpPr>
            <p:nvPr/>
          </p:nvSpPr>
          <p:spPr bwMode="auto">
            <a:xfrm flipV="1">
              <a:off x="2204" y="37"/>
              <a:ext cx="0" cy="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19" name="直接连接符 18443"/>
            <p:cNvSpPr>
              <a:spLocks noChangeShapeType="1"/>
            </p:cNvSpPr>
            <p:nvPr/>
          </p:nvSpPr>
          <p:spPr bwMode="auto">
            <a:xfrm flipH="1">
              <a:off x="2204" y="552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0" name="任意多边形 18444"/>
            <p:cNvSpPr>
              <a:spLocks noChangeArrowheads="1"/>
            </p:cNvSpPr>
            <p:nvPr/>
          </p:nvSpPr>
          <p:spPr bwMode="auto">
            <a:xfrm>
              <a:off x="0" y="841"/>
              <a:ext cx="237" cy="388"/>
            </a:xfrm>
            <a:custGeom>
              <a:avLst/>
              <a:gdLst>
                <a:gd name="T0" fmla="*/ 0 w 213"/>
                <a:gd name="T1" fmla="*/ 447 h 447"/>
                <a:gd name="T2" fmla="*/ 213 w 213"/>
                <a:gd name="T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" h="447">
                  <a:moveTo>
                    <a:pt x="0" y="447"/>
                  </a:moveTo>
                  <a:lnTo>
                    <a:pt x="21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1" name="文本框 18445"/>
            <p:cNvSpPr txBox="1">
              <a:spLocks noChangeArrowheads="1"/>
            </p:cNvSpPr>
            <p:nvPr/>
          </p:nvSpPr>
          <p:spPr bwMode="auto">
            <a:xfrm>
              <a:off x="136" y="0"/>
              <a:ext cx="40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i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7422" name="文本框 18446"/>
            <p:cNvSpPr txBox="1">
              <a:spLocks noChangeArrowheads="1"/>
            </p:cNvSpPr>
            <p:nvPr/>
          </p:nvSpPr>
          <p:spPr bwMode="auto">
            <a:xfrm>
              <a:off x="45" y="926"/>
              <a:ext cx="36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i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</p:grpSp>
      <p:grpSp>
        <p:nvGrpSpPr>
          <p:cNvPr id="18448" name="组合 18447"/>
          <p:cNvGrpSpPr/>
          <p:nvPr/>
        </p:nvGrpSpPr>
        <p:grpSpPr bwMode="auto">
          <a:xfrm>
            <a:off x="2624862" y="2846815"/>
            <a:ext cx="1271587" cy="644525"/>
            <a:chOff x="0" y="0"/>
            <a:chExt cx="801" cy="406"/>
          </a:xfrm>
        </p:grpSpPr>
        <p:sp>
          <p:nvSpPr>
            <p:cNvPr id="17424" name="直接连接符 18448"/>
            <p:cNvSpPr>
              <a:spLocks noChangeShapeType="1"/>
            </p:cNvSpPr>
            <p:nvPr/>
          </p:nvSpPr>
          <p:spPr bwMode="auto">
            <a:xfrm>
              <a:off x="0" y="273"/>
              <a:ext cx="80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5" name="文本框 18449"/>
            <p:cNvSpPr txBox="1">
              <a:spLocks noChangeArrowheads="1"/>
            </p:cNvSpPr>
            <p:nvPr/>
          </p:nvSpPr>
          <p:spPr bwMode="auto">
            <a:xfrm>
              <a:off x="227" y="0"/>
              <a:ext cx="40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451" name="组合 18450"/>
          <p:cNvGrpSpPr/>
          <p:nvPr/>
        </p:nvGrpSpPr>
        <p:grpSpPr bwMode="auto">
          <a:xfrm>
            <a:off x="5793511" y="2991277"/>
            <a:ext cx="1079500" cy="1147763"/>
            <a:chOff x="0" y="0"/>
            <a:chExt cx="680" cy="723"/>
          </a:xfrm>
        </p:grpSpPr>
        <p:sp>
          <p:nvSpPr>
            <p:cNvPr id="17427" name="直接连接符 18451"/>
            <p:cNvSpPr>
              <a:spLocks noChangeShapeType="1"/>
            </p:cNvSpPr>
            <p:nvPr/>
          </p:nvSpPr>
          <p:spPr bwMode="auto">
            <a:xfrm flipH="1">
              <a:off x="0" y="46"/>
              <a:ext cx="680" cy="6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28" name="文本框 18452"/>
            <p:cNvSpPr txBox="1">
              <a:spLocks noChangeArrowheads="1"/>
            </p:cNvSpPr>
            <p:nvPr/>
          </p:nvSpPr>
          <p:spPr bwMode="auto">
            <a:xfrm>
              <a:off x="226" y="0"/>
              <a:ext cx="40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454" name="组合 18453"/>
          <p:cNvGrpSpPr/>
          <p:nvPr/>
        </p:nvGrpSpPr>
        <p:grpSpPr bwMode="auto">
          <a:xfrm>
            <a:off x="4929912" y="2773790"/>
            <a:ext cx="2592387" cy="1971675"/>
            <a:chOff x="0" y="0"/>
            <a:chExt cx="2404" cy="1242"/>
          </a:xfrm>
        </p:grpSpPr>
        <p:sp>
          <p:nvSpPr>
            <p:cNvPr id="17430" name="直接连接符 18454"/>
            <p:cNvSpPr>
              <a:spLocks noChangeShapeType="1"/>
            </p:cNvSpPr>
            <p:nvPr/>
          </p:nvSpPr>
          <p:spPr bwMode="auto">
            <a:xfrm>
              <a:off x="401" y="552"/>
              <a:ext cx="18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1" name="直接连接符 18455"/>
            <p:cNvSpPr>
              <a:spLocks noChangeShapeType="1"/>
            </p:cNvSpPr>
            <p:nvPr/>
          </p:nvSpPr>
          <p:spPr bwMode="auto">
            <a:xfrm>
              <a:off x="0" y="1229"/>
              <a:ext cx="20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2" name="直接连接符 18456"/>
            <p:cNvSpPr>
              <a:spLocks noChangeShapeType="1"/>
            </p:cNvSpPr>
            <p:nvPr/>
          </p:nvSpPr>
          <p:spPr bwMode="auto">
            <a:xfrm>
              <a:off x="200" y="50"/>
              <a:ext cx="2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3" name="直接连接符 18457"/>
            <p:cNvSpPr>
              <a:spLocks noChangeShapeType="1"/>
            </p:cNvSpPr>
            <p:nvPr/>
          </p:nvSpPr>
          <p:spPr bwMode="auto">
            <a:xfrm>
              <a:off x="200" y="862"/>
              <a:ext cx="20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4" name="直接连接符 18458"/>
            <p:cNvSpPr>
              <a:spLocks noChangeShapeType="1"/>
            </p:cNvSpPr>
            <p:nvPr/>
          </p:nvSpPr>
          <p:spPr bwMode="auto">
            <a:xfrm flipV="1">
              <a:off x="2003" y="552"/>
              <a:ext cx="401" cy="6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5" name="任意多边形 18459"/>
            <p:cNvSpPr>
              <a:spLocks noChangeArrowheads="1"/>
            </p:cNvSpPr>
            <p:nvPr/>
          </p:nvSpPr>
          <p:spPr bwMode="auto">
            <a:xfrm>
              <a:off x="237" y="552"/>
              <a:ext cx="164" cy="289"/>
            </a:xfrm>
            <a:custGeom>
              <a:avLst/>
              <a:gdLst>
                <a:gd name="T0" fmla="*/ 0 w 147"/>
                <a:gd name="T1" fmla="*/ 333 h 333"/>
                <a:gd name="T2" fmla="*/ 147 w 147"/>
                <a:gd name="T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333">
                  <a:moveTo>
                    <a:pt x="0" y="333"/>
                  </a:moveTo>
                  <a:lnTo>
                    <a:pt x="147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6" name="直接连接符 18460"/>
            <p:cNvSpPr>
              <a:spLocks noChangeShapeType="1"/>
            </p:cNvSpPr>
            <p:nvPr/>
          </p:nvSpPr>
          <p:spPr bwMode="auto">
            <a:xfrm flipV="1">
              <a:off x="217" y="63"/>
              <a:ext cx="0" cy="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7" name="直接连接符 18461"/>
            <p:cNvSpPr>
              <a:spLocks noChangeShapeType="1"/>
            </p:cNvSpPr>
            <p:nvPr/>
          </p:nvSpPr>
          <p:spPr bwMode="auto">
            <a:xfrm flipV="1">
              <a:off x="2204" y="37"/>
              <a:ext cx="0" cy="8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8" name="直接连接符 18462"/>
            <p:cNvSpPr>
              <a:spLocks noChangeShapeType="1"/>
            </p:cNvSpPr>
            <p:nvPr/>
          </p:nvSpPr>
          <p:spPr bwMode="auto">
            <a:xfrm flipH="1">
              <a:off x="2204" y="552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39" name="任意多边形 18463"/>
            <p:cNvSpPr>
              <a:spLocks noChangeArrowheads="1"/>
            </p:cNvSpPr>
            <p:nvPr/>
          </p:nvSpPr>
          <p:spPr bwMode="auto">
            <a:xfrm>
              <a:off x="0" y="841"/>
              <a:ext cx="237" cy="388"/>
            </a:xfrm>
            <a:custGeom>
              <a:avLst/>
              <a:gdLst>
                <a:gd name="T0" fmla="*/ 0 w 213"/>
                <a:gd name="T1" fmla="*/ 447 h 447"/>
                <a:gd name="T2" fmla="*/ 213 w 213"/>
                <a:gd name="T3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3" h="447">
                  <a:moveTo>
                    <a:pt x="0" y="447"/>
                  </a:moveTo>
                  <a:lnTo>
                    <a:pt x="21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440" name="文本框 18464"/>
            <p:cNvSpPr txBox="1">
              <a:spLocks noChangeArrowheads="1"/>
            </p:cNvSpPr>
            <p:nvPr/>
          </p:nvSpPr>
          <p:spPr bwMode="auto">
            <a:xfrm>
              <a:off x="136" y="0"/>
              <a:ext cx="40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i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7441" name="文本框 18465"/>
            <p:cNvSpPr txBox="1">
              <a:spLocks noChangeArrowheads="1"/>
            </p:cNvSpPr>
            <p:nvPr/>
          </p:nvSpPr>
          <p:spPr bwMode="auto">
            <a:xfrm>
              <a:off x="45" y="926"/>
              <a:ext cx="36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i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</p:grpSp>
      <p:grpSp>
        <p:nvGrpSpPr>
          <p:cNvPr id="18467" name="组合 18466"/>
          <p:cNvGrpSpPr/>
          <p:nvPr/>
        </p:nvGrpSpPr>
        <p:grpSpPr bwMode="auto">
          <a:xfrm>
            <a:off x="7666762" y="2773790"/>
            <a:ext cx="2592387" cy="1971675"/>
            <a:chOff x="0" y="0"/>
            <a:chExt cx="1633" cy="1242"/>
          </a:xfrm>
        </p:grpSpPr>
        <p:sp>
          <p:nvSpPr>
            <p:cNvPr id="17443" name="文本框 18467"/>
            <p:cNvSpPr txBox="1">
              <a:spLocks noChangeArrowheads="1"/>
            </p:cNvSpPr>
            <p:nvPr/>
          </p:nvSpPr>
          <p:spPr bwMode="auto">
            <a:xfrm>
              <a:off x="635" y="572"/>
              <a:ext cx="400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/>
              <a:r>
                <a:rPr lang="en-US" altLang="zh-CN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444" name="组合 18468"/>
            <p:cNvGrpSpPr/>
            <p:nvPr/>
          </p:nvGrpSpPr>
          <p:grpSpPr bwMode="auto">
            <a:xfrm>
              <a:off x="0" y="0"/>
              <a:ext cx="1633" cy="1242"/>
              <a:chOff x="0" y="0"/>
              <a:chExt cx="2404" cy="1242"/>
            </a:xfrm>
          </p:grpSpPr>
          <p:sp>
            <p:nvSpPr>
              <p:cNvPr id="17445" name="直接连接符 18469"/>
              <p:cNvSpPr>
                <a:spLocks noChangeShapeType="1"/>
              </p:cNvSpPr>
              <p:nvPr/>
            </p:nvSpPr>
            <p:spPr bwMode="auto">
              <a:xfrm>
                <a:off x="401" y="552"/>
                <a:ext cx="18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6" name="直接连接符 18470"/>
              <p:cNvSpPr>
                <a:spLocks noChangeShapeType="1"/>
              </p:cNvSpPr>
              <p:nvPr/>
            </p:nvSpPr>
            <p:spPr bwMode="auto">
              <a:xfrm>
                <a:off x="0" y="1229"/>
                <a:ext cx="200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7" name="直接连接符 18471"/>
              <p:cNvSpPr>
                <a:spLocks noChangeShapeType="1"/>
              </p:cNvSpPr>
              <p:nvPr/>
            </p:nvSpPr>
            <p:spPr bwMode="auto">
              <a:xfrm>
                <a:off x="200" y="50"/>
                <a:ext cx="20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8" name="直接连接符 18472"/>
              <p:cNvSpPr>
                <a:spLocks noChangeShapeType="1"/>
              </p:cNvSpPr>
              <p:nvPr/>
            </p:nvSpPr>
            <p:spPr bwMode="auto">
              <a:xfrm>
                <a:off x="200" y="862"/>
                <a:ext cx="20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49" name="直接连接符 18473"/>
              <p:cNvSpPr>
                <a:spLocks noChangeShapeType="1"/>
              </p:cNvSpPr>
              <p:nvPr/>
            </p:nvSpPr>
            <p:spPr bwMode="auto">
              <a:xfrm flipV="1">
                <a:off x="2003" y="552"/>
                <a:ext cx="401" cy="67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0" name="任意多边形 18474"/>
              <p:cNvSpPr>
                <a:spLocks noChangeArrowheads="1"/>
              </p:cNvSpPr>
              <p:nvPr/>
            </p:nvSpPr>
            <p:spPr bwMode="auto">
              <a:xfrm>
                <a:off x="237" y="552"/>
                <a:ext cx="164" cy="289"/>
              </a:xfrm>
              <a:custGeom>
                <a:avLst/>
                <a:gdLst>
                  <a:gd name="T0" fmla="*/ 0 w 147"/>
                  <a:gd name="T1" fmla="*/ 333 h 333"/>
                  <a:gd name="T2" fmla="*/ 147 w 147"/>
                  <a:gd name="T3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333">
                    <a:moveTo>
                      <a:pt x="0" y="333"/>
                    </a:moveTo>
                    <a:lnTo>
                      <a:pt x="147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endParaRPr lang="zh-CN" altLang="en-US" sz="2000" b="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1" name="直接连接符 18475"/>
              <p:cNvSpPr>
                <a:spLocks noChangeShapeType="1"/>
              </p:cNvSpPr>
              <p:nvPr/>
            </p:nvSpPr>
            <p:spPr bwMode="auto">
              <a:xfrm flipV="1">
                <a:off x="217" y="63"/>
                <a:ext cx="0" cy="8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2" name="直接连接符 18476"/>
              <p:cNvSpPr>
                <a:spLocks noChangeShapeType="1"/>
              </p:cNvSpPr>
              <p:nvPr/>
            </p:nvSpPr>
            <p:spPr bwMode="auto">
              <a:xfrm flipV="1">
                <a:off x="2204" y="37"/>
                <a:ext cx="0" cy="8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3" name="直接连接符 18477"/>
              <p:cNvSpPr>
                <a:spLocks noChangeShapeType="1"/>
              </p:cNvSpPr>
              <p:nvPr/>
            </p:nvSpPr>
            <p:spPr bwMode="auto">
              <a:xfrm flipH="1">
                <a:off x="2204" y="552"/>
                <a:ext cx="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4" name="任意多边形 18478"/>
              <p:cNvSpPr>
                <a:spLocks noChangeArrowheads="1"/>
              </p:cNvSpPr>
              <p:nvPr/>
            </p:nvSpPr>
            <p:spPr bwMode="auto">
              <a:xfrm>
                <a:off x="0" y="841"/>
                <a:ext cx="237" cy="388"/>
              </a:xfrm>
              <a:custGeom>
                <a:avLst/>
                <a:gdLst>
                  <a:gd name="T0" fmla="*/ 0 w 213"/>
                  <a:gd name="T1" fmla="*/ 447 h 447"/>
                  <a:gd name="T2" fmla="*/ 213 w 213"/>
                  <a:gd name="T3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3" h="447">
                    <a:moveTo>
                      <a:pt x="0" y="447"/>
                    </a:moveTo>
                    <a:lnTo>
                      <a:pt x="213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endParaRPr lang="zh-CN" altLang="en-US" sz="2000" b="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455" name="文本框 18479"/>
              <p:cNvSpPr txBox="1">
                <a:spLocks noChangeArrowheads="1"/>
              </p:cNvSpPr>
              <p:nvPr/>
            </p:nvSpPr>
            <p:spPr bwMode="auto">
              <a:xfrm>
                <a:off x="136" y="0"/>
                <a:ext cx="401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just"/>
                <a:r>
                  <a:rPr lang="en-US" altLang="zh-CN" sz="2000" b="0" i="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</a:p>
            </p:txBody>
          </p:sp>
          <p:sp>
            <p:nvSpPr>
              <p:cNvPr id="17456" name="文本框 18480"/>
              <p:cNvSpPr txBox="1">
                <a:spLocks noChangeArrowheads="1"/>
              </p:cNvSpPr>
              <p:nvPr/>
            </p:nvSpPr>
            <p:spPr bwMode="auto">
              <a:xfrm>
                <a:off x="45" y="926"/>
                <a:ext cx="362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algn="just"/>
                <a:r>
                  <a:rPr lang="en-US" altLang="zh-CN" sz="2000" b="0" i="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β</a:t>
                </a:r>
              </a:p>
            </p:txBody>
          </p:sp>
        </p:grpSp>
      </p:grp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9457"/>
          <p:cNvSpPr>
            <a:spLocks noChangeArrowheads="1"/>
          </p:cNvSpPr>
          <p:nvPr/>
        </p:nvSpPr>
        <p:spPr bwMode="auto">
          <a:xfrm>
            <a:off x="1558925" y="909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701677" y="1089027"/>
            <a:ext cx="1059521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kern="0" noProof="1">
                <a:solidFill>
                  <a:srgbClr val="C025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</a:t>
            </a:r>
            <a:r>
              <a:rPr lang="en-US" altLang="x-none" sz="2400" kern="0" noProof="1">
                <a:solidFill>
                  <a:srgbClr val="C025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一般地，                                                                         </a:t>
            </a:r>
            <a:r>
              <a:rPr lang="en-US" altLang="x-none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x-none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，那么直线</a:t>
            </a:r>
            <a:r>
              <a:rPr lang="en-US" altLang="x-none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4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与平面      的位置关系如何？为什么？</a:t>
            </a:r>
          </a:p>
        </p:txBody>
      </p:sp>
      <p:graphicFrame>
        <p:nvGraphicFramePr>
          <p:cNvPr id="18435" name="对象 19459"/>
          <p:cNvGraphicFramePr>
            <a:graphicFrameLocks noChangeAspect="1"/>
          </p:cNvGraphicFramePr>
          <p:nvPr/>
        </p:nvGraphicFramePr>
        <p:xfrm>
          <a:off x="2647289" y="1181682"/>
          <a:ext cx="3116505" cy="465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19200" imgH="203200" progId="Equation.DSMT4">
                  <p:embed/>
                </p:oleObj>
              </mc:Choice>
              <mc:Fallback>
                <p:oleObj r:id="rId2" imgW="1219200" imgH="203200" progId="Equation.DSMT4">
                  <p:embed/>
                  <p:pic>
                    <p:nvPicPr>
                      <p:cNvPr id="0" name="对象 19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289" y="1181682"/>
                        <a:ext cx="3116505" cy="465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对象 19460"/>
          <p:cNvGraphicFramePr>
            <a:graphicFrameLocks noChangeAspect="1"/>
          </p:cNvGraphicFramePr>
          <p:nvPr/>
        </p:nvGraphicFramePr>
        <p:xfrm>
          <a:off x="5797551" y="1206041"/>
          <a:ext cx="2833517" cy="43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727200" imgH="266700" progId="Equation.3">
                  <p:embed/>
                </p:oleObj>
              </mc:Choice>
              <mc:Fallback>
                <p:oleObj r:id="rId4" imgW="1727200" imgH="266700" progId="Equation.3">
                  <p:embed/>
                  <p:pic>
                    <p:nvPicPr>
                      <p:cNvPr id="0" name="对象 19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1" y="1206041"/>
                        <a:ext cx="2833517" cy="43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9461"/>
          <p:cNvGraphicFramePr>
            <a:graphicFrameLocks noChangeAspect="1"/>
          </p:cNvGraphicFramePr>
          <p:nvPr/>
        </p:nvGraphicFramePr>
        <p:xfrm>
          <a:off x="2647289" y="1669437"/>
          <a:ext cx="5508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5735" imgH="203835" progId="Equation.3">
                  <p:embed/>
                </p:oleObj>
              </mc:Choice>
              <mc:Fallback>
                <p:oleObj r:id="rId6" imgW="165735" imgH="203835" progId="Equation.3">
                  <p:embed/>
                  <p:pic>
                    <p:nvPicPr>
                      <p:cNvPr id="0" name="对象 19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289" y="1669437"/>
                        <a:ext cx="550863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38" name="组合 19462"/>
          <p:cNvGrpSpPr/>
          <p:nvPr/>
        </p:nvGrpSpPr>
        <p:grpSpPr bwMode="auto">
          <a:xfrm>
            <a:off x="3750198" y="2289356"/>
            <a:ext cx="5049919" cy="3581156"/>
            <a:chOff x="0" y="0"/>
            <a:chExt cx="3311" cy="2348"/>
          </a:xfrm>
        </p:grpSpPr>
        <p:graphicFrame>
          <p:nvGraphicFramePr>
            <p:cNvPr id="18439" name="对象 19463"/>
            <p:cNvGraphicFramePr>
              <a:graphicFrameLocks noChangeAspect="1"/>
            </p:cNvGraphicFramePr>
            <p:nvPr/>
          </p:nvGraphicFramePr>
          <p:xfrm>
            <a:off x="1624" y="0"/>
            <a:ext cx="103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4300" imgH="215900" progId="Equation.3">
                    <p:embed/>
                  </p:oleObj>
                </mc:Choice>
                <mc:Fallback>
                  <p:oleObj r:id="rId8" imgW="114300" imgH="215900" progId="Equation.3">
                    <p:embed/>
                    <p:pic>
                      <p:nvPicPr>
                        <p:cNvPr id="0" name="对象 194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" y="0"/>
                          <a:ext cx="103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0" name="直接连接符 19464"/>
            <p:cNvSpPr>
              <a:spLocks noChangeShapeType="1"/>
            </p:cNvSpPr>
            <p:nvPr/>
          </p:nvSpPr>
          <p:spPr bwMode="auto">
            <a:xfrm>
              <a:off x="1806" y="1185"/>
              <a:ext cx="15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1" name="直接连接符 19465"/>
            <p:cNvSpPr>
              <a:spLocks noChangeShapeType="1"/>
            </p:cNvSpPr>
            <p:nvPr/>
          </p:nvSpPr>
          <p:spPr bwMode="auto">
            <a:xfrm>
              <a:off x="0" y="2078"/>
              <a:ext cx="2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2" name="直接连接符 19466"/>
            <p:cNvSpPr>
              <a:spLocks noChangeShapeType="1"/>
            </p:cNvSpPr>
            <p:nvPr/>
          </p:nvSpPr>
          <p:spPr bwMode="auto">
            <a:xfrm flipV="1">
              <a:off x="2409" y="1185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3" name="直接连接符 19467"/>
            <p:cNvSpPr>
              <a:spLocks noChangeShapeType="1"/>
            </p:cNvSpPr>
            <p:nvPr/>
          </p:nvSpPr>
          <p:spPr bwMode="auto">
            <a:xfrm flipV="1">
              <a:off x="0" y="1185"/>
              <a:ext cx="902" cy="8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4" name="直接连接符 19468"/>
            <p:cNvSpPr>
              <a:spLocks noChangeShapeType="1"/>
            </p:cNvSpPr>
            <p:nvPr/>
          </p:nvSpPr>
          <p:spPr bwMode="auto">
            <a:xfrm flipV="1">
              <a:off x="902" y="113"/>
              <a:ext cx="904" cy="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5" name="直接连接符 19469"/>
            <p:cNvSpPr>
              <a:spLocks noChangeShapeType="1"/>
            </p:cNvSpPr>
            <p:nvPr/>
          </p:nvSpPr>
          <p:spPr bwMode="auto">
            <a:xfrm flipV="1">
              <a:off x="902" y="1185"/>
              <a:ext cx="904" cy="893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6" name="直接连接符 19470"/>
            <p:cNvSpPr>
              <a:spLocks noChangeShapeType="1"/>
            </p:cNvSpPr>
            <p:nvPr/>
          </p:nvSpPr>
          <p:spPr bwMode="auto">
            <a:xfrm flipV="1">
              <a:off x="1806" y="113"/>
              <a:ext cx="0" cy="10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7" name="直接连接符 19471"/>
            <p:cNvSpPr>
              <a:spLocks noChangeShapeType="1"/>
            </p:cNvSpPr>
            <p:nvPr/>
          </p:nvSpPr>
          <p:spPr bwMode="auto">
            <a:xfrm flipV="1">
              <a:off x="902" y="1007"/>
              <a:ext cx="0" cy="10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8" name="直接连接符 19472"/>
            <p:cNvSpPr>
              <a:spLocks noChangeShapeType="1"/>
            </p:cNvSpPr>
            <p:nvPr/>
          </p:nvSpPr>
          <p:spPr bwMode="auto">
            <a:xfrm flipH="1">
              <a:off x="902" y="1185"/>
              <a:ext cx="9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9" name="文本框 19473"/>
            <p:cNvSpPr txBox="1">
              <a:spLocks noChangeArrowheads="1"/>
            </p:cNvSpPr>
            <p:nvPr/>
          </p:nvSpPr>
          <p:spPr bwMode="auto">
            <a:xfrm>
              <a:off x="91" y="1769"/>
              <a:ext cx="389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α</a:t>
              </a:r>
            </a:p>
          </p:txBody>
        </p:sp>
        <p:sp>
          <p:nvSpPr>
            <p:cNvPr id="18450" name="文本框 19474"/>
            <p:cNvSpPr txBox="1">
              <a:spLocks noChangeArrowheads="1"/>
            </p:cNvSpPr>
            <p:nvPr/>
          </p:nvSpPr>
          <p:spPr bwMode="auto">
            <a:xfrm>
              <a:off x="1497" y="227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β</a:t>
              </a:r>
            </a:p>
          </p:txBody>
        </p:sp>
        <p:sp>
          <p:nvSpPr>
            <p:cNvPr id="18451" name="直接连接符 19475"/>
            <p:cNvSpPr>
              <a:spLocks noChangeShapeType="1"/>
            </p:cNvSpPr>
            <p:nvPr/>
          </p:nvSpPr>
          <p:spPr bwMode="auto">
            <a:xfrm>
              <a:off x="1380" y="1594"/>
              <a:ext cx="9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2" name="文本框 19476"/>
            <p:cNvSpPr txBox="1">
              <a:spLocks noChangeArrowheads="1"/>
            </p:cNvSpPr>
            <p:nvPr/>
          </p:nvSpPr>
          <p:spPr bwMode="auto">
            <a:xfrm>
              <a:off x="2268" y="1406"/>
              <a:ext cx="33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8453" name="文本框 19477"/>
            <p:cNvSpPr txBox="1">
              <a:spLocks noChangeArrowheads="1"/>
            </p:cNvSpPr>
            <p:nvPr/>
          </p:nvSpPr>
          <p:spPr bwMode="auto">
            <a:xfrm>
              <a:off x="1315" y="1542"/>
              <a:ext cx="37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  <p:sp>
          <p:nvSpPr>
            <p:cNvPr id="18454" name="文本框 19478"/>
            <p:cNvSpPr txBox="1">
              <a:spLocks noChangeArrowheads="1"/>
            </p:cNvSpPr>
            <p:nvPr/>
          </p:nvSpPr>
          <p:spPr bwMode="auto">
            <a:xfrm>
              <a:off x="1805" y="827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</a:p>
          </p:txBody>
        </p:sp>
        <p:sp>
          <p:nvSpPr>
            <p:cNvPr id="18455" name="文本框 19479"/>
            <p:cNvSpPr txBox="1">
              <a:spLocks noChangeArrowheads="1"/>
            </p:cNvSpPr>
            <p:nvPr/>
          </p:nvSpPr>
          <p:spPr bwMode="auto">
            <a:xfrm>
              <a:off x="771" y="2041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9481" name="组合 19480"/>
          <p:cNvGrpSpPr/>
          <p:nvPr/>
        </p:nvGrpSpPr>
        <p:grpSpPr bwMode="auto">
          <a:xfrm>
            <a:off x="5727669" y="3079958"/>
            <a:ext cx="567372" cy="1522143"/>
            <a:chOff x="0" y="0"/>
            <a:chExt cx="372" cy="998"/>
          </a:xfrm>
        </p:grpSpPr>
        <p:sp>
          <p:nvSpPr>
            <p:cNvPr id="18457" name="文本框 19481"/>
            <p:cNvSpPr txBox="1">
              <a:spLocks noChangeArrowheads="1"/>
            </p:cNvSpPr>
            <p:nvPr/>
          </p:nvSpPr>
          <p:spPr bwMode="auto">
            <a:xfrm>
              <a:off x="0" y="0"/>
              <a:ext cx="372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24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</a:p>
          </p:txBody>
        </p:sp>
        <p:sp>
          <p:nvSpPr>
            <p:cNvPr id="18458" name="直接连接符 19482"/>
            <p:cNvSpPr>
              <a:spLocks noChangeShapeType="1"/>
            </p:cNvSpPr>
            <p:nvPr/>
          </p:nvSpPr>
          <p:spPr bwMode="auto">
            <a:xfrm flipV="1">
              <a:off x="45" y="181"/>
              <a:ext cx="0" cy="8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内容占位符 2048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82447" y="2310084"/>
          <a:ext cx="1780576" cy="2831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85800" imgH="1092835" progId="Equation.DSMT4">
                  <p:embed/>
                </p:oleObj>
              </mc:Choice>
              <mc:Fallback>
                <p:oleObj r:id="rId2" imgW="685800" imgH="1092835" progId="Equation.DSMT4">
                  <p:embed/>
                  <p:pic>
                    <p:nvPicPr>
                      <p:cNvPr id="0" name="内容占位符 20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447" y="2310084"/>
                        <a:ext cx="1780576" cy="283197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8" name="文本框 20482"/>
          <p:cNvSpPr txBox="1">
            <a:spLocks noChangeArrowheads="1"/>
          </p:cNvSpPr>
          <p:nvPr/>
        </p:nvSpPr>
        <p:spPr bwMode="auto">
          <a:xfrm>
            <a:off x="373064" y="1740443"/>
            <a:ext cx="8675687" cy="4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03" tIns="48351" rIns="96703" bIns="48351" anchor="ctr">
            <a:spAutoFit/>
          </a:bodyPr>
          <a:lstStyle>
            <a:lvl1pPr defTabSz="967105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defTabSz="967105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defTabSz="967105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defTabSz="967105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defTabSz="967105"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defTabSz="9671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defTabSz="9671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defTabSz="9671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defTabSz="9671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 两个平面垂直，则一个平面内垂直于交线的直线垂直于另一个平面.</a:t>
            </a:r>
          </a:p>
        </p:txBody>
      </p:sp>
      <p:sp>
        <p:nvSpPr>
          <p:cNvPr id="20484" name="文本框 20483"/>
          <p:cNvSpPr txBox="1"/>
          <p:nvPr/>
        </p:nvSpPr>
        <p:spPr>
          <a:xfrm>
            <a:off x="601543" y="1172053"/>
            <a:ext cx="3262432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两个平面垂直的性质定理：</a:t>
            </a:r>
          </a:p>
        </p:txBody>
      </p:sp>
      <p:graphicFrame>
        <p:nvGraphicFramePr>
          <p:cNvPr id="19460" name="对象 20484"/>
          <p:cNvGraphicFramePr>
            <a:graphicFrameLocks noChangeAspect="1"/>
          </p:cNvGraphicFramePr>
          <p:nvPr/>
        </p:nvGraphicFramePr>
        <p:xfrm>
          <a:off x="7161045" y="4727723"/>
          <a:ext cx="3762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42240" imgH="142240" progId="Equation.3">
                  <p:embed/>
                </p:oleObj>
              </mc:Choice>
              <mc:Fallback>
                <p:oleObj r:id="rId4" imgW="142240" imgH="142240" progId="Equation.3">
                  <p:embed/>
                  <p:pic>
                    <p:nvPicPr>
                      <p:cNvPr id="0" name="对象 20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045" y="4727723"/>
                        <a:ext cx="3762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20485"/>
          <p:cNvSpPr>
            <a:spLocks noChangeArrowheads="1"/>
          </p:cNvSpPr>
          <p:nvPr/>
        </p:nvSpPr>
        <p:spPr bwMode="auto">
          <a:xfrm>
            <a:off x="7461084" y="3056086"/>
            <a:ext cx="2447925" cy="1460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9462" name="对象 20486"/>
          <p:cNvGraphicFramePr>
            <a:graphicFrameLocks noChangeAspect="1"/>
          </p:cNvGraphicFramePr>
          <p:nvPr/>
        </p:nvGraphicFramePr>
        <p:xfrm>
          <a:off x="7532521" y="3343423"/>
          <a:ext cx="4111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4305" imgH="205740" progId="Equation.DSMT4">
                  <p:embed/>
                </p:oleObj>
              </mc:Choice>
              <mc:Fallback>
                <p:oleObj r:id="rId6" imgW="154305" imgH="205740" progId="Equation.DSMT4">
                  <p:embed/>
                  <p:pic>
                    <p:nvPicPr>
                      <p:cNvPr id="0" name="对象 20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521" y="3343423"/>
                        <a:ext cx="411163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文本框 20487"/>
          <p:cNvSpPr txBox="1"/>
          <p:nvPr/>
        </p:nvSpPr>
        <p:spPr>
          <a:xfrm>
            <a:off x="7892884" y="4422924"/>
            <a:ext cx="542925" cy="400110"/>
          </a:xfrm>
          <a:prstGeom prst="rect">
            <a:avLst/>
          </a:prstGeom>
          <a:noFill/>
          <a:ln w="9525">
            <a:noFill/>
          </a:ln>
        </p:spPr>
        <p:txBody>
          <a:bodyPr anchorCtr="1">
            <a:spAutoFit/>
          </a:bodyPr>
          <a:lstStyle/>
          <a:p>
            <a:pPr algn="ctr" eaLnBrk="0" hangingPunct="0"/>
            <a:r>
              <a:rPr lang="en-US" altLang="x-none" sz="2000" kern="0" noProof="1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grpSp>
        <p:nvGrpSpPr>
          <p:cNvPr id="20489" name="组合 20488"/>
          <p:cNvGrpSpPr/>
          <p:nvPr/>
        </p:nvGrpSpPr>
        <p:grpSpPr bwMode="auto">
          <a:xfrm>
            <a:off x="8324684" y="3221186"/>
            <a:ext cx="542925" cy="1295400"/>
            <a:chOff x="0" y="0"/>
            <a:chExt cx="342" cy="816"/>
          </a:xfrm>
        </p:grpSpPr>
        <p:grpSp>
          <p:nvGrpSpPr>
            <p:cNvPr id="19465" name="组合 20489"/>
            <p:cNvGrpSpPr/>
            <p:nvPr/>
          </p:nvGrpSpPr>
          <p:grpSpPr bwMode="auto">
            <a:xfrm>
              <a:off x="0" y="0"/>
              <a:ext cx="342" cy="816"/>
              <a:chOff x="0" y="0"/>
              <a:chExt cx="342" cy="816"/>
            </a:xfrm>
          </p:grpSpPr>
          <p:sp>
            <p:nvSpPr>
              <p:cNvPr id="20491" name="文本框 20490"/>
              <p:cNvSpPr txBox="1"/>
              <p:nvPr/>
            </p:nvSpPr>
            <p:spPr>
              <a:xfrm>
                <a:off x="0" y="0"/>
                <a:ext cx="342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Ctr="1">
                <a:spAutoFit/>
              </a:bodyPr>
              <a:lstStyle/>
              <a:p>
                <a:pPr algn="ctr" eaLnBrk="0" hangingPunct="0"/>
                <a:r>
                  <a:rPr lang="en-US" altLang="x-none" sz="2000" kern="0" noProof="1">
                    <a:solidFill>
                      <a:srgbClr val="000099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19467" name="直接连接符 2049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68" name="矩形 20492"/>
            <p:cNvSpPr>
              <a:spLocks noChangeArrowheads="1"/>
            </p:cNvSpPr>
            <p:nvPr/>
          </p:nvSpPr>
          <p:spPr bwMode="auto">
            <a:xfrm>
              <a:off x="45" y="622"/>
              <a:ext cx="182" cy="18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469" name="平行四边形 20493"/>
          <p:cNvSpPr>
            <a:spLocks noChangeArrowheads="1"/>
          </p:cNvSpPr>
          <p:nvPr/>
        </p:nvSpPr>
        <p:spPr bwMode="auto">
          <a:xfrm>
            <a:off x="6629234" y="4495949"/>
            <a:ext cx="3279775" cy="792163"/>
          </a:xfrm>
          <a:prstGeom prst="parallelogram">
            <a:avLst>
              <a:gd name="adj" fmla="val 103507"/>
            </a:avLst>
          </a:prstGeom>
          <a:noFill/>
          <a:ln w="2857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0" hangingPunct="0"/>
            <a:endParaRPr lang="zh-CN" altLang="en-US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0495" name="组合 20494"/>
          <p:cNvGrpSpPr/>
          <p:nvPr/>
        </p:nvGrpSpPr>
        <p:grpSpPr bwMode="auto">
          <a:xfrm>
            <a:off x="1337302" y="5491312"/>
            <a:ext cx="6011862" cy="400050"/>
            <a:chOff x="0" y="0"/>
            <a:chExt cx="3787" cy="252"/>
          </a:xfrm>
        </p:grpSpPr>
        <p:sp>
          <p:nvSpPr>
            <p:cNvPr id="19471" name="文本框 20495"/>
            <p:cNvSpPr txBox="1">
              <a:spLocks noChangeArrowheads="1"/>
            </p:cNvSpPr>
            <p:nvPr/>
          </p:nvSpPr>
          <p:spPr bwMode="auto">
            <a:xfrm>
              <a:off x="0" y="0"/>
              <a:ext cx="14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en-US" sz="2000" b="0" i="0" kern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面面垂直</a:t>
              </a:r>
            </a:p>
          </p:txBody>
        </p:sp>
        <p:sp>
          <p:nvSpPr>
            <p:cNvPr id="19472" name="文本框 20496"/>
            <p:cNvSpPr txBox="1">
              <a:spLocks noChangeArrowheads="1"/>
            </p:cNvSpPr>
            <p:nvPr/>
          </p:nvSpPr>
          <p:spPr bwMode="auto">
            <a:xfrm>
              <a:off x="1915" y="0"/>
              <a:ext cx="18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zh-CN" altLang="en-US" sz="2000" b="0" i="0" kern="0" dirty="0">
                  <a:solidFill>
                    <a:srgbClr val="000099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线面垂直</a:t>
              </a:r>
            </a:p>
          </p:txBody>
        </p:sp>
        <p:sp>
          <p:nvSpPr>
            <p:cNvPr id="19473" name="右箭头 20497"/>
            <p:cNvSpPr>
              <a:spLocks noChangeArrowheads="1"/>
            </p:cNvSpPr>
            <p:nvPr/>
          </p:nvSpPr>
          <p:spPr bwMode="auto">
            <a:xfrm>
              <a:off x="1035" y="44"/>
              <a:ext cx="624" cy="146"/>
            </a:xfrm>
            <a:prstGeom prst="rightArrow">
              <a:avLst>
                <a:gd name="adj1" fmla="val 50000"/>
                <a:gd name="adj2" fmla="val 16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1505"/>
          <p:cNvSpPr>
            <a:spLocks noChangeArrowheads="1"/>
          </p:cNvSpPr>
          <p:nvPr/>
        </p:nvSpPr>
        <p:spPr bwMode="auto">
          <a:xfrm>
            <a:off x="623888" y="2541487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垂直于交线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的直线必垂直于平面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（     ）</a:t>
            </a:r>
          </a:p>
        </p:txBody>
      </p:sp>
      <p:sp>
        <p:nvSpPr>
          <p:cNvPr id="21507" name="矩形 21506"/>
          <p:cNvSpPr>
            <a:spLocks noChangeArrowheads="1"/>
          </p:cNvSpPr>
          <p:nvPr/>
        </p:nvSpPr>
        <p:spPr bwMode="auto">
          <a:xfrm>
            <a:off x="623888" y="3195861"/>
            <a:ext cx="8243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过平面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内任意一点作交线的垂线，则此垂线必垂直于平面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21508" name="矩形 21507"/>
          <p:cNvSpPr>
            <a:spLocks noChangeArrowheads="1"/>
          </p:cNvSpPr>
          <p:nvPr/>
        </p:nvSpPr>
        <p:spPr bwMode="auto">
          <a:xfrm>
            <a:off x="588242" y="1812987"/>
            <a:ext cx="8386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内的任意一条直线必垂直于平面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β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       ）</a:t>
            </a:r>
          </a:p>
        </p:txBody>
      </p:sp>
      <p:sp>
        <p:nvSpPr>
          <p:cNvPr id="21509" name="文本框 21508"/>
          <p:cNvSpPr txBox="1">
            <a:spLocks noChangeArrowheads="1"/>
          </p:cNvSpPr>
          <p:nvPr/>
        </p:nvSpPr>
        <p:spPr bwMode="auto">
          <a:xfrm>
            <a:off x="7983539" y="3195861"/>
            <a:ext cx="884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5605036" y="1812987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21511" name="文本框 21510"/>
          <p:cNvSpPr txBox="1">
            <a:spLocks noChangeArrowheads="1"/>
          </p:cNvSpPr>
          <p:nvPr/>
        </p:nvSpPr>
        <p:spPr bwMode="auto">
          <a:xfrm>
            <a:off x="5033209" y="2553062"/>
            <a:ext cx="44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20487" name="矩形 21511"/>
          <p:cNvSpPr>
            <a:spLocks noChangeArrowheads="1"/>
          </p:cNvSpPr>
          <p:nvPr/>
        </p:nvSpPr>
        <p:spPr bwMode="auto">
          <a:xfrm>
            <a:off x="623888" y="1221521"/>
            <a:ext cx="4822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已知平面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α⊥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β,α∩ β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l,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判断下列命题</a:t>
            </a:r>
          </a:p>
        </p:txBody>
      </p:sp>
      <p:sp>
        <p:nvSpPr>
          <p:cNvPr id="20488" name="文本框 21512"/>
          <p:cNvSpPr txBox="1">
            <a:spLocks noChangeArrowheads="1"/>
          </p:cNvSpPr>
          <p:nvPr/>
        </p:nvSpPr>
        <p:spPr bwMode="auto">
          <a:xfrm>
            <a:off x="4368800" y="84138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巩固应用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7" grpId="1"/>
      <p:bldP spid="21508" grpId="0"/>
      <p:bldP spid="21509" grpId="0"/>
      <p:bldP spid="21510" grpId="0"/>
      <p:bldP spid="21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2529"/>
          <p:cNvSpPr txBox="1">
            <a:spLocks noChangeArrowheads="1"/>
          </p:cNvSpPr>
          <p:nvPr/>
        </p:nvSpPr>
        <p:spPr bwMode="auto">
          <a:xfrm>
            <a:off x="566738" y="1206400"/>
            <a:ext cx="839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：如图，在长方体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ABCD-A’B’C’D’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中，</a:t>
            </a:r>
          </a:p>
        </p:txBody>
      </p:sp>
      <p:sp>
        <p:nvSpPr>
          <p:cNvPr id="21506" name="矩形 22530"/>
          <p:cNvSpPr>
            <a:spLocks noChangeArrowheads="1"/>
          </p:cNvSpPr>
          <p:nvPr/>
        </p:nvSpPr>
        <p:spPr bwMode="auto">
          <a:xfrm>
            <a:off x="445660" y="1814482"/>
            <a:ext cx="5636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）判断平面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ACC’A’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</a:t>
            </a:r>
          </a:p>
        </p:txBody>
      </p:sp>
      <p:sp>
        <p:nvSpPr>
          <p:cNvPr id="22532" name="矩形 22531"/>
          <p:cNvSpPr>
            <a:spLocks noChangeArrowheads="1"/>
          </p:cNvSpPr>
          <p:nvPr/>
        </p:nvSpPr>
        <p:spPr bwMode="auto">
          <a:xfrm>
            <a:off x="445660" y="2533650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在平面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ACC’A’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内，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MN⊥AC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于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，判断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的位置关系。</a:t>
            </a:r>
          </a:p>
        </p:txBody>
      </p:sp>
      <p:sp>
        <p:nvSpPr>
          <p:cNvPr id="21508" name="任意多边形 22532"/>
          <p:cNvSpPr>
            <a:spLocks noChangeArrowheads="1"/>
          </p:cNvSpPr>
          <p:nvPr/>
        </p:nvSpPr>
        <p:spPr bwMode="auto">
          <a:xfrm>
            <a:off x="3684588" y="3581400"/>
            <a:ext cx="4362450" cy="623888"/>
          </a:xfrm>
          <a:custGeom>
            <a:avLst/>
            <a:gdLst>
              <a:gd name="T0" fmla="*/ 680 w 2748"/>
              <a:gd name="T1" fmla="*/ 0 h 393"/>
              <a:gd name="T2" fmla="*/ 0 w 2748"/>
              <a:gd name="T3" fmla="*/ 393 h 393"/>
              <a:gd name="T4" fmla="*/ 2041 w 2748"/>
              <a:gd name="T5" fmla="*/ 393 h 393"/>
              <a:gd name="T6" fmla="*/ 2748 w 2748"/>
              <a:gd name="T7" fmla="*/ 0 h 393"/>
              <a:gd name="T8" fmla="*/ 680 w 2748"/>
              <a:gd name="T9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8" h="393">
                <a:moveTo>
                  <a:pt x="680" y="0"/>
                </a:moveTo>
                <a:lnTo>
                  <a:pt x="0" y="393"/>
                </a:lnTo>
                <a:lnTo>
                  <a:pt x="2041" y="393"/>
                </a:lnTo>
                <a:lnTo>
                  <a:pt x="2748" y="0"/>
                </a:lnTo>
                <a:lnTo>
                  <a:pt x="68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09" name="直接连接符 22533"/>
          <p:cNvSpPr>
            <a:spLocks noChangeShapeType="1"/>
          </p:cNvSpPr>
          <p:nvPr/>
        </p:nvSpPr>
        <p:spPr bwMode="auto">
          <a:xfrm flipH="1">
            <a:off x="6924675" y="420528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0" name="直接连接符 22534"/>
          <p:cNvSpPr>
            <a:spLocks noChangeShapeType="1"/>
          </p:cNvSpPr>
          <p:nvPr/>
        </p:nvSpPr>
        <p:spPr bwMode="auto">
          <a:xfrm flipH="1">
            <a:off x="8004175" y="3630613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1" name="直接连接符 22535"/>
          <p:cNvSpPr>
            <a:spLocks noChangeShapeType="1"/>
          </p:cNvSpPr>
          <p:nvPr/>
        </p:nvSpPr>
        <p:spPr bwMode="auto">
          <a:xfrm flipH="1">
            <a:off x="4764088" y="355758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2" name="直接连接符 22536"/>
          <p:cNvSpPr>
            <a:spLocks noChangeShapeType="1"/>
          </p:cNvSpPr>
          <p:nvPr/>
        </p:nvSpPr>
        <p:spPr bwMode="auto">
          <a:xfrm flipH="1">
            <a:off x="3684588" y="420528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直接连接符 22537"/>
          <p:cNvSpPr>
            <a:spLocks noChangeShapeType="1"/>
          </p:cNvSpPr>
          <p:nvPr/>
        </p:nvSpPr>
        <p:spPr bwMode="auto">
          <a:xfrm>
            <a:off x="4764089" y="4997450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4" name="直接连接符 22538"/>
          <p:cNvSpPr>
            <a:spLocks noChangeShapeType="1"/>
          </p:cNvSpPr>
          <p:nvPr/>
        </p:nvSpPr>
        <p:spPr bwMode="auto">
          <a:xfrm flipH="1">
            <a:off x="3684588" y="4997450"/>
            <a:ext cx="1079500" cy="6223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5" name="直接连接符 22539"/>
          <p:cNvSpPr>
            <a:spLocks noChangeShapeType="1"/>
          </p:cNvSpPr>
          <p:nvPr/>
        </p:nvSpPr>
        <p:spPr bwMode="auto">
          <a:xfrm flipH="1">
            <a:off x="6924675" y="5022850"/>
            <a:ext cx="1079500" cy="622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6" name="直接连接符 22540"/>
          <p:cNvSpPr>
            <a:spLocks noChangeShapeType="1"/>
          </p:cNvSpPr>
          <p:nvPr/>
        </p:nvSpPr>
        <p:spPr bwMode="auto">
          <a:xfrm>
            <a:off x="3684589" y="5645150"/>
            <a:ext cx="3240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2" name="直接连接符 22541"/>
          <p:cNvSpPr>
            <a:spLocks noChangeShapeType="1"/>
          </p:cNvSpPr>
          <p:nvPr/>
        </p:nvSpPr>
        <p:spPr bwMode="auto">
          <a:xfrm>
            <a:off x="5303838" y="4508501"/>
            <a:ext cx="0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8" name="文本框 22542"/>
          <p:cNvSpPr txBox="1">
            <a:spLocks noChangeArrowheads="1"/>
          </p:cNvSpPr>
          <p:nvPr/>
        </p:nvSpPr>
        <p:spPr bwMode="auto">
          <a:xfrm>
            <a:off x="3324226" y="5502276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1519" name="文本框 22543"/>
          <p:cNvSpPr txBox="1">
            <a:spLocks noChangeArrowheads="1"/>
          </p:cNvSpPr>
          <p:nvPr/>
        </p:nvSpPr>
        <p:spPr bwMode="auto">
          <a:xfrm>
            <a:off x="6791326" y="5573713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21520" name="文本框 22544"/>
          <p:cNvSpPr txBox="1">
            <a:spLocks noChangeArrowheads="1"/>
          </p:cNvSpPr>
          <p:nvPr/>
        </p:nvSpPr>
        <p:spPr bwMode="auto">
          <a:xfrm>
            <a:off x="8004176" y="4781551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21521" name="文本框 22545"/>
          <p:cNvSpPr txBox="1">
            <a:spLocks noChangeArrowheads="1"/>
          </p:cNvSpPr>
          <p:nvPr/>
        </p:nvSpPr>
        <p:spPr bwMode="auto">
          <a:xfrm>
            <a:off x="4764089" y="4551363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1522" name="文本框 22546"/>
          <p:cNvSpPr txBox="1">
            <a:spLocks noChangeArrowheads="1"/>
          </p:cNvSpPr>
          <p:nvPr/>
        </p:nvSpPr>
        <p:spPr bwMode="auto">
          <a:xfrm>
            <a:off x="3263900" y="3975101"/>
            <a:ext cx="413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A’</a:t>
            </a:r>
          </a:p>
        </p:txBody>
      </p:sp>
      <p:sp>
        <p:nvSpPr>
          <p:cNvPr id="21523" name="文本框 22547"/>
          <p:cNvSpPr txBox="1">
            <a:spLocks noChangeArrowheads="1"/>
          </p:cNvSpPr>
          <p:nvPr/>
        </p:nvSpPr>
        <p:spPr bwMode="auto">
          <a:xfrm>
            <a:off x="6924675" y="4117976"/>
            <a:ext cx="4138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B’</a:t>
            </a:r>
          </a:p>
        </p:txBody>
      </p:sp>
      <p:sp>
        <p:nvSpPr>
          <p:cNvPr id="21524" name="文本框 22548"/>
          <p:cNvSpPr txBox="1">
            <a:spLocks noChangeArrowheads="1"/>
          </p:cNvSpPr>
          <p:nvPr/>
        </p:nvSpPr>
        <p:spPr bwMode="auto">
          <a:xfrm>
            <a:off x="8004175" y="3341688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C’</a:t>
            </a:r>
          </a:p>
        </p:txBody>
      </p:sp>
      <p:sp>
        <p:nvSpPr>
          <p:cNvPr id="21525" name="文本框 22549"/>
          <p:cNvSpPr txBox="1">
            <a:spLocks noChangeArrowheads="1"/>
          </p:cNvSpPr>
          <p:nvPr/>
        </p:nvSpPr>
        <p:spPr bwMode="auto">
          <a:xfrm>
            <a:off x="4692650" y="3109913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D’</a:t>
            </a:r>
          </a:p>
        </p:txBody>
      </p:sp>
      <p:sp>
        <p:nvSpPr>
          <p:cNvPr id="22551" name="文本框 22550"/>
          <p:cNvSpPr txBox="1">
            <a:spLocks noChangeArrowheads="1"/>
          </p:cNvSpPr>
          <p:nvPr/>
        </p:nvSpPr>
        <p:spPr bwMode="auto">
          <a:xfrm>
            <a:off x="5087938" y="5373688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22552" name="文本框 22551"/>
          <p:cNvSpPr txBox="1">
            <a:spLocks noChangeArrowheads="1"/>
          </p:cNvSpPr>
          <p:nvPr/>
        </p:nvSpPr>
        <p:spPr bwMode="auto">
          <a:xfrm>
            <a:off x="5222876" y="4292601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1528" name="直接连接符 22552"/>
          <p:cNvSpPr>
            <a:spLocks noChangeShapeType="1"/>
          </p:cNvSpPr>
          <p:nvPr/>
        </p:nvSpPr>
        <p:spPr bwMode="auto">
          <a:xfrm flipV="1">
            <a:off x="3719513" y="3573463"/>
            <a:ext cx="424815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29" name="直接连接符 22553"/>
          <p:cNvSpPr>
            <a:spLocks noChangeShapeType="1"/>
          </p:cNvSpPr>
          <p:nvPr/>
        </p:nvSpPr>
        <p:spPr bwMode="auto">
          <a:xfrm flipV="1">
            <a:off x="3719513" y="5013325"/>
            <a:ext cx="424815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0" name="文本框 22554"/>
          <p:cNvSpPr txBox="1">
            <a:spLocks noChangeArrowheads="1"/>
          </p:cNvSpPr>
          <p:nvPr/>
        </p:nvSpPr>
        <p:spPr bwMode="auto">
          <a:xfrm>
            <a:off x="4368800" y="84138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巩固应用</a:t>
            </a:r>
          </a:p>
        </p:txBody>
      </p: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51" grpId="0"/>
      <p:bldP spid="225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23553"/>
          <p:cNvSpPr txBox="1">
            <a:spLocks noChangeArrowheads="1"/>
          </p:cNvSpPr>
          <p:nvPr/>
        </p:nvSpPr>
        <p:spPr bwMode="auto">
          <a:xfrm>
            <a:off x="623888" y="1121998"/>
            <a:ext cx="10615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如图，平面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AED </a:t>
            </a:r>
            <a:r>
              <a:rPr lang="en-US" altLang="zh-CN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⊥</a:t>
            </a:r>
            <a:r>
              <a:rPr lang="zh-CN" altLang="en-US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en-US" altLang="zh-CN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△AED</a:t>
            </a:r>
            <a:r>
              <a:rPr lang="zh-CN" altLang="en-US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是等边三角形，四边形</a:t>
            </a:r>
            <a:r>
              <a:rPr lang="en-US" altLang="zh-CN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b="0" i="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是矩形，</a:t>
            </a:r>
          </a:p>
        </p:txBody>
      </p:sp>
      <p:sp>
        <p:nvSpPr>
          <p:cNvPr id="22530" name="文本框 23554"/>
          <p:cNvSpPr txBox="1">
            <a:spLocks noChangeArrowheads="1"/>
          </p:cNvSpPr>
          <p:nvPr/>
        </p:nvSpPr>
        <p:spPr bwMode="auto">
          <a:xfrm>
            <a:off x="461005" y="1689305"/>
            <a:ext cx="2627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）求证：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EA⊥CD</a:t>
            </a:r>
          </a:p>
        </p:txBody>
      </p:sp>
      <p:sp>
        <p:nvSpPr>
          <p:cNvPr id="23556" name="直接连接符 23555"/>
          <p:cNvSpPr>
            <a:spLocks noChangeShapeType="1"/>
          </p:cNvSpPr>
          <p:nvPr/>
        </p:nvSpPr>
        <p:spPr bwMode="auto">
          <a:xfrm flipV="1">
            <a:off x="4840044" y="4716313"/>
            <a:ext cx="3167063" cy="398463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直接连接符 23556"/>
          <p:cNvSpPr>
            <a:spLocks noChangeShapeType="1"/>
          </p:cNvSpPr>
          <p:nvPr/>
        </p:nvSpPr>
        <p:spPr bwMode="auto">
          <a:xfrm flipV="1">
            <a:off x="4840043" y="3060550"/>
            <a:ext cx="71438" cy="20875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矩形 23557"/>
          <p:cNvSpPr>
            <a:spLocks noChangeArrowheads="1"/>
          </p:cNvSpPr>
          <p:nvPr/>
        </p:nvSpPr>
        <p:spPr bwMode="auto">
          <a:xfrm>
            <a:off x="4787418" y="5148112"/>
            <a:ext cx="21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/>
            <a:r>
              <a:rPr lang="en-US" altLang="zh-CN" sz="2000" b="0" i="0" kern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endParaRPr lang="en-US" altLang="zh-CN" sz="2000" b="0" i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2534" name="组合 23558"/>
          <p:cNvGrpSpPr/>
          <p:nvPr/>
        </p:nvGrpSpPr>
        <p:grpSpPr bwMode="auto">
          <a:xfrm>
            <a:off x="4073041" y="2771626"/>
            <a:ext cx="4257406" cy="3286274"/>
            <a:chOff x="14" y="0"/>
            <a:chExt cx="2369" cy="1851"/>
          </a:xfrm>
        </p:grpSpPr>
        <p:sp>
          <p:nvSpPr>
            <p:cNvPr id="22535" name="直接连接符 23559"/>
            <p:cNvSpPr>
              <a:spLocks noChangeShapeType="1"/>
            </p:cNvSpPr>
            <p:nvPr/>
          </p:nvSpPr>
          <p:spPr bwMode="auto">
            <a:xfrm flipH="1">
              <a:off x="680" y="1073"/>
              <a:ext cx="774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直接连接符 23560"/>
            <p:cNvSpPr>
              <a:spLocks noChangeShapeType="1"/>
            </p:cNvSpPr>
            <p:nvPr/>
          </p:nvSpPr>
          <p:spPr bwMode="auto">
            <a:xfrm>
              <a:off x="1454" y="1073"/>
              <a:ext cx="774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直接连接符 23561"/>
            <p:cNvSpPr>
              <a:spLocks noChangeShapeType="1"/>
            </p:cNvSpPr>
            <p:nvPr/>
          </p:nvSpPr>
          <p:spPr bwMode="auto">
            <a:xfrm>
              <a:off x="475" y="174"/>
              <a:ext cx="205" cy="899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矩形 23562"/>
            <p:cNvSpPr>
              <a:spLocks noChangeArrowheads="1"/>
            </p:cNvSpPr>
            <p:nvPr/>
          </p:nvSpPr>
          <p:spPr bwMode="auto">
            <a:xfrm>
              <a:off x="736" y="861"/>
              <a:ext cx="1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/>
              <a:r>
                <a:rPr lang="en-US" altLang="zh-CN" sz="2000" b="0" i="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D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直接连接符 23563"/>
            <p:cNvSpPr>
              <a:spLocks noChangeShapeType="1"/>
            </p:cNvSpPr>
            <p:nvPr/>
          </p:nvSpPr>
          <p:spPr bwMode="auto">
            <a:xfrm flipV="1">
              <a:off x="130" y="1073"/>
              <a:ext cx="550" cy="583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直接连接符 23564"/>
            <p:cNvSpPr>
              <a:spLocks noChangeShapeType="1"/>
            </p:cNvSpPr>
            <p:nvPr/>
          </p:nvSpPr>
          <p:spPr bwMode="auto">
            <a:xfrm>
              <a:off x="475" y="174"/>
              <a:ext cx="1753" cy="899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1" name="矩形 23565"/>
            <p:cNvSpPr>
              <a:spLocks noChangeArrowheads="1"/>
            </p:cNvSpPr>
            <p:nvPr/>
          </p:nvSpPr>
          <p:spPr bwMode="auto">
            <a:xfrm>
              <a:off x="315" y="0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/>
              <a:r>
                <a:rPr lang="en-US" altLang="zh-CN" sz="2000" b="0" i="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直接连接符 23566"/>
            <p:cNvSpPr>
              <a:spLocks noChangeShapeType="1"/>
            </p:cNvSpPr>
            <p:nvPr/>
          </p:nvSpPr>
          <p:spPr bwMode="auto">
            <a:xfrm flipH="1">
              <a:off x="1678" y="1073"/>
              <a:ext cx="550" cy="583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矩形 23567"/>
            <p:cNvSpPr>
              <a:spLocks noChangeArrowheads="1"/>
            </p:cNvSpPr>
            <p:nvPr/>
          </p:nvSpPr>
          <p:spPr bwMode="auto">
            <a:xfrm>
              <a:off x="2280" y="998"/>
              <a:ext cx="1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/>
              <a:r>
                <a:rPr lang="en-US" altLang="zh-CN" sz="2000" b="0" i="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C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4" name="直接连接符 23568"/>
            <p:cNvSpPr>
              <a:spLocks noChangeShapeType="1"/>
            </p:cNvSpPr>
            <p:nvPr/>
          </p:nvSpPr>
          <p:spPr bwMode="auto">
            <a:xfrm flipV="1">
              <a:off x="130" y="174"/>
              <a:ext cx="345" cy="1482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矩形 23569"/>
            <p:cNvSpPr>
              <a:spLocks noChangeArrowheads="1"/>
            </p:cNvSpPr>
            <p:nvPr/>
          </p:nvSpPr>
          <p:spPr bwMode="auto">
            <a:xfrm>
              <a:off x="14" y="1622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/>
              <a:r>
                <a:rPr lang="en-US" altLang="zh-CN" sz="2000" b="0" i="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直接连接符 23570"/>
            <p:cNvSpPr>
              <a:spLocks noChangeShapeType="1"/>
            </p:cNvSpPr>
            <p:nvPr/>
          </p:nvSpPr>
          <p:spPr bwMode="auto">
            <a:xfrm>
              <a:off x="130" y="1656"/>
              <a:ext cx="1548" cy="1"/>
            </a:xfrm>
            <a:prstGeom prst="line">
              <a:avLst/>
            </a:pr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矩形 23571"/>
            <p:cNvSpPr>
              <a:spLocks noChangeArrowheads="1"/>
            </p:cNvSpPr>
            <p:nvPr/>
          </p:nvSpPr>
          <p:spPr bwMode="auto">
            <a:xfrm>
              <a:off x="1647" y="1678"/>
              <a:ext cx="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/>
              <a:r>
                <a:rPr lang="en-US" altLang="zh-CN" sz="2000" b="0" i="0" kern="0">
                  <a:solidFill>
                    <a:srgbClr val="00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endPara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48" name="文本框 23572"/>
          <p:cNvSpPr txBox="1">
            <a:spLocks noChangeArrowheads="1"/>
          </p:cNvSpPr>
          <p:nvPr/>
        </p:nvSpPr>
        <p:spPr bwMode="auto">
          <a:xfrm>
            <a:off x="461005" y="2215433"/>
            <a:ext cx="8569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）若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AD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              ，求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EC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与平面</a:t>
            </a:r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ABCD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所成的角。</a:t>
            </a:r>
          </a:p>
        </p:txBody>
      </p:sp>
      <p:sp>
        <p:nvSpPr>
          <p:cNvPr id="22549" name="矩形 23573"/>
          <p:cNvSpPr>
            <a:spLocks noChangeArrowheads="1"/>
          </p:cNvSpPr>
          <p:nvPr/>
        </p:nvSpPr>
        <p:spPr bwMode="auto">
          <a:xfrm>
            <a:off x="6516689" y="1873251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en-US" altLang="zh-CN" sz="2000" b="0" i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550" name="对象 23574"/>
          <p:cNvGraphicFramePr>
            <a:graphicFrameLocks noChangeAspect="1"/>
          </p:cNvGraphicFramePr>
          <p:nvPr/>
        </p:nvGraphicFramePr>
        <p:xfrm>
          <a:off x="3204361" y="2049268"/>
          <a:ext cx="7191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300" imgH="215900" progId="Equation.3">
                  <p:embed/>
                </p:oleObj>
              </mc:Choice>
              <mc:Fallback>
                <p:oleObj r:id="rId2" imgW="241300" imgH="215900" progId="Equation.3">
                  <p:embed/>
                  <p:pic>
                    <p:nvPicPr>
                      <p:cNvPr id="0" name="对象 235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361" y="2049268"/>
                        <a:ext cx="71913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1" name="文本框 23575"/>
          <p:cNvSpPr txBox="1">
            <a:spLocks noChangeArrowheads="1"/>
          </p:cNvSpPr>
          <p:nvPr/>
        </p:nvSpPr>
        <p:spPr bwMode="auto">
          <a:xfrm>
            <a:off x="4368800" y="84138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巩固应用</a:t>
            </a: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618" r="46645" b="25643"/>
          <a:stretch>
            <a:fillRect/>
          </a:stretch>
        </p:blipFill>
        <p:spPr>
          <a:xfrm>
            <a:off x="-231527" y="0"/>
            <a:ext cx="3414713" cy="6821488"/>
          </a:xfrm>
          <a:custGeom>
            <a:avLst/>
            <a:gdLst>
              <a:gd name="connsiteX0" fmla="*/ 0 w 3414713"/>
              <a:gd name="connsiteY0" fmla="*/ 0 h 6821488"/>
              <a:gd name="connsiteX1" fmla="*/ 3414713 w 3414713"/>
              <a:gd name="connsiteY1" fmla="*/ 0 h 6821488"/>
              <a:gd name="connsiteX2" fmla="*/ 2896408 w 3414713"/>
              <a:gd name="connsiteY2" fmla="*/ 991343 h 6821488"/>
              <a:gd name="connsiteX3" fmla="*/ 0 w 3414713"/>
              <a:gd name="connsiteY3" fmla="*/ 6821488 h 6821488"/>
              <a:gd name="connsiteX4" fmla="*/ 0 w 3414713"/>
              <a:gd name="connsiteY4" fmla="*/ 0 h 6821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4713" h="6821488">
                <a:moveTo>
                  <a:pt x="0" y="0"/>
                </a:moveTo>
                <a:cubicBezTo>
                  <a:pt x="0" y="0"/>
                  <a:pt x="0" y="0"/>
                  <a:pt x="3414713" y="0"/>
                </a:cubicBezTo>
                <a:cubicBezTo>
                  <a:pt x="3201294" y="301333"/>
                  <a:pt x="3035785" y="628870"/>
                  <a:pt x="2896408" y="991343"/>
                </a:cubicBezTo>
                <a:cubicBezTo>
                  <a:pt x="2164684" y="2925991"/>
                  <a:pt x="2351971" y="6026667"/>
                  <a:pt x="0" y="6821488"/>
                </a:cubicBezTo>
                <a:cubicBezTo>
                  <a:pt x="0" y="6821488"/>
                  <a:pt x="0" y="6821488"/>
                  <a:pt x="0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618" b="25025"/>
          <a:stretch>
            <a:fillRect/>
          </a:stretch>
        </p:blipFill>
        <p:spPr>
          <a:xfrm>
            <a:off x="-168027" y="0"/>
            <a:ext cx="6397625" cy="6878638"/>
          </a:xfrm>
          <a:custGeom>
            <a:avLst/>
            <a:gdLst>
              <a:gd name="connsiteX0" fmla="*/ 3414390 w 6397625"/>
              <a:gd name="connsiteY0" fmla="*/ 0 h 6878638"/>
              <a:gd name="connsiteX1" fmla="*/ 6397625 w 6397625"/>
              <a:gd name="connsiteY1" fmla="*/ 0 h 6878638"/>
              <a:gd name="connsiteX2" fmla="*/ 6293103 w 6397625"/>
              <a:gd name="connsiteY2" fmla="*/ 74246 h 6878638"/>
              <a:gd name="connsiteX3" fmla="*/ 4011037 w 6397625"/>
              <a:gd name="connsiteY3" fmla="*/ 3341053 h 6878638"/>
              <a:gd name="connsiteX4" fmla="*/ 2090443 w 6397625"/>
              <a:gd name="connsiteY4" fmla="*/ 6481206 h 6878638"/>
              <a:gd name="connsiteX5" fmla="*/ 1376208 w 6397625"/>
              <a:gd name="connsiteY5" fmla="*/ 6878638 h 6878638"/>
              <a:gd name="connsiteX6" fmla="*/ 0 w 6397625"/>
              <a:gd name="connsiteY6" fmla="*/ 6878638 h 6878638"/>
              <a:gd name="connsiteX7" fmla="*/ 0 w 6397625"/>
              <a:gd name="connsiteY7" fmla="*/ 6821862 h 6878638"/>
              <a:gd name="connsiteX8" fmla="*/ 2896134 w 6397625"/>
              <a:gd name="connsiteY8" fmla="*/ 991397 h 6878638"/>
              <a:gd name="connsiteX9" fmla="*/ 3414390 w 6397625"/>
              <a:gd name="connsiteY9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7625" h="6878638">
                <a:moveTo>
                  <a:pt x="3414390" y="0"/>
                </a:moveTo>
                <a:cubicBezTo>
                  <a:pt x="3414390" y="0"/>
                  <a:pt x="3414390" y="0"/>
                  <a:pt x="6397625" y="0"/>
                </a:cubicBezTo>
                <a:cubicBezTo>
                  <a:pt x="6362785" y="21837"/>
                  <a:pt x="6327944" y="48041"/>
                  <a:pt x="6293103" y="74246"/>
                </a:cubicBezTo>
                <a:cubicBezTo>
                  <a:pt x="5204331" y="882213"/>
                  <a:pt x="4581553" y="2144388"/>
                  <a:pt x="4011037" y="3341053"/>
                </a:cubicBezTo>
                <a:cubicBezTo>
                  <a:pt x="3488426" y="4441635"/>
                  <a:pt x="3057272" y="5681974"/>
                  <a:pt x="2090443" y="6481206"/>
                </a:cubicBezTo>
                <a:cubicBezTo>
                  <a:pt x="1877043" y="6655901"/>
                  <a:pt x="1633158" y="6786923"/>
                  <a:pt x="1376208" y="6878638"/>
                </a:cubicBezTo>
                <a:cubicBezTo>
                  <a:pt x="1376208" y="6878638"/>
                  <a:pt x="1376208" y="6878638"/>
                  <a:pt x="0" y="6878638"/>
                </a:cubicBezTo>
                <a:cubicBezTo>
                  <a:pt x="0" y="6878638"/>
                  <a:pt x="0" y="6878638"/>
                  <a:pt x="0" y="6821862"/>
                </a:cubicBezTo>
                <a:cubicBezTo>
                  <a:pt x="2351748" y="6026997"/>
                  <a:pt x="2164479" y="2926151"/>
                  <a:pt x="2896134" y="991397"/>
                </a:cubicBezTo>
                <a:cubicBezTo>
                  <a:pt x="3035497" y="628904"/>
                  <a:pt x="3200990" y="301350"/>
                  <a:pt x="3414390" y="0"/>
                </a:cubicBezTo>
                <a:close/>
              </a:path>
            </a:pathLst>
          </a:custGeom>
        </p:spPr>
      </p:pic>
      <p:sp>
        <p:nvSpPr>
          <p:cNvPr id="21" name="任意多边形 20"/>
          <p:cNvSpPr/>
          <p:nvPr/>
        </p:nvSpPr>
        <p:spPr>
          <a:xfrm>
            <a:off x="1281103" y="0"/>
            <a:ext cx="6345238" cy="6878638"/>
          </a:xfrm>
          <a:custGeom>
            <a:avLst/>
            <a:gdLst>
              <a:gd name="connsiteX0" fmla="*/ 5021318 w 6345238"/>
              <a:gd name="connsiteY0" fmla="*/ 0 h 6878638"/>
              <a:gd name="connsiteX1" fmla="*/ 6345238 w 6345238"/>
              <a:gd name="connsiteY1" fmla="*/ 0 h 6878638"/>
              <a:gd name="connsiteX2" fmla="*/ 5169388 w 6345238"/>
              <a:gd name="connsiteY2" fmla="*/ 580863 h 6878638"/>
              <a:gd name="connsiteX3" fmla="*/ 2469286 w 6345238"/>
              <a:gd name="connsiteY3" fmla="*/ 4690576 h 6878638"/>
              <a:gd name="connsiteX4" fmla="*/ 65325 w 6345238"/>
              <a:gd name="connsiteY4" fmla="*/ 6869903 h 6878638"/>
              <a:gd name="connsiteX5" fmla="*/ 39195 w 6345238"/>
              <a:gd name="connsiteY5" fmla="*/ 6878638 h 6878638"/>
              <a:gd name="connsiteX6" fmla="*/ 0 w 6345238"/>
              <a:gd name="connsiteY6" fmla="*/ 6878638 h 6878638"/>
              <a:gd name="connsiteX7" fmla="*/ 714220 w 6345238"/>
              <a:gd name="connsiteY7" fmla="*/ 6481206 h 6878638"/>
              <a:gd name="connsiteX8" fmla="*/ 2634776 w 6345238"/>
              <a:gd name="connsiteY8" fmla="*/ 3341053 h 6878638"/>
              <a:gd name="connsiteX9" fmla="*/ 4916798 w 6345238"/>
              <a:gd name="connsiteY9" fmla="*/ 74246 h 6878638"/>
              <a:gd name="connsiteX10" fmla="*/ 5021318 w 6345238"/>
              <a:gd name="connsiteY10" fmla="*/ 0 h 687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45238" h="6878638">
                <a:moveTo>
                  <a:pt x="5021318" y="0"/>
                </a:moveTo>
                <a:cubicBezTo>
                  <a:pt x="5021318" y="0"/>
                  <a:pt x="5021318" y="0"/>
                  <a:pt x="6345238" y="0"/>
                </a:cubicBezTo>
                <a:cubicBezTo>
                  <a:pt x="5922804" y="126654"/>
                  <a:pt x="5517788" y="323187"/>
                  <a:pt x="5169388" y="580863"/>
                </a:cubicBezTo>
                <a:cubicBezTo>
                  <a:pt x="3780142" y="1615934"/>
                  <a:pt x="3301092" y="3253705"/>
                  <a:pt x="2469286" y="4690576"/>
                </a:cubicBezTo>
                <a:cubicBezTo>
                  <a:pt x="1907491" y="5668871"/>
                  <a:pt x="1162786" y="6507410"/>
                  <a:pt x="65325" y="6869903"/>
                </a:cubicBezTo>
                <a:cubicBezTo>
                  <a:pt x="56615" y="6874271"/>
                  <a:pt x="47905" y="6878638"/>
                  <a:pt x="39195" y="6878638"/>
                </a:cubicBezTo>
                <a:cubicBezTo>
                  <a:pt x="39195" y="6878638"/>
                  <a:pt x="39195" y="6878638"/>
                  <a:pt x="0" y="6878638"/>
                </a:cubicBezTo>
                <a:cubicBezTo>
                  <a:pt x="256945" y="6786923"/>
                  <a:pt x="500825" y="6655901"/>
                  <a:pt x="714220" y="6481206"/>
                </a:cubicBezTo>
                <a:cubicBezTo>
                  <a:pt x="1681031" y="5681974"/>
                  <a:pt x="2112176" y="4441635"/>
                  <a:pt x="2634776" y="3341053"/>
                </a:cubicBezTo>
                <a:cubicBezTo>
                  <a:pt x="3205282" y="2144388"/>
                  <a:pt x="3828047" y="882213"/>
                  <a:pt x="4916798" y="74246"/>
                </a:cubicBezTo>
                <a:cubicBezTo>
                  <a:pt x="4951638" y="48041"/>
                  <a:pt x="4986478" y="21837"/>
                  <a:pt x="5021318" y="0"/>
                </a:cubicBezTo>
                <a:close/>
              </a:path>
            </a:pathLst>
          </a:custGeom>
          <a:solidFill>
            <a:srgbClr val="BF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4773762" y="2317130"/>
            <a:ext cx="7229213" cy="2823943"/>
            <a:chOff x="6147269" y="2897686"/>
            <a:chExt cx="5178921" cy="2023038"/>
          </a:xfrm>
        </p:grpSpPr>
        <p:grpSp>
          <p:nvGrpSpPr>
            <p:cNvPr id="25" name="组合 24"/>
            <p:cNvGrpSpPr/>
            <p:nvPr/>
          </p:nvGrpSpPr>
          <p:grpSpPr>
            <a:xfrm>
              <a:off x="6147269" y="3379083"/>
              <a:ext cx="5067278" cy="1541641"/>
              <a:chOff x="-4714868" y="2158148"/>
              <a:chExt cx="5067278" cy="1541641"/>
            </a:xfrm>
          </p:grpSpPr>
          <p:sp>
            <p:nvSpPr>
              <p:cNvPr id="2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3FCD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-4714868" y="2158148"/>
                <a:ext cx="5067278" cy="956325"/>
                <a:chOff x="-4714868" y="2158148"/>
                <a:chExt cx="5067278" cy="956325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0" name="直接连接符 2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1" name="文本占位符 19"/>
                <p:cNvSpPr txBox="1"/>
                <p:nvPr/>
              </p:nvSpPr>
              <p:spPr>
                <a:xfrm>
                  <a:off x="-4674728" y="2158148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FCDFF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26" name="文本占位符 20"/>
            <p:cNvSpPr txBox="1"/>
            <p:nvPr/>
          </p:nvSpPr>
          <p:spPr>
            <a:xfrm>
              <a:off x="6213805" y="2897686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关系 点、直线、平面之间的位置关系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9974866" y="521515"/>
            <a:ext cx="4062342" cy="300975"/>
          </a:xfrm>
          <a:prstGeom prst="rect">
            <a:avLst/>
          </a:prstGeom>
          <a:solidFill>
            <a:srgbClr val="3FCDF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>
            <a:spLocks noChangeArrowheads="1"/>
          </p:cNvSpPr>
          <p:nvPr/>
        </p:nvSpPr>
        <p:spPr bwMode="auto">
          <a:xfrm>
            <a:off x="414477" y="2745192"/>
            <a:ext cx="9223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kern="0">
                <a:solidFill>
                  <a:srgbClr val="3333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一条直线与一个平面内的两条</a:t>
            </a:r>
            <a:r>
              <a:rPr lang="zh-CN" altLang="en-US" sz="2000" b="0" i="0" kern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相交直线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都垂直，则该直线与此平面垂直．</a:t>
            </a:r>
          </a:p>
        </p:txBody>
      </p:sp>
      <p:graphicFrame>
        <p:nvGraphicFramePr>
          <p:cNvPr id="7202" name="内容占位符 720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70643" y="1651606"/>
          <a:ext cx="279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1600" imgH="191135" progId="Equation.3">
                  <p:embed/>
                </p:oleObj>
              </mc:Choice>
              <mc:Fallback>
                <p:oleObj r:id="rId2" imgW="101600" imgH="191135" progId="Equation.3">
                  <p:embed/>
                  <p:pic>
                    <p:nvPicPr>
                      <p:cNvPr id="0" name="内容占位符 7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643" y="1651606"/>
                        <a:ext cx="279400" cy="5238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文本框 7171"/>
          <p:cNvSpPr txBox="1">
            <a:spLocks noChangeArrowheads="1"/>
          </p:cNvSpPr>
          <p:nvPr/>
        </p:nvSpPr>
        <p:spPr bwMode="auto">
          <a:xfrm>
            <a:off x="3537543" y="818174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温故知新</a:t>
            </a:r>
          </a:p>
        </p:txBody>
      </p:sp>
      <p:sp>
        <p:nvSpPr>
          <p:cNvPr id="7172" name="文本框 7172"/>
          <p:cNvSpPr txBox="1">
            <a:spLocks noChangeArrowheads="1"/>
          </p:cNvSpPr>
          <p:nvPr/>
        </p:nvSpPr>
        <p:spPr bwMode="auto">
          <a:xfrm>
            <a:off x="414477" y="1160967"/>
            <a:ext cx="74771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直线与平面垂直的定义</a:t>
            </a:r>
          </a:p>
        </p:txBody>
      </p:sp>
      <p:sp>
        <p:nvSpPr>
          <p:cNvPr id="7173" name="文本框 7173"/>
          <p:cNvSpPr txBox="1">
            <a:spLocks noChangeArrowheads="1"/>
          </p:cNvSpPr>
          <p:nvPr/>
        </p:nvSpPr>
        <p:spPr bwMode="auto">
          <a:xfrm>
            <a:off x="660400" y="2264737"/>
            <a:ext cx="35525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2.直线与平面垂直的判定定理</a:t>
            </a:r>
          </a:p>
        </p:txBody>
      </p:sp>
      <p:sp>
        <p:nvSpPr>
          <p:cNvPr id="7174" name="文本框 7174"/>
          <p:cNvSpPr txBox="1">
            <a:spLocks noChangeArrowheads="1"/>
          </p:cNvSpPr>
          <p:nvPr/>
        </p:nvSpPr>
        <p:spPr bwMode="auto">
          <a:xfrm>
            <a:off x="414477" y="1730452"/>
            <a:ext cx="10889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如果直线   与平面    内的任意一条直线都垂直，我们说</a:t>
            </a:r>
            <a:r>
              <a:rPr lang="zh-CN" altLang="en-US" sz="2000" b="0" i="0" kern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直线   </a:t>
            </a:r>
            <a:r>
              <a:rPr lang="en-US" altLang="zh-CN" sz="2000" b="0" i="0" kern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0" i="0" kern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与平面    互相垂直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</p:txBody>
      </p:sp>
      <p:graphicFrame>
        <p:nvGraphicFramePr>
          <p:cNvPr id="7175" name="对象 7175"/>
          <p:cNvGraphicFramePr>
            <a:graphicFrameLocks noChangeAspect="1"/>
          </p:cNvGraphicFramePr>
          <p:nvPr/>
        </p:nvGraphicFramePr>
        <p:xfrm>
          <a:off x="2632060" y="1794006"/>
          <a:ext cx="287338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93675" imgH="180340" progId="Equation.3">
                  <p:embed/>
                </p:oleObj>
              </mc:Choice>
              <mc:Fallback>
                <p:oleObj r:id="rId4" imgW="193675" imgH="180340" progId="Equation.3">
                  <p:embed/>
                  <p:pic>
                    <p:nvPicPr>
                      <p:cNvPr id="0" name="对象 7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60" y="1794006"/>
                        <a:ext cx="287338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对象 7176"/>
          <p:cNvGraphicFramePr>
            <a:graphicFrameLocks noChangeAspect="1"/>
          </p:cNvGraphicFramePr>
          <p:nvPr/>
        </p:nvGraphicFramePr>
        <p:xfrm>
          <a:off x="8236809" y="1735275"/>
          <a:ext cx="4318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5575" imgH="142875" progId="Equation.3">
                  <p:embed/>
                </p:oleObj>
              </mc:Choice>
              <mc:Fallback>
                <p:oleObj r:id="rId6" imgW="155575" imgH="142875" progId="Equation.3">
                  <p:embed/>
                  <p:pic>
                    <p:nvPicPr>
                      <p:cNvPr id="0" name="对象 7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6809" y="1735275"/>
                        <a:ext cx="4318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8" name="组合 7177"/>
          <p:cNvGrpSpPr/>
          <p:nvPr/>
        </p:nvGrpSpPr>
        <p:grpSpPr bwMode="auto">
          <a:xfrm>
            <a:off x="9638377" y="1671343"/>
            <a:ext cx="2081790" cy="436645"/>
            <a:chOff x="0" y="-18"/>
            <a:chExt cx="1217" cy="215"/>
          </a:xfrm>
        </p:grpSpPr>
        <p:sp>
          <p:nvSpPr>
            <p:cNvPr id="3" name="矩形 7178"/>
            <p:cNvSpPr>
              <a:spLocks noChangeArrowheads="1"/>
            </p:cNvSpPr>
            <p:nvPr/>
          </p:nvSpPr>
          <p:spPr bwMode="auto">
            <a:xfrm>
              <a:off x="0" y="0"/>
              <a:ext cx="121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0" hangingPunct="0"/>
              <a:r>
                <a:rPr lang="zh-CN" altLang="en-US" sz="2000" b="0" i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记作</a:t>
              </a:r>
              <a:r>
                <a:rPr lang="zh-CN" altLang="en-US" sz="2000" b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．</a:t>
              </a:r>
            </a:p>
          </p:txBody>
        </p:sp>
        <p:graphicFrame>
          <p:nvGraphicFramePr>
            <p:cNvPr id="7179" name="对象 7179"/>
            <p:cNvGraphicFramePr>
              <a:graphicFrameLocks noChangeAspect="1"/>
            </p:cNvGraphicFramePr>
            <p:nvPr/>
          </p:nvGraphicFramePr>
          <p:xfrm>
            <a:off x="516" y="-18"/>
            <a:ext cx="395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94335" imgH="190500" progId="Equation.3">
                    <p:embed/>
                  </p:oleObj>
                </mc:Choice>
                <mc:Fallback>
                  <p:oleObj r:id="rId8" imgW="394335" imgH="190500" progId="Equation.3">
                    <p:embed/>
                    <p:pic>
                      <p:nvPicPr>
                        <p:cNvPr id="0" name="对象 7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" y="-18"/>
                          <a:ext cx="395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81" name="组合 7180"/>
          <p:cNvGrpSpPr/>
          <p:nvPr/>
        </p:nvGrpSpPr>
        <p:grpSpPr bwMode="auto">
          <a:xfrm>
            <a:off x="6973216" y="3758961"/>
            <a:ext cx="2305050" cy="1800225"/>
            <a:chOff x="0" y="0"/>
            <a:chExt cx="1951" cy="1316"/>
          </a:xfrm>
        </p:grpSpPr>
        <p:sp>
          <p:nvSpPr>
            <p:cNvPr id="4" name="直接连接符 7181"/>
            <p:cNvSpPr>
              <a:spLocks noChangeShapeType="1"/>
            </p:cNvSpPr>
            <p:nvPr/>
          </p:nvSpPr>
          <p:spPr bwMode="auto">
            <a:xfrm flipV="1">
              <a:off x="589" y="773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2" name="直接连接符 7182"/>
            <p:cNvSpPr>
              <a:spLocks noChangeShapeType="1"/>
            </p:cNvSpPr>
            <p:nvPr/>
          </p:nvSpPr>
          <p:spPr bwMode="auto">
            <a:xfrm>
              <a:off x="0" y="1090"/>
              <a:ext cx="163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7183" name="对象 7183"/>
            <p:cNvGraphicFramePr>
              <a:graphicFrameLocks noChangeAspect="1"/>
            </p:cNvGraphicFramePr>
            <p:nvPr/>
          </p:nvGraphicFramePr>
          <p:xfrm>
            <a:off x="1225" y="363"/>
            <a:ext cx="206" cy="2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28905" imgH="180340" progId="Equation.3">
                    <p:embed/>
                  </p:oleObj>
                </mc:Choice>
                <mc:Fallback>
                  <p:oleObj r:id="rId10" imgW="128905" imgH="180340" progId="Equation.3">
                    <p:embed/>
                    <p:pic>
                      <p:nvPicPr>
                        <p:cNvPr id="0" name="对象 7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5" y="363"/>
                          <a:ext cx="206" cy="2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对象 7184"/>
            <p:cNvGraphicFramePr>
              <a:graphicFrameLocks noChangeAspect="1"/>
            </p:cNvGraphicFramePr>
            <p:nvPr/>
          </p:nvGraphicFramePr>
          <p:xfrm>
            <a:off x="1406" y="772"/>
            <a:ext cx="165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29540" imgH="142240" progId="Equation.3">
                    <p:embed/>
                  </p:oleObj>
                </mc:Choice>
                <mc:Fallback>
                  <p:oleObj r:id="rId12" imgW="129540" imgH="142240" progId="Equation.3">
                    <p:embed/>
                    <p:pic>
                      <p:nvPicPr>
                        <p:cNvPr id="0" name="对象 71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6" y="772"/>
                          <a:ext cx="165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5" name="直接连接符 7185"/>
            <p:cNvSpPr>
              <a:spLocks noChangeShapeType="1"/>
            </p:cNvSpPr>
            <p:nvPr/>
          </p:nvSpPr>
          <p:spPr bwMode="auto">
            <a:xfrm flipH="1">
              <a:off x="635" y="590"/>
              <a:ext cx="771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6" name="直接连接符 7186"/>
            <p:cNvSpPr>
              <a:spLocks noChangeShapeType="1"/>
            </p:cNvSpPr>
            <p:nvPr/>
          </p:nvSpPr>
          <p:spPr bwMode="auto">
            <a:xfrm>
              <a:off x="952" y="19"/>
              <a:ext cx="0" cy="5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7187" name="对象 7187"/>
            <p:cNvGraphicFramePr>
              <a:graphicFrameLocks noChangeAspect="1"/>
            </p:cNvGraphicFramePr>
            <p:nvPr/>
          </p:nvGraphicFramePr>
          <p:xfrm>
            <a:off x="952" y="0"/>
            <a:ext cx="206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90170" imgH="180340" progId="Equation.3">
                    <p:embed/>
                  </p:oleObj>
                </mc:Choice>
                <mc:Fallback>
                  <p:oleObj r:id="rId14" imgW="90170" imgH="180340" progId="Equation.3">
                    <p:embed/>
                    <p:pic>
                      <p:nvPicPr>
                        <p:cNvPr id="0" name="对象 7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" y="0"/>
                          <a:ext cx="206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8" name="直接连接符 7188"/>
            <p:cNvSpPr>
              <a:spLocks noChangeShapeType="1"/>
            </p:cNvSpPr>
            <p:nvPr/>
          </p:nvSpPr>
          <p:spPr bwMode="auto">
            <a:xfrm flipV="1">
              <a:off x="0" y="364"/>
              <a:ext cx="31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89" name="直接连接符 7189"/>
            <p:cNvSpPr>
              <a:spLocks noChangeShapeType="1"/>
            </p:cNvSpPr>
            <p:nvPr/>
          </p:nvSpPr>
          <p:spPr bwMode="auto">
            <a:xfrm flipV="1">
              <a:off x="1633" y="364"/>
              <a:ext cx="31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0" name="直接连接符 7190"/>
            <p:cNvSpPr>
              <a:spLocks noChangeShapeType="1"/>
            </p:cNvSpPr>
            <p:nvPr/>
          </p:nvSpPr>
          <p:spPr bwMode="auto">
            <a:xfrm>
              <a:off x="317" y="364"/>
              <a:ext cx="131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91" name="直接连接符 7191"/>
            <p:cNvSpPr>
              <a:spLocks noChangeShapeType="1"/>
            </p:cNvSpPr>
            <p:nvPr/>
          </p:nvSpPr>
          <p:spPr bwMode="auto">
            <a:xfrm>
              <a:off x="1542" y="36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7192" name="对象 7192"/>
            <p:cNvGraphicFramePr>
              <a:graphicFrameLocks noChangeAspect="1"/>
            </p:cNvGraphicFramePr>
            <p:nvPr/>
          </p:nvGraphicFramePr>
          <p:xfrm>
            <a:off x="91" y="818"/>
            <a:ext cx="27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155575" imgH="142875" progId="Equation.3">
                    <p:embed/>
                  </p:oleObj>
                </mc:Choice>
                <mc:Fallback>
                  <p:oleObj r:id="rId16" imgW="155575" imgH="142875" progId="Equation.3">
                    <p:embed/>
                    <p:pic>
                      <p:nvPicPr>
                        <p:cNvPr id="0" name="对象 7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" y="818"/>
                          <a:ext cx="27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3" name="直接连接符 7193"/>
            <p:cNvSpPr>
              <a:spLocks noChangeShapeType="1"/>
            </p:cNvSpPr>
            <p:nvPr/>
          </p:nvSpPr>
          <p:spPr bwMode="auto">
            <a:xfrm>
              <a:off x="952" y="1089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7194" name="对象 7194"/>
            <p:cNvGraphicFramePr>
              <a:graphicFrameLocks noChangeAspect="1"/>
            </p:cNvGraphicFramePr>
            <p:nvPr/>
          </p:nvGraphicFramePr>
          <p:xfrm>
            <a:off x="952" y="772"/>
            <a:ext cx="198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154940" imgH="167640" progId="Equation.3">
                    <p:embed/>
                  </p:oleObj>
                </mc:Choice>
                <mc:Fallback>
                  <p:oleObj r:id="rId18" imgW="154940" imgH="167640" progId="Equation.3">
                    <p:embed/>
                    <p:pic>
                      <p:nvPicPr>
                        <p:cNvPr id="0" name="对象 7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2" y="772"/>
                          <a:ext cx="198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96" name="组合 7195"/>
          <p:cNvGrpSpPr>
            <a:grpSpLocks noChangeAspect="1"/>
          </p:cNvGrpSpPr>
          <p:nvPr/>
        </p:nvGrpSpPr>
        <p:grpSpPr bwMode="auto">
          <a:xfrm>
            <a:off x="2392684" y="3547987"/>
            <a:ext cx="3468830" cy="2286000"/>
            <a:chOff x="0" y="0"/>
            <a:chExt cx="2005" cy="1284"/>
          </a:xfrm>
        </p:grpSpPr>
        <p:graphicFrame>
          <p:nvGraphicFramePr>
            <p:cNvPr id="5" name="对象 7196"/>
            <p:cNvGraphicFramePr>
              <a:graphicFrameLocks noChangeAspect="1"/>
            </p:cNvGraphicFramePr>
            <p:nvPr/>
          </p:nvGraphicFramePr>
          <p:xfrm>
            <a:off x="44" y="1"/>
            <a:ext cx="453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345440" imgH="179070" progId="Equation.3">
                    <p:embed/>
                  </p:oleObj>
                </mc:Choice>
                <mc:Fallback>
                  <p:oleObj r:id="rId20" imgW="345440" imgH="179070" progId="Equation.3">
                    <p:embed/>
                    <p:pic>
                      <p:nvPicPr>
                        <p:cNvPr id="0" name="对象 71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" y="1"/>
                          <a:ext cx="453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7" name="对象 7197"/>
            <p:cNvGraphicFramePr>
              <a:graphicFrameLocks noChangeAspect="1"/>
            </p:cNvGraphicFramePr>
            <p:nvPr/>
          </p:nvGraphicFramePr>
          <p:xfrm>
            <a:off x="34" y="273"/>
            <a:ext cx="454" cy="2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345440" imgH="179070" progId="Equation.3">
                    <p:embed/>
                  </p:oleObj>
                </mc:Choice>
                <mc:Fallback>
                  <p:oleObj r:id="rId22" imgW="345440" imgH="179070" progId="Equation.3">
                    <p:embed/>
                    <p:pic>
                      <p:nvPicPr>
                        <p:cNvPr id="0" name="对象 7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" y="273"/>
                          <a:ext cx="454" cy="2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8" name="对象 7198"/>
            <p:cNvGraphicFramePr>
              <a:graphicFrameLocks noChangeAspect="1"/>
            </p:cNvGraphicFramePr>
            <p:nvPr/>
          </p:nvGraphicFramePr>
          <p:xfrm>
            <a:off x="18" y="545"/>
            <a:ext cx="534" cy="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409575" imgH="140970" progId="Equation.3">
                    <p:embed/>
                  </p:oleObj>
                </mc:Choice>
                <mc:Fallback>
                  <p:oleObj r:id="rId24" imgW="409575" imgH="140970" progId="Equation.3">
                    <p:embed/>
                    <p:pic>
                      <p:nvPicPr>
                        <p:cNvPr id="0" name="对象 7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" y="545"/>
                          <a:ext cx="534" cy="1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9" name="对象 7199"/>
            <p:cNvGraphicFramePr>
              <a:graphicFrameLocks noChangeAspect="1"/>
            </p:cNvGraphicFramePr>
            <p:nvPr/>
          </p:nvGraphicFramePr>
          <p:xfrm>
            <a:off x="7" y="773"/>
            <a:ext cx="49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6" imgW="396240" imgH="179070" progId="Equation.DSMT4">
                    <p:embed/>
                  </p:oleObj>
                </mc:Choice>
                <mc:Fallback>
                  <p:oleObj r:id="rId26" imgW="396240" imgH="179070" progId="Equation.DSMT4">
                    <p:embed/>
                    <p:pic>
                      <p:nvPicPr>
                        <p:cNvPr id="0" name="对象 7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" y="773"/>
                          <a:ext cx="499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0" name="对象 7200"/>
            <p:cNvGraphicFramePr>
              <a:graphicFrameLocks noChangeAspect="1"/>
            </p:cNvGraphicFramePr>
            <p:nvPr/>
          </p:nvGraphicFramePr>
          <p:xfrm>
            <a:off x="0" y="1053"/>
            <a:ext cx="816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8" imgW="621665" imgH="177800" progId="Equation.DSMT4">
                    <p:embed/>
                  </p:oleObj>
                </mc:Choice>
                <mc:Fallback>
                  <p:oleObj r:id="rId28" imgW="621665" imgH="177800" progId="Equation.DSMT4">
                    <p:embed/>
                    <p:pic>
                      <p:nvPicPr>
                        <p:cNvPr id="0" name="对象 72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53"/>
                          <a:ext cx="816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01" name="对象 7201"/>
            <p:cNvGraphicFramePr>
              <a:graphicFrameLocks noChangeAspect="1"/>
            </p:cNvGraphicFramePr>
            <p:nvPr/>
          </p:nvGraphicFramePr>
          <p:xfrm>
            <a:off x="689" y="0"/>
            <a:ext cx="1316" cy="1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0" imgW="726440" imgH="918210" progId="Equation.3">
                    <p:embed/>
                  </p:oleObj>
                </mc:Choice>
                <mc:Fallback>
                  <p:oleObj r:id="rId30" imgW="726440" imgH="918210" progId="Equation.3">
                    <p:embed/>
                    <p:pic>
                      <p:nvPicPr>
                        <p:cNvPr id="0" name="对象 72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0"/>
                          <a:ext cx="1316" cy="1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03" name="对象 7203"/>
          <p:cNvGraphicFramePr>
            <a:graphicFrameLocks noChangeAspect="1"/>
          </p:cNvGraphicFramePr>
          <p:nvPr/>
        </p:nvGraphicFramePr>
        <p:xfrm>
          <a:off x="7299483" y="1652108"/>
          <a:ext cx="3317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2" imgW="101600" imgH="191135" progId="Equation.3">
                  <p:embed/>
                </p:oleObj>
              </mc:Choice>
              <mc:Fallback>
                <p:oleObj r:id="rId32" imgW="101600" imgH="191135" progId="Equation.3">
                  <p:embed/>
                  <p:pic>
                    <p:nvPicPr>
                      <p:cNvPr id="0" name="对象 7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483" y="1652108"/>
                        <a:ext cx="3317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文本框 9218"/>
          <p:cNvSpPr txBox="1"/>
          <p:nvPr/>
        </p:nvSpPr>
        <p:spPr>
          <a:xfrm>
            <a:off x="660400" y="1420631"/>
            <a:ext cx="9109075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noProof="1">
                <a:solidFill>
                  <a:srgbClr val="C025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思考1: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一个平面的垂线有多少条？这些直线彼此之间具有什么位置关系？</a:t>
            </a:r>
          </a:p>
        </p:txBody>
      </p:sp>
      <p:grpSp>
        <p:nvGrpSpPr>
          <p:cNvPr id="9220" name="组合 9219"/>
          <p:cNvGrpSpPr/>
          <p:nvPr/>
        </p:nvGrpSpPr>
        <p:grpSpPr bwMode="auto">
          <a:xfrm>
            <a:off x="3797777" y="2669223"/>
            <a:ext cx="3960813" cy="2303462"/>
            <a:chOff x="0" y="0"/>
            <a:chExt cx="1980" cy="1020"/>
          </a:xfrm>
        </p:grpSpPr>
        <p:sp>
          <p:nvSpPr>
            <p:cNvPr id="8196" name="平行四边形 9220"/>
            <p:cNvSpPr>
              <a:spLocks noChangeArrowheads="1"/>
            </p:cNvSpPr>
            <p:nvPr/>
          </p:nvSpPr>
          <p:spPr bwMode="auto">
            <a:xfrm>
              <a:off x="0" y="396"/>
              <a:ext cx="1980" cy="624"/>
            </a:xfrm>
            <a:prstGeom prst="parallelogram">
              <a:avLst>
                <a:gd name="adj" fmla="val 79327"/>
              </a:avLst>
            </a:prstGeom>
            <a:noFill/>
            <a:ln w="381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7" name="直接连接符 9221"/>
            <p:cNvSpPr>
              <a:spLocks noChangeShapeType="1"/>
            </p:cNvSpPr>
            <p:nvPr/>
          </p:nvSpPr>
          <p:spPr bwMode="auto">
            <a:xfrm>
              <a:off x="1260" y="84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8" name="直接连接符 9222"/>
            <p:cNvSpPr>
              <a:spLocks noChangeShapeType="1"/>
            </p:cNvSpPr>
            <p:nvPr/>
          </p:nvSpPr>
          <p:spPr bwMode="auto">
            <a:xfrm>
              <a:off x="1080" y="312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9" name="直接连接符 9223"/>
            <p:cNvSpPr>
              <a:spLocks noChangeShapeType="1"/>
            </p:cNvSpPr>
            <p:nvPr/>
          </p:nvSpPr>
          <p:spPr bwMode="auto">
            <a:xfrm>
              <a:off x="720" y="312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0" name="直接连接符 9224"/>
            <p:cNvSpPr>
              <a:spLocks noChangeShapeType="1"/>
            </p:cNvSpPr>
            <p:nvPr/>
          </p:nvSpPr>
          <p:spPr bwMode="auto">
            <a:xfrm>
              <a:off x="540" y="156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01" name="直接连接符 9225"/>
            <p:cNvSpPr>
              <a:spLocks noChangeShapeType="1"/>
            </p:cNvSpPr>
            <p:nvPr/>
          </p:nvSpPr>
          <p:spPr bwMode="auto">
            <a:xfrm>
              <a:off x="900" y="0"/>
              <a:ext cx="0" cy="62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710946" y="3628207"/>
            <a:ext cx="23939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∥</a:t>
            </a: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</a:p>
        </p:txBody>
      </p:sp>
      <p:sp>
        <p:nvSpPr>
          <p:cNvPr id="9218" name="Line 6"/>
          <p:cNvSpPr>
            <a:spLocks noChangeShapeType="1"/>
          </p:cNvSpPr>
          <p:nvPr/>
        </p:nvSpPr>
        <p:spPr bwMode="auto">
          <a:xfrm>
            <a:off x="5754745" y="4325782"/>
            <a:ext cx="3482975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" name="Line 7"/>
          <p:cNvSpPr>
            <a:spLocks noChangeShapeType="1"/>
          </p:cNvSpPr>
          <p:nvPr/>
        </p:nvSpPr>
        <p:spPr bwMode="auto">
          <a:xfrm flipH="1">
            <a:off x="5746807" y="3081181"/>
            <a:ext cx="962025" cy="125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" name="Line 8"/>
          <p:cNvSpPr>
            <a:spLocks noChangeShapeType="1"/>
          </p:cNvSpPr>
          <p:nvPr/>
        </p:nvSpPr>
        <p:spPr bwMode="auto">
          <a:xfrm>
            <a:off x="7389870" y="3081181"/>
            <a:ext cx="1095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1" name="Line 9"/>
          <p:cNvSpPr>
            <a:spLocks noChangeShapeType="1"/>
          </p:cNvSpPr>
          <p:nvPr/>
        </p:nvSpPr>
        <p:spPr bwMode="auto">
          <a:xfrm>
            <a:off x="8415394" y="3081181"/>
            <a:ext cx="17780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2" name="Line 10"/>
          <p:cNvSpPr>
            <a:spLocks noChangeShapeType="1"/>
          </p:cNvSpPr>
          <p:nvPr/>
        </p:nvSpPr>
        <p:spPr bwMode="auto">
          <a:xfrm>
            <a:off x="6708831" y="3081181"/>
            <a:ext cx="681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8488419" y="3081181"/>
            <a:ext cx="239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 flipH="1">
            <a:off x="9229782" y="3078006"/>
            <a:ext cx="962025" cy="1250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6912031" y="4354356"/>
            <a:ext cx="0" cy="9461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6" name="Line 14"/>
          <p:cNvSpPr>
            <a:spLocks noChangeShapeType="1"/>
          </p:cNvSpPr>
          <p:nvPr/>
        </p:nvSpPr>
        <p:spPr bwMode="auto">
          <a:xfrm>
            <a:off x="6912031" y="2363632"/>
            <a:ext cx="0" cy="13303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6553256" y="2417606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9228" name="Line 17"/>
          <p:cNvSpPr>
            <a:spLocks noChangeShapeType="1"/>
          </p:cNvSpPr>
          <p:nvPr/>
        </p:nvSpPr>
        <p:spPr bwMode="auto">
          <a:xfrm>
            <a:off x="7986769" y="2420781"/>
            <a:ext cx="0" cy="13335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9" name="Line 18"/>
          <p:cNvSpPr>
            <a:spLocks noChangeShapeType="1"/>
          </p:cNvSpPr>
          <p:nvPr/>
        </p:nvSpPr>
        <p:spPr bwMode="auto">
          <a:xfrm>
            <a:off x="7993119" y="4313081"/>
            <a:ext cx="0" cy="9017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7627994" y="2274732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9231" name="Rectangle 20"/>
          <p:cNvSpPr>
            <a:spLocks noChangeArrowheads="1"/>
          </p:cNvSpPr>
          <p:nvPr/>
        </p:nvSpPr>
        <p:spPr bwMode="auto">
          <a:xfrm>
            <a:off x="7904220" y="3506632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>
                <a:solidFill>
                  <a:srgbClr val="FFFF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0279" name="文本框 10278"/>
          <p:cNvSpPr txBox="1"/>
          <p:nvPr/>
        </p:nvSpPr>
        <p:spPr>
          <a:xfrm>
            <a:off x="660400" y="1273652"/>
            <a:ext cx="88201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kern="0" noProof="1">
                <a:solidFill>
                  <a:srgbClr val="C025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思考2: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如果直线a，b都垂直于平面α</a:t>
            </a:r>
          </a:p>
        </p:txBody>
      </p:sp>
      <p:sp>
        <p:nvSpPr>
          <p:cNvPr id="9256" name="文本框 10280"/>
          <p:cNvSpPr txBox="1">
            <a:spLocks noChangeArrowheads="1"/>
          </p:cNvSpPr>
          <p:nvPr/>
        </p:nvSpPr>
        <p:spPr bwMode="auto">
          <a:xfrm>
            <a:off x="8016931" y="3649507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0282" name="右箭头 10281"/>
          <p:cNvSpPr>
            <a:spLocks noChangeArrowheads="1"/>
          </p:cNvSpPr>
          <p:nvPr/>
        </p:nvSpPr>
        <p:spPr bwMode="auto">
          <a:xfrm>
            <a:off x="1629859" y="3690818"/>
            <a:ext cx="792162" cy="431800"/>
          </a:xfrm>
          <a:prstGeom prst="rightArrow">
            <a:avLst>
              <a:gd name="adj1" fmla="val 50000"/>
              <a:gd name="adj2" fmla="val 4585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999" y="3545884"/>
            <a:ext cx="841321" cy="96934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492027" y="1811704"/>
            <a:ext cx="2592387" cy="1611914"/>
            <a:chOff x="2545614" y="2522267"/>
            <a:chExt cx="2592387" cy="1611914"/>
          </a:xfrm>
        </p:grpSpPr>
        <p:sp>
          <p:nvSpPr>
            <p:cNvPr id="10278" name="Rectangle 4"/>
            <p:cNvSpPr>
              <a:spLocks noChangeArrowheads="1"/>
            </p:cNvSpPr>
            <p:nvPr/>
          </p:nvSpPr>
          <p:spPr bwMode="auto">
            <a:xfrm>
              <a:off x="2545614" y="2588017"/>
              <a:ext cx="2592387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altLang="zh-CN" sz="2000" b="0" i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a⊥</a:t>
              </a:r>
              <a:r>
                <a:rPr lang="zh-CN" altLang="en-US" sz="2000" b="0" i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平面</a:t>
              </a:r>
            </a:p>
            <a:p>
              <a:pPr>
                <a:lnSpc>
                  <a:spcPct val="200000"/>
                </a:lnSpc>
              </a:pPr>
              <a:r>
                <a:rPr lang="en-US" altLang="zh-CN" sz="2000" b="0" i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b⊥</a:t>
              </a:r>
              <a:r>
                <a:rPr lang="zh-CN" altLang="en-US" sz="2000" b="0" i="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平面</a:t>
              </a: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3626" y="2522267"/>
              <a:ext cx="841321" cy="969348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8706" y="3164833"/>
              <a:ext cx="841321" cy="9693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>
            <a:spLocks noChangeArrowheads="1"/>
          </p:cNvSpPr>
          <p:nvPr/>
        </p:nvSpPr>
        <p:spPr bwMode="auto">
          <a:xfrm>
            <a:off x="623888" y="1182420"/>
            <a:ext cx="6629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b="0" i="0" kern="0" dirty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线面垂直的性质定理：</a:t>
            </a:r>
          </a:p>
        </p:txBody>
      </p:sp>
      <p:sp>
        <p:nvSpPr>
          <p:cNvPr id="11267" name="文本框 11266"/>
          <p:cNvSpPr txBox="1">
            <a:spLocks noChangeArrowheads="1"/>
          </p:cNvSpPr>
          <p:nvPr/>
        </p:nvSpPr>
        <p:spPr bwMode="auto">
          <a:xfrm>
            <a:off x="623888" y="5064065"/>
            <a:ext cx="3059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b="0" i="0" kern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符号语言：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623888" y="2351500"/>
            <a:ext cx="31321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b="0" i="0" kern="0" dirty="0">
                <a:solidFill>
                  <a:srgbClr val="C025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图形语言：</a:t>
            </a: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623888" y="1715699"/>
            <a:ext cx="720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垂直于同一平面的两直线互相平行.</a:t>
            </a:r>
          </a:p>
        </p:txBody>
      </p:sp>
      <p:graphicFrame>
        <p:nvGraphicFramePr>
          <p:cNvPr id="11270" name="对象 11269"/>
          <p:cNvGraphicFramePr>
            <a:graphicFrameLocks noChangeAspect="1"/>
          </p:cNvGraphicFramePr>
          <p:nvPr/>
        </p:nvGraphicFramePr>
        <p:xfrm>
          <a:off x="1967012" y="4980831"/>
          <a:ext cx="3431975" cy="440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86840" imgH="177800" progId="Equation.DSMT4">
                  <p:embed/>
                </p:oleObj>
              </mc:Choice>
              <mc:Fallback>
                <p:oleObj r:id="rId2" imgW="1386840" imgH="177800" progId="Equation.DSMT4">
                  <p:embed/>
                  <p:pic>
                    <p:nvPicPr>
                      <p:cNvPr id="0" name="对象 11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7012" y="4980831"/>
                        <a:ext cx="3431975" cy="440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1" name="组合 11270"/>
          <p:cNvGrpSpPr/>
          <p:nvPr/>
        </p:nvGrpSpPr>
        <p:grpSpPr bwMode="auto">
          <a:xfrm>
            <a:off x="4340506" y="2459499"/>
            <a:ext cx="3036406" cy="1719090"/>
            <a:chOff x="0" y="0"/>
            <a:chExt cx="2736" cy="1440"/>
          </a:xfrm>
        </p:grpSpPr>
        <p:grpSp>
          <p:nvGrpSpPr>
            <p:cNvPr id="10247" name="组合 11271"/>
            <p:cNvGrpSpPr/>
            <p:nvPr/>
          </p:nvGrpSpPr>
          <p:grpSpPr bwMode="auto">
            <a:xfrm>
              <a:off x="672" y="0"/>
              <a:ext cx="288" cy="1056"/>
              <a:chOff x="-96" y="0"/>
              <a:chExt cx="288" cy="1056"/>
            </a:xfrm>
          </p:grpSpPr>
          <p:sp>
            <p:nvSpPr>
              <p:cNvPr id="10248" name="直接连接符 11272"/>
              <p:cNvSpPr>
                <a:spLocks noChangeShapeType="1"/>
              </p:cNvSpPr>
              <p:nvPr/>
            </p:nvSpPr>
            <p:spPr bwMode="auto">
              <a:xfrm>
                <a:off x="192" y="0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49" name="文本框 11273"/>
              <p:cNvSpPr txBox="1">
                <a:spLocks noChangeArrowheads="1"/>
              </p:cNvSpPr>
              <p:nvPr/>
            </p:nvSpPr>
            <p:spPr bwMode="auto">
              <a:xfrm>
                <a:off x="-96" y="200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b="0" i="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10250" name="组合 11274"/>
            <p:cNvGrpSpPr/>
            <p:nvPr/>
          </p:nvGrpSpPr>
          <p:grpSpPr bwMode="auto">
            <a:xfrm>
              <a:off x="1440" y="0"/>
              <a:ext cx="288" cy="1056"/>
              <a:chOff x="-96" y="0"/>
              <a:chExt cx="288" cy="1056"/>
            </a:xfrm>
          </p:grpSpPr>
          <p:sp>
            <p:nvSpPr>
              <p:cNvPr id="10251" name="直接连接符 11275"/>
              <p:cNvSpPr>
                <a:spLocks noChangeShapeType="1"/>
              </p:cNvSpPr>
              <p:nvPr/>
            </p:nvSpPr>
            <p:spPr bwMode="auto">
              <a:xfrm>
                <a:off x="192" y="0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2" name="文本框 11276"/>
              <p:cNvSpPr txBox="1">
                <a:spLocks noChangeArrowheads="1"/>
              </p:cNvSpPr>
              <p:nvPr/>
            </p:nvSpPr>
            <p:spPr bwMode="auto">
              <a:xfrm>
                <a:off x="-96" y="217"/>
                <a:ext cx="288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b="0" kern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0253" name="组合 11277"/>
            <p:cNvGrpSpPr/>
            <p:nvPr/>
          </p:nvGrpSpPr>
          <p:grpSpPr bwMode="auto">
            <a:xfrm>
              <a:off x="0" y="672"/>
              <a:ext cx="2736" cy="768"/>
              <a:chOff x="0" y="0"/>
              <a:chExt cx="2736" cy="768"/>
            </a:xfrm>
          </p:grpSpPr>
          <p:sp>
            <p:nvSpPr>
              <p:cNvPr id="10254" name="平行四边形 1127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36" cy="768"/>
              </a:xfrm>
              <a:prstGeom prst="parallelogram">
                <a:avLst>
                  <a:gd name="adj" fmla="val 89063"/>
                </a:avLst>
              </a:prstGeom>
              <a:noFill/>
              <a:ln w="254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endParaRPr lang="zh-CN" altLang="en-US" sz="2000" b="0" kern="0"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55" name="文本框 11279"/>
              <p:cNvSpPr txBox="1">
                <a:spLocks noChangeArrowheads="1"/>
              </p:cNvSpPr>
              <p:nvPr/>
            </p:nvSpPr>
            <p:spPr bwMode="auto">
              <a:xfrm>
                <a:off x="288" y="456"/>
                <a:ext cx="384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1pPr>
                <a:lvl2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2pPr>
                <a:lvl3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3pPr>
                <a:lvl4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4pPr>
                <a:lvl5pPr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b="1" i="1">
                    <a:solidFill>
                      <a:schemeClr val="tx1"/>
                    </a:solidFill>
                    <a:latin typeface="Arial" panose="020B0604020202020204" pitchFamily="34" charset="0"/>
                    <a:ea typeface="华文细黑" panose="02010600040101010101" pitchFamily="2" charset="-122"/>
                  </a:defRPr>
                </a:lvl9pPr>
              </a:lstStyle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b="0" kern="0" dirty="0"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α</a:t>
                </a:r>
              </a:p>
            </p:txBody>
          </p:sp>
        </p:grpSp>
      </p:grp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>
            <a:spLocks noChangeArrowheads="1"/>
          </p:cNvSpPr>
          <p:nvPr/>
        </p:nvSpPr>
        <p:spPr bwMode="auto">
          <a:xfrm>
            <a:off x="5523194" y="4483743"/>
            <a:ext cx="13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5427422" y="2851793"/>
            <a:ext cx="107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2292" name="矩形 12291"/>
          <p:cNvSpPr/>
          <p:nvPr/>
        </p:nvSpPr>
        <p:spPr>
          <a:xfrm>
            <a:off x="530506" y="1185832"/>
            <a:ext cx="6324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１、判断下列命题的正误。</a:t>
            </a:r>
          </a:p>
        </p:txBody>
      </p:sp>
      <p:sp>
        <p:nvSpPr>
          <p:cNvPr id="12293" name="矩形 12292"/>
          <p:cNvSpPr/>
          <p:nvPr/>
        </p:nvSpPr>
        <p:spPr>
          <a:xfrm>
            <a:off x="447554" y="2843916"/>
            <a:ext cx="91376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于同一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的两条直线互相平行（      ）</a:t>
            </a:r>
          </a:p>
        </p:txBody>
      </p:sp>
      <p:sp>
        <p:nvSpPr>
          <p:cNvPr id="12294" name="矩形 12293"/>
          <p:cNvSpPr/>
          <p:nvPr/>
        </p:nvSpPr>
        <p:spPr>
          <a:xfrm>
            <a:off x="453904" y="3659891"/>
            <a:ext cx="5950668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于同一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的两条直线互相平行（       ）</a:t>
            </a:r>
          </a:p>
        </p:txBody>
      </p:sp>
      <p:sp>
        <p:nvSpPr>
          <p:cNvPr id="12295" name="矩形 12294"/>
          <p:cNvSpPr/>
          <p:nvPr/>
        </p:nvSpPr>
        <p:spPr>
          <a:xfrm>
            <a:off x="447555" y="4475866"/>
            <a:ext cx="588013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于同一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的两条直线互相平行（      ）</a:t>
            </a:r>
          </a:p>
        </p:txBody>
      </p:sp>
      <p:sp>
        <p:nvSpPr>
          <p:cNvPr id="12296" name="文本框 12295"/>
          <p:cNvSpPr txBox="1">
            <a:spLocks noChangeArrowheads="1"/>
          </p:cNvSpPr>
          <p:nvPr/>
        </p:nvSpPr>
        <p:spPr bwMode="auto">
          <a:xfrm>
            <a:off x="5549734" y="3652014"/>
            <a:ext cx="1079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en-US" altLang="zh-CN" sz="2000" b="0" i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</a:p>
        </p:txBody>
      </p:sp>
      <p:sp>
        <p:nvSpPr>
          <p:cNvPr id="12297" name="矩形 12296"/>
          <p:cNvSpPr/>
          <p:nvPr/>
        </p:nvSpPr>
        <p:spPr>
          <a:xfrm>
            <a:off x="447555" y="2027941"/>
            <a:ext cx="5880136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x-none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zh-CN" altLang="en-US" sz="2000" kern="0" noProof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平行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于同一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的两条直线互相平行（      ）</a:t>
            </a:r>
          </a:p>
        </p:txBody>
      </p:sp>
      <p:sp>
        <p:nvSpPr>
          <p:cNvPr id="12298" name="文本框 12297"/>
          <p:cNvSpPr txBox="1">
            <a:spLocks noChangeArrowheads="1"/>
          </p:cNvSpPr>
          <p:nvPr/>
        </p:nvSpPr>
        <p:spPr bwMode="auto">
          <a:xfrm>
            <a:off x="5523194" y="2035818"/>
            <a:ext cx="1331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0" hangingPunct="0"/>
            <a:r>
              <a:rPr lang="zh-CN" altLang="en-US" sz="2000" b="0" i="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√</a:t>
            </a:r>
          </a:p>
        </p:txBody>
      </p:sp>
      <p:sp>
        <p:nvSpPr>
          <p:cNvPr id="11275" name="文本框 12299"/>
          <p:cNvSpPr txBox="1">
            <a:spLocks noChangeArrowheads="1"/>
          </p:cNvSpPr>
          <p:nvPr/>
        </p:nvSpPr>
        <p:spPr bwMode="auto">
          <a:xfrm>
            <a:off x="3813215" y="357950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小试牛刀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  <p:bldP spid="12294" grpId="0"/>
      <p:bldP spid="12295" grpId="0"/>
      <p:bldP spid="12297" grpId="0"/>
      <p:bldP spid="12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3313"/>
          <p:cNvGraphicFramePr>
            <a:graphicFrameLocks noChangeAspect="1"/>
          </p:cNvGraphicFramePr>
          <p:nvPr/>
        </p:nvGraphicFramePr>
        <p:xfrm>
          <a:off x="798552" y="1303919"/>
          <a:ext cx="8993629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7930" imgH="381000" progId="Equation.DSMT4">
                  <p:embed/>
                </p:oleObj>
              </mc:Choice>
              <mc:Fallback>
                <p:oleObj r:id="rId2" imgW="2487930" imgH="381000" progId="Equation.DSMT4">
                  <p:embed/>
                  <p:pic>
                    <p:nvPicPr>
                      <p:cNvPr id="0" name="对象 13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52" y="1303919"/>
                        <a:ext cx="8993629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0" name="组合 13314"/>
          <p:cNvGrpSpPr/>
          <p:nvPr/>
        </p:nvGrpSpPr>
        <p:grpSpPr bwMode="auto">
          <a:xfrm>
            <a:off x="6162494" y="2949794"/>
            <a:ext cx="2449512" cy="2592388"/>
            <a:chOff x="0" y="0"/>
            <a:chExt cx="1361" cy="1270"/>
          </a:xfrm>
        </p:grpSpPr>
        <p:sp>
          <p:nvSpPr>
            <p:cNvPr id="12291" name="平行四边形 13315"/>
            <p:cNvSpPr>
              <a:spLocks noChangeArrowheads="1"/>
            </p:cNvSpPr>
            <p:nvPr/>
          </p:nvSpPr>
          <p:spPr bwMode="auto">
            <a:xfrm>
              <a:off x="0" y="441"/>
              <a:ext cx="1361" cy="489"/>
            </a:xfrm>
            <a:prstGeom prst="parallelogram">
              <a:avLst>
                <a:gd name="adj" fmla="val 69581"/>
              </a:avLst>
            </a:prstGeom>
            <a:noFill/>
            <a:ln w="2857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2292" name="对象 13316"/>
            <p:cNvGraphicFramePr>
              <a:graphicFrameLocks noChangeAspect="1"/>
            </p:cNvGraphicFramePr>
            <p:nvPr/>
          </p:nvGraphicFramePr>
          <p:xfrm>
            <a:off x="232" y="118"/>
            <a:ext cx="176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8905" imgH="141605" progId="Equation.3">
                    <p:embed/>
                  </p:oleObj>
                </mc:Choice>
                <mc:Fallback>
                  <p:oleObj r:id="rId4" imgW="128905" imgH="141605" progId="Equation.3">
                    <p:embed/>
                    <p:pic>
                      <p:nvPicPr>
                        <p:cNvPr id="0" name="对象 13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" y="118"/>
                          <a:ext cx="176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对象 13317"/>
            <p:cNvGraphicFramePr>
              <a:graphicFrameLocks noChangeAspect="1"/>
            </p:cNvGraphicFramePr>
            <p:nvPr/>
          </p:nvGraphicFramePr>
          <p:xfrm>
            <a:off x="55" y="765"/>
            <a:ext cx="211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4940" imgH="142240" progId="Equation.3">
                    <p:embed/>
                  </p:oleObj>
                </mc:Choice>
                <mc:Fallback>
                  <p:oleObj r:id="rId6" imgW="154940" imgH="142240" progId="Equation.3">
                    <p:embed/>
                    <p:pic>
                      <p:nvPicPr>
                        <p:cNvPr id="0" name="对象 133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" y="765"/>
                          <a:ext cx="211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对象 13318"/>
            <p:cNvGraphicFramePr>
              <a:graphicFrameLocks noChangeAspect="1"/>
            </p:cNvGraphicFramePr>
            <p:nvPr/>
          </p:nvGraphicFramePr>
          <p:xfrm>
            <a:off x="861" y="18"/>
            <a:ext cx="176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28270" imgH="179705" progId="Equation.3">
                    <p:embed/>
                  </p:oleObj>
                </mc:Choice>
                <mc:Fallback>
                  <p:oleObj r:id="rId8" imgW="128270" imgH="179705" progId="Equation.3">
                    <p:embed/>
                    <p:pic>
                      <p:nvPicPr>
                        <p:cNvPr id="0" name="对象 13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" y="18"/>
                          <a:ext cx="176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295" name="组合 13319"/>
            <p:cNvGrpSpPr/>
            <p:nvPr/>
          </p:nvGrpSpPr>
          <p:grpSpPr bwMode="auto">
            <a:xfrm>
              <a:off x="426" y="0"/>
              <a:ext cx="1" cy="1270"/>
              <a:chOff x="0" y="0"/>
              <a:chExt cx="1" cy="1270"/>
            </a:xfrm>
          </p:grpSpPr>
          <p:sp>
            <p:nvSpPr>
              <p:cNvPr id="12296" name="直接连接符 133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1" cy="61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97" name="直接连接符 13321"/>
              <p:cNvSpPr>
                <a:spLocks noChangeShapeType="1"/>
              </p:cNvSpPr>
              <p:nvPr/>
            </p:nvSpPr>
            <p:spPr bwMode="auto">
              <a:xfrm>
                <a:off x="0" y="924"/>
                <a:ext cx="0" cy="34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298" name="直接连接符 13322"/>
            <p:cNvSpPr>
              <a:spLocks noChangeShapeType="1"/>
            </p:cNvSpPr>
            <p:nvPr/>
          </p:nvSpPr>
          <p:spPr bwMode="auto">
            <a:xfrm>
              <a:off x="589" y="245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3324" name="对象 13323"/>
          <p:cNvGraphicFramePr>
            <a:graphicFrameLocks noChangeAspect="1"/>
          </p:cNvGraphicFramePr>
          <p:nvPr/>
        </p:nvGraphicFramePr>
        <p:xfrm>
          <a:off x="5686114" y="1790919"/>
          <a:ext cx="27352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913765" imgH="215900" progId="Equation.DSMT4">
                  <p:embed/>
                </p:oleObj>
              </mc:Choice>
              <mc:Fallback>
                <p:oleObj r:id="rId10" imgW="913765" imgH="215900" progId="Equation.DSMT4">
                  <p:embed/>
                  <p:pic>
                    <p:nvPicPr>
                      <p:cNvPr id="0" name="对象 13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114" y="1790919"/>
                        <a:ext cx="27352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文本框 13325"/>
          <p:cNvSpPr txBox="1">
            <a:spLocks noChangeArrowheads="1"/>
          </p:cNvSpPr>
          <p:nvPr/>
        </p:nvSpPr>
        <p:spPr bwMode="auto">
          <a:xfrm>
            <a:off x="4102582" y="56531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i="0" kern="0">
                <a:solidFill>
                  <a:schemeClr val="bg1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小试牛刀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>
            <a:spLocks noChangeArrowheads="1"/>
          </p:cNvSpPr>
          <p:nvPr/>
        </p:nvSpPr>
        <p:spPr bwMode="auto">
          <a:xfrm>
            <a:off x="664768" y="1202659"/>
            <a:ext cx="5264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zh-CN" altLang="en-US" sz="2000" b="0" i="0" kern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性质定理</a:t>
            </a:r>
            <a:r>
              <a:rPr lang="en-US" altLang="zh-CN" sz="2000" b="0" i="0" kern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垂直于同一个平面的两条直线平行</a:t>
            </a:r>
          </a:p>
        </p:txBody>
      </p:sp>
      <p:sp>
        <p:nvSpPr>
          <p:cNvPr id="16387" name="平行四边形 16386"/>
          <p:cNvSpPr>
            <a:spLocks noChangeArrowheads="1"/>
          </p:cNvSpPr>
          <p:nvPr/>
        </p:nvSpPr>
        <p:spPr bwMode="auto">
          <a:xfrm>
            <a:off x="2609268" y="2403395"/>
            <a:ext cx="2305050" cy="411163"/>
          </a:xfrm>
          <a:prstGeom prst="parallelogram">
            <a:avLst>
              <a:gd name="adj" fmla="val 140154"/>
            </a:avLst>
          </a:prstGeom>
          <a:gradFill rotWithShape="1">
            <a:gsLst>
              <a:gs pos="0">
                <a:schemeClr val="hlink">
                  <a:alpha val="70999"/>
                </a:schemeClr>
              </a:gs>
              <a:gs pos="100000">
                <a:srgbClr val="55708A">
                  <a:alpha val="34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endParaRPr lang="zh-CN" altLang="en-US" sz="2000" b="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88" name="组合 16387"/>
          <p:cNvGrpSpPr/>
          <p:nvPr/>
        </p:nvGrpSpPr>
        <p:grpSpPr bwMode="auto">
          <a:xfrm>
            <a:off x="3474456" y="1754108"/>
            <a:ext cx="576263" cy="1296987"/>
            <a:chOff x="0" y="0"/>
            <a:chExt cx="363" cy="817"/>
          </a:xfrm>
        </p:grpSpPr>
        <p:sp>
          <p:nvSpPr>
            <p:cNvPr id="15364" name="直接连接符 16388"/>
            <p:cNvSpPr>
              <a:spLocks noChangeShapeType="1"/>
            </p:cNvSpPr>
            <p:nvPr/>
          </p:nvSpPr>
          <p:spPr bwMode="auto">
            <a:xfrm>
              <a:off x="0" y="0"/>
              <a:ext cx="0" cy="45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65" name="直接连接符 16389"/>
            <p:cNvSpPr>
              <a:spLocks noChangeShapeType="1"/>
            </p:cNvSpPr>
            <p:nvPr/>
          </p:nvSpPr>
          <p:spPr bwMode="auto">
            <a:xfrm>
              <a:off x="363" y="46"/>
              <a:ext cx="0" cy="499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66" name="直接连接符 16390"/>
            <p:cNvSpPr>
              <a:spLocks noChangeShapeType="1"/>
            </p:cNvSpPr>
            <p:nvPr/>
          </p:nvSpPr>
          <p:spPr bwMode="auto">
            <a:xfrm>
              <a:off x="0" y="681"/>
              <a:ext cx="0" cy="1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367" name="直接连接符 16391"/>
            <p:cNvSpPr>
              <a:spLocks noChangeShapeType="1"/>
            </p:cNvSpPr>
            <p:nvPr/>
          </p:nvSpPr>
          <p:spPr bwMode="auto">
            <a:xfrm>
              <a:off x="363" y="681"/>
              <a:ext cx="0" cy="136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394" name="组合 16393"/>
          <p:cNvGrpSpPr/>
          <p:nvPr/>
        </p:nvGrpSpPr>
        <p:grpSpPr bwMode="auto">
          <a:xfrm>
            <a:off x="3042655" y="1669971"/>
            <a:ext cx="1325563" cy="501650"/>
            <a:chOff x="0" y="37"/>
            <a:chExt cx="835" cy="316"/>
          </a:xfrm>
        </p:grpSpPr>
        <p:sp>
          <p:nvSpPr>
            <p:cNvPr id="15370" name="矩形 16394"/>
            <p:cNvSpPr>
              <a:spLocks noChangeArrowheads="1"/>
            </p:cNvSpPr>
            <p:nvPr/>
          </p:nvSpPr>
          <p:spPr bwMode="auto">
            <a:xfrm>
              <a:off x="0" y="3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000" b="0" i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</a:p>
          </p:txBody>
        </p:sp>
        <p:sp>
          <p:nvSpPr>
            <p:cNvPr id="15371" name="矩形 16395"/>
            <p:cNvSpPr>
              <a:spLocks noChangeArrowheads="1"/>
            </p:cNvSpPr>
            <p:nvPr/>
          </p:nvSpPr>
          <p:spPr bwMode="auto">
            <a:xfrm>
              <a:off x="629" y="10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r>
                <a:rPr lang="en-US" altLang="zh-CN" sz="2000" b="0" kern="0"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16397" name="文本框 16396"/>
          <p:cNvSpPr txBox="1">
            <a:spLocks noChangeArrowheads="1"/>
          </p:cNvSpPr>
          <p:nvPr/>
        </p:nvSpPr>
        <p:spPr bwMode="auto">
          <a:xfrm>
            <a:off x="660400" y="3343955"/>
            <a:ext cx="52004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有关结论：</a:t>
            </a:r>
          </a:p>
          <a:p>
            <a:pPr>
              <a:lnSpc>
                <a:spcPct val="150000"/>
              </a:lnSpc>
            </a:pPr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b="0" i="0" kern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垂直于同一条直线的两个平面互相平行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graphicFrame>
        <p:nvGraphicFramePr>
          <p:cNvPr id="16398" name="内容占位符 16397"/>
          <p:cNvGraphicFramePr>
            <a:graphicFrameLocks noGrp="1" noChangeAspect="1"/>
          </p:cNvGraphicFramePr>
          <p:nvPr>
            <p:ph idx="4294967295"/>
          </p:nvPr>
        </p:nvGraphicFramePr>
        <p:xfrm>
          <a:off x="5951538" y="2370057"/>
          <a:ext cx="38814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83030" imgH="177800" progId="Equation.DSMT4">
                  <p:embed/>
                </p:oleObj>
              </mc:Choice>
              <mc:Fallback>
                <p:oleObj r:id="rId2" imgW="1383030" imgH="177800" progId="Equation.DSMT4">
                  <p:embed/>
                  <p:pic>
                    <p:nvPicPr>
                      <p:cNvPr id="0" name="内容占位符 16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2370057"/>
                        <a:ext cx="3881437" cy="49847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9" name="矩形 16398"/>
          <p:cNvSpPr>
            <a:spLocks noChangeArrowheads="1"/>
          </p:cNvSpPr>
          <p:nvPr/>
        </p:nvSpPr>
        <p:spPr bwMode="auto">
          <a:xfrm>
            <a:off x="660400" y="4360761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b="0" i="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b="0" i="0" kern="0" dirty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两条平行线中一条垂直于一个平面，则另一条也垂直于这个平面；</a:t>
            </a:r>
          </a:p>
        </p:txBody>
      </p:sp>
      <p:sp>
        <p:nvSpPr>
          <p:cNvPr id="16400" name="矩形 16399"/>
          <p:cNvSpPr>
            <a:spLocks noChangeArrowheads="1"/>
          </p:cNvSpPr>
          <p:nvPr/>
        </p:nvSpPr>
        <p:spPr bwMode="auto">
          <a:xfrm>
            <a:off x="665364" y="4864664"/>
            <a:ext cx="11526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r>
              <a:rPr lang="en-US" altLang="zh-CN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b="0" i="0" kern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b="0" i="0" kern="0">
                <a:solidFill>
                  <a:srgbClr val="EB1707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两个平行平面中的一个垂直于一条直线，则另一个平面也垂直于这条直线。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255" y="2301222"/>
            <a:ext cx="658425" cy="74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7" grpId="0"/>
      <p:bldP spid="16399" grpId="0"/>
      <p:bldP spid="164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7409"/>
          <p:cNvGrpSpPr/>
          <p:nvPr/>
        </p:nvGrpSpPr>
        <p:grpSpPr bwMode="auto">
          <a:xfrm>
            <a:off x="2978190" y="1261845"/>
            <a:ext cx="6235621" cy="4796055"/>
            <a:chOff x="0" y="0"/>
            <a:chExt cx="1996" cy="2041"/>
          </a:xfrm>
        </p:grpSpPr>
        <p:sp>
          <p:nvSpPr>
            <p:cNvPr id="16386" name="任意多边形 17410"/>
            <p:cNvSpPr>
              <a:spLocks noChangeArrowheads="1"/>
            </p:cNvSpPr>
            <p:nvPr/>
          </p:nvSpPr>
          <p:spPr bwMode="auto">
            <a:xfrm>
              <a:off x="0" y="0"/>
              <a:ext cx="1032" cy="1643"/>
            </a:xfrm>
            <a:custGeom>
              <a:avLst/>
              <a:gdLst>
                <a:gd name="T0" fmla="*/ 680 w 680"/>
                <a:gd name="T1" fmla="*/ 0 h 1270"/>
                <a:gd name="T2" fmla="*/ 0 w 680"/>
                <a:gd name="T3" fmla="*/ 273 h 1270"/>
                <a:gd name="T4" fmla="*/ 0 w 680"/>
                <a:gd name="T5" fmla="*/ 1270 h 1270"/>
                <a:gd name="T6" fmla="*/ 680 w 680"/>
                <a:gd name="T7" fmla="*/ 998 h 1270"/>
                <a:gd name="T8" fmla="*/ 680 w 680"/>
                <a:gd name="T9" fmla="*/ 0 h 1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0" h="1270">
                  <a:moveTo>
                    <a:pt x="680" y="0"/>
                  </a:moveTo>
                  <a:lnTo>
                    <a:pt x="0" y="273"/>
                  </a:lnTo>
                  <a:lnTo>
                    <a:pt x="0" y="1270"/>
                  </a:lnTo>
                  <a:lnTo>
                    <a:pt x="680" y="998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00FFCC"/>
            </a:solidFill>
            <a:ln w="3810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7" name="任意多边形 17411"/>
            <p:cNvSpPr>
              <a:spLocks noChangeArrowheads="1"/>
            </p:cNvSpPr>
            <p:nvPr/>
          </p:nvSpPr>
          <p:spPr bwMode="auto">
            <a:xfrm>
              <a:off x="1032" y="0"/>
              <a:ext cx="964" cy="1585"/>
            </a:xfrm>
            <a:custGeom>
              <a:avLst/>
              <a:gdLst>
                <a:gd name="T0" fmla="*/ 0 w 635"/>
                <a:gd name="T1" fmla="*/ 0 h 1225"/>
                <a:gd name="T2" fmla="*/ 635 w 635"/>
                <a:gd name="T3" fmla="*/ 182 h 1225"/>
                <a:gd name="T4" fmla="*/ 635 w 635"/>
                <a:gd name="T5" fmla="*/ 1225 h 1225"/>
                <a:gd name="T6" fmla="*/ 0 w 635"/>
                <a:gd name="T7" fmla="*/ 998 h 1225"/>
                <a:gd name="T8" fmla="*/ 0 w 635"/>
                <a:gd name="T9" fmla="*/ 0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1225">
                  <a:moveTo>
                    <a:pt x="0" y="0"/>
                  </a:moveTo>
                  <a:lnTo>
                    <a:pt x="635" y="182"/>
                  </a:lnTo>
                  <a:lnTo>
                    <a:pt x="635" y="1225"/>
                  </a:lnTo>
                  <a:lnTo>
                    <a:pt x="0" y="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8" name="任意多边形 17412"/>
            <p:cNvSpPr>
              <a:spLocks noChangeArrowheads="1"/>
            </p:cNvSpPr>
            <p:nvPr/>
          </p:nvSpPr>
          <p:spPr bwMode="auto">
            <a:xfrm>
              <a:off x="0" y="1291"/>
              <a:ext cx="1996" cy="705"/>
            </a:xfrm>
            <a:custGeom>
              <a:avLst/>
              <a:gdLst>
                <a:gd name="T0" fmla="*/ 0 w 1315"/>
                <a:gd name="T1" fmla="*/ 272 h 545"/>
                <a:gd name="T2" fmla="*/ 635 w 1315"/>
                <a:gd name="T3" fmla="*/ 545 h 545"/>
                <a:gd name="T4" fmla="*/ 1315 w 1315"/>
                <a:gd name="T5" fmla="*/ 227 h 545"/>
                <a:gd name="T6" fmla="*/ 680 w 1315"/>
                <a:gd name="T7" fmla="*/ 0 h 545"/>
                <a:gd name="T8" fmla="*/ 0 w 1315"/>
                <a:gd name="T9" fmla="*/ 27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5" h="545">
                  <a:moveTo>
                    <a:pt x="0" y="272"/>
                  </a:moveTo>
                  <a:lnTo>
                    <a:pt x="635" y="545"/>
                  </a:lnTo>
                  <a:lnTo>
                    <a:pt x="1315" y="227"/>
                  </a:lnTo>
                  <a:lnTo>
                    <a:pt x="68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b="1"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endParaRPr lang="zh-CN" altLang="en-US" sz="2000" b="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16389" name="对象 17413"/>
            <p:cNvGraphicFramePr>
              <a:graphicFrameLocks noChangeAspect="1"/>
            </p:cNvGraphicFramePr>
            <p:nvPr/>
          </p:nvGraphicFramePr>
          <p:xfrm>
            <a:off x="0" y="353"/>
            <a:ext cx="41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53035" imgH="140335" progId="Equation.3">
                    <p:embed/>
                  </p:oleObj>
                </mc:Choice>
                <mc:Fallback>
                  <p:oleObj r:id="rId2" imgW="153035" imgH="140335" progId="Equation.3">
                    <p:embed/>
                    <p:pic>
                      <p:nvPicPr>
                        <p:cNvPr id="0" name="对象 17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53"/>
                          <a:ext cx="41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对象 17414"/>
            <p:cNvGraphicFramePr>
              <a:graphicFrameLocks noChangeAspect="1"/>
            </p:cNvGraphicFramePr>
            <p:nvPr/>
          </p:nvGraphicFramePr>
          <p:xfrm>
            <a:off x="1583" y="176"/>
            <a:ext cx="413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53035" imgH="203835" progId="Equation.3">
                    <p:embed/>
                  </p:oleObj>
                </mc:Choice>
                <mc:Fallback>
                  <p:oleObj r:id="rId4" imgW="153035" imgH="203835" progId="Equation.3">
                    <p:embed/>
                    <p:pic>
                      <p:nvPicPr>
                        <p:cNvPr id="0" name="对象 17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3" y="176"/>
                          <a:ext cx="413" cy="4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对象 17415"/>
            <p:cNvGraphicFramePr>
              <a:graphicFrameLocks noChangeAspect="1"/>
            </p:cNvGraphicFramePr>
            <p:nvPr/>
          </p:nvGraphicFramePr>
          <p:xfrm>
            <a:off x="908" y="1724"/>
            <a:ext cx="286" cy="3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27000" imgH="165100" progId="Equation.3">
                    <p:embed/>
                  </p:oleObj>
                </mc:Choice>
                <mc:Fallback>
                  <p:oleObj r:id="rId6" imgW="127000" imgH="165100" progId="Equation.3">
                    <p:embed/>
                    <p:pic>
                      <p:nvPicPr>
                        <p:cNvPr id="0" name="对象 17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8" y="1724"/>
                          <a:ext cx="286" cy="3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对象 17416"/>
            <p:cNvGraphicFramePr>
              <a:graphicFrameLocks noChangeAspect="1"/>
            </p:cNvGraphicFramePr>
            <p:nvPr/>
          </p:nvGraphicFramePr>
          <p:xfrm>
            <a:off x="996" y="485"/>
            <a:ext cx="330" cy="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14300" imgH="215900" progId="Equation.3">
                    <p:embed/>
                  </p:oleObj>
                </mc:Choice>
                <mc:Fallback>
                  <p:oleObj r:id="rId8" imgW="114300" imgH="215900" progId="Equation.3">
                    <p:embed/>
                    <p:pic>
                      <p:nvPicPr>
                        <p:cNvPr id="0" name="对象 17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" y="485"/>
                          <a:ext cx="330" cy="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8" name="矩形 17417"/>
          <p:cNvSpPr>
            <a:spLocks noChangeArrowheads="1" noChangeShapeType="1" noTextEdit="1"/>
          </p:cNvSpPr>
          <p:nvPr/>
        </p:nvSpPr>
        <p:spPr bwMode="auto">
          <a:xfrm>
            <a:off x="4342235" y="3368317"/>
            <a:ext cx="4247198" cy="41627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平面与平面垂直的性质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74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Office PowerPoint</Application>
  <PresentationFormat>宽屏</PresentationFormat>
  <Paragraphs>127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FandolFang R</vt:lpstr>
      <vt:lpstr>Calibri</vt:lpstr>
      <vt:lpstr>思源黑体 CN Light</vt:lpstr>
      <vt:lpstr>办公资源网：www.bangongziyuan.com</vt:lpstr>
      <vt:lpstr>Microsoft 公式 3.0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