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8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7" r:id="rId26"/>
    <p:sldId id="285" r:id="rId27"/>
  </p:sldIdLst>
  <p:sldSz cx="12192000" cy="6858000"/>
  <p:notesSz cx="6858000" cy="9144000"/>
  <p:embeddedFontLst>
    <p:embeddedFont>
      <p:font typeface="FandolFang R" panose="02010600030101010101" charset="-122"/>
      <p:regular r:id="rId29"/>
    </p:embeddedFont>
    <p:embeddedFont>
      <p:font typeface="思源黑体 CN Light" panose="02010600030101010101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56">
          <p15:clr>
            <a:srgbClr val="A4A3A4"/>
          </p15:clr>
        </p15:guide>
        <p15:guide id="2" orient="horz" pos="600">
          <p15:clr>
            <a:srgbClr val="A4A3A4"/>
          </p15:clr>
        </p15:guide>
        <p15:guide id="3" orient="horz" pos="664">
          <p15:clr>
            <a:srgbClr val="A4A3A4"/>
          </p15:clr>
        </p15:guide>
        <p15:guide id="4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844" autoAdjust="0"/>
  </p:normalViewPr>
  <p:slideViewPr>
    <p:cSldViewPr snapToGrid="0">
      <p:cViewPr varScale="1">
        <p:scale>
          <a:sx n="103" d="100"/>
          <a:sy n="103" d="100"/>
        </p:scale>
        <p:origin x="744" y="96"/>
      </p:cViewPr>
      <p:guideLst>
        <p:guide pos="7256"/>
        <p:guide orient="horz" pos="600"/>
        <p:guide orient="horz" pos="664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35.wmf"/><Relationship Id="rId2" Type="http://schemas.openxmlformats.org/officeDocument/2006/relationships/oleObject" Target="../embeddings/oleObject31.bin"/><Relationship Id="rId16" Type="http://schemas.openxmlformats.org/officeDocument/2006/relationships/oleObject" Target="../embeddings/oleObject3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19.wmf"/><Relationship Id="rId7" Type="http://schemas.openxmlformats.org/officeDocument/2006/relationships/image" Target="../media/image49.wmf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0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5.e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7.wmf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2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0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618" r="46645" b="25643"/>
          <a:stretch>
            <a:fillRect/>
          </a:stretch>
        </p:blipFill>
        <p:spPr>
          <a:xfrm>
            <a:off x="-231527" y="0"/>
            <a:ext cx="3414713" cy="6821488"/>
          </a:xfrm>
          <a:custGeom>
            <a:avLst/>
            <a:gdLst>
              <a:gd name="connsiteX0" fmla="*/ 0 w 3414713"/>
              <a:gd name="connsiteY0" fmla="*/ 0 h 6821488"/>
              <a:gd name="connsiteX1" fmla="*/ 3414713 w 3414713"/>
              <a:gd name="connsiteY1" fmla="*/ 0 h 6821488"/>
              <a:gd name="connsiteX2" fmla="*/ 2896408 w 3414713"/>
              <a:gd name="connsiteY2" fmla="*/ 991343 h 6821488"/>
              <a:gd name="connsiteX3" fmla="*/ 0 w 3414713"/>
              <a:gd name="connsiteY3" fmla="*/ 6821488 h 6821488"/>
              <a:gd name="connsiteX4" fmla="*/ 0 w 3414713"/>
              <a:gd name="connsiteY4" fmla="*/ 0 h 682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4713" h="6821488">
                <a:moveTo>
                  <a:pt x="0" y="0"/>
                </a:moveTo>
                <a:cubicBezTo>
                  <a:pt x="0" y="0"/>
                  <a:pt x="0" y="0"/>
                  <a:pt x="3414713" y="0"/>
                </a:cubicBezTo>
                <a:cubicBezTo>
                  <a:pt x="3201294" y="301333"/>
                  <a:pt x="3035785" y="628870"/>
                  <a:pt x="2896408" y="991343"/>
                </a:cubicBezTo>
                <a:cubicBezTo>
                  <a:pt x="2164684" y="2925991"/>
                  <a:pt x="2351971" y="6026667"/>
                  <a:pt x="0" y="6821488"/>
                </a:cubicBezTo>
                <a:cubicBezTo>
                  <a:pt x="0" y="6821488"/>
                  <a:pt x="0" y="6821488"/>
                  <a:pt x="0" y="0"/>
                </a:cubicBez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t="618" b="25025"/>
          <a:stretch>
            <a:fillRect/>
          </a:stretch>
        </p:blipFill>
        <p:spPr>
          <a:xfrm>
            <a:off x="-168027" y="0"/>
            <a:ext cx="6397625" cy="6878638"/>
          </a:xfrm>
          <a:custGeom>
            <a:avLst/>
            <a:gdLst>
              <a:gd name="connsiteX0" fmla="*/ 3414390 w 6397625"/>
              <a:gd name="connsiteY0" fmla="*/ 0 h 6878638"/>
              <a:gd name="connsiteX1" fmla="*/ 6397625 w 6397625"/>
              <a:gd name="connsiteY1" fmla="*/ 0 h 6878638"/>
              <a:gd name="connsiteX2" fmla="*/ 6293103 w 6397625"/>
              <a:gd name="connsiteY2" fmla="*/ 74246 h 6878638"/>
              <a:gd name="connsiteX3" fmla="*/ 4011037 w 6397625"/>
              <a:gd name="connsiteY3" fmla="*/ 3341053 h 6878638"/>
              <a:gd name="connsiteX4" fmla="*/ 2090443 w 6397625"/>
              <a:gd name="connsiteY4" fmla="*/ 6481206 h 6878638"/>
              <a:gd name="connsiteX5" fmla="*/ 1376208 w 6397625"/>
              <a:gd name="connsiteY5" fmla="*/ 6878638 h 6878638"/>
              <a:gd name="connsiteX6" fmla="*/ 0 w 6397625"/>
              <a:gd name="connsiteY6" fmla="*/ 6878638 h 6878638"/>
              <a:gd name="connsiteX7" fmla="*/ 0 w 6397625"/>
              <a:gd name="connsiteY7" fmla="*/ 6821862 h 6878638"/>
              <a:gd name="connsiteX8" fmla="*/ 2896134 w 6397625"/>
              <a:gd name="connsiteY8" fmla="*/ 991397 h 6878638"/>
              <a:gd name="connsiteX9" fmla="*/ 3414390 w 6397625"/>
              <a:gd name="connsiteY9" fmla="*/ 0 h 687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7625" h="6878638">
                <a:moveTo>
                  <a:pt x="3414390" y="0"/>
                </a:moveTo>
                <a:cubicBezTo>
                  <a:pt x="3414390" y="0"/>
                  <a:pt x="3414390" y="0"/>
                  <a:pt x="6397625" y="0"/>
                </a:cubicBezTo>
                <a:cubicBezTo>
                  <a:pt x="6362785" y="21837"/>
                  <a:pt x="6327944" y="48041"/>
                  <a:pt x="6293103" y="74246"/>
                </a:cubicBezTo>
                <a:cubicBezTo>
                  <a:pt x="5204331" y="882213"/>
                  <a:pt x="4581553" y="2144388"/>
                  <a:pt x="4011037" y="3341053"/>
                </a:cubicBezTo>
                <a:cubicBezTo>
                  <a:pt x="3488426" y="4441635"/>
                  <a:pt x="3057272" y="5681974"/>
                  <a:pt x="2090443" y="6481206"/>
                </a:cubicBezTo>
                <a:cubicBezTo>
                  <a:pt x="1877043" y="6655901"/>
                  <a:pt x="1633158" y="6786923"/>
                  <a:pt x="1376208" y="6878638"/>
                </a:cubicBezTo>
                <a:cubicBezTo>
                  <a:pt x="1376208" y="6878638"/>
                  <a:pt x="1376208" y="6878638"/>
                  <a:pt x="0" y="6878638"/>
                </a:cubicBezTo>
                <a:cubicBezTo>
                  <a:pt x="0" y="6878638"/>
                  <a:pt x="0" y="6878638"/>
                  <a:pt x="0" y="6821862"/>
                </a:cubicBezTo>
                <a:cubicBezTo>
                  <a:pt x="2351748" y="6026997"/>
                  <a:pt x="2164479" y="2926151"/>
                  <a:pt x="2896134" y="991397"/>
                </a:cubicBezTo>
                <a:cubicBezTo>
                  <a:pt x="3035497" y="628904"/>
                  <a:pt x="3200990" y="301350"/>
                  <a:pt x="3414390" y="0"/>
                </a:cubicBezTo>
                <a:close/>
              </a:path>
            </a:pathLst>
          </a:custGeom>
        </p:spPr>
      </p:pic>
      <p:sp>
        <p:nvSpPr>
          <p:cNvPr id="21" name="任意多边形 20"/>
          <p:cNvSpPr/>
          <p:nvPr/>
        </p:nvSpPr>
        <p:spPr>
          <a:xfrm>
            <a:off x="1281103" y="0"/>
            <a:ext cx="6345238" cy="6878638"/>
          </a:xfrm>
          <a:custGeom>
            <a:avLst/>
            <a:gdLst>
              <a:gd name="connsiteX0" fmla="*/ 5021318 w 6345238"/>
              <a:gd name="connsiteY0" fmla="*/ 0 h 6878638"/>
              <a:gd name="connsiteX1" fmla="*/ 6345238 w 6345238"/>
              <a:gd name="connsiteY1" fmla="*/ 0 h 6878638"/>
              <a:gd name="connsiteX2" fmla="*/ 5169388 w 6345238"/>
              <a:gd name="connsiteY2" fmla="*/ 580863 h 6878638"/>
              <a:gd name="connsiteX3" fmla="*/ 2469286 w 6345238"/>
              <a:gd name="connsiteY3" fmla="*/ 4690576 h 6878638"/>
              <a:gd name="connsiteX4" fmla="*/ 65325 w 6345238"/>
              <a:gd name="connsiteY4" fmla="*/ 6869903 h 6878638"/>
              <a:gd name="connsiteX5" fmla="*/ 39195 w 6345238"/>
              <a:gd name="connsiteY5" fmla="*/ 6878638 h 6878638"/>
              <a:gd name="connsiteX6" fmla="*/ 0 w 6345238"/>
              <a:gd name="connsiteY6" fmla="*/ 6878638 h 6878638"/>
              <a:gd name="connsiteX7" fmla="*/ 714220 w 6345238"/>
              <a:gd name="connsiteY7" fmla="*/ 6481206 h 6878638"/>
              <a:gd name="connsiteX8" fmla="*/ 2634776 w 6345238"/>
              <a:gd name="connsiteY8" fmla="*/ 3341053 h 6878638"/>
              <a:gd name="connsiteX9" fmla="*/ 4916798 w 6345238"/>
              <a:gd name="connsiteY9" fmla="*/ 74246 h 6878638"/>
              <a:gd name="connsiteX10" fmla="*/ 5021318 w 6345238"/>
              <a:gd name="connsiteY10" fmla="*/ 0 h 687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45238" h="6878638">
                <a:moveTo>
                  <a:pt x="5021318" y="0"/>
                </a:moveTo>
                <a:cubicBezTo>
                  <a:pt x="5021318" y="0"/>
                  <a:pt x="5021318" y="0"/>
                  <a:pt x="6345238" y="0"/>
                </a:cubicBezTo>
                <a:cubicBezTo>
                  <a:pt x="5922804" y="126654"/>
                  <a:pt x="5517788" y="323187"/>
                  <a:pt x="5169388" y="580863"/>
                </a:cubicBezTo>
                <a:cubicBezTo>
                  <a:pt x="3780142" y="1615934"/>
                  <a:pt x="3301092" y="3253705"/>
                  <a:pt x="2469286" y="4690576"/>
                </a:cubicBezTo>
                <a:cubicBezTo>
                  <a:pt x="1907491" y="5668871"/>
                  <a:pt x="1162786" y="6507410"/>
                  <a:pt x="65325" y="6869903"/>
                </a:cubicBezTo>
                <a:cubicBezTo>
                  <a:pt x="56615" y="6874271"/>
                  <a:pt x="47905" y="6878638"/>
                  <a:pt x="39195" y="6878638"/>
                </a:cubicBezTo>
                <a:cubicBezTo>
                  <a:pt x="39195" y="6878638"/>
                  <a:pt x="39195" y="6878638"/>
                  <a:pt x="0" y="6878638"/>
                </a:cubicBezTo>
                <a:cubicBezTo>
                  <a:pt x="256945" y="6786923"/>
                  <a:pt x="500825" y="6655901"/>
                  <a:pt x="714220" y="6481206"/>
                </a:cubicBezTo>
                <a:cubicBezTo>
                  <a:pt x="1681031" y="5681974"/>
                  <a:pt x="2112176" y="4441635"/>
                  <a:pt x="2634776" y="3341053"/>
                </a:cubicBezTo>
                <a:cubicBezTo>
                  <a:pt x="3205282" y="2144388"/>
                  <a:pt x="3828047" y="882213"/>
                  <a:pt x="4916798" y="74246"/>
                </a:cubicBezTo>
                <a:cubicBezTo>
                  <a:pt x="4951638" y="48041"/>
                  <a:pt x="4986478" y="21837"/>
                  <a:pt x="5021318" y="0"/>
                </a:cubicBezTo>
                <a:close/>
              </a:path>
            </a:pathLst>
          </a:custGeom>
          <a:solidFill>
            <a:srgbClr val="BF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773763" y="2482131"/>
            <a:ext cx="7248203" cy="2658943"/>
            <a:chOff x="6147269" y="3015890"/>
            <a:chExt cx="5192525" cy="1904834"/>
          </a:xfrm>
        </p:grpSpPr>
        <p:grpSp>
          <p:nvGrpSpPr>
            <p:cNvPr id="25" name="组合 24"/>
            <p:cNvGrpSpPr/>
            <p:nvPr/>
          </p:nvGrpSpPr>
          <p:grpSpPr>
            <a:xfrm>
              <a:off x="6147269" y="3439435"/>
              <a:ext cx="5107278" cy="1481289"/>
              <a:chOff x="-4714868" y="2218500"/>
              <a:chExt cx="5107278" cy="1481289"/>
            </a:xfrm>
          </p:grpSpPr>
          <p:sp>
            <p:nvSpPr>
              <p:cNvPr id="2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FCD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-4714868" y="2218500"/>
                <a:ext cx="5107278" cy="895973"/>
                <a:chOff x="-4714868" y="2218500"/>
                <a:chExt cx="5107278" cy="895973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1" name="文本占位符 19"/>
                <p:cNvSpPr txBox="1"/>
                <p:nvPr/>
              </p:nvSpPr>
              <p:spPr>
                <a:xfrm>
                  <a:off x="-4634728" y="2218500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000" b="1" dirty="0">
                      <a:solidFill>
                        <a:srgbClr val="3FCDF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2.3.4 </a:t>
                  </a:r>
                  <a:r>
                    <a:rPr lang="zh-CN" altLang="en-US" sz="4000" b="1" dirty="0">
                      <a:solidFill>
                        <a:srgbClr val="3FCDF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平面与平面垂直的性质</a:t>
                  </a:r>
                </a:p>
              </p:txBody>
            </p:sp>
          </p:grpSp>
        </p:grpSp>
        <p:sp>
          <p:nvSpPr>
            <p:cNvPr id="26" name="文本占位符 20"/>
            <p:cNvSpPr txBox="1"/>
            <p:nvPr/>
          </p:nvSpPr>
          <p:spPr>
            <a:xfrm>
              <a:off x="6227409" y="3015890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关系 点、直线、平面之间的位置关系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9974866" y="521515"/>
            <a:ext cx="4062342" cy="300975"/>
          </a:xfrm>
          <a:prstGeom prst="rect">
            <a:avLst/>
          </a:prstGeom>
          <a:solidFill>
            <a:srgbClr val="3FCDF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2045336" y="2148154"/>
            <a:ext cx="3130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000" kern="0" dirty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分析：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作出图形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2" name="Group 61"/>
          <p:cNvGrpSpPr/>
          <p:nvPr/>
        </p:nvGrpSpPr>
        <p:grpSpPr bwMode="auto">
          <a:xfrm>
            <a:off x="4704825" y="3499832"/>
            <a:ext cx="407988" cy="1233487"/>
            <a:chOff x="3008" y="3083"/>
            <a:chExt cx="257" cy="777"/>
          </a:xfrm>
        </p:grpSpPr>
        <p:sp>
          <p:nvSpPr>
            <p:cNvPr id="14393" name="Text Box 23"/>
            <p:cNvSpPr txBox="1">
              <a:spLocks noChangeArrowheads="1"/>
            </p:cNvSpPr>
            <p:nvPr/>
          </p:nvSpPr>
          <p:spPr bwMode="auto">
            <a:xfrm>
              <a:off x="3059" y="3083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14394" name="Line 24"/>
            <p:cNvSpPr>
              <a:spLocks noChangeShapeType="1"/>
            </p:cNvSpPr>
            <p:nvPr/>
          </p:nvSpPr>
          <p:spPr bwMode="auto">
            <a:xfrm>
              <a:off x="3008" y="3156"/>
              <a:ext cx="0" cy="7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2"/>
          <p:cNvGrpSpPr/>
          <p:nvPr/>
        </p:nvGrpSpPr>
        <p:grpSpPr bwMode="auto">
          <a:xfrm>
            <a:off x="3726920" y="3914168"/>
            <a:ext cx="415925" cy="1143000"/>
            <a:chOff x="2760" y="1192"/>
            <a:chExt cx="262" cy="720"/>
          </a:xfrm>
        </p:grpSpPr>
        <p:sp>
          <p:nvSpPr>
            <p:cNvPr id="14391" name="Line 22"/>
            <p:cNvSpPr>
              <a:spLocks noChangeShapeType="1"/>
            </p:cNvSpPr>
            <p:nvPr/>
          </p:nvSpPr>
          <p:spPr bwMode="auto">
            <a:xfrm>
              <a:off x="2760" y="1216"/>
              <a:ext cx="0" cy="6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92" name="Text Box 25"/>
            <p:cNvSpPr txBox="1">
              <a:spLocks noChangeArrowheads="1"/>
            </p:cNvSpPr>
            <p:nvPr/>
          </p:nvSpPr>
          <p:spPr bwMode="auto">
            <a:xfrm>
              <a:off x="2816" y="1192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" name="Group 60"/>
          <p:cNvGrpSpPr/>
          <p:nvPr/>
        </p:nvGrpSpPr>
        <p:grpSpPr bwMode="auto">
          <a:xfrm>
            <a:off x="2402945" y="3158518"/>
            <a:ext cx="3609975" cy="2444750"/>
            <a:chOff x="510" y="1724"/>
            <a:chExt cx="2274" cy="1540"/>
          </a:xfrm>
        </p:grpSpPr>
        <p:sp>
          <p:nvSpPr>
            <p:cNvPr id="14372" name="Line 7"/>
            <p:cNvSpPr>
              <a:spLocks noChangeShapeType="1"/>
            </p:cNvSpPr>
            <p:nvPr/>
          </p:nvSpPr>
          <p:spPr bwMode="auto">
            <a:xfrm>
              <a:off x="1611" y="2586"/>
              <a:ext cx="824" cy="28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3" name="Line 8"/>
            <p:cNvSpPr>
              <a:spLocks noChangeShapeType="1"/>
            </p:cNvSpPr>
            <p:nvPr/>
          </p:nvSpPr>
          <p:spPr bwMode="auto">
            <a:xfrm>
              <a:off x="1620" y="172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4" name="Line 9"/>
            <p:cNvSpPr>
              <a:spLocks noChangeShapeType="1"/>
            </p:cNvSpPr>
            <p:nvPr/>
          </p:nvSpPr>
          <p:spPr bwMode="auto">
            <a:xfrm flipH="1">
              <a:off x="1044" y="1724"/>
              <a:ext cx="576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5" name="Line 10"/>
            <p:cNvSpPr>
              <a:spLocks noChangeShapeType="1"/>
            </p:cNvSpPr>
            <p:nvPr/>
          </p:nvSpPr>
          <p:spPr bwMode="auto">
            <a:xfrm>
              <a:off x="1048" y="239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6" name="Text Box 11"/>
            <p:cNvSpPr txBox="1">
              <a:spLocks noChangeArrowheads="1"/>
            </p:cNvSpPr>
            <p:nvPr/>
          </p:nvSpPr>
          <p:spPr bwMode="auto">
            <a:xfrm>
              <a:off x="2158" y="2027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</a:p>
          </p:txBody>
        </p:sp>
        <p:sp>
          <p:nvSpPr>
            <p:cNvPr id="14377" name="Rectangle 12"/>
            <p:cNvSpPr>
              <a:spLocks noChangeArrowheads="1"/>
            </p:cNvSpPr>
            <p:nvPr/>
          </p:nvSpPr>
          <p:spPr bwMode="auto">
            <a:xfrm>
              <a:off x="1052" y="2275"/>
              <a:ext cx="2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β</a:t>
              </a:r>
            </a:p>
          </p:txBody>
        </p:sp>
        <p:sp>
          <p:nvSpPr>
            <p:cNvPr id="14378" name="Line 13"/>
            <p:cNvSpPr>
              <a:spLocks noChangeShapeType="1"/>
            </p:cNvSpPr>
            <p:nvPr/>
          </p:nvSpPr>
          <p:spPr bwMode="auto">
            <a:xfrm>
              <a:off x="534" y="3252"/>
              <a:ext cx="17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9" name="Line 14"/>
            <p:cNvSpPr>
              <a:spLocks noChangeShapeType="1"/>
            </p:cNvSpPr>
            <p:nvPr/>
          </p:nvSpPr>
          <p:spPr bwMode="auto">
            <a:xfrm>
              <a:off x="1025" y="2584"/>
              <a:ext cx="583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80" name="Line 15"/>
            <p:cNvSpPr>
              <a:spLocks noChangeShapeType="1"/>
            </p:cNvSpPr>
            <p:nvPr/>
          </p:nvSpPr>
          <p:spPr bwMode="auto">
            <a:xfrm flipH="1">
              <a:off x="2265" y="2588"/>
              <a:ext cx="519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81" name="Line 16"/>
            <p:cNvSpPr>
              <a:spLocks noChangeShapeType="1"/>
            </p:cNvSpPr>
            <p:nvPr/>
          </p:nvSpPr>
          <p:spPr bwMode="auto">
            <a:xfrm flipH="1">
              <a:off x="510" y="2588"/>
              <a:ext cx="519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82" name="Text Box 17"/>
            <p:cNvSpPr txBox="1">
              <a:spLocks noChangeArrowheads="1"/>
            </p:cNvSpPr>
            <p:nvPr/>
          </p:nvSpPr>
          <p:spPr bwMode="auto">
            <a:xfrm>
              <a:off x="1582" y="1793"/>
              <a:ext cx="1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14383" name="Line 18"/>
            <p:cNvSpPr>
              <a:spLocks noChangeShapeType="1"/>
            </p:cNvSpPr>
            <p:nvPr/>
          </p:nvSpPr>
          <p:spPr bwMode="auto">
            <a:xfrm flipV="1">
              <a:off x="1047" y="2575"/>
              <a:ext cx="580" cy="689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84" name="Line 19"/>
            <p:cNvSpPr>
              <a:spLocks noChangeShapeType="1"/>
            </p:cNvSpPr>
            <p:nvPr/>
          </p:nvSpPr>
          <p:spPr bwMode="auto">
            <a:xfrm>
              <a:off x="1612" y="1726"/>
              <a:ext cx="791" cy="3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85" name="Line 20"/>
            <p:cNvSpPr>
              <a:spLocks noChangeShapeType="1"/>
            </p:cNvSpPr>
            <p:nvPr/>
          </p:nvSpPr>
          <p:spPr bwMode="auto">
            <a:xfrm>
              <a:off x="2418" y="202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86" name="Text Box 21"/>
            <p:cNvSpPr txBox="1">
              <a:spLocks noChangeArrowheads="1"/>
            </p:cNvSpPr>
            <p:nvPr/>
          </p:nvSpPr>
          <p:spPr bwMode="auto">
            <a:xfrm>
              <a:off x="671" y="2971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γ</a:t>
              </a:r>
            </a:p>
          </p:txBody>
        </p:sp>
        <p:sp>
          <p:nvSpPr>
            <p:cNvPr id="14387" name="Text Box 26"/>
            <p:cNvSpPr txBox="1">
              <a:spLocks noChangeArrowheads="1"/>
            </p:cNvSpPr>
            <p:nvPr/>
          </p:nvSpPr>
          <p:spPr bwMode="auto">
            <a:xfrm>
              <a:off x="1159" y="2949"/>
              <a:ext cx="2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sp>
          <p:nvSpPr>
            <p:cNvPr id="14388" name="Text Box 27"/>
            <p:cNvSpPr txBox="1">
              <a:spLocks noChangeArrowheads="1"/>
            </p:cNvSpPr>
            <p:nvPr/>
          </p:nvSpPr>
          <p:spPr bwMode="auto">
            <a:xfrm>
              <a:off x="2027" y="2689"/>
              <a:ext cx="2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</a:p>
          </p:txBody>
        </p:sp>
        <p:sp>
          <p:nvSpPr>
            <p:cNvPr id="14389" name="Line 28"/>
            <p:cNvSpPr>
              <a:spLocks noChangeShapeType="1"/>
            </p:cNvSpPr>
            <p:nvPr/>
          </p:nvSpPr>
          <p:spPr bwMode="auto">
            <a:xfrm>
              <a:off x="1600" y="2592"/>
              <a:ext cx="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90" name="Line 29"/>
            <p:cNvSpPr>
              <a:spLocks noChangeShapeType="1"/>
            </p:cNvSpPr>
            <p:nvPr/>
          </p:nvSpPr>
          <p:spPr bwMode="auto">
            <a:xfrm>
              <a:off x="2384" y="259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0"/>
          <p:cNvGrpSpPr/>
          <p:nvPr/>
        </p:nvGrpSpPr>
        <p:grpSpPr bwMode="auto">
          <a:xfrm>
            <a:off x="8343376" y="4746018"/>
            <a:ext cx="515938" cy="573088"/>
            <a:chOff x="4195" y="2067"/>
            <a:chExt cx="325" cy="361"/>
          </a:xfrm>
        </p:grpSpPr>
        <p:sp>
          <p:nvSpPr>
            <p:cNvPr id="14370" name="Text Box 31"/>
            <p:cNvSpPr txBox="1">
              <a:spLocks noChangeArrowheads="1"/>
            </p:cNvSpPr>
            <p:nvPr/>
          </p:nvSpPr>
          <p:spPr bwMode="auto">
            <a:xfrm>
              <a:off x="4195" y="2067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14371" name="Line 32"/>
            <p:cNvSpPr>
              <a:spLocks noChangeShapeType="1"/>
            </p:cNvSpPr>
            <p:nvPr/>
          </p:nvSpPr>
          <p:spPr bwMode="auto">
            <a:xfrm flipV="1">
              <a:off x="4296" y="2100"/>
              <a:ext cx="224" cy="3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33"/>
          <p:cNvGrpSpPr/>
          <p:nvPr/>
        </p:nvGrpSpPr>
        <p:grpSpPr bwMode="auto">
          <a:xfrm>
            <a:off x="7741707" y="5046056"/>
            <a:ext cx="762000" cy="425450"/>
            <a:chOff x="3824" y="2272"/>
            <a:chExt cx="480" cy="268"/>
          </a:xfrm>
        </p:grpSpPr>
        <p:sp>
          <p:nvSpPr>
            <p:cNvPr id="14368" name="Line 34"/>
            <p:cNvSpPr>
              <a:spLocks noChangeShapeType="1"/>
            </p:cNvSpPr>
            <p:nvPr/>
          </p:nvSpPr>
          <p:spPr bwMode="auto">
            <a:xfrm flipH="1" flipV="1">
              <a:off x="3824" y="2272"/>
              <a:ext cx="480" cy="1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69" name="Text Box 35"/>
            <p:cNvSpPr txBox="1">
              <a:spLocks noChangeArrowheads="1"/>
            </p:cNvSpPr>
            <p:nvPr/>
          </p:nvSpPr>
          <p:spPr bwMode="auto">
            <a:xfrm>
              <a:off x="3912" y="2288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" name="Group 36"/>
          <p:cNvGrpSpPr/>
          <p:nvPr/>
        </p:nvGrpSpPr>
        <p:grpSpPr bwMode="auto">
          <a:xfrm>
            <a:off x="6354233" y="3185506"/>
            <a:ext cx="3609975" cy="2444750"/>
            <a:chOff x="2982" y="1100"/>
            <a:chExt cx="2274" cy="1540"/>
          </a:xfrm>
        </p:grpSpPr>
        <p:sp>
          <p:nvSpPr>
            <p:cNvPr id="14348" name="Line 37"/>
            <p:cNvSpPr>
              <a:spLocks noChangeShapeType="1"/>
            </p:cNvSpPr>
            <p:nvPr/>
          </p:nvSpPr>
          <p:spPr bwMode="auto">
            <a:xfrm>
              <a:off x="4083" y="1962"/>
              <a:ext cx="824" cy="28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9" name="Line 38"/>
            <p:cNvSpPr>
              <a:spLocks noChangeShapeType="1"/>
            </p:cNvSpPr>
            <p:nvPr/>
          </p:nvSpPr>
          <p:spPr bwMode="auto">
            <a:xfrm>
              <a:off x="4092" y="110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0" name="Line 39"/>
            <p:cNvSpPr>
              <a:spLocks noChangeShapeType="1"/>
            </p:cNvSpPr>
            <p:nvPr/>
          </p:nvSpPr>
          <p:spPr bwMode="auto">
            <a:xfrm flipH="1">
              <a:off x="3516" y="1100"/>
              <a:ext cx="576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1" name="Line 40"/>
            <p:cNvSpPr>
              <a:spLocks noChangeShapeType="1"/>
            </p:cNvSpPr>
            <p:nvPr/>
          </p:nvSpPr>
          <p:spPr bwMode="auto">
            <a:xfrm>
              <a:off x="3520" y="1772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2" name="Text Box 41"/>
            <p:cNvSpPr txBox="1">
              <a:spLocks noChangeArrowheads="1"/>
            </p:cNvSpPr>
            <p:nvPr/>
          </p:nvSpPr>
          <p:spPr bwMode="auto">
            <a:xfrm>
              <a:off x="4630" y="140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</a:p>
          </p:txBody>
        </p:sp>
        <p:sp>
          <p:nvSpPr>
            <p:cNvPr id="14353" name="Rectangle 42"/>
            <p:cNvSpPr>
              <a:spLocks noChangeArrowheads="1"/>
            </p:cNvSpPr>
            <p:nvPr/>
          </p:nvSpPr>
          <p:spPr bwMode="auto">
            <a:xfrm>
              <a:off x="3523" y="1651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β</a:t>
              </a:r>
            </a:p>
          </p:txBody>
        </p:sp>
        <p:sp>
          <p:nvSpPr>
            <p:cNvPr id="14354" name="Line 43"/>
            <p:cNvSpPr>
              <a:spLocks noChangeShapeType="1"/>
            </p:cNvSpPr>
            <p:nvPr/>
          </p:nvSpPr>
          <p:spPr bwMode="auto">
            <a:xfrm>
              <a:off x="3006" y="2628"/>
              <a:ext cx="17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5" name="Line 44"/>
            <p:cNvSpPr>
              <a:spLocks noChangeShapeType="1"/>
            </p:cNvSpPr>
            <p:nvPr/>
          </p:nvSpPr>
          <p:spPr bwMode="auto">
            <a:xfrm>
              <a:off x="3497" y="1960"/>
              <a:ext cx="583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6" name="Line 45"/>
            <p:cNvSpPr>
              <a:spLocks noChangeShapeType="1"/>
            </p:cNvSpPr>
            <p:nvPr/>
          </p:nvSpPr>
          <p:spPr bwMode="auto">
            <a:xfrm flipH="1">
              <a:off x="4737" y="1964"/>
              <a:ext cx="519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7" name="Line 46"/>
            <p:cNvSpPr>
              <a:spLocks noChangeShapeType="1"/>
            </p:cNvSpPr>
            <p:nvPr/>
          </p:nvSpPr>
          <p:spPr bwMode="auto">
            <a:xfrm flipH="1">
              <a:off x="2982" y="1964"/>
              <a:ext cx="519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8" name="Text Box 47"/>
            <p:cNvSpPr txBox="1">
              <a:spLocks noChangeArrowheads="1"/>
            </p:cNvSpPr>
            <p:nvPr/>
          </p:nvSpPr>
          <p:spPr bwMode="auto">
            <a:xfrm>
              <a:off x="4102" y="1233"/>
              <a:ext cx="1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14359" name="Line 48"/>
            <p:cNvSpPr>
              <a:spLocks noChangeShapeType="1"/>
            </p:cNvSpPr>
            <p:nvPr/>
          </p:nvSpPr>
          <p:spPr bwMode="auto">
            <a:xfrm flipV="1">
              <a:off x="3519" y="1951"/>
              <a:ext cx="580" cy="689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60" name="Line 49"/>
            <p:cNvSpPr>
              <a:spLocks noChangeShapeType="1"/>
            </p:cNvSpPr>
            <p:nvPr/>
          </p:nvSpPr>
          <p:spPr bwMode="auto">
            <a:xfrm>
              <a:off x="4113" y="1102"/>
              <a:ext cx="791" cy="3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61" name="Line 50"/>
            <p:cNvSpPr>
              <a:spLocks noChangeShapeType="1"/>
            </p:cNvSpPr>
            <p:nvPr/>
          </p:nvSpPr>
          <p:spPr bwMode="auto">
            <a:xfrm>
              <a:off x="4890" y="1375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62" name="Text Box 51"/>
            <p:cNvSpPr txBox="1">
              <a:spLocks noChangeArrowheads="1"/>
            </p:cNvSpPr>
            <p:nvPr/>
          </p:nvSpPr>
          <p:spPr bwMode="auto">
            <a:xfrm>
              <a:off x="3143" y="2347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γ</a:t>
              </a:r>
            </a:p>
          </p:txBody>
        </p:sp>
        <p:sp>
          <p:nvSpPr>
            <p:cNvPr id="14363" name="Text Box 52"/>
            <p:cNvSpPr txBox="1">
              <a:spLocks noChangeArrowheads="1"/>
            </p:cNvSpPr>
            <p:nvPr/>
          </p:nvSpPr>
          <p:spPr bwMode="auto">
            <a:xfrm>
              <a:off x="4499" y="2065"/>
              <a:ext cx="2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</a:p>
          </p:txBody>
        </p:sp>
        <p:sp>
          <p:nvSpPr>
            <p:cNvPr id="14364" name="Line 53"/>
            <p:cNvSpPr>
              <a:spLocks noChangeShapeType="1"/>
            </p:cNvSpPr>
            <p:nvPr/>
          </p:nvSpPr>
          <p:spPr bwMode="auto">
            <a:xfrm>
              <a:off x="4072" y="1968"/>
              <a:ext cx="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65" name="Line 54"/>
            <p:cNvSpPr>
              <a:spLocks noChangeShapeType="1"/>
            </p:cNvSpPr>
            <p:nvPr/>
          </p:nvSpPr>
          <p:spPr bwMode="auto">
            <a:xfrm>
              <a:off x="4856" y="196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66" name="Text Box 55"/>
            <p:cNvSpPr txBox="1">
              <a:spLocks noChangeArrowheads="1"/>
            </p:cNvSpPr>
            <p:nvPr/>
          </p:nvSpPr>
          <p:spPr bwMode="auto">
            <a:xfrm>
              <a:off x="3631" y="2325"/>
              <a:ext cx="2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sp>
          <p:nvSpPr>
            <p:cNvPr id="14367" name="Text Box 56"/>
            <p:cNvSpPr txBox="1">
              <a:spLocks noChangeArrowheads="1"/>
            </p:cNvSpPr>
            <p:nvPr/>
          </p:nvSpPr>
          <p:spPr bwMode="auto">
            <a:xfrm>
              <a:off x="4327" y="2321"/>
              <a:ext cx="2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441401" name="Text Box 57"/>
          <p:cNvSpPr txBox="1">
            <a:spLocks noChangeArrowheads="1"/>
          </p:cNvSpPr>
          <p:nvPr/>
        </p:nvSpPr>
        <p:spPr bwMode="auto">
          <a:xfrm>
            <a:off x="6682600" y="2793009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（法二）</a:t>
            </a:r>
          </a:p>
        </p:txBody>
      </p:sp>
      <p:graphicFrame>
        <p:nvGraphicFramePr>
          <p:cNvPr id="14346" name="Object 58"/>
          <p:cNvGraphicFramePr>
            <a:graphicFrameLocks noGrp="1" noChangeAspect="1"/>
          </p:cNvGraphicFramePr>
          <p:nvPr>
            <p:ph idx="4294967295"/>
          </p:nvPr>
        </p:nvGraphicFramePr>
        <p:xfrm>
          <a:off x="693741" y="1134242"/>
          <a:ext cx="6861808" cy="91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16300" imgH="457200" progId="Equation.DSMT4">
                  <p:embed/>
                </p:oleObj>
              </mc:Choice>
              <mc:Fallback>
                <p:oleObj name="Equation" r:id="rId2" imgW="3416300" imgH="457200" progId="Equation.DSMT4">
                  <p:embed/>
                  <p:pic>
                    <p:nvPicPr>
                      <p:cNvPr id="0" name="Object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41" y="1134242"/>
                        <a:ext cx="6861808" cy="918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Rectangle 63"/>
          <p:cNvSpPr>
            <a:spLocks noChangeArrowheads="1"/>
          </p:cNvSpPr>
          <p:nvPr/>
        </p:nvSpPr>
        <p:spPr bwMode="auto">
          <a:xfrm>
            <a:off x="2499201" y="2841018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zh-CN" altLang="en-US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（法一）</a:t>
            </a:r>
          </a:p>
        </p:txBody>
      </p:sp>
      <p:sp>
        <p:nvSpPr>
          <p:cNvPr id="5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4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5"/>
          <p:cNvSpPr txBox="1">
            <a:spLocks noChangeArrowheads="1"/>
          </p:cNvSpPr>
          <p:nvPr/>
        </p:nvSpPr>
        <p:spPr bwMode="auto">
          <a:xfrm>
            <a:off x="1610519" y="1853182"/>
            <a:ext cx="4160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kumimoji="1" lang="en-US" altLang="zh-CN" sz="20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kumimoji="1"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内作直线</a:t>
            </a:r>
            <a:r>
              <a:rPr kumimoji="1" lang="en-US" altLang="zh-CN" sz="20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1"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⊥</a:t>
            </a:r>
            <a:r>
              <a:rPr lang="en-US" altLang="zh-CN" sz="20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15363" name="Text Box 27"/>
          <p:cNvSpPr txBox="1">
            <a:spLocks noChangeArrowheads="1"/>
          </p:cNvSpPr>
          <p:nvPr/>
        </p:nvSpPr>
        <p:spPr bwMode="auto">
          <a:xfrm>
            <a:off x="660400" y="1335672"/>
            <a:ext cx="5489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000" kern="0" dirty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证法</a:t>
            </a:r>
            <a:r>
              <a:rPr lang="en-US" altLang="zh-CN" sz="2000" kern="0" dirty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设</a:t>
            </a:r>
          </a:p>
        </p:txBody>
      </p:sp>
      <p:sp>
        <p:nvSpPr>
          <p:cNvPr id="15364" name="Text Box 30"/>
          <p:cNvSpPr txBox="1">
            <a:spLocks noChangeArrowheads="1"/>
          </p:cNvSpPr>
          <p:nvPr/>
        </p:nvSpPr>
        <p:spPr bwMode="auto">
          <a:xfrm>
            <a:off x="1600995" y="2344578"/>
            <a:ext cx="3471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kumimoji="1"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β</a:t>
            </a:r>
            <a:r>
              <a:rPr kumimoji="1"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内作直线</a:t>
            </a:r>
            <a:r>
              <a:rPr kumimoji="1" lang="en-US" altLang="zh-CN" sz="2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⊥m</a:t>
            </a:r>
            <a:endParaRPr lang="en-US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5365" name="Object 8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37833" y="1306323"/>
          <a:ext cx="23828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465" imgH="203200" progId="Equation.DSMT4">
                  <p:embed/>
                </p:oleObj>
              </mc:Choice>
              <mc:Fallback>
                <p:oleObj name="Equation" r:id="rId2" imgW="1307465" imgH="203200" progId="Equation.DSMT4">
                  <p:embed/>
                  <p:pic>
                    <p:nvPicPr>
                      <p:cNvPr id="0" name="Object 8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7833" y="1306323"/>
                        <a:ext cx="238283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9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34618" y="2643327"/>
          <a:ext cx="1350963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300" imgH="711200" progId="Equation.DSMT4">
                  <p:embed/>
                </p:oleObj>
              </mc:Choice>
              <mc:Fallback>
                <p:oleObj name="Equation" r:id="rId4" imgW="622300" imgH="711200" progId="Equation.DSMT4">
                  <p:embed/>
                  <p:pic>
                    <p:nvPicPr>
                      <p:cNvPr id="0" name="Object 9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618" y="2643327"/>
                        <a:ext cx="1350963" cy="154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10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189955" y="4141927"/>
          <a:ext cx="1463675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711200" progId="Equation.DSMT4">
                  <p:embed/>
                </p:oleObj>
              </mc:Choice>
              <mc:Fallback>
                <p:oleObj name="Equation" r:id="rId6" imgW="685800" imgH="711200" progId="Equation.DSMT4">
                  <p:embed/>
                  <p:pic>
                    <p:nvPicPr>
                      <p:cNvPr id="0" name="Object 10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955" y="4141927"/>
                        <a:ext cx="1463675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7" name="Group 76"/>
          <p:cNvGrpSpPr/>
          <p:nvPr/>
        </p:nvGrpSpPr>
        <p:grpSpPr bwMode="auto">
          <a:xfrm>
            <a:off x="6917531" y="2193270"/>
            <a:ext cx="3609975" cy="2444750"/>
            <a:chOff x="510" y="1724"/>
            <a:chExt cx="2274" cy="1540"/>
          </a:xfrm>
        </p:grpSpPr>
        <p:sp>
          <p:nvSpPr>
            <p:cNvPr id="15371" name="Line 53"/>
            <p:cNvSpPr>
              <a:spLocks noChangeShapeType="1"/>
            </p:cNvSpPr>
            <p:nvPr/>
          </p:nvSpPr>
          <p:spPr bwMode="auto">
            <a:xfrm>
              <a:off x="1611" y="2586"/>
              <a:ext cx="824" cy="28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2" name="Line 54"/>
            <p:cNvSpPr>
              <a:spLocks noChangeShapeType="1"/>
            </p:cNvSpPr>
            <p:nvPr/>
          </p:nvSpPr>
          <p:spPr bwMode="auto">
            <a:xfrm>
              <a:off x="1620" y="172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3" name="Line 55"/>
            <p:cNvSpPr>
              <a:spLocks noChangeShapeType="1"/>
            </p:cNvSpPr>
            <p:nvPr/>
          </p:nvSpPr>
          <p:spPr bwMode="auto">
            <a:xfrm flipH="1">
              <a:off x="1044" y="1724"/>
              <a:ext cx="576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4" name="Line 56"/>
            <p:cNvSpPr>
              <a:spLocks noChangeShapeType="1"/>
            </p:cNvSpPr>
            <p:nvPr/>
          </p:nvSpPr>
          <p:spPr bwMode="auto">
            <a:xfrm>
              <a:off x="1048" y="239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5" name="Text Box 57"/>
            <p:cNvSpPr txBox="1">
              <a:spLocks noChangeArrowheads="1"/>
            </p:cNvSpPr>
            <p:nvPr/>
          </p:nvSpPr>
          <p:spPr bwMode="auto">
            <a:xfrm>
              <a:off x="2158" y="2027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</a:p>
          </p:txBody>
        </p:sp>
        <p:sp>
          <p:nvSpPr>
            <p:cNvPr id="15376" name="Rectangle 58"/>
            <p:cNvSpPr>
              <a:spLocks noChangeArrowheads="1"/>
            </p:cNvSpPr>
            <p:nvPr/>
          </p:nvSpPr>
          <p:spPr bwMode="auto">
            <a:xfrm>
              <a:off x="1052" y="2275"/>
              <a:ext cx="2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β</a:t>
              </a:r>
            </a:p>
          </p:txBody>
        </p:sp>
        <p:sp>
          <p:nvSpPr>
            <p:cNvPr id="15377" name="Line 59"/>
            <p:cNvSpPr>
              <a:spLocks noChangeShapeType="1"/>
            </p:cNvSpPr>
            <p:nvPr/>
          </p:nvSpPr>
          <p:spPr bwMode="auto">
            <a:xfrm>
              <a:off x="534" y="3252"/>
              <a:ext cx="17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8" name="Line 60"/>
            <p:cNvSpPr>
              <a:spLocks noChangeShapeType="1"/>
            </p:cNvSpPr>
            <p:nvPr/>
          </p:nvSpPr>
          <p:spPr bwMode="auto">
            <a:xfrm>
              <a:off x="1025" y="2584"/>
              <a:ext cx="583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9" name="Line 61"/>
            <p:cNvSpPr>
              <a:spLocks noChangeShapeType="1"/>
            </p:cNvSpPr>
            <p:nvPr/>
          </p:nvSpPr>
          <p:spPr bwMode="auto">
            <a:xfrm flipH="1">
              <a:off x="2265" y="2588"/>
              <a:ext cx="519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0" name="Line 62"/>
            <p:cNvSpPr>
              <a:spLocks noChangeShapeType="1"/>
            </p:cNvSpPr>
            <p:nvPr/>
          </p:nvSpPr>
          <p:spPr bwMode="auto">
            <a:xfrm flipH="1">
              <a:off x="510" y="2588"/>
              <a:ext cx="519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1" name="Text Box 63"/>
            <p:cNvSpPr txBox="1">
              <a:spLocks noChangeArrowheads="1"/>
            </p:cNvSpPr>
            <p:nvPr/>
          </p:nvSpPr>
          <p:spPr bwMode="auto">
            <a:xfrm>
              <a:off x="1582" y="1793"/>
              <a:ext cx="1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15382" name="Line 64"/>
            <p:cNvSpPr>
              <a:spLocks noChangeShapeType="1"/>
            </p:cNvSpPr>
            <p:nvPr/>
          </p:nvSpPr>
          <p:spPr bwMode="auto">
            <a:xfrm flipV="1">
              <a:off x="1047" y="2575"/>
              <a:ext cx="580" cy="689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3" name="Line 65"/>
            <p:cNvSpPr>
              <a:spLocks noChangeShapeType="1"/>
            </p:cNvSpPr>
            <p:nvPr/>
          </p:nvSpPr>
          <p:spPr bwMode="auto">
            <a:xfrm>
              <a:off x="1612" y="1726"/>
              <a:ext cx="791" cy="3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4" name="Line 66"/>
            <p:cNvSpPr>
              <a:spLocks noChangeShapeType="1"/>
            </p:cNvSpPr>
            <p:nvPr/>
          </p:nvSpPr>
          <p:spPr bwMode="auto">
            <a:xfrm>
              <a:off x="2418" y="202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5" name="Text Box 67"/>
            <p:cNvSpPr txBox="1">
              <a:spLocks noChangeArrowheads="1"/>
            </p:cNvSpPr>
            <p:nvPr/>
          </p:nvSpPr>
          <p:spPr bwMode="auto">
            <a:xfrm>
              <a:off x="671" y="2971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γ</a:t>
              </a:r>
            </a:p>
          </p:txBody>
        </p:sp>
        <p:sp>
          <p:nvSpPr>
            <p:cNvPr id="15386" name="Line 68"/>
            <p:cNvSpPr>
              <a:spLocks noChangeShapeType="1"/>
            </p:cNvSpPr>
            <p:nvPr/>
          </p:nvSpPr>
          <p:spPr bwMode="auto">
            <a:xfrm>
              <a:off x="1352" y="2200"/>
              <a:ext cx="0" cy="6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7" name="Text Box 69"/>
            <p:cNvSpPr txBox="1">
              <a:spLocks noChangeArrowheads="1"/>
            </p:cNvSpPr>
            <p:nvPr/>
          </p:nvSpPr>
          <p:spPr bwMode="auto">
            <a:xfrm>
              <a:off x="1939" y="2139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15388" name="Line 70"/>
            <p:cNvSpPr>
              <a:spLocks noChangeShapeType="1"/>
            </p:cNvSpPr>
            <p:nvPr/>
          </p:nvSpPr>
          <p:spPr bwMode="auto">
            <a:xfrm>
              <a:off x="1968" y="2020"/>
              <a:ext cx="0" cy="7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9" name="Text Box 71"/>
            <p:cNvSpPr txBox="1">
              <a:spLocks noChangeArrowheads="1"/>
            </p:cNvSpPr>
            <p:nvPr/>
          </p:nvSpPr>
          <p:spPr bwMode="auto">
            <a:xfrm>
              <a:off x="1360" y="2160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15390" name="Text Box 72"/>
            <p:cNvSpPr txBox="1">
              <a:spLocks noChangeArrowheads="1"/>
            </p:cNvSpPr>
            <p:nvPr/>
          </p:nvSpPr>
          <p:spPr bwMode="auto">
            <a:xfrm>
              <a:off x="1159" y="2949"/>
              <a:ext cx="2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sp>
          <p:nvSpPr>
            <p:cNvPr id="15391" name="Text Box 73"/>
            <p:cNvSpPr txBox="1">
              <a:spLocks noChangeArrowheads="1"/>
            </p:cNvSpPr>
            <p:nvPr/>
          </p:nvSpPr>
          <p:spPr bwMode="auto">
            <a:xfrm>
              <a:off x="2027" y="2689"/>
              <a:ext cx="2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</a:p>
          </p:txBody>
        </p:sp>
        <p:sp>
          <p:nvSpPr>
            <p:cNvPr id="15392" name="Line 74"/>
            <p:cNvSpPr>
              <a:spLocks noChangeShapeType="1"/>
            </p:cNvSpPr>
            <p:nvPr/>
          </p:nvSpPr>
          <p:spPr bwMode="auto">
            <a:xfrm>
              <a:off x="1600" y="2592"/>
              <a:ext cx="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93" name="Line 75"/>
            <p:cNvSpPr>
              <a:spLocks noChangeShapeType="1"/>
            </p:cNvSpPr>
            <p:nvPr/>
          </p:nvSpPr>
          <p:spPr bwMode="auto">
            <a:xfrm>
              <a:off x="2384" y="259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15368" name="Object 88"/>
          <p:cNvGraphicFramePr>
            <a:graphicFrameLocks noGrp="1" noChangeAspect="1"/>
          </p:cNvGraphicFramePr>
          <p:nvPr/>
        </p:nvGraphicFramePr>
        <p:xfrm>
          <a:off x="1610519" y="2799617"/>
          <a:ext cx="216852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8665" imgH="482600" progId="Equation.DSMT4">
                  <p:embed/>
                </p:oleObj>
              </mc:Choice>
              <mc:Fallback>
                <p:oleObj name="Equation" r:id="rId8" imgW="748665" imgH="482600" progId="Equation.DSMT4">
                  <p:embed/>
                  <p:pic>
                    <p:nvPicPr>
                      <p:cNvPr id="0" name="Object 8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519" y="2799617"/>
                        <a:ext cx="2168525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5"/>
          <p:cNvGraphicFramePr>
            <a:graphicFrameLocks noChangeAspect="1"/>
          </p:cNvGraphicFramePr>
          <p:nvPr/>
        </p:nvGraphicFramePr>
        <p:xfrm>
          <a:off x="3985418" y="4208601"/>
          <a:ext cx="2600325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8565" imgH="711200" progId="Equation.DSMT4">
                  <p:embed/>
                </p:oleObj>
              </mc:Choice>
              <mc:Fallback>
                <p:oleObj name="Equation" r:id="rId10" imgW="1218565" imgH="711200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5418" y="4208601"/>
                        <a:ext cx="2600325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1521383" y="2265224"/>
            <a:ext cx="4783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kumimoji="1"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γ</a:t>
            </a:r>
            <a:r>
              <a:rPr kumimoji="1"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内过</a:t>
            </a:r>
            <a:r>
              <a:rPr kumimoji="1"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1"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点作直线 </a:t>
            </a:r>
            <a:r>
              <a:rPr kumimoji="1"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 </a:t>
            </a: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⊥n</a:t>
            </a: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</p:txBody>
      </p:sp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561736" y="1153831"/>
            <a:ext cx="5489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000" kern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证法</a:t>
            </a:r>
            <a:r>
              <a:rPr lang="en-US" altLang="zh-CN" sz="2000" kern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设</a:t>
            </a:r>
          </a:p>
        </p:txBody>
      </p:sp>
      <p:sp>
        <p:nvSpPr>
          <p:cNvPr id="16388" name="Text Box 15"/>
          <p:cNvSpPr txBox="1">
            <a:spLocks noChangeArrowheads="1"/>
          </p:cNvSpPr>
          <p:nvPr/>
        </p:nvSpPr>
        <p:spPr bwMode="auto">
          <a:xfrm>
            <a:off x="1519795" y="2865299"/>
            <a:ext cx="4576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kumimoji="1"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γ</a:t>
            </a:r>
            <a:r>
              <a:rPr kumimoji="1"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内过</a:t>
            </a:r>
            <a:r>
              <a:rPr kumimoji="1"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1"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点作直线 </a:t>
            </a:r>
            <a:r>
              <a:rPr kumimoji="1"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⊥m</a:t>
            </a: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</p:txBody>
      </p:sp>
      <p:graphicFrame>
        <p:nvGraphicFramePr>
          <p:cNvPr id="16389" name="Object 37"/>
          <p:cNvGraphicFramePr>
            <a:graphicFrameLocks noChangeAspect="1"/>
          </p:cNvGraphicFramePr>
          <p:nvPr/>
        </p:nvGraphicFramePr>
        <p:xfrm>
          <a:off x="2133363" y="3234192"/>
          <a:ext cx="153193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711200" progId="Equation.DSMT4">
                  <p:embed/>
                </p:oleObj>
              </mc:Choice>
              <mc:Fallback>
                <p:oleObj name="Equation" r:id="rId2" imgW="685800" imgH="7112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363" y="3234192"/>
                        <a:ext cx="1531938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39"/>
          <p:cNvGraphicFramePr>
            <a:graphicFrameLocks noChangeAspect="1"/>
          </p:cNvGraphicFramePr>
          <p:nvPr/>
        </p:nvGraphicFramePr>
        <p:xfrm>
          <a:off x="3938350" y="3467129"/>
          <a:ext cx="10160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065" imgH="177800" progId="Equation.DSMT4">
                  <p:embed/>
                </p:oleObj>
              </mc:Choice>
              <mc:Fallback>
                <p:oleObj name="Equation" r:id="rId4" imgW="393065" imgH="1778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350" y="3467129"/>
                        <a:ext cx="10160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40"/>
          <p:cNvGraphicFramePr>
            <a:graphicFrameLocks noChangeAspect="1"/>
          </p:cNvGraphicFramePr>
          <p:nvPr/>
        </p:nvGraphicFramePr>
        <p:xfrm>
          <a:off x="3946288" y="4017197"/>
          <a:ext cx="8715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300" imgH="177800" progId="Equation.DSMT4">
                  <p:embed/>
                </p:oleObj>
              </mc:Choice>
              <mc:Fallback>
                <p:oleObj name="Equation" r:id="rId6" imgW="368300" imgH="1778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288" y="4017197"/>
                        <a:ext cx="8715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41"/>
          <p:cNvGraphicFramePr>
            <a:graphicFrameLocks noChangeAspect="1"/>
          </p:cNvGraphicFramePr>
          <p:nvPr/>
        </p:nvGraphicFramePr>
        <p:xfrm>
          <a:off x="1547576" y="4890551"/>
          <a:ext cx="86836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900" imgH="177800" progId="Equation.DSMT4">
                  <p:embed/>
                </p:oleObj>
              </mc:Choice>
              <mc:Fallback>
                <p:oleObj name="Equation" r:id="rId8" imgW="342900" imgH="1778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576" y="4890551"/>
                        <a:ext cx="868362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AutoShape 43"/>
          <p:cNvSpPr/>
          <p:nvPr/>
        </p:nvSpPr>
        <p:spPr bwMode="auto">
          <a:xfrm>
            <a:off x="5050393" y="3467129"/>
            <a:ext cx="161925" cy="1003300"/>
          </a:xfrm>
          <a:prstGeom prst="rightBrace">
            <a:avLst>
              <a:gd name="adj1" fmla="val 51634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4" name="AutoShape 45"/>
          <p:cNvSpPr/>
          <p:nvPr/>
        </p:nvSpPr>
        <p:spPr bwMode="auto">
          <a:xfrm>
            <a:off x="2831863" y="4804825"/>
            <a:ext cx="330200" cy="1447800"/>
          </a:xfrm>
          <a:prstGeom prst="rightBrace">
            <a:avLst>
              <a:gd name="adj1" fmla="val 36538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endParaRPr lang="zh-CN" altLang="en-US" sz="2000" kern="0">
              <a:solidFill>
                <a:srgbClr val="8E163E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6395" name="Object 48"/>
          <p:cNvGraphicFramePr>
            <a:graphicFrameLocks noChangeAspect="1"/>
          </p:cNvGraphicFramePr>
          <p:nvPr/>
        </p:nvGraphicFramePr>
        <p:xfrm>
          <a:off x="1971438" y="5427125"/>
          <a:ext cx="8636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900" imgH="177800" progId="Equation.DSMT4">
                  <p:embed/>
                </p:oleObj>
              </mc:Choice>
              <mc:Fallback>
                <p:oleObj name="Equation" r:id="rId10" imgW="342900" imgH="1778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438" y="5427125"/>
                        <a:ext cx="8636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Text Box 49"/>
          <p:cNvSpPr txBox="1">
            <a:spLocks noChangeArrowheads="1"/>
          </p:cNvSpPr>
          <p:nvPr/>
        </p:nvSpPr>
        <p:spPr bwMode="auto">
          <a:xfrm>
            <a:off x="1279289" y="5395375"/>
            <a:ext cx="925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同理</a:t>
            </a:r>
          </a:p>
        </p:txBody>
      </p:sp>
      <p:graphicFrame>
        <p:nvGraphicFramePr>
          <p:cNvPr id="16397" name="Object 50"/>
          <p:cNvGraphicFramePr>
            <a:graphicFrameLocks noChangeAspect="1"/>
          </p:cNvGraphicFramePr>
          <p:nvPr/>
        </p:nvGraphicFramePr>
        <p:xfrm>
          <a:off x="1376126" y="5903375"/>
          <a:ext cx="15113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09600" imgH="190500" progId="Equation.DSMT4">
                  <p:embed/>
                </p:oleObj>
              </mc:Choice>
              <mc:Fallback>
                <p:oleObj name="Equation" r:id="rId12" imgW="609600" imgH="1905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126" y="5903375"/>
                        <a:ext cx="15113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52"/>
          <p:cNvGraphicFramePr>
            <a:graphicFrameLocks noChangeAspect="1"/>
          </p:cNvGraphicFramePr>
          <p:nvPr/>
        </p:nvGraphicFramePr>
        <p:xfrm>
          <a:off x="3279538" y="5276313"/>
          <a:ext cx="1333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45465" imgH="203200" progId="Equation.DSMT4">
                  <p:embed/>
                </p:oleObj>
              </mc:Choice>
              <mc:Fallback>
                <p:oleObj name="Equation" r:id="rId14" imgW="545465" imgH="2032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538" y="5276313"/>
                        <a:ext cx="1333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Text Box 53"/>
          <p:cNvSpPr txBox="1">
            <a:spLocks noChangeArrowheads="1"/>
          </p:cNvSpPr>
          <p:nvPr/>
        </p:nvSpPr>
        <p:spPr bwMode="auto">
          <a:xfrm>
            <a:off x="1445183" y="1647687"/>
            <a:ext cx="5824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kumimoji="1" lang="en-US" altLang="zh-CN" sz="2000" i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γ</a:t>
            </a:r>
            <a:r>
              <a:rPr kumimoji="1"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内任取一点</a:t>
            </a:r>
            <a:r>
              <a:rPr kumimoji="1" lang="en-US" altLang="zh-CN" sz="2000" i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1"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（不在</a:t>
            </a:r>
            <a:r>
              <a:rPr kumimoji="1" lang="en-US" altLang="zh-CN" sz="2000" i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kumimoji="1"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1" lang="en-US" altLang="zh-CN" sz="2000" i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kumimoji="1"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上），</a:t>
            </a:r>
            <a:endParaRPr lang="zh-CN" altLang="en-US" sz="20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400" name="Group 81"/>
          <p:cNvGrpSpPr/>
          <p:nvPr/>
        </p:nvGrpSpPr>
        <p:grpSpPr bwMode="auto">
          <a:xfrm>
            <a:off x="7098665" y="2054939"/>
            <a:ext cx="3609975" cy="2444750"/>
            <a:chOff x="3127" y="1765"/>
            <a:chExt cx="2274" cy="1540"/>
          </a:xfrm>
        </p:grpSpPr>
        <p:grpSp>
          <p:nvGrpSpPr>
            <p:cNvPr id="16404" name="Group 54"/>
            <p:cNvGrpSpPr/>
            <p:nvPr/>
          </p:nvGrpSpPr>
          <p:grpSpPr bwMode="auto">
            <a:xfrm>
              <a:off x="4324" y="2740"/>
              <a:ext cx="325" cy="361"/>
              <a:chOff x="4195" y="2067"/>
              <a:chExt cx="325" cy="361"/>
            </a:xfrm>
          </p:grpSpPr>
          <p:sp>
            <p:nvSpPr>
              <p:cNvPr id="16429" name="Text Box 55"/>
              <p:cNvSpPr txBox="1">
                <a:spLocks noChangeArrowheads="1"/>
              </p:cNvSpPr>
              <p:nvPr/>
            </p:nvSpPr>
            <p:spPr bwMode="auto">
              <a:xfrm>
                <a:off x="4195" y="2067"/>
                <a:ext cx="2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kumimoji="1" lang="en-US" altLang="zh-CN" sz="2000" i="1" kern="0">
                    <a:solidFill>
                      <a:srgbClr val="0000FF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6430" name="Line 56"/>
              <p:cNvSpPr>
                <a:spLocks noChangeShapeType="1"/>
              </p:cNvSpPr>
              <p:nvPr/>
            </p:nvSpPr>
            <p:spPr bwMode="auto">
              <a:xfrm flipV="1">
                <a:off x="4296" y="2100"/>
                <a:ext cx="224" cy="3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405" name="Group 57"/>
            <p:cNvGrpSpPr/>
            <p:nvPr/>
          </p:nvGrpSpPr>
          <p:grpSpPr bwMode="auto">
            <a:xfrm>
              <a:off x="3953" y="2937"/>
              <a:ext cx="480" cy="268"/>
              <a:chOff x="3824" y="2272"/>
              <a:chExt cx="480" cy="268"/>
            </a:xfrm>
          </p:grpSpPr>
          <p:sp>
            <p:nvSpPr>
              <p:cNvPr id="16427" name="Line 58"/>
              <p:cNvSpPr>
                <a:spLocks noChangeShapeType="1"/>
              </p:cNvSpPr>
              <p:nvPr/>
            </p:nvSpPr>
            <p:spPr bwMode="auto">
              <a:xfrm flipH="1" flipV="1">
                <a:off x="3824" y="2272"/>
                <a:ext cx="480" cy="16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28" name="Text Box 59"/>
              <p:cNvSpPr txBox="1">
                <a:spLocks noChangeArrowheads="1"/>
              </p:cNvSpPr>
              <p:nvPr/>
            </p:nvSpPr>
            <p:spPr bwMode="auto">
              <a:xfrm>
                <a:off x="3912" y="2288"/>
                <a:ext cx="2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kumimoji="1" lang="en-US" altLang="zh-CN" sz="2000" i="1" kern="0">
                    <a:solidFill>
                      <a:srgbClr val="0000FF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6406" name="Group 60"/>
            <p:cNvGrpSpPr/>
            <p:nvPr/>
          </p:nvGrpSpPr>
          <p:grpSpPr bwMode="auto">
            <a:xfrm>
              <a:off x="3127" y="1765"/>
              <a:ext cx="2274" cy="1540"/>
              <a:chOff x="2982" y="1100"/>
              <a:chExt cx="2274" cy="1540"/>
            </a:xfrm>
          </p:grpSpPr>
          <p:sp>
            <p:nvSpPr>
              <p:cNvPr id="16407" name="Line 61"/>
              <p:cNvSpPr>
                <a:spLocks noChangeShapeType="1"/>
              </p:cNvSpPr>
              <p:nvPr/>
            </p:nvSpPr>
            <p:spPr bwMode="auto">
              <a:xfrm>
                <a:off x="4083" y="1962"/>
                <a:ext cx="824" cy="28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08" name="Line 62"/>
              <p:cNvSpPr>
                <a:spLocks noChangeShapeType="1"/>
              </p:cNvSpPr>
              <p:nvPr/>
            </p:nvSpPr>
            <p:spPr bwMode="auto">
              <a:xfrm>
                <a:off x="4092" y="1100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09" name="Line 63"/>
              <p:cNvSpPr>
                <a:spLocks noChangeShapeType="1"/>
              </p:cNvSpPr>
              <p:nvPr/>
            </p:nvSpPr>
            <p:spPr bwMode="auto">
              <a:xfrm flipH="1">
                <a:off x="3516" y="1100"/>
                <a:ext cx="576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10" name="Line 64"/>
              <p:cNvSpPr>
                <a:spLocks noChangeShapeType="1"/>
              </p:cNvSpPr>
              <p:nvPr/>
            </p:nvSpPr>
            <p:spPr bwMode="auto">
              <a:xfrm>
                <a:off x="3520" y="1772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11" name="Text Box 65"/>
              <p:cNvSpPr txBox="1">
                <a:spLocks noChangeArrowheads="1"/>
              </p:cNvSpPr>
              <p:nvPr/>
            </p:nvSpPr>
            <p:spPr bwMode="auto">
              <a:xfrm>
                <a:off x="4630" y="1403"/>
                <a:ext cx="21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kumimoji="1" lang="en-US" altLang="zh-CN" sz="2000" i="1" kern="0">
                    <a:solidFill>
                      <a:srgbClr val="0000FF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α</a:t>
                </a:r>
              </a:p>
            </p:txBody>
          </p:sp>
          <p:sp>
            <p:nvSpPr>
              <p:cNvPr id="16412" name="Rectangle 66"/>
              <p:cNvSpPr>
                <a:spLocks noChangeArrowheads="1"/>
              </p:cNvSpPr>
              <p:nvPr/>
            </p:nvSpPr>
            <p:spPr bwMode="auto">
              <a:xfrm>
                <a:off x="3523" y="1651"/>
                <a:ext cx="21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kumimoji="1" lang="en-US" altLang="zh-CN" sz="2000" i="1" kern="0">
                    <a:solidFill>
                      <a:srgbClr val="0000FF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β</a:t>
                </a:r>
              </a:p>
            </p:txBody>
          </p:sp>
          <p:sp>
            <p:nvSpPr>
              <p:cNvPr id="16413" name="Line 67"/>
              <p:cNvSpPr>
                <a:spLocks noChangeShapeType="1"/>
              </p:cNvSpPr>
              <p:nvPr/>
            </p:nvSpPr>
            <p:spPr bwMode="auto">
              <a:xfrm>
                <a:off x="3006" y="2628"/>
                <a:ext cx="17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14" name="Line 68"/>
              <p:cNvSpPr>
                <a:spLocks noChangeShapeType="1"/>
              </p:cNvSpPr>
              <p:nvPr/>
            </p:nvSpPr>
            <p:spPr bwMode="auto">
              <a:xfrm>
                <a:off x="3497" y="1960"/>
                <a:ext cx="583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15" name="Line 69"/>
              <p:cNvSpPr>
                <a:spLocks noChangeShapeType="1"/>
              </p:cNvSpPr>
              <p:nvPr/>
            </p:nvSpPr>
            <p:spPr bwMode="auto">
              <a:xfrm flipH="1">
                <a:off x="4737" y="1964"/>
                <a:ext cx="519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16" name="Line 70"/>
              <p:cNvSpPr>
                <a:spLocks noChangeShapeType="1"/>
              </p:cNvSpPr>
              <p:nvPr/>
            </p:nvSpPr>
            <p:spPr bwMode="auto">
              <a:xfrm flipH="1">
                <a:off x="2982" y="1964"/>
                <a:ext cx="519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17" name="Text Box 71"/>
              <p:cNvSpPr txBox="1">
                <a:spLocks noChangeArrowheads="1"/>
              </p:cNvSpPr>
              <p:nvPr/>
            </p:nvSpPr>
            <p:spPr bwMode="auto">
              <a:xfrm>
                <a:off x="4102" y="1233"/>
                <a:ext cx="15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kumimoji="1" lang="en-US" altLang="zh-CN" sz="2000" i="1" kern="0">
                    <a:solidFill>
                      <a:srgbClr val="0000FF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16418" name="Line 72"/>
              <p:cNvSpPr>
                <a:spLocks noChangeShapeType="1"/>
              </p:cNvSpPr>
              <p:nvPr/>
            </p:nvSpPr>
            <p:spPr bwMode="auto">
              <a:xfrm flipV="1">
                <a:off x="3519" y="1951"/>
                <a:ext cx="580" cy="689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19" name="Line 73"/>
              <p:cNvSpPr>
                <a:spLocks noChangeShapeType="1"/>
              </p:cNvSpPr>
              <p:nvPr/>
            </p:nvSpPr>
            <p:spPr bwMode="auto">
              <a:xfrm>
                <a:off x="4084" y="1102"/>
                <a:ext cx="791" cy="3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20" name="Line 74"/>
              <p:cNvSpPr>
                <a:spLocks noChangeShapeType="1"/>
              </p:cNvSpPr>
              <p:nvPr/>
            </p:nvSpPr>
            <p:spPr bwMode="auto">
              <a:xfrm>
                <a:off x="4890" y="1402"/>
                <a:ext cx="0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21" name="Text Box 75"/>
              <p:cNvSpPr txBox="1">
                <a:spLocks noChangeArrowheads="1"/>
              </p:cNvSpPr>
              <p:nvPr/>
            </p:nvSpPr>
            <p:spPr bwMode="auto">
              <a:xfrm>
                <a:off x="3143" y="2347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kumimoji="1" lang="en-US" altLang="zh-CN" sz="2000" i="1" kern="0">
                    <a:solidFill>
                      <a:srgbClr val="0000FF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γ</a:t>
                </a:r>
              </a:p>
            </p:txBody>
          </p:sp>
          <p:sp>
            <p:nvSpPr>
              <p:cNvPr id="16422" name="Text Box 76"/>
              <p:cNvSpPr txBox="1">
                <a:spLocks noChangeArrowheads="1"/>
              </p:cNvSpPr>
              <p:nvPr/>
            </p:nvSpPr>
            <p:spPr bwMode="auto">
              <a:xfrm>
                <a:off x="4499" y="2065"/>
                <a:ext cx="21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kumimoji="1" lang="en-US" altLang="zh-CN" sz="2000" i="1" kern="0">
                    <a:solidFill>
                      <a:srgbClr val="0000FF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16423" name="Line 77"/>
              <p:cNvSpPr>
                <a:spLocks noChangeShapeType="1"/>
              </p:cNvSpPr>
              <p:nvPr/>
            </p:nvSpPr>
            <p:spPr bwMode="auto">
              <a:xfrm>
                <a:off x="4072" y="1968"/>
                <a:ext cx="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24" name="Line 78"/>
              <p:cNvSpPr>
                <a:spLocks noChangeShapeType="1"/>
              </p:cNvSpPr>
              <p:nvPr/>
            </p:nvSpPr>
            <p:spPr bwMode="auto">
              <a:xfrm>
                <a:off x="4856" y="196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25" name="Text Box 79"/>
              <p:cNvSpPr txBox="1">
                <a:spLocks noChangeArrowheads="1"/>
              </p:cNvSpPr>
              <p:nvPr/>
            </p:nvSpPr>
            <p:spPr bwMode="auto">
              <a:xfrm>
                <a:off x="3631" y="2325"/>
                <a:ext cx="21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kumimoji="1" lang="en-US" altLang="zh-CN" sz="2000" i="1" kern="0">
                    <a:solidFill>
                      <a:srgbClr val="0000FF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16426" name="Text Box 80"/>
              <p:cNvSpPr txBox="1">
                <a:spLocks noChangeArrowheads="1"/>
              </p:cNvSpPr>
              <p:nvPr/>
            </p:nvSpPr>
            <p:spPr bwMode="auto">
              <a:xfrm>
                <a:off x="4327" y="2321"/>
                <a:ext cx="23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kumimoji="1" lang="en-US" altLang="zh-CN" sz="2000" i="1" kern="0">
                    <a:solidFill>
                      <a:srgbClr val="0000FF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</p:grpSp>
      </p:grpSp>
      <p:graphicFrame>
        <p:nvGraphicFramePr>
          <p:cNvPr id="16402" name="Object 8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445183" y="3561057"/>
          <a:ext cx="5461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500" imgH="152400" progId="Equation.DSMT4">
                  <p:embed/>
                </p:oleObj>
              </mc:Choice>
              <mc:Fallback>
                <p:oleObj name="Equation" r:id="rId16" imgW="190500" imgH="152400" progId="Equation.DSMT4">
                  <p:embed/>
                  <p:pic>
                    <p:nvPicPr>
                      <p:cNvPr id="0" name="Object 8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183" y="3561057"/>
                        <a:ext cx="5461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3" name="Object 9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867455" y="1145953"/>
          <a:ext cx="26225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07465" imgH="203200" progId="Equation.DSMT4">
                  <p:embed/>
                </p:oleObj>
              </mc:Choice>
              <mc:Fallback>
                <p:oleObj name="Equation" r:id="rId18" imgW="1307465" imgH="203200" progId="Equation.DSMT4">
                  <p:embed/>
                  <p:pic>
                    <p:nvPicPr>
                      <p:cNvPr id="0" name="Object 9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7455" y="1145953"/>
                        <a:ext cx="262255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1324123" y="1143029"/>
            <a:ext cx="974127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如果两个相交平面都垂直于另一个平面，那么这两个平面的交线垂直于这个平面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660400" y="1189196"/>
            <a:ext cx="1120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000" kern="0" dirty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结论</a:t>
            </a:r>
          </a:p>
        </p:txBody>
      </p:sp>
      <p:grpSp>
        <p:nvGrpSpPr>
          <p:cNvPr id="17412" name="Group 21"/>
          <p:cNvGrpSpPr/>
          <p:nvPr/>
        </p:nvGrpSpPr>
        <p:grpSpPr bwMode="auto">
          <a:xfrm>
            <a:off x="4560385" y="2374139"/>
            <a:ext cx="2882900" cy="1577975"/>
            <a:chOff x="3314" y="1847"/>
            <a:chExt cx="2040" cy="1026"/>
          </a:xfrm>
        </p:grpSpPr>
        <p:sp>
          <p:nvSpPr>
            <p:cNvPr id="17415" name="AutoShape 9"/>
            <p:cNvSpPr>
              <a:spLocks noChangeArrowheads="1"/>
            </p:cNvSpPr>
            <p:nvPr/>
          </p:nvSpPr>
          <p:spPr bwMode="auto">
            <a:xfrm>
              <a:off x="3327" y="2422"/>
              <a:ext cx="2008" cy="451"/>
            </a:xfrm>
            <a:prstGeom prst="parallelogram">
              <a:avLst>
                <a:gd name="adj" fmla="val 111308"/>
              </a:avLst>
            </a:prstGeom>
            <a:noFill/>
            <a:ln w="38100">
              <a:solidFill>
                <a:srgbClr val="0000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endParaRPr lang="zh-CN" altLang="en-US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6" name="Line 10"/>
            <p:cNvSpPr>
              <a:spLocks noChangeShapeType="1"/>
            </p:cNvSpPr>
            <p:nvPr/>
          </p:nvSpPr>
          <p:spPr bwMode="auto">
            <a:xfrm flipV="1">
              <a:off x="3846" y="1857"/>
              <a:ext cx="0" cy="5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7" name="Line 11"/>
            <p:cNvSpPr>
              <a:spLocks noChangeShapeType="1"/>
            </p:cNvSpPr>
            <p:nvPr/>
          </p:nvSpPr>
          <p:spPr bwMode="auto">
            <a:xfrm flipV="1">
              <a:off x="3327" y="2308"/>
              <a:ext cx="0" cy="5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8" name="Line 12"/>
            <p:cNvSpPr>
              <a:spLocks noChangeShapeType="1"/>
            </p:cNvSpPr>
            <p:nvPr/>
          </p:nvSpPr>
          <p:spPr bwMode="auto">
            <a:xfrm flipV="1">
              <a:off x="5335" y="1857"/>
              <a:ext cx="0" cy="5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9" name="Line 13"/>
            <p:cNvSpPr>
              <a:spLocks noChangeShapeType="1"/>
            </p:cNvSpPr>
            <p:nvPr/>
          </p:nvSpPr>
          <p:spPr bwMode="auto">
            <a:xfrm>
              <a:off x="3846" y="1857"/>
              <a:ext cx="1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0" name="Freeform 14"/>
            <p:cNvSpPr/>
            <p:nvPr/>
          </p:nvSpPr>
          <p:spPr bwMode="auto">
            <a:xfrm>
              <a:off x="3327" y="1847"/>
              <a:ext cx="513" cy="461"/>
            </a:xfrm>
            <a:custGeom>
              <a:avLst/>
              <a:gdLst>
                <a:gd name="T0" fmla="*/ 581 w 453"/>
                <a:gd name="T1" fmla="*/ 0 h 597"/>
                <a:gd name="T2" fmla="*/ 0 w 453"/>
                <a:gd name="T3" fmla="*/ 356 h 597"/>
                <a:gd name="T4" fmla="*/ 0 60000 65536"/>
                <a:gd name="T5" fmla="*/ 0 60000 65536"/>
                <a:gd name="T6" fmla="*/ 0 w 453"/>
                <a:gd name="T7" fmla="*/ 0 h 597"/>
                <a:gd name="T8" fmla="*/ 453 w 453"/>
                <a:gd name="T9" fmla="*/ 597 h 5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3" h="597">
                  <a:moveTo>
                    <a:pt x="453" y="0"/>
                  </a:moveTo>
                  <a:lnTo>
                    <a:pt x="0" y="59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1" name="Text Box 15"/>
            <p:cNvSpPr txBox="1">
              <a:spLocks noChangeArrowheads="1"/>
            </p:cNvSpPr>
            <p:nvPr/>
          </p:nvSpPr>
          <p:spPr bwMode="auto">
            <a:xfrm>
              <a:off x="3314" y="2205"/>
              <a:ext cx="24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</a:p>
          </p:txBody>
        </p:sp>
        <p:sp>
          <p:nvSpPr>
            <p:cNvPr id="17422" name="Text Box 16"/>
            <p:cNvSpPr txBox="1">
              <a:spLocks noChangeArrowheads="1"/>
            </p:cNvSpPr>
            <p:nvPr/>
          </p:nvSpPr>
          <p:spPr bwMode="auto">
            <a:xfrm>
              <a:off x="5032" y="1847"/>
              <a:ext cx="32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β</a:t>
              </a:r>
            </a:p>
          </p:txBody>
        </p:sp>
        <p:sp>
          <p:nvSpPr>
            <p:cNvPr id="17423" name="Text Box 17"/>
            <p:cNvSpPr txBox="1">
              <a:spLocks noChangeArrowheads="1"/>
            </p:cNvSpPr>
            <p:nvPr/>
          </p:nvSpPr>
          <p:spPr bwMode="auto">
            <a:xfrm>
              <a:off x="4491" y="2557"/>
              <a:ext cx="29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γ</a:t>
              </a:r>
            </a:p>
          </p:txBody>
        </p:sp>
        <p:sp>
          <p:nvSpPr>
            <p:cNvPr id="17424" name="Text Box 18"/>
            <p:cNvSpPr txBox="1">
              <a:spLocks noChangeArrowheads="1"/>
            </p:cNvSpPr>
            <p:nvPr/>
          </p:nvSpPr>
          <p:spPr bwMode="auto">
            <a:xfrm>
              <a:off x="3836" y="1970"/>
              <a:ext cx="24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endPara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34195" name="Rectangle 19"/>
          <p:cNvSpPr>
            <a:spLocks noChangeArrowheads="1"/>
          </p:cNvSpPr>
          <p:nvPr/>
        </p:nvSpPr>
        <p:spPr bwMode="auto">
          <a:xfrm>
            <a:off x="660400" y="3946285"/>
            <a:ext cx="4533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判断线面垂直的两种方法：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①线线垂直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→</a:t>
            </a: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线面垂直；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②面面垂直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→</a:t>
            </a: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线面垂直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zh-CN" sz="20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4" name="Text Box 22"/>
          <p:cNvSpPr txBox="1">
            <a:spLocks noChangeArrowheads="1"/>
          </p:cNvSpPr>
          <p:nvPr/>
        </p:nvSpPr>
        <p:spPr bwMode="auto">
          <a:xfrm>
            <a:off x="660400" y="1883751"/>
            <a:ext cx="970435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zh-CN" altLang="en-US" sz="2000" kern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如图：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60400" y="1143035"/>
            <a:ext cx="3378341" cy="400110"/>
          </a:xfrm>
          <a:prstGeom prst="rect">
            <a:avLst/>
          </a:prstGeom>
          <a:gradFill rotWithShape="0">
            <a:gsLst>
              <a:gs pos="0">
                <a:srgbClr val="ECD4CC"/>
              </a:gs>
              <a:gs pos="100000">
                <a:srgbClr val="DDC9F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000" kern="0">
                <a:solidFill>
                  <a:srgbClr val="290AE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两个平面垂直应用举例</a:t>
            </a:r>
          </a:p>
        </p:txBody>
      </p:sp>
      <p:pic>
        <p:nvPicPr>
          <p:cNvPr id="18435" name="Picture 3" descr="image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57" y="2648520"/>
            <a:ext cx="19939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60400" y="1613072"/>
            <a:ext cx="10858500" cy="965521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1  </a:t>
            </a:r>
            <a:r>
              <a:rPr lang="zh-CN" altLang="en-US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如图</a:t>
            </a:r>
            <a:r>
              <a:rPr lang="en-US" altLang="zh-CN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是⊙</a:t>
            </a:r>
            <a:r>
              <a:rPr lang="en-US" altLang="zh-CN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zh-CN" altLang="en-US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的直径，点</a:t>
            </a:r>
            <a:r>
              <a:rPr lang="en-US" altLang="zh-CN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是⊙</a:t>
            </a:r>
            <a:r>
              <a:rPr lang="en-US" altLang="zh-CN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zh-CN" altLang="en-US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上的动点，过动点</a:t>
            </a:r>
            <a:r>
              <a:rPr lang="en-US" altLang="zh-CN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的直线</a:t>
            </a:r>
            <a:r>
              <a:rPr lang="en-US" altLang="zh-CN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VC</a:t>
            </a:r>
            <a:r>
              <a:rPr lang="zh-CN" altLang="en-US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垂直于⊙</a:t>
            </a:r>
            <a:r>
              <a:rPr lang="en-US" altLang="zh-CN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zh-CN" altLang="en-US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所在平面，</a:t>
            </a:r>
            <a:r>
              <a:rPr lang="en-US" altLang="zh-CN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zh-CN" altLang="en-US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分别是</a:t>
            </a:r>
            <a:r>
              <a:rPr lang="en-US" altLang="zh-CN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VA</a:t>
            </a:r>
            <a:r>
              <a:rPr lang="zh-CN" altLang="en-US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VC</a:t>
            </a:r>
            <a:r>
              <a:rPr lang="zh-CN" altLang="en-US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的中点，直线 </a:t>
            </a:r>
            <a:r>
              <a:rPr lang="en-US" altLang="zh-CN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DE</a:t>
            </a:r>
            <a:r>
              <a:rPr lang="zh-CN" altLang="en-US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与平面</a:t>
            </a:r>
            <a:r>
              <a:rPr lang="en-US" altLang="zh-CN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VBC</a:t>
            </a:r>
            <a:r>
              <a:rPr lang="zh-CN" altLang="en-US" sz="2000" kern="0" dirty="0">
                <a:solidFill>
                  <a:srgbClr val="00808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有什么关系？试说明理由．</a:t>
            </a:r>
          </a:p>
        </p:txBody>
      </p:sp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4390363" y="2726584"/>
            <a:ext cx="7128537" cy="147732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921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解：由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垂直于⊙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所在平面，知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VC⊥AC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VC⊥BC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，即 ∠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ACB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是二面角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A-VC-B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的平面角．由∠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ACB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是直径上的圆周角，知 ∠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ACB =90°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 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4390363" y="4276743"/>
            <a:ext cx="7128537" cy="147732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921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因此，平面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VAC⊥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VBC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．由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DE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是△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VAC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两边中点连线，知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DE∥AC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，故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DE⊥VC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．由两个平面垂直的性质定理，知直线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DE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与平面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VBC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垂直。</a:t>
            </a:r>
          </a:p>
        </p:txBody>
      </p:sp>
      <p:sp>
        <p:nvSpPr>
          <p:cNvPr id="327687" name="Rectangle 7"/>
          <p:cNvSpPr>
            <a:spLocks noChangeArrowheads="1"/>
          </p:cNvSpPr>
          <p:nvPr/>
        </p:nvSpPr>
        <p:spPr bwMode="auto">
          <a:xfrm>
            <a:off x="2366780" y="5934045"/>
            <a:ext cx="9152120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注意：本题也可以先推出</a:t>
            </a:r>
            <a:r>
              <a:rPr lang="en-US" altLang="zh-CN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AC</a:t>
            </a:r>
            <a:r>
              <a:rPr lang="zh-CN" altLang="en-US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垂直于平面</a:t>
            </a:r>
            <a:r>
              <a:rPr lang="en-US" altLang="zh-CN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VBC</a:t>
            </a:r>
            <a:r>
              <a:rPr lang="zh-CN" altLang="en-US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，再由</a:t>
            </a:r>
            <a:r>
              <a:rPr lang="en-US" altLang="zh-CN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DE</a:t>
            </a:r>
            <a:r>
              <a:rPr lang="en-US" altLang="zh-CN" sz="2000" i="1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∥</a:t>
            </a:r>
            <a:r>
              <a:rPr lang="en-US" altLang="zh-CN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AC</a:t>
            </a:r>
            <a:r>
              <a:rPr lang="zh-CN" altLang="en-US" sz="2000" kern="0" dirty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，推出上面的结论。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5" grpId="0" animBg="1" autoUpdateAnimBg="0"/>
      <p:bldP spid="327686" grpId="0" animBg="1" autoUpdateAnimBg="0"/>
      <p:bldP spid="32768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571058" y="1149351"/>
            <a:ext cx="9944542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为三角形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ABC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所在平面外一点，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SA⊥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ABC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，平面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SAB⊥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SBC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求证：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AB⊥BC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19459" name="Group 3"/>
          <p:cNvGrpSpPr/>
          <p:nvPr/>
        </p:nvGrpSpPr>
        <p:grpSpPr bwMode="auto">
          <a:xfrm>
            <a:off x="7412620" y="2097371"/>
            <a:ext cx="3276600" cy="3295650"/>
            <a:chOff x="0" y="0"/>
            <a:chExt cx="2064" cy="2076"/>
          </a:xfrm>
        </p:grpSpPr>
        <p:sp>
          <p:nvSpPr>
            <p:cNvPr id="19465" name="Line 4"/>
            <p:cNvSpPr>
              <a:spLocks noChangeShapeType="1"/>
            </p:cNvSpPr>
            <p:nvPr/>
          </p:nvSpPr>
          <p:spPr bwMode="auto">
            <a:xfrm>
              <a:off x="240" y="288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6" name="Line 5"/>
            <p:cNvSpPr>
              <a:spLocks noChangeShapeType="1"/>
            </p:cNvSpPr>
            <p:nvPr/>
          </p:nvSpPr>
          <p:spPr bwMode="auto">
            <a:xfrm>
              <a:off x="240" y="1440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7" name="Line 6"/>
            <p:cNvSpPr>
              <a:spLocks noChangeShapeType="1"/>
            </p:cNvSpPr>
            <p:nvPr/>
          </p:nvSpPr>
          <p:spPr bwMode="auto">
            <a:xfrm>
              <a:off x="240" y="1440"/>
              <a:ext cx="120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8" name="Line 7"/>
            <p:cNvSpPr>
              <a:spLocks noChangeShapeType="1"/>
            </p:cNvSpPr>
            <p:nvPr/>
          </p:nvSpPr>
          <p:spPr bwMode="auto">
            <a:xfrm>
              <a:off x="240" y="288"/>
              <a:ext cx="1536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9" name="Line 8"/>
            <p:cNvSpPr>
              <a:spLocks noChangeShapeType="1"/>
            </p:cNvSpPr>
            <p:nvPr/>
          </p:nvSpPr>
          <p:spPr bwMode="auto">
            <a:xfrm flipH="1">
              <a:off x="1440" y="1440"/>
              <a:ext cx="33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0" name="Line 9"/>
            <p:cNvSpPr>
              <a:spLocks noChangeShapeType="1"/>
            </p:cNvSpPr>
            <p:nvPr/>
          </p:nvSpPr>
          <p:spPr bwMode="auto">
            <a:xfrm>
              <a:off x="240" y="288"/>
              <a:ext cx="1200" cy="15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1" name="Text Box 10"/>
            <p:cNvSpPr txBox="1">
              <a:spLocks noChangeArrowheads="1"/>
            </p:cNvSpPr>
            <p:nvPr/>
          </p:nvSpPr>
          <p:spPr bwMode="auto">
            <a:xfrm>
              <a:off x="144" y="0"/>
              <a:ext cx="3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S</a:t>
              </a:r>
            </a:p>
          </p:txBody>
        </p:sp>
        <p:sp>
          <p:nvSpPr>
            <p:cNvPr id="19472" name="Text Box 11"/>
            <p:cNvSpPr txBox="1">
              <a:spLocks noChangeArrowheads="1"/>
            </p:cNvSpPr>
            <p:nvPr/>
          </p:nvSpPr>
          <p:spPr bwMode="auto">
            <a:xfrm>
              <a:off x="1728" y="1152"/>
              <a:ext cx="3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19473" name="Text Box 12"/>
            <p:cNvSpPr txBox="1">
              <a:spLocks noChangeArrowheads="1"/>
            </p:cNvSpPr>
            <p:nvPr/>
          </p:nvSpPr>
          <p:spPr bwMode="auto">
            <a:xfrm>
              <a:off x="1296" y="1824"/>
              <a:ext cx="3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19474" name="Text Box 13"/>
            <p:cNvSpPr txBox="1">
              <a:spLocks noChangeArrowheads="1"/>
            </p:cNvSpPr>
            <p:nvPr/>
          </p:nvSpPr>
          <p:spPr bwMode="auto">
            <a:xfrm>
              <a:off x="0" y="1296"/>
              <a:ext cx="3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328718" name="Group 14"/>
          <p:cNvGrpSpPr/>
          <p:nvPr/>
        </p:nvGrpSpPr>
        <p:grpSpPr bwMode="auto">
          <a:xfrm>
            <a:off x="7831720" y="3335621"/>
            <a:ext cx="1295400" cy="990600"/>
            <a:chOff x="0" y="0"/>
            <a:chExt cx="816" cy="624"/>
          </a:xfrm>
        </p:grpSpPr>
        <p:sp>
          <p:nvSpPr>
            <p:cNvPr id="19463" name="Line 15"/>
            <p:cNvSpPr>
              <a:spLocks noChangeShapeType="1"/>
            </p:cNvSpPr>
            <p:nvPr/>
          </p:nvSpPr>
          <p:spPr bwMode="auto">
            <a:xfrm flipV="1">
              <a:off x="0" y="240"/>
              <a:ext cx="528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4" name="Text Box 16"/>
            <p:cNvSpPr txBox="1">
              <a:spLocks noChangeArrowheads="1"/>
            </p:cNvSpPr>
            <p:nvPr/>
          </p:nvSpPr>
          <p:spPr bwMode="auto">
            <a:xfrm>
              <a:off x="480" y="0"/>
              <a:ext cx="3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zh-CN" sz="2000" kern="0">
                  <a:solidFill>
                    <a:srgbClr val="FF33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1905000" y="2197908"/>
            <a:ext cx="5181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证明：过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点作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AD⊥SB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于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点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∵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SAB ⊥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SBC,                       ∴ AD⊥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SBC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∴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AD⊥BC.</a:t>
            </a:r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1920432" y="4296340"/>
            <a:ext cx="4648200" cy="96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又∵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SA ⊥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ABC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  ∴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SA ⊥ BC. AD∩SA=A∴BC ⊥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SAB.∴BC ⊥AB.</a:t>
            </a: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build="p" autoUpdateAnimBg="0" advAuto="0"/>
      <p:bldP spid="328721" grpId="0" build="p" autoUpdateAnimBg="0"/>
      <p:bldP spid="32872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13465" y="1292487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endParaRPr kumimoji="1" lang="en-US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60400" y="1032559"/>
            <a:ext cx="1080295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5000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练习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如图，以正方形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的对角线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AC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为折痕，使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△ADC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△ABC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折成相垂直的两个面，求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BD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与平面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ABC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所成的角。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 rot="18849842">
            <a:off x="2827879" y="3125170"/>
            <a:ext cx="2016125" cy="20875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endParaRPr kumimoji="1"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2385761" y="4180063"/>
            <a:ext cx="2879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06054" y="3887963"/>
            <a:ext cx="356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kumimoji="1"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714997" y="5605638"/>
            <a:ext cx="356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kumimoji="1"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300841" y="3892726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kumimoji="1"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633966" y="2235376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kumimoji="1"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20490" name="Freeform 10"/>
          <p:cNvSpPr/>
          <p:nvPr/>
        </p:nvSpPr>
        <p:spPr bwMode="auto">
          <a:xfrm>
            <a:off x="6418011" y="2956100"/>
            <a:ext cx="3240087" cy="2736850"/>
          </a:xfrm>
          <a:custGeom>
            <a:avLst/>
            <a:gdLst>
              <a:gd name="T0" fmla="*/ 0 w 2041"/>
              <a:gd name="T1" fmla="*/ 2147483646 h 1724"/>
              <a:gd name="T2" fmla="*/ 2147483646 w 2041"/>
              <a:gd name="T3" fmla="*/ 2147483646 h 1724"/>
              <a:gd name="T4" fmla="*/ 2147483646 w 2041"/>
              <a:gd name="T5" fmla="*/ 2147483646 h 1724"/>
              <a:gd name="T6" fmla="*/ 2147483646 w 2041"/>
              <a:gd name="T7" fmla="*/ 0 h 1724"/>
              <a:gd name="T8" fmla="*/ 0 w 2041"/>
              <a:gd name="T9" fmla="*/ 2147483646 h 17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1" h="1724">
                <a:moveTo>
                  <a:pt x="0" y="1043"/>
                </a:moveTo>
                <a:lnTo>
                  <a:pt x="1451" y="1724"/>
                </a:lnTo>
                <a:lnTo>
                  <a:pt x="2041" y="998"/>
                </a:lnTo>
                <a:lnTo>
                  <a:pt x="862" y="0"/>
                </a:lnTo>
                <a:lnTo>
                  <a:pt x="0" y="1043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6418011" y="4540425"/>
            <a:ext cx="3240087" cy="71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7786436" y="2956100"/>
            <a:ext cx="935037" cy="273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605891" y="2436988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kumimoji="1"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019254" y="4324526"/>
            <a:ext cx="356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kumimoji="1"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8548936" y="5692951"/>
            <a:ext cx="356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kumimoji="1"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9683928" y="4237213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kumimoji="1"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330769" name="Line 17"/>
          <p:cNvSpPr>
            <a:spLocks noChangeShapeType="1"/>
          </p:cNvSpPr>
          <p:nvPr/>
        </p:nvSpPr>
        <p:spPr bwMode="auto">
          <a:xfrm>
            <a:off x="3825622" y="2740201"/>
            <a:ext cx="0" cy="287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0770" name="Freeform 18"/>
          <p:cNvSpPr/>
          <p:nvPr/>
        </p:nvSpPr>
        <p:spPr bwMode="auto">
          <a:xfrm>
            <a:off x="7786436" y="2956101"/>
            <a:ext cx="935037" cy="2663825"/>
          </a:xfrm>
          <a:custGeom>
            <a:avLst/>
            <a:gdLst>
              <a:gd name="T0" fmla="*/ 0 w 589"/>
              <a:gd name="T1" fmla="*/ 0 h 1678"/>
              <a:gd name="T2" fmla="*/ 0 w 589"/>
              <a:gd name="T3" fmla="*/ 2147483646 h 1678"/>
              <a:gd name="T4" fmla="*/ 1484370444 w 589"/>
              <a:gd name="T5" fmla="*/ 2147483646 h 16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89" h="1678">
                <a:moveTo>
                  <a:pt x="0" y="0"/>
                </a:moveTo>
                <a:lnTo>
                  <a:pt x="0" y="1043"/>
                </a:lnTo>
                <a:lnTo>
                  <a:pt x="589" y="167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0771" name="Text Box 19"/>
          <p:cNvSpPr txBox="1">
            <a:spLocks noChangeArrowheads="1"/>
          </p:cNvSpPr>
          <p:nvPr/>
        </p:nvSpPr>
        <p:spPr bwMode="auto">
          <a:xfrm>
            <a:off x="3854566" y="4165776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kumimoji="1"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330772" name="Text Box 20"/>
          <p:cNvSpPr txBox="1">
            <a:spLocks noChangeArrowheads="1"/>
          </p:cNvSpPr>
          <p:nvPr/>
        </p:nvSpPr>
        <p:spPr bwMode="auto">
          <a:xfrm>
            <a:off x="7435966" y="4524551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kumimoji="1"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>
            <a:off x="5194047" y="3460926"/>
            <a:ext cx="1727200" cy="358775"/>
          </a:xfrm>
          <a:prstGeom prst="rightArrow">
            <a:avLst>
              <a:gd name="adj1" fmla="val 50000"/>
              <a:gd name="adj2" fmla="val 12035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None/>
            </a:pPr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562723" y="2952925"/>
            <a:ext cx="7104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kumimoji="1"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折成</a:t>
            </a: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71" grpId="0"/>
      <p:bldP spid="3307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60400" y="1190624"/>
            <a:ext cx="10401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如图，平面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AED 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⊥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△AED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是等边三角形，四边形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是矩形，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8890" y="1724534"/>
            <a:ext cx="26276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）求证：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EA⊥CD</a:t>
            </a:r>
          </a:p>
        </p:txBody>
      </p:sp>
      <p:sp>
        <p:nvSpPr>
          <p:cNvPr id="331780" name="Line 4"/>
          <p:cNvSpPr>
            <a:spLocks noChangeShapeType="1"/>
          </p:cNvSpPr>
          <p:nvPr/>
        </p:nvSpPr>
        <p:spPr bwMode="auto">
          <a:xfrm flipV="1">
            <a:off x="4743552" y="4765576"/>
            <a:ext cx="3167063" cy="398463"/>
          </a:xfrm>
          <a:prstGeom prst="line">
            <a:avLst/>
          </a:prstGeom>
          <a:noFill/>
          <a:ln w="38100">
            <a:solidFill>
              <a:srgbClr val="01010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1781" name="Line 5"/>
          <p:cNvSpPr>
            <a:spLocks noChangeShapeType="1"/>
          </p:cNvSpPr>
          <p:nvPr/>
        </p:nvSpPr>
        <p:spPr bwMode="auto">
          <a:xfrm flipV="1">
            <a:off x="4743551" y="3109813"/>
            <a:ext cx="71438" cy="2087562"/>
          </a:xfrm>
          <a:prstGeom prst="line">
            <a:avLst/>
          </a:prstGeom>
          <a:noFill/>
          <a:ln w="38100">
            <a:solidFill>
              <a:srgbClr val="01010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4690926" y="5197375"/>
            <a:ext cx="21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1" lang="en-US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endParaRPr kumimoji="1" lang="en-US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1511" name="Group 7"/>
          <p:cNvGrpSpPr/>
          <p:nvPr/>
        </p:nvGrpSpPr>
        <p:grpSpPr bwMode="auto">
          <a:xfrm>
            <a:off x="3976549" y="2820889"/>
            <a:ext cx="4257406" cy="3286274"/>
            <a:chOff x="1672" y="1976"/>
            <a:chExt cx="2369" cy="1851"/>
          </a:xfrm>
        </p:grpSpPr>
        <p:sp>
          <p:nvSpPr>
            <p:cNvPr id="21515" name="Line 8"/>
            <p:cNvSpPr>
              <a:spLocks noChangeShapeType="1"/>
            </p:cNvSpPr>
            <p:nvPr/>
          </p:nvSpPr>
          <p:spPr bwMode="auto">
            <a:xfrm flipH="1">
              <a:off x="2338" y="3049"/>
              <a:ext cx="774" cy="1"/>
            </a:xfrm>
            <a:prstGeom prst="line">
              <a:avLst/>
            </a:pr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6" name="Line 9"/>
            <p:cNvSpPr>
              <a:spLocks noChangeShapeType="1"/>
            </p:cNvSpPr>
            <p:nvPr/>
          </p:nvSpPr>
          <p:spPr bwMode="auto">
            <a:xfrm>
              <a:off x="3112" y="3049"/>
              <a:ext cx="774" cy="1"/>
            </a:xfrm>
            <a:prstGeom prst="line">
              <a:avLst/>
            </a:pr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7" name="Line 10"/>
            <p:cNvSpPr>
              <a:spLocks noChangeShapeType="1"/>
            </p:cNvSpPr>
            <p:nvPr/>
          </p:nvSpPr>
          <p:spPr bwMode="auto">
            <a:xfrm>
              <a:off x="2133" y="2150"/>
              <a:ext cx="205" cy="899"/>
            </a:xfrm>
            <a:prstGeom prst="line">
              <a:avLst/>
            </a:pr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8" name="Rectangle 11"/>
            <p:cNvSpPr>
              <a:spLocks noChangeArrowheads="1"/>
            </p:cNvSpPr>
            <p:nvPr/>
          </p:nvSpPr>
          <p:spPr bwMode="auto">
            <a:xfrm>
              <a:off x="2394" y="2837"/>
              <a:ext cx="1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  <a:endParaRPr kumimoji="1"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9" name="Line 12"/>
            <p:cNvSpPr>
              <a:spLocks noChangeShapeType="1"/>
            </p:cNvSpPr>
            <p:nvPr/>
          </p:nvSpPr>
          <p:spPr bwMode="auto">
            <a:xfrm flipV="1">
              <a:off x="1788" y="3049"/>
              <a:ext cx="550" cy="583"/>
            </a:xfrm>
            <a:prstGeom prst="line">
              <a:avLst/>
            </a:pr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0" name="Line 13"/>
            <p:cNvSpPr>
              <a:spLocks noChangeShapeType="1"/>
            </p:cNvSpPr>
            <p:nvPr/>
          </p:nvSpPr>
          <p:spPr bwMode="auto">
            <a:xfrm>
              <a:off x="2133" y="2150"/>
              <a:ext cx="1753" cy="899"/>
            </a:xfrm>
            <a:prstGeom prst="line">
              <a:avLst/>
            </a:pr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1" name="Rectangle 14"/>
            <p:cNvSpPr>
              <a:spLocks noChangeArrowheads="1"/>
            </p:cNvSpPr>
            <p:nvPr/>
          </p:nvSpPr>
          <p:spPr bwMode="auto">
            <a:xfrm>
              <a:off x="1973" y="1976"/>
              <a:ext cx="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E</a:t>
              </a:r>
              <a:endParaRPr kumimoji="1"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2" name="Line 15"/>
            <p:cNvSpPr>
              <a:spLocks noChangeShapeType="1"/>
            </p:cNvSpPr>
            <p:nvPr/>
          </p:nvSpPr>
          <p:spPr bwMode="auto">
            <a:xfrm flipH="1">
              <a:off x="3336" y="3049"/>
              <a:ext cx="550" cy="583"/>
            </a:xfrm>
            <a:prstGeom prst="line">
              <a:avLst/>
            </a:pr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3" name="Rectangle 16"/>
            <p:cNvSpPr>
              <a:spLocks noChangeArrowheads="1"/>
            </p:cNvSpPr>
            <p:nvPr/>
          </p:nvSpPr>
          <p:spPr bwMode="auto">
            <a:xfrm>
              <a:off x="3938" y="2974"/>
              <a:ext cx="1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endParaRPr kumimoji="1"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4" name="Line 17"/>
            <p:cNvSpPr>
              <a:spLocks noChangeShapeType="1"/>
            </p:cNvSpPr>
            <p:nvPr/>
          </p:nvSpPr>
          <p:spPr bwMode="auto">
            <a:xfrm flipV="1">
              <a:off x="1788" y="2150"/>
              <a:ext cx="345" cy="1482"/>
            </a:xfrm>
            <a:prstGeom prst="line">
              <a:avLst/>
            </a:pr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5" name="Rectangle 18"/>
            <p:cNvSpPr>
              <a:spLocks noChangeArrowheads="1"/>
            </p:cNvSpPr>
            <p:nvPr/>
          </p:nvSpPr>
          <p:spPr bwMode="auto">
            <a:xfrm>
              <a:off x="1672" y="3598"/>
              <a:ext cx="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endParaRPr kumimoji="1"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6" name="Line 19"/>
            <p:cNvSpPr>
              <a:spLocks noChangeShapeType="1"/>
            </p:cNvSpPr>
            <p:nvPr/>
          </p:nvSpPr>
          <p:spPr bwMode="auto">
            <a:xfrm>
              <a:off x="1788" y="3632"/>
              <a:ext cx="1548" cy="1"/>
            </a:xfrm>
            <a:prstGeom prst="line">
              <a:avLst/>
            </a:pr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7" name="Rectangle 20"/>
            <p:cNvSpPr>
              <a:spLocks noChangeArrowheads="1"/>
            </p:cNvSpPr>
            <p:nvPr/>
          </p:nvSpPr>
          <p:spPr bwMode="auto">
            <a:xfrm>
              <a:off x="3305" y="3654"/>
              <a:ext cx="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endParaRPr kumimoji="1"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512" name="Text Box 21"/>
          <p:cNvSpPr txBox="1">
            <a:spLocks noChangeArrowheads="1"/>
          </p:cNvSpPr>
          <p:nvPr/>
        </p:nvSpPr>
        <p:spPr bwMode="auto">
          <a:xfrm>
            <a:off x="458890" y="2208229"/>
            <a:ext cx="8569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）若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AD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＝         ，求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EC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与平面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所成的角。</a:t>
            </a:r>
          </a:p>
        </p:txBody>
      </p:sp>
      <p:sp>
        <p:nvSpPr>
          <p:cNvPr id="21513" name="Rectangle 22"/>
          <p:cNvSpPr>
            <a:spLocks noChangeArrowheads="1"/>
          </p:cNvSpPr>
          <p:nvPr/>
        </p:nvSpPr>
        <p:spPr bwMode="auto">
          <a:xfrm>
            <a:off x="6366219" y="2667001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1514" name="Object 23"/>
          <p:cNvGraphicFramePr>
            <a:graphicFrameLocks noChangeAspect="1"/>
          </p:cNvGraphicFramePr>
          <p:nvPr/>
        </p:nvGraphicFramePr>
        <p:xfrm>
          <a:off x="2980865" y="2086021"/>
          <a:ext cx="71913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41300" imgH="215900" progId="Equation.3">
                  <p:embed/>
                </p:oleObj>
              </mc:Choice>
              <mc:Fallback>
                <p:oleObj name="公式" r:id="rId2" imgW="241300" imgH="2159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865" y="2086021"/>
                        <a:ext cx="71913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60400" y="1054100"/>
            <a:ext cx="10858500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(2012·</a:t>
            </a:r>
            <a:r>
              <a:rPr lang="zh-CN" altLang="pt-BR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北京模拟</a:t>
            </a:r>
            <a:r>
              <a:rPr lang="pt-BR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pt-BR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如图，正方形</a:t>
            </a:r>
            <a:r>
              <a:rPr lang="pt-BR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ADEF</a:t>
            </a:r>
            <a:r>
              <a:rPr lang="zh-CN" altLang="pt-BR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与梯形</a:t>
            </a:r>
            <a:r>
              <a:rPr lang="pt-BR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lang="zh-CN" altLang="pt-BR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所在的平面互相垂直，</a:t>
            </a:r>
            <a:r>
              <a:rPr lang="pt-BR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AD⊥CD</a:t>
            </a:r>
            <a:r>
              <a:rPr lang="zh-CN" altLang="pt-BR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pt-BR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AB∥CD</a:t>
            </a:r>
            <a:r>
              <a:rPr lang="zh-CN" altLang="pt-BR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pt-BR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AB=AD=2</a:t>
            </a:r>
            <a:r>
              <a:rPr lang="zh-CN" altLang="pt-BR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pt-BR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CD=4</a:t>
            </a:r>
            <a:r>
              <a:rPr lang="zh-CN" altLang="pt-BR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pt-BR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pt-BR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为</a:t>
            </a:r>
            <a:r>
              <a:rPr lang="pt-BR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CE</a:t>
            </a:r>
            <a:r>
              <a:rPr lang="zh-CN" altLang="pt-BR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的中点</a:t>
            </a:r>
            <a:r>
              <a:rPr lang="pt-BR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求证：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BM∥</a:t>
            </a: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ADEF</a:t>
            </a: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求证：平面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BDE⊥</a:t>
            </a: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BEC.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" r="1512"/>
          <a:stretch>
            <a:fillRect/>
          </a:stretch>
        </p:blipFill>
        <p:spPr bwMode="auto">
          <a:xfrm>
            <a:off x="5340668" y="2851784"/>
            <a:ext cx="4102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72210" y="1245770"/>
            <a:ext cx="8858250" cy="424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CC00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证明：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取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DE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中点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，连接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MN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AN.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在△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EDC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中，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分别为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EC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ED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的中点，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所以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MN//CD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，且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MN=      CD.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由已知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AB//CD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AB=      CD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所以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MN//AB,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MN=AB,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所以四边形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ABMN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为平行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四边形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所以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BM//AN.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又因为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AN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ADEF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，且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BM       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ADEF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所以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BM//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ADEF.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87512"/>
            <a:ext cx="42195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858895" y="2119628"/>
          <a:ext cx="20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305" imgH="502285" progId="Equation.DSMT4">
                  <p:embed/>
                </p:oleObj>
              </mc:Choice>
              <mc:Fallback>
                <p:oleObj name="Equation" r:id="rId3" imgW="154305" imgH="50228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8895" y="2119628"/>
                        <a:ext cx="203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3736340" y="2563494"/>
          <a:ext cx="20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4305" imgH="502285" progId="Equation.DSMT4">
                  <p:embed/>
                </p:oleObj>
              </mc:Choice>
              <mc:Fallback>
                <p:oleObj name="Equation" r:id="rId5" imgW="154305" imgH="50228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340" y="2563494"/>
                        <a:ext cx="203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3216275" y="4954588"/>
          <a:ext cx="3492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220" imgH="90170" progId="Equation.DSMT4">
                  <p:embed/>
                </p:oleObj>
              </mc:Choice>
              <mc:Fallback>
                <p:oleObj name="Equation" r:id="rId7" imgW="109220" imgH="9017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4954588"/>
                        <a:ext cx="3492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4847273" y="4476751"/>
          <a:ext cx="3492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9" imgW="109220" imgH="109220" progId="Equation.3">
                  <p:embed/>
                </p:oleObj>
              </mc:Choice>
              <mc:Fallback>
                <p:oleObj name="公式" r:id="rId9" imgW="109220" imgH="1092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273" y="4476751"/>
                        <a:ext cx="34925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12142" y="2463408"/>
            <a:ext cx="8456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（１）利用定义［作出二面角的平面角，证明平面角是直角］</a:t>
            </a:r>
          </a:p>
        </p:txBody>
      </p:sp>
      <p:grpSp>
        <p:nvGrpSpPr>
          <p:cNvPr id="4100" name="Group 4"/>
          <p:cNvGrpSpPr/>
          <p:nvPr/>
        </p:nvGrpSpPr>
        <p:grpSpPr bwMode="auto">
          <a:xfrm>
            <a:off x="512142" y="3115782"/>
            <a:ext cx="8001000" cy="400050"/>
            <a:chOff x="0" y="0"/>
            <a:chExt cx="5040" cy="252"/>
          </a:xfrm>
        </p:grpSpPr>
        <p:sp>
          <p:nvSpPr>
            <p:cNvPr id="4117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0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（２）利用判定定理［线面垂直　　      　面面垂直］</a:t>
              </a:r>
            </a:p>
          </p:txBody>
        </p:sp>
        <p:sp>
          <p:nvSpPr>
            <p:cNvPr id="4118" name="AutoShape 6"/>
            <p:cNvSpPr>
              <a:spLocks noChangeArrowheads="1"/>
            </p:cNvSpPr>
            <p:nvPr/>
          </p:nvSpPr>
          <p:spPr bwMode="auto">
            <a:xfrm>
              <a:off x="2520" y="54"/>
              <a:ext cx="396" cy="144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rgbClr val="009900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spcBef>
                  <a:spcPct val="0"/>
                </a:spcBef>
                <a:buNone/>
              </a:pPr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313351" name="Object 7"/>
          <p:cNvGraphicFramePr>
            <a:graphicFrameLocks noChangeAspect="1"/>
          </p:cNvGraphicFramePr>
          <p:nvPr/>
        </p:nvGraphicFramePr>
        <p:xfrm>
          <a:off x="1629507" y="3870407"/>
          <a:ext cx="25908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41400" imgH="457200" progId="Equation.3">
                  <p:embed/>
                </p:oleObj>
              </mc:Choice>
              <mc:Fallback>
                <p:oleObj r:id="rId2" imgW="10414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507" y="3870407"/>
                        <a:ext cx="2590800" cy="1136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52" name="AutoShape 8"/>
          <p:cNvSpPr>
            <a:spLocks noChangeArrowheads="1"/>
          </p:cNvSpPr>
          <p:nvPr/>
        </p:nvSpPr>
        <p:spPr bwMode="auto">
          <a:xfrm>
            <a:off x="6849207" y="4496906"/>
            <a:ext cx="2743200" cy="685800"/>
          </a:xfrm>
          <a:prstGeom prst="parallelogram">
            <a:avLst>
              <a:gd name="adj" fmla="val 10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None/>
            </a:pPr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3353" name="未知"/>
          <p:cNvSpPr/>
          <p:nvPr/>
        </p:nvSpPr>
        <p:spPr bwMode="auto">
          <a:xfrm>
            <a:off x="7873145" y="3430107"/>
            <a:ext cx="728662" cy="1763713"/>
          </a:xfrm>
          <a:custGeom>
            <a:avLst/>
            <a:gdLst>
              <a:gd name="T0" fmla="*/ 41251911 w 393"/>
              <a:gd name="T1" fmla="*/ 2147483646 h 1056"/>
              <a:gd name="T2" fmla="*/ 1351013512 w 393"/>
              <a:gd name="T3" fmla="*/ 1782497546 h 1056"/>
              <a:gd name="T4" fmla="*/ 1351013512 w 393"/>
              <a:gd name="T5" fmla="*/ 0 h 1056"/>
              <a:gd name="T6" fmla="*/ 0 w 393"/>
              <a:gd name="T7" fmla="*/ 1012591726 h 1056"/>
              <a:gd name="T8" fmla="*/ 30939396 w 393"/>
              <a:gd name="T9" fmla="*/ 987487209 h 1056"/>
              <a:gd name="T10" fmla="*/ 30939396 w 393"/>
              <a:gd name="T11" fmla="*/ 2147483646 h 10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3" h="1056">
                <a:moveTo>
                  <a:pt x="12" y="1056"/>
                </a:moveTo>
                <a:lnTo>
                  <a:pt x="393" y="639"/>
                </a:lnTo>
                <a:lnTo>
                  <a:pt x="393" y="0"/>
                </a:lnTo>
                <a:lnTo>
                  <a:pt x="0" y="363"/>
                </a:lnTo>
                <a:lnTo>
                  <a:pt x="9" y="354"/>
                </a:lnTo>
                <a:lnTo>
                  <a:pt x="9" y="1050"/>
                </a:lnTo>
              </a:path>
            </a:pathLst>
          </a:custGeom>
          <a:solidFill>
            <a:srgbClr val="00FFFF">
              <a:alpha val="50195"/>
            </a:srgbClr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3356" name="Line 12"/>
          <p:cNvSpPr>
            <a:spLocks noChangeShapeType="1"/>
          </p:cNvSpPr>
          <p:nvPr/>
        </p:nvSpPr>
        <p:spPr bwMode="auto">
          <a:xfrm>
            <a:off x="8220807" y="3849206"/>
            <a:ext cx="1588" cy="10287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3357" name="Line 13"/>
          <p:cNvSpPr>
            <a:spLocks noChangeShapeType="1"/>
          </p:cNvSpPr>
          <p:nvPr/>
        </p:nvSpPr>
        <p:spPr bwMode="auto">
          <a:xfrm flipV="1">
            <a:off x="7916007" y="4496906"/>
            <a:ext cx="68580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13358" name="Object 14"/>
          <p:cNvGraphicFramePr>
            <a:graphicFrameLocks noChangeAspect="1"/>
          </p:cNvGraphicFramePr>
          <p:nvPr/>
        </p:nvGraphicFramePr>
        <p:xfrm>
          <a:off x="8297007" y="3658706"/>
          <a:ext cx="2349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8900" imgH="177800" progId="Equation.3">
                  <p:embed/>
                </p:oleObj>
              </mc:Choice>
              <mc:Fallback>
                <p:oleObj r:id="rId4" imgW="88900" imgH="177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007" y="3658706"/>
                        <a:ext cx="2349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59" name="Text Box 15"/>
          <p:cNvSpPr txBox="1">
            <a:spLocks noChangeArrowheads="1"/>
          </p:cNvSpPr>
          <p:nvPr/>
        </p:nvSpPr>
        <p:spPr bwMode="auto">
          <a:xfrm>
            <a:off x="7611208" y="5106506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313360" name="Text Box 16"/>
          <p:cNvSpPr txBox="1">
            <a:spLocks noChangeArrowheads="1"/>
          </p:cNvSpPr>
          <p:nvPr/>
        </p:nvSpPr>
        <p:spPr bwMode="auto">
          <a:xfrm>
            <a:off x="8525607" y="4039706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313361" name="Text Box 17"/>
          <p:cNvSpPr txBox="1">
            <a:spLocks noChangeArrowheads="1"/>
          </p:cNvSpPr>
          <p:nvPr/>
        </p:nvSpPr>
        <p:spPr bwMode="auto">
          <a:xfrm>
            <a:off x="3955195" y="5616657"/>
            <a:ext cx="155575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000" kern="0">
                <a:solidFill>
                  <a:schemeClr val="bg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线面垂直</a:t>
            </a:r>
          </a:p>
        </p:txBody>
      </p:sp>
      <p:sp>
        <p:nvSpPr>
          <p:cNvPr id="313362" name="AutoShape 18"/>
          <p:cNvSpPr>
            <a:spLocks noChangeArrowheads="1"/>
          </p:cNvSpPr>
          <p:nvPr/>
        </p:nvSpPr>
        <p:spPr bwMode="auto">
          <a:xfrm>
            <a:off x="5608515" y="5769057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None/>
            </a:pPr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3363" name="Text Box 19"/>
          <p:cNvSpPr txBox="1">
            <a:spLocks noChangeArrowheads="1"/>
          </p:cNvSpPr>
          <p:nvPr/>
        </p:nvSpPr>
        <p:spPr bwMode="auto">
          <a:xfrm>
            <a:off x="6317395" y="5616657"/>
            <a:ext cx="155575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000" kern="0">
                <a:solidFill>
                  <a:schemeClr val="bg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面面垂直</a:t>
            </a:r>
          </a:p>
        </p:txBody>
      </p:sp>
      <p:sp>
        <p:nvSpPr>
          <p:cNvPr id="313364" name="Text Box 20"/>
          <p:cNvSpPr txBox="1">
            <a:spLocks noChangeArrowheads="1"/>
          </p:cNvSpPr>
          <p:nvPr/>
        </p:nvSpPr>
        <p:spPr bwMode="auto">
          <a:xfrm>
            <a:off x="1561245" y="5616657"/>
            <a:ext cx="155575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000" kern="0">
                <a:solidFill>
                  <a:schemeClr val="bg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线线垂直</a:t>
            </a:r>
          </a:p>
        </p:txBody>
      </p:sp>
      <p:sp>
        <p:nvSpPr>
          <p:cNvPr id="313365" name="AutoShape 21"/>
          <p:cNvSpPr>
            <a:spLocks noChangeArrowheads="1"/>
          </p:cNvSpPr>
          <p:nvPr/>
        </p:nvSpPr>
        <p:spPr bwMode="auto">
          <a:xfrm>
            <a:off x="3247170" y="5769057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None/>
            </a:pPr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3366" name="AutoShape 22"/>
          <p:cNvSpPr>
            <a:spLocks noChangeArrowheads="1"/>
          </p:cNvSpPr>
          <p:nvPr/>
        </p:nvSpPr>
        <p:spPr bwMode="auto">
          <a:xfrm>
            <a:off x="660400" y="1093109"/>
            <a:ext cx="3429000" cy="1143000"/>
          </a:xfrm>
          <a:prstGeom prst="horizontalScroll">
            <a:avLst>
              <a:gd name="adj" fmla="val 12500"/>
            </a:avLst>
          </a:pr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面面垂直的判定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复习回顾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7878701" y="392966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7273718" y="4594286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Symbol" panose="05050102010706020507" pitchFamily="18" charset="2"/>
              </a:rPr>
              <a:t>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3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3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9" grpId="0" autoUpdateAnimBg="0"/>
      <p:bldP spid="313360" grpId="0" autoUpdateAnimBg="0"/>
      <p:bldP spid="313361" grpId="0" animBg="1" autoUpdateAnimBg="0"/>
      <p:bldP spid="313363" grpId="0" animBg="1" autoUpdateAnimBg="0"/>
      <p:bldP spid="313364" grpId="0" animBg="1" autoUpdateAnimBg="0"/>
      <p:bldP spid="24" grpId="0" autoUpdateAnimBg="0"/>
      <p:bldP spid="2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98209" y="1239203"/>
            <a:ext cx="7513637" cy="44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因为四边形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ADEF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为正方形，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所以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ED⊥AD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又因为平面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ADEF⊥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且平面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ADEF∩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ABCD=AD.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又因为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EDB      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ADEF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所以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ED⊥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ABCD.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所以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ED⊥BC.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320925" y="3930333"/>
          <a:ext cx="34925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220" imgH="90170" progId="Equation.DSMT4">
                  <p:embed/>
                </p:oleObj>
              </mc:Choice>
              <mc:Fallback>
                <p:oleObj name="Equation" r:id="rId2" imgW="109220" imgH="9017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3930333"/>
                        <a:ext cx="349250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56" y="1855152"/>
            <a:ext cx="42195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60400" y="1369925"/>
            <a:ext cx="7513637" cy="397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在直角梯形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中，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AB=AD=2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CD=4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8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可得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BC=          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8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在△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BCD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中，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BD=BC=          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CD=4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，所以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BC⊥BD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80000"/>
              </a:lnSpc>
              <a:spcBef>
                <a:spcPct val="0"/>
              </a:spcBef>
              <a:buNone/>
            </a:pP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BD∩ED=D,</a:t>
            </a:r>
          </a:p>
          <a:p>
            <a:pPr>
              <a:lnSpc>
                <a:spcPct val="18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所以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BC⊥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BDE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8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又因为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BC         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BCE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8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所以平面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BDE⊥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BEC.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804986" y="2062076"/>
          <a:ext cx="4953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5765" imgH="264160" progId="Equation.DSMT4">
                  <p:embed/>
                </p:oleObj>
              </mc:Choice>
              <mc:Fallback>
                <p:oleObj name="Equation" r:id="rId2" imgW="405765" imgH="264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6" y="2062076"/>
                        <a:ext cx="49530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351529" y="2574203"/>
          <a:ext cx="4953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5765" imgH="264160" progId="Equation.DSMT4">
                  <p:embed/>
                </p:oleObj>
              </mc:Choice>
              <mc:Fallback>
                <p:oleObj name="Equation" r:id="rId4" imgW="405765" imgH="264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529" y="2574203"/>
                        <a:ext cx="4953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000491" y="4225647"/>
          <a:ext cx="349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220" imgH="90170" progId="Equation.DSMT4">
                  <p:embed/>
                </p:oleObj>
              </mc:Choice>
              <mc:Fallback>
                <p:oleObj name="Equation" r:id="rId6" imgW="109220" imgH="9017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491" y="4225647"/>
                        <a:ext cx="349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87512"/>
            <a:ext cx="42195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660400" y="3203137"/>
            <a:ext cx="6226384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）已知面面垂直易找面的垂线，且在某一个平面内</a:t>
            </a: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660400" y="3824247"/>
            <a:ext cx="4758034" cy="40011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>
                <a:solidFill>
                  <a:srgbClr val="0066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解题过程中应注意充分领悟、应用</a:t>
            </a:r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660400" y="2582028"/>
            <a:ext cx="5014514" cy="40011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>
                <a:solidFill>
                  <a:srgbClr val="0066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证明面面垂直要从寻找面的垂线入手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660400" y="1960919"/>
            <a:ext cx="6809878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>
                <a:solidFill>
                  <a:schemeClr val="bg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理解面面垂直的判定与性质都要依赖面面垂直的定义</a:t>
            </a:r>
          </a:p>
        </p:txBody>
      </p:sp>
      <p:sp>
        <p:nvSpPr>
          <p:cNvPr id="329735" name="Rectangle 7"/>
          <p:cNvSpPr>
            <a:spLocks noChangeArrowheads="1"/>
          </p:cNvSpPr>
          <p:nvPr/>
        </p:nvSpPr>
        <p:spPr bwMode="auto">
          <a:xfrm>
            <a:off x="660400" y="1339810"/>
            <a:ext cx="6566221" cy="40011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 dirty="0">
                <a:solidFill>
                  <a:srgbClr val="0066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定义面面垂直是在建立在二面角的定义的基础上的</a:t>
            </a:r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4524584" y="4584383"/>
            <a:ext cx="155575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000" kern="0">
                <a:solidFill>
                  <a:schemeClr val="bg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线面垂直</a:t>
            </a:r>
          </a:p>
        </p:txBody>
      </p:sp>
      <p:sp>
        <p:nvSpPr>
          <p:cNvPr id="329737" name="AutoShape 9"/>
          <p:cNvSpPr>
            <a:spLocks noChangeArrowheads="1"/>
          </p:cNvSpPr>
          <p:nvPr/>
        </p:nvSpPr>
        <p:spPr bwMode="auto">
          <a:xfrm>
            <a:off x="6105734" y="4736783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None/>
            </a:pPr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9738" name="Text Box 10"/>
          <p:cNvSpPr txBox="1">
            <a:spLocks noChangeArrowheads="1"/>
          </p:cNvSpPr>
          <p:nvPr/>
        </p:nvSpPr>
        <p:spPr bwMode="auto">
          <a:xfrm>
            <a:off x="6886784" y="4584383"/>
            <a:ext cx="155575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000" kern="0">
                <a:solidFill>
                  <a:schemeClr val="bg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面面垂直</a:t>
            </a:r>
          </a:p>
        </p:txBody>
      </p:sp>
      <p:sp>
        <p:nvSpPr>
          <p:cNvPr id="329739" name="Text Box 11"/>
          <p:cNvSpPr txBox="1">
            <a:spLocks noChangeArrowheads="1"/>
          </p:cNvSpPr>
          <p:nvPr/>
        </p:nvSpPr>
        <p:spPr bwMode="auto">
          <a:xfrm>
            <a:off x="2130634" y="4584383"/>
            <a:ext cx="155575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000" kern="0">
                <a:solidFill>
                  <a:schemeClr val="bg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线线垂直</a:t>
            </a:r>
          </a:p>
        </p:txBody>
      </p:sp>
      <p:sp>
        <p:nvSpPr>
          <p:cNvPr id="329740" name="AutoShape 12"/>
          <p:cNvSpPr>
            <a:spLocks noChangeArrowheads="1"/>
          </p:cNvSpPr>
          <p:nvPr/>
        </p:nvSpPr>
        <p:spPr bwMode="auto">
          <a:xfrm>
            <a:off x="3743534" y="4736783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None/>
            </a:pPr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9741" name="Text Box 13"/>
          <p:cNvSpPr txBox="1">
            <a:spLocks noChangeArrowheads="1"/>
          </p:cNvSpPr>
          <p:nvPr/>
        </p:nvSpPr>
        <p:spPr bwMode="auto">
          <a:xfrm>
            <a:off x="2149684" y="5376545"/>
            <a:ext cx="155575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000" kern="0">
                <a:solidFill>
                  <a:schemeClr val="bg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面面垂直</a:t>
            </a:r>
          </a:p>
        </p:txBody>
      </p:sp>
      <p:sp>
        <p:nvSpPr>
          <p:cNvPr id="329742" name="AutoShape 14"/>
          <p:cNvSpPr>
            <a:spLocks noChangeArrowheads="1"/>
          </p:cNvSpPr>
          <p:nvPr/>
        </p:nvSpPr>
        <p:spPr bwMode="auto">
          <a:xfrm>
            <a:off x="3759409" y="547497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None/>
            </a:pPr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9743" name="Text Box 15"/>
          <p:cNvSpPr txBox="1">
            <a:spLocks noChangeArrowheads="1"/>
          </p:cNvSpPr>
          <p:nvPr/>
        </p:nvSpPr>
        <p:spPr bwMode="auto">
          <a:xfrm>
            <a:off x="4554747" y="5376545"/>
            <a:ext cx="155575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000" kern="0">
                <a:solidFill>
                  <a:schemeClr val="bg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线面垂直</a:t>
            </a:r>
          </a:p>
        </p:txBody>
      </p:sp>
      <p:sp>
        <p:nvSpPr>
          <p:cNvPr id="329744" name="AutoShape 16"/>
          <p:cNvSpPr>
            <a:spLocks noChangeArrowheads="1"/>
          </p:cNvSpPr>
          <p:nvPr/>
        </p:nvSpPr>
        <p:spPr bwMode="auto">
          <a:xfrm>
            <a:off x="6156534" y="548767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None/>
            </a:pPr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9745" name="Text Box 17"/>
          <p:cNvSpPr txBox="1">
            <a:spLocks noChangeArrowheads="1"/>
          </p:cNvSpPr>
          <p:nvPr/>
        </p:nvSpPr>
        <p:spPr bwMode="auto">
          <a:xfrm>
            <a:off x="6910597" y="5376545"/>
            <a:ext cx="155575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000" kern="0">
                <a:solidFill>
                  <a:schemeClr val="bg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线线垂直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总结提炼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animBg="1" autoUpdateAnimBg="0"/>
      <p:bldP spid="329732" grpId="0" animBg="1" autoUpdateAnimBg="0"/>
      <p:bldP spid="329733" grpId="0" animBg="1" autoUpdateAnimBg="0"/>
      <p:bldP spid="329734" grpId="0" animBg="1" autoUpdateAnimBg="0"/>
      <p:bldP spid="329735" grpId="0" animBg="1" autoUpdateAnimBg="0"/>
      <p:bldP spid="329736" grpId="0" animBg="1" autoUpdateAnimBg="0"/>
      <p:bldP spid="329738" grpId="0" animBg="1" autoUpdateAnimBg="0"/>
      <p:bldP spid="329739" grpId="0" animBg="1" autoUpdateAnimBg="0"/>
      <p:bldP spid="329741" grpId="0" animBg="1" autoUpdateAnimBg="0"/>
      <p:bldP spid="329743" grpId="0" animBg="1" autoUpdateAnimBg="0"/>
      <p:bldP spid="32974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802" name="Group 2"/>
          <p:cNvGrpSpPr/>
          <p:nvPr/>
        </p:nvGrpSpPr>
        <p:grpSpPr bwMode="auto">
          <a:xfrm>
            <a:off x="6629234" y="1672699"/>
            <a:ext cx="2209800" cy="1905000"/>
            <a:chOff x="3264" y="881"/>
            <a:chExt cx="1392" cy="1200"/>
          </a:xfrm>
        </p:grpSpPr>
        <p:sp>
          <p:nvSpPr>
            <p:cNvPr id="27686" name="Freeform 14"/>
            <p:cNvSpPr/>
            <p:nvPr/>
          </p:nvSpPr>
          <p:spPr bwMode="auto">
            <a:xfrm>
              <a:off x="3264" y="1275"/>
              <a:ext cx="1392" cy="431"/>
            </a:xfrm>
            <a:custGeom>
              <a:avLst/>
              <a:gdLst>
                <a:gd name="T0" fmla="*/ 0 w 3168"/>
                <a:gd name="T1" fmla="*/ 168 h 1104"/>
                <a:gd name="T2" fmla="*/ 464 w 3168"/>
                <a:gd name="T3" fmla="*/ 168 h 1104"/>
                <a:gd name="T4" fmla="*/ 612 w 3168"/>
                <a:gd name="T5" fmla="*/ 0 h 1104"/>
                <a:gd name="T6" fmla="*/ 148 w 3168"/>
                <a:gd name="T7" fmla="*/ 0 h 1104"/>
                <a:gd name="T8" fmla="*/ 0 w 3168"/>
                <a:gd name="T9" fmla="*/ 168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1104"/>
                <a:gd name="T17" fmla="*/ 3168 w 3168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1104">
                  <a:moveTo>
                    <a:pt x="0" y="1104"/>
                  </a:moveTo>
                  <a:lnTo>
                    <a:pt x="2400" y="1104"/>
                  </a:lnTo>
                  <a:lnTo>
                    <a:pt x="3168" y="0"/>
                  </a:lnTo>
                  <a:lnTo>
                    <a:pt x="768" y="0"/>
                  </a:lnTo>
                  <a:lnTo>
                    <a:pt x="0" y="1104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87" name="Text Box 15"/>
            <p:cNvSpPr txBox="1">
              <a:spLocks noChangeArrowheads="1"/>
            </p:cNvSpPr>
            <p:nvPr/>
          </p:nvSpPr>
          <p:spPr bwMode="auto">
            <a:xfrm>
              <a:off x="3326" y="1595"/>
              <a:ext cx="12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kumimoji="1"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</a:p>
          </p:txBody>
        </p:sp>
        <p:sp>
          <p:nvSpPr>
            <p:cNvPr id="27688" name="Freeform 17"/>
            <p:cNvSpPr/>
            <p:nvPr/>
          </p:nvSpPr>
          <p:spPr bwMode="auto">
            <a:xfrm>
              <a:off x="3686" y="881"/>
              <a:ext cx="485" cy="1200"/>
            </a:xfrm>
            <a:custGeom>
              <a:avLst/>
              <a:gdLst>
                <a:gd name="T0" fmla="*/ 0 w 1104"/>
                <a:gd name="T1" fmla="*/ 469 h 3072"/>
                <a:gd name="T2" fmla="*/ 213 w 1104"/>
                <a:gd name="T3" fmla="*/ 337 h 3072"/>
                <a:gd name="T4" fmla="*/ 213 w 1104"/>
                <a:gd name="T5" fmla="*/ 0 h 3072"/>
                <a:gd name="T6" fmla="*/ 0 w 1104"/>
                <a:gd name="T7" fmla="*/ 132 h 3072"/>
                <a:gd name="T8" fmla="*/ 0 w 1104"/>
                <a:gd name="T9" fmla="*/ 469 h 30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4"/>
                <a:gd name="T16" fmla="*/ 0 h 3072"/>
                <a:gd name="T17" fmla="*/ 1104 w 1104"/>
                <a:gd name="T18" fmla="*/ 3072 h 30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4" h="3072">
                  <a:moveTo>
                    <a:pt x="0" y="3072"/>
                  </a:moveTo>
                  <a:lnTo>
                    <a:pt x="1104" y="2208"/>
                  </a:lnTo>
                  <a:lnTo>
                    <a:pt x="1104" y="0"/>
                  </a:lnTo>
                  <a:lnTo>
                    <a:pt x="0" y="864"/>
                  </a:lnTo>
                  <a:lnTo>
                    <a:pt x="0" y="3072"/>
                  </a:lnTo>
                  <a:close/>
                </a:path>
              </a:pathLst>
            </a:custGeom>
            <a:solidFill>
              <a:srgbClr val="FFCC99"/>
            </a:solidFill>
            <a:ln w="3175" cap="rnd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89" name="Line 18"/>
            <p:cNvSpPr>
              <a:spLocks noChangeShapeType="1"/>
            </p:cNvSpPr>
            <p:nvPr/>
          </p:nvSpPr>
          <p:spPr bwMode="auto">
            <a:xfrm flipH="1">
              <a:off x="3686" y="1275"/>
              <a:ext cx="485" cy="4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90" name="Text Box 19"/>
            <p:cNvSpPr txBox="1">
              <a:spLocks noChangeArrowheads="1"/>
            </p:cNvSpPr>
            <p:nvPr/>
          </p:nvSpPr>
          <p:spPr bwMode="auto">
            <a:xfrm>
              <a:off x="4141" y="937"/>
              <a:ext cx="13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kumimoji="1"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β</a:t>
              </a:r>
            </a:p>
          </p:txBody>
        </p:sp>
        <p:sp>
          <p:nvSpPr>
            <p:cNvPr id="27691" name="Freeform 20"/>
            <p:cNvSpPr/>
            <p:nvPr/>
          </p:nvSpPr>
          <p:spPr bwMode="auto">
            <a:xfrm>
              <a:off x="3686" y="881"/>
              <a:ext cx="485" cy="1200"/>
            </a:xfrm>
            <a:custGeom>
              <a:avLst/>
              <a:gdLst>
                <a:gd name="T0" fmla="*/ 213 w 1104"/>
                <a:gd name="T1" fmla="*/ 322 h 3072"/>
                <a:gd name="T2" fmla="*/ 213 w 1104"/>
                <a:gd name="T3" fmla="*/ 337 h 3072"/>
                <a:gd name="T4" fmla="*/ 0 w 1104"/>
                <a:gd name="T5" fmla="*/ 469 h 3072"/>
                <a:gd name="T6" fmla="*/ 0 w 1104"/>
                <a:gd name="T7" fmla="*/ 132 h 3072"/>
                <a:gd name="T8" fmla="*/ 213 w 1104"/>
                <a:gd name="T9" fmla="*/ 0 h 3072"/>
                <a:gd name="T10" fmla="*/ 213 w 1104"/>
                <a:gd name="T11" fmla="*/ 154 h 30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4"/>
                <a:gd name="T19" fmla="*/ 0 h 3072"/>
                <a:gd name="T20" fmla="*/ 1104 w 1104"/>
                <a:gd name="T21" fmla="*/ 3072 h 30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4" h="3072">
                  <a:moveTo>
                    <a:pt x="1104" y="2112"/>
                  </a:moveTo>
                  <a:lnTo>
                    <a:pt x="1104" y="2208"/>
                  </a:lnTo>
                  <a:lnTo>
                    <a:pt x="0" y="3072"/>
                  </a:lnTo>
                  <a:lnTo>
                    <a:pt x="0" y="864"/>
                  </a:lnTo>
                  <a:lnTo>
                    <a:pt x="1104" y="0"/>
                  </a:lnTo>
                  <a:lnTo>
                    <a:pt x="1104" y="10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92" name="Line 21"/>
            <p:cNvSpPr>
              <a:spLocks noChangeShapeType="1"/>
            </p:cNvSpPr>
            <p:nvPr/>
          </p:nvSpPr>
          <p:spPr bwMode="auto">
            <a:xfrm>
              <a:off x="3686" y="1275"/>
              <a:ext cx="485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93" name="Text Box 22"/>
            <p:cNvSpPr txBox="1">
              <a:spLocks noChangeArrowheads="1"/>
            </p:cNvSpPr>
            <p:nvPr/>
          </p:nvSpPr>
          <p:spPr bwMode="auto">
            <a:xfrm>
              <a:off x="3674" y="1556"/>
              <a:ext cx="13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kumimoji="1"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7694" name="Line 23"/>
            <p:cNvSpPr>
              <a:spLocks noChangeShapeType="1"/>
            </p:cNvSpPr>
            <p:nvPr/>
          </p:nvSpPr>
          <p:spPr bwMode="auto">
            <a:xfrm>
              <a:off x="3686" y="1706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95" name="Line 26"/>
            <p:cNvSpPr>
              <a:spLocks noChangeShapeType="1"/>
            </p:cNvSpPr>
            <p:nvPr/>
          </p:nvSpPr>
          <p:spPr bwMode="auto">
            <a:xfrm>
              <a:off x="3939" y="1050"/>
              <a:ext cx="0" cy="43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96" name="Text Box 28"/>
            <p:cNvSpPr txBox="1">
              <a:spLocks noChangeArrowheads="1"/>
            </p:cNvSpPr>
            <p:nvPr/>
          </p:nvSpPr>
          <p:spPr bwMode="auto">
            <a:xfrm>
              <a:off x="3895" y="1026"/>
              <a:ext cx="12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kumimoji="1"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7697" name="Text Box 29"/>
            <p:cNvSpPr txBox="1">
              <a:spLocks noChangeArrowheads="1"/>
            </p:cNvSpPr>
            <p:nvPr/>
          </p:nvSpPr>
          <p:spPr bwMode="auto">
            <a:xfrm>
              <a:off x="3942" y="1408"/>
              <a:ext cx="12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kumimoji="1"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27698" name="Line 30"/>
            <p:cNvSpPr>
              <a:spLocks noChangeShapeType="1"/>
            </p:cNvSpPr>
            <p:nvPr/>
          </p:nvSpPr>
          <p:spPr bwMode="auto">
            <a:xfrm>
              <a:off x="3939" y="1463"/>
              <a:ext cx="0" cy="262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854034" y="3128437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kumimoji="1" lang="zh-CN" altLang="en-US" sz="2000" kern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线线垂直</a:t>
            </a: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 flipV="1">
            <a:off x="3416134" y="3407836"/>
            <a:ext cx="15113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5181434" y="3103037"/>
            <a:ext cx="198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kumimoji="1" lang="zh-CN" altLang="en-US" sz="2000" kern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线面垂直</a:t>
            </a:r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6807034" y="3357036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5" name="Line 31"/>
          <p:cNvSpPr>
            <a:spLocks noChangeShapeType="1"/>
          </p:cNvSpPr>
          <p:nvPr/>
        </p:nvSpPr>
        <p:spPr bwMode="auto">
          <a:xfrm flipH="1">
            <a:off x="3378034" y="3484036"/>
            <a:ext cx="154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6" name="Line 32"/>
          <p:cNvSpPr>
            <a:spLocks noChangeShapeType="1"/>
          </p:cNvSpPr>
          <p:nvPr/>
        </p:nvSpPr>
        <p:spPr bwMode="auto">
          <a:xfrm flipH="1" flipV="1">
            <a:off x="6794334" y="3445936"/>
            <a:ext cx="14732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7" name="Line 33"/>
          <p:cNvSpPr>
            <a:spLocks noChangeShapeType="1"/>
          </p:cNvSpPr>
          <p:nvPr/>
        </p:nvSpPr>
        <p:spPr bwMode="auto">
          <a:xfrm flipH="1" flipV="1">
            <a:off x="6476834" y="3814236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8" name="Line 34"/>
          <p:cNvSpPr>
            <a:spLocks noChangeShapeType="1"/>
          </p:cNvSpPr>
          <p:nvPr/>
        </p:nvSpPr>
        <p:spPr bwMode="auto">
          <a:xfrm flipH="1">
            <a:off x="6553034" y="3814236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9" name="Text Box 35"/>
          <p:cNvSpPr txBox="1">
            <a:spLocks noChangeArrowheads="1"/>
          </p:cNvSpPr>
          <p:nvPr/>
        </p:nvSpPr>
        <p:spPr bwMode="auto">
          <a:xfrm>
            <a:off x="4317834" y="5808137"/>
            <a:ext cx="170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kumimoji="1" lang="zh-CN" altLang="en-US" sz="2000" kern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线线平行</a:t>
            </a:r>
          </a:p>
        </p:txBody>
      </p:sp>
      <p:sp>
        <p:nvSpPr>
          <p:cNvPr id="27660" name="Text Box 36"/>
          <p:cNvSpPr txBox="1">
            <a:spLocks noChangeArrowheads="1"/>
          </p:cNvSpPr>
          <p:nvPr/>
        </p:nvSpPr>
        <p:spPr bwMode="auto">
          <a:xfrm>
            <a:off x="6057734" y="5833537"/>
            <a:ext cx="2311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kumimoji="1" lang="zh-CN" altLang="en-US" sz="2000" kern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面面平行</a:t>
            </a:r>
          </a:p>
        </p:txBody>
      </p:sp>
      <p:sp>
        <p:nvSpPr>
          <p:cNvPr id="27661" name="Line 37"/>
          <p:cNvSpPr>
            <a:spLocks noChangeShapeType="1"/>
          </p:cNvSpPr>
          <p:nvPr/>
        </p:nvSpPr>
        <p:spPr bwMode="auto">
          <a:xfrm flipV="1">
            <a:off x="5410034" y="3814236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62" name="Line 38"/>
          <p:cNvSpPr>
            <a:spLocks noChangeShapeType="1"/>
          </p:cNvSpPr>
          <p:nvPr/>
        </p:nvSpPr>
        <p:spPr bwMode="auto">
          <a:xfrm flipH="1">
            <a:off x="5486234" y="3890436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39"/>
          <p:cNvGrpSpPr/>
          <p:nvPr/>
        </p:nvGrpSpPr>
        <p:grpSpPr bwMode="auto">
          <a:xfrm>
            <a:off x="6756234" y="4068236"/>
            <a:ext cx="1219200" cy="1066800"/>
            <a:chOff x="3312" y="2544"/>
            <a:chExt cx="768" cy="672"/>
          </a:xfrm>
        </p:grpSpPr>
        <p:sp>
          <p:nvSpPr>
            <p:cNvPr id="27680" name="Line 40"/>
            <p:cNvSpPr>
              <a:spLocks noChangeShapeType="1"/>
            </p:cNvSpPr>
            <p:nvPr/>
          </p:nvSpPr>
          <p:spPr bwMode="auto">
            <a:xfrm>
              <a:off x="3696" y="28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7681" name="Group 41"/>
            <p:cNvGrpSpPr/>
            <p:nvPr/>
          </p:nvGrpSpPr>
          <p:grpSpPr bwMode="auto">
            <a:xfrm>
              <a:off x="3312" y="2544"/>
              <a:ext cx="768" cy="672"/>
              <a:chOff x="3312" y="2544"/>
              <a:chExt cx="768" cy="672"/>
            </a:xfrm>
          </p:grpSpPr>
          <p:sp>
            <p:nvSpPr>
              <p:cNvPr id="27682" name="AutoShape 42"/>
              <p:cNvSpPr>
                <a:spLocks noChangeArrowheads="1"/>
              </p:cNvSpPr>
              <p:nvPr/>
            </p:nvSpPr>
            <p:spPr bwMode="auto">
              <a:xfrm>
                <a:off x="3312" y="2736"/>
                <a:ext cx="768" cy="96"/>
              </a:xfrm>
              <a:prstGeom prst="parallelogram">
                <a:avLst>
                  <a:gd name="adj" fmla="val 20000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endParaRPr lang="zh-CN" altLang="en-US" sz="2000" kern="0">
                  <a:solidFill>
                    <a:srgbClr val="8E163E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83" name="AutoShape 43"/>
              <p:cNvSpPr>
                <a:spLocks noChangeArrowheads="1"/>
              </p:cNvSpPr>
              <p:nvPr/>
            </p:nvSpPr>
            <p:spPr bwMode="auto">
              <a:xfrm>
                <a:off x="3312" y="2928"/>
                <a:ext cx="720" cy="96"/>
              </a:xfrm>
              <a:prstGeom prst="parallelogram">
                <a:avLst>
                  <a:gd name="adj" fmla="val 18750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endParaRPr lang="zh-CN" altLang="en-US" sz="2000" kern="0">
                  <a:solidFill>
                    <a:srgbClr val="8E163E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84" name="Line 44"/>
              <p:cNvSpPr>
                <a:spLocks noChangeShapeType="1"/>
              </p:cNvSpPr>
              <p:nvPr/>
            </p:nvSpPr>
            <p:spPr bwMode="auto">
              <a:xfrm>
                <a:off x="3696" y="254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85" name="Line 45"/>
              <p:cNvSpPr>
                <a:spLocks noChangeShapeType="1"/>
              </p:cNvSpPr>
              <p:nvPr/>
            </p:nvSpPr>
            <p:spPr bwMode="auto">
              <a:xfrm>
                <a:off x="3696" y="302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46"/>
          <p:cNvGrpSpPr/>
          <p:nvPr/>
        </p:nvGrpSpPr>
        <p:grpSpPr bwMode="auto">
          <a:xfrm>
            <a:off x="4013034" y="4411136"/>
            <a:ext cx="1371600" cy="914400"/>
            <a:chOff x="1536" y="2592"/>
            <a:chExt cx="864" cy="576"/>
          </a:xfrm>
        </p:grpSpPr>
        <p:sp>
          <p:nvSpPr>
            <p:cNvPr id="27675" name="AutoShape 47"/>
            <p:cNvSpPr>
              <a:spLocks noChangeArrowheads="1"/>
            </p:cNvSpPr>
            <p:nvPr/>
          </p:nvSpPr>
          <p:spPr bwMode="auto">
            <a:xfrm>
              <a:off x="1536" y="2832"/>
              <a:ext cx="864" cy="144"/>
            </a:xfrm>
            <a:prstGeom prst="parallelogram">
              <a:avLst>
                <a:gd name="adj" fmla="val 150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endParaRPr lang="zh-CN" altLang="en-US" sz="2000" kern="0">
                <a:solidFill>
                  <a:srgbClr val="8E163E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76" name="Line 48"/>
            <p:cNvSpPr>
              <a:spLocks noChangeShapeType="1"/>
            </p:cNvSpPr>
            <p:nvPr/>
          </p:nvSpPr>
          <p:spPr bwMode="auto">
            <a:xfrm>
              <a:off x="1872" y="25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77" name="Line 49"/>
            <p:cNvSpPr>
              <a:spLocks noChangeShapeType="1"/>
            </p:cNvSpPr>
            <p:nvPr/>
          </p:nvSpPr>
          <p:spPr bwMode="auto">
            <a:xfrm>
              <a:off x="2064" y="25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78" name="Line 50"/>
            <p:cNvSpPr>
              <a:spLocks noChangeShapeType="1"/>
            </p:cNvSpPr>
            <p:nvPr/>
          </p:nvSpPr>
          <p:spPr bwMode="auto">
            <a:xfrm>
              <a:off x="1872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79" name="Line 51"/>
            <p:cNvSpPr>
              <a:spLocks noChangeShapeType="1"/>
            </p:cNvSpPr>
            <p:nvPr/>
          </p:nvSpPr>
          <p:spPr bwMode="auto">
            <a:xfrm>
              <a:off x="2064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56"/>
          <p:cNvGrpSpPr/>
          <p:nvPr/>
        </p:nvGrpSpPr>
        <p:grpSpPr bwMode="auto">
          <a:xfrm>
            <a:off x="3416134" y="2023536"/>
            <a:ext cx="2184400" cy="1676400"/>
            <a:chOff x="1120" y="800"/>
            <a:chExt cx="1376" cy="1056"/>
          </a:xfrm>
        </p:grpSpPr>
        <p:grpSp>
          <p:nvGrpSpPr>
            <p:cNvPr id="27668" name="Group 8"/>
            <p:cNvGrpSpPr/>
            <p:nvPr/>
          </p:nvGrpSpPr>
          <p:grpSpPr bwMode="auto">
            <a:xfrm>
              <a:off x="1120" y="1176"/>
              <a:ext cx="1376" cy="448"/>
              <a:chOff x="1248" y="1392"/>
              <a:chExt cx="1248" cy="384"/>
            </a:xfrm>
          </p:grpSpPr>
          <p:sp>
            <p:nvSpPr>
              <p:cNvPr id="27672" name="AutoShape 9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1248" cy="384"/>
              </a:xfrm>
              <a:prstGeom prst="parallelogram">
                <a:avLst>
                  <a:gd name="adj" fmla="val 8125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endParaRPr lang="zh-CN" altLang="en-US" sz="2000" kern="0">
                  <a:solidFill>
                    <a:srgbClr val="8E163E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73" name="Line 10"/>
              <p:cNvSpPr>
                <a:spLocks noChangeShapeType="1"/>
              </p:cNvSpPr>
              <p:nvPr/>
            </p:nvSpPr>
            <p:spPr bwMode="auto">
              <a:xfrm flipV="1">
                <a:off x="1824" y="1440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74" name="Line 11"/>
              <p:cNvSpPr>
                <a:spLocks noChangeShapeType="1"/>
              </p:cNvSpPr>
              <p:nvPr/>
            </p:nvSpPr>
            <p:spPr bwMode="auto">
              <a:xfrm>
                <a:off x="1871" y="1440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669" name="Group 52"/>
            <p:cNvGrpSpPr/>
            <p:nvPr/>
          </p:nvGrpSpPr>
          <p:grpSpPr bwMode="auto">
            <a:xfrm>
              <a:off x="1704" y="800"/>
              <a:ext cx="0" cy="1056"/>
              <a:chOff x="1824" y="720"/>
              <a:chExt cx="0" cy="1056"/>
            </a:xfrm>
          </p:grpSpPr>
          <p:sp>
            <p:nvSpPr>
              <p:cNvPr id="27670" name="Line 53"/>
              <p:cNvSpPr>
                <a:spLocks noChangeShapeType="1"/>
              </p:cNvSpPr>
              <p:nvPr/>
            </p:nvSpPr>
            <p:spPr bwMode="auto">
              <a:xfrm>
                <a:off x="1824" y="720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71" name="Line 54"/>
              <p:cNvSpPr>
                <a:spLocks noChangeShapeType="1"/>
              </p:cNvSpPr>
              <p:nvPr/>
            </p:nvSpPr>
            <p:spPr bwMode="auto">
              <a:xfrm>
                <a:off x="1824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7666" name="Text Box 55"/>
          <p:cNvSpPr txBox="1">
            <a:spLocks noChangeArrowheads="1"/>
          </p:cNvSpPr>
          <p:nvPr/>
        </p:nvSpPr>
        <p:spPr bwMode="auto">
          <a:xfrm>
            <a:off x="8356434" y="3104624"/>
            <a:ext cx="198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kumimoji="1" lang="zh-CN" altLang="en-US" sz="2000" kern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面面垂直</a:t>
            </a:r>
          </a:p>
        </p:txBody>
      </p:sp>
      <p:sp>
        <p:nvSpPr>
          <p:cNvPr id="332850" name="Text Box 57"/>
          <p:cNvSpPr txBox="1">
            <a:spLocks noChangeArrowheads="1"/>
          </p:cNvSpPr>
          <p:nvPr/>
        </p:nvSpPr>
        <p:spPr bwMode="auto">
          <a:xfrm>
            <a:off x="660400" y="1272589"/>
            <a:ext cx="4632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垂直、平行关系小结：</a:t>
            </a:r>
          </a:p>
        </p:txBody>
      </p:sp>
      <p:sp>
        <p:nvSpPr>
          <p:cNvPr id="5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总结提炼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6"/>
          <p:cNvSpPr txBox="1">
            <a:spLocks noChangeArrowheads="1"/>
          </p:cNvSpPr>
          <p:nvPr/>
        </p:nvSpPr>
        <p:spPr bwMode="auto">
          <a:xfrm>
            <a:off x="660400" y="2649757"/>
            <a:ext cx="30267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zh-CN" sz="2000" kern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面面垂直的性质推论：</a:t>
            </a:r>
          </a:p>
        </p:txBody>
      </p:sp>
      <p:sp>
        <p:nvSpPr>
          <p:cNvPr id="28675" name="Rectangle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52809" y="1321007"/>
            <a:ext cx="4652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000" kern="0" dirty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平面与平面垂直的性质定理：</a:t>
            </a:r>
          </a:p>
        </p:txBody>
      </p:sp>
      <p:grpSp>
        <p:nvGrpSpPr>
          <p:cNvPr id="2" name="Group 53"/>
          <p:cNvGrpSpPr/>
          <p:nvPr/>
        </p:nvGrpSpPr>
        <p:grpSpPr bwMode="auto">
          <a:xfrm>
            <a:off x="769370" y="1918760"/>
            <a:ext cx="4041775" cy="427037"/>
            <a:chOff x="403" y="1493"/>
            <a:chExt cx="2546" cy="269"/>
          </a:xfrm>
        </p:grpSpPr>
        <p:sp>
          <p:nvSpPr>
            <p:cNvPr id="28750" name="AutoShape 30"/>
            <p:cNvSpPr>
              <a:spLocks noChangeArrowheads="1"/>
            </p:cNvSpPr>
            <p:nvPr/>
          </p:nvSpPr>
          <p:spPr bwMode="auto">
            <a:xfrm>
              <a:off x="1251" y="1601"/>
              <a:ext cx="844" cy="121"/>
            </a:xfrm>
            <a:prstGeom prst="rightArrow">
              <a:avLst>
                <a:gd name="adj1" fmla="val 50000"/>
                <a:gd name="adj2" fmla="val 174380"/>
              </a:avLst>
            </a:prstGeom>
            <a:solidFill>
              <a:srgbClr val="CC99FF"/>
            </a:solidFill>
            <a:ln w="28575" algn="ctr">
              <a:solidFill>
                <a:srgbClr val="CC99FF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endParaRPr lang="zh-CN" altLang="en-US" sz="2000" kern="0">
                <a:solidFill>
                  <a:srgbClr val="8E163E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51" name="Text Box 51"/>
            <p:cNvSpPr txBox="1">
              <a:spLocks noChangeArrowheads="1"/>
            </p:cNvSpPr>
            <p:nvPr/>
          </p:nvSpPr>
          <p:spPr bwMode="auto">
            <a:xfrm>
              <a:off x="403" y="1493"/>
              <a:ext cx="77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zh-CN" altLang="en-US" sz="2000" kern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面面垂直</a:t>
              </a:r>
            </a:p>
          </p:txBody>
        </p:sp>
        <p:sp>
          <p:nvSpPr>
            <p:cNvPr id="28752" name="Text Box 52"/>
            <p:cNvSpPr txBox="1">
              <a:spLocks noChangeArrowheads="1"/>
            </p:cNvSpPr>
            <p:nvPr/>
          </p:nvSpPr>
          <p:spPr bwMode="auto">
            <a:xfrm>
              <a:off x="2061" y="1510"/>
              <a:ext cx="8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zh-CN" altLang="en-US" sz="2000" kern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线面垂直</a:t>
              </a:r>
            </a:p>
          </p:txBody>
        </p:sp>
      </p:grpSp>
      <p:grpSp>
        <p:nvGrpSpPr>
          <p:cNvPr id="28677" name="Group 84"/>
          <p:cNvGrpSpPr/>
          <p:nvPr/>
        </p:nvGrpSpPr>
        <p:grpSpPr bwMode="auto">
          <a:xfrm>
            <a:off x="7245828" y="3771560"/>
            <a:ext cx="2184400" cy="1298575"/>
            <a:chOff x="3218" y="2695"/>
            <a:chExt cx="1376" cy="818"/>
          </a:xfrm>
        </p:grpSpPr>
        <p:sp>
          <p:nvSpPr>
            <p:cNvPr id="28740" name="AutoShape 55"/>
            <p:cNvSpPr>
              <a:spLocks noChangeArrowheads="1"/>
            </p:cNvSpPr>
            <p:nvPr/>
          </p:nvSpPr>
          <p:spPr bwMode="auto">
            <a:xfrm>
              <a:off x="3227" y="3153"/>
              <a:ext cx="1354" cy="360"/>
            </a:xfrm>
            <a:prstGeom prst="parallelogram">
              <a:avLst>
                <a:gd name="adj" fmla="val 94028"/>
              </a:avLst>
            </a:prstGeom>
            <a:noFill/>
            <a:ln w="38100">
              <a:solidFill>
                <a:srgbClr val="0000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endParaRPr lang="zh-CN" altLang="en-US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41" name="Line 56"/>
            <p:cNvSpPr>
              <a:spLocks noChangeShapeType="1"/>
            </p:cNvSpPr>
            <p:nvPr/>
          </p:nvSpPr>
          <p:spPr bwMode="auto">
            <a:xfrm flipV="1">
              <a:off x="3577" y="2703"/>
              <a:ext cx="0" cy="4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42" name="Line 57"/>
            <p:cNvSpPr>
              <a:spLocks noChangeShapeType="1"/>
            </p:cNvSpPr>
            <p:nvPr/>
          </p:nvSpPr>
          <p:spPr bwMode="auto">
            <a:xfrm flipV="1">
              <a:off x="3227" y="3063"/>
              <a:ext cx="0" cy="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43" name="Line 58"/>
            <p:cNvSpPr>
              <a:spLocks noChangeShapeType="1"/>
            </p:cNvSpPr>
            <p:nvPr/>
          </p:nvSpPr>
          <p:spPr bwMode="auto">
            <a:xfrm flipV="1">
              <a:off x="4581" y="2703"/>
              <a:ext cx="0" cy="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44" name="Line 59"/>
            <p:cNvSpPr>
              <a:spLocks noChangeShapeType="1"/>
            </p:cNvSpPr>
            <p:nvPr/>
          </p:nvSpPr>
          <p:spPr bwMode="auto">
            <a:xfrm>
              <a:off x="3577" y="2703"/>
              <a:ext cx="10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45" name="Freeform 60"/>
            <p:cNvSpPr/>
            <p:nvPr/>
          </p:nvSpPr>
          <p:spPr bwMode="auto">
            <a:xfrm>
              <a:off x="3227" y="2695"/>
              <a:ext cx="346" cy="368"/>
            </a:xfrm>
            <a:custGeom>
              <a:avLst/>
              <a:gdLst>
                <a:gd name="T0" fmla="*/ 264 w 453"/>
                <a:gd name="T1" fmla="*/ 0 h 597"/>
                <a:gd name="T2" fmla="*/ 0 w 453"/>
                <a:gd name="T3" fmla="*/ 227 h 597"/>
                <a:gd name="T4" fmla="*/ 0 60000 65536"/>
                <a:gd name="T5" fmla="*/ 0 60000 65536"/>
                <a:gd name="T6" fmla="*/ 0 w 453"/>
                <a:gd name="T7" fmla="*/ 0 h 597"/>
                <a:gd name="T8" fmla="*/ 453 w 453"/>
                <a:gd name="T9" fmla="*/ 597 h 5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3" h="597">
                  <a:moveTo>
                    <a:pt x="453" y="0"/>
                  </a:moveTo>
                  <a:lnTo>
                    <a:pt x="0" y="59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46" name="Text Box 61"/>
            <p:cNvSpPr txBox="1">
              <a:spLocks noChangeArrowheads="1"/>
            </p:cNvSpPr>
            <p:nvPr/>
          </p:nvSpPr>
          <p:spPr bwMode="auto">
            <a:xfrm>
              <a:off x="3218" y="2981"/>
              <a:ext cx="16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</a:p>
          </p:txBody>
        </p:sp>
        <p:sp>
          <p:nvSpPr>
            <p:cNvPr id="28747" name="Text Box 62"/>
            <p:cNvSpPr txBox="1">
              <a:spLocks noChangeArrowheads="1"/>
            </p:cNvSpPr>
            <p:nvPr/>
          </p:nvSpPr>
          <p:spPr bwMode="auto">
            <a:xfrm>
              <a:off x="4377" y="2695"/>
              <a:ext cx="21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β</a:t>
              </a:r>
            </a:p>
          </p:txBody>
        </p:sp>
        <p:sp>
          <p:nvSpPr>
            <p:cNvPr id="28748" name="Text Box 63"/>
            <p:cNvSpPr txBox="1">
              <a:spLocks noChangeArrowheads="1"/>
            </p:cNvSpPr>
            <p:nvPr/>
          </p:nvSpPr>
          <p:spPr bwMode="auto">
            <a:xfrm>
              <a:off x="3933" y="3203"/>
              <a:ext cx="19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γ</a:t>
              </a:r>
            </a:p>
          </p:txBody>
        </p:sp>
        <p:sp>
          <p:nvSpPr>
            <p:cNvPr id="28749" name="Text Box 64"/>
            <p:cNvSpPr txBox="1">
              <a:spLocks noChangeArrowheads="1"/>
            </p:cNvSpPr>
            <p:nvPr/>
          </p:nvSpPr>
          <p:spPr bwMode="auto">
            <a:xfrm>
              <a:off x="3570" y="2793"/>
              <a:ext cx="16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endPara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678" name="Group 108"/>
          <p:cNvGrpSpPr/>
          <p:nvPr/>
        </p:nvGrpSpPr>
        <p:grpSpPr bwMode="auto">
          <a:xfrm>
            <a:off x="4416904" y="3322296"/>
            <a:ext cx="2447925" cy="1714500"/>
            <a:chOff x="1892" y="2604"/>
            <a:chExt cx="1542" cy="1080"/>
          </a:xfrm>
        </p:grpSpPr>
        <p:grpSp>
          <p:nvGrpSpPr>
            <p:cNvPr id="28719" name="Group 85"/>
            <p:cNvGrpSpPr/>
            <p:nvPr/>
          </p:nvGrpSpPr>
          <p:grpSpPr bwMode="auto">
            <a:xfrm>
              <a:off x="2309" y="2604"/>
              <a:ext cx="391" cy="1069"/>
              <a:chOff x="2496" y="1440"/>
              <a:chExt cx="576" cy="1536"/>
            </a:xfrm>
          </p:grpSpPr>
          <p:sp>
            <p:nvSpPr>
              <p:cNvPr id="28736" name="Line 86"/>
              <p:cNvSpPr>
                <a:spLocks noChangeShapeType="1"/>
              </p:cNvSpPr>
              <p:nvPr/>
            </p:nvSpPr>
            <p:spPr bwMode="auto">
              <a:xfrm>
                <a:off x="3072" y="1440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37" name="Line 87"/>
              <p:cNvSpPr>
                <a:spLocks noChangeShapeType="1"/>
              </p:cNvSpPr>
              <p:nvPr/>
            </p:nvSpPr>
            <p:spPr bwMode="auto">
              <a:xfrm flipH="1">
                <a:off x="2496" y="1440"/>
                <a:ext cx="576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38" name="Line 88"/>
              <p:cNvSpPr>
                <a:spLocks noChangeShapeType="1"/>
              </p:cNvSpPr>
              <p:nvPr/>
            </p:nvSpPr>
            <p:spPr bwMode="auto">
              <a:xfrm>
                <a:off x="2496" y="2112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39" name="Line 89"/>
              <p:cNvSpPr>
                <a:spLocks noChangeShapeType="1"/>
              </p:cNvSpPr>
              <p:nvPr/>
            </p:nvSpPr>
            <p:spPr bwMode="auto">
              <a:xfrm flipH="1">
                <a:off x="2496" y="2304"/>
                <a:ext cx="576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720" name="Line 90"/>
            <p:cNvSpPr>
              <a:spLocks noChangeShapeType="1"/>
            </p:cNvSpPr>
            <p:nvPr/>
          </p:nvSpPr>
          <p:spPr bwMode="auto">
            <a:xfrm>
              <a:off x="2472" y="2905"/>
              <a:ext cx="0" cy="56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21" name="Text Box 91"/>
            <p:cNvSpPr txBox="1">
              <a:spLocks noChangeArrowheads="1"/>
            </p:cNvSpPr>
            <p:nvPr/>
          </p:nvSpPr>
          <p:spPr bwMode="auto">
            <a:xfrm>
              <a:off x="2515" y="2658"/>
              <a:ext cx="2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</a:p>
          </p:txBody>
        </p:sp>
        <p:sp>
          <p:nvSpPr>
            <p:cNvPr id="28722" name="Rectangle 92"/>
            <p:cNvSpPr>
              <a:spLocks noChangeArrowheads="1"/>
            </p:cNvSpPr>
            <p:nvPr/>
          </p:nvSpPr>
          <p:spPr bwMode="auto">
            <a:xfrm>
              <a:off x="2004" y="3430"/>
              <a:ext cx="2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β</a:t>
              </a:r>
            </a:p>
          </p:txBody>
        </p:sp>
        <p:sp>
          <p:nvSpPr>
            <p:cNvPr id="28723" name="Text Box 93"/>
            <p:cNvSpPr txBox="1">
              <a:spLocks noChangeArrowheads="1"/>
            </p:cNvSpPr>
            <p:nvPr/>
          </p:nvSpPr>
          <p:spPr bwMode="auto">
            <a:xfrm>
              <a:off x="2410" y="3406"/>
              <a:ext cx="2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8724" name="Line 95"/>
            <p:cNvSpPr>
              <a:spLocks noChangeShapeType="1"/>
            </p:cNvSpPr>
            <p:nvPr/>
          </p:nvSpPr>
          <p:spPr bwMode="auto">
            <a:xfrm>
              <a:off x="1892" y="3684"/>
              <a:ext cx="11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8725" name="Group 96"/>
            <p:cNvGrpSpPr/>
            <p:nvPr/>
          </p:nvGrpSpPr>
          <p:grpSpPr bwMode="auto">
            <a:xfrm>
              <a:off x="1892" y="3216"/>
              <a:ext cx="1542" cy="468"/>
              <a:chOff x="1584" y="2256"/>
              <a:chExt cx="2736" cy="672"/>
            </a:xfrm>
          </p:grpSpPr>
          <p:sp>
            <p:nvSpPr>
              <p:cNvPr id="28731" name="Line 97"/>
              <p:cNvSpPr>
                <a:spLocks noChangeShapeType="1"/>
              </p:cNvSpPr>
              <p:nvPr/>
            </p:nvSpPr>
            <p:spPr bwMode="auto">
              <a:xfrm>
                <a:off x="2208" y="2256"/>
                <a:ext cx="21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32" name="Line 98"/>
              <p:cNvSpPr>
                <a:spLocks noChangeShapeType="1"/>
              </p:cNvSpPr>
              <p:nvPr/>
            </p:nvSpPr>
            <p:spPr bwMode="auto">
              <a:xfrm flipH="1">
                <a:off x="3696" y="2256"/>
                <a:ext cx="624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33" name="Line 99"/>
              <p:cNvSpPr>
                <a:spLocks noChangeShapeType="1"/>
              </p:cNvSpPr>
              <p:nvPr/>
            </p:nvSpPr>
            <p:spPr bwMode="auto">
              <a:xfrm flipH="1">
                <a:off x="1584" y="2256"/>
                <a:ext cx="624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34" name="Line 100"/>
              <p:cNvSpPr>
                <a:spLocks noChangeShapeType="1"/>
              </p:cNvSpPr>
              <p:nvPr/>
            </p:nvSpPr>
            <p:spPr bwMode="auto">
              <a:xfrm>
                <a:off x="2208" y="225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35" name="Line 101"/>
              <p:cNvSpPr>
                <a:spLocks noChangeShapeType="1"/>
              </p:cNvSpPr>
              <p:nvPr/>
            </p:nvSpPr>
            <p:spPr bwMode="auto">
              <a:xfrm>
                <a:off x="3072" y="2256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726" name="Rectangle 102"/>
            <p:cNvSpPr>
              <a:spLocks noChangeArrowheads="1"/>
            </p:cNvSpPr>
            <p:nvPr/>
          </p:nvSpPr>
          <p:spPr bwMode="auto">
            <a:xfrm>
              <a:off x="2488" y="2999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28727" name="Line 103"/>
            <p:cNvSpPr>
              <a:spLocks noChangeShapeType="1"/>
            </p:cNvSpPr>
            <p:nvPr/>
          </p:nvSpPr>
          <p:spPr bwMode="auto">
            <a:xfrm>
              <a:off x="2950" y="2857"/>
              <a:ext cx="0" cy="56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28" name="Rectangle 104"/>
            <p:cNvSpPr>
              <a:spLocks noChangeArrowheads="1"/>
            </p:cNvSpPr>
            <p:nvPr/>
          </p:nvSpPr>
          <p:spPr bwMode="auto">
            <a:xfrm>
              <a:off x="3014" y="2965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8729" name="Line 105"/>
            <p:cNvSpPr>
              <a:spLocks noChangeShapeType="1"/>
            </p:cNvSpPr>
            <p:nvPr/>
          </p:nvSpPr>
          <p:spPr bwMode="auto">
            <a:xfrm flipV="1">
              <a:off x="2311" y="3191"/>
              <a:ext cx="397" cy="48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30" name="Text Box 106"/>
            <p:cNvSpPr txBox="1">
              <a:spLocks noChangeArrowheads="1"/>
            </p:cNvSpPr>
            <p:nvPr/>
          </p:nvSpPr>
          <p:spPr bwMode="auto">
            <a:xfrm>
              <a:off x="2629" y="3210"/>
              <a:ext cx="1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kumimoji="1" lang="en-US" altLang="zh-CN" sz="2000" i="1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</p:grpSp>
      <p:grpSp>
        <p:nvGrpSpPr>
          <p:cNvPr id="28679" name="Group 119"/>
          <p:cNvGrpSpPr/>
          <p:nvPr/>
        </p:nvGrpSpPr>
        <p:grpSpPr bwMode="auto">
          <a:xfrm>
            <a:off x="2008667" y="3425484"/>
            <a:ext cx="2428875" cy="1662112"/>
            <a:chOff x="311" y="2309"/>
            <a:chExt cx="1530" cy="1047"/>
          </a:xfrm>
        </p:grpSpPr>
        <p:grpSp>
          <p:nvGrpSpPr>
            <p:cNvPr id="28702" name="Group 83"/>
            <p:cNvGrpSpPr/>
            <p:nvPr/>
          </p:nvGrpSpPr>
          <p:grpSpPr bwMode="auto">
            <a:xfrm>
              <a:off x="311" y="2309"/>
              <a:ext cx="1530" cy="1047"/>
              <a:chOff x="407" y="2549"/>
              <a:chExt cx="1746" cy="1151"/>
            </a:xfrm>
          </p:grpSpPr>
          <p:sp>
            <p:nvSpPr>
              <p:cNvPr id="28704" name="Line 68"/>
              <p:cNvSpPr>
                <a:spLocks noChangeShapeType="1"/>
              </p:cNvSpPr>
              <p:nvPr/>
            </p:nvSpPr>
            <p:spPr bwMode="auto">
              <a:xfrm>
                <a:off x="885" y="3274"/>
                <a:ext cx="137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05" name="Line 69"/>
              <p:cNvSpPr>
                <a:spLocks noChangeShapeType="1"/>
              </p:cNvSpPr>
              <p:nvPr/>
            </p:nvSpPr>
            <p:spPr bwMode="auto">
              <a:xfrm>
                <a:off x="1022" y="3274"/>
                <a:ext cx="47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06" name="Line 70"/>
              <p:cNvSpPr>
                <a:spLocks noChangeShapeType="1"/>
              </p:cNvSpPr>
              <p:nvPr/>
            </p:nvSpPr>
            <p:spPr bwMode="auto">
              <a:xfrm flipH="1">
                <a:off x="407" y="3274"/>
                <a:ext cx="481" cy="42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07" name="Line 71"/>
              <p:cNvSpPr>
                <a:spLocks noChangeShapeType="1"/>
              </p:cNvSpPr>
              <p:nvPr/>
            </p:nvSpPr>
            <p:spPr bwMode="auto">
              <a:xfrm>
                <a:off x="407" y="3696"/>
                <a:ext cx="1267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08" name="Line 72"/>
              <p:cNvSpPr>
                <a:spLocks noChangeShapeType="1"/>
              </p:cNvSpPr>
              <p:nvPr/>
            </p:nvSpPr>
            <p:spPr bwMode="auto">
              <a:xfrm flipH="1">
                <a:off x="1672" y="3274"/>
                <a:ext cx="480" cy="42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09" name="Line 73"/>
              <p:cNvSpPr>
                <a:spLocks noChangeShapeType="1"/>
              </p:cNvSpPr>
              <p:nvPr/>
            </p:nvSpPr>
            <p:spPr bwMode="auto">
              <a:xfrm flipH="1">
                <a:off x="1023" y="2549"/>
                <a:ext cx="480" cy="423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10" name="Line 74"/>
              <p:cNvSpPr>
                <a:spLocks noChangeShapeType="1"/>
              </p:cNvSpPr>
              <p:nvPr/>
            </p:nvSpPr>
            <p:spPr bwMode="auto">
              <a:xfrm flipH="1">
                <a:off x="1023" y="3274"/>
                <a:ext cx="480" cy="42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11" name="Line 75"/>
              <p:cNvSpPr>
                <a:spLocks noChangeShapeType="1"/>
              </p:cNvSpPr>
              <p:nvPr/>
            </p:nvSpPr>
            <p:spPr bwMode="auto">
              <a:xfrm flipV="1">
                <a:off x="1502" y="2549"/>
                <a:ext cx="0" cy="72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12" name="Line 76"/>
              <p:cNvSpPr>
                <a:spLocks noChangeShapeType="1"/>
              </p:cNvSpPr>
              <p:nvPr/>
            </p:nvSpPr>
            <p:spPr bwMode="auto">
              <a:xfrm flipV="1">
                <a:off x="1023" y="2972"/>
                <a:ext cx="0" cy="72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13" name="Line 77"/>
              <p:cNvSpPr>
                <a:spLocks noChangeShapeType="1"/>
              </p:cNvSpPr>
              <p:nvPr/>
            </p:nvSpPr>
            <p:spPr bwMode="auto">
              <a:xfrm>
                <a:off x="1520" y="3274"/>
                <a:ext cx="633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14" name="Rectangle 78"/>
              <p:cNvSpPr>
                <a:spLocks noChangeArrowheads="1"/>
              </p:cNvSpPr>
              <p:nvPr/>
            </p:nvSpPr>
            <p:spPr bwMode="auto">
              <a:xfrm>
                <a:off x="550" y="3425"/>
                <a:ext cx="208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l-GR" altLang="zh-CN" sz="2000" kern="0">
                    <a:solidFill>
                      <a:srgbClr val="0000FF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β</a:t>
                </a:r>
                <a:endParaRPr lang="zh-CN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15" name="Rectangle 79"/>
              <p:cNvSpPr>
                <a:spLocks noChangeArrowheads="1"/>
              </p:cNvSpPr>
              <p:nvPr/>
            </p:nvSpPr>
            <p:spPr bwMode="auto">
              <a:xfrm>
                <a:off x="1267" y="2576"/>
                <a:ext cx="240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l-GR" altLang="zh-CN" sz="2000" kern="0">
                    <a:solidFill>
                      <a:srgbClr val="0000FF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α</a:t>
                </a:r>
                <a:endParaRPr lang="zh-CN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16" name="Rectangle 80"/>
              <p:cNvSpPr>
                <a:spLocks noChangeArrowheads="1"/>
              </p:cNvSpPr>
              <p:nvPr/>
            </p:nvSpPr>
            <p:spPr bwMode="auto">
              <a:xfrm>
                <a:off x="1228" y="2942"/>
                <a:ext cx="25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000" kern="0">
                    <a:solidFill>
                      <a:srgbClr val="0000FF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P</a:t>
                </a:r>
              </a:p>
            </p:txBody>
          </p:sp>
          <p:pic>
            <p:nvPicPr>
              <p:cNvPr id="28717" name="Picture 8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" y="2979"/>
                <a:ext cx="321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718" name="Line 82"/>
              <p:cNvSpPr>
                <a:spLocks noChangeShapeType="1"/>
              </p:cNvSpPr>
              <p:nvPr/>
            </p:nvSpPr>
            <p:spPr bwMode="auto">
              <a:xfrm>
                <a:off x="1248" y="3144"/>
                <a:ext cx="8" cy="3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703" name="Text Box 109"/>
            <p:cNvSpPr txBox="1">
              <a:spLocks noChangeArrowheads="1"/>
            </p:cNvSpPr>
            <p:nvPr/>
          </p:nvSpPr>
          <p:spPr bwMode="auto">
            <a:xfrm>
              <a:off x="841" y="2849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</p:grpSp>
      <p:graphicFrame>
        <p:nvGraphicFramePr>
          <p:cNvPr id="391278" name="Object 11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496946" y="5458881"/>
          <a:ext cx="10033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400" imgH="139700" progId="Equation.DSMT4">
                  <p:embed/>
                </p:oleObj>
              </mc:Choice>
              <mc:Fallback>
                <p:oleObj name="Equation" r:id="rId4" imgW="406400" imgH="139700" progId="Equation.DSMT4">
                  <p:embed/>
                  <p:pic>
                    <p:nvPicPr>
                      <p:cNvPr id="0" name="Object 1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946" y="5458881"/>
                        <a:ext cx="100330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282" name="Object 11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664928" y="5379697"/>
          <a:ext cx="812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900" imgH="203200" progId="Equation.DSMT4">
                  <p:embed/>
                </p:oleObj>
              </mc:Choice>
              <mc:Fallback>
                <p:oleObj name="Equation" r:id="rId6" imgW="342900" imgH="203200" progId="Equation.DSMT4">
                  <p:embed/>
                  <p:pic>
                    <p:nvPicPr>
                      <p:cNvPr id="0" name="Object 1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928" y="5379697"/>
                        <a:ext cx="812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281" name="Rectangle 113"/>
          <p:cNvSpPr>
            <a:spLocks noChangeArrowheads="1"/>
          </p:cNvSpPr>
          <p:nvPr/>
        </p:nvSpPr>
        <p:spPr bwMode="auto">
          <a:xfrm>
            <a:off x="5232879" y="5447959"/>
            <a:ext cx="6799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zh-CN" sz="2000" kern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a∥</a:t>
            </a:r>
            <a:r>
              <a:rPr kumimoji="1" lang="en-US" altLang="zh-CN" sz="2000" kern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</a:p>
        </p:txBody>
      </p:sp>
      <p:grpSp>
        <p:nvGrpSpPr>
          <p:cNvPr id="28683" name="Group 120"/>
          <p:cNvGrpSpPr/>
          <p:nvPr/>
        </p:nvGrpSpPr>
        <p:grpSpPr bwMode="auto">
          <a:xfrm>
            <a:off x="6712428" y="1527455"/>
            <a:ext cx="2743200" cy="1522412"/>
            <a:chOff x="3696" y="1180"/>
            <a:chExt cx="1728" cy="959"/>
          </a:xfrm>
        </p:grpSpPr>
        <p:sp>
          <p:nvSpPr>
            <p:cNvPr id="28685" name="Line 121"/>
            <p:cNvSpPr>
              <a:spLocks noChangeShapeType="1"/>
            </p:cNvSpPr>
            <p:nvPr/>
          </p:nvSpPr>
          <p:spPr bwMode="auto">
            <a:xfrm>
              <a:off x="3744" y="2112"/>
              <a:ext cx="1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6" name="Line 122"/>
            <p:cNvSpPr>
              <a:spLocks noChangeShapeType="1"/>
            </p:cNvSpPr>
            <p:nvPr/>
          </p:nvSpPr>
          <p:spPr bwMode="auto">
            <a:xfrm>
              <a:off x="4032" y="1632"/>
              <a:ext cx="1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7" name="Line 123"/>
            <p:cNvSpPr>
              <a:spLocks noChangeShapeType="1"/>
            </p:cNvSpPr>
            <p:nvPr/>
          </p:nvSpPr>
          <p:spPr bwMode="auto">
            <a:xfrm>
              <a:off x="3888" y="1872"/>
              <a:ext cx="1200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8" name="Line 124"/>
            <p:cNvSpPr>
              <a:spLocks noChangeShapeType="1"/>
            </p:cNvSpPr>
            <p:nvPr/>
          </p:nvSpPr>
          <p:spPr bwMode="auto">
            <a:xfrm flipV="1">
              <a:off x="3744" y="1872"/>
              <a:ext cx="144" cy="2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9" name="Line 125"/>
            <p:cNvSpPr>
              <a:spLocks noChangeShapeType="1"/>
            </p:cNvSpPr>
            <p:nvPr/>
          </p:nvSpPr>
          <p:spPr bwMode="auto">
            <a:xfrm flipV="1">
              <a:off x="3888" y="1632"/>
              <a:ext cx="144" cy="2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0" name="Line 126"/>
            <p:cNvSpPr>
              <a:spLocks noChangeShapeType="1"/>
            </p:cNvSpPr>
            <p:nvPr/>
          </p:nvSpPr>
          <p:spPr bwMode="auto">
            <a:xfrm flipV="1">
              <a:off x="4944" y="1632"/>
              <a:ext cx="288" cy="4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1" name="Line 127"/>
            <p:cNvSpPr>
              <a:spLocks noChangeShapeType="1"/>
            </p:cNvSpPr>
            <p:nvPr/>
          </p:nvSpPr>
          <p:spPr bwMode="auto">
            <a:xfrm flipV="1">
              <a:off x="3888" y="1200"/>
              <a:ext cx="0" cy="6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2" name="Line 128"/>
            <p:cNvSpPr>
              <a:spLocks noChangeShapeType="1"/>
            </p:cNvSpPr>
            <p:nvPr/>
          </p:nvSpPr>
          <p:spPr bwMode="auto">
            <a:xfrm flipV="1">
              <a:off x="5088" y="1200"/>
              <a:ext cx="0" cy="6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3" name="Line 129"/>
            <p:cNvSpPr>
              <a:spLocks noChangeShapeType="1"/>
            </p:cNvSpPr>
            <p:nvPr/>
          </p:nvSpPr>
          <p:spPr bwMode="auto">
            <a:xfrm>
              <a:off x="3888" y="1200"/>
              <a:ext cx="1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4" name="Line 130"/>
            <p:cNvSpPr>
              <a:spLocks noChangeShapeType="1"/>
            </p:cNvSpPr>
            <p:nvPr/>
          </p:nvSpPr>
          <p:spPr bwMode="auto">
            <a:xfrm>
              <a:off x="5088" y="1632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8695" name="Object 131"/>
            <p:cNvGraphicFramePr>
              <a:graphicFrameLocks noChangeAspect="1"/>
            </p:cNvGraphicFramePr>
            <p:nvPr/>
          </p:nvGraphicFramePr>
          <p:xfrm>
            <a:off x="3888" y="1180"/>
            <a:ext cx="231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400" imgH="139700" progId="Equation.DSMT4">
                    <p:embed/>
                  </p:oleObj>
                </mc:Choice>
                <mc:Fallback>
                  <p:oleObj name="Equation" r:id="rId8" imgW="152400" imgH="139700" progId="Equation.DSMT4">
                    <p:embed/>
                    <p:pic>
                      <p:nvPicPr>
                        <p:cNvPr id="0" name="Object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180"/>
                          <a:ext cx="231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6" name="Object 132"/>
            <p:cNvGraphicFramePr>
              <a:graphicFrameLocks noChangeAspect="1"/>
            </p:cNvGraphicFramePr>
            <p:nvPr/>
          </p:nvGraphicFramePr>
          <p:xfrm>
            <a:off x="3792" y="1872"/>
            <a:ext cx="20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400" imgH="203200" progId="Equation.DSMT4">
                    <p:embed/>
                  </p:oleObj>
                </mc:Choice>
                <mc:Fallback>
                  <p:oleObj name="Equation" r:id="rId10" imgW="152400" imgH="203200" progId="Equation.DSMT4">
                    <p:embed/>
                    <p:pic>
                      <p:nvPicPr>
                        <p:cNvPr id="0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1872"/>
                          <a:ext cx="200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7" name="Line 133"/>
            <p:cNvSpPr>
              <a:spLocks noChangeShapeType="1"/>
            </p:cNvSpPr>
            <p:nvPr/>
          </p:nvSpPr>
          <p:spPr bwMode="auto">
            <a:xfrm flipV="1">
              <a:off x="4656" y="1344"/>
              <a:ext cx="0" cy="52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8" name="Text Box 134"/>
            <p:cNvSpPr txBox="1">
              <a:spLocks noChangeArrowheads="1"/>
            </p:cNvSpPr>
            <p:nvPr/>
          </p:nvSpPr>
          <p:spPr bwMode="auto">
            <a:xfrm>
              <a:off x="5088" y="1776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zh-CN" sz="2000" kern="0">
                  <a:solidFill>
                    <a:srgbClr val="3333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28699" name="Text Box 135"/>
            <p:cNvSpPr txBox="1">
              <a:spLocks noChangeArrowheads="1"/>
            </p:cNvSpPr>
            <p:nvPr/>
          </p:nvSpPr>
          <p:spPr bwMode="auto">
            <a:xfrm>
              <a:off x="3696" y="1728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zh-CN" sz="2000" kern="0">
                  <a:solidFill>
                    <a:srgbClr val="3333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28700" name="Text Box 136"/>
            <p:cNvSpPr txBox="1">
              <a:spLocks noChangeArrowheads="1"/>
            </p:cNvSpPr>
            <p:nvPr/>
          </p:nvSpPr>
          <p:spPr bwMode="auto">
            <a:xfrm>
              <a:off x="4608" y="1248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zh-CN" sz="2000" kern="0">
                  <a:solidFill>
                    <a:srgbClr val="3333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8701" name="Text Box 137"/>
            <p:cNvSpPr txBox="1">
              <a:spLocks noChangeArrowheads="1"/>
            </p:cNvSpPr>
            <p:nvPr/>
          </p:nvSpPr>
          <p:spPr bwMode="auto">
            <a:xfrm>
              <a:off x="4608" y="1824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zh-CN" sz="2000" kern="0">
                  <a:solidFill>
                    <a:srgbClr val="3333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总结提炼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2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618" r="46645" b="25643"/>
          <a:stretch>
            <a:fillRect/>
          </a:stretch>
        </p:blipFill>
        <p:spPr>
          <a:xfrm>
            <a:off x="-231527" y="0"/>
            <a:ext cx="3414713" cy="6821488"/>
          </a:xfrm>
          <a:custGeom>
            <a:avLst/>
            <a:gdLst>
              <a:gd name="connsiteX0" fmla="*/ 0 w 3414713"/>
              <a:gd name="connsiteY0" fmla="*/ 0 h 6821488"/>
              <a:gd name="connsiteX1" fmla="*/ 3414713 w 3414713"/>
              <a:gd name="connsiteY1" fmla="*/ 0 h 6821488"/>
              <a:gd name="connsiteX2" fmla="*/ 2896408 w 3414713"/>
              <a:gd name="connsiteY2" fmla="*/ 991343 h 6821488"/>
              <a:gd name="connsiteX3" fmla="*/ 0 w 3414713"/>
              <a:gd name="connsiteY3" fmla="*/ 6821488 h 6821488"/>
              <a:gd name="connsiteX4" fmla="*/ 0 w 3414713"/>
              <a:gd name="connsiteY4" fmla="*/ 0 h 682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4713" h="6821488">
                <a:moveTo>
                  <a:pt x="0" y="0"/>
                </a:moveTo>
                <a:cubicBezTo>
                  <a:pt x="0" y="0"/>
                  <a:pt x="0" y="0"/>
                  <a:pt x="3414713" y="0"/>
                </a:cubicBezTo>
                <a:cubicBezTo>
                  <a:pt x="3201294" y="301333"/>
                  <a:pt x="3035785" y="628870"/>
                  <a:pt x="2896408" y="991343"/>
                </a:cubicBezTo>
                <a:cubicBezTo>
                  <a:pt x="2164684" y="2925991"/>
                  <a:pt x="2351971" y="6026667"/>
                  <a:pt x="0" y="6821488"/>
                </a:cubicBezTo>
                <a:cubicBezTo>
                  <a:pt x="0" y="6821488"/>
                  <a:pt x="0" y="6821488"/>
                  <a:pt x="0" y="0"/>
                </a:cubicBez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t="618" b="25025"/>
          <a:stretch>
            <a:fillRect/>
          </a:stretch>
        </p:blipFill>
        <p:spPr>
          <a:xfrm>
            <a:off x="-168027" y="0"/>
            <a:ext cx="6397625" cy="6878638"/>
          </a:xfrm>
          <a:custGeom>
            <a:avLst/>
            <a:gdLst>
              <a:gd name="connsiteX0" fmla="*/ 3414390 w 6397625"/>
              <a:gd name="connsiteY0" fmla="*/ 0 h 6878638"/>
              <a:gd name="connsiteX1" fmla="*/ 6397625 w 6397625"/>
              <a:gd name="connsiteY1" fmla="*/ 0 h 6878638"/>
              <a:gd name="connsiteX2" fmla="*/ 6293103 w 6397625"/>
              <a:gd name="connsiteY2" fmla="*/ 74246 h 6878638"/>
              <a:gd name="connsiteX3" fmla="*/ 4011037 w 6397625"/>
              <a:gd name="connsiteY3" fmla="*/ 3341053 h 6878638"/>
              <a:gd name="connsiteX4" fmla="*/ 2090443 w 6397625"/>
              <a:gd name="connsiteY4" fmla="*/ 6481206 h 6878638"/>
              <a:gd name="connsiteX5" fmla="*/ 1376208 w 6397625"/>
              <a:gd name="connsiteY5" fmla="*/ 6878638 h 6878638"/>
              <a:gd name="connsiteX6" fmla="*/ 0 w 6397625"/>
              <a:gd name="connsiteY6" fmla="*/ 6878638 h 6878638"/>
              <a:gd name="connsiteX7" fmla="*/ 0 w 6397625"/>
              <a:gd name="connsiteY7" fmla="*/ 6821862 h 6878638"/>
              <a:gd name="connsiteX8" fmla="*/ 2896134 w 6397625"/>
              <a:gd name="connsiteY8" fmla="*/ 991397 h 6878638"/>
              <a:gd name="connsiteX9" fmla="*/ 3414390 w 6397625"/>
              <a:gd name="connsiteY9" fmla="*/ 0 h 687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7625" h="6878638">
                <a:moveTo>
                  <a:pt x="3414390" y="0"/>
                </a:moveTo>
                <a:cubicBezTo>
                  <a:pt x="3414390" y="0"/>
                  <a:pt x="3414390" y="0"/>
                  <a:pt x="6397625" y="0"/>
                </a:cubicBezTo>
                <a:cubicBezTo>
                  <a:pt x="6362785" y="21837"/>
                  <a:pt x="6327944" y="48041"/>
                  <a:pt x="6293103" y="74246"/>
                </a:cubicBezTo>
                <a:cubicBezTo>
                  <a:pt x="5204331" y="882213"/>
                  <a:pt x="4581553" y="2144388"/>
                  <a:pt x="4011037" y="3341053"/>
                </a:cubicBezTo>
                <a:cubicBezTo>
                  <a:pt x="3488426" y="4441635"/>
                  <a:pt x="3057272" y="5681974"/>
                  <a:pt x="2090443" y="6481206"/>
                </a:cubicBezTo>
                <a:cubicBezTo>
                  <a:pt x="1877043" y="6655901"/>
                  <a:pt x="1633158" y="6786923"/>
                  <a:pt x="1376208" y="6878638"/>
                </a:cubicBezTo>
                <a:cubicBezTo>
                  <a:pt x="1376208" y="6878638"/>
                  <a:pt x="1376208" y="6878638"/>
                  <a:pt x="0" y="6878638"/>
                </a:cubicBezTo>
                <a:cubicBezTo>
                  <a:pt x="0" y="6878638"/>
                  <a:pt x="0" y="6878638"/>
                  <a:pt x="0" y="6821862"/>
                </a:cubicBezTo>
                <a:cubicBezTo>
                  <a:pt x="2351748" y="6026997"/>
                  <a:pt x="2164479" y="2926151"/>
                  <a:pt x="2896134" y="991397"/>
                </a:cubicBezTo>
                <a:cubicBezTo>
                  <a:pt x="3035497" y="628904"/>
                  <a:pt x="3200990" y="301350"/>
                  <a:pt x="3414390" y="0"/>
                </a:cubicBezTo>
                <a:close/>
              </a:path>
            </a:pathLst>
          </a:custGeom>
        </p:spPr>
      </p:pic>
      <p:sp>
        <p:nvSpPr>
          <p:cNvPr id="21" name="任意多边形 20"/>
          <p:cNvSpPr/>
          <p:nvPr/>
        </p:nvSpPr>
        <p:spPr>
          <a:xfrm>
            <a:off x="1281103" y="0"/>
            <a:ext cx="6345238" cy="6878638"/>
          </a:xfrm>
          <a:custGeom>
            <a:avLst/>
            <a:gdLst>
              <a:gd name="connsiteX0" fmla="*/ 5021318 w 6345238"/>
              <a:gd name="connsiteY0" fmla="*/ 0 h 6878638"/>
              <a:gd name="connsiteX1" fmla="*/ 6345238 w 6345238"/>
              <a:gd name="connsiteY1" fmla="*/ 0 h 6878638"/>
              <a:gd name="connsiteX2" fmla="*/ 5169388 w 6345238"/>
              <a:gd name="connsiteY2" fmla="*/ 580863 h 6878638"/>
              <a:gd name="connsiteX3" fmla="*/ 2469286 w 6345238"/>
              <a:gd name="connsiteY3" fmla="*/ 4690576 h 6878638"/>
              <a:gd name="connsiteX4" fmla="*/ 65325 w 6345238"/>
              <a:gd name="connsiteY4" fmla="*/ 6869903 h 6878638"/>
              <a:gd name="connsiteX5" fmla="*/ 39195 w 6345238"/>
              <a:gd name="connsiteY5" fmla="*/ 6878638 h 6878638"/>
              <a:gd name="connsiteX6" fmla="*/ 0 w 6345238"/>
              <a:gd name="connsiteY6" fmla="*/ 6878638 h 6878638"/>
              <a:gd name="connsiteX7" fmla="*/ 714220 w 6345238"/>
              <a:gd name="connsiteY7" fmla="*/ 6481206 h 6878638"/>
              <a:gd name="connsiteX8" fmla="*/ 2634776 w 6345238"/>
              <a:gd name="connsiteY8" fmla="*/ 3341053 h 6878638"/>
              <a:gd name="connsiteX9" fmla="*/ 4916798 w 6345238"/>
              <a:gd name="connsiteY9" fmla="*/ 74246 h 6878638"/>
              <a:gd name="connsiteX10" fmla="*/ 5021318 w 6345238"/>
              <a:gd name="connsiteY10" fmla="*/ 0 h 687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45238" h="6878638">
                <a:moveTo>
                  <a:pt x="5021318" y="0"/>
                </a:moveTo>
                <a:cubicBezTo>
                  <a:pt x="5021318" y="0"/>
                  <a:pt x="5021318" y="0"/>
                  <a:pt x="6345238" y="0"/>
                </a:cubicBezTo>
                <a:cubicBezTo>
                  <a:pt x="5922804" y="126654"/>
                  <a:pt x="5517788" y="323187"/>
                  <a:pt x="5169388" y="580863"/>
                </a:cubicBezTo>
                <a:cubicBezTo>
                  <a:pt x="3780142" y="1615934"/>
                  <a:pt x="3301092" y="3253705"/>
                  <a:pt x="2469286" y="4690576"/>
                </a:cubicBezTo>
                <a:cubicBezTo>
                  <a:pt x="1907491" y="5668871"/>
                  <a:pt x="1162786" y="6507410"/>
                  <a:pt x="65325" y="6869903"/>
                </a:cubicBezTo>
                <a:cubicBezTo>
                  <a:pt x="56615" y="6874271"/>
                  <a:pt x="47905" y="6878638"/>
                  <a:pt x="39195" y="6878638"/>
                </a:cubicBezTo>
                <a:cubicBezTo>
                  <a:pt x="39195" y="6878638"/>
                  <a:pt x="39195" y="6878638"/>
                  <a:pt x="0" y="6878638"/>
                </a:cubicBezTo>
                <a:cubicBezTo>
                  <a:pt x="256945" y="6786923"/>
                  <a:pt x="500825" y="6655901"/>
                  <a:pt x="714220" y="6481206"/>
                </a:cubicBezTo>
                <a:cubicBezTo>
                  <a:pt x="1681031" y="5681974"/>
                  <a:pt x="2112176" y="4441635"/>
                  <a:pt x="2634776" y="3341053"/>
                </a:cubicBezTo>
                <a:cubicBezTo>
                  <a:pt x="3205282" y="2144388"/>
                  <a:pt x="3828047" y="882213"/>
                  <a:pt x="4916798" y="74246"/>
                </a:cubicBezTo>
                <a:cubicBezTo>
                  <a:pt x="4951638" y="48041"/>
                  <a:pt x="4986478" y="21837"/>
                  <a:pt x="5021318" y="0"/>
                </a:cubicBezTo>
                <a:close/>
              </a:path>
            </a:pathLst>
          </a:custGeom>
          <a:solidFill>
            <a:srgbClr val="BF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773762" y="2317130"/>
            <a:ext cx="7229213" cy="2823943"/>
            <a:chOff x="6147269" y="2897686"/>
            <a:chExt cx="5178921" cy="2023038"/>
          </a:xfrm>
        </p:grpSpPr>
        <p:grpSp>
          <p:nvGrpSpPr>
            <p:cNvPr id="25" name="组合 24"/>
            <p:cNvGrpSpPr/>
            <p:nvPr/>
          </p:nvGrpSpPr>
          <p:grpSpPr>
            <a:xfrm>
              <a:off x="6147269" y="3379083"/>
              <a:ext cx="5067278" cy="1541641"/>
              <a:chOff x="-4714868" y="2158148"/>
              <a:chExt cx="5067278" cy="1541641"/>
            </a:xfrm>
          </p:grpSpPr>
          <p:sp>
            <p:nvSpPr>
              <p:cNvPr id="2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FCD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-4714868" y="2158148"/>
                <a:ext cx="5067278" cy="956325"/>
                <a:chOff x="-4714868" y="2158148"/>
                <a:chExt cx="5067278" cy="956325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1" name="文本占位符 19"/>
                <p:cNvSpPr txBox="1"/>
                <p:nvPr/>
              </p:nvSpPr>
              <p:spPr>
                <a:xfrm>
                  <a:off x="-4674728" y="2158148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CD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6" name="文本占位符 20"/>
            <p:cNvSpPr txBox="1"/>
            <p:nvPr/>
          </p:nvSpPr>
          <p:spPr>
            <a:xfrm>
              <a:off x="6213805" y="2897686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关系 点、直线、平面之间的位置关系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9974866" y="521515"/>
            <a:ext cx="4062342" cy="300975"/>
          </a:xfrm>
          <a:prstGeom prst="rect">
            <a:avLst/>
          </a:prstGeom>
          <a:solidFill>
            <a:srgbClr val="3FCDF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6"/>
          <p:cNvSpPr>
            <a:spLocks noChangeArrowheads="1"/>
          </p:cNvSpPr>
          <p:nvPr/>
        </p:nvSpPr>
        <p:spPr bwMode="auto">
          <a:xfrm rot="1806346">
            <a:off x="3226435" y="3067799"/>
            <a:ext cx="1779588" cy="3008312"/>
          </a:xfrm>
          <a:prstGeom prst="diamond">
            <a:avLst/>
          </a:prstGeom>
          <a:solidFill>
            <a:schemeClr val="accent1">
              <a:alpha val="56078"/>
            </a:schemeClr>
          </a:solidFill>
          <a:ln w="28575" algn="ctr">
            <a:solidFill>
              <a:schemeClr val="accent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endParaRPr lang="zh-CN" altLang="en-US" sz="2000" kern="0">
              <a:solidFill>
                <a:srgbClr val="8E163E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123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49" y="2812211"/>
            <a:ext cx="5940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Freeform 30"/>
          <p:cNvSpPr/>
          <p:nvPr/>
        </p:nvSpPr>
        <p:spPr bwMode="auto">
          <a:xfrm>
            <a:off x="3340735" y="4961686"/>
            <a:ext cx="5137150" cy="941388"/>
          </a:xfrm>
          <a:custGeom>
            <a:avLst/>
            <a:gdLst>
              <a:gd name="T0" fmla="*/ 0 w 3348"/>
              <a:gd name="T1" fmla="*/ 1494454244 h 593"/>
              <a:gd name="T2" fmla="*/ 2147483646 w 3348"/>
              <a:gd name="T3" fmla="*/ 0 h 593"/>
              <a:gd name="T4" fmla="*/ 2147483646 w 3348"/>
              <a:gd name="T5" fmla="*/ 0 h 593"/>
              <a:gd name="T6" fmla="*/ 2147483646 w 3348"/>
              <a:gd name="T7" fmla="*/ 1474292983 h 593"/>
              <a:gd name="T8" fmla="*/ 0 w 3348"/>
              <a:gd name="T9" fmla="*/ 1494454244 h 5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8"/>
              <a:gd name="T16" fmla="*/ 0 h 593"/>
              <a:gd name="T17" fmla="*/ 3348 w 3348"/>
              <a:gd name="T18" fmla="*/ 593 h 5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8" h="593">
                <a:moveTo>
                  <a:pt x="0" y="593"/>
                </a:moveTo>
                <a:lnTo>
                  <a:pt x="1019" y="0"/>
                </a:lnTo>
                <a:lnTo>
                  <a:pt x="3348" y="0"/>
                </a:lnTo>
                <a:lnTo>
                  <a:pt x="2321" y="585"/>
                </a:lnTo>
                <a:lnTo>
                  <a:pt x="0" y="593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Text Box 31"/>
          <p:cNvSpPr txBox="1">
            <a:spLocks noChangeArrowheads="1"/>
          </p:cNvSpPr>
          <p:nvPr/>
        </p:nvSpPr>
        <p:spPr bwMode="auto">
          <a:xfrm>
            <a:off x="4292687" y="3478521"/>
            <a:ext cx="88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</a:p>
        </p:txBody>
      </p:sp>
      <p:sp>
        <p:nvSpPr>
          <p:cNvPr id="5126" name="Text Box 32"/>
          <p:cNvSpPr txBox="1">
            <a:spLocks noChangeArrowheads="1"/>
          </p:cNvSpPr>
          <p:nvPr/>
        </p:nvSpPr>
        <p:spPr bwMode="auto">
          <a:xfrm>
            <a:off x="7295198" y="4880725"/>
            <a:ext cx="88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β</a:t>
            </a:r>
          </a:p>
        </p:txBody>
      </p:sp>
      <p:sp>
        <p:nvSpPr>
          <p:cNvPr id="369697" name="Line 33"/>
          <p:cNvSpPr>
            <a:spLocks noChangeShapeType="1"/>
          </p:cNvSpPr>
          <p:nvPr/>
        </p:nvSpPr>
        <p:spPr bwMode="auto">
          <a:xfrm>
            <a:off x="4882198" y="3201150"/>
            <a:ext cx="0" cy="183197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9698" name="Line 34"/>
          <p:cNvSpPr>
            <a:spLocks noChangeShapeType="1"/>
          </p:cNvSpPr>
          <p:nvPr/>
        </p:nvSpPr>
        <p:spPr bwMode="auto">
          <a:xfrm>
            <a:off x="3383598" y="4121900"/>
            <a:ext cx="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9701" name="Line 37"/>
          <p:cNvSpPr>
            <a:spLocks noChangeShapeType="1"/>
          </p:cNvSpPr>
          <p:nvPr/>
        </p:nvSpPr>
        <p:spPr bwMode="auto">
          <a:xfrm flipH="1" flipV="1">
            <a:off x="4090035" y="3704386"/>
            <a:ext cx="584200" cy="132715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9702" name="Text Box 38"/>
          <p:cNvSpPr txBox="1">
            <a:spLocks noChangeArrowheads="1"/>
          </p:cNvSpPr>
          <p:nvPr/>
        </p:nvSpPr>
        <p:spPr bwMode="auto">
          <a:xfrm>
            <a:off x="4242435" y="4783887"/>
            <a:ext cx="88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</a:p>
        </p:txBody>
      </p:sp>
      <p:sp>
        <p:nvSpPr>
          <p:cNvPr id="369703" name="Text Box 39"/>
          <p:cNvSpPr txBox="1">
            <a:spLocks noChangeArrowheads="1"/>
          </p:cNvSpPr>
          <p:nvPr/>
        </p:nvSpPr>
        <p:spPr bwMode="auto">
          <a:xfrm>
            <a:off x="3698718" y="3266358"/>
            <a:ext cx="2913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</a:p>
        </p:txBody>
      </p:sp>
      <p:sp>
        <p:nvSpPr>
          <p:cNvPr id="5132" name="Text Box 43"/>
          <p:cNvSpPr txBox="1">
            <a:spLocks noChangeArrowheads="1"/>
          </p:cNvSpPr>
          <p:nvPr/>
        </p:nvSpPr>
        <p:spPr bwMode="auto">
          <a:xfrm>
            <a:off x="660400" y="1131889"/>
            <a:ext cx="63230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kern="0" dirty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如图，长方体中，</a:t>
            </a:r>
            <a:r>
              <a:rPr lang="en-US" altLang="zh-CN" sz="2000" i="1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lang="en-US" altLang="zh-CN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⊥</a:t>
            </a:r>
            <a:r>
              <a:rPr lang="en-US" altLang="zh-CN" sz="2000" i="1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β,</a:t>
            </a:r>
          </a:p>
          <a:p>
            <a:pPr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en-US" altLang="zh-CN" sz="2000" i="1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lang="zh-CN" altLang="en-US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里的直线都和</a:t>
            </a:r>
            <a:r>
              <a:rPr lang="en-US" altLang="zh-CN" sz="2000" i="1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β</a:t>
            </a:r>
            <a:r>
              <a:rPr lang="zh-CN" altLang="en-US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垂直吗？</a:t>
            </a:r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672934" y="2170814"/>
            <a:ext cx="5956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CN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什么情况下</a:t>
            </a:r>
            <a:r>
              <a:rPr lang="en-US" altLang="zh-CN" sz="2000" i="1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lang="zh-CN" altLang="en-US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里的直线和</a:t>
            </a:r>
            <a:r>
              <a:rPr lang="en-US" altLang="zh-CN" sz="2000" i="1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β</a:t>
            </a:r>
            <a:r>
              <a:rPr lang="zh-CN" altLang="en-US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垂直？</a:t>
            </a:r>
          </a:p>
        </p:txBody>
      </p:sp>
      <p:sp>
        <p:nvSpPr>
          <p:cNvPr id="5134" name="Line 47"/>
          <p:cNvSpPr>
            <a:spLocks noChangeShapeType="1"/>
          </p:cNvSpPr>
          <p:nvPr/>
        </p:nvSpPr>
        <p:spPr bwMode="auto">
          <a:xfrm flipV="1">
            <a:off x="3451860" y="4988674"/>
            <a:ext cx="1473200" cy="8763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9714" name="Text Box 50"/>
          <p:cNvSpPr txBox="1">
            <a:spLocks noChangeArrowheads="1"/>
          </p:cNvSpPr>
          <p:nvPr/>
        </p:nvSpPr>
        <p:spPr bwMode="auto">
          <a:xfrm>
            <a:off x="4324351" y="2199587"/>
            <a:ext cx="195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AD</a:t>
            </a: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垂直</a:t>
            </a:r>
          </a:p>
        </p:txBody>
      </p:sp>
      <p:sp>
        <p:nvSpPr>
          <p:cNvPr id="369716" name="Text Box 52"/>
          <p:cNvSpPr txBox="1">
            <a:spLocks noChangeArrowheads="1"/>
          </p:cNvSpPr>
          <p:nvPr/>
        </p:nvSpPr>
        <p:spPr bwMode="auto">
          <a:xfrm>
            <a:off x="4324351" y="1624883"/>
            <a:ext cx="1462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不一定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702" grpId="0"/>
      <p:bldP spid="369703" grpId="0"/>
      <p:bldP spid="369714" grpId="0"/>
      <p:bldP spid="3697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600990" y="1105756"/>
            <a:ext cx="74056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kern="0" dirty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 </a:t>
            </a:r>
            <a:r>
              <a:rPr lang="en-US" altLang="zh-CN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垂足为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，那么直线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与平面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β</a:t>
            </a: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的位置关系如何？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为什么？</a:t>
            </a:r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1460918" y="1208087"/>
          <a:ext cx="27114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65250" imgH="199390" progId="Equation.DSMT4">
                  <p:embed/>
                </p:oleObj>
              </mc:Choice>
              <mc:Fallback>
                <p:oleObj name="Equation" r:id="rId2" imgW="1365250" imgH="19939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918" y="1208087"/>
                        <a:ext cx="27114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9"/>
          <p:cNvGraphicFramePr>
            <a:graphicFrameLocks noChangeAspect="1"/>
          </p:cNvGraphicFramePr>
          <p:nvPr/>
        </p:nvGraphicFramePr>
        <p:xfrm>
          <a:off x="4366044" y="1214437"/>
          <a:ext cx="10953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5155" imgH="180340" progId="Equation.DSMT4">
                  <p:embed/>
                </p:oleObj>
              </mc:Choice>
              <mc:Fallback>
                <p:oleObj name="Equation" r:id="rId4" imgW="605155" imgH="1803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044" y="1214437"/>
                        <a:ext cx="10953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9" name="Group 11"/>
          <p:cNvGrpSpPr/>
          <p:nvPr/>
        </p:nvGrpSpPr>
        <p:grpSpPr bwMode="auto">
          <a:xfrm>
            <a:off x="4254501" y="2495833"/>
            <a:ext cx="3643313" cy="2851150"/>
            <a:chOff x="1338" y="1525"/>
            <a:chExt cx="3311" cy="2348"/>
          </a:xfrm>
        </p:grpSpPr>
        <p:graphicFrame>
          <p:nvGraphicFramePr>
            <p:cNvPr id="6158" name="Object 12"/>
            <p:cNvGraphicFramePr>
              <a:graphicFrameLocks noChangeAspect="1"/>
            </p:cNvGraphicFramePr>
            <p:nvPr/>
          </p:nvGraphicFramePr>
          <p:xfrm>
            <a:off x="2962" y="1525"/>
            <a:ext cx="103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6" imgW="114300" imgH="215900" progId="Equation.3">
                    <p:embed/>
                  </p:oleObj>
                </mc:Choice>
                <mc:Fallback>
                  <p:oleObj name="公式" r:id="rId6" imgW="114300" imgH="2159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2" y="1525"/>
                          <a:ext cx="103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9" name="Line 13"/>
            <p:cNvSpPr>
              <a:spLocks noChangeShapeType="1"/>
            </p:cNvSpPr>
            <p:nvPr/>
          </p:nvSpPr>
          <p:spPr bwMode="auto">
            <a:xfrm>
              <a:off x="3144" y="2710"/>
              <a:ext cx="15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0" name="Line 14"/>
            <p:cNvSpPr>
              <a:spLocks noChangeShapeType="1"/>
            </p:cNvSpPr>
            <p:nvPr/>
          </p:nvSpPr>
          <p:spPr bwMode="auto">
            <a:xfrm>
              <a:off x="1338" y="3603"/>
              <a:ext cx="24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1" name="Line 15"/>
            <p:cNvSpPr>
              <a:spLocks noChangeShapeType="1"/>
            </p:cNvSpPr>
            <p:nvPr/>
          </p:nvSpPr>
          <p:spPr bwMode="auto">
            <a:xfrm flipV="1">
              <a:off x="3747" y="2710"/>
              <a:ext cx="902" cy="8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2" name="Line 16"/>
            <p:cNvSpPr>
              <a:spLocks noChangeShapeType="1"/>
            </p:cNvSpPr>
            <p:nvPr/>
          </p:nvSpPr>
          <p:spPr bwMode="auto">
            <a:xfrm flipV="1">
              <a:off x="1338" y="2710"/>
              <a:ext cx="902" cy="8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3" name="Line 17"/>
            <p:cNvSpPr>
              <a:spLocks noChangeShapeType="1"/>
            </p:cNvSpPr>
            <p:nvPr/>
          </p:nvSpPr>
          <p:spPr bwMode="auto">
            <a:xfrm flipV="1">
              <a:off x="2240" y="1638"/>
              <a:ext cx="904" cy="8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4" name="Line 18"/>
            <p:cNvSpPr>
              <a:spLocks noChangeShapeType="1"/>
            </p:cNvSpPr>
            <p:nvPr/>
          </p:nvSpPr>
          <p:spPr bwMode="auto">
            <a:xfrm flipV="1">
              <a:off x="2240" y="2710"/>
              <a:ext cx="904" cy="893"/>
            </a:xfrm>
            <a:prstGeom prst="line">
              <a:avLst/>
            </a:prstGeom>
            <a:noFill/>
            <a:ln w="38100">
              <a:solidFill>
                <a:srgbClr val="E327D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5" name="Line 19"/>
            <p:cNvSpPr>
              <a:spLocks noChangeShapeType="1"/>
            </p:cNvSpPr>
            <p:nvPr/>
          </p:nvSpPr>
          <p:spPr bwMode="auto">
            <a:xfrm flipV="1">
              <a:off x="3144" y="1638"/>
              <a:ext cx="0" cy="10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6" name="Line 20"/>
            <p:cNvSpPr>
              <a:spLocks noChangeShapeType="1"/>
            </p:cNvSpPr>
            <p:nvPr/>
          </p:nvSpPr>
          <p:spPr bwMode="auto">
            <a:xfrm flipV="1">
              <a:off x="2240" y="2532"/>
              <a:ext cx="0" cy="10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7" name="Line 21"/>
            <p:cNvSpPr>
              <a:spLocks noChangeShapeType="1"/>
            </p:cNvSpPr>
            <p:nvPr/>
          </p:nvSpPr>
          <p:spPr bwMode="auto">
            <a:xfrm flipH="1">
              <a:off x="2240" y="2710"/>
              <a:ext cx="9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8" name="Text Box 22"/>
            <p:cNvSpPr txBox="1">
              <a:spLocks noChangeArrowheads="1"/>
            </p:cNvSpPr>
            <p:nvPr/>
          </p:nvSpPr>
          <p:spPr bwMode="auto">
            <a:xfrm>
              <a:off x="1429" y="3294"/>
              <a:ext cx="389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70000"/>
                </a:lnSpc>
                <a:spcBef>
                  <a:spcPct val="0"/>
                </a:spcBef>
                <a:buNone/>
              </a:pPr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</a:p>
          </p:txBody>
        </p:sp>
        <p:sp>
          <p:nvSpPr>
            <p:cNvPr id="6169" name="Text Box 23"/>
            <p:cNvSpPr txBox="1">
              <a:spLocks noChangeArrowheads="1"/>
            </p:cNvSpPr>
            <p:nvPr/>
          </p:nvSpPr>
          <p:spPr bwMode="auto">
            <a:xfrm>
              <a:off x="2835" y="1752"/>
              <a:ext cx="3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β</a:t>
              </a:r>
            </a:p>
          </p:txBody>
        </p:sp>
        <p:sp>
          <p:nvSpPr>
            <p:cNvPr id="6170" name="Line 24"/>
            <p:cNvSpPr>
              <a:spLocks noChangeShapeType="1"/>
            </p:cNvSpPr>
            <p:nvPr/>
          </p:nvSpPr>
          <p:spPr bwMode="auto">
            <a:xfrm>
              <a:off x="2718" y="3119"/>
              <a:ext cx="90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71" name="Text Box 25"/>
            <p:cNvSpPr txBox="1">
              <a:spLocks noChangeArrowheads="1"/>
            </p:cNvSpPr>
            <p:nvPr/>
          </p:nvSpPr>
          <p:spPr bwMode="auto">
            <a:xfrm>
              <a:off x="3606" y="2931"/>
              <a:ext cx="330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6172" name="Text Box 26"/>
            <p:cNvSpPr txBox="1">
              <a:spLocks noChangeArrowheads="1"/>
            </p:cNvSpPr>
            <p:nvPr/>
          </p:nvSpPr>
          <p:spPr bwMode="auto">
            <a:xfrm>
              <a:off x="2653" y="3067"/>
              <a:ext cx="37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6173" name="Text Box 27"/>
            <p:cNvSpPr txBox="1">
              <a:spLocks noChangeArrowheads="1"/>
            </p:cNvSpPr>
            <p:nvPr/>
          </p:nvSpPr>
          <p:spPr bwMode="auto">
            <a:xfrm>
              <a:off x="3143" y="2352"/>
              <a:ext cx="37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6174" name="Text Box 28"/>
            <p:cNvSpPr txBox="1">
              <a:spLocks noChangeArrowheads="1"/>
            </p:cNvSpPr>
            <p:nvPr/>
          </p:nvSpPr>
          <p:spPr bwMode="auto">
            <a:xfrm>
              <a:off x="2109" y="3566"/>
              <a:ext cx="37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" name="Group 29"/>
          <p:cNvGrpSpPr/>
          <p:nvPr/>
        </p:nvGrpSpPr>
        <p:grpSpPr bwMode="auto">
          <a:xfrm>
            <a:off x="5720480" y="2995614"/>
            <a:ext cx="539750" cy="1438557"/>
            <a:chOff x="2717" y="2168"/>
            <a:chExt cx="372" cy="945"/>
          </a:xfrm>
        </p:grpSpPr>
        <p:sp>
          <p:nvSpPr>
            <p:cNvPr id="6156" name="Text Box 30"/>
            <p:cNvSpPr txBox="1">
              <a:spLocks noChangeArrowheads="1"/>
            </p:cNvSpPr>
            <p:nvPr/>
          </p:nvSpPr>
          <p:spPr bwMode="auto">
            <a:xfrm>
              <a:off x="2717" y="2168"/>
              <a:ext cx="37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kern="0" dirty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6157" name="Line 31"/>
            <p:cNvSpPr>
              <a:spLocks noChangeShapeType="1"/>
            </p:cNvSpPr>
            <p:nvPr/>
          </p:nvSpPr>
          <p:spPr bwMode="auto">
            <a:xfrm flipV="1">
              <a:off x="2744" y="2296"/>
              <a:ext cx="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6151" name="Object 3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50683" y="1231899"/>
          <a:ext cx="12192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5010" imgH="180340" progId="Equation.DSMT4">
                  <p:embed/>
                </p:oleObj>
              </mc:Choice>
              <mc:Fallback>
                <p:oleObj name="Equation" r:id="rId8" imgW="715010" imgH="180340" progId="Equation.DSMT4">
                  <p:embed/>
                  <p:pic>
                    <p:nvPicPr>
                      <p:cNvPr id="0" name="Object 3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0683" y="1231899"/>
                        <a:ext cx="12192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9" name="Text Box 39"/>
          <p:cNvSpPr txBox="1">
            <a:spLocks noChangeArrowheads="1"/>
          </p:cNvSpPr>
          <p:nvPr/>
        </p:nvSpPr>
        <p:spPr bwMode="auto">
          <a:xfrm>
            <a:off x="1516849" y="2129696"/>
            <a:ext cx="1441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垂直</a:t>
            </a:r>
          </a:p>
        </p:txBody>
      </p:sp>
      <p:grpSp>
        <p:nvGrpSpPr>
          <p:cNvPr id="4" name="Group 66"/>
          <p:cNvGrpSpPr/>
          <p:nvPr/>
        </p:nvGrpSpPr>
        <p:grpSpPr bwMode="auto">
          <a:xfrm>
            <a:off x="5753100" y="4229383"/>
            <a:ext cx="177800" cy="177800"/>
            <a:chOff x="1288" y="2488"/>
            <a:chExt cx="112" cy="88"/>
          </a:xfrm>
        </p:grpSpPr>
        <p:sp>
          <p:nvSpPr>
            <p:cNvPr id="6154" name="Line 64"/>
            <p:cNvSpPr>
              <a:spLocks noChangeShapeType="1"/>
            </p:cNvSpPr>
            <p:nvPr/>
          </p:nvSpPr>
          <p:spPr bwMode="auto">
            <a:xfrm>
              <a:off x="1288" y="2488"/>
              <a:ext cx="11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5" name="Line 65"/>
            <p:cNvSpPr>
              <a:spLocks noChangeShapeType="1"/>
            </p:cNvSpPr>
            <p:nvPr/>
          </p:nvSpPr>
          <p:spPr bwMode="auto">
            <a:xfrm>
              <a:off x="1392" y="2488"/>
              <a:ext cx="0" cy="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2256069" y="2559225"/>
            <a:ext cx="441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∵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, ∴AB⊥BE.</a:t>
            </a: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2127132" y="3127609"/>
            <a:ext cx="38877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又由题意知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AB⊥CD,</a:t>
            </a:r>
          </a:p>
          <a:p>
            <a:pPr>
              <a:spcBef>
                <a:spcPct val="5000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BE     CD=B</a:t>
            </a:r>
          </a:p>
        </p:txBody>
      </p:sp>
      <p:graphicFrame>
        <p:nvGraphicFramePr>
          <p:cNvPr id="7172" name="Object 8"/>
          <p:cNvGraphicFramePr>
            <a:graphicFrameLocks noChangeAspect="1"/>
          </p:cNvGraphicFramePr>
          <p:nvPr/>
        </p:nvGraphicFramePr>
        <p:xfrm>
          <a:off x="2864655" y="3610769"/>
          <a:ext cx="2889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400" imgH="190500" progId="Equation.DSMT4">
                  <p:embed/>
                </p:oleObj>
              </mc:Choice>
              <mc:Fallback>
                <p:oleObj name="Equation" r:id="rId2" imgW="152400" imgH="190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655" y="3610769"/>
                        <a:ext cx="2889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3859032" y="1190221"/>
            <a:ext cx="2473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垂足为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2140438" y="4081657"/>
            <a:ext cx="177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∴AB⊥</a:t>
            </a:r>
          </a:p>
        </p:txBody>
      </p:sp>
      <p:graphicFrame>
        <p:nvGraphicFramePr>
          <p:cNvPr id="7176" name="Object 12"/>
          <p:cNvGraphicFramePr>
            <a:graphicFrameLocks noChangeAspect="1"/>
          </p:cNvGraphicFramePr>
          <p:nvPr/>
        </p:nvGraphicFramePr>
        <p:xfrm>
          <a:off x="3061189" y="4043269"/>
          <a:ext cx="4191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800" imgH="203200" progId="Equation.DSMT4">
                  <p:embed/>
                </p:oleObj>
              </mc:Choice>
              <mc:Fallback>
                <p:oleObj name="Equation" r:id="rId4" imgW="177800" imgH="203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1189" y="4043269"/>
                        <a:ext cx="4191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678927" y="1697306"/>
            <a:ext cx="5456079" cy="408960"/>
            <a:chOff x="477361" y="1813838"/>
            <a:chExt cx="5456079" cy="408960"/>
          </a:xfrm>
        </p:grpSpPr>
        <p:sp>
          <p:nvSpPr>
            <p:cNvPr id="7177" name="Text Box 13"/>
            <p:cNvSpPr txBox="1">
              <a:spLocks noChangeArrowheads="1"/>
            </p:cNvSpPr>
            <p:nvPr/>
          </p:nvSpPr>
          <p:spPr bwMode="auto">
            <a:xfrm>
              <a:off x="477361" y="1813838"/>
              <a:ext cx="5456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0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则∠</a:t>
              </a:r>
              <a:r>
                <a:rPr lang="en-US" altLang="zh-CN" sz="20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ABE</a:t>
              </a:r>
              <a:r>
                <a:rPr lang="zh-CN" altLang="en-US" sz="20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就是二面角                   的平面角</a:t>
              </a:r>
              <a:r>
                <a:rPr lang="en-US" altLang="zh-CN" sz="20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7178" name="Object 14"/>
            <p:cNvGraphicFramePr>
              <a:graphicFrameLocks noChangeAspect="1"/>
            </p:cNvGraphicFramePr>
            <p:nvPr/>
          </p:nvGraphicFramePr>
          <p:xfrm>
            <a:off x="2727643" y="1829098"/>
            <a:ext cx="142875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36600" imgH="203200" progId="Equation.DSMT4">
                    <p:embed/>
                  </p:oleObj>
                </mc:Choice>
                <mc:Fallback>
                  <p:oleObj name="Equation" r:id="rId6" imgW="736600" imgH="2032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7643" y="1829098"/>
                          <a:ext cx="142875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79" name="Object 15"/>
          <p:cNvGraphicFramePr>
            <a:graphicFrameLocks noChangeAspect="1"/>
          </p:cNvGraphicFramePr>
          <p:nvPr/>
        </p:nvGraphicFramePr>
        <p:xfrm>
          <a:off x="2647427" y="2522858"/>
          <a:ext cx="8175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1800" imgH="203200" progId="Equation.DSMT4">
                  <p:embed/>
                </p:oleObj>
              </mc:Choice>
              <mc:Fallback>
                <p:oleObj name="Equation" r:id="rId8" imgW="431800" imgH="203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427" y="2522858"/>
                        <a:ext cx="8175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678927" y="1174958"/>
            <a:ext cx="4660900" cy="412625"/>
            <a:chOff x="2287329" y="593016"/>
            <a:chExt cx="4660900" cy="412625"/>
          </a:xfrm>
        </p:grpSpPr>
        <p:graphicFrame>
          <p:nvGraphicFramePr>
            <p:cNvPr id="7173" name="Object 9"/>
            <p:cNvGraphicFramePr>
              <a:graphicFrameLocks noChangeAspect="1"/>
            </p:cNvGraphicFramePr>
            <p:nvPr/>
          </p:nvGraphicFramePr>
          <p:xfrm>
            <a:off x="3632200" y="599241"/>
            <a:ext cx="33813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400" imgH="203200" progId="Equation.DSMT4">
                    <p:embed/>
                  </p:oleObj>
                </mc:Choice>
                <mc:Fallback>
                  <p:oleObj name="Equation" r:id="rId10" imgW="152400" imgH="2032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2200" y="599241"/>
                          <a:ext cx="33813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0" name="Text Box 16"/>
            <p:cNvSpPr txBox="1">
              <a:spLocks noChangeArrowheads="1"/>
            </p:cNvSpPr>
            <p:nvPr/>
          </p:nvSpPr>
          <p:spPr bwMode="auto">
            <a:xfrm>
              <a:off x="2287329" y="593016"/>
              <a:ext cx="4660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000" kern="0" dirty="0">
                  <a:solidFill>
                    <a:srgbClr val="CC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证明</a:t>
              </a:r>
              <a:r>
                <a:rPr lang="en-US" altLang="zh-CN" sz="2000" kern="0" dirty="0">
                  <a:solidFill>
                    <a:srgbClr val="CC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  <a:r>
                <a:rPr lang="zh-CN" altLang="en-US" sz="20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在平面   内作</a:t>
              </a:r>
              <a:r>
                <a:rPr lang="en-US" altLang="zh-CN" sz="20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BE⊥CD,</a:t>
              </a:r>
            </a:p>
          </p:txBody>
        </p:sp>
      </p:grpSp>
      <p:grpSp>
        <p:nvGrpSpPr>
          <p:cNvPr id="7181" name="Group 17"/>
          <p:cNvGrpSpPr/>
          <p:nvPr/>
        </p:nvGrpSpPr>
        <p:grpSpPr bwMode="auto">
          <a:xfrm>
            <a:off x="6459352" y="2106266"/>
            <a:ext cx="3643313" cy="2851150"/>
            <a:chOff x="1338" y="1525"/>
            <a:chExt cx="3311" cy="2348"/>
          </a:xfrm>
        </p:grpSpPr>
        <p:graphicFrame>
          <p:nvGraphicFramePr>
            <p:cNvPr id="7188" name="Object 18"/>
            <p:cNvGraphicFramePr>
              <a:graphicFrameLocks noChangeAspect="1"/>
            </p:cNvGraphicFramePr>
            <p:nvPr/>
          </p:nvGraphicFramePr>
          <p:xfrm>
            <a:off x="2962" y="1525"/>
            <a:ext cx="103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12" imgW="114300" imgH="215900" progId="Equation.3">
                    <p:embed/>
                  </p:oleObj>
                </mc:Choice>
                <mc:Fallback>
                  <p:oleObj name="公式" r:id="rId12" imgW="114300" imgH="2159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2" y="1525"/>
                          <a:ext cx="103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9" name="Line 19"/>
            <p:cNvSpPr>
              <a:spLocks noChangeShapeType="1"/>
            </p:cNvSpPr>
            <p:nvPr/>
          </p:nvSpPr>
          <p:spPr bwMode="auto">
            <a:xfrm>
              <a:off x="3144" y="2710"/>
              <a:ext cx="15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0" name="Line 20"/>
            <p:cNvSpPr>
              <a:spLocks noChangeShapeType="1"/>
            </p:cNvSpPr>
            <p:nvPr/>
          </p:nvSpPr>
          <p:spPr bwMode="auto">
            <a:xfrm>
              <a:off x="1338" y="3603"/>
              <a:ext cx="24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1" name="Line 21"/>
            <p:cNvSpPr>
              <a:spLocks noChangeShapeType="1"/>
            </p:cNvSpPr>
            <p:nvPr/>
          </p:nvSpPr>
          <p:spPr bwMode="auto">
            <a:xfrm flipV="1">
              <a:off x="3747" y="2710"/>
              <a:ext cx="902" cy="8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2" name="Line 22"/>
            <p:cNvSpPr>
              <a:spLocks noChangeShapeType="1"/>
            </p:cNvSpPr>
            <p:nvPr/>
          </p:nvSpPr>
          <p:spPr bwMode="auto">
            <a:xfrm flipV="1">
              <a:off x="1338" y="2710"/>
              <a:ext cx="902" cy="8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3" name="Line 23"/>
            <p:cNvSpPr>
              <a:spLocks noChangeShapeType="1"/>
            </p:cNvSpPr>
            <p:nvPr/>
          </p:nvSpPr>
          <p:spPr bwMode="auto">
            <a:xfrm flipV="1">
              <a:off x="2240" y="1638"/>
              <a:ext cx="904" cy="8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4" name="Line 24"/>
            <p:cNvSpPr>
              <a:spLocks noChangeShapeType="1"/>
            </p:cNvSpPr>
            <p:nvPr/>
          </p:nvSpPr>
          <p:spPr bwMode="auto">
            <a:xfrm flipV="1">
              <a:off x="2240" y="2710"/>
              <a:ext cx="904" cy="893"/>
            </a:xfrm>
            <a:prstGeom prst="line">
              <a:avLst/>
            </a:prstGeom>
            <a:noFill/>
            <a:ln w="38100">
              <a:solidFill>
                <a:srgbClr val="E327D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5" name="Line 25"/>
            <p:cNvSpPr>
              <a:spLocks noChangeShapeType="1"/>
            </p:cNvSpPr>
            <p:nvPr/>
          </p:nvSpPr>
          <p:spPr bwMode="auto">
            <a:xfrm flipV="1">
              <a:off x="3144" y="1638"/>
              <a:ext cx="0" cy="10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6" name="Line 26"/>
            <p:cNvSpPr>
              <a:spLocks noChangeShapeType="1"/>
            </p:cNvSpPr>
            <p:nvPr/>
          </p:nvSpPr>
          <p:spPr bwMode="auto">
            <a:xfrm flipV="1">
              <a:off x="2240" y="2532"/>
              <a:ext cx="0" cy="10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7" name="Line 27"/>
            <p:cNvSpPr>
              <a:spLocks noChangeShapeType="1"/>
            </p:cNvSpPr>
            <p:nvPr/>
          </p:nvSpPr>
          <p:spPr bwMode="auto">
            <a:xfrm flipH="1">
              <a:off x="2240" y="2710"/>
              <a:ext cx="9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8" name="Text Box 28"/>
            <p:cNvSpPr txBox="1">
              <a:spLocks noChangeArrowheads="1"/>
            </p:cNvSpPr>
            <p:nvPr/>
          </p:nvSpPr>
          <p:spPr bwMode="auto">
            <a:xfrm>
              <a:off x="1513" y="3305"/>
              <a:ext cx="389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70000"/>
                </a:lnSpc>
                <a:spcBef>
                  <a:spcPct val="0"/>
                </a:spcBef>
                <a:buNone/>
              </a:pPr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</a:p>
          </p:txBody>
        </p:sp>
        <p:sp>
          <p:nvSpPr>
            <p:cNvPr id="7199" name="Text Box 29"/>
            <p:cNvSpPr txBox="1">
              <a:spLocks noChangeArrowheads="1"/>
            </p:cNvSpPr>
            <p:nvPr/>
          </p:nvSpPr>
          <p:spPr bwMode="auto">
            <a:xfrm>
              <a:off x="2835" y="1752"/>
              <a:ext cx="3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β</a:t>
              </a:r>
            </a:p>
          </p:txBody>
        </p:sp>
        <p:sp>
          <p:nvSpPr>
            <p:cNvPr id="7200" name="Line 30"/>
            <p:cNvSpPr>
              <a:spLocks noChangeShapeType="1"/>
            </p:cNvSpPr>
            <p:nvPr/>
          </p:nvSpPr>
          <p:spPr bwMode="auto">
            <a:xfrm>
              <a:off x="2718" y="3119"/>
              <a:ext cx="90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01" name="Text Box 31"/>
            <p:cNvSpPr txBox="1">
              <a:spLocks noChangeArrowheads="1"/>
            </p:cNvSpPr>
            <p:nvPr/>
          </p:nvSpPr>
          <p:spPr bwMode="auto">
            <a:xfrm>
              <a:off x="3606" y="2931"/>
              <a:ext cx="330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7202" name="Text Box 32"/>
            <p:cNvSpPr txBox="1">
              <a:spLocks noChangeArrowheads="1"/>
            </p:cNvSpPr>
            <p:nvPr/>
          </p:nvSpPr>
          <p:spPr bwMode="auto">
            <a:xfrm>
              <a:off x="2653" y="3067"/>
              <a:ext cx="37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7203" name="Text Box 33"/>
            <p:cNvSpPr txBox="1">
              <a:spLocks noChangeArrowheads="1"/>
            </p:cNvSpPr>
            <p:nvPr/>
          </p:nvSpPr>
          <p:spPr bwMode="auto">
            <a:xfrm>
              <a:off x="3143" y="2352"/>
              <a:ext cx="37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7204" name="Text Box 34"/>
            <p:cNvSpPr txBox="1">
              <a:spLocks noChangeArrowheads="1"/>
            </p:cNvSpPr>
            <p:nvPr/>
          </p:nvSpPr>
          <p:spPr bwMode="auto">
            <a:xfrm>
              <a:off x="2109" y="3566"/>
              <a:ext cx="37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7182" name="Group 35"/>
          <p:cNvGrpSpPr/>
          <p:nvPr/>
        </p:nvGrpSpPr>
        <p:grpSpPr bwMode="auto">
          <a:xfrm>
            <a:off x="7935488" y="2627359"/>
            <a:ext cx="539750" cy="1417245"/>
            <a:chOff x="2724" y="2182"/>
            <a:chExt cx="372" cy="931"/>
          </a:xfrm>
        </p:grpSpPr>
        <p:sp>
          <p:nvSpPr>
            <p:cNvPr id="7186" name="Text Box 36"/>
            <p:cNvSpPr txBox="1">
              <a:spLocks noChangeArrowheads="1"/>
            </p:cNvSpPr>
            <p:nvPr/>
          </p:nvSpPr>
          <p:spPr bwMode="auto">
            <a:xfrm>
              <a:off x="2724" y="2182"/>
              <a:ext cx="37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zh-CN" sz="2000" kern="0" dirty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7187" name="Line 37"/>
            <p:cNvSpPr>
              <a:spLocks noChangeShapeType="1"/>
            </p:cNvSpPr>
            <p:nvPr/>
          </p:nvSpPr>
          <p:spPr bwMode="auto">
            <a:xfrm flipV="1">
              <a:off x="2744" y="2296"/>
              <a:ext cx="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83" name="Group 38"/>
          <p:cNvGrpSpPr/>
          <p:nvPr/>
        </p:nvGrpSpPr>
        <p:grpSpPr bwMode="auto">
          <a:xfrm>
            <a:off x="7957951" y="3839816"/>
            <a:ext cx="177800" cy="177800"/>
            <a:chOff x="1288" y="2488"/>
            <a:chExt cx="112" cy="88"/>
          </a:xfrm>
        </p:grpSpPr>
        <p:sp>
          <p:nvSpPr>
            <p:cNvPr id="7184" name="Line 39"/>
            <p:cNvSpPr>
              <a:spLocks noChangeShapeType="1"/>
            </p:cNvSpPr>
            <p:nvPr/>
          </p:nvSpPr>
          <p:spPr bwMode="auto">
            <a:xfrm>
              <a:off x="1288" y="2488"/>
              <a:ext cx="11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5" name="Line 40"/>
            <p:cNvSpPr>
              <a:spLocks noChangeShapeType="1"/>
            </p:cNvSpPr>
            <p:nvPr/>
          </p:nvSpPr>
          <p:spPr bwMode="auto">
            <a:xfrm>
              <a:off x="1392" y="2488"/>
              <a:ext cx="0" cy="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660400" y="1147972"/>
            <a:ext cx="4813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000" kern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平面与平面垂直的性质定理</a:t>
            </a:r>
          </a:p>
        </p:txBody>
      </p:sp>
      <p:sp>
        <p:nvSpPr>
          <p:cNvPr id="420888" name="Rectangle 24"/>
          <p:cNvSpPr>
            <a:spLocks noChangeArrowheads="1"/>
          </p:cNvSpPr>
          <p:nvPr/>
        </p:nvSpPr>
        <p:spPr bwMode="auto">
          <a:xfrm>
            <a:off x="660400" y="2168054"/>
            <a:ext cx="1881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000" kern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符号表示</a:t>
            </a:r>
            <a:r>
              <a:rPr lang="en-US" altLang="zh-CN" sz="2000" kern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graphicFrame>
        <p:nvGraphicFramePr>
          <p:cNvPr id="420889" name="Object 2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337733" y="2839244"/>
          <a:ext cx="3340100" cy="238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300" imgH="1168400" progId="Equation.DSMT4">
                  <p:embed/>
                </p:oleObj>
              </mc:Choice>
              <mc:Fallback>
                <p:oleObj name="Equation" r:id="rId2" imgW="1638300" imgH="1168400" progId="Equation.DSMT4">
                  <p:embed/>
                  <p:pic>
                    <p:nvPicPr>
                      <p:cNvPr id="0" name="Object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733" y="2839244"/>
                        <a:ext cx="3340100" cy="238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7" name="Group 27"/>
          <p:cNvGrpSpPr/>
          <p:nvPr/>
        </p:nvGrpSpPr>
        <p:grpSpPr bwMode="auto">
          <a:xfrm>
            <a:off x="6096000" y="3269457"/>
            <a:ext cx="3022600" cy="1522412"/>
            <a:chOff x="3696" y="1180"/>
            <a:chExt cx="1728" cy="959"/>
          </a:xfrm>
        </p:grpSpPr>
        <p:sp>
          <p:nvSpPr>
            <p:cNvPr id="8199" name="Line 28"/>
            <p:cNvSpPr>
              <a:spLocks noChangeShapeType="1"/>
            </p:cNvSpPr>
            <p:nvPr/>
          </p:nvSpPr>
          <p:spPr bwMode="auto">
            <a:xfrm>
              <a:off x="3744" y="2112"/>
              <a:ext cx="1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0" name="Line 29"/>
            <p:cNvSpPr>
              <a:spLocks noChangeShapeType="1"/>
            </p:cNvSpPr>
            <p:nvPr/>
          </p:nvSpPr>
          <p:spPr bwMode="auto">
            <a:xfrm>
              <a:off x="4032" y="1632"/>
              <a:ext cx="1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1" name="Line 30"/>
            <p:cNvSpPr>
              <a:spLocks noChangeShapeType="1"/>
            </p:cNvSpPr>
            <p:nvPr/>
          </p:nvSpPr>
          <p:spPr bwMode="auto">
            <a:xfrm>
              <a:off x="3888" y="1872"/>
              <a:ext cx="1200" cy="0"/>
            </a:xfrm>
            <a:prstGeom prst="line">
              <a:avLst/>
            </a:prstGeom>
            <a:noFill/>
            <a:ln w="22225">
              <a:solidFill>
                <a:srgbClr val="E327D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2" name="Line 31"/>
            <p:cNvSpPr>
              <a:spLocks noChangeShapeType="1"/>
            </p:cNvSpPr>
            <p:nvPr/>
          </p:nvSpPr>
          <p:spPr bwMode="auto">
            <a:xfrm flipV="1">
              <a:off x="3744" y="1872"/>
              <a:ext cx="144" cy="2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3" name="Line 32"/>
            <p:cNvSpPr>
              <a:spLocks noChangeShapeType="1"/>
            </p:cNvSpPr>
            <p:nvPr/>
          </p:nvSpPr>
          <p:spPr bwMode="auto">
            <a:xfrm flipV="1">
              <a:off x="3888" y="1632"/>
              <a:ext cx="144" cy="2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4" name="Line 33"/>
            <p:cNvSpPr>
              <a:spLocks noChangeShapeType="1"/>
            </p:cNvSpPr>
            <p:nvPr/>
          </p:nvSpPr>
          <p:spPr bwMode="auto">
            <a:xfrm flipV="1">
              <a:off x="4944" y="1632"/>
              <a:ext cx="288" cy="4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5" name="Line 34"/>
            <p:cNvSpPr>
              <a:spLocks noChangeShapeType="1"/>
            </p:cNvSpPr>
            <p:nvPr/>
          </p:nvSpPr>
          <p:spPr bwMode="auto">
            <a:xfrm flipV="1">
              <a:off x="3888" y="1200"/>
              <a:ext cx="0" cy="6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6" name="Line 35"/>
            <p:cNvSpPr>
              <a:spLocks noChangeShapeType="1"/>
            </p:cNvSpPr>
            <p:nvPr/>
          </p:nvSpPr>
          <p:spPr bwMode="auto">
            <a:xfrm flipV="1">
              <a:off x="5088" y="1200"/>
              <a:ext cx="0" cy="6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7" name="Line 36"/>
            <p:cNvSpPr>
              <a:spLocks noChangeShapeType="1"/>
            </p:cNvSpPr>
            <p:nvPr/>
          </p:nvSpPr>
          <p:spPr bwMode="auto">
            <a:xfrm>
              <a:off x="3888" y="1200"/>
              <a:ext cx="1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8" name="Line 37"/>
            <p:cNvSpPr>
              <a:spLocks noChangeShapeType="1"/>
            </p:cNvSpPr>
            <p:nvPr/>
          </p:nvSpPr>
          <p:spPr bwMode="auto">
            <a:xfrm>
              <a:off x="5088" y="1632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8209" name="Object 38"/>
            <p:cNvGraphicFramePr>
              <a:graphicFrameLocks noChangeAspect="1"/>
            </p:cNvGraphicFramePr>
            <p:nvPr/>
          </p:nvGraphicFramePr>
          <p:xfrm>
            <a:off x="3888" y="1180"/>
            <a:ext cx="231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400" imgH="139700" progId="Equation.DSMT4">
                    <p:embed/>
                  </p:oleObj>
                </mc:Choice>
                <mc:Fallback>
                  <p:oleObj name="Equation" r:id="rId4" imgW="152400" imgH="1397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180"/>
                          <a:ext cx="231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0" name="Object 39"/>
            <p:cNvGraphicFramePr>
              <a:graphicFrameLocks noChangeAspect="1"/>
            </p:cNvGraphicFramePr>
            <p:nvPr/>
          </p:nvGraphicFramePr>
          <p:xfrm>
            <a:off x="3792" y="1872"/>
            <a:ext cx="20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400" imgH="203200" progId="Equation.DSMT4">
                    <p:embed/>
                  </p:oleObj>
                </mc:Choice>
                <mc:Fallback>
                  <p:oleObj name="Equation" r:id="rId6" imgW="152400" imgH="203200" progId="Equation.DSMT4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1872"/>
                          <a:ext cx="200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1" name="Line 40"/>
            <p:cNvSpPr>
              <a:spLocks noChangeShapeType="1"/>
            </p:cNvSpPr>
            <p:nvPr/>
          </p:nvSpPr>
          <p:spPr bwMode="auto">
            <a:xfrm flipV="1">
              <a:off x="4656" y="1344"/>
              <a:ext cx="0" cy="52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2" name="Text Box 41"/>
            <p:cNvSpPr txBox="1">
              <a:spLocks noChangeArrowheads="1"/>
            </p:cNvSpPr>
            <p:nvPr/>
          </p:nvSpPr>
          <p:spPr bwMode="auto">
            <a:xfrm>
              <a:off x="5088" y="1776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zh-CN" sz="2000" kern="0">
                  <a:solidFill>
                    <a:srgbClr val="3333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8213" name="Text Box 42"/>
            <p:cNvSpPr txBox="1">
              <a:spLocks noChangeArrowheads="1"/>
            </p:cNvSpPr>
            <p:nvPr/>
          </p:nvSpPr>
          <p:spPr bwMode="auto">
            <a:xfrm>
              <a:off x="3696" y="1728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zh-CN" sz="2000" kern="0">
                  <a:solidFill>
                    <a:srgbClr val="3333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8214" name="Text Box 43"/>
            <p:cNvSpPr txBox="1">
              <a:spLocks noChangeArrowheads="1"/>
            </p:cNvSpPr>
            <p:nvPr/>
          </p:nvSpPr>
          <p:spPr bwMode="auto">
            <a:xfrm>
              <a:off x="4608" y="1248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zh-CN" sz="2000" kern="0">
                  <a:solidFill>
                    <a:srgbClr val="3333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8215" name="Text Box 44"/>
            <p:cNvSpPr txBox="1">
              <a:spLocks noChangeArrowheads="1"/>
            </p:cNvSpPr>
            <p:nvPr/>
          </p:nvSpPr>
          <p:spPr bwMode="auto">
            <a:xfrm>
              <a:off x="4608" y="1824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zh-CN" sz="2000" kern="0">
                  <a:solidFill>
                    <a:srgbClr val="3333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198" name="Text Box 67"/>
          <p:cNvSpPr txBox="1">
            <a:spLocks noChangeArrowheads="1"/>
          </p:cNvSpPr>
          <p:nvPr/>
        </p:nvSpPr>
        <p:spPr bwMode="auto">
          <a:xfrm>
            <a:off x="567690" y="1557232"/>
            <a:ext cx="855091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两个平面垂直，则一个平面内垂直于交线的直线与另一个平面垂直．</a:t>
            </a: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0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0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510257" y="4604704"/>
            <a:ext cx="7402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kumimoji="1" lang="zh-CN" altLang="en-US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1"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线</a:t>
            </a:r>
            <a:r>
              <a:rPr kumimoji="1" lang="zh-CN" altLang="en-US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是一个平面内垂直于两平面交线的一条直线）</a:t>
            </a:r>
          </a:p>
        </p:txBody>
      </p:sp>
      <p:grpSp>
        <p:nvGrpSpPr>
          <p:cNvPr id="2" name="Group 50"/>
          <p:cNvGrpSpPr/>
          <p:nvPr/>
        </p:nvGrpSpPr>
        <p:grpSpPr bwMode="auto">
          <a:xfrm>
            <a:off x="660400" y="4059556"/>
            <a:ext cx="5384800" cy="403225"/>
            <a:chOff x="1056" y="2838"/>
            <a:chExt cx="3392" cy="254"/>
          </a:xfrm>
        </p:grpSpPr>
        <p:sp>
          <p:nvSpPr>
            <p:cNvPr id="9243" name="Text Box 6"/>
            <p:cNvSpPr txBox="1">
              <a:spLocks noChangeArrowheads="1"/>
            </p:cNvSpPr>
            <p:nvPr/>
          </p:nvSpPr>
          <p:spPr bwMode="auto">
            <a:xfrm>
              <a:off x="1056" y="2838"/>
              <a:ext cx="9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000" kern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面面垂直</a:t>
              </a:r>
            </a:p>
          </p:txBody>
        </p:sp>
        <p:sp>
          <p:nvSpPr>
            <p:cNvPr id="9244" name="Text Box 7"/>
            <p:cNvSpPr txBox="1">
              <a:spLocks noChangeArrowheads="1"/>
            </p:cNvSpPr>
            <p:nvPr/>
          </p:nvSpPr>
          <p:spPr bwMode="auto">
            <a:xfrm>
              <a:off x="3056" y="2840"/>
              <a:ext cx="13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000" kern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线面垂直</a:t>
              </a:r>
            </a:p>
          </p:txBody>
        </p:sp>
        <p:sp>
          <p:nvSpPr>
            <p:cNvPr id="9245" name="AutoShape 8"/>
            <p:cNvSpPr>
              <a:spLocks noChangeArrowheads="1"/>
            </p:cNvSpPr>
            <p:nvPr/>
          </p:nvSpPr>
          <p:spPr bwMode="auto">
            <a:xfrm>
              <a:off x="1914" y="2899"/>
              <a:ext cx="1063" cy="147"/>
            </a:xfrm>
            <a:prstGeom prst="rightArrow">
              <a:avLst>
                <a:gd name="adj1" fmla="val 50000"/>
                <a:gd name="adj2" fmla="val 180782"/>
              </a:avLst>
            </a:prstGeom>
            <a:solidFill>
              <a:srgbClr val="CC99FF">
                <a:alpha val="94116"/>
              </a:srgbClr>
            </a:solidFill>
            <a:ln w="28575" algn="ctr">
              <a:solidFill>
                <a:srgbClr val="CC99FF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endParaRPr lang="zh-CN" altLang="en-US" sz="2000" kern="0" dirty="0">
                <a:solidFill>
                  <a:srgbClr val="8E163E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4983" name="Text Box 23"/>
          <p:cNvSpPr txBox="1">
            <a:spLocks noChangeArrowheads="1"/>
          </p:cNvSpPr>
          <p:nvPr/>
        </p:nvSpPr>
        <p:spPr bwMode="auto">
          <a:xfrm>
            <a:off x="615315" y="3046999"/>
            <a:ext cx="74136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1">
              <a:spcBef>
                <a:spcPct val="50000"/>
              </a:spcBef>
              <a:buNone/>
            </a:pPr>
            <a:r>
              <a:rPr kumimoji="1" lang="zh-CN" altLang="en-US" sz="2000" kern="0" dirty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作用：</a:t>
            </a:r>
            <a:r>
              <a:rPr kumimoji="1" lang="zh-CN" altLang="en-US" sz="2000" kern="0" dirty="0">
                <a:solidFill>
                  <a:srgbClr val="E327D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1"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①它能判定线面垂直</a:t>
            </a:r>
            <a:r>
              <a:rPr kumimoji="1"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 latinLnBrk="1">
              <a:spcBef>
                <a:spcPct val="50000"/>
              </a:spcBef>
              <a:buNone/>
            </a:pPr>
            <a:r>
              <a:rPr kumimoji="1"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② </a:t>
            </a:r>
            <a:r>
              <a:rPr kumimoji="1"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它能在一个平面内作与这个平面垂 直的垂线</a:t>
            </a:r>
            <a:r>
              <a:rPr kumimoji="1"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221" name="Rectangle 24"/>
          <p:cNvSpPr>
            <a:spLocks noChangeArrowheads="1"/>
          </p:cNvSpPr>
          <p:nvPr/>
        </p:nvSpPr>
        <p:spPr bwMode="auto">
          <a:xfrm>
            <a:off x="617717" y="1838008"/>
            <a:ext cx="17287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chemeClr val="hlink"/>
              </a:buClr>
              <a:buSzPct val="70000"/>
              <a:buNone/>
            </a:pPr>
            <a:r>
              <a:rPr lang="zh-CN" altLang="en-US" sz="2000" kern="0" dirty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关键点：</a:t>
            </a:r>
          </a:p>
        </p:txBody>
      </p:sp>
      <p:sp>
        <p:nvSpPr>
          <p:cNvPr id="9222" name="Text Box 25"/>
          <p:cNvSpPr txBox="1">
            <a:spLocks noChangeArrowheads="1"/>
          </p:cNvSpPr>
          <p:nvPr/>
        </p:nvSpPr>
        <p:spPr bwMode="auto">
          <a:xfrm>
            <a:off x="1695674" y="1817310"/>
            <a:ext cx="2341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kumimoji="1"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kumimoji="1" lang="zh-CN" altLang="en-US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线在平面内</a:t>
            </a:r>
            <a:r>
              <a:rPr kumimoji="1"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223" name="Rectangle 26"/>
          <p:cNvSpPr>
            <a:spLocks noChangeArrowheads="1"/>
          </p:cNvSpPr>
          <p:nvPr/>
        </p:nvSpPr>
        <p:spPr bwMode="auto">
          <a:xfrm>
            <a:off x="1695673" y="2438023"/>
            <a:ext cx="20954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kumimoji="1"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kumimoji="1" lang="zh-CN" altLang="en-US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线垂直于交线</a:t>
            </a:r>
            <a:r>
              <a:rPr kumimoji="1"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9224" name="Group 31"/>
          <p:cNvGrpSpPr/>
          <p:nvPr/>
        </p:nvGrpSpPr>
        <p:grpSpPr bwMode="auto">
          <a:xfrm>
            <a:off x="7670800" y="2351406"/>
            <a:ext cx="3022600" cy="1522412"/>
            <a:chOff x="3696" y="1180"/>
            <a:chExt cx="1728" cy="959"/>
          </a:xfrm>
        </p:grpSpPr>
        <p:sp>
          <p:nvSpPr>
            <p:cNvPr id="9226" name="Line 32"/>
            <p:cNvSpPr>
              <a:spLocks noChangeShapeType="1"/>
            </p:cNvSpPr>
            <p:nvPr/>
          </p:nvSpPr>
          <p:spPr bwMode="auto">
            <a:xfrm>
              <a:off x="3744" y="2112"/>
              <a:ext cx="1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7" name="Line 33"/>
            <p:cNvSpPr>
              <a:spLocks noChangeShapeType="1"/>
            </p:cNvSpPr>
            <p:nvPr/>
          </p:nvSpPr>
          <p:spPr bwMode="auto">
            <a:xfrm>
              <a:off x="4032" y="1632"/>
              <a:ext cx="1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8" name="Line 34"/>
            <p:cNvSpPr>
              <a:spLocks noChangeShapeType="1"/>
            </p:cNvSpPr>
            <p:nvPr/>
          </p:nvSpPr>
          <p:spPr bwMode="auto">
            <a:xfrm>
              <a:off x="3888" y="1872"/>
              <a:ext cx="1200" cy="0"/>
            </a:xfrm>
            <a:prstGeom prst="line">
              <a:avLst/>
            </a:prstGeom>
            <a:noFill/>
            <a:ln w="22225">
              <a:solidFill>
                <a:srgbClr val="E327D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9" name="Line 35"/>
            <p:cNvSpPr>
              <a:spLocks noChangeShapeType="1"/>
            </p:cNvSpPr>
            <p:nvPr/>
          </p:nvSpPr>
          <p:spPr bwMode="auto">
            <a:xfrm flipV="1">
              <a:off x="3744" y="1872"/>
              <a:ext cx="144" cy="2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0" name="Line 36"/>
            <p:cNvSpPr>
              <a:spLocks noChangeShapeType="1"/>
            </p:cNvSpPr>
            <p:nvPr/>
          </p:nvSpPr>
          <p:spPr bwMode="auto">
            <a:xfrm flipV="1">
              <a:off x="3888" y="1632"/>
              <a:ext cx="144" cy="2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1" name="Line 37"/>
            <p:cNvSpPr>
              <a:spLocks noChangeShapeType="1"/>
            </p:cNvSpPr>
            <p:nvPr/>
          </p:nvSpPr>
          <p:spPr bwMode="auto">
            <a:xfrm flipV="1">
              <a:off x="4944" y="1632"/>
              <a:ext cx="288" cy="4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2" name="Line 38"/>
            <p:cNvSpPr>
              <a:spLocks noChangeShapeType="1"/>
            </p:cNvSpPr>
            <p:nvPr/>
          </p:nvSpPr>
          <p:spPr bwMode="auto">
            <a:xfrm flipV="1">
              <a:off x="3888" y="1200"/>
              <a:ext cx="0" cy="6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3" name="Line 39"/>
            <p:cNvSpPr>
              <a:spLocks noChangeShapeType="1"/>
            </p:cNvSpPr>
            <p:nvPr/>
          </p:nvSpPr>
          <p:spPr bwMode="auto">
            <a:xfrm flipV="1">
              <a:off x="5088" y="1200"/>
              <a:ext cx="0" cy="6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4" name="Line 40"/>
            <p:cNvSpPr>
              <a:spLocks noChangeShapeType="1"/>
            </p:cNvSpPr>
            <p:nvPr/>
          </p:nvSpPr>
          <p:spPr bwMode="auto">
            <a:xfrm>
              <a:off x="3888" y="1200"/>
              <a:ext cx="1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5" name="Line 41"/>
            <p:cNvSpPr>
              <a:spLocks noChangeShapeType="1"/>
            </p:cNvSpPr>
            <p:nvPr/>
          </p:nvSpPr>
          <p:spPr bwMode="auto">
            <a:xfrm>
              <a:off x="5088" y="1632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9236" name="Object 42"/>
            <p:cNvGraphicFramePr>
              <a:graphicFrameLocks noChangeAspect="1"/>
            </p:cNvGraphicFramePr>
            <p:nvPr/>
          </p:nvGraphicFramePr>
          <p:xfrm>
            <a:off x="3888" y="1180"/>
            <a:ext cx="231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400" imgH="139700" progId="Equation.DSMT4">
                    <p:embed/>
                  </p:oleObj>
                </mc:Choice>
                <mc:Fallback>
                  <p:oleObj name="Equation" r:id="rId2" imgW="152400" imgH="139700" progId="Equation.DSMT4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180"/>
                          <a:ext cx="231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7" name="Object 43"/>
            <p:cNvGraphicFramePr>
              <a:graphicFrameLocks noChangeAspect="1"/>
            </p:cNvGraphicFramePr>
            <p:nvPr/>
          </p:nvGraphicFramePr>
          <p:xfrm>
            <a:off x="3792" y="1872"/>
            <a:ext cx="20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400" imgH="203200" progId="Equation.DSMT4">
                    <p:embed/>
                  </p:oleObj>
                </mc:Choice>
                <mc:Fallback>
                  <p:oleObj name="Equation" r:id="rId4" imgW="152400" imgH="20320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1872"/>
                          <a:ext cx="200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8" name="Line 44"/>
            <p:cNvSpPr>
              <a:spLocks noChangeShapeType="1"/>
            </p:cNvSpPr>
            <p:nvPr/>
          </p:nvSpPr>
          <p:spPr bwMode="auto">
            <a:xfrm flipV="1">
              <a:off x="4656" y="1344"/>
              <a:ext cx="0" cy="52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9" name="Text Box 45"/>
            <p:cNvSpPr txBox="1">
              <a:spLocks noChangeArrowheads="1"/>
            </p:cNvSpPr>
            <p:nvPr/>
          </p:nvSpPr>
          <p:spPr bwMode="auto">
            <a:xfrm>
              <a:off x="5088" y="1776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zh-CN" sz="2000" kern="0">
                  <a:solidFill>
                    <a:srgbClr val="3333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9240" name="Text Box 46"/>
            <p:cNvSpPr txBox="1">
              <a:spLocks noChangeArrowheads="1"/>
            </p:cNvSpPr>
            <p:nvPr/>
          </p:nvSpPr>
          <p:spPr bwMode="auto">
            <a:xfrm>
              <a:off x="3696" y="1728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zh-CN" sz="2000" kern="0">
                  <a:solidFill>
                    <a:srgbClr val="3333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9241" name="Text Box 47"/>
            <p:cNvSpPr txBox="1">
              <a:spLocks noChangeArrowheads="1"/>
            </p:cNvSpPr>
            <p:nvPr/>
          </p:nvSpPr>
          <p:spPr bwMode="auto">
            <a:xfrm>
              <a:off x="4608" y="1248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zh-CN" sz="2000" kern="0">
                  <a:solidFill>
                    <a:srgbClr val="3333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9242" name="Text Box 48"/>
            <p:cNvSpPr txBox="1">
              <a:spLocks noChangeArrowheads="1"/>
            </p:cNvSpPr>
            <p:nvPr/>
          </p:nvSpPr>
          <p:spPr bwMode="auto">
            <a:xfrm>
              <a:off x="4608" y="1824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zh-CN" sz="2000" kern="0">
                  <a:solidFill>
                    <a:srgbClr val="3333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9225" name="文本框 2"/>
          <p:cNvSpPr txBox="1">
            <a:spLocks noChangeArrowheads="1"/>
          </p:cNvSpPr>
          <p:nvPr/>
        </p:nvSpPr>
        <p:spPr bwMode="auto">
          <a:xfrm>
            <a:off x="572453" y="1220748"/>
            <a:ext cx="2846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提升总结：</a:t>
            </a:r>
          </a:p>
        </p:txBody>
      </p: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5" grpId="0"/>
      <p:bldP spid="4249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3"/>
          <p:cNvSpPr txBox="1">
            <a:spLocks noChangeArrowheads="1"/>
          </p:cNvSpPr>
          <p:nvPr/>
        </p:nvSpPr>
        <p:spPr bwMode="auto">
          <a:xfrm>
            <a:off x="629048" y="1050420"/>
            <a:ext cx="1072118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kern="0" dirty="0">
                <a:solidFill>
                  <a:srgbClr val="CC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 </a:t>
            </a:r>
            <a:r>
              <a:rPr lang="en-US" altLang="zh-CN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设平面      ⊥     平面  ，点</a:t>
            </a:r>
            <a:r>
              <a:rPr lang="en-US" altLang="zh-CN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在平面    内，过点</a:t>
            </a:r>
            <a:r>
              <a:rPr lang="en-US" altLang="zh-CN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作平面      的垂线</a:t>
            </a:r>
            <a:r>
              <a:rPr lang="en-US" altLang="zh-CN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，直线</a:t>
            </a:r>
            <a:r>
              <a:rPr lang="en-US" altLang="zh-CN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与平面   具有什么位置关系</a:t>
            </a:r>
            <a:r>
              <a:rPr lang="en-US" altLang="zh-CN" sz="2000" kern="0" dirty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graphicFrame>
        <p:nvGraphicFramePr>
          <p:cNvPr id="10243" name="Object 8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418568" y="1234837"/>
          <a:ext cx="3778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400" imgH="139700" progId="Equation.DSMT4">
                  <p:embed/>
                </p:oleObj>
              </mc:Choice>
              <mc:Fallback>
                <p:oleObj name="Equation" r:id="rId2" imgW="152400" imgH="139700" progId="Equation.DSMT4">
                  <p:embed/>
                  <p:pic>
                    <p:nvPicPr>
                      <p:cNvPr id="0" name="Object 8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568" y="1234837"/>
                        <a:ext cx="3778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9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022572" y="1195944"/>
          <a:ext cx="3175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400" imgH="203200" progId="Equation.DSMT4">
                  <p:embed/>
                </p:oleObj>
              </mc:Choice>
              <mc:Fallback>
                <p:oleObj name="Equation" r:id="rId4" imgW="152400" imgH="203200" progId="Equation.DSMT4">
                  <p:embed/>
                  <p:pic>
                    <p:nvPicPr>
                      <p:cNvPr id="0" name="Object 9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572" y="1195944"/>
                        <a:ext cx="31750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9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0603469" y="1235947"/>
          <a:ext cx="3937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400" imgH="139700" progId="Equation.DSMT4">
                  <p:embed/>
                </p:oleObj>
              </mc:Choice>
              <mc:Fallback>
                <p:oleObj name="Equation" r:id="rId6" imgW="152400" imgH="139700" progId="Equation.DSMT4">
                  <p:embed/>
                  <p:pic>
                    <p:nvPicPr>
                      <p:cNvPr id="0" name="Object 9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3469" y="1235947"/>
                        <a:ext cx="3937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69" name="Text Box 36"/>
          <p:cNvSpPr txBox="1">
            <a:spLocks noChangeArrowheads="1"/>
          </p:cNvSpPr>
          <p:nvPr/>
        </p:nvSpPr>
        <p:spPr bwMode="auto">
          <a:xfrm>
            <a:off x="3831273" y="4032707"/>
            <a:ext cx="315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grpSp>
        <p:nvGrpSpPr>
          <p:cNvPr id="3" name="Group 45"/>
          <p:cNvGrpSpPr/>
          <p:nvPr/>
        </p:nvGrpSpPr>
        <p:grpSpPr bwMode="auto">
          <a:xfrm>
            <a:off x="3915411" y="4118433"/>
            <a:ext cx="354013" cy="861313"/>
            <a:chOff x="0" y="0"/>
            <a:chExt cx="223" cy="726"/>
          </a:xfrm>
        </p:grpSpPr>
        <p:sp>
          <p:nvSpPr>
            <p:cNvPr id="10288" name="Line 46"/>
            <p:cNvSpPr>
              <a:spLocks noChangeShapeType="1"/>
            </p:cNvSpPr>
            <p:nvPr/>
          </p:nvSpPr>
          <p:spPr bwMode="auto">
            <a:xfrm flipV="1">
              <a:off x="181" y="0"/>
              <a:ext cx="0" cy="7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89" name="Rectangle 47"/>
            <p:cNvSpPr>
              <a:spLocks noChangeArrowheads="1"/>
            </p:cNvSpPr>
            <p:nvPr/>
          </p:nvSpPr>
          <p:spPr bwMode="auto">
            <a:xfrm>
              <a:off x="0" y="363"/>
              <a:ext cx="223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48"/>
          <p:cNvGrpSpPr/>
          <p:nvPr/>
        </p:nvGrpSpPr>
        <p:grpSpPr bwMode="auto">
          <a:xfrm>
            <a:off x="7723823" y="3486607"/>
            <a:ext cx="354012" cy="1296988"/>
            <a:chOff x="0" y="0"/>
            <a:chExt cx="223" cy="817"/>
          </a:xfrm>
        </p:grpSpPr>
        <p:sp>
          <p:nvSpPr>
            <p:cNvPr id="10286" name="Line 49"/>
            <p:cNvSpPr>
              <a:spLocks noChangeShapeType="1"/>
            </p:cNvSpPr>
            <p:nvPr/>
          </p:nvSpPr>
          <p:spPr bwMode="auto">
            <a:xfrm flipV="1">
              <a:off x="182" y="0"/>
              <a:ext cx="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87" name="Rectangle 50"/>
            <p:cNvSpPr>
              <a:spLocks noChangeArrowheads="1"/>
            </p:cNvSpPr>
            <p:nvPr/>
          </p:nvSpPr>
          <p:spPr bwMode="auto">
            <a:xfrm>
              <a:off x="0" y="272"/>
              <a:ext cx="22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8476" name="Text Box 67"/>
          <p:cNvSpPr txBox="1">
            <a:spLocks noChangeArrowheads="1"/>
          </p:cNvSpPr>
          <p:nvPr/>
        </p:nvSpPr>
        <p:spPr bwMode="auto">
          <a:xfrm>
            <a:off x="7680961" y="3850145"/>
            <a:ext cx="231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30153" name="Text Box 73"/>
          <p:cNvSpPr txBox="1">
            <a:spLocks noChangeArrowheads="1"/>
          </p:cNvSpPr>
          <p:nvPr/>
        </p:nvSpPr>
        <p:spPr bwMode="auto">
          <a:xfrm>
            <a:off x="660400" y="2335427"/>
            <a:ext cx="2822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在平面       内</a:t>
            </a:r>
          </a:p>
        </p:txBody>
      </p:sp>
      <p:grpSp>
        <p:nvGrpSpPr>
          <p:cNvPr id="6" name="Group 80"/>
          <p:cNvGrpSpPr/>
          <p:nvPr/>
        </p:nvGrpSpPr>
        <p:grpSpPr bwMode="auto">
          <a:xfrm>
            <a:off x="2510474" y="3026232"/>
            <a:ext cx="3546475" cy="2515724"/>
            <a:chOff x="279" y="1413"/>
            <a:chExt cx="2314" cy="1841"/>
          </a:xfrm>
        </p:grpSpPr>
        <p:sp>
          <p:nvSpPr>
            <p:cNvPr id="10270" name="Rectangle 19"/>
            <p:cNvSpPr>
              <a:spLocks noChangeArrowheads="1"/>
            </p:cNvSpPr>
            <p:nvPr/>
          </p:nvSpPr>
          <p:spPr bwMode="auto">
            <a:xfrm>
              <a:off x="1213" y="2961"/>
              <a:ext cx="121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271" name="Group 76"/>
            <p:cNvGrpSpPr/>
            <p:nvPr/>
          </p:nvGrpSpPr>
          <p:grpSpPr bwMode="auto">
            <a:xfrm>
              <a:off x="279" y="1413"/>
              <a:ext cx="2314" cy="1764"/>
              <a:chOff x="279" y="1413"/>
              <a:chExt cx="2314" cy="1764"/>
            </a:xfrm>
          </p:grpSpPr>
          <p:sp>
            <p:nvSpPr>
              <p:cNvPr id="10273" name="Line 21"/>
              <p:cNvSpPr>
                <a:spLocks noChangeShapeType="1"/>
              </p:cNvSpPr>
              <p:nvPr/>
            </p:nvSpPr>
            <p:spPr bwMode="auto">
              <a:xfrm>
                <a:off x="913" y="2502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74" name="Line 22"/>
              <p:cNvSpPr>
                <a:spLocks noChangeShapeType="1"/>
              </p:cNvSpPr>
              <p:nvPr/>
            </p:nvSpPr>
            <p:spPr bwMode="auto">
              <a:xfrm>
                <a:off x="1094" y="2503"/>
                <a:ext cx="635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75" name="Line 23"/>
              <p:cNvSpPr>
                <a:spLocks noChangeShapeType="1"/>
              </p:cNvSpPr>
              <p:nvPr/>
            </p:nvSpPr>
            <p:spPr bwMode="auto">
              <a:xfrm flipH="1">
                <a:off x="279" y="2502"/>
                <a:ext cx="637" cy="63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76" name="Line 24"/>
              <p:cNvSpPr>
                <a:spLocks noChangeShapeType="1"/>
              </p:cNvSpPr>
              <p:nvPr/>
            </p:nvSpPr>
            <p:spPr bwMode="auto">
              <a:xfrm>
                <a:off x="279" y="3137"/>
                <a:ext cx="167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77" name="Line 25"/>
              <p:cNvSpPr>
                <a:spLocks noChangeShapeType="1"/>
              </p:cNvSpPr>
              <p:nvPr/>
            </p:nvSpPr>
            <p:spPr bwMode="auto">
              <a:xfrm flipH="1">
                <a:off x="1955" y="2502"/>
                <a:ext cx="637" cy="63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78" name="Line 26"/>
              <p:cNvSpPr>
                <a:spLocks noChangeShapeType="1"/>
              </p:cNvSpPr>
              <p:nvPr/>
            </p:nvSpPr>
            <p:spPr bwMode="auto">
              <a:xfrm flipH="1">
                <a:off x="1095" y="1413"/>
                <a:ext cx="637" cy="63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79" name="Line 27"/>
              <p:cNvSpPr>
                <a:spLocks noChangeShapeType="1"/>
              </p:cNvSpPr>
              <p:nvPr/>
            </p:nvSpPr>
            <p:spPr bwMode="auto">
              <a:xfrm flipH="1">
                <a:off x="1095" y="2502"/>
                <a:ext cx="637" cy="63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80" name="Line 28"/>
              <p:cNvSpPr>
                <a:spLocks noChangeShapeType="1"/>
              </p:cNvSpPr>
              <p:nvPr/>
            </p:nvSpPr>
            <p:spPr bwMode="auto">
              <a:xfrm flipV="1">
                <a:off x="1730" y="1413"/>
                <a:ext cx="0" cy="1089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81" name="Line 29"/>
              <p:cNvSpPr>
                <a:spLocks noChangeShapeType="1"/>
              </p:cNvSpPr>
              <p:nvPr/>
            </p:nvSpPr>
            <p:spPr bwMode="auto">
              <a:xfrm flipV="1">
                <a:off x="1095" y="2048"/>
                <a:ext cx="0" cy="1089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82" name="Line 30"/>
              <p:cNvSpPr>
                <a:spLocks noChangeShapeType="1"/>
              </p:cNvSpPr>
              <p:nvPr/>
            </p:nvSpPr>
            <p:spPr bwMode="auto">
              <a:xfrm>
                <a:off x="1754" y="2502"/>
                <a:ext cx="83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83" name="Rectangle 31"/>
              <p:cNvSpPr>
                <a:spLocks noChangeArrowheads="1"/>
              </p:cNvSpPr>
              <p:nvPr/>
            </p:nvSpPr>
            <p:spPr bwMode="auto">
              <a:xfrm>
                <a:off x="415" y="2886"/>
                <a:ext cx="27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l-GR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β</a:t>
                </a:r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84" name="Rectangle 32"/>
              <p:cNvSpPr>
                <a:spLocks noChangeArrowheads="1"/>
              </p:cNvSpPr>
              <p:nvPr/>
            </p:nvSpPr>
            <p:spPr bwMode="auto">
              <a:xfrm>
                <a:off x="1504" y="1442"/>
                <a:ext cx="223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l-GR" altLang="zh-CN" sz="2000" kern="0">
                    <a:solidFill>
                      <a:srgbClr val="0000FF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α</a:t>
                </a:r>
                <a:endParaRPr lang="zh-CN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85" name="Rectangle 33"/>
              <p:cNvSpPr>
                <a:spLocks noChangeArrowheads="1"/>
              </p:cNvSpPr>
              <p:nvPr/>
            </p:nvSpPr>
            <p:spPr bwMode="auto">
              <a:xfrm>
                <a:off x="1367" y="2004"/>
                <a:ext cx="232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P</a:t>
                </a:r>
              </a:p>
            </p:txBody>
          </p:sp>
        </p:grpSp>
        <p:pic>
          <p:nvPicPr>
            <p:cNvPr id="10272" name="Picture 7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" y="2014"/>
              <a:ext cx="426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1"/>
          <p:cNvGrpSpPr/>
          <p:nvPr/>
        </p:nvGrpSpPr>
        <p:grpSpPr bwMode="auto">
          <a:xfrm>
            <a:off x="6139499" y="2881771"/>
            <a:ext cx="3671887" cy="2458463"/>
            <a:chOff x="2445" y="1370"/>
            <a:chExt cx="2313" cy="1761"/>
          </a:xfrm>
        </p:grpSpPr>
        <p:sp>
          <p:nvSpPr>
            <p:cNvPr id="10256" name="Line 52"/>
            <p:cNvSpPr>
              <a:spLocks noChangeShapeType="1"/>
            </p:cNvSpPr>
            <p:nvPr/>
          </p:nvSpPr>
          <p:spPr bwMode="auto">
            <a:xfrm flipV="1">
              <a:off x="3896" y="1370"/>
              <a:ext cx="0" cy="108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57" name="Line 54"/>
            <p:cNvSpPr>
              <a:spLocks noChangeShapeType="1"/>
            </p:cNvSpPr>
            <p:nvPr/>
          </p:nvSpPr>
          <p:spPr bwMode="auto">
            <a:xfrm flipH="1">
              <a:off x="3261" y="2459"/>
              <a:ext cx="637" cy="63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58" name="Line 55"/>
            <p:cNvSpPr>
              <a:spLocks noChangeShapeType="1"/>
            </p:cNvSpPr>
            <p:nvPr/>
          </p:nvSpPr>
          <p:spPr bwMode="auto">
            <a:xfrm flipH="1">
              <a:off x="2445" y="2459"/>
              <a:ext cx="637" cy="63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59" name="Line 56"/>
            <p:cNvSpPr>
              <a:spLocks noChangeShapeType="1"/>
            </p:cNvSpPr>
            <p:nvPr/>
          </p:nvSpPr>
          <p:spPr bwMode="auto">
            <a:xfrm>
              <a:off x="2445" y="3094"/>
              <a:ext cx="167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60" name="Line 57"/>
            <p:cNvSpPr>
              <a:spLocks noChangeShapeType="1"/>
            </p:cNvSpPr>
            <p:nvPr/>
          </p:nvSpPr>
          <p:spPr bwMode="auto">
            <a:xfrm flipH="1">
              <a:off x="4121" y="2459"/>
              <a:ext cx="637" cy="63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61" name="Line 58"/>
            <p:cNvSpPr>
              <a:spLocks noChangeShapeType="1"/>
            </p:cNvSpPr>
            <p:nvPr/>
          </p:nvSpPr>
          <p:spPr bwMode="auto">
            <a:xfrm flipH="1">
              <a:off x="3261" y="1370"/>
              <a:ext cx="637" cy="63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62" name="Line 59"/>
            <p:cNvSpPr>
              <a:spLocks noChangeShapeType="1"/>
            </p:cNvSpPr>
            <p:nvPr/>
          </p:nvSpPr>
          <p:spPr bwMode="auto">
            <a:xfrm flipV="1">
              <a:off x="3261" y="2005"/>
              <a:ext cx="0" cy="108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63" name="Line 60"/>
            <p:cNvSpPr>
              <a:spLocks noChangeShapeType="1"/>
            </p:cNvSpPr>
            <p:nvPr/>
          </p:nvSpPr>
          <p:spPr bwMode="auto">
            <a:xfrm>
              <a:off x="3896" y="2459"/>
              <a:ext cx="83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64" name="Line 61"/>
            <p:cNvSpPr>
              <a:spLocks noChangeShapeType="1"/>
            </p:cNvSpPr>
            <p:nvPr/>
          </p:nvSpPr>
          <p:spPr bwMode="auto">
            <a:xfrm>
              <a:off x="3080" y="2459"/>
              <a:ext cx="18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65" name="Line 62"/>
            <p:cNvSpPr>
              <a:spLocks noChangeShapeType="1"/>
            </p:cNvSpPr>
            <p:nvPr/>
          </p:nvSpPr>
          <p:spPr bwMode="auto">
            <a:xfrm>
              <a:off x="3261" y="2459"/>
              <a:ext cx="63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66" name="Rectangle 63"/>
            <p:cNvSpPr>
              <a:spLocks noChangeArrowheads="1"/>
            </p:cNvSpPr>
            <p:nvPr/>
          </p:nvSpPr>
          <p:spPr bwMode="auto">
            <a:xfrm>
              <a:off x="2581" y="2844"/>
              <a:ext cx="21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l-GR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β</a:t>
              </a:r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67" name="Rectangle 64"/>
            <p:cNvSpPr>
              <a:spLocks noChangeArrowheads="1"/>
            </p:cNvSpPr>
            <p:nvPr/>
          </p:nvSpPr>
          <p:spPr bwMode="auto">
            <a:xfrm>
              <a:off x="3670" y="1400"/>
              <a:ext cx="21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l-GR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  <a:endPara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68" name="Rectangle 65"/>
            <p:cNvSpPr>
              <a:spLocks noChangeArrowheads="1"/>
            </p:cNvSpPr>
            <p:nvPr/>
          </p:nvSpPr>
          <p:spPr bwMode="auto">
            <a:xfrm>
              <a:off x="3579" y="2685"/>
              <a:ext cx="22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</a:p>
          </p:txBody>
        </p:sp>
        <p:pic>
          <p:nvPicPr>
            <p:cNvPr id="10269" name="Picture 7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" y="2517"/>
              <a:ext cx="426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253" name="Object 98"/>
          <p:cNvGraphicFramePr>
            <a:graphicFrameLocks noChangeAspect="1"/>
          </p:cNvGraphicFramePr>
          <p:nvPr/>
        </p:nvGraphicFramePr>
        <p:xfrm>
          <a:off x="7713267" y="1190387"/>
          <a:ext cx="355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400" imgH="203200" progId="Equation.DSMT4">
                  <p:embed/>
                </p:oleObj>
              </mc:Choice>
              <mc:Fallback>
                <p:oleObj name="Equation" r:id="rId8" imgW="152400" imgH="20320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3267" y="1190387"/>
                        <a:ext cx="3556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87"/>
          <p:cNvGraphicFramePr>
            <a:graphicFrameLocks noChangeAspect="1"/>
          </p:cNvGraphicFramePr>
          <p:nvPr/>
        </p:nvGraphicFramePr>
        <p:xfrm>
          <a:off x="5443143" y="1241398"/>
          <a:ext cx="3778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400" imgH="139700" progId="Equation.DSMT4">
                  <p:embed/>
                </p:oleObj>
              </mc:Choice>
              <mc:Fallback>
                <p:oleObj name="Equation" r:id="rId9" imgW="152400" imgH="139700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143" y="1241398"/>
                        <a:ext cx="3778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513" name="Object 87"/>
          <p:cNvGraphicFramePr>
            <a:graphicFrameLocks noChangeAspect="1"/>
          </p:cNvGraphicFramePr>
          <p:nvPr/>
        </p:nvGraphicFramePr>
        <p:xfrm>
          <a:off x="2249027" y="2306172"/>
          <a:ext cx="3778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400" imgH="139700" progId="Equation.DSMT4">
                  <p:embed/>
                </p:oleObj>
              </mc:Choice>
              <mc:Fallback>
                <p:oleObj name="Equation" r:id="rId10" imgW="152400" imgH="139700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027" y="2306172"/>
                        <a:ext cx="3778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9" grpId="0"/>
      <p:bldP spid="318476" grpId="0"/>
      <p:bldP spid="4301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772160" y="1033177"/>
          <a:ext cx="6962775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1935" imgH="560070" progId="Equation.DSMT4">
                  <p:embed/>
                </p:oleObj>
              </mc:Choice>
              <mc:Fallback>
                <p:oleObj name="Equation" r:id="rId2" imgW="2781935" imgH="560070" progId="Equation.DSMT4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" y="1033177"/>
                        <a:ext cx="6962775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7" name="Group 7"/>
          <p:cNvGrpSpPr/>
          <p:nvPr/>
        </p:nvGrpSpPr>
        <p:grpSpPr bwMode="auto">
          <a:xfrm>
            <a:off x="5625146" y="2748280"/>
            <a:ext cx="914400" cy="2438400"/>
            <a:chOff x="2496" y="1440"/>
            <a:chExt cx="576" cy="1536"/>
          </a:xfrm>
        </p:grpSpPr>
        <p:sp>
          <p:nvSpPr>
            <p:cNvPr id="11287" name="Line 8"/>
            <p:cNvSpPr>
              <a:spLocks noChangeShapeType="1"/>
            </p:cNvSpPr>
            <p:nvPr/>
          </p:nvSpPr>
          <p:spPr bwMode="auto">
            <a:xfrm>
              <a:off x="3072" y="144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8" name="Line 9"/>
            <p:cNvSpPr>
              <a:spLocks noChangeShapeType="1"/>
            </p:cNvSpPr>
            <p:nvPr/>
          </p:nvSpPr>
          <p:spPr bwMode="auto">
            <a:xfrm flipH="1">
              <a:off x="2496" y="1440"/>
              <a:ext cx="576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9" name="Line 10"/>
            <p:cNvSpPr>
              <a:spLocks noChangeShapeType="1"/>
            </p:cNvSpPr>
            <p:nvPr/>
          </p:nvSpPr>
          <p:spPr bwMode="auto">
            <a:xfrm>
              <a:off x="2496" y="2112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90" name="Line 11"/>
            <p:cNvSpPr>
              <a:spLocks noChangeShapeType="1"/>
            </p:cNvSpPr>
            <p:nvPr/>
          </p:nvSpPr>
          <p:spPr bwMode="auto">
            <a:xfrm flipH="1">
              <a:off x="2496" y="2304"/>
              <a:ext cx="576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68" name="Line 12"/>
          <p:cNvSpPr>
            <a:spLocks noChangeShapeType="1"/>
          </p:cNvSpPr>
          <p:nvPr/>
        </p:nvSpPr>
        <p:spPr bwMode="auto">
          <a:xfrm>
            <a:off x="7103109" y="3184843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6266311" y="2835594"/>
            <a:ext cx="333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1"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4528801" y="4759644"/>
            <a:ext cx="3321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1"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β</a:t>
            </a:r>
          </a:p>
        </p:txBody>
      </p: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5458959" y="5148580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1"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grpSp>
        <p:nvGrpSpPr>
          <p:cNvPr id="11272" name="Group 16"/>
          <p:cNvGrpSpPr/>
          <p:nvPr/>
        </p:nvGrpSpPr>
        <p:grpSpPr bwMode="auto">
          <a:xfrm>
            <a:off x="4253547" y="4119880"/>
            <a:ext cx="3609975" cy="1066800"/>
            <a:chOff x="1584" y="2256"/>
            <a:chExt cx="2736" cy="672"/>
          </a:xfrm>
        </p:grpSpPr>
        <p:sp>
          <p:nvSpPr>
            <p:cNvPr id="11280" name="Line 17"/>
            <p:cNvSpPr>
              <a:spLocks noChangeShapeType="1"/>
            </p:cNvSpPr>
            <p:nvPr/>
          </p:nvSpPr>
          <p:spPr bwMode="auto">
            <a:xfrm>
              <a:off x="1584" y="2928"/>
              <a:ext cx="2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281" name="Group 18"/>
            <p:cNvGrpSpPr/>
            <p:nvPr/>
          </p:nvGrpSpPr>
          <p:grpSpPr bwMode="auto">
            <a:xfrm>
              <a:off x="1584" y="2256"/>
              <a:ext cx="2736" cy="672"/>
              <a:chOff x="1584" y="2256"/>
              <a:chExt cx="2736" cy="672"/>
            </a:xfrm>
          </p:grpSpPr>
          <p:sp>
            <p:nvSpPr>
              <p:cNvPr id="11282" name="Line 19"/>
              <p:cNvSpPr>
                <a:spLocks noChangeShapeType="1"/>
              </p:cNvSpPr>
              <p:nvPr/>
            </p:nvSpPr>
            <p:spPr bwMode="auto">
              <a:xfrm>
                <a:off x="2208" y="2256"/>
                <a:ext cx="21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83" name="Line 20"/>
              <p:cNvSpPr>
                <a:spLocks noChangeShapeType="1"/>
              </p:cNvSpPr>
              <p:nvPr/>
            </p:nvSpPr>
            <p:spPr bwMode="auto">
              <a:xfrm flipH="1">
                <a:off x="3696" y="2256"/>
                <a:ext cx="624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84" name="Line 21"/>
              <p:cNvSpPr>
                <a:spLocks noChangeShapeType="1"/>
              </p:cNvSpPr>
              <p:nvPr/>
            </p:nvSpPr>
            <p:spPr bwMode="auto">
              <a:xfrm flipH="1">
                <a:off x="1584" y="2256"/>
                <a:ext cx="624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85" name="Line 22"/>
              <p:cNvSpPr>
                <a:spLocks noChangeShapeType="1"/>
              </p:cNvSpPr>
              <p:nvPr/>
            </p:nvSpPr>
            <p:spPr bwMode="auto">
              <a:xfrm>
                <a:off x="2208" y="225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86" name="Line 23"/>
              <p:cNvSpPr>
                <a:spLocks noChangeShapeType="1"/>
              </p:cNvSpPr>
              <p:nvPr/>
            </p:nvSpPr>
            <p:spPr bwMode="auto">
              <a:xfrm>
                <a:off x="3072" y="2256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37272" name="Rectangle 24"/>
          <p:cNvSpPr>
            <a:spLocks noChangeArrowheads="1"/>
          </p:cNvSpPr>
          <p:nvPr/>
        </p:nvSpPr>
        <p:spPr bwMode="auto">
          <a:xfrm>
            <a:off x="6084573" y="360870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1"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437273" name="Line 25"/>
          <p:cNvSpPr>
            <a:spLocks noChangeShapeType="1"/>
          </p:cNvSpPr>
          <p:nvPr/>
        </p:nvSpPr>
        <p:spPr bwMode="auto">
          <a:xfrm>
            <a:off x="7103109" y="325628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7349017" y="357060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1"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1276" name="Line 27"/>
          <p:cNvSpPr>
            <a:spLocks noChangeShapeType="1"/>
          </p:cNvSpPr>
          <p:nvPr/>
        </p:nvSpPr>
        <p:spPr bwMode="auto">
          <a:xfrm flipV="1">
            <a:off x="5629909" y="4086544"/>
            <a:ext cx="927100" cy="11128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7" name="Text Box 28"/>
          <p:cNvSpPr txBox="1">
            <a:spLocks noChangeArrowheads="1"/>
          </p:cNvSpPr>
          <p:nvPr/>
        </p:nvSpPr>
        <p:spPr bwMode="auto">
          <a:xfrm>
            <a:off x="6430266" y="4130993"/>
            <a:ext cx="2423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1" lang="en-US" altLang="zh-CN" sz="2000" i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</a:p>
        </p:txBody>
      </p:sp>
      <p:sp>
        <p:nvSpPr>
          <p:cNvPr id="11278" name="Text Box 29"/>
          <p:cNvSpPr txBox="1">
            <a:spLocks noChangeArrowheads="1"/>
          </p:cNvSpPr>
          <p:nvPr/>
        </p:nvSpPr>
        <p:spPr bwMode="auto">
          <a:xfrm>
            <a:off x="6503034" y="3727768"/>
            <a:ext cx="404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1"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437278" name="Text Box 30"/>
          <p:cNvSpPr txBox="1">
            <a:spLocks noChangeArrowheads="1"/>
          </p:cNvSpPr>
          <p:nvPr/>
        </p:nvSpPr>
        <p:spPr bwMode="auto">
          <a:xfrm>
            <a:off x="7617143" y="2030815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垂直</a:t>
            </a:r>
          </a:p>
        </p:txBody>
      </p: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2083 0.02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7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72" grpId="0"/>
      <p:bldP spid="4372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1588</Words>
  <Application>Microsoft Office PowerPoint</Application>
  <PresentationFormat>宽屏</PresentationFormat>
  <Paragraphs>284</Paragraphs>
  <Slides>26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FandolFang R</vt:lpstr>
      <vt:lpstr>Calibri</vt:lpstr>
      <vt:lpstr>思源黑体 CN Medium</vt:lpstr>
      <vt:lpstr>思源黑体 CN Light</vt:lpstr>
      <vt:lpstr>办公资源网：www.bangongziyuan.com</vt:lpstr>
      <vt:lpstr>Microsoft 公式 3.0</vt:lpstr>
      <vt:lpstr>Equation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2020-06-25T13:11:00Z</dcterms:created>
  <dcterms:modified xsi:type="dcterms:W3CDTF">2021-01-09T12:21:59Z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