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1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87" r:id="rId13"/>
    <p:sldId id="272" r:id="rId14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思源黑体 CN Light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6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948"/>
      </p:cViewPr>
      <p:guideLst>
        <p:guide pos="416"/>
        <p:guide pos="7256"/>
        <p:guide orient="horz" pos="595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C6A6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C6A6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16.wmf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oleObject" Target="../embeddings/oleObject14.bin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18.wmf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39.xml"/><Relationship Id="rId10" Type="http://schemas.openxmlformats.org/officeDocument/2006/relationships/image" Target="../media/image17.wmf"/><Relationship Id="rId4" Type="http://schemas.openxmlformats.org/officeDocument/2006/relationships/tags" Target="../tags/tag138.xml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oleObject" Target="../embeddings/oleObject1.bin"/><Relationship Id="rId47" Type="http://schemas.openxmlformats.org/officeDocument/2006/relationships/image" Target="../media/image4.w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oleObject" Target="../embeddings/oleObject3.bin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image" Target="../media/image3.wm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image" Target="../media/image7.wmf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5.wmf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oleObject" Target="../embeddings/oleObject5.bin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6.wmf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oleObject" Target="../embeddings/oleObject8.bin"/><Relationship Id="rId3" Type="http://schemas.openxmlformats.org/officeDocument/2006/relationships/tags" Target="../tags/tag71.xml"/><Relationship Id="rId21" Type="http://schemas.openxmlformats.org/officeDocument/2006/relationships/image" Target="../media/image5.wmf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9.wmf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oleObject" Target="../embeddings/oleObject7.bin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8.wmf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oleObject" Target="../embeddings/oleObject9.bin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image" Target="../media/image5.wmf"/><Relationship Id="rId2" Type="http://schemas.openxmlformats.org/officeDocument/2006/relationships/tags" Target="../tags/tag89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19" Type="http://schemas.openxmlformats.org/officeDocument/2006/relationships/image" Target="../media/image11.wmf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r="56397" b="65756"/>
          <a:stretch>
            <a:fillRect/>
          </a:stretch>
        </p:blipFill>
        <p:spPr>
          <a:xfrm>
            <a:off x="4338498" y="-1"/>
            <a:ext cx="3926752" cy="1907691"/>
          </a:xfrm>
          <a:custGeom>
            <a:avLst/>
            <a:gdLst>
              <a:gd name="connsiteX0" fmla="*/ 0 w 3926752"/>
              <a:gd name="connsiteY0" fmla="*/ 0 h 1907691"/>
              <a:gd name="connsiteX1" fmla="*/ 3926752 w 3926752"/>
              <a:gd name="connsiteY1" fmla="*/ 0 h 1907691"/>
              <a:gd name="connsiteX2" fmla="*/ 1963376 w 3926752"/>
              <a:gd name="connsiteY2" fmla="*/ 1907691 h 1907691"/>
              <a:gd name="connsiteX3" fmla="*/ 0 w 3926752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52" h="1907691">
                <a:moveTo>
                  <a:pt x="0" y="0"/>
                </a:moveTo>
                <a:lnTo>
                  <a:pt x="3926752" y="0"/>
                </a:lnTo>
                <a:lnTo>
                  <a:pt x="1963376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1151" r="12793" b="65756"/>
          <a:stretch>
            <a:fillRect/>
          </a:stretch>
        </p:blipFill>
        <p:spPr>
          <a:xfrm>
            <a:off x="8265253" y="-1"/>
            <a:ext cx="3926749" cy="1907691"/>
          </a:xfrm>
          <a:custGeom>
            <a:avLst/>
            <a:gdLst>
              <a:gd name="connsiteX0" fmla="*/ 0 w 3926749"/>
              <a:gd name="connsiteY0" fmla="*/ 0 h 1907691"/>
              <a:gd name="connsiteX1" fmla="*/ 3926749 w 3926749"/>
              <a:gd name="connsiteY1" fmla="*/ 0 h 1907691"/>
              <a:gd name="connsiteX2" fmla="*/ 1963374 w 3926749"/>
              <a:gd name="connsiteY2" fmla="*/ 1907691 h 1907691"/>
              <a:gd name="connsiteX3" fmla="*/ 0 w 3926749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49" h="1907691">
                <a:moveTo>
                  <a:pt x="0" y="0"/>
                </a:moveTo>
                <a:lnTo>
                  <a:pt x="3926749" y="0"/>
                </a:lnTo>
                <a:lnTo>
                  <a:pt x="1963374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t="4065" r="36044" b="32873"/>
          <a:stretch>
            <a:fillRect/>
          </a:stretch>
        </p:blipFill>
        <p:spPr>
          <a:xfrm>
            <a:off x="6462845" y="167987"/>
            <a:ext cx="3635277" cy="3635277"/>
          </a:xfrm>
          <a:custGeom>
            <a:avLst/>
            <a:gdLst>
              <a:gd name="connsiteX0" fmla="*/ 1807209 w 3635277"/>
              <a:gd name="connsiteY0" fmla="*/ 0 h 3635277"/>
              <a:gd name="connsiteX1" fmla="*/ 3635277 w 3635277"/>
              <a:gd name="connsiteY1" fmla="*/ 1807209 h 3635277"/>
              <a:gd name="connsiteX2" fmla="*/ 1828069 w 3635277"/>
              <a:gd name="connsiteY2" fmla="*/ 3635277 h 3635277"/>
              <a:gd name="connsiteX3" fmla="*/ 0 w 3635277"/>
              <a:gd name="connsiteY3" fmla="*/ 1828068 h 3635277"/>
              <a:gd name="connsiteX4" fmla="*/ 1807209 w 3635277"/>
              <a:gd name="connsiteY4" fmla="*/ 0 h 36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277" h="3635277">
                <a:moveTo>
                  <a:pt x="1807209" y="0"/>
                </a:moveTo>
                <a:lnTo>
                  <a:pt x="3635277" y="1807209"/>
                </a:lnTo>
                <a:lnTo>
                  <a:pt x="1828069" y="3635277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2" t="4824" r="12793" b="33632"/>
          <a:stretch>
            <a:fillRect/>
          </a:stretch>
        </p:blipFill>
        <p:spPr>
          <a:xfrm>
            <a:off x="10321066" y="211722"/>
            <a:ext cx="1870934" cy="3547809"/>
          </a:xfrm>
          <a:custGeom>
            <a:avLst/>
            <a:gdLst>
              <a:gd name="connsiteX0" fmla="*/ 1870934 w 1870934"/>
              <a:gd name="connsiteY0" fmla="*/ 0 h 3547809"/>
              <a:gd name="connsiteX1" fmla="*/ 1870934 w 1870934"/>
              <a:gd name="connsiteY1" fmla="*/ 3547809 h 3547809"/>
              <a:gd name="connsiteX2" fmla="*/ 0 w 1870934"/>
              <a:gd name="connsiteY2" fmla="*/ 1773904 h 3547809"/>
              <a:gd name="connsiteX3" fmla="*/ 1870934 w 1870934"/>
              <a:gd name="connsiteY3" fmla="*/ 0 h 35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934" h="3547809">
                <a:moveTo>
                  <a:pt x="1870934" y="0"/>
                </a:moveTo>
                <a:lnTo>
                  <a:pt x="1870934" y="3547809"/>
                </a:lnTo>
                <a:lnTo>
                  <a:pt x="0" y="1773904"/>
                </a:lnTo>
                <a:lnTo>
                  <a:pt x="1870934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8" t="36943" r="14329"/>
          <a:stretch>
            <a:fillRect/>
          </a:stretch>
        </p:blipFill>
        <p:spPr>
          <a:xfrm>
            <a:off x="8418752" y="2063273"/>
            <a:ext cx="3634983" cy="3634986"/>
          </a:xfrm>
          <a:custGeom>
            <a:avLst/>
            <a:gdLst>
              <a:gd name="connsiteX0" fmla="*/ 1807209 w 3634983"/>
              <a:gd name="connsiteY0" fmla="*/ 0 h 3634986"/>
              <a:gd name="connsiteX1" fmla="*/ 3634983 w 3634983"/>
              <a:gd name="connsiteY1" fmla="*/ 1806918 h 3634986"/>
              <a:gd name="connsiteX2" fmla="*/ 1827774 w 3634983"/>
              <a:gd name="connsiteY2" fmla="*/ 3634986 h 3634986"/>
              <a:gd name="connsiteX3" fmla="*/ 0 w 3634983"/>
              <a:gd name="connsiteY3" fmla="*/ 1828068 h 3634986"/>
              <a:gd name="connsiteX4" fmla="*/ 1807209 w 3634983"/>
              <a:gd name="connsiteY4" fmla="*/ 0 h 36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983" h="3634986">
                <a:moveTo>
                  <a:pt x="1807209" y="0"/>
                </a:moveTo>
                <a:lnTo>
                  <a:pt x="3634983" y="1806918"/>
                </a:lnTo>
                <a:lnTo>
                  <a:pt x="1827774" y="3634986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644142" y="2314916"/>
            <a:ext cx="6098301" cy="2641902"/>
            <a:chOff x="6147269" y="2844265"/>
            <a:chExt cx="5250414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250414" cy="1589115"/>
              <a:chOff x="-4714868" y="2110674"/>
              <a:chExt cx="5250414" cy="1589115"/>
            </a:xfrm>
          </p:grpSpPr>
          <p:sp>
            <p:nvSpPr>
              <p:cNvPr id="3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C6A6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4714868" y="2110674"/>
                <a:ext cx="5250414" cy="944353"/>
                <a:chOff x="-4714868" y="2110674"/>
                <a:chExt cx="5250414" cy="944353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0" name="文本占位符 19"/>
                <p:cNvSpPr txBox="1"/>
                <p:nvPr/>
              </p:nvSpPr>
              <p:spPr>
                <a:xfrm>
                  <a:off x="-4708756" y="2110674"/>
                  <a:ext cx="5244302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7C6A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3.3.2</a:t>
                  </a:r>
                  <a:r>
                    <a:rPr lang="zh-CN" altLang="en-US" sz="4400" b="1" dirty="0">
                      <a:solidFill>
                        <a:srgbClr val="7C6A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两点间的距离公式</a:t>
                  </a:r>
                </a:p>
              </p:txBody>
            </p:sp>
          </p:grpSp>
        </p:grpSp>
        <p:sp>
          <p:nvSpPr>
            <p:cNvPr id="3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直线与方程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-1817724" y="515873"/>
            <a:ext cx="4062342" cy="300975"/>
          </a:xfrm>
          <a:prstGeom prst="rect">
            <a:avLst/>
          </a:prstGeom>
          <a:solidFill>
            <a:srgbClr val="7C6A6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06051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、证明平行四边形四条边的平方和等于两条对角线的平方和</a:t>
            </a:r>
            <a:r>
              <a:rPr lang="en-US" altLang="zh-CN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3555" name="Group 57"/>
          <p:cNvGrpSpPr/>
          <p:nvPr/>
        </p:nvGrpSpPr>
        <p:grpSpPr bwMode="auto">
          <a:xfrm>
            <a:off x="660400" y="1903298"/>
            <a:ext cx="3962400" cy="2819400"/>
            <a:chOff x="928" y="1563"/>
            <a:chExt cx="2496" cy="1776"/>
          </a:xfrm>
        </p:grpSpPr>
        <p:grpSp>
          <p:nvGrpSpPr>
            <p:cNvPr id="23556" name="Group 23"/>
            <p:cNvGrpSpPr/>
            <p:nvPr/>
          </p:nvGrpSpPr>
          <p:grpSpPr bwMode="auto">
            <a:xfrm>
              <a:off x="928" y="1563"/>
              <a:ext cx="2496" cy="1776"/>
              <a:chOff x="3024" y="912"/>
              <a:chExt cx="2496" cy="1776"/>
            </a:xfrm>
          </p:grpSpPr>
          <p:sp>
            <p:nvSpPr>
              <p:cNvPr id="23557" name="Line 14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24" y="2400"/>
                <a:ext cx="1968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58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3408" y="1139"/>
                <a:ext cx="0" cy="1549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59" name="Text Box 1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08" y="912"/>
                <a:ext cx="4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39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3560" name="Text Box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40" y="2256"/>
                <a:ext cx="4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39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3561" name="Text Box 1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120" y="2304"/>
                <a:ext cx="4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39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  <p:grpSp>
          <p:nvGrpSpPr>
            <p:cNvPr id="23562" name="Group 56"/>
            <p:cNvGrpSpPr/>
            <p:nvPr/>
          </p:nvGrpSpPr>
          <p:grpSpPr bwMode="auto">
            <a:xfrm>
              <a:off x="1292" y="1933"/>
              <a:ext cx="1892" cy="1356"/>
              <a:chOff x="3156" y="1646"/>
              <a:chExt cx="1892" cy="1356"/>
            </a:xfrm>
          </p:grpSpPr>
          <p:sp>
            <p:nvSpPr>
              <p:cNvPr id="23563" name="Rectangle 33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526" y="1646"/>
                <a:ext cx="43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(</a:t>
                </a:r>
                <a:r>
                  <a:rPr kumimoji="1"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kumimoji="1"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3564" name="Rectangle 3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08" y="1670"/>
                <a:ext cx="6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000" kern="0">
                    <a:solidFill>
                      <a:srgbClr val="FF33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(</a:t>
                </a:r>
                <a:r>
                  <a:rPr kumimoji="1"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+</a:t>
                </a:r>
                <a:r>
                  <a:rPr kumimoji="1"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kumimoji="1" lang="en-US" altLang="zh-CN" sz="2000" kern="0">
                    <a:solidFill>
                      <a:srgbClr val="FF33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r>
                  <a:rPr kumimoji="1" lang="en-US" altLang="zh-CN" sz="2000" i="1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  <a:r>
                  <a:rPr kumimoji="1" lang="en-US" altLang="zh-CN" sz="2000" kern="0">
                    <a:solidFill>
                      <a:srgbClr val="FF33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3565" name="Rectangle 3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150" y="2750"/>
                <a:ext cx="44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(</a:t>
                </a:r>
                <a:r>
                  <a:rPr kumimoji="1" lang="en-US" altLang="zh-CN" sz="2000" i="1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kumimoji="1"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,0)</a:t>
                </a:r>
              </a:p>
            </p:txBody>
          </p:sp>
          <p:sp>
            <p:nvSpPr>
              <p:cNvPr id="23566" name="Rectangle 3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286" y="2750"/>
                <a:ext cx="44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(0,0)</a:t>
                </a:r>
              </a:p>
            </p:txBody>
          </p:sp>
          <p:grpSp>
            <p:nvGrpSpPr>
              <p:cNvPr id="23567" name="Group 50"/>
              <p:cNvGrpSpPr/>
              <p:nvPr/>
            </p:nvGrpSpPr>
            <p:grpSpPr bwMode="auto">
              <a:xfrm>
                <a:off x="3156" y="1685"/>
                <a:ext cx="1396" cy="1308"/>
                <a:chOff x="3644" y="1104"/>
                <a:chExt cx="1396" cy="1308"/>
              </a:xfrm>
            </p:grpSpPr>
            <p:grpSp>
              <p:nvGrpSpPr>
                <p:cNvPr id="23568" name="Group 37"/>
                <p:cNvGrpSpPr/>
                <p:nvPr/>
              </p:nvGrpSpPr>
              <p:grpSpPr bwMode="auto">
                <a:xfrm>
                  <a:off x="3644" y="1104"/>
                  <a:ext cx="1396" cy="1308"/>
                  <a:chOff x="3644" y="1104"/>
                  <a:chExt cx="1396" cy="1308"/>
                </a:xfrm>
              </p:grpSpPr>
              <p:grpSp>
                <p:nvGrpSpPr>
                  <p:cNvPr id="23569" name="Group 28"/>
                  <p:cNvGrpSpPr/>
                  <p:nvPr/>
                </p:nvGrpSpPr>
                <p:grpSpPr bwMode="auto">
                  <a:xfrm>
                    <a:off x="3648" y="1392"/>
                    <a:ext cx="1392" cy="816"/>
                    <a:chOff x="3648" y="1392"/>
                    <a:chExt cx="1392" cy="816"/>
                  </a:xfrm>
                </p:grpSpPr>
                <p:sp>
                  <p:nvSpPr>
                    <p:cNvPr id="23570" name="Line 24"/>
                    <p:cNvSpPr>
                      <a:spLocks noChangeShapeType="1"/>
                    </p:cNvSpPr>
                    <p:nvPr>
                      <p:custDataLst>
                        <p:tags r:id="rId13"/>
                      </p:custDataLst>
                    </p:nvPr>
                  </p:nvSpPr>
                  <p:spPr bwMode="auto">
                    <a:xfrm flipV="1">
                      <a:off x="3648" y="1392"/>
                      <a:ext cx="384" cy="816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71" name="Line 25"/>
                    <p:cNvSpPr>
                      <a:spLocks noChangeShapeType="1"/>
                    </p:cNvSpPr>
                    <p:nvPr>
                      <p:custDataLst>
                        <p:tags r:id="rId14"/>
                      </p:custDataLst>
                    </p:nvPr>
                  </p:nvSpPr>
                  <p:spPr bwMode="auto">
                    <a:xfrm flipV="1">
                      <a:off x="4656" y="1392"/>
                      <a:ext cx="384" cy="816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72" name="Line 26"/>
                    <p:cNvSpPr>
                      <a:spLocks noChangeShapeType="1"/>
                    </p:cNvSpPr>
                    <p:nvPr>
                      <p:custDataLst>
                        <p:tags r:id="rId15"/>
                      </p:custDataLst>
                    </p:nvPr>
                  </p:nvSpPr>
                  <p:spPr bwMode="auto">
                    <a:xfrm>
                      <a:off x="4032" y="1392"/>
                      <a:ext cx="1008" cy="0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73" name="Line 27"/>
                    <p:cNvSpPr>
                      <a:spLocks noChangeShapeType="1"/>
                    </p:cNvSpPr>
                    <p:nvPr>
                      <p:custDataLst>
                        <p:tags r:id="rId16"/>
                      </p:custDataLst>
                    </p:nvPr>
                  </p:nvSpPr>
                  <p:spPr bwMode="auto">
                    <a:xfrm>
                      <a:off x="3648" y="2208"/>
                      <a:ext cx="1008" cy="0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3574" name="Rectangle 29"/>
                  <p:cNvSpPr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3644" y="2113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kumimoji="1" lang="en-US" altLang="zh-CN" sz="2000" kern="0">
                        <a:solidFill>
                          <a:srgbClr val="FF33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A</a:t>
                    </a:r>
                    <a:endParaRPr kumimoji="1"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75" name="Rectangle 30"/>
                  <p:cNvSpPr>
                    <a:spLocks noChangeArrowheads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4476" y="2160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kumimoji="1" lang="en-US" altLang="zh-CN" sz="2000" kern="0">
                        <a:solidFill>
                          <a:srgbClr val="FF33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B</a:t>
                    </a:r>
                    <a:endParaRPr kumimoji="1"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76" name="Rectangle 31"/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3840" y="110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kumimoji="1" lang="en-US" altLang="zh-CN" sz="2000" kern="0">
                        <a:solidFill>
                          <a:srgbClr val="FF33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D</a:t>
                    </a:r>
                    <a:endParaRPr kumimoji="1"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77" name="Rectangle 32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4752" y="110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kumimoji="1" lang="en-US" altLang="zh-CN" sz="2000" kern="0">
                        <a:solidFill>
                          <a:srgbClr val="FF33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C</a:t>
                    </a:r>
                    <a:endParaRPr kumimoji="1"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578" name="Line 48"/>
                <p:cNvSpPr>
                  <a:spLocks noChangeShapeType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 flipV="1">
                  <a:off x="3648" y="1392"/>
                  <a:ext cx="1392" cy="816"/>
                </a:xfrm>
                <a:prstGeom prst="line">
                  <a:avLst/>
                </a:prstGeom>
                <a:noFill/>
                <a:ln w="28575" algn="ctr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579" name="Line 49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032" y="1392"/>
                  <a:ext cx="624" cy="816"/>
                </a:xfrm>
                <a:prstGeom prst="line">
                  <a:avLst/>
                </a:prstGeom>
                <a:noFill/>
                <a:ln w="28575" algn="ctr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440680" y="2045954"/>
          <a:ext cx="5217233" cy="413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3" imgW="3606800" imgH="3086100" progId="Equation.3">
                  <p:embed/>
                </p:oleObj>
              </mc:Choice>
              <mc:Fallback>
                <p:oleObj name="公式" r:id="rId23" imgW="3606800" imgH="308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680" y="2045954"/>
                        <a:ext cx="5217233" cy="413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990600" y="2316480"/>
            <a:ext cx="86868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2000" kern="10" dirty="0">
              <a:ln w="19050" algn="ctr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400" y="1841234"/>
            <a:ext cx="8064500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第一步：建立坐标系，用坐标表示有关的量；</a:t>
            </a:r>
          </a:p>
        </p:txBody>
      </p:sp>
      <p:sp>
        <p:nvSpPr>
          <p:cNvPr id="2560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400" y="2492927"/>
            <a:ext cx="6648450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第二步：进行有关的代数运算；</a:t>
            </a:r>
          </a:p>
        </p:txBody>
      </p:sp>
      <p:sp>
        <p:nvSpPr>
          <p:cNvPr id="15365" name="Rectangle 9"/>
          <p:cNvSpPr/>
          <p:nvPr>
            <p:custDataLst>
              <p:tags r:id="rId4"/>
            </p:custDataLst>
          </p:nvPr>
        </p:nvSpPr>
        <p:spPr>
          <a:xfrm>
            <a:off x="660400" y="3144620"/>
            <a:ext cx="7993062" cy="4346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第三步：把代数运算结果“翻译”所几何关系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1"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660400" y="1284604"/>
            <a:ext cx="9742487" cy="773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用坐标法证明简单的平面几何问题的步骤：</a:t>
            </a: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0400" y="3820423"/>
            <a:ext cx="5250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平面内两点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), P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1"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的距离公式是</a:t>
            </a: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849880" y="4308064"/>
          <a:ext cx="5118251" cy="57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2032000" imgH="279400" progId="Equation.3">
                  <p:embed/>
                </p:oleObj>
              </mc:Choice>
              <mc:Fallback>
                <p:oleObj name="公式" r:id="rId9" imgW="2032000" imgH="279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880" y="4308064"/>
                        <a:ext cx="5118251" cy="573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849880" y="5071732"/>
          <a:ext cx="5328333" cy="10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1" imgW="2590800" imgH="533400" progId="Equation.3">
                  <p:embed/>
                </p:oleObj>
              </mc:Choice>
              <mc:Fallback>
                <p:oleObj name="公式" r:id="rId11" imgW="2590800" imgH="533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880" y="5071732"/>
                        <a:ext cx="5328333" cy="10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r="56397" b="65756"/>
          <a:stretch>
            <a:fillRect/>
          </a:stretch>
        </p:blipFill>
        <p:spPr>
          <a:xfrm>
            <a:off x="4338498" y="-1"/>
            <a:ext cx="3926752" cy="1907691"/>
          </a:xfrm>
          <a:custGeom>
            <a:avLst/>
            <a:gdLst>
              <a:gd name="connsiteX0" fmla="*/ 0 w 3926752"/>
              <a:gd name="connsiteY0" fmla="*/ 0 h 1907691"/>
              <a:gd name="connsiteX1" fmla="*/ 3926752 w 3926752"/>
              <a:gd name="connsiteY1" fmla="*/ 0 h 1907691"/>
              <a:gd name="connsiteX2" fmla="*/ 1963376 w 3926752"/>
              <a:gd name="connsiteY2" fmla="*/ 1907691 h 1907691"/>
              <a:gd name="connsiteX3" fmla="*/ 0 w 3926752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52" h="1907691">
                <a:moveTo>
                  <a:pt x="0" y="0"/>
                </a:moveTo>
                <a:lnTo>
                  <a:pt x="3926752" y="0"/>
                </a:lnTo>
                <a:lnTo>
                  <a:pt x="1963376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1151" r="12793" b="65756"/>
          <a:stretch>
            <a:fillRect/>
          </a:stretch>
        </p:blipFill>
        <p:spPr>
          <a:xfrm>
            <a:off x="8265253" y="-1"/>
            <a:ext cx="3926749" cy="1907691"/>
          </a:xfrm>
          <a:custGeom>
            <a:avLst/>
            <a:gdLst>
              <a:gd name="connsiteX0" fmla="*/ 0 w 3926749"/>
              <a:gd name="connsiteY0" fmla="*/ 0 h 1907691"/>
              <a:gd name="connsiteX1" fmla="*/ 3926749 w 3926749"/>
              <a:gd name="connsiteY1" fmla="*/ 0 h 1907691"/>
              <a:gd name="connsiteX2" fmla="*/ 1963374 w 3926749"/>
              <a:gd name="connsiteY2" fmla="*/ 1907691 h 1907691"/>
              <a:gd name="connsiteX3" fmla="*/ 0 w 3926749"/>
              <a:gd name="connsiteY3" fmla="*/ 0 h 190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49" h="1907691">
                <a:moveTo>
                  <a:pt x="0" y="0"/>
                </a:moveTo>
                <a:lnTo>
                  <a:pt x="3926749" y="0"/>
                </a:lnTo>
                <a:lnTo>
                  <a:pt x="1963374" y="190769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t="4065" r="36044" b="32873"/>
          <a:stretch>
            <a:fillRect/>
          </a:stretch>
        </p:blipFill>
        <p:spPr>
          <a:xfrm>
            <a:off x="6462845" y="167987"/>
            <a:ext cx="3635277" cy="3635277"/>
          </a:xfrm>
          <a:custGeom>
            <a:avLst/>
            <a:gdLst>
              <a:gd name="connsiteX0" fmla="*/ 1807209 w 3635277"/>
              <a:gd name="connsiteY0" fmla="*/ 0 h 3635277"/>
              <a:gd name="connsiteX1" fmla="*/ 3635277 w 3635277"/>
              <a:gd name="connsiteY1" fmla="*/ 1807209 h 3635277"/>
              <a:gd name="connsiteX2" fmla="*/ 1828069 w 3635277"/>
              <a:gd name="connsiteY2" fmla="*/ 3635277 h 3635277"/>
              <a:gd name="connsiteX3" fmla="*/ 0 w 3635277"/>
              <a:gd name="connsiteY3" fmla="*/ 1828068 h 3635277"/>
              <a:gd name="connsiteX4" fmla="*/ 1807209 w 3635277"/>
              <a:gd name="connsiteY4" fmla="*/ 0 h 36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277" h="3635277">
                <a:moveTo>
                  <a:pt x="1807209" y="0"/>
                </a:moveTo>
                <a:lnTo>
                  <a:pt x="3635277" y="1807209"/>
                </a:lnTo>
                <a:lnTo>
                  <a:pt x="1828069" y="3635277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2" t="4824" r="12793" b="33632"/>
          <a:stretch>
            <a:fillRect/>
          </a:stretch>
        </p:blipFill>
        <p:spPr>
          <a:xfrm>
            <a:off x="10321066" y="211722"/>
            <a:ext cx="1870934" cy="3547809"/>
          </a:xfrm>
          <a:custGeom>
            <a:avLst/>
            <a:gdLst>
              <a:gd name="connsiteX0" fmla="*/ 1870934 w 1870934"/>
              <a:gd name="connsiteY0" fmla="*/ 0 h 3547809"/>
              <a:gd name="connsiteX1" fmla="*/ 1870934 w 1870934"/>
              <a:gd name="connsiteY1" fmla="*/ 3547809 h 3547809"/>
              <a:gd name="connsiteX2" fmla="*/ 0 w 1870934"/>
              <a:gd name="connsiteY2" fmla="*/ 1773904 h 3547809"/>
              <a:gd name="connsiteX3" fmla="*/ 1870934 w 1870934"/>
              <a:gd name="connsiteY3" fmla="*/ 0 h 35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934" h="3547809">
                <a:moveTo>
                  <a:pt x="1870934" y="0"/>
                </a:moveTo>
                <a:lnTo>
                  <a:pt x="1870934" y="3547809"/>
                </a:lnTo>
                <a:lnTo>
                  <a:pt x="0" y="1773904"/>
                </a:lnTo>
                <a:lnTo>
                  <a:pt x="1870934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8" t="36943" r="14329"/>
          <a:stretch>
            <a:fillRect/>
          </a:stretch>
        </p:blipFill>
        <p:spPr>
          <a:xfrm>
            <a:off x="8418752" y="2063273"/>
            <a:ext cx="3634983" cy="3634986"/>
          </a:xfrm>
          <a:custGeom>
            <a:avLst/>
            <a:gdLst>
              <a:gd name="connsiteX0" fmla="*/ 1807209 w 3634983"/>
              <a:gd name="connsiteY0" fmla="*/ 0 h 3634986"/>
              <a:gd name="connsiteX1" fmla="*/ 3634983 w 3634983"/>
              <a:gd name="connsiteY1" fmla="*/ 1806918 h 3634986"/>
              <a:gd name="connsiteX2" fmla="*/ 1827774 w 3634983"/>
              <a:gd name="connsiteY2" fmla="*/ 3634986 h 3634986"/>
              <a:gd name="connsiteX3" fmla="*/ 0 w 3634983"/>
              <a:gd name="connsiteY3" fmla="*/ 1828068 h 3634986"/>
              <a:gd name="connsiteX4" fmla="*/ 1807209 w 3634983"/>
              <a:gd name="connsiteY4" fmla="*/ 0 h 36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983" h="3634986">
                <a:moveTo>
                  <a:pt x="1807209" y="0"/>
                </a:moveTo>
                <a:lnTo>
                  <a:pt x="3634983" y="1806918"/>
                </a:lnTo>
                <a:lnTo>
                  <a:pt x="1827774" y="3634986"/>
                </a:lnTo>
                <a:lnTo>
                  <a:pt x="0" y="1828068"/>
                </a:lnTo>
                <a:lnTo>
                  <a:pt x="1807209" y="0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C6A6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7C6A6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C6A6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直线与方程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-1817724" y="515873"/>
            <a:ext cx="4062342" cy="300975"/>
          </a:xfrm>
          <a:prstGeom prst="rect">
            <a:avLst/>
          </a:prstGeom>
          <a:solidFill>
            <a:srgbClr val="7C6A6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  <p:sp>
        <p:nvSpPr>
          <p:cNvPr id="59" name="AutoShape 3"/>
          <p:cNvSpPr>
            <a:spLocks noChangeAspect="1" noChangeArrowheads="1" noTextEdit="1"/>
          </p:cNvSpPr>
          <p:nvPr>
            <p:custDataLst>
              <p:tags r:id="rId1"/>
            </p:custDataLst>
          </p:nvPr>
        </p:nvSpPr>
        <p:spPr bwMode="auto">
          <a:xfrm>
            <a:off x="676908" y="1275305"/>
            <a:ext cx="882015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1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03292" y="2434973"/>
            <a:ext cx="5257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平行</a:t>
            </a:r>
            <a:endParaRPr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2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92697" y="1861196"/>
            <a:ext cx="5257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重合</a:t>
            </a:r>
            <a:endParaRPr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3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00635" y="1295122"/>
            <a:ext cx="5257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相交</a:t>
            </a:r>
            <a:endParaRPr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4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05645" y="2351100"/>
            <a:ext cx="5257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无解</a:t>
            </a:r>
            <a:endParaRPr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5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9927" y="1885963"/>
            <a:ext cx="105157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无穷多解</a:t>
            </a:r>
            <a:endParaRPr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02179" y="1355982"/>
            <a:ext cx="78867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唯一解</a:t>
            </a:r>
            <a:endParaRPr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7" name="Rectangl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7579" y="1809506"/>
            <a:ext cx="105157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解方程组</a:t>
            </a:r>
            <a:endParaRPr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8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0400" y="1826334"/>
            <a:ext cx="5257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Wingdings" panose="05000000000000000000"/>
              </a:rPr>
              <a:t>直线</a:t>
            </a:r>
            <a:endParaRPr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9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75677" y="2574614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1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80024" y="2574615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2" name="Rectangle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21247" y="2027779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en-US" altLang="zh-CN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3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57806" y="2015084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4" name="Rectangle 2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24920" y="1449010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5" name="Rectangle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7697" y="1462523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6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17717" y="1963394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7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38048" y="1947519"/>
            <a:ext cx="117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8" name="Rectangle 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58812" y="2400864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endParaRPr lang="en-US" altLang="zh-CN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9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29147" y="1845321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0" name="Rectangle 3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9147" y="1279247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1" name="Rectangle 3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16092" y="1793631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2" name="Rectangle 3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0262" y="2400864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3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74650" y="2400864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4" name="Rectangle 3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00597" y="1845321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5" name="Rectangle 3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44985" y="1845321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6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00597" y="1279247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7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144985" y="1279247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8" name="Rectangle 4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85954" y="1793631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9" name="Rectangle 4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31929" y="1793631"/>
            <a:ext cx="7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endParaRPr lang="en-US" altLang="zh-CN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100" name="Group 5"/>
          <p:cNvGrpSpPr/>
          <p:nvPr/>
        </p:nvGrpSpPr>
        <p:grpSpPr bwMode="auto">
          <a:xfrm>
            <a:off x="841375" y="2537251"/>
            <a:ext cx="1976438" cy="1016000"/>
            <a:chOff x="1824" y="2610"/>
            <a:chExt cx="1245" cy="640"/>
          </a:xfrm>
        </p:grpSpPr>
        <p:sp>
          <p:nvSpPr>
            <p:cNvPr id="101" name="AutoShape 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824" y="2784"/>
              <a:ext cx="96" cy="38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 algn="ctr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2" name="Text Box 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15" y="2610"/>
              <a:ext cx="115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A</a:t>
              </a:r>
              <a:r>
                <a:rPr kumimoji="1" lang="en-US" altLang="zh-CN" sz="2000" baseline="-25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kumimoji="1" lang="en-US" altLang="zh-CN" sz="2000" i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x</a:t>
              </a: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+B</a:t>
              </a:r>
              <a:r>
                <a:rPr kumimoji="1" lang="en-US" altLang="zh-CN" sz="2000" baseline="-25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kumimoji="1" lang="en-US" altLang="zh-CN" sz="2000" i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y</a:t>
              </a: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+C</a:t>
              </a:r>
              <a:r>
                <a:rPr kumimoji="1" lang="en-US" altLang="zh-CN" sz="2000" baseline="-25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=0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A</a:t>
              </a:r>
              <a:r>
                <a:rPr kumimoji="1" lang="en-US" altLang="zh-CN" sz="2000" baseline="-25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  <a:r>
                <a:rPr kumimoji="1" lang="en-US" altLang="zh-CN" sz="2000" i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x</a:t>
              </a: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+B</a:t>
              </a:r>
              <a:r>
                <a:rPr kumimoji="1" lang="en-US" altLang="zh-CN" sz="2000" baseline="-25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  <a:r>
                <a:rPr kumimoji="1" lang="en-US" altLang="zh-CN" sz="2000" i="1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y</a:t>
              </a: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+C</a:t>
              </a:r>
              <a:r>
                <a:rPr kumimoji="1" lang="en-US" altLang="zh-CN" sz="2000" baseline="-25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  <a:r>
                <a:rPr kumimoji="1"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=0</a:t>
              </a:r>
            </a:p>
          </p:txBody>
        </p:sp>
      </p:grpSp>
      <p:sp>
        <p:nvSpPr>
          <p:cNvPr id="103" name="AutoShape 1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165" y="2794425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104" name="Group 23"/>
          <p:cNvGrpSpPr/>
          <p:nvPr/>
        </p:nvGrpSpPr>
        <p:grpSpPr bwMode="auto">
          <a:xfrm>
            <a:off x="676275" y="3668734"/>
            <a:ext cx="2533650" cy="762000"/>
            <a:chOff x="567" y="1458"/>
            <a:chExt cx="1596" cy="480"/>
          </a:xfrm>
        </p:grpSpPr>
        <p:graphicFrame>
          <p:nvGraphicFramePr>
            <p:cNvPr id="105" name="Object 47"/>
            <p:cNvGraphicFramePr>
              <a:graphicFrameLocks noChangeAspect="1"/>
            </p:cNvGraphicFramePr>
            <p:nvPr>
              <p:custDataLst>
                <p:tags r:id="rId37"/>
              </p:custDataLst>
            </p:nvPr>
          </p:nvGraphicFramePr>
          <p:xfrm>
            <a:off x="1528" y="1458"/>
            <a:ext cx="63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2" imgW="571500" imgH="431800" progId="Equation.3">
                    <p:embed/>
                  </p:oleObj>
                </mc:Choice>
                <mc:Fallback>
                  <p:oleObj name="公式" r:id="rId42" imgW="571500" imgH="431800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8" y="1458"/>
                          <a:ext cx="635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Text Box 1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67" y="1570"/>
              <a:ext cx="1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两直线相交</a:t>
              </a:r>
            </a:p>
          </p:txBody>
        </p:sp>
      </p:grpSp>
      <p:grpSp>
        <p:nvGrpSpPr>
          <p:cNvPr id="107" name="Group 24"/>
          <p:cNvGrpSpPr/>
          <p:nvPr/>
        </p:nvGrpSpPr>
        <p:grpSpPr bwMode="auto">
          <a:xfrm>
            <a:off x="676275" y="4433908"/>
            <a:ext cx="3122613" cy="762000"/>
            <a:chOff x="505" y="1755"/>
            <a:chExt cx="1967" cy="480"/>
          </a:xfrm>
        </p:grpSpPr>
        <p:sp>
          <p:nvSpPr>
            <p:cNvPr id="108" name="Text Box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5" y="1878"/>
              <a:ext cx="1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两直线平行</a:t>
              </a:r>
            </a:p>
          </p:txBody>
        </p:sp>
        <p:graphicFrame>
          <p:nvGraphicFramePr>
            <p:cNvPr id="109" name="Object 48"/>
            <p:cNvGraphicFramePr>
              <a:graphicFrameLocks noChangeAspect="1"/>
            </p:cNvGraphicFramePr>
            <p:nvPr>
              <p:custDataLst>
                <p:tags r:id="rId36"/>
              </p:custDataLst>
            </p:nvPr>
          </p:nvGraphicFramePr>
          <p:xfrm>
            <a:off x="1471" y="1755"/>
            <a:ext cx="100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4" imgW="901065" imgH="431800" progId="Equation.DSMT4">
                    <p:embed/>
                  </p:oleObj>
                </mc:Choice>
                <mc:Fallback>
                  <p:oleObj name="Equation" r:id="rId44" imgW="901065" imgH="4318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1" y="1755"/>
                          <a:ext cx="1001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Group 25"/>
          <p:cNvGrpSpPr/>
          <p:nvPr/>
        </p:nvGrpSpPr>
        <p:grpSpPr bwMode="auto">
          <a:xfrm>
            <a:off x="660400" y="5258108"/>
            <a:ext cx="3241675" cy="762000"/>
            <a:chOff x="657" y="2795"/>
            <a:chExt cx="2042" cy="480"/>
          </a:xfrm>
        </p:grpSpPr>
        <p:sp>
          <p:nvSpPr>
            <p:cNvPr id="111" name="Text Box 1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57" y="2886"/>
              <a:ext cx="1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两直线重合</a:t>
              </a:r>
            </a:p>
          </p:txBody>
        </p:sp>
        <p:graphicFrame>
          <p:nvGraphicFramePr>
            <p:cNvPr id="112" name="Object 49"/>
            <p:cNvGraphicFramePr>
              <a:graphicFrameLocks noChangeAspect="1"/>
            </p:cNvGraphicFramePr>
            <p:nvPr>
              <p:custDataLst>
                <p:tags r:id="rId34"/>
              </p:custDataLst>
            </p:nvPr>
          </p:nvGraphicFramePr>
          <p:xfrm>
            <a:off x="1698" y="2795"/>
            <a:ext cx="100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6" imgW="901065" imgH="431800" progId="Equation.DSMT4">
                    <p:embed/>
                  </p:oleObj>
                </mc:Choice>
                <mc:Fallback>
                  <p:oleObj name="Equation" r:id="rId46" imgW="901065" imgH="4318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" y="2795"/>
                          <a:ext cx="1001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AutoShape 1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074917" y="1487935"/>
            <a:ext cx="135008" cy="982667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5" name="Rectangle 9"/>
          <p:cNvSpPr/>
          <p:nvPr>
            <p:custDataLst>
              <p:tags r:id="rId32"/>
            </p:custDataLst>
          </p:nvPr>
        </p:nvSpPr>
        <p:spPr>
          <a:xfrm>
            <a:off x="4640518" y="1682405"/>
            <a:ext cx="515938" cy="593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9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/>
              </a:rPr>
              <a:t>Û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Line 2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H="1">
            <a:off x="3421063" y="2827308"/>
            <a:ext cx="2819400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3" name="Line 29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6256339" y="2827309"/>
            <a:ext cx="15875" cy="2727325"/>
          </a:xfrm>
          <a:prstGeom prst="line">
            <a:avLst/>
          </a:prstGeom>
          <a:noFill/>
          <a:ln w="38100" algn="ctr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Line 3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3454402" y="4475134"/>
            <a:ext cx="549275" cy="14287"/>
          </a:xfrm>
          <a:prstGeom prst="line">
            <a:avLst/>
          </a:prstGeom>
          <a:noFill/>
          <a:ln w="38100" algn="ctr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Line 3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987802" y="4462433"/>
            <a:ext cx="15875" cy="1096962"/>
          </a:xfrm>
          <a:prstGeom prst="line">
            <a:avLst/>
          </a:prstGeom>
          <a:noFill/>
          <a:ln w="38100" algn="ctr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AutoShape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1088" y="3047970"/>
            <a:ext cx="2520632" cy="1082676"/>
          </a:xfrm>
          <a:prstGeom prst="wedgeEllipseCallout">
            <a:avLst>
              <a:gd name="adj1" fmla="val -90792"/>
              <a:gd name="adj2" fmla="val 12370"/>
            </a:avLst>
          </a:prstGeom>
          <a:solidFill>
            <a:schemeClr val="tx2">
              <a:alpha val="12941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5367" name="Lin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393951" y="5540345"/>
            <a:ext cx="59293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Line 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3393894" y="2322485"/>
            <a:ext cx="36694" cy="362590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Text Box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86739" y="5605433"/>
            <a:ext cx="33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5370" name="Text Box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62276" y="2120871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cxnSp>
        <p:nvCxnSpPr>
          <p:cNvPr id="15371" name="Line 3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2459039" y="2311370"/>
            <a:ext cx="4505325" cy="33274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Line 10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4030663" y="4487834"/>
            <a:ext cx="2255838" cy="3175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Line 1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V="1">
            <a:off x="6272213" y="2827308"/>
            <a:ext cx="0" cy="164465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Text Box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73513" y="4503708"/>
            <a:ext cx="19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(x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,y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5375" name="Picture 1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208434"/>
            <a:ext cx="547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557434"/>
            <a:ext cx="547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59526" y="2646333"/>
            <a:ext cx="19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(x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, y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068" name="Text Box 17"/>
          <p:cNvSpPr/>
          <p:nvPr>
            <p:custDataLst>
              <p:tags r:id="rId17"/>
            </p:custDataLst>
          </p:nvPr>
        </p:nvSpPr>
        <p:spPr>
          <a:xfrm>
            <a:off x="6270626" y="4403696"/>
            <a:ext cx="19367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Q(x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,y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en-US" altLang="zh-CN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9" name="Text Box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32101" y="5548283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graphicFrame>
        <p:nvGraphicFramePr>
          <p:cNvPr id="15380" name="Object 2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7647782" y="3328171"/>
          <a:ext cx="2055812" cy="480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77900" imgH="228600" progId="Equation.DSMT4">
                  <p:embed/>
                </p:oleObj>
              </mc:Choice>
              <mc:Fallback>
                <p:oleObj name="Equation" r:id="rId30" imgW="9779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782" y="3328171"/>
                        <a:ext cx="2055812" cy="480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2" name="Object 3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8107364" y="4973793"/>
          <a:ext cx="1981201" cy="48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39800" imgH="228600" progId="Equation.DSMT4">
                  <p:embed/>
                </p:oleObj>
              </mc:Choice>
              <mc:Fallback>
                <p:oleObj name="Equation" r:id="rId32" imgW="939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364" y="4973793"/>
                        <a:ext cx="1981201" cy="481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Rectangle 28"/>
          <p:cNvSpPr/>
          <p:nvPr>
            <p:custDataLst>
              <p:tags r:id="rId21"/>
            </p:custDataLst>
          </p:nvPr>
        </p:nvSpPr>
        <p:spPr>
          <a:xfrm>
            <a:off x="6029327" y="5437158"/>
            <a:ext cx="42191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 baseline="-25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72" name="Rectangle 32"/>
          <p:cNvSpPr/>
          <p:nvPr>
            <p:custDataLst>
              <p:tags r:id="rId22"/>
            </p:custDataLst>
          </p:nvPr>
        </p:nvSpPr>
        <p:spPr>
          <a:xfrm>
            <a:off x="2974977" y="2484408"/>
            <a:ext cx="42191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 baseline="-25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73" name="Rectangle 36"/>
          <p:cNvSpPr/>
          <p:nvPr>
            <p:custDataLst>
              <p:tags r:id="rId23"/>
            </p:custDataLst>
          </p:nvPr>
        </p:nvSpPr>
        <p:spPr>
          <a:xfrm>
            <a:off x="3760789" y="5448271"/>
            <a:ext cx="51752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 kern="0" baseline="-25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74" name="Rectangle 38"/>
          <p:cNvSpPr/>
          <p:nvPr>
            <p:custDataLst>
              <p:tags r:id="rId24"/>
            </p:custDataLst>
          </p:nvPr>
        </p:nvSpPr>
        <p:spPr>
          <a:xfrm>
            <a:off x="2921002" y="4130646"/>
            <a:ext cx="42191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 kern="0" baseline="-25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87" name="Rectangl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1659206"/>
            <a:ext cx="867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已知平面上两点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 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，如何求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的距离</a:t>
            </a:r>
            <a:r>
              <a:rPr lang="en-US" altLang="zh-CN" sz="200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 P</a:t>
            </a:r>
            <a:r>
              <a:rPr lang="en-US" altLang="zh-CN" sz="2000" kern="0" baseline="-2500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en-US" altLang="zh-CN" sz="200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|</a:t>
            </a:r>
            <a:r>
              <a:rPr lang="zh-CN" altLang="en-US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呢</a:t>
            </a:r>
            <a:r>
              <a:rPr lang="en-US" altLang="zh-CN" sz="2000" kern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076" name="Text Box 22"/>
          <p:cNvSpPr/>
          <p:nvPr>
            <p:custDataLst>
              <p:tags r:id="rId26"/>
            </p:custDataLst>
          </p:nvPr>
        </p:nvSpPr>
        <p:spPr>
          <a:xfrm>
            <a:off x="660400" y="1184186"/>
            <a:ext cx="1798639" cy="400110"/>
          </a:xfrm>
          <a:prstGeom prst="rect">
            <a:avLst/>
          </a:prstGeom>
          <a:solidFill>
            <a:schemeClr val="accent1">
              <a:alpha val="23137"/>
            </a:scheme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两点间的距离</a:t>
            </a:r>
            <a:endParaRPr lang="zh-CN" altLang="en-US" sz="2000" kern="0">
              <a:solidFill>
                <a:srgbClr val="8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74793" y="4722812"/>
            <a:ext cx="2520632" cy="1082676"/>
          </a:xfrm>
          <a:prstGeom prst="wedgeEllipseCallout">
            <a:avLst>
              <a:gd name="adj1" fmla="val -133719"/>
              <a:gd name="adj2" fmla="val -63642"/>
            </a:avLst>
          </a:prstGeom>
          <a:solidFill>
            <a:schemeClr val="tx2">
              <a:alpha val="12941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2068" grpId="0" animBg="1"/>
      <p:bldP spid="2071" grpId="0" animBg="1"/>
      <p:bldP spid="2072" grpId="0" animBg="1"/>
      <p:bldP spid="2073" grpId="0" animBg="1"/>
      <p:bldP spid="2074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83789" y="2410003"/>
            <a:ext cx="2352532" cy="904424"/>
          </a:xfrm>
          <a:prstGeom prst="wedgeEllipseCallout">
            <a:avLst>
              <a:gd name="adj1" fmla="val -82097"/>
              <a:gd name="adj2" fmla="val 34319"/>
            </a:avLst>
          </a:prstGeom>
          <a:solidFill>
            <a:schemeClr val="tx2">
              <a:alpha val="10980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auto">
          <a:xfrm>
            <a:off x="679409" y="1309758"/>
            <a:ext cx="8540750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两点间距离公式</a:t>
            </a:r>
          </a:p>
        </p:txBody>
      </p:sp>
      <p:cxnSp>
        <p:nvCxnSpPr>
          <p:cNvPr id="16388" name="Line 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008397" y="4911903"/>
            <a:ext cx="59293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Line 5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5014873" y="1533703"/>
            <a:ext cx="46037" cy="3962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 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01185" y="4976991"/>
            <a:ext cx="33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6391" name="Text Box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2922" y="1625778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cxnSp>
        <p:nvCxnSpPr>
          <p:cNvPr id="16392" name="Line 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4073485" y="1682928"/>
            <a:ext cx="4505325" cy="33274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Lin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5645109" y="3859391"/>
            <a:ext cx="2255838" cy="3175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Line 10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V="1">
            <a:off x="7886659" y="2198865"/>
            <a:ext cx="0" cy="164465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 Box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97459" y="3875266"/>
            <a:ext cx="19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(x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,y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6396" name="Picture 1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98" y="3579990"/>
            <a:ext cx="54768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59" y="1913115"/>
            <a:ext cx="5476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73972" y="2017891"/>
            <a:ext cx="19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(x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,y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6399" name="Text Box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85072" y="3775253"/>
            <a:ext cx="19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Q(x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,y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6400" name="Text Box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14822" y="4873803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graphicFrame>
        <p:nvGraphicFramePr>
          <p:cNvPr id="16401" name="Object 2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735966" y="2074265"/>
          <a:ext cx="3655591" cy="55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17065" imgH="292100" progId="Equation.DSMT4">
                  <p:embed/>
                </p:oleObj>
              </mc:Choice>
              <mc:Fallback>
                <p:oleObj name="Equation" r:id="rId22" imgW="1917065" imgH="292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6" y="2074265"/>
                        <a:ext cx="3655591" cy="55718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25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3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8794227" y="2620430"/>
          <a:ext cx="2102814" cy="49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77900" imgH="228600" progId="Equation.DSMT4">
                  <p:embed/>
                </p:oleObj>
              </mc:Choice>
              <mc:Fallback>
                <p:oleObj name="Equation" r:id="rId24" imgW="977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227" y="2620430"/>
                        <a:ext cx="2102814" cy="491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AutoShap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65489" y="1543207"/>
            <a:ext cx="2361779" cy="876300"/>
          </a:xfrm>
          <a:prstGeom prst="wedgeEllipseCallout">
            <a:avLst>
              <a:gd name="adj1" fmla="val -972"/>
              <a:gd name="adj2" fmla="val 205519"/>
            </a:avLst>
          </a:prstGeom>
          <a:solidFill>
            <a:schemeClr val="tx2">
              <a:alpha val="10196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6404" name="Object 4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5613932" y="1676835"/>
          <a:ext cx="2020886" cy="49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932" y="1676835"/>
                        <a:ext cx="2020886" cy="491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4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660400" y="1276411"/>
            <a:ext cx="8540750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两点间距离公式</a:t>
            </a:r>
          </a:p>
        </p:txBody>
      </p:sp>
      <p:cxnSp>
        <p:nvCxnSpPr>
          <p:cNvPr id="17411" name="Line 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3371791" y="3824346"/>
            <a:ext cx="4179887" cy="142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Line 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4389840" y="1408274"/>
            <a:ext cx="46037" cy="32607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04464" y="4151473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7414" name="Text 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7889" y="1500348"/>
            <a:ext cx="33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cxnSp>
        <p:nvCxnSpPr>
          <p:cNvPr id="17415" name="Line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4362852" y="2073435"/>
            <a:ext cx="2847975" cy="191135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6" name="Picture 1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26" y="1790860"/>
            <a:ext cx="5476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34651" y="1852773"/>
            <a:ext cx="1936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(x,y)</a:t>
            </a:r>
          </a:p>
        </p:txBody>
      </p:sp>
      <p:sp>
        <p:nvSpPr>
          <p:cNvPr id="17418" name="Text Box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53340" y="3962561"/>
            <a:ext cx="1341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O(0,0)</a:t>
            </a:r>
          </a:p>
        </p:txBody>
      </p:sp>
      <p:pic>
        <p:nvPicPr>
          <p:cNvPr id="17419" name="Picture 1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51" y="3703799"/>
            <a:ext cx="547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45902" y="2240123"/>
            <a:ext cx="1757363" cy="836612"/>
          </a:xfrm>
          <a:prstGeom prst="wedgeEllipseCallout">
            <a:avLst>
              <a:gd name="adj1" fmla="val -120009"/>
              <a:gd name="adj2" fmla="val 51898"/>
            </a:avLst>
          </a:prstGeom>
          <a:solidFill>
            <a:schemeClr val="tx2">
              <a:alpha val="10980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|y|</a:t>
            </a:r>
          </a:p>
        </p:txBody>
      </p:sp>
      <p:cxnSp>
        <p:nvCxnSpPr>
          <p:cNvPr id="17421" name="Line 20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V="1">
            <a:off x="7196540" y="2073436"/>
            <a:ext cx="14287" cy="1909763"/>
          </a:xfrm>
          <a:prstGeom prst="line">
            <a:avLst/>
          </a:prstGeom>
          <a:noFill/>
          <a:ln w="38100" algn="ctr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AutoShap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66139" y="1598774"/>
            <a:ext cx="1643062" cy="687387"/>
          </a:xfrm>
          <a:prstGeom prst="wedgeEllipseCallout">
            <a:avLst>
              <a:gd name="adj1" fmla="val 4588"/>
              <a:gd name="adj2" fmla="val 275788"/>
            </a:avLst>
          </a:prstGeom>
          <a:solidFill>
            <a:schemeClr val="tx2">
              <a:alpha val="10196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|x|</a:t>
            </a:r>
          </a:p>
        </p:txBody>
      </p:sp>
      <p:sp>
        <p:nvSpPr>
          <p:cNvPr id="150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 flipV="1">
            <a:off x="8217361" y="3730766"/>
            <a:ext cx="2106554" cy="688390"/>
          </a:xfrm>
          <a:prstGeom prst="cloudCallout">
            <a:avLst>
              <a:gd name="adj1" fmla="val 67540"/>
              <a:gd name="adj2" fmla="val 63074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数形结合</a:t>
            </a:r>
          </a:p>
        </p:txBody>
      </p:sp>
      <p:graphicFrame>
        <p:nvGraphicFramePr>
          <p:cNvPr id="17424" name="Object 3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743624" y="5112648"/>
          <a:ext cx="4368860" cy="89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8" imgW="2590800" imgH="533400" progId="Equation.3">
                  <p:embed/>
                </p:oleObj>
              </mc:Choice>
              <mc:Fallback>
                <p:oleObj name="公式" r:id="rId18" imgW="25908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24" y="5112648"/>
                        <a:ext cx="4368860" cy="890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2" grpId="0" animBg="1"/>
      <p:bldP spid="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054100"/>
            <a:ext cx="8407400" cy="17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、求下列两点间的距离：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A(6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0),B(-2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0)       (2)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C(0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-4),D(0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-1)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P(6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0),Q(0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-2)       (4)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M(2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1),N(5</a:t>
            </a:r>
            <a:r>
              <a:rPr lang="zh-CN" altLang="en-US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-1)</a:t>
            </a:r>
          </a:p>
        </p:txBody>
      </p:sp>
      <p:graphicFrame>
        <p:nvGraphicFramePr>
          <p:cNvPr id="19462" name="Object 1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84788" y="2945966"/>
          <a:ext cx="4218049" cy="221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74900" imgH="1244600" progId="Equation.DSMT4">
                  <p:embed/>
                </p:oleObj>
              </mc:Choice>
              <mc:Fallback>
                <p:oleObj name="Equation" r:id="rId5" imgW="2374900" imgH="1244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788" y="2945966"/>
                        <a:ext cx="4218049" cy="2211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6"/>
          <p:cNvSpPr/>
          <p:nvPr>
            <p:custDataLst>
              <p:tags r:id="rId3"/>
            </p:custDataLst>
          </p:nvPr>
        </p:nvSpPr>
        <p:spPr>
          <a:xfrm>
            <a:off x="724686" y="3012939"/>
            <a:ext cx="158432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endParaRPr lang="zh-CN" altLang="en-US" sz="2000" kern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72639"/>
            <a:ext cx="8159750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、求在</a:t>
            </a:r>
            <a:r>
              <a:rPr kumimoji="1" lang="en-US" altLang="zh-CN" sz="2000" i="1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轴上与点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A(5,12)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的距离为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的坐标；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481888" y="2349662"/>
          <a:ext cx="3881283" cy="197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1219200" progId="Equation.DSMT4">
                  <p:embed/>
                </p:oleObj>
              </mc:Choice>
              <mc:Fallback>
                <p:oleObj name="Equation" r:id="rId4" imgW="2070100" imgH="1219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888" y="2349662"/>
                        <a:ext cx="3881283" cy="19762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270441"/>
            <a:ext cx="8686800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、已知点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的横坐标是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，点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与点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N(-1,5)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间的距离等于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，求点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kumimoji="1"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的纵坐标</a:t>
            </a:r>
            <a:r>
              <a:rPr kumimoji="1"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21507" name="Object 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206186" y="2145265"/>
          <a:ext cx="4399707" cy="17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2336800" imgH="1054100" progId="Equation.3">
                  <p:embed/>
                </p:oleObj>
              </mc:Choice>
              <mc:Fallback>
                <p:oleObj name="公式" r:id="rId5" imgW="2336800" imgH="1054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186" y="2145265"/>
                        <a:ext cx="4399707" cy="177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13"/>
          <p:cNvSpPr/>
          <p:nvPr>
            <p:custDataLst>
              <p:tags r:id="rId3"/>
            </p:custDataLst>
          </p:nvPr>
        </p:nvSpPr>
        <p:spPr>
          <a:xfrm>
            <a:off x="3206186" y="4162948"/>
            <a:ext cx="42481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P(7,-1)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P(7,11)</a:t>
            </a:r>
            <a:endParaRPr lang="en-US" altLang="zh-CN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31595"/>
            <a:ext cx="8686800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1"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、已知点</a:t>
            </a:r>
            <a:r>
              <a:rPr kumimoji="1" lang="en-US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A(7,-4) </a:t>
            </a:r>
            <a:r>
              <a:rPr kumimoji="1"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1" lang="en-US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B(-5,6), </a:t>
            </a:r>
            <a:r>
              <a:rPr kumimoji="1"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求线段</a:t>
            </a:r>
            <a:r>
              <a:rPr kumimoji="1" lang="en-US" altLang="zh-CN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kumimoji="1"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的垂直平分线的方程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200400" y="2110231"/>
          <a:ext cx="5247006" cy="162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78100" imgH="889000" progId="Equation.DSMT4">
                  <p:embed/>
                </p:oleObj>
              </mc:Choice>
              <mc:Fallback>
                <p:oleObj name="Equation" r:id="rId5" imgW="25781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10231"/>
                        <a:ext cx="5247006" cy="1620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8"/>
          <p:cNvSpPr/>
          <p:nvPr>
            <p:custDataLst>
              <p:tags r:id="rId3"/>
            </p:custDataLst>
          </p:nvPr>
        </p:nvSpPr>
        <p:spPr>
          <a:xfrm>
            <a:off x="3200400" y="3530669"/>
            <a:ext cx="395922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化简得：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6x-5y-1=0</a:t>
            </a:r>
            <a:endParaRPr lang="en-US" altLang="zh-CN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宽屏</PresentationFormat>
  <Paragraphs>113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FandolFang R</vt:lpstr>
      <vt:lpstr>Calibri</vt:lpstr>
      <vt:lpstr>思源黑体 CN Medium</vt:lpstr>
      <vt:lpstr>Symbol</vt:lpstr>
      <vt:lpstr>思源黑体 CN Light</vt:lpstr>
      <vt:lpstr>办公资源网：www.bangongziyuan.com</vt:lpstr>
      <vt:lpstr>公式</vt:lpstr>
      <vt:lpstr>Equation</vt:lpstr>
      <vt:lpstr>PowerPoint 演示文稿</vt:lpstr>
      <vt:lpstr>PowerPoint 演示文稿</vt:lpstr>
      <vt:lpstr>PowerPoint 演示文稿</vt:lpstr>
      <vt:lpstr>两点间距离公式</vt:lpstr>
      <vt:lpstr>两点间距离公式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