
<file path=[Content_Types].xml><?xml version="1.0" encoding="utf-8"?>
<Types xmlns="http://schemas.openxmlformats.org/package/2006/content-types">
  <Default Extension="emf" ContentType="image/x-emf"/>
  <Default Extension="fntdata" ContentType="application/x-fontdata"/>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4" r:id="rId2"/>
    <p:sldId id="259" r:id="rId3"/>
    <p:sldId id="260" r:id="rId4"/>
    <p:sldId id="263" r:id="rId5"/>
    <p:sldId id="264" r:id="rId6"/>
    <p:sldId id="265" r:id="rId7"/>
    <p:sldId id="266" r:id="rId8"/>
    <p:sldId id="267" r:id="rId9"/>
    <p:sldId id="268" r:id="rId10"/>
    <p:sldId id="269" r:id="rId11"/>
    <p:sldId id="270" r:id="rId12"/>
    <p:sldId id="271" r:id="rId13"/>
    <p:sldId id="272" r:id="rId14"/>
    <p:sldId id="273" r:id="rId15"/>
    <p:sldId id="287" r:id="rId16"/>
    <p:sldId id="275" r:id="rId17"/>
  </p:sldIdLst>
  <p:sldSz cx="12192000" cy="6858000"/>
  <p:notesSz cx="6858000" cy="9144000"/>
  <p:embeddedFontLst>
    <p:embeddedFont>
      <p:font typeface="FandolFang R" panose="02010600030101010101" charset="-122"/>
      <p:regular r:id="rId19"/>
    </p:embeddedFont>
    <p:embeddedFont>
      <p:font typeface="思源黑体 CN Light" panose="02010600030101010101" charset="-122"/>
      <p:regular r:id="rId20"/>
    </p:embeddedFont>
    <p:embeddedFont>
      <p:font typeface="Calibri" panose="020F0502020204030204" pitchFamily="34" charset="0"/>
      <p:regular r:id="rId21"/>
      <p:bold r:id="rId22"/>
      <p:italic r:id="rId23"/>
      <p:boldItalic r:id="rId24"/>
    </p:embeddedFont>
  </p:embeddedFontLst>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p15:clr>
            <a:srgbClr val="A4A3A4"/>
          </p15:clr>
        </p15:guide>
        <p15:guide id="2" pos="7265">
          <p15:clr>
            <a:srgbClr val="A4A3A4"/>
          </p15:clr>
        </p15:guide>
        <p15:guide id="3" orient="horz" pos="600">
          <p15:clr>
            <a:srgbClr val="A4A3A4"/>
          </p15:clr>
        </p15:guide>
        <p15:guide id="4" orient="horz" pos="709">
          <p15:clr>
            <a:srgbClr val="A4A3A4"/>
          </p15:clr>
        </p15:guide>
        <p15:guide id="5" orient="horz" pos="3928">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774" y="96"/>
      </p:cViewPr>
      <p:guideLst>
        <p:guide pos="415"/>
        <p:guide pos="7265"/>
        <p:guide orient="horz" pos="600"/>
        <p:guide orient="horz" pos="709"/>
        <p:guide orient="horz" pos="3928"/>
        <p:guide orient="horz" pos="38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3ACD943-6C4C-485E-A1DE-10844C653D4D}" type="datetimeFigureOut">
              <a:rPr lang="zh-CN" altLang="en-US" smtClean="0"/>
              <a:t>2021/1/9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47AE6268-3315-45EF-B116-0B9B428CD9F0}"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幻灯片图像占位符 295937"/>
          <p:cNvSpPr>
            <a:spLocks noGrp="1" noRot="1" noChangeAspect="1" noChangeArrowheads="1" noTextEdit="1"/>
          </p:cNvSpPr>
          <p:nvPr>
            <p:ph type="sldImg" idx="4294967295"/>
          </p:nvPr>
        </p:nvSpPr>
        <p:spPr>
          <a:xfrm>
            <a:off x="333375" y="666750"/>
            <a:ext cx="6192838" cy="3484563"/>
          </a:xfrm>
        </p:spPr>
      </p:sp>
      <p:sp>
        <p:nvSpPr>
          <p:cNvPr id="11266" name="文本占位符 295938"/>
          <p:cNvSpPr>
            <a:spLocks noGrp="1" noChangeArrowheads="1"/>
          </p:cNvSpPr>
          <p:nvPr>
            <p:ph type="body" idx="4294967295"/>
          </p:nvPr>
        </p:nvSpPr>
        <p:spPr>
          <a:xfrm>
            <a:off x="904875" y="4373563"/>
            <a:ext cx="5048250" cy="4078287"/>
          </a:xfrm>
        </p:spPr>
        <p:txBody>
          <a:bodyPr/>
          <a:lstStyle/>
          <a:p>
            <a:endParaRPr lang="zh-CN" altLang="en-US"/>
          </a:p>
        </p:txBody>
      </p:sp>
      <p:sp>
        <p:nvSpPr>
          <p:cNvPr id="1126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B32EF336-2F1B-4213-92E8-29BCFA829A37}"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5</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幻灯片图像占位符 297985"/>
          <p:cNvSpPr>
            <a:spLocks noGrp="1" noRot="1" noChangeAspect="1" noChangeArrowheads="1" noTextEdit="1"/>
          </p:cNvSpPr>
          <p:nvPr>
            <p:ph type="sldImg" idx="4294967295"/>
          </p:nvPr>
        </p:nvSpPr>
        <p:spPr>
          <a:xfrm>
            <a:off x="333375" y="666750"/>
            <a:ext cx="6192838" cy="3484563"/>
          </a:xfrm>
        </p:spPr>
      </p:sp>
      <p:sp>
        <p:nvSpPr>
          <p:cNvPr id="13314" name="文本占位符 297986"/>
          <p:cNvSpPr>
            <a:spLocks noGrp="1" noChangeArrowheads="1"/>
          </p:cNvSpPr>
          <p:nvPr>
            <p:ph type="body" idx="4294967295"/>
          </p:nvPr>
        </p:nvSpPr>
        <p:spPr>
          <a:xfrm>
            <a:off x="904875" y="4373563"/>
            <a:ext cx="5048250" cy="4078287"/>
          </a:xfrm>
        </p:spPr>
        <p:txBody>
          <a:bodyPr/>
          <a:lstStyle/>
          <a:p>
            <a:endParaRPr lang="zh-CN" altLang="en-US"/>
          </a:p>
        </p:txBody>
      </p:sp>
      <p:sp>
        <p:nvSpPr>
          <p:cNvPr id="13315"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94E15BB9-E3AB-40FD-920E-CEC305277CE9}"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6</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幻灯片图像占位符 300033"/>
          <p:cNvSpPr>
            <a:spLocks noGrp="1" noRot="1" noChangeAspect="1" noChangeArrowheads="1" noTextEdit="1"/>
          </p:cNvSpPr>
          <p:nvPr>
            <p:ph type="sldImg" idx="4294967295"/>
          </p:nvPr>
        </p:nvSpPr>
        <p:spPr>
          <a:xfrm>
            <a:off x="333375" y="666750"/>
            <a:ext cx="6192838" cy="3484563"/>
          </a:xfrm>
        </p:spPr>
      </p:sp>
      <p:sp>
        <p:nvSpPr>
          <p:cNvPr id="15362" name="文本占位符 300034"/>
          <p:cNvSpPr>
            <a:spLocks noGrp="1" noChangeArrowheads="1"/>
          </p:cNvSpPr>
          <p:nvPr>
            <p:ph type="body" idx="4294967295"/>
          </p:nvPr>
        </p:nvSpPr>
        <p:spPr>
          <a:xfrm>
            <a:off x="904875" y="4373563"/>
            <a:ext cx="5048250" cy="4078287"/>
          </a:xfrm>
        </p:spPr>
        <p:txBody>
          <a:bodyPr/>
          <a:lstStyle/>
          <a:p>
            <a:endParaRPr lang="zh-CN" altLang="en-US"/>
          </a:p>
        </p:txBody>
      </p:sp>
      <p:sp>
        <p:nvSpPr>
          <p:cNvPr id="15363"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196AFB68-DF87-4A5D-A13B-F61146B45D8F}"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7</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302081"/>
          <p:cNvSpPr>
            <a:spLocks noGrp="1" noRot="1" noChangeAspect="1" noChangeArrowheads="1" noTextEdit="1"/>
          </p:cNvSpPr>
          <p:nvPr>
            <p:ph type="sldImg" idx="4294967295"/>
          </p:nvPr>
        </p:nvSpPr>
        <p:spPr>
          <a:xfrm>
            <a:off x="333375" y="666750"/>
            <a:ext cx="6192838" cy="3484563"/>
          </a:xfrm>
        </p:spPr>
      </p:sp>
      <p:sp>
        <p:nvSpPr>
          <p:cNvPr id="17410" name="文本占位符 302082"/>
          <p:cNvSpPr>
            <a:spLocks noGrp="1" noChangeArrowheads="1"/>
          </p:cNvSpPr>
          <p:nvPr>
            <p:ph type="body" idx="4294967295"/>
          </p:nvPr>
        </p:nvSpPr>
        <p:spPr>
          <a:xfrm>
            <a:off x="904875" y="4373563"/>
            <a:ext cx="5048250" cy="4078287"/>
          </a:xfrm>
        </p:spPr>
        <p:txBody>
          <a:bodyPr/>
          <a:lstStyle/>
          <a:p>
            <a:endParaRPr lang="zh-CN" altLang="en-US"/>
          </a:p>
        </p:txBody>
      </p:sp>
      <p:sp>
        <p:nvSpPr>
          <p:cNvPr id="17411"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998714C3-BE0C-4B21-A573-09080D7B9E0D}"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8</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304129"/>
          <p:cNvSpPr>
            <a:spLocks noGrp="1" noRot="1" noChangeAspect="1" noChangeArrowheads="1" noTextEdit="1"/>
          </p:cNvSpPr>
          <p:nvPr>
            <p:ph type="sldImg" idx="4294967295"/>
          </p:nvPr>
        </p:nvSpPr>
        <p:spPr>
          <a:xfrm>
            <a:off x="333375" y="666750"/>
            <a:ext cx="6192838" cy="3484563"/>
          </a:xfrm>
        </p:spPr>
      </p:sp>
      <p:sp>
        <p:nvSpPr>
          <p:cNvPr id="19458" name="文本占位符 304130"/>
          <p:cNvSpPr>
            <a:spLocks noGrp="1" noChangeArrowheads="1"/>
          </p:cNvSpPr>
          <p:nvPr>
            <p:ph type="body" idx="4294967295"/>
          </p:nvPr>
        </p:nvSpPr>
        <p:spPr>
          <a:xfrm>
            <a:off x="904875" y="4373563"/>
            <a:ext cx="5048250" cy="4078287"/>
          </a:xfrm>
        </p:spPr>
        <p:txBody>
          <a:bodyPr/>
          <a:lstStyle/>
          <a:p>
            <a:endParaRPr lang="zh-CN" altLang="en-US"/>
          </a:p>
        </p:txBody>
      </p:sp>
      <p:sp>
        <p:nvSpPr>
          <p:cNvPr id="19459"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F5385345-5994-4DD2-B966-4E79287C4477}"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9</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幻灯片图像占位符 306177"/>
          <p:cNvSpPr>
            <a:spLocks noGrp="1" noRot="1" noChangeAspect="1" noChangeArrowheads="1" noTextEdit="1"/>
          </p:cNvSpPr>
          <p:nvPr>
            <p:ph type="sldImg" idx="4294967295"/>
          </p:nvPr>
        </p:nvSpPr>
        <p:spPr>
          <a:xfrm>
            <a:off x="333375" y="666750"/>
            <a:ext cx="6192838" cy="3484563"/>
          </a:xfrm>
        </p:spPr>
      </p:sp>
      <p:sp>
        <p:nvSpPr>
          <p:cNvPr id="21506" name="文本占位符 306178"/>
          <p:cNvSpPr>
            <a:spLocks noGrp="1" noChangeArrowheads="1"/>
          </p:cNvSpPr>
          <p:nvPr>
            <p:ph type="body" idx="4294967295"/>
          </p:nvPr>
        </p:nvSpPr>
        <p:spPr>
          <a:xfrm>
            <a:off x="904875" y="4373563"/>
            <a:ext cx="5048250" cy="4078287"/>
          </a:xfrm>
        </p:spPr>
        <p:txBody>
          <a:bodyPr/>
          <a:lstStyle/>
          <a:p>
            <a:endParaRPr lang="zh-CN" altLang="en-US"/>
          </a:p>
        </p:txBody>
      </p:sp>
      <p:sp>
        <p:nvSpPr>
          <p:cNvPr id="21507"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1D53FE68-D162-490F-97DE-A6CFF4B84166}"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10</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幻灯片图像占位符 308225"/>
          <p:cNvSpPr>
            <a:spLocks noGrp="1" noRot="1" noChangeAspect="1" noChangeArrowheads="1" noTextEdit="1"/>
          </p:cNvSpPr>
          <p:nvPr>
            <p:ph type="sldImg" idx="4294967295"/>
          </p:nvPr>
        </p:nvSpPr>
        <p:spPr>
          <a:xfrm>
            <a:off x="333375" y="666750"/>
            <a:ext cx="6192838" cy="3484563"/>
          </a:xfrm>
        </p:spPr>
      </p:sp>
      <p:sp>
        <p:nvSpPr>
          <p:cNvPr id="23554" name="文本占位符 308226"/>
          <p:cNvSpPr>
            <a:spLocks noGrp="1" noChangeArrowheads="1"/>
          </p:cNvSpPr>
          <p:nvPr>
            <p:ph type="body" idx="4294967295"/>
          </p:nvPr>
        </p:nvSpPr>
        <p:spPr>
          <a:xfrm>
            <a:off x="904875" y="4373563"/>
            <a:ext cx="5048250" cy="4078287"/>
          </a:xfrm>
        </p:spPr>
        <p:txBody>
          <a:bodyPr/>
          <a:lstStyle/>
          <a:p>
            <a:endParaRPr lang="zh-CN" altLang="en-US"/>
          </a:p>
        </p:txBody>
      </p:sp>
      <p:sp>
        <p:nvSpPr>
          <p:cNvPr id="23555"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marR="0" lvl="0" indent="0" algn="r" defTabSz="914400" eaLnBrk="1" fontAlgn="auto" latinLnBrk="0" hangingPunct="1">
              <a:lnSpc>
                <a:spcPct val="100000"/>
              </a:lnSpc>
              <a:spcBef>
                <a:spcPct val="0"/>
              </a:spcBef>
              <a:spcAft>
                <a:spcPts val="0"/>
              </a:spcAft>
              <a:buClrTx/>
              <a:buSzTx/>
              <a:buFontTx/>
              <a:buNone/>
              <a:defRPr/>
            </a:pPr>
            <a:fld id="{17C38E72-98A5-4CC5-BD2E-0FA05787C08F}" type="slidenum">
              <a:rPr kumimoji="0" lang="zh-CN" altLang="en-US" sz="1200" b="0" i="0" u="none" strike="noStrike" kern="0" cap="none" spc="0" normalizeH="0" baseline="0" noProof="0" smtClean="0">
                <a:ln>
                  <a:noFill/>
                </a:ln>
                <a:solidFill>
                  <a:schemeClr val="tx1"/>
                </a:solidFill>
                <a:effectLst/>
                <a:uLnTx/>
                <a:uFillTx/>
                <a:latin typeface="Times New Roman" panose="02020603050405020304" pitchFamily="18" charset="0"/>
                <a:ea typeface="宋体" panose="02010600030101010101" pitchFamily="2" charset="-122"/>
              </a:rPr>
              <a:t>11</a:t>
            </a:fld>
            <a:endParaRPr kumimoji="0" lang="zh-CN" altLang="en-US" sz="1200" b="0" i="0" u="none" strike="noStrike" kern="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4AF39AF-2281-4A67-BEFF-C4B1DAD081C2}" type="slidenum">
              <a:rPr kumimoji="0" lang="zh-CN" altLang="en-US" sz="1200" b="0" i="0" u="none" strike="noStrike" kern="1200" cap="none" spc="0" normalizeH="0" baseline="0" noProof="0" smtClean="0">
                <a:ln>
                  <a:noFill/>
                </a:ln>
                <a:solidFill>
                  <a:prstClr val="black"/>
                </a:solidFill>
                <a:effectLst/>
                <a:uLnTx/>
                <a:uFillTx/>
                <a:latin typeface="FandolFang R" panose="00000500000000000000" pitchFamily="50" charset="-122"/>
                <a:ea typeface="FandolFang R" panose="00000500000000000000" pitchFamily="50" charset="-122"/>
                <a:cs typeface="+mn-cs"/>
              </a:rPr>
              <a:t>15</a:t>
            </a:fld>
            <a:endParaRPr kumimoji="0" lang="zh-CN" altLang="en-US" sz="1200" b="0" i="0" u="none" strike="noStrike" kern="1200" cap="none" spc="0" normalizeH="0" baseline="0" noProof="0" dirty="0">
              <a:ln>
                <a:noFill/>
              </a:ln>
              <a:solidFill>
                <a:prstClr val="black"/>
              </a:solidFill>
              <a:effectLst/>
              <a:uLnTx/>
              <a:uFillTx/>
              <a:latin typeface="FandolFang R" panose="00000500000000000000" pitchFamily="50" charset="-122"/>
              <a:ea typeface="FandolFang R" panose="00000500000000000000" pitchFamily="50"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3" name="箭头: V 形 2"/>
          <p:cNvSpPr/>
          <p:nvPr userDrawn="1"/>
        </p:nvSpPr>
        <p:spPr>
          <a:xfrm>
            <a:off x="571500" y="381000"/>
            <a:ext cx="457200" cy="457200"/>
          </a:xfrm>
          <a:prstGeom prst="chevron">
            <a:avLst/>
          </a:prstGeom>
          <a:solidFill>
            <a:srgbClr val="7C6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箭头: V 形 3"/>
          <p:cNvSpPr/>
          <p:nvPr userDrawn="1"/>
        </p:nvSpPr>
        <p:spPr>
          <a:xfrm>
            <a:off x="927100" y="381000"/>
            <a:ext cx="457200" cy="457200"/>
          </a:xfrm>
          <a:prstGeom prst="chevron">
            <a:avLst/>
          </a:prstGeom>
          <a:solidFill>
            <a:srgbClr val="7C6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4.wmf"/><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28857;&#21040;&#30452;&#32447;&#36317;&#31163;.exe"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t="1151" r="56397" b="65756"/>
          <a:stretch>
            <a:fillRect/>
          </a:stretch>
        </p:blipFill>
        <p:spPr>
          <a:xfrm>
            <a:off x="4338498" y="-1"/>
            <a:ext cx="3926752" cy="1907691"/>
          </a:xfrm>
          <a:custGeom>
            <a:avLst/>
            <a:gdLst>
              <a:gd name="connsiteX0" fmla="*/ 0 w 3926752"/>
              <a:gd name="connsiteY0" fmla="*/ 0 h 1907691"/>
              <a:gd name="connsiteX1" fmla="*/ 3926752 w 3926752"/>
              <a:gd name="connsiteY1" fmla="*/ 0 h 1907691"/>
              <a:gd name="connsiteX2" fmla="*/ 1963376 w 3926752"/>
              <a:gd name="connsiteY2" fmla="*/ 1907691 h 1907691"/>
              <a:gd name="connsiteX3" fmla="*/ 0 w 3926752"/>
              <a:gd name="connsiteY3" fmla="*/ 0 h 1907691"/>
            </a:gdLst>
            <a:ahLst/>
            <a:cxnLst>
              <a:cxn ang="0">
                <a:pos x="connsiteX0" y="connsiteY0"/>
              </a:cxn>
              <a:cxn ang="0">
                <a:pos x="connsiteX1" y="connsiteY1"/>
              </a:cxn>
              <a:cxn ang="0">
                <a:pos x="connsiteX2" y="connsiteY2"/>
              </a:cxn>
              <a:cxn ang="0">
                <a:pos x="connsiteX3" y="connsiteY3"/>
              </a:cxn>
            </a:cxnLst>
            <a:rect l="l" t="t" r="r" b="b"/>
            <a:pathLst>
              <a:path w="3926752" h="1907691">
                <a:moveTo>
                  <a:pt x="0" y="0"/>
                </a:moveTo>
                <a:lnTo>
                  <a:pt x="3926752" y="0"/>
                </a:lnTo>
                <a:lnTo>
                  <a:pt x="1963376" y="1907691"/>
                </a:lnTo>
                <a:lnTo>
                  <a:pt x="0" y="0"/>
                </a:lnTo>
                <a:close/>
              </a:path>
            </a:pathLst>
          </a:cu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43603" t="1151" r="12793" b="65756"/>
          <a:stretch>
            <a:fillRect/>
          </a:stretch>
        </p:blipFill>
        <p:spPr>
          <a:xfrm>
            <a:off x="8265253" y="-1"/>
            <a:ext cx="3926749" cy="1907691"/>
          </a:xfrm>
          <a:custGeom>
            <a:avLst/>
            <a:gdLst>
              <a:gd name="connsiteX0" fmla="*/ 0 w 3926749"/>
              <a:gd name="connsiteY0" fmla="*/ 0 h 1907691"/>
              <a:gd name="connsiteX1" fmla="*/ 3926749 w 3926749"/>
              <a:gd name="connsiteY1" fmla="*/ 0 h 1907691"/>
              <a:gd name="connsiteX2" fmla="*/ 1963374 w 3926749"/>
              <a:gd name="connsiteY2" fmla="*/ 1907691 h 1907691"/>
              <a:gd name="connsiteX3" fmla="*/ 0 w 3926749"/>
              <a:gd name="connsiteY3" fmla="*/ 0 h 1907691"/>
            </a:gdLst>
            <a:ahLst/>
            <a:cxnLst>
              <a:cxn ang="0">
                <a:pos x="connsiteX0" y="connsiteY0"/>
              </a:cxn>
              <a:cxn ang="0">
                <a:pos x="connsiteX1" y="connsiteY1"/>
              </a:cxn>
              <a:cxn ang="0">
                <a:pos x="connsiteX2" y="connsiteY2"/>
              </a:cxn>
              <a:cxn ang="0">
                <a:pos x="connsiteX3" y="connsiteY3"/>
              </a:cxn>
            </a:cxnLst>
            <a:rect l="l" t="t" r="r" b="b"/>
            <a:pathLst>
              <a:path w="3926749" h="1907691">
                <a:moveTo>
                  <a:pt x="0" y="0"/>
                </a:moveTo>
                <a:lnTo>
                  <a:pt x="3926749" y="0"/>
                </a:lnTo>
                <a:lnTo>
                  <a:pt x="1963374" y="1907691"/>
                </a:lnTo>
                <a:lnTo>
                  <a:pt x="0" y="0"/>
                </a:lnTo>
                <a:close/>
              </a:path>
            </a:pathLst>
          </a:custGeom>
        </p:spPr>
      </p:pic>
      <p:pic>
        <p:nvPicPr>
          <p:cNvPr id="23" name="图片 22"/>
          <p:cNvPicPr>
            <a:picLocks noChangeAspect="1"/>
          </p:cNvPicPr>
          <p:nvPr/>
        </p:nvPicPr>
        <p:blipFill>
          <a:blip r:embed="rId2">
            <a:extLst>
              <a:ext uri="{28A0092B-C50C-407E-A947-70E740481C1C}">
                <a14:useLocalDpi xmlns:a14="http://schemas.microsoft.com/office/drawing/2010/main" val="0"/>
              </a:ext>
            </a:extLst>
          </a:blip>
          <a:srcRect l="23589" t="4065" r="36044" b="32873"/>
          <a:stretch>
            <a:fillRect/>
          </a:stretch>
        </p:blipFill>
        <p:spPr>
          <a:xfrm>
            <a:off x="6462845" y="167987"/>
            <a:ext cx="3635277" cy="3635277"/>
          </a:xfrm>
          <a:custGeom>
            <a:avLst/>
            <a:gdLst>
              <a:gd name="connsiteX0" fmla="*/ 1807209 w 3635277"/>
              <a:gd name="connsiteY0" fmla="*/ 0 h 3635277"/>
              <a:gd name="connsiteX1" fmla="*/ 3635277 w 3635277"/>
              <a:gd name="connsiteY1" fmla="*/ 1807209 h 3635277"/>
              <a:gd name="connsiteX2" fmla="*/ 1828069 w 3635277"/>
              <a:gd name="connsiteY2" fmla="*/ 3635277 h 3635277"/>
              <a:gd name="connsiteX3" fmla="*/ 0 w 3635277"/>
              <a:gd name="connsiteY3" fmla="*/ 1828068 h 3635277"/>
              <a:gd name="connsiteX4" fmla="*/ 1807209 w 3635277"/>
              <a:gd name="connsiteY4" fmla="*/ 0 h 363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277" h="3635277">
                <a:moveTo>
                  <a:pt x="1807209" y="0"/>
                </a:moveTo>
                <a:lnTo>
                  <a:pt x="3635277" y="1807209"/>
                </a:lnTo>
                <a:lnTo>
                  <a:pt x="1828069" y="3635277"/>
                </a:lnTo>
                <a:lnTo>
                  <a:pt x="0" y="1828068"/>
                </a:lnTo>
                <a:lnTo>
                  <a:pt x="1807209" y="0"/>
                </a:lnTo>
                <a:close/>
              </a:path>
            </a:pathLst>
          </a:cu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66432" t="4824" r="12793" b="33632"/>
          <a:stretch>
            <a:fillRect/>
          </a:stretch>
        </p:blipFill>
        <p:spPr>
          <a:xfrm>
            <a:off x="10321066" y="211722"/>
            <a:ext cx="1870934" cy="3547809"/>
          </a:xfrm>
          <a:custGeom>
            <a:avLst/>
            <a:gdLst>
              <a:gd name="connsiteX0" fmla="*/ 1870934 w 1870934"/>
              <a:gd name="connsiteY0" fmla="*/ 0 h 3547809"/>
              <a:gd name="connsiteX1" fmla="*/ 1870934 w 1870934"/>
              <a:gd name="connsiteY1" fmla="*/ 3547809 h 3547809"/>
              <a:gd name="connsiteX2" fmla="*/ 0 w 1870934"/>
              <a:gd name="connsiteY2" fmla="*/ 1773904 h 3547809"/>
              <a:gd name="connsiteX3" fmla="*/ 1870934 w 1870934"/>
              <a:gd name="connsiteY3" fmla="*/ 0 h 3547809"/>
            </a:gdLst>
            <a:ahLst/>
            <a:cxnLst>
              <a:cxn ang="0">
                <a:pos x="connsiteX0" y="connsiteY0"/>
              </a:cxn>
              <a:cxn ang="0">
                <a:pos x="connsiteX1" y="connsiteY1"/>
              </a:cxn>
              <a:cxn ang="0">
                <a:pos x="connsiteX2" y="connsiteY2"/>
              </a:cxn>
              <a:cxn ang="0">
                <a:pos x="connsiteX3" y="connsiteY3"/>
              </a:cxn>
            </a:cxnLst>
            <a:rect l="l" t="t" r="r" b="b"/>
            <a:pathLst>
              <a:path w="1870934" h="3547809">
                <a:moveTo>
                  <a:pt x="1870934" y="0"/>
                </a:moveTo>
                <a:lnTo>
                  <a:pt x="1870934" y="3547809"/>
                </a:lnTo>
                <a:lnTo>
                  <a:pt x="0" y="1773904"/>
                </a:lnTo>
                <a:lnTo>
                  <a:pt x="1870934" y="0"/>
                </a:lnTo>
                <a:close/>
              </a:path>
            </a:pathLst>
          </a:cu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45308" t="36943" r="14329"/>
          <a:stretch>
            <a:fillRect/>
          </a:stretch>
        </p:blipFill>
        <p:spPr>
          <a:xfrm>
            <a:off x="8418752" y="2063273"/>
            <a:ext cx="3634983" cy="3634986"/>
          </a:xfrm>
          <a:custGeom>
            <a:avLst/>
            <a:gdLst>
              <a:gd name="connsiteX0" fmla="*/ 1807209 w 3634983"/>
              <a:gd name="connsiteY0" fmla="*/ 0 h 3634986"/>
              <a:gd name="connsiteX1" fmla="*/ 3634983 w 3634983"/>
              <a:gd name="connsiteY1" fmla="*/ 1806918 h 3634986"/>
              <a:gd name="connsiteX2" fmla="*/ 1827774 w 3634983"/>
              <a:gd name="connsiteY2" fmla="*/ 3634986 h 3634986"/>
              <a:gd name="connsiteX3" fmla="*/ 0 w 3634983"/>
              <a:gd name="connsiteY3" fmla="*/ 1828068 h 3634986"/>
              <a:gd name="connsiteX4" fmla="*/ 1807209 w 3634983"/>
              <a:gd name="connsiteY4" fmla="*/ 0 h 36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983" h="3634986">
                <a:moveTo>
                  <a:pt x="1807209" y="0"/>
                </a:moveTo>
                <a:lnTo>
                  <a:pt x="3634983" y="1806918"/>
                </a:lnTo>
                <a:lnTo>
                  <a:pt x="1827774" y="3634986"/>
                </a:lnTo>
                <a:lnTo>
                  <a:pt x="0" y="1828068"/>
                </a:lnTo>
                <a:lnTo>
                  <a:pt x="1807209" y="0"/>
                </a:lnTo>
                <a:close/>
              </a:path>
            </a:pathLst>
          </a:custGeom>
        </p:spPr>
      </p:pic>
      <p:grpSp>
        <p:nvGrpSpPr>
          <p:cNvPr id="18" name="组合 17"/>
          <p:cNvGrpSpPr/>
          <p:nvPr/>
        </p:nvGrpSpPr>
        <p:grpSpPr>
          <a:xfrm>
            <a:off x="644142" y="2314916"/>
            <a:ext cx="6289222" cy="2641902"/>
            <a:chOff x="6147269" y="2844265"/>
            <a:chExt cx="5414790" cy="2076459"/>
          </a:xfrm>
        </p:grpSpPr>
        <p:grpSp>
          <p:nvGrpSpPr>
            <p:cNvPr id="19" name="组合 18"/>
            <p:cNvGrpSpPr/>
            <p:nvPr/>
          </p:nvGrpSpPr>
          <p:grpSpPr>
            <a:xfrm>
              <a:off x="6147269" y="3331609"/>
              <a:ext cx="5414790" cy="1589115"/>
              <a:chOff x="-4714868" y="2110674"/>
              <a:chExt cx="5414790" cy="1589115"/>
            </a:xfrm>
          </p:grpSpPr>
          <p:sp>
            <p:nvSpPr>
              <p:cNvPr id="36" name="矩形: 圆角 21"/>
              <p:cNvSpPr/>
              <p:nvPr/>
            </p:nvSpPr>
            <p:spPr>
              <a:xfrm>
                <a:off x="-4648332" y="3345066"/>
                <a:ext cx="3562392" cy="354723"/>
              </a:xfrm>
              <a:prstGeom prst="roundRect">
                <a:avLst>
                  <a:gd name="adj" fmla="val 50000"/>
                </a:avLst>
              </a:prstGeom>
              <a:solidFill>
                <a:srgbClr val="7C6A6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7" name="组合 36"/>
              <p:cNvGrpSpPr/>
              <p:nvPr/>
            </p:nvGrpSpPr>
            <p:grpSpPr>
              <a:xfrm>
                <a:off x="-4714868" y="2110674"/>
                <a:ext cx="5414790" cy="944353"/>
                <a:chOff x="-4714868" y="2110674"/>
                <a:chExt cx="5414790" cy="944353"/>
              </a:xfrm>
            </p:grpSpPr>
            <p:sp>
              <p:nvSpPr>
                <p:cNvPr id="38" name="文本框 37"/>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39" name="直接连接符 38"/>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40" name="文本占位符 19"/>
                <p:cNvSpPr txBox="1"/>
                <p:nvPr/>
              </p:nvSpPr>
              <p:spPr>
                <a:xfrm>
                  <a:off x="-4708755" y="2110674"/>
                  <a:ext cx="5408677"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dist">
                    <a:buNone/>
                    <a:defRPr/>
                  </a:pPr>
                  <a:r>
                    <a:rPr lang="zh-CN" altLang="en-US" sz="4000" b="1" dirty="0">
                      <a:solidFill>
                        <a:srgbClr val="7C6A6D"/>
                      </a:solidFill>
                      <a:latin typeface="Arial" panose="020B0604020202020204" pitchFamily="34" charset="0"/>
                      <a:ea typeface="思源黑体 CN Regular" panose="020B0500000000000000" pitchFamily="34" charset="-122"/>
                      <a:cs typeface="+mn-ea"/>
                      <a:sym typeface="Arial" panose="020B0604020202020204" pitchFamily="34" charset="0"/>
                    </a:rPr>
                    <a:t> </a:t>
                  </a:r>
                  <a:r>
                    <a:rPr lang="en-US" altLang="zh-CN" sz="4000" b="1" dirty="0">
                      <a:solidFill>
                        <a:srgbClr val="7C6A6D"/>
                      </a:solidFill>
                      <a:latin typeface="Arial" panose="020B0604020202020204" pitchFamily="34" charset="0"/>
                      <a:ea typeface="思源黑体 CN Regular" panose="020B0500000000000000" pitchFamily="34" charset="-122"/>
                      <a:cs typeface="+mn-ea"/>
                      <a:sym typeface="Arial" panose="020B0604020202020204" pitchFamily="34" charset="0"/>
                    </a:rPr>
                    <a:t>3.3.3</a:t>
                  </a:r>
                  <a:r>
                    <a:rPr lang="zh-CN" altLang="en-US" sz="4000" b="1" dirty="0">
                      <a:solidFill>
                        <a:srgbClr val="7C6A6D"/>
                      </a:solidFill>
                      <a:latin typeface="Arial" panose="020B0604020202020204" pitchFamily="34" charset="0"/>
                      <a:ea typeface="思源黑体 CN Regular" panose="020B0500000000000000" pitchFamily="34" charset="-122"/>
                      <a:cs typeface="+mn-ea"/>
                      <a:sym typeface="Arial" panose="020B0604020202020204" pitchFamily="34" charset="0"/>
                    </a:rPr>
                    <a:t>点到直线的距离公式</a:t>
                  </a:r>
                  <a:endParaRPr kumimoji="0" lang="zh-CN" altLang="en-US" sz="4000" b="1" i="0" u="none" strike="noStrike" kern="1200" cap="none" spc="0" normalizeH="0" baseline="0" noProof="0" dirty="0">
                    <a:ln>
                      <a:noFill/>
                    </a:ln>
                    <a:solidFill>
                      <a:srgbClr val="7C6A6D"/>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35"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直线与方程</a:t>
              </a:r>
            </a:p>
          </p:txBody>
        </p:sp>
      </p:grpSp>
      <p:sp>
        <p:nvSpPr>
          <p:cNvPr id="41" name="矩形 40"/>
          <p:cNvSpPr/>
          <p:nvPr/>
        </p:nvSpPr>
        <p:spPr>
          <a:xfrm>
            <a:off x="-1817724" y="515873"/>
            <a:ext cx="4062342" cy="300975"/>
          </a:xfrm>
          <a:prstGeom prst="rect">
            <a:avLst/>
          </a:prstGeom>
          <a:solidFill>
            <a:srgbClr val="7C6A6D"/>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人教版高中数学必修二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66" name="组合 305165"/>
          <p:cNvGrpSpPr/>
          <p:nvPr/>
        </p:nvGrpSpPr>
        <p:grpSpPr bwMode="auto">
          <a:xfrm>
            <a:off x="7979096" y="3318191"/>
            <a:ext cx="1430853" cy="1382592"/>
            <a:chOff x="3558" y="2454"/>
            <a:chExt cx="833" cy="870"/>
          </a:xfrm>
        </p:grpSpPr>
        <p:sp>
          <p:nvSpPr>
            <p:cNvPr id="20493" name="椭圆 305166"/>
            <p:cNvSpPr>
              <a:spLocks noChangeAspect="1" noChangeArrowheads="1"/>
            </p:cNvSpPr>
            <p:nvPr/>
          </p:nvSpPr>
          <p:spPr bwMode="auto">
            <a:xfrm flipV="1">
              <a:off x="3813" y="2746"/>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494" name="直接连接符 305167"/>
            <p:cNvSpPr>
              <a:spLocks noChangeAspect="1" noChangeShapeType="1"/>
            </p:cNvSpPr>
            <p:nvPr/>
          </p:nvSpPr>
          <p:spPr bwMode="auto">
            <a:xfrm>
              <a:off x="3852" y="2787"/>
              <a:ext cx="249" cy="233"/>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495" name="文本框 305168"/>
            <p:cNvSpPr txBox="1">
              <a:spLocks noChangeArrowheads="1"/>
            </p:cNvSpPr>
            <p:nvPr/>
          </p:nvSpPr>
          <p:spPr bwMode="auto">
            <a:xfrm>
              <a:off x="3585" y="2454"/>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496" name="文本框 305169"/>
            <p:cNvSpPr txBox="1">
              <a:spLocks noChangeArrowheads="1"/>
            </p:cNvSpPr>
            <p:nvPr/>
          </p:nvSpPr>
          <p:spPr bwMode="auto">
            <a:xfrm>
              <a:off x="4113" y="2941"/>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497" name="文本框 305170"/>
            <p:cNvSpPr txBox="1">
              <a:spLocks noChangeArrowheads="1"/>
            </p:cNvSpPr>
            <p:nvPr/>
          </p:nvSpPr>
          <p:spPr bwMode="auto">
            <a:xfrm>
              <a:off x="3558" y="3069"/>
              <a:ext cx="23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498" name="文本框 305171"/>
            <p:cNvSpPr txBox="1">
              <a:spLocks noChangeArrowheads="1"/>
            </p:cNvSpPr>
            <p:nvPr/>
          </p:nvSpPr>
          <p:spPr bwMode="auto">
            <a:xfrm>
              <a:off x="4170" y="2493"/>
              <a:ext cx="2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499" name="直接连接符 305172"/>
            <p:cNvSpPr>
              <a:spLocks noChangeShapeType="1"/>
            </p:cNvSpPr>
            <p:nvPr/>
          </p:nvSpPr>
          <p:spPr bwMode="auto">
            <a:xfrm>
              <a:off x="3843" y="2781"/>
              <a:ext cx="525"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00" name="直接连接符 305173"/>
            <p:cNvSpPr>
              <a:spLocks noChangeShapeType="1"/>
            </p:cNvSpPr>
            <p:nvPr/>
          </p:nvSpPr>
          <p:spPr bwMode="auto">
            <a:xfrm>
              <a:off x="3843" y="2781"/>
              <a:ext cx="0" cy="52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05175" name="组合 305174"/>
          <p:cNvGrpSpPr/>
          <p:nvPr/>
        </p:nvGrpSpPr>
        <p:grpSpPr bwMode="auto">
          <a:xfrm>
            <a:off x="8133080" y="3110226"/>
            <a:ext cx="1485900" cy="1417718"/>
            <a:chOff x="3648" y="2322"/>
            <a:chExt cx="864" cy="894"/>
          </a:xfrm>
        </p:grpSpPr>
        <p:sp>
          <p:nvSpPr>
            <p:cNvPr id="20502" name="椭圆 305175"/>
            <p:cNvSpPr>
              <a:spLocks noChangeAspect="1" noChangeArrowheads="1"/>
            </p:cNvSpPr>
            <p:nvPr/>
          </p:nvSpPr>
          <p:spPr bwMode="auto">
            <a:xfrm flipV="1">
              <a:off x="3903" y="2614"/>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03" name="直接连接符 305176"/>
            <p:cNvSpPr>
              <a:spLocks noChangeAspect="1" noChangeShapeType="1"/>
            </p:cNvSpPr>
            <p:nvPr/>
          </p:nvSpPr>
          <p:spPr bwMode="auto">
            <a:xfrm>
              <a:off x="3942" y="2655"/>
              <a:ext cx="282" cy="264"/>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04" name="文本框 305177"/>
            <p:cNvSpPr txBox="1">
              <a:spLocks noChangeArrowheads="1"/>
            </p:cNvSpPr>
            <p:nvPr/>
          </p:nvSpPr>
          <p:spPr bwMode="auto">
            <a:xfrm>
              <a:off x="3675" y="2322"/>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05" name="文本框 305178"/>
            <p:cNvSpPr txBox="1">
              <a:spLocks noChangeArrowheads="1"/>
            </p:cNvSpPr>
            <p:nvPr/>
          </p:nvSpPr>
          <p:spPr bwMode="auto">
            <a:xfrm>
              <a:off x="4234" y="2841"/>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06" name="文本框 305179"/>
            <p:cNvSpPr txBox="1">
              <a:spLocks noChangeArrowheads="1"/>
            </p:cNvSpPr>
            <p:nvPr/>
          </p:nvSpPr>
          <p:spPr bwMode="auto">
            <a:xfrm>
              <a:off x="3648" y="2937"/>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07" name="文本框 305180"/>
            <p:cNvSpPr txBox="1">
              <a:spLocks noChangeArrowheads="1"/>
            </p:cNvSpPr>
            <p:nvPr/>
          </p:nvSpPr>
          <p:spPr bwMode="auto">
            <a:xfrm>
              <a:off x="4282" y="2361"/>
              <a:ext cx="2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08" name="直接连接符 305181"/>
            <p:cNvSpPr>
              <a:spLocks noChangeShapeType="1"/>
            </p:cNvSpPr>
            <p:nvPr/>
          </p:nvSpPr>
          <p:spPr bwMode="auto">
            <a:xfrm flipV="1">
              <a:off x="3933" y="2634"/>
              <a:ext cx="579" cy="9"/>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09" name="直接连接符 305182"/>
            <p:cNvSpPr>
              <a:spLocks noChangeShapeType="1"/>
            </p:cNvSpPr>
            <p:nvPr/>
          </p:nvSpPr>
          <p:spPr bwMode="auto">
            <a:xfrm>
              <a:off x="3933" y="2649"/>
              <a:ext cx="0" cy="567"/>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05184" name="组合 305183"/>
          <p:cNvGrpSpPr/>
          <p:nvPr/>
        </p:nvGrpSpPr>
        <p:grpSpPr bwMode="auto">
          <a:xfrm>
            <a:off x="8307702" y="2899089"/>
            <a:ext cx="1541678" cy="1477943"/>
            <a:chOff x="3750" y="2190"/>
            <a:chExt cx="896" cy="930"/>
          </a:xfrm>
        </p:grpSpPr>
        <p:sp>
          <p:nvSpPr>
            <p:cNvPr id="20511" name="椭圆 305184"/>
            <p:cNvSpPr>
              <a:spLocks noChangeAspect="1" noChangeArrowheads="1"/>
            </p:cNvSpPr>
            <p:nvPr/>
          </p:nvSpPr>
          <p:spPr bwMode="auto">
            <a:xfrm flipV="1">
              <a:off x="4005" y="2482"/>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12" name="直接连接符 305185"/>
            <p:cNvSpPr>
              <a:spLocks noChangeAspect="1" noChangeShapeType="1"/>
            </p:cNvSpPr>
            <p:nvPr/>
          </p:nvSpPr>
          <p:spPr bwMode="auto">
            <a:xfrm>
              <a:off x="4044" y="2523"/>
              <a:ext cx="289" cy="270"/>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13" name="文本框 305186"/>
            <p:cNvSpPr txBox="1">
              <a:spLocks noChangeArrowheads="1"/>
            </p:cNvSpPr>
            <p:nvPr/>
          </p:nvSpPr>
          <p:spPr bwMode="auto">
            <a:xfrm>
              <a:off x="3777" y="2190"/>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14" name="文本框 305187"/>
            <p:cNvSpPr txBox="1">
              <a:spLocks noChangeArrowheads="1"/>
            </p:cNvSpPr>
            <p:nvPr/>
          </p:nvSpPr>
          <p:spPr bwMode="auto">
            <a:xfrm>
              <a:off x="4378" y="2677"/>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15" name="文本框 305188"/>
            <p:cNvSpPr txBox="1">
              <a:spLocks noChangeArrowheads="1"/>
            </p:cNvSpPr>
            <p:nvPr/>
          </p:nvSpPr>
          <p:spPr bwMode="auto">
            <a:xfrm>
              <a:off x="3750" y="2805"/>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16" name="文本框 305189"/>
            <p:cNvSpPr txBox="1">
              <a:spLocks noChangeArrowheads="1"/>
            </p:cNvSpPr>
            <p:nvPr/>
          </p:nvSpPr>
          <p:spPr bwMode="auto">
            <a:xfrm>
              <a:off x="4426" y="2217"/>
              <a:ext cx="2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17" name="直接连接符 305190"/>
            <p:cNvSpPr>
              <a:spLocks noChangeShapeType="1"/>
            </p:cNvSpPr>
            <p:nvPr/>
          </p:nvSpPr>
          <p:spPr bwMode="auto">
            <a:xfrm>
              <a:off x="4047" y="2517"/>
              <a:ext cx="573"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18" name="直接连接符 305191"/>
            <p:cNvSpPr>
              <a:spLocks noChangeShapeType="1"/>
            </p:cNvSpPr>
            <p:nvPr/>
          </p:nvSpPr>
          <p:spPr bwMode="auto">
            <a:xfrm>
              <a:off x="4035" y="2517"/>
              <a:ext cx="0" cy="603"/>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05193" name="组合 305192"/>
          <p:cNvGrpSpPr/>
          <p:nvPr/>
        </p:nvGrpSpPr>
        <p:grpSpPr bwMode="auto">
          <a:xfrm>
            <a:off x="8380733" y="2714939"/>
            <a:ext cx="1703594" cy="1481138"/>
            <a:chOff x="3792" y="2074"/>
            <a:chExt cx="990" cy="933"/>
          </a:xfrm>
        </p:grpSpPr>
        <p:sp>
          <p:nvSpPr>
            <p:cNvPr id="20520" name="椭圆 305193"/>
            <p:cNvSpPr>
              <a:spLocks noChangeAspect="1" noChangeArrowheads="1"/>
            </p:cNvSpPr>
            <p:nvPr/>
          </p:nvSpPr>
          <p:spPr bwMode="auto">
            <a:xfrm flipV="1">
              <a:off x="4118" y="2340"/>
              <a:ext cx="59" cy="60"/>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21" name="直接连接符 305194"/>
            <p:cNvSpPr>
              <a:spLocks noChangeAspect="1" noChangeShapeType="1"/>
            </p:cNvSpPr>
            <p:nvPr/>
          </p:nvSpPr>
          <p:spPr bwMode="auto">
            <a:xfrm>
              <a:off x="4140" y="2361"/>
              <a:ext cx="336" cy="315"/>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22" name="文本框 305195"/>
            <p:cNvSpPr txBox="1">
              <a:spLocks noChangeArrowheads="1"/>
            </p:cNvSpPr>
            <p:nvPr/>
          </p:nvSpPr>
          <p:spPr bwMode="auto">
            <a:xfrm>
              <a:off x="3888" y="2074"/>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23" name="文本框 305196"/>
            <p:cNvSpPr txBox="1">
              <a:spLocks noChangeArrowheads="1"/>
            </p:cNvSpPr>
            <p:nvPr/>
          </p:nvSpPr>
          <p:spPr bwMode="auto">
            <a:xfrm>
              <a:off x="4464" y="2589"/>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24" name="文本框 305197"/>
            <p:cNvSpPr txBox="1">
              <a:spLocks noChangeArrowheads="1"/>
            </p:cNvSpPr>
            <p:nvPr/>
          </p:nvSpPr>
          <p:spPr bwMode="auto">
            <a:xfrm>
              <a:off x="3792" y="2752"/>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25" name="文本框 305198"/>
            <p:cNvSpPr txBox="1">
              <a:spLocks noChangeArrowheads="1"/>
            </p:cNvSpPr>
            <p:nvPr/>
          </p:nvSpPr>
          <p:spPr bwMode="auto">
            <a:xfrm>
              <a:off x="4562" y="2074"/>
              <a:ext cx="2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26" name="直接连接符 305199"/>
            <p:cNvSpPr>
              <a:spLocks noChangeShapeType="1"/>
            </p:cNvSpPr>
            <p:nvPr/>
          </p:nvSpPr>
          <p:spPr bwMode="auto">
            <a:xfrm>
              <a:off x="4162" y="2367"/>
              <a:ext cx="613"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27" name="直接连接符 305200"/>
            <p:cNvSpPr>
              <a:spLocks noChangeShapeType="1"/>
            </p:cNvSpPr>
            <p:nvPr/>
          </p:nvSpPr>
          <p:spPr bwMode="auto">
            <a:xfrm flipH="1">
              <a:off x="4143" y="2373"/>
              <a:ext cx="0" cy="627"/>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529" name="文本框 305202"/>
          <p:cNvSpPr txBox="1">
            <a:spLocks noChangeArrowheads="1"/>
          </p:cNvSpPr>
          <p:nvPr/>
        </p:nvSpPr>
        <p:spPr bwMode="auto">
          <a:xfrm>
            <a:off x="577586" y="1162275"/>
            <a:ext cx="4857770" cy="40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L:Ax+By+C=0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a:t>
            </a:r>
          </a:p>
        </p:txBody>
      </p:sp>
      <p:grpSp>
        <p:nvGrpSpPr>
          <p:cNvPr id="305205" name="组合 305204"/>
          <p:cNvGrpSpPr/>
          <p:nvPr/>
        </p:nvGrpSpPr>
        <p:grpSpPr bwMode="auto">
          <a:xfrm>
            <a:off x="7828280" y="3518213"/>
            <a:ext cx="1416254" cy="1381125"/>
            <a:chOff x="3381" y="2697"/>
            <a:chExt cx="823" cy="870"/>
          </a:xfrm>
        </p:grpSpPr>
        <p:sp>
          <p:nvSpPr>
            <p:cNvPr id="20532" name="椭圆 305205"/>
            <p:cNvSpPr>
              <a:spLocks noChangeAspect="1" noChangeArrowheads="1"/>
            </p:cNvSpPr>
            <p:nvPr/>
          </p:nvSpPr>
          <p:spPr bwMode="auto">
            <a:xfrm flipV="1">
              <a:off x="3636" y="2989"/>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33" name="直接连接符 305206"/>
            <p:cNvSpPr>
              <a:spLocks noChangeAspect="1" noChangeShapeType="1"/>
            </p:cNvSpPr>
            <p:nvPr/>
          </p:nvSpPr>
          <p:spPr bwMode="auto">
            <a:xfrm>
              <a:off x="3675" y="3030"/>
              <a:ext cx="249" cy="233"/>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34" name="文本框 305207"/>
            <p:cNvSpPr txBox="1">
              <a:spLocks noChangeArrowheads="1"/>
            </p:cNvSpPr>
            <p:nvPr/>
          </p:nvSpPr>
          <p:spPr bwMode="auto">
            <a:xfrm>
              <a:off x="3408" y="2697"/>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35" name="文本框 305208"/>
            <p:cNvSpPr txBox="1">
              <a:spLocks noChangeArrowheads="1"/>
            </p:cNvSpPr>
            <p:nvPr/>
          </p:nvSpPr>
          <p:spPr bwMode="auto">
            <a:xfrm>
              <a:off x="3936" y="3184"/>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36" name="文本框 305209"/>
            <p:cNvSpPr txBox="1">
              <a:spLocks noChangeArrowheads="1"/>
            </p:cNvSpPr>
            <p:nvPr/>
          </p:nvSpPr>
          <p:spPr bwMode="auto">
            <a:xfrm>
              <a:off x="3381" y="3312"/>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37" name="文本框 305210"/>
            <p:cNvSpPr txBox="1">
              <a:spLocks noChangeArrowheads="1"/>
            </p:cNvSpPr>
            <p:nvPr/>
          </p:nvSpPr>
          <p:spPr bwMode="auto">
            <a:xfrm>
              <a:off x="3984" y="2697"/>
              <a:ext cx="2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38" name="直接连接符 305211"/>
            <p:cNvSpPr>
              <a:spLocks noChangeShapeType="1"/>
            </p:cNvSpPr>
            <p:nvPr/>
          </p:nvSpPr>
          <p:spPr bwMode="auto">
            <a:xfrm>
              <a:off x="3666" y="3024"/>
              <a:ext cx="480"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39" name="直接连接符 305212"/>
            <p:cNvSpPr>
              <a:spLocks noChangeShapeType="1"/>
            </p:cNvSpPr>
            <p:nvPr/>
          </p:nvSpPr>
          <p:spPr bwMode="auto">
            <a:xfrm>
              <a:off x="3666" y="3024"/>
              <a:ext cx="0" cy="528"/>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0540" name="组合 305213"/>
          <p:cNvGrpSpPr/>
          <p:nvPr/>
        </p:nvGrpSpPr>
        <p:grpSpPr bwMode="auto">
          <a:xfrm>
            <a:off x="675004" y="1595035"/>
            <a:ext cx="2237363" cy="2018428"/>
            <a:chOff x="-178" y="531"/>
            <a:chExt cx="1301" cy="1271"/>
          </a:xfrm>
        </p:grpSpPr>
        <p:sp>
          <p:nvSpPr>
            <p:cNvPr id="20541" name="文本框 305214"/>
            <p:cNvSpPr txBox="1">
              <a:spLocks noChangeArrowheads="1"/>
            </p:cNvSpPr>
            <p:nvPr/>
          </p:nvSpPr>
          <p:spPr bwMode="auto">
            <a:xfrm>
              <a:off x="-178" y="531"/>
              <a:ext cx="1271"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FF00"/>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特殊直线时；</a:t>
              </a:r>
            </a:p>
            <a:p>
              <a:pPr algn="l" eaLnBrk="0" hangingPunct="0">
                <a:lnSpc>
                  <a:spcPct val="150000"/>
                </a:lnSpc>
                <a:spcBef>
                  <a:spcPct val="0"/>
                </a:spcBef>
                <a:buClr>
                  <a:srgbClr val="FFFF00"/>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一般直线时；</a:t>
              </a:r>
            </a:p>
          </p:txBody>
        </p:sp>
        <p:sp>
          <p:nvSpPr>
            <p:cNvPr id="20542" name="文本框 305215"/>
            <p:cNvSpPr txBox="1">
              <a:spLocks noChangeArrowheads="1"/>
            </p:cNvSpPr>
            <p:nvPr/>
          </p:nvSpPr>
          <p:spPr bwMode="auto">
            <a:xfrm>
              <a:off x="-134" y="1160"/>
              <a:ext cx="125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特殊点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P(0,0)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a:p>
              <a:pPr algn="l" eaLnBrk="0" hangingPunct="0">
                <a:lnSpc>
                  <a:spcPct val="15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一般点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p:txBody>
        </p:sp>
      </p:grpSp>
      <p:grpSp>
        <p:nvGrpSpPr>
          <p:cNvPr id="305217" name="组合 305216"/>
          <p:cNvGrpSpPr/>
          <p:nvPr/>
        </p:nvGrpSpPr>
        <p:grpSpPr bwMode="auto">
          <a:xfrm>
            <a:off x="8582343" y="2470463"/>
            <a:ext cx="1764130" cy="1624013"/>
            <a:chOff x="3909" y="1920"/>
            <a:chExt cx="1026" cy="1023"/>
          </a:xfrm>
        </p:grpSpPr>
        <p:sp>
          <p:nvSpPr>
            <p:cNvPr id="20544" name="椭圆 305217"/>
            <p:cNvSpPr>
              <a:spLocks noChangeAspect="1" noChangeArrowheads="1"/>
            </p:cNvSpPr>
            <p:nvPr/>
          </p:nvSpPr>
          <p:spPr bwMode="auto">
            <a:xfrm flipV="1">
              <a:off x="4194" y="2217"/>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45" name="文本框 305218"/>
            <p:cNvSpPr txBox="1">
              <a:spLocks noChangeArrowheads="1"/>
            </p:cNvSpPr>
            <p:nvPr/>
          </p:nvSpPr>
          <p:spPr bwMode="auto">
            <a:xfrm>
              <a:off x="3984" y="1929"/>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46" name="文本框 305219"/>
            <p:cNvSpPr txBox="1">
              <a:spLocks noChangeArrowheads="1"/>
            </p:cNvSpPr>
            <p:nvPr/>
          </p:nvSpPr>
          <p:spPr bwMode="auto">
            <a:xfrm>
              <a:off x="4534" y="2505"/>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47" name="文本框 305220"/>
            <p:cNvSpPr txBox="1">
              <a:spLocks noChangeArrowheads="1"/>
            </p:cNvSpPr>
            <p:nvPr/>
          </p:nvSpPr>
          <p:spPr bwMode="auto">
            <a:xfrm>
              <a:off x="3909" y="2688"/>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48" name="文本框 305221"/>
            <p:cNvSpPr txBox="1">
              <a:spLocks noChangeArrowheads="1"/>
            </p:cNvSpPr>
            <p:nvPr/>
          </p:nvSpPr>
          <p:spPr bwMode="auto">
            <a:xfrm>
              <a:off x="4714" y="1920"/>
              <a:ext cx="2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49" name="直接连接符 305222"/>
            <p:cNvSpPr>
              <a:spLocks noChangeShapeType="1"/>
            </p:cNvSpPr>
            <p:nvPr/>
          </p:nvSpPr>
          <p:spPr bwMode="auto">
            <a:xfrm>
              <a:off x="4224" y="2247"/>
              <a:ext cx="672" cy="0"/>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50" name="直接连接符 305223"/>
            <p:cNvSpPr>
              <a:spLocks noChangeShapeType="1"/>
            </p:cNvSpPr>
            <p:nvPr/>
          </p:nvSpPr>
          <p:spPr bwMode="auto">
            <a:xfrm flipH="1">
              <a:off x="4224" y="2247"/>
              <a:ext cx="0" cy="672"/>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51" name="直接连接符 305224"/>
            <p:cNvSpPr>
              <a:spLocks noChangeShapeType="1"/>
            </p:cNvSpPr>
            <p:nvPr/>
          </p:nvSpPr>
          <p:spPr bwMode="auto">
            <a:xfrm>
              <a:off x="4224" y="2241"/>
              <a:ext cx="330" cy="345"/>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20552" name="组合 305225"/>
          <p:cNvGrpSpPr/>
          <p:nvPr/>
        </p:nvGrpSpPr>
        <p:grpSpPr bwMode="auto">
          <a:xfrm>
            <a:off x="7555233" y="1708463"/>
            <a:ext cx="3211374" cy="3810000"/>
            <a:chOff x="3312" y="1440"/>
            <a:chExt cx="1867" cy="2400"/>
          </a:xfrm>
        </p:grpSpPr>
        <p:grpSp>
          <p:nvGrpSpPr>
            <p:cNvPr id="20553" name="组合 305226"/>
            <p:cNvGrpSpPr/>
            <p:nvPr/>
          </p:nvGrpSpPr>
          <p:grpSpPr bwMode="auto">
            <a:xfrm>
              <a:off x="3312" y="1440"/>
              <a:ext cx="1867" cy="2400"/>
              <a:chOff x="3312" y="1440"/>
              <a:chExt cx="1867" cy="2400"/>
            </a:xfrm>
          </p:grpSpPr>
          <p:grpSp>
            <p:nvGrpSpPr>
              <p:cNvPr id="20554" name="组合 305227"/>
              <p:cNvGrpSpPr/>
              <p:nvPr/>
            </p:nvGrpSpPr>
            <p:grpSpPr bwMode="auto">
              <a:xfrm>
                <a:off x="3312" y="1632"/>
                <a:ext cx="1728" cy="2208"/>
                <a:chOff x="3312" y="1632"/>
                <a:chExt cx="1728" cy="2208"/>
              </a:xfrm>
            </p:grpSpPr>
            <p:sp>
              <p:nvSpPr>
                <p:cNvPr id="20555" name="直接连接符 305228"/>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56" name="直接连接符 305229"/>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557" name="文本框 305230"/>
              <p:cNvSpPr txBox="1">
                <a:spLocks noChangeArrowheads="1"/>
              </p:cNvSpPr>
              <p:nvPr/>
            </p:nvSpPr>
            <p:spPr bwMode="auto">
              <a:xfrm>
                <a:off x="4992" y="2976"/>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p>
            </p:txBody>
          </p:sp>
          <p:sp>
            <p:nvSpPr>
              <p:cNvPr id="20558" name="文本框 305231"/>
              <p:cNvSpPr txBox="1">
                <a:spLocks noChangeArrowheads="1"/>
              </p:cNvSpPr>
              <p:nvPr/>
            </p:nvSpPr>
            <p:spPr bwMode="auto">
              <a:xfrm>
                <a:off x="3436" y="1440"/>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p>
            </p:txBody>
          </p:sp>
          <p:sp>
            <p:nvSpPr>
              <p:cNvPr id="20559" name="文本框 305232"/>
              <p:cNvSpPr txBox="1">
                <a:spLocks noChangeArrowheads="1"/>
              </p:cNvSpPr>
              <p:nvPr/>
            </p:nvSpPr>
            <p:spPr bwMode="auto">
              <a:xfrm>
                <a:off x="3436" y="2976"/>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o</a:t>
                </a:r>
              </a:p>
            </p:txBody>
          </p:sp>
          <p:sp>
            <p:nvSpPr>
              <p:cNvPr id="20560" name="直接连接符 305233"/>
              <p:cNvSpPr>
                <a:spLocks noChangeShapeType="1"/>
              </p:cNvSpPr>
              <p:nvPr/>
            </p:nvSpPr>
            <p:spPr bwMode="auto">
              <a:xfrm flipV="1">
                <a:off x="3456" y="2160"/>
                <a:ext cx="1536" cy="1536"/>
              </a:xfrm>
              <a:prstGeom prst="line">
                <a:avLst/>
              </a:prstGeom>
              <a:noFill/>
              <a:ln w="285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561" name="文本框 305234"/>
            <p:cNvSpPr txBox="1">
              <a:spLocks noChangeArrowheads="1"/>
            </p:cNvSpPr>
            <p:nvPr/>
          </p:nvSpPr>
          <p:spPr bwMode="auto">
            <a:xfrm>
              <a:off x="4272" y="2718"/>
              <a:ext cx="26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p>
          </p:txBody>
        </p:sp>
      </p:grpSp>
      <p:grpSp>
        <p:nvGrpSpPr>
          <p:cNvPr id="305236" name="组合 305235"/>
          <p:cNvGrpSpPr/>
          <p:nvPr/>
        </p:nvGrpSpPr>
        <p:grpSpPr bwMode="auto">
          <a:xfrm>
            <a:off x="7674292" y="3705538"/>
            <a:ext cx="1416253" cy="1379659"/>
            <a:chOff x="3381" y="2697"/>
            <a:chExt cx="823" cy="870"/>
          </a:xfrm>
        </p:grpSpPr>
        <p:sp>
          <p:nvSpPr>
            <p:cNvPr id="20563" name="文本框 305236"/>
            <p:cNvSpPr txBox="1">
              <a:spLocks noChangeArrowheads="1"/>
            </p:cNvSpPr>
            <p:nvPr/>
          </p:nvSpPr>
          <p:spPr bwMode="auto">
            <a:xfrm>
              <a:off x="3408" y="2697"/>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64" name="文本框 305237"/>
            <p:cNvSpPr txBox="1">
              <a:spLocks noChangeArrowheads="1"/>
            </p:cNvSpPr>
            <p:nvPr/>
          </p:nvSpPr>
          <p:spPr bwMode="auto">
            <a:xfrm>
              <a:off x="3936" y="3184"/>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0565" name="文本框 305238"/>
            <p:cNvSpPr txBox="1">
              <a:spLocks noChangeArrowheads="1"/>
            </p:cNvSpPr>
            <p:nvPr/>
          </p:nvSpPr>
          <p:spPr bwMode="auto">
            <a:xfrm>
              <a:off x="3381" y="3312"/>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0566" name="文本框 305239"/>
            <p:cNvSpPr txBox="1">
              <a:spLocks noChangeArrowheads="1"/>
            </p:cNvSpPr>
            <p:nvPr/>
          </p:nvSpPr>
          <p:spPr bwMode="auto">
            <a:xfrm>
              <a:off x="3984" y="2697"/>
              <a:ext cx="2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N</a:t>
              </a:r>
            </a:p>
          </p:txBody>
        </p:sp>
        <p:sp>
          <p:nvSpPr>
            <p:cNvPr id="20567" name="直接连接符 305240"/>
            <p:cNvSpPr>
              <a:spLocks noChangeShapeType="1"/>
            </p:cNvSpPr>
            <p:nvPr/>
          </p:nvSpPr>
          <p:spPr bwMode="auto">
            <a:xfrm>
              <a:off x="3672" y="3036"/>
              <a:ext cx="216" cy="228"/>
            </a:xfrm>
            <a:prstGeom prst="line">
              <a:avLst/>
            </a:prstGeom>
            <a:noFill/>
            <a:ln w="28575" cap="sq">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0568" name="文本框 305241"/>
          <p:cNvSpPr txBox="1">
            <a:spLocks noChangeArrowheads="1"/>
          </p:cNvSpPr>
          <p:nvPr/>
        </p:nvSpPr>
        <p:spPr bwMode="auto">
          <a:xfrm>
            <a:off x="10361931" y="2853052"/>
            <a:ext cx="336084"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L</a:t>
            </a:r>
          </a:p>
        </p:txBody>
      </p:sp>
      <p:sp>
        <p:nvSpPr>
          <p:cNvPr id="20569" name="椭圆 305242"/>
          <p:cNvSpPr>
            <a:spLocks noChangeAspect="1" noChangeArrowheads="1"/>
          </p:cNvSpPr>
          <p:nvPr/>
        </p:nvSpPr>
        <p:spPr bwMode="auto">
          <a:xfrm flipV="1">
            <a:off x="9071293" y="2941952"/>
            <a:ext cx="101600" cy="92075"/>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0570" name="文本框 305243"/>
          <p:cNvSpPr txBox="1">
            <a:spLocks noChangeArrowheads="1"/>
          </p:cNvSpPr>
          <p:nvPr/>
        </p:nvSpPr>
        <p:spPr bwMode="auto">
          <a:xfrm>
            <a:off x="8712518" y="2484752"/>
            <a:ext cx="364938"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0571" name="文本框 305245"/>
          <p:cNvSpPr txBox="1">
            <a:spLocks noChangeArrowheads="1"/>
          </p:cNvSpPr>
          <p:nvPr/>
        </p:nvSpPr>
        <p:spPr bwMode="auto">
          <a:xfrm>
            <a:off x="666845" y="3618832"/>
            <a:ext cx="6193458" cy="1423069"/>
          </a:xfrm>
          <a:prstGeom prst="rect">
            <a:avLst/>
          </a:prstGeom>
          <a:noFill/>
          <a:ln w="12700" cap="sq">
            <a:solidFill>
              <a:srgbClr val="00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56559" tIns="0" rIns="56559" bIns="37706">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面积法求</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|PQ|</a:t>
            </a:r>
          </a:p>
          <a:p>
            <a:pPr algn="l" eaLnBrk="0" hangingPunct="0">
              <a:lnSpc>
                <a:spcPct val="15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Rt</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相似</a:t>
            </a:r>
          </a:p>
          <a:p>
            <a:pPr algn="l" eaLnBrk="0" hangingPunct="0">
              <a:lnSpc>
                <a:spcPct val="15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3:</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解直角三角形（利用倾斜角及三角同角关系）</a:t>
            </a:r>
          </a:p>
        </p:txBody>
      </p:sp>
      <p:sp>
        <p:nvSpPr>
          <p:cNvPr id="9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fill="hold" nodeType="afterEffect">
                                  <p:stCondLst>
                                    <p:cond delay="0"/>
                                  </p:stCondLst>
                                  <p:childTnLst>
                                    <p:set>
                                      <p:cBhvr>
                                        <p:cTn id="6" dur="500">
                                          <p:stCondLst>
                                            <p:cond delay="0"/>
                                          </p:stCondLst>
                                        </p:cTn>
                                        <p:tgtEl>
                                          <p:spTgt spid="305236"/>
                                        </p:tgtEl>
                                        <p:attrNameLst>
                                          <p:attrName>style.visibility</p:attrName>
                                        </p:attrNameLst>
                                      </p:cBhvr>
                                      <p:to>
                                        <p:strVal val="visible"/>
                                      </p:to>
                                    </p:set>
                                  </p:childTnLst>
                                </p:cTn>
                              </p:par>
                            </p:childTnLst>
                          </p:cTn>
                        </p:par>
                        <p:par>
                          <p:cTn id="7" fill="hold">
                            <p:stCondLst>
                              <p:cond delay="500"/>
                            </p:stCondLst>
                            <p:childTnLst>
                              <p:par>
                                <p:cTn id="8" presetID="11" presetClass="entr" presetSubtype="0" fill="hold" nodeType="afterEffect">
                                  <p:stCondLst>
                                    <p:cond delay="0"/>
                                  </p:stCondLst>
                                  <p:childTnLst>
                                    <p:set>
                                      <p:cBhvr>
                                        <p:cTn id="9" dur="500">
                                          <p:stCondLst>
                                            <p:cond delay="0"/>
                                          </p:stCondLst>
                                        </p:cTn>
                                        <p:tgtEl>
                                          <p:spTgt spid="305205"/>
                                        </p:tgtEl>
                                        <p:attrNameLst>
                                          <p:attrName>style.visibility</p:attrName>
                                        </p:attrNameLst>
                                      </p:cBhvr>
                                      <p:to>
                                        <p:strVal val="visible"/>
                                      </p:to>
                                    </p:set>
                                  </p:childTnLst>
                                </p:cTn>
                              </p:par>
                            </p:childTnLst>
                          </p:cTn>
                        </p:par>
                        <p:par>
                          <p:cTn id="10" fill="hold">
                            <p:stCondLst>
                              <p:cond delay="1000"/>
                            </p:stCondLst>
                            <p:childTnLst>
                              <p:par>
                                <p:cTn id="11" presetID="11" presetClass="entr" presetSubtype="0" fill="hold" nodeType="afterEffect">
                                  <p:stCondLst>
                                    <p:cond delay="0"/>
                                  </p:stCondLst>
                                  <p:childTnLst>
                                    <p:set>
                                      <p:cBhvr>
                                        <p:cTn id="12" dur="500">
                                          <p:stCondLst>
                                            <p:cond delay="0"/>
                                          </p:stCondLst>
                                        </p:cTn>
                                        <p:tgtEl>
                                          <p:spTgt spid="305166"/>
                                        </p:tgtEl>
                                        <p:attrNameLst>
                                          <p:attrName>style.visibility</p:attrName>
                                        </p:attrNameLst>
                                      </p:cBhvr>
                                      <p:to>
                                        <p:strVal val="visible"/>
                                      </p:to>
                                    </p:set>
                                  </p:childTnLst>
                                </p:cTn>
                              </p:par>
                            </p:childTnLst>
                          </p:cTn>
                        </p:par>
                        <p:par>
                          <p:cTn id="13" fill="hold">
                            <p:stCondLst>
                              <p:cond delay="1500"/>
                            </p:stCondLst>
                            <p:childTnLst>
                              <p:par>
                                <p:cTn id="14" presetID="11" presetClass="entr" presetSubtype="0" fill="hold" nodeType="afterEffect">
                                  <p:stCondLst>
                                    <p:cond delay="0"/>
                                  </p:stCondLst>
                                  <p:childTnLst>
                                    <p:set>
                                      <p:cBhvr>
                                        <p:cTn id="15" dur="500">
                                          <p:stCondLst>
                                            <p:cond delay="0"/>
                                          </p:stCondLst>
                                        </p:cTn>
                                        <p:tgtEl>
                                          <p:spTgt spid="305175"/>
                                        </p:tgtEl>
                                        <p:attrNameLst>
                                          <p:attrName>style.visibility</p:attrName>
                                        </p:attrNameLst>
                                      </p:cBhvr>
                                      <p:to>
                                        <p:strVal val="visible"/>
                                      </p:to>
                                    </p:set>
                                  </p:childTnLst>
                                </p:cTn>
                              </p:par>
                            </p:childTnLst>
                          </p:cTn>
                        </p:par>
                        <p:par>
                          <p:cTn id="16" fill="hold">
                            <p:stCondLst>
                              <p:cond delay="2000"/>
                            </p:stCondLst>
                            <p:childTnLst>
                              <p:par>
                                <p:cTn id="17" presetID="11" presetClass="entr" presetSubtype="0" fill="hold" nodeType="afterEffect">
                                  <p:stCondLst>
                                    <p:cond delay="0"/>
                                  </p:stCondLst>
                                  <p:childTnLst>
                                    <p:set>
                                      <p:cBhvr>
                                        <p:cTn id="18" dur="500">
                                          <p:stCondLst>
                                            <p:cond delay="0"/>
                                          </p:stCondLst>
                                        </p:cTn>
                                        <p:tgtEl>
                                          <p:spTgt spid="305184"/>
                                        </p:tgtEl>
                                        <p:attrNameLst>
                                          <p:attrName>style.visibility</p:attrName>
                                        </p:attrNameLst>
                                      </p:cBhvr>
                                      <p:to>
                                        <p:strVal val="visible"/>
                                      </p:to>
                                    </p:set>
                                  </p:childTnLst>
                                </p:cTn>
                              </p:par>
                            </p:childTnLst>
                          </p:cTn>
                        </p:par>
                        <p:par>
                          <p:cTn id="19" fill="hold">
                            <p:stCondLst>
                              <p:cond delay="2500"/>
                            </p:stCondLst>
                            <p:childTnLst>
                              <p:par>
                                <p:cTn id="20" presetID="11" presetClass="entr" presetSubtype="0" fill="hold" nodeType="afterEffect">
                                  <p:stCondLst>
                                    <p:cond delay="0"/>
                                  </p:stCondLst>
                                  <p:childTnLst>
                                    <p:set>
                                      <p:cBhvr>
                                        <p:cTn id="21" dur="1000">
                                          <p:stCondLst>
                                            <p:cond delay="0"/>
                                          </p:stCondLst>
                                        </p:cTn>
                                        <p:tgtEl>
                                          <p:spTgt spid="305193"/>
                                        </p:tgtEl>
                                        <p:attrNameLst>
                                          <p:attrName>style.visibility</p:attrName>
                                        </p:attrNameLst>
                                      </p:cBhvr>
                                      <p:to>
                                        <p:strVal val="visible"/>
                                      </p:to>
                                    </p:set>
                                  </p:childTnLst>
                                </p:cTn>
                              </p:par>
                            </p:childTnLst>
                          </p:cTn>
                        </p:par>
                        <p:par>
                          <p:cTn id="22" fill="hold">
                            <p:stCondLst>
                              <p:cond delay="3500"/>
                            </p:stCondLst>
                            <p:childTnLst>
                              <p:par>
                                <p:cTn id="23" presetID="1" presetClass="entr" presetSubtype="0" fill="hold" nodeType="afterEffect">
                                  <p:stCondLst>
                                    <p:cond delay="0"/>
                                  </p:stCondLst>
                                  <p:childTnLst>
                                    <p:set>
                                      <p:cBhvr>
                                        <p:cTn id="24" dur="1" fill="hold">
                                          <p:stCondLst>
                                            <p:cond delay="499"/>
                                          </p:stCondLst>
                                        </p:cTn>
                                        <p:tgtEl>
                                          <p:spTgt spid="305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4" name="图片 3072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3" y="4893684"/>
            <a:ext cx="2526548" cy="1291347"/>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38" name="文本框 307210"/>
          <p:cNvSpPr txBox="1">
            <a:spLocks noChangeArrowheads="1"/>
          </p:cNvSpPr>
          <p:nvPr/>
        </p:nvSpPr>
        <p:spPr bwMode="auto">
          <a:xfrm>
            <a:off x="677712" y="1717319"/>
            <a:ext cx="334675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5773" tIns="0" rIns="95773" bIns="0">
            <a:spAutoFit/>
          </a:bodyPr>
          <a:lstStyle>
            <a:lvl1pPr marL="479425" indent="-47942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marL="0" indent="0" algn="l" eaLnBrk="0" hangingPunct="0">
              <a:spcBef>
                <a:spcPct val="0"/>
              </a:spcBef>
              <a:buClr>
                <a:srgbClr val="FFFF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|PM|</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a:p>
            <a:pPr algn="l" eaLnBrk="0" hangingPunct="0">
              <a:spcBef>
                <a:spcPct val="0"/>
              </a:spcBef>
              <a:buClr>
                <a:srgbClr val="FFFF00"/>
              </a:buClr>
              <a:buFont typeface="Arial" panose="020B0604020202020204" pitchFamily="34" charset="0"/>
              <a:buAutoNum type="arabicPeriod"/>
            </a:pPr>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a:p>
            <a:pPr marL="0" indent="0" algn="l" eaLnBrk="0" hangingPunct="0">
              <a:spcBef>
                <a:spcPct val="0"/>
              </a:spcBef>
              <a:buClr>
                <a:srgbClr val="FFFF00"/>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与倾斜角</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g</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的关系；</a:t>
            </a:r>
          </a:p>
          <a:p>
            <a:pPr algn="l" eaLnBrk="0" hangingPunct="0">
              <a:lnSpc>
                <a:spcPct val="220000"/>
              </a:lnSpc>
              <a:spcBef>
                <a:spcPct val="0"/>
              </a:spcBef>
              <a:buClr>
                <a:srgbClr val="FFFF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解</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Rt△PMQ</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|PQ|</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p:txBody>
      </p:sp>
      <p:pic>
        <p:nvPicPr>
          <p:cNvPr id="307212" name="图片 307211"/>
          <p:cNvPicPr>
            <a:picLocks noChangeAspect="1" noChangeArrowheads="1"/>
          </p:cNvPicPr>
          <p:nvPr/>
        </p:nvPicPr>
        <p:blipFill>
          <a:blip r:embed="rId4">
            <a:biLevel thresh="50000"/>
            <a:grayscl/>
            <a:lum contrast="-54000"/>
            <a:extLst>
              <a:ext uri="{28A0092B-C50C-407E-A947-70E740481C1C}">
                <a14:useLocalDpi xmlns:a14="http://schemas.microsoft.com/office/drawing/2010/main" val="0"/>
              </a:ext>
            </a:extLst>
          </a:blip>
          <a:srcRect/>
          <a:stretch>
            <a:fillRect/>
          </a:stretch>
        </p:blipFill>
        <p:spPr bwMode="auto">
          <a:xfrm>
            <a:off x="658813" y="3404167"/>
            <a:ext cx="3107210" cy="570139"/>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2544" name="文本框 307217"/>
          <p:cNvSpPr txBox="1">
            <a:spLocks noChangeArrowheads="1"/>
          </p:cNvSpPr>
          <p:nvPr/>
        </p:nvSpPr>
        <p:spPr bwMode="auto">
          <a:xfrm>
            <a:off x="658813" y="1207207"/>
            <a:ext cx="4857769" cy="40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L:Ax+By+C=0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a:t>
            </a:r>
          </a:p>
        </p:txBody>
      </p:sp>
      <p:grpSp>
        <p:nvGrpSpPr>
          <p:cNvPr id="22546" name="组合 307219"/>
          <p:cNvGrpSpPr/>
          <p:nvPr/>
        </p:nvGrpSpPr>
        <p:grpSpPr bwMode="auto">
          <a:xfrm>
            <a:off x="6629234" y="1779923"/>
            <a:ext cx="3210983" cy="3810000"/>
            <a:chOff x="3312" y="1440"/>
            <a:chExt cx="1867" cy="2400"/>
          </a:xfrm>
        </p:grpSpPr>
        <p:grpSp>
          <p:nvGrpSpPr>
            <p:cNvPr id="22547" name="组合 307220"/>
            <p:cNvGrpSpPr/>
            <p:nvPr/>
          </p:nvGrpSpPr>
          <p:grpSpPr bwMode="auto">
            <a:xfrm>
              <a:off x="3312" y="1632"/>
              <a:ext cx="1728" cy="2208"/>
              <a:chOff x="3312" y="1632"/>
              <a:chExt cx="1728" cy="2208"/>
            </a:xfrm>
          </p:grpSpPr>
          <p:sp>
            <p:nvSpPr>
              <p:cNvPr id="22548" name="直接连接符 307221"/>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2549" name="直接连接符 307222"/>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22550" name="文本框 307223"/>
            <p:cNvSpPr txBox="1">
              <a:spLocks noChangeArrowheads="1"/>
            </p:cNvSpPr>
            <p:nvPr/>
          </p:nvSpPr>
          <p:spPr bwMode="auto">
            <a:xfrm>
              <a:off x="4992" y="2976"/>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p>
          </p:txBody>
        </p:sp>
        <p:sp>
          <p:nvSpPr>
            <p:cNvPr id="22551" name="文本框 307224"/>
            <p:cNvSpPr txBox="1">
              <a:spLocks noChangeArrowheads="1"/>
            </p:cNvSpPr>
            <p:nvPr/>
          </p:nvSpPr>
          <p:spPr bwMode="auto">
            <a:xfrm>
              <a:off x="3436" y="1440"/>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p>
          </p:txBody>
        </p:sp>
        <p:sp>
          <p:nvSpPr>
            <p:cNvPr id="22552" name="文本框 307225"/>
            <p:cNvSpPr txBox="1">
              <a:spLocks noChangeArrowheads="1"/>
            </p:cNvSpPr>
            <p:nvPr/>
          </p:nvSpPr>
          <p:spPr bwMode="auto">
            <a:xfrm>
              <a:off x="3436" y="2976"/>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o</a:t>
              </a:r>
            </a:p>
          </p:txBody>
        </p:sp>
        <p:sp>
          <p:nvSpPr>
            <p:cNvPr id="22553" name="直接连接符 307226"/>
            <p:cNvSpPr>
              <a:spLocks noChangeShapeType="1"/>
            </p:cNvSpPr>
            <p:nvPr/>
          </p:nvSpPr>
          <p:spPr bwMode="auto">
            <a:xfrm flipV="1">
              <a:off x="3456" y="2160"/>
              <a:ext cx="1536" cy="153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2554" name="椭圆 307227"/>
            <p:cNvSpPr>
              <a:spLocks noChangeAspect="1" noChangeArrowheads="1"/>
            </p:cNvSpPr>
            <p:nvPr/>
          </p:nvSpPr>
          <p:spPr bwMode="auto">
            <a:xfrm flipV="1">
              <a:off x="4194" y="2217"/>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2555" name="文本框 307228"/>
            <p:cNvSpPr txBox="1">
              <a:spLocks noChangeArrowheads="1"/>
            </p:cNvSpPr>
            <p:nvPr/>
          </p:nvSpPr>
          <p:spPr bwMode="auto">
            <a:xfrm>
              <a:off x="3984" y="1929"/>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22556" name="文本框 307229"/>
            <p:cNvSpPr txBox="1">
              <a:spLocks noChangeArrowheads="1"/>
            </p:cNvSpPr>
            <p:nvPr/>
          </p:nvSpPr>
          <p:spPr bwMode="auto">
            <a:xfrm>
              <a:off x="4534" y="2505"/>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22557" name="文本框 307230"/>
            <p:cNvSpPr txBox="1">
              <a:spLocks noChangeArrowheads="1"/>
            </p:cNvSpPr>
            <p:nvPr/>
          </p:nvSpPr>
          <p:spPr bwMode="auto">
            <a:xfrm>
              <a:off x="3909" y="2688"/>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22558" name="直接连接符 307231"/>
            <p:cNvSpPr>
              <a:spLocks noChangeShapeType="1"/>
            </p:cNvSpPr>
            <p:nvPr/>
          </p:nvSpPr>
          <p:spPr bwMode="auto">
            <a:xfrm flipH="1">
              <a:off x="4224" y="2247"/>
              <a:ext cx="0" cy="672"/>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2559" name="直接连接符 307232"/>
            <p:cNvSpPr>
              <a:spLocks noChangeShapeType="1"/>
            </p:cNvSpPr>
            <p:nvPr/>
          </p:nvSpPr>
          <p:spPr bwMode="auto">
            <a:xfrm>
              <a:off x="4224" y="2241"/>
              <a:ext cx="330" cy="345"/>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2560" name="文本框 307233"/>
            <p:cNvSpPr txBox="1">
              <a:spLocks noChangeArrowheads="1"/>
            </p:cNvSpPr>
            <p:nvPr/>
          </p:nvSpPr>
          <p:spPr bwMode="auto">
            <a:xfrm>
              <a:off x="4291" y="2728"/>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g</a:t>
              </a:r>
            </a:p>
          </p:txBody>
        </p:sp>
      </p:grpSp>
      <p:sp>
        <p:nvSpPr>
          <p:cNvPr id="22561" name="文本框 307234"/>
          <p:cNvSpPr txBox="1">
            <a:spLocks noChangeArrowheads="1"/>
          </p:cNvSpPr>
          <p:nvPr/>
        </p:nvSpPr>
        <p:spPr bwMode="auto">
          <a:xfrm>
            <a:off x="9386720" y="2429212"/>
            <a:ext cx="336084"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L</a:t>
            </a:r>
          </a:p>
        </p:txBody>
      </p:sp>
      <p:sp>
        <p:nvSpPr>
          <p:cNvPr id="22563" name="矩形 307237"/>
          <p:cNvSpPr>
            <a:spLocks noChangeArrowheads="1"/>
          </p:cNvSpPr>
          <p:nvPr/>
        </p:nvSpPr>
        <p:spPr bwMode="auto">
          <a:xfrm>
            <a:off x="8069094" y="2499062"/>
            <a:ext cx="1493838" cy="43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p>
        </p:txBody>
      </p:sp>
      <p:sp>
        <p:nvSpPr>
          <p:cNvPr id="22564" name="矩形 307238"/>
          <p:cNvSpPr>
            <a:spLocks noChangeArrowheads="1"/>
          </p:cNvSpPr>
          <p:nvPr/>
        </p:nvSpPr>
        <p:spPr bwMode="auto">
          <a:xfrm>
            <a:off x="7618242" y="4505056"/>
            <a:ext cx="1593850" cy="43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p>
        </p:txBody>
      </p:sp>
      <p:pic>
        <p:nvPicPr>
          <p:cNvPr id="22565" name="图片 3072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9919" y="2318086"/>
            <a:ext cx="1143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40" name="文本框 39"/>
          <p:cNvSpPr txBox="1">
            <a:spLocks noChangeArrowheads="1"/>
          </p:cNvSpPr>
          <p:nvPr/>
        </p:nvSpPr>
        <p:spPr bwMode="auto">
          <a:xfrm>
            <a:off x="677712" y="4264124"/>
            <a:ext cx="2025778" cy="307777"/>
          </a:xfrm>
          <a:prstGeom prst="rect">
            <a:avLst/>
          </a:prstGeom>
          <a:solidFill>
            <a:srgbClr val="00CC99"/>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5773" tIns="0" rIns="95773" bIns="0">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dirty="0">
                <a:latin typeface="思源黑体 CN Medium" panose="020B0600000000000000" pitchFamily="34" charset="-122"/>
                <a:ea typeface="思源黑体 CN Medium" panose="020B0600000000000000" pitchFamily="34" charset="-122"/>
              </a:rPr>
              <a:t>∠P = </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 </a:t>
            </a:r>
            <a:r>
              <a:rPr lang="zh-CN" altLang="en-US" sz="2000" dirty="0">
                <a:latin typeface="思源黑体 CN Medium" panose="020B0600000000000000" pitchFamily="34" charset="-122"/>
                <a:ea typeface="思源黑体 CN Medium" panose="020B0600000000000000" pitchFamily="34" charset="-122"/>
              </a:rPr>
              <a:t>或 </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a:t>
            </a:r>
            <a:r>
              <a:rPr lang="zh-CN" altLang="en-US" sz="2000" dirty="0">
                <a:latin typeface="思源黑体 CN Medium" panose="020B0600000000000000" pitchFamily="34" charset="-122"/>
                <a:ea typeface="思源黑体 CN Medium" panose="020B0600000000000000" pitchFamily="34" charset="-122"/>
              </a:rPr>
              <a:t>－ </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07212"/>
                                        </p:tgtEl>
                                        <p:attrNameLst>
                                          <p:attrName>style.visibility</p:attrName>
                                        </p:attrNameLst>
                                      </p:cBhvr>
                                      <p:to>
                                        <p:strVal val="visible"/>
                                      </p:to>
                                    </p:set>
                                    <p:animEffect transition="in" filter="dissolve">
                                      <p:cBhvr>
                                        <p:cTn id="7" dur="500"/>
                                        <p:tgtEl>
                                          <p:spTgt spid="3072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07214"/>
                                        </p:tgtEl>
                                        <p:attrNameLst>
                                          <p:attrName>style.visibility</p:attrName>
                                        </p:attrNameLst>
                                      </p:cBhvr>
                                      <p:to>
                                        <p:strVal val="visible"/>
                                      </p:to>
                                    </p:set>
                                    <p:animEffect transition="in" filter="dissolve">
                                      <p:cBhvr>
                                        <p:cTn id="12" dur="500"/>
                                        <p:tgtEl>
                                          <p:spTgt spid="3072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dissolv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矩形 247810"/>
          <p:cNvSpPr>
            <a:spLocks noChangeArrowheads="1"/>
          </p:cNvSpPr>
          <p:nvPr/>
        </p:nvSpPr>
        <p:spPr bwMode="auto">
          <a:xfrm>
            <a:off x="660400" y="2537944"/>
            <a:ext cx="7726363"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反思</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2</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：回顾前面的</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P</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点的变化过程，同学们有什么发现吗？</a:t>
            </a:r>
          </a:p>
        </p:txBody>
      </p:sp>
      <p:sp>
        <p:nvSpPr>
          <p:cNvPr id="24578" name="文本框 247812"/>
          <p:cNvSpPr txBox="1">
            <a:spLocks noChangeArrowheads="1"/>
          </p:cNvSpPr>
          <p:nvPr/>
        </p:nvSpPr>
        <p:spPr bwMode="auto">
          <a:xfrm>
            <a:off x="674689" y="1175128"/>
            <a:ext cx="10596880" cy="132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lnSpc>
                <a:spcPct val="200000"/>
              </a:lnSpc>
              <a:spcBef>
                <a:spcPct val="5000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反思</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1</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：前面我们是在</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A,B</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均不为零的假设下推导出公式的， 若</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A,B</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中有一个为零，公式是否仍然成立？</a:t>
            </a:r>
          </a:p>
        </p:txBody>
      </p:sp>
      <p:sp>
        <p:nvSpPr>
          <p:cNvPr id="24581" name="文本框 247823"/>
          <p:cNvSpPr txBox="1">
            <a:spLocks noChangeArrowheads="1"/>
          </p:cNvSpPr>
          <p:nvPr/>
        </p:nvSpPr>
        <p:spPr bwMode="auto">
          <a:xfrm>
            <a:off x="5973129" y="939800"/>
            <a:ext cx="54694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buFont typeface="Arial" panose="020B0604020202020204" pitchFamily="34" charset="0"/>
              <a:buChar char="•"/>
            </a:pPr>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247827" name="矩形 247826"/>
          <p:cNvSpPr>
            <a:spLocks noChangeArrowheads="1"/>
          </p:cNvSpPr>
          <p:nvPr/>
        </p:nvSpPr>
        <p:spPr bwMode="auto">
          <a:xfrm>
            <a:off x="674689" y="3266440"/>
            <a:ext cx="55419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buFont typeface="Arial" panose="020B0604020202020204" pitchFamily="34" charset="0"/>
              <a:buChar char="•"/>
            </a:pPr>
            <a:r>
              <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rPr>
              <a:t>两平行直线间的距离转化为点到直线的距离</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7827"/>
                                        </p:tgtEl>
                                        <p:attrNameLst>
                                          <p:attrName>style.visibility</p:attrName>
                                        </p:attrNameLst>
                                      </p:cBhvr>
                                      <p:to>
                                        <p:strVal val="visible"/>
                                      </p:to>
                                    </p:set>
                                    <p:anim calcmode="lin" valueType="num">
                                      <p:cBhvr additive="base">
                                        <p:cTn id="7" dur="500" fill="hold"/>
                                        <p:tgtEl>
                                          <p:spTgt spid="247827"/>
                                        </p:tgtEl>
                                        <p:attrNameLst>
                                          <p:attrName>ppt_x</p:attrName>
                                        </p:attrNameLst>
                                      </p:cBhvr>
                                      <p:tavLst>
                                        <p:tav tm="0">
                                          <p:val>
                                            <p:strVal val="#ppt_x"/>
                                          </p:val>
                                        </p:tav>
                                        <p:tav tm="100000">
                                          <p:val>
                                            <p:strVal val="#ppt_x"/>
                                          </p:val>
                                        </p:tav>
                                      </p:tavLst>
                                    </p:anim>
                                    <p:anim calcmode="lin" valueType="num">
                                      <p:cBhvr additive="base">
                                        <p:cTn id="8" dur="500" fill="hold"/>
                                        <p:tgtEl>
                                          <p:spTgt spid="2478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29700"/>
          <p:cNvSpPr>
            <a:spLocks noChangeArrowheads="1"/>
          </p:cNvSpPr>
          <p:nvPr/>
        </p:nvSpPr>
        <p:spPr bwMode="auto">
          <a:xfrm>
            <a:off x="1224023" y="1971052"/>
            <a:ext cx="9906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5602" name="矩形 29741"/>
          <p:cNvSpPr>
            <a:spLocks noChangeArrowheads="1"/>
          </p:cNvSpPr>
          <p:nvPr/>
        </p:nvSpPr>
        <p:spPr bwMode="auto">
          <a:xfrm>
            <a:off x="1900299" y="6928814"/>
            <a:ext cx="850106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lstStyle>
            <a:lvl1pPr marL="358775" indent="-358775"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pPr>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25603" name="文本框 29742"/>
          <p:cNvSpPr txBox="1">
            <a:spLocks noChangeArrowheads="1"/>
          </p:cNvSpPr>
          <p:nvPr/>
        </p:nvSpPr>
        <p:spPr bwMode="auto">
          <a:xfrm>
            <a:off x="660400" y="1224023"/>
            <a:ext cx="9906000" cy="4336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．求点 </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P(-1,2)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到下列直线的距离</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p>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(1)2x+y-10=0  (2)3x-2=0  (3)2y+3=0 </a:t>
            </a:r>
          </a:p>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已知点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a,b</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3x-4y=2</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的距离取下列各值</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求的值</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(1)d=4   (2)d&gt;4</a:t>
            </a:r>
          </a:p>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与直线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7x+24y=5</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平行</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并且距离等于</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的直线方程为</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4.</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已知点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(a,2),(a&gt;0)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x-y+3=0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的距离为</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则</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等于</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a:p>
            <a:pPr algn="l">
              <a:lnSpc>
                <a:spcPct val="200000"/>
              </a:lnSpc>
              <a:buClr>
                <a:schemeClr val="accent1"/>
              </a:buClr>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5.</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求两条平行线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2x+y-10=0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和</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4x+2y+3=0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a:t>
            </a:r>
          </a:p>
          <a:p>
            <a:pPr algn="l">
              <a:lnSpc>
                <a:spcPct val="200000"/>
              </a:lnSpc>
              <a:buClr>
                <a:schemeClr val="accent1"/>
              </a:buClr>
            </a:pPr>
            <a:endParaRPr lang="zh-CN" altLang="en-US"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巩固训练</a:t>
            </a: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7" name="文本框 243716"/>
          <p:cNvSpPr txBox="1">
            <a:spLocks noChangeArrowheads="1"/>
          </p:cNvSpPr>
          <p:nvPr/>
        </p:nvSpPr>
        <p:spPr bwMode="auto">
          <a:xfrm>
            <a:off x="658813" y="1481431"/>
            <a:ext cx="9232900"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思考：通过本节课的学习，你学到了什么？ 体验到什么？掌握了什么？</a:t>
            </a:r>
          </a:p>
        </p:txBody>
      </p:sp>
      <p:sp>
        <p:nvSpPr>
          <p:cNvPr id="243718" name="文本框 243717"/>
          <p:cNvSpPr txBox="1">
            <a:spLocks noChangeArrowheads="1"/>
          </p:cNvSpPr>
          <p:nvPr/>
        </p:nvSpPr>
        <p:spPr bwMode="auto">
          <a:xfrm>
            <a:off x="719447" y="2903466"/>
            <a:ext cx="7799387"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布置作业        课本</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P.59      13,14,16</a:t>
            </a:r>
          </a:p>
        </p:txBody>
      </p:sp>
      <p:sp>
        <p:nvSpPr>
          <p:cNvPr id="243719" name="文本框 243718"/>
          <p:cNvSpPr txBox="1">
            <a:spLocks noChangeArrowheads="1"/>
          </p:cNvSpPr>
          <p:nvPr/>
        </p:nvSpPr>
        <p:spPr bwMode="auto">
          <a:xfrm>
            <a:off x="719447" y="2239558"/>
            <a:ext cx="6707188" cy="866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提示：从知识、思想方法和研究方法三个方面进行总结</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a:p>
            <a:pPr algn="l">
              <a:spcBef>
                <a:spcPct val="50000"/>
              </a:spcBef>
            </a:pPr>
            <a:endParaRPr lang="en-US" altLang="zh-CN" sz="2000" kern="0"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小结</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43717"/>
                                        </p:tgtEl>
                                        <p:attrNameLst>
                                          <p:attrName>style.visibility</p:attrName>
                                        </p:attrNameLst>
                                      </p:cBhvr>
                                      <p:to>
                                        <p:strVal val="visible"/>
                                      </p:to>
                                    </p:set>
                                    <p:animEffect transition="in" filter="strips(upRight)">
                                      <p:cBhvr>
                                        <p:cTn id="7" dur="500"/>
                                        <p:tgtEl>
                                          <p:spTgt spid="243717"/>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243719"/>
                                        </p:tgtEl>
                                        <p:attrNameLst>
                                          <p:attrName>style.visibility</p:attrName>
                                        </p:attrNameLst>
                                      </p:cBhvr>
                                      <p:to>
                                        <p:strVal val="visible"/>
                                      </p:to>
                                    </p:set>
                                    <p:animEffect transition="in" filter="strips(upRight)">
                                      <p:cBhvr>
                                        <p:cTn id="10" dur="500"/>
                                        <p:tgtEl>
                                          <p:spTgt spid="243719"/>
                                        </p:tgtEl>
                                      </p:cBhvr>
                                    </p:animEffect>
                                  </p:childTnLst>
                                </p:cTn>
                              </p:par>
                              <p:par>
                                <p:cTn id="11" presetID="18" presetClass="entr" presetSubtype="3" fill="hold" grpId="0" nodeType="withEffect">
                                  <p:stCondLst>
                                    <p:cond delay="0"/>
                                  </p:stCondLst>
                                  <p:childTnLst>
                                    <p:set>
                                      <p:cBhvr>
                                        <p:cTn id="12" dur="1" fill="hold">
                                          <p:stCondLst>
                                            <p:cond delay="0"/>
                                          </p:stCondLst>
                                        </p:cTn>
                                        <p:tgtEl>
                                          <p:spTgt spid="243718"/>
                                        </p:tgtEl>
                                        <p:attrNameLst>
                                          <p:attrName>style.visibility</p:attrName>
                                        </p:attrNameLst>
                                      </p:cBhvr>
                                      <p:to>
                                        <p:strVal val="visible"/>
                                      </p:to>
                                    </p:set>
                                    <p:animEffect transition="in" filter="strips(upRight)">
                                      <p:cBhvr>
                                        <p:cTn id="13" dur="500"/>
                                        <p:tgtEl>
                                          <p:spTgt spid="243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7" grpId="0"/>
      <p:bldP spid="243718" grpId="0"/>
      <p:bldP spid="2437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矩形 1"/>
          <p:cNvSpPr/>
          <p:nvPr/>
        </p:nvSpPr>
        <p:spPr>
          <a:xfrm>
            <a:off x="431800" y="349250"/>
            <a:ext cx="11328400" cy="6159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FandolFang R" panose="00000500000000000000" pitchFamily="50" charset="-122"/>
              <a:ea typeface="FandolFang R" panose="00000500000000000000" pitchFamily="50" charset="-122"/>
              <a:cs typeface="+mn-ea"/>
              <a:sym typeface="+mn-lt"/>
            </a:endParaRPr>
          </a:p>
        </p:txBody>
      </p:sp>
      <p:sp>
        <p:nvSpPr>
          <p:cNvPr id="3" name="矩形 2"/>
          <p:cNvSpPr/>
          <p:nvPr/>
        </p:nvSpPr>
        <p:spPr>
          <a:xfrm>
            <a:off x="1422400" y="2078962"/>
            <a:ext cx="9347200" cy="3371500"/>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感谢您下载</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平台上提供的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作品，为了您和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以及原创作者的利益，请勿复制、传播、销售，否则将承担法律责任！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将对作品进行维权，按照传播下载次数进行十倍的索取赔偿！</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1.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在</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出售的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模板是免版税类</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(RF:</a:t>
            </a: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Royalty-Free)</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正版受</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中国人民共和国著作法</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和</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世界版权公约</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的保护，作品的所有权、版权和著作权归</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所有</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您下载的是</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模板素材的使用权。</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  </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2. </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不得将</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xippt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的</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模板、</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PPT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素材，本身用于再出售</a:t>
            </a:r>
            <a:r>
              <a:rPr kumimoji="0" lang="en-US" altLang="zh-CN"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a:t>
            </a:r>
            <a:r>
              <a:rPr kumimoji="0" lang="zh-CN" altLang="en-US" sz="1800" b="0" i="0" u="none" strike="noStrike" kern="1200" cap="none" spc="0" normalizeH="0" baseline="0" noProof="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或者出租、出借、转让、分销、发布或者作为礼物供他人使用，不得转授权、出卖、转让本协议或者本协议中的权利。</a:t>
            </a:r>
            <a:endParaRPr kumimoji="0" lang="zh-CN" altLang="en-US" sz="1800" b="0"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sp>
        <p:nvSpPr>
          <p:cNvPr id="4" name="矩形 3"/>
          <p:cNvSpPr/>
          <p:nvPr/>
        </p:nvSpPr>
        <p:spPr>
          <a:xfrm>
            <a:off x="5182930" y="1025730"/>
            <a:ext cx="1871025" cy="677365"/>
          </a:xfrm>
          <a:prstGeom prst="rect">
            <a:avLst/>
          </a:prstGeom>
        </p:spPr>
        <p:txBody>
          <a:bodyPr wrap="non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000000"/>
                </a:solidFill>
                <a:effectLst/>
                <a:uLnTx/>
                <a:uFillTx/>
                <a:latin typeface="思源黑体 CN Light" panose="020B0300000000000000" pitchFamily="34" charset="-122"/>
                <a:ea typeface="思源黑体 CN Light" panose="020B0300000000000000" pitchFamily="34" charset="-122"/>
                <a:cs typeface="+mn-ea"/>
                <a:sym typeface="+mn-lt"/>
              </a:rPr>
              <a:t>版权声明</a:t>
            </a:r>
            <a:endParaRPr kumimoji="0" lang="zh-CN" altLang="en-US" sz="3200" b="1" i="0" u="none" strike="noStrike" kern="1200" cap="none" spc="0" normalizeH="0" baseline="0" noProof="0" dirty="0">
              <a:ln>
                <a:noFill/>
              </a:ln>
              <a:solidFill>
                <a:prstClr val="black"/>
              </a:solidFill>
              <a:effectLst/>
              <a:uLnTx/>
              <a:uFillTx/>
              <a:latin typeface="思源黑体 CN Light" panose="020B0300000000000000" pitchFamily="34" charset="-122"/>
              <a:ea typeface="思源黑体 CN Light" panose="020B0300000000000000" pitchFamily="34" charset="-122"/>
              <a:cs typeface="+mn-ea"/>
              <a:sym typeface="+mn-lt"/>
            </a:endParaRPr>
          </a:p>
        </p:txBody>
      </p:sp>
      <p:cxnSp>
        <p:nvCxnSpPr>
          <p:cNvPr id="5" name="直接连接符 4"/>
          <p:cNvCxnSpPr/>
          <p:nvPr/>
        </p:nvCxnSpPr>
        <p:spPr>
          <a:xfrm>
            <a:off x="5816600" y="1852612"/>
            <a:ext cx="558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3000">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extLst>
              <a:ext uri="{28A0092B-C50C-407E-A947-70E740481C1C}">
                <a14:useLocalDpi xmlns:a14="http://schemas.microsoft.com/office/drawing/2010/main" val="0"/>
              </a:ext>
            </a:extLst>
          </a:blip>
          <a:srcRect t="1151" r="56397" b="65756"/>
          <a:stretch>
            <a:fillRect/>
          </a:stretch>
        </p:blipFill>
        <p:spPr>
          <a:xfrm>
            <a:off x="4338498" y="-1"/>
            <a:ext cx="3926752" cy="1907691"/>
          </a:xfrm>
          <a:custGeom>
            <a:avLst/>
            <a:gdLst>
              <a:gd name="connsiteX0" fmla="*/ 0 w 3926752"/>
              <a:gd name="connsiteY0" fmla="*/ 0 h 1907691"/>
              <a:gd name="connsiteX1" fmla="*/ 3926752 w 3926752"/>
              <a:gd name="connsiteY1" fmla="*/ 0 h 1907691"/>
              <a:gd name="connsiteX2" fmla="*/ 1963376 w 3926752"/>
              <a:gd name="connsiteY2" fmla="*/ 1907691 h 1907691"/>
              <a:gd name="connsiteX3" fmla="*/ 0 w 3926752"/>
              <a:gd name="connsiteY3" fmla="*/ 0 h 1907691"/>
            </a:gdLst>
            <a:ahLst/>
            <a:cxnLst>
              <a:cxn ang="0">
                <a:pos x="connsiteX0" y="connsiteY0"/>
              </a:cxn>
              <a:cxn ang="0">
                <a:pos x="connsiteX1" y="connsiteY1"/>
              </a:cxn>
              <a:cxn ang="0">
                <a:pos x="connsiteX2" y="connsiteY2"/>
              </a:cxn>
              <a:cxn ang="0">
                <a:pos x="connsiteX3" y="connsiteY3"/>
              </a:cxn>
            </a:cxnLst>
            <a:rect l="l" t="t" r="r" b="b"/>
            <a:pathLst>
              <a:path w="3926752" h="1907691">
                <a:moveTo>
                  <a:pt x="0" y="0"/>
                </a:moveTo>
                <a:lnTo>
                  <a:pt x="3926752" y="0"/>
                </a:lnTo>
                <a:lnTo>
                  <a:pt x="1963376" y="1907691"/>
                </a:lnTo>
                <a:lnTo>
                  <a:pt x="0" y="0"/>
                </a:lnTo>
                <a:close/>
              </a:path>
            </a:pathLst>
          </a:custGeom>
        </p:spPr>
      </p:pic>
      <p:pic>
        <p:nvPicPr>
          <p:cNvPr id="24" name="图片 23"/>
          <p:cNvPicPr>
            <a:picLocks noChangeAspect="1"/>
          </p:cNvPicPr>
          <p:nvPr/>
        </p:nvPicPr>
        <p:blipFill>
          <a:blip r:embed="rId2">
            <a:extLst>
              <a:ext uri="{28A0092B-C50C-407E-A947-70E740481C1C}">
                <a14:useLocalDpi xmlns:a14="http://schemas.microsoft.com/office/drawing/2010/main" val="0"/>
              </a:ext>
            </a:extLst>
          </a:blip>
          <a:srcRect l="43603" t="1151" r="12793" b="65756"/>
          <a:stretch>
            <a:fillRect/>
          </a:stretch>
        </p:blipFill>
        <p:spPr>
          <a:xfrm>
            <a:off x="8265253" y="-1"/>
            <a:ext cx="3926749" cy="1907691"/>
          </a:xfrm>
          <a:custGeom>
            <a:avLst/>
            <a:gdLst>
              <a:gd name="connsiteX0" fmla="*/ 0 w 3926749"/>
              <a:gd name="connsiteY0" fmla="*/ 0 h 1907691"/>
              <a:gd name="connsiteX1" fmla="*/ 3926749 w 3926749"/>
              <a:gd name="connsiteY1" fmla="*/ 0 h 1907691"/>
              <a:gd name="connsiteX2" fmla="*/ 1963374 w 3926749"/>
              <a:gd name="connsiteY2" fmla="*/ 1907691 h 1907691"/>
              <a:gd name="connsiteX3" fmla="*/ 0 w 3926749"/>
              <a:gd name="connsiteY3" fmla="*/ 0 h 1907691"/>
            </a:gdLst>
            <a:ahLst/>
            <a:cxnLst>
              <a:cxn ang="0">
                <a:pos x="connsiteX0" y="connsiteY0"/>
              </a:cxn>
              <a:cxn ang="0">
                <a:pos x="connsiteX1" y="connsiteY1"/>
              </a:cxn>
              <a:cxn ang="0">
                <a:pos x="connsiteX2" y="connsiteY2"/>
              </a:cxn>
              <a:cxn ang="0">
                <a:pos x="connsiteX3" y="connsiteY3"/>
              </a:cxn>
            </a:cxnLst>
            <a:rect l="l" t="t" r="r" b="b"/>
            <a:pathLst>
              <a:path w="3926749" h="1907691">
                <a:moveTo>
                  <a:pt x="0" y="0"/>
                </a:moveTo>
                <a:lnTo>
                  <a:pt x="3926749" y="0"/>
                </a:lnTo>
                <a:lnTo>
                  <a:pt x="1963374" y="1907691"/>
                </a:lnTo>
                <a:lnTo>
                  <a:pt x="0" y="0"/>
                </a:lnTo>
                <a:close/>
              </a:path>
            </a:pathLst>
          </a:custGeom>
        </p:spPr>
      </p:pic>
      <p:pic>
        <p:nvPicPr>
          <p:cNvPr id="23" name="图片 22"/>
          <p:cNvPicPr>
            <a:picLocks noChangeAspect="1"/>
          </p:cNvPicPr>
          <p:nvPr/>
        </p:nvPicPr>
        <p:blipFill>
          <a:blip r:embed="rId2">
            <a:extLst>
              <a:ext uri="{28A0092B-C50C-407E-A947-70E740481C1C}">
                <a14:useLocalDpi xmlns:a14="http://schemas.microsoft.com/office/drawing/2010/main" val="0"/>
              </a:ext>
            </a:extLst>
          </a:blip>
          <a:srcRect l="23589" t="4065" r="36044" b="32873"/>
          <a:stretch>
            <a:fillRect/>
          </a:stretch>
        </p:blipFill>
        <p:spPr>
          <a:xfrm>
            <a:off x="6462845" y="167987"/>
            <a:ext cx="3635277" cy="3635277"/>
          </a:xfrm>
          <a:custGeom>
            <a:avLst/>
            <a:gdLst>
              <a:gd name="connsiteX0" fmla="*/ 1807209 w 3635277"/>
              <a:gd name="connsiteY0" fmla="*/ 0 h 3635277"/>
              <a:gd name="connsiteX1" fmla="*/ 3635277 w 3635277"/>
              <a:gd name="connsiteY1" fmla="*/ 1807209 h 3635277"/>
              <a:gd name="connsiteX2" fmla="*/ 1828069 w 3635277"/>
              <a:gd name="connsiteY2" fmla="*/ 3635277 h 3635277"/>
              <a:gd name="connsiteX3" fmla="*/ 0 w 3635277"/>
              <a:gd name="connsiteY3" fmla="*/ 1828068 h 3635277"/>
              <a:gd name="connsiteX4" fmla="*/ 1807209 w 3635277"/>
              <a:gd name="connsiteY4" fmla="*/ 0 h 363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277" h="3635277">
                <a:moveTo>
                  <a:pt x="1807209" y="0"/>
                </a:moveTo>
                <a:lnTo>
                  <a:pt x="3635277" y="1807209"/>
                </a:lnTo>
                <a:lnTo>
                  <a:pt x="1828069" y="3635277"/>
                </a:lnTo>
                <a:lnTo>
                  <a:pt x="0" y="1828068"/>
                </a:lnTo>
                <a:lnTo>
                  <a:pt x="1807209" y="0"/>
                </a:lnTo>
                <a:close/>
              </a:path>
            </a:pathLst>
          </a:custGeom>
        </p:spPr>
      </p:pic>
      <p:pic>
        <p:nvPicPr>
          <p:cNvPr id="22" name="图片 21"/>
          <p:cNvPicPr>
            <a:picLocks noChangeAspect="1"/>
          </p:cNvPicPr>
          <p:nvPr/>
        </p:nvPicPr>
        <p:blipFill>
          <a:blip r:embed="rId2">
            <a:extLst>
              <a:ext uri="{28A0092B-C50C-407E-A947-70E740481C1C}">
                <a14:useLocalDpi xmlns:a14="http://schemas.microsoft.com/office/drawing/2010/main" val="0"/>
              </a:ext>
            </a:extLst>
          </a:blip>
          <a:srcRect l="66432" t="4824" r="12793" b="33632"/>
          <a:stretch>
            <a:fillRect/>
          </a:stretch>
        </p:blipFill>
        <p:spPr>
          <a:xfrm>
            <a:off x="10321066" y="211722"/>
            <a:ext cx="1870934" cy="3547809"/>
          </a:xfrm>
          <a:custGeom>
            <a:avLst/>
            <a:gdLst>
              <a:gd name="connsiteX0" fmla="*/ 1870934 w 1870934"/>
              <a:gd name="connsiteY0" fmla="*/ 0 h 3547809"/>
              <a:gd name="connsiteX1" fmla="*/ 1870934 w 1870934"/>
              <a:gd name="connsiteY1" fmla="*/ 3547809 h 3547809"/>
              <a:gd name="connsiteX2" fmla="*/ 0 w 1870934"/>
              <a:gd name="connsiteY2" fmla="*/ 1773904 h 3547809"/>
              <a:gd name="connsiteX3" fmla="*/ 1870934 w 1870934"/>
              <a:gd name="connsiteY3" fmla="*/ 0 h 3547809"/>
            </a:gdLst>
            <a:ahLst/>
            <a:cxnLst>
              <a:cxn ang="0">
                <a:pos x="connsiteX0" y="connsiteY0"/>
              </a:cxn>
              <a:cxn ang="0">
                <a:pos x="connsiteX1" y="connsiteY1"/>
              </a:cxn>
              <a:cxn ang="0">
                <a:pos x="connsiteX2" y="connsiteY2"/>
              </a:cxn>
              <a:cxn ang="0">
                <a:pos x="connsiteX3" y="connsiteY3"/>
              </a:cxn>
            </a:cxnLst>
            <a:rect l="l" t="t" r="r" b="b"/>
            <a:pathLst>
              <a:path w="1870934" h="3547809">
                <a:moveTo>
                  <a:pt x="1870934" y="0"/>
                </a:moveTo>
                <a:lnTo>
                  <a:pt x="1870934" y="3547809"/>
                </a:lnTo>
                <a:lnTo>
                  <a:pt x="0" y="1773904"/>
                </a:lnTo>
                <a:lnTo>
                  <a:pt x="1870934" y="0"/>
                </a:lnTo>
                <a:close/>
              </a:path>
            </a:pathLst>
          </a:custGeom>
        </p:spPr>
      </p:pic>
      <p:pic>
        <p:nvPicPr>
          <p:cNvPr id="21" name="图片 20"/>
          <p:cNvPicPr>
            <a:picLocks noChangeAspect="1"/>
          </p:cNvPicPr>
          <p:nvPr/>
        </p:nvPicPr>
        <p:blipFill>
          <a:blip r:embed="rId2">
            <a:extLst>
              <a:ext uri="{28A0092B-C50C-407E-A947-70E740481C1C}">
                <a14:useLocalDpi xmlns:a14="http://schemas.microsoft.com/office/drawing/2010/main" val="0"/>
              </a:ext>
            </a:extLst>
          </a:blip>
          <a:srcRect l="45308" t="36943" r="14329"/>
          <a:stretch>
            <a:fillRect/>
          </a:stretch>
        </p:blipFill>
        <p:spPr>
          <a:xfrm>
            <a:off x="8418752" y="2063273"/>
            <a:ext cx="3634983" cy="3634986"/>
          </a:xfrm>
          <a:custGeom>
            <a:avLst/>
            <a:gdLst>
              <a:gd name="connsiteX0" fmla="*/ 1807209 w 3634983"/>
              <a:gd name="connsiteY0" fmla="*/ 0 h 3634986"/>
              <a:gd name="connsiteX1" fmla="*/ 3634983 w 3634983"/>
              <a:gd name="connsiteY1" fmla="*/ 1806918 h 3634986"/>
              <a:gd name="connsiteX2" fmla="*/ 1827774 w 3634983"/>
              <a:gd name="connsiteY2" fmla="*/ 3634986 h 3634986"/>
              <a:gd name="connsiteX3" fmla="*/ 0 w 3634983"/>
              <a:gd name="connsiteY3" fmla="*/ 1828068 h 3634986"/>
              <a:gd name="connsiteX4" fmla="*/ 1807209 w 3634983"/>
              <a:gd name="connsiteY4" fmla="*/ 0 h 36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983" h="3634986">
                <a:moveTo>
                  <a:pt x="1807209" y="0"/>
                </a:moveTo>
                <a:lnTo>
                  <a:pt x="3634983" y="1806918"/>
                </a:lnTo>
                <a:lnTo>
                  <a:pt x="1827774" y="3634986"/>
                </a:lnTo>
                <a:lnTo>
                  <a:pt x="0" y="1828068"/>
                </a:lnTo>
                <a:lnTo>
                  <a:pt x="1807209" y="0"/>
                </a:lnTo>
                <a:close/>
              </a:path>
            </a:pathLst>
          </a:custGeom>
        </p:spPr>
      </p:pic>
      <p:grpSp>
        <p:nvGrpSpPr>
          <p:cNvPr id="18" name="组合 17"/>
          <p:cNvGrpSpPr/>
          <p:nvPr/>
        </p:nvGrpSpPr>
        <p:grpSpPr>
          <a:xfrm>
            <a:off x="644142" y="2314916"/>
            <a:ext cx="5937982" cy="2641902"/>
            <a:chOff x="6147269" y="2844265"/>
            <a:chExt cx="5112385" cy="2076459"/>
          </a:xfrm>
        </p:grpSpPr>
        <p:grpSp>
          <p:nvGrpSpPr>
            <p:cNvPr id="19" name="组合 18"/>
            <p:cNvGrpSpPr/>
            <p:nvPr/>
          </p:nvGrpSpPr>
          <p:grpSpPr>
            <a:xfrm>
              <a:off x="6147269" y="3331609"/>
              <a:ext cx="5033250" cy="1589115"/>
              <a:chOff x="-4714868" y="2110674"/>
              <a:chExt cx="5033250" cy="1589115"/>
            </a:xfrm>
          </p:grpSpPr>
          <p:sp>
            <p:nvSpPr>
              <p:cNvPr id="36" name="矩形: 圆角 21"/>
              <p:cNvSpPr/>
              <p:nvPr/>
            </p:nvSpPr>
            <p:spPr>
              <a:xfrm>
                <a:off x="-4648332" y="3345066"/>
                <a:ext cx="3562392" cy="354723"/>
              </a:xfrm>
              <a:prstGeom prst="roundRect">
                <a:avLst>
                  <a:gd name="adj" fmla="val 50000"/>
                </a:avLst>
              </a:prstGeom>
              <a:solidFill>
                <a:srgbClr val="7C6A6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讲解人：</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xippt  </a:t>
                </a:r>
                <a:r>
                  <a:rPr kumimoji="0" lang="zh-CN" altLang="en-US"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时间：</a:t>
                </a:r>
                <a:r>
                  <a:rPr kumimoji="0" lang="en-US" altLang="zh-CN" sz="1600" b="0" i="0" u="none" strike="noStrike" kern="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2020.6.1</a:t>
                </a:r>
                <a:endParaRPr kumimoji="0" lang="en-US" altLang="zh-CN" sz="1600" b="0" i="0" u="none" strike="noStrike" kern="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7" name="组合 36"/>
              <p:cNvGrpSpPr/>
              <p:nvPr/>
            </p:nvGrpSpPr>
            <p:grpSpPr>
              <a:xfrm>
                <a:off x="-4714868" y="2110674"/>
                <a:ext cx="5033250" cy="944353"/>
                <a:chOff x="-4714868" y="2110674"/>
                <a:chExt cx="5033250" cy="944353"/>
              </a:xfrm>
            </p:grpSpPr>
            <p:sp>
              <p:nvSpPr>
                <p:cNvPr id="38" name="文本框 37"/>
                <p:cNvSpPr txBox="1"/>
                <p:nvPr/>
              </p:nvSpPr>
              <p:spPr>
                <a:xfrm>
                  <a:off x="-4714868" y="2808615"/>
                  <a:ext cx="5033249" cy="246412"/>
                </a:xfrm>
                <a:prstGeom prst="rect">
                  <a:avLst/>
                </a:prstGeom>
                <a:noFill/>
              </p:spPr>
              <p:txBody>
                <a:bodyPr wrap="square" rtlCol="0">
                  <a:spAutoFit/>
                </a:bodyPr>
                <a:lstStyle/>
                <a:p>
                  <a:pPr marL="0" marR="0" lvl="0" indent="0" algn="dist" defTabSz="914400" rtl="0" eaLnBrk="1" fontAlgn="auto" latinLnBrk="0" hangingPunct="1">
                    <a:lnSpc>
                      <a:spcPct val="150000"/>
                    </a:lnSpc>
                    <a:spcBef>
                      <a:spcPts val="0"/>
                    </a:spcBef>
                    <a:spcAft>
                      <a:spcPts val="0"/>
                    </a:spcAft>
                    <a:buClrTx/>
                    <a:buSzTx/>
                    <a:buFontTx/>
                    <a:buNone/>
                    <a:defRPr/>
                  </a:pPr>
                  <a:r>
                    <a:rPr kumimoji="0" lang="en-US" altLang="zh-CN" sz="1200" b="0" i="0" u="none" strike="noStrike" kern="0" cap="none" spc="0" normalizeH="0" baseline="0" noProof="0" dirty="0">
                      <a:ln>
                        <a:noFill/>
                      </a:ln>
                      <a:solidFill>
                        <a:schemeClr val="bg1">
                          <a:lumMod val="50000"/>
                        </a:schemeClr>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MENTAL HEALTH COUNSELING PPT</a:t>
                  </a:r>
                </a:p>
              </p:txBody>
            </p:sp>
            <p:cxnSp>
              <p:nvCxnSpPr>
                <p:cNvPr id="39" name="直接连接符 38"/>
                <p:cNvCxnSpPr/>
                <p:nvPr/>
              </p:nvCxnSpPr>
              <p:spPr>
                <a:xfrm>
                  <a:off x="-4634728" y="2789746"/>
                  <a:ext cx="4953109" cy="0"/>
                </a:xfrm>
                <a:prstGeom prst="line">
                  <a:avLst/>
                </a:prstGeom>
                <a:noFill/>
                <a:ln w="6350" cap="flat" cmpd="sng" algn="ctr">
                  <a:solidFill>
                    <a:sysClr val="windowText" lastClr="000000">
                      <a:lumMod val="65000"/>
                      <a:lumOff val="35000"/>
                    </a:sysClr>
                  </a:solidFill>
                  <a:prstDash val="solid"/>
                  <a:miter lim="800000"/>
                </a:ln>
                <a:effectLst/>
              </p:spPr>
            </p:cxnSp>
            <p:sp>
              <p:nvSpPr>
                <p:cNvPr id="40" name="文本占位符 19"/>
                <p:cNvSpPr txBox="1"/>
                <p:nvPr/>
              </p:nvSpPr>
              <p:spPr>
                <a:xfrm>
                  <a:off x="-4708756" y="2110674"/>
                  <a:ext cx="5027138" cy="6602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dist" defTabSz="914400" rtl="0" eaLnBrk="1" fontAlgn="auto" latinLnBrk="0" hangingPunct="1">
                    <a:lnSpc>
                      <a:spcPct val="90000"/>
                    </a:lnSpc>
                    <a:spcBef>
                      <a:spcPts val="1000"/>
                    </a:spcBef>
                    <a:spcAft>
                      <a:spcPts val="0"/>
                    </a:spcAft>
                    <a:buClrTx/>
                    <a:buSzTx/>
                    <a:buFont typeface="Arial" panose="020B0604020202020204" pitchFamily="34" charset="0"/>
                    <a:buNone/>
                    <a:defRPr/>
                  </a:pPr>
                  <a:r>
                    <a:rPr lang="zh-CN" altLang="en-US" sz="4400" b="1" dirty="0">
                      <a:solidFill>
                        <a:srgbClr val="7C6A6D"/>
                      </a:solidFill>
                      <a:latin typeface="Arial" panose="020B0604020202020204" pitchFamily="34" charset="0"/>
                      <a:ea typeface="思源黑体 CN Regular" panose="020B0500000000000000" pitchFamily="34" charset="-122"/>
                      <a:cs typeface="+mn-ea"/>
                      <a:sym typeface="Arial" panose="020B0604020202020204" pitchFamily="34" charset="0"/>
                    </a:rPr>
                    <a:t>感谢你的聆听</a:t>
                  </a:r>
                  <a:endParaRPr kumimoji="0" lang="zh-CN" altLang="en-US" sz="4400" b="1" i="0" u="none" strike="noStrike" kern="1200" cap="none" spc="0" normalizeH="0" baseline="0" noProof="0" dirty="0">
                    <a:ln>
                      <a:noFill/>
                    </a:ln>
                    <a:solidFill>
                      <a:srgbClr val="7C6A6D"/>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
          <p:nvSpPr>
            <p:cNvPr id="35" name="文本占位符 20"/>
            <p:cNvSpPr txBox="1"/>
            <p:nvPr/>
          </p:nvSpPr>
          <p:spPr>
            <a:xfrm>
              <a:off x="6147269" y="2844265"/>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第</a:t>
              </a:r>
              <a:r>
                <a:rPr lang="en-US" altLang="zh-CN" dirty="0">
                  <a:latin typeface="Arial" panose="020B0604020202020204" pitchFamily="34" charset="0"/>
                  <a:ea typeface="思源黑体 CN Regular" panose="020B0500000000000000" pitchFamily="34" charset="-122"/>
                  <a:cs typeface="+mn-ea"/>
                  <a:sym typeface="Arial" panose="020B0604020202020204" pitchFamily="34" charset="0"/>
                </a:rPr>
                <a:t>3</a:t>
              </a:r>
              <a:r>
                <a:rPr lang="zh-CN" altLang="en-US" dirty="0">
                  <a:latin typeface="Arial" panose="020B0604020202020204" pitchFamily="34" charset="0"/>
                  <a:ea typeface="思源黑体 CN Regular" panose="020B0500000000000000" pitchFamily="34" charset="-122"/>
                  <a:cs typeface="+mn-ea"/>
                  <a:sym typeface="Arial" panose="020B0604020202020204" pitchFamily="34" charset="0"/>
                </a:rPr>
                <a:t>章 直线与方程</a:t>
              </a:r>
            </a:p>
          </p:txBody>
        </p:sp>
      </p:grpSp>
      <p:sp>
        <p:nvSpPr>
          <p:cNvPr id="41" name="矩形 40"/>
          <p:cNvSpPr/>
          <p:nvPr/>
        </p:nvSpPr>
        <p:spPr>
          <a:xfrm>
            <a:off x="-1817724" y="515873"/>
            <a:ext cx="4062342" cy="300975"/>
          </a:xfrm>
          <a:prstGeom prst="rect">
            <a:avLst/>
          </a:prstGeom>
          <a:solidFill>
            <a:srgbClr val="7C6A6D"/>
          </a:solidFill>
          <a:ln w="12700" cap="flat">
            <a:noFill/>
            <a:prstDash val="solid"/>
            <a:miter lim="800000"/>
          </a:ln>
          <a:effectLst>
            <a:outerShdw blurRad="76200" dir="18900000" sy="23000" kx="-1200000" algn="bl" rotWithShape="0">
              <a:prstClr val="black">
                <a:alpha val="20000"/>
              </a:prstClr>
            </a:outerShdw>
            <a:softEdge rad="19050"/>
          </a:effectLst>
        </p:spPr>
        <p:txBody>
          <a:bodyPr spcFirstLastPara="1" wrap="square" lIns="57592" tIns="57592" rIns="57592" bIns="57592" spcCol="38100" anchor="ctr">
            <a:spAutoFit/>
          </a:bodyPr>
          <a:lstStyle/>
          <a:p>
            <a:pPr marL="0" marR="0" lvl="0" indent="0" algn="r" defTabSz="1151890" rtl="0" eaLnBrk="1" fontAlgn="auto" latinLnBrk="1" hangingPunct="1">
              <a:lnSpc>
                <a:spcPct val="100000"/>
              </a:lnSpc>
              <a:spcBef>
                <a:spcPts val="0"/>
              </a:spcBef>
              <a:spcAft>
                <a:spcPts val="0"/>
              </a:spcAft>
              <a:buClrTx/>
              <a:buSzTx/>
              <a:buFontTx/>
              <a:buNone/>
              <a:defRPr/>
            </a:pPr>
            <a:r>
              <a:rPr kumimoji="0" lang="zh-CN" altLang="en-US" sz="1200" b="0" i="0" u="none" strike="noStrike" kern="0" cap="none" spc="30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cs typeface="+mn-ea"/>
                <a:sym typeface="Arial" panose="020B0604020202020204" pitchFamily="34" charset="0"/>
              </a:rPr>
              <a:t>人教版高中数学必修二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文本框 284678"/>
          <p:cNvSpPr txBox="1">
            <a:spLocks noChangeArrowheads="1"/>
          </p:cNvSpPr>
          <p:nvPr/>
        </p:nvSpPr>
        <p:spPr bwMode="auto">
          <a:xfrm>
            <a:off x="701745" y="1276474"/>
            <a:ext cx="1569182" cy="404486"/>
          </a:xfrm>
          <a:prstGeom prst="rect">
            <a:avLst/>
          </a:prstGeom>
          <a:solidFill>
            <a:srgbClr val="FFFF66"/>
          </a:solidFill>
          <a:ln w="9525">
            <a:solidFill>
              <a:srgbClr val="FF0066"/>
            </a:solidFill>
            <a:miter lim="800000"/>
          </a:ln>
        </p:spPr>
        <p:txBody>
          <a:bodyPr wrap="squar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地位与作用</a:t>
            </a:r>
          </a:p>
        </p:txBody>
      </p:sp>
      <p:sp>
        <p:nvSpPr>
          <p:cNvPr id="5124" name="矩形 284679"/>
          <p:cNvSpPr>
            <a:spLocks noChangeArrowheads="1"/>
          </p:cNvSpPr>
          <p:nvPr/>
        </p:nvSpPr>
        <p:spPr bwMode="auto">
          <a:xfrm>
            <a:off x="219424" y="1670878"/>
            <a:ext cx="1141656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lstStyle>
            <a:lvl1pPr marL="358775" indent="-358775"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indent="0" algn="l">
              <a:lnSpc>
                <a:spcPct val="150000"/>
              </a:lnSpc>
              <a:buClr>
                <a:schemeClr val="accent1"/>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点到直线的距离是“直线与方程”这一节的重点内容，它是解决点线、线线间的距离的基础，也是研究直线与圆的位置关系的主要工具。 </a:t>
            </a:r>
          </a:p>
        </p:txBody>
      </p:sp>
      <p:sp>
        <p:nvSpPr>
          <p:cNvPr id="5125" name="矩形 284683">
            <a:hlinkClick r:id="rId2" action="ppaction://hlinksldjump"/>
          </p:cNvPr>
          <p:cNvSpPr>
            <a:spLocks noChangeArrowheads="1"/>
          </p:cNvSpPr>
          <p:nvPr/>
        </p:nvSpPr>
        <p:spPr bwMode="auto">
          <a:xfrm>
            <a:off x="9720333" y="7138063"/>
            <a:ext cx="1012825" cy="287338"/>
          </a:xfrm>
          <a:prstGeom prst="rect">
            <a:avLst/>
          </a:prstGeom>
          <a:solidFill>
            <a:srgbClr val="CC99FF"/>
          </a:solidFill>
          <a:ln w="9525">
            <a:solidFill>
              <a:schemeClr val="tx1"/>
            </a:solidFill>
            <a:miter lim="800000"/>
          </a:ln>
        </p:spPr>
        <p:txBody>
          <a:bodyPr wrap="none" lIns="95773" tIns="47887" rIns="95773" bIns="47887" anchor="ct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spcBef>
                <a:spcPct val="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返回</a:t>
            </a:r>
          </a:p>
        </p:txBody>
      </p:sp>
      <p:sp>
        <p:nvSpPr>
          <p:cNvPr id="5126" name="文本框 284687"/>
          <p:cNvSpPr txBox="1">
            <a:spLocks noChangeArrowheads="1"/>
          </p:cNvSpPr>
          <p:nvPr/>
        </p:nvSpPr>
        <p:spPr bwMode="auto">
          <a:xfrm>
            <a:off x="660400" y="2749591"/>
            <a:ext cx="2735943" cy="404486"/>
          </a:xfrm>
          <a:prstGeom prst="rect">
            <a:avLst/>
          </a:prstGeom>
          <a:solidFill>
            <a:srgbClr val="FFFF66"/>
          </a:solidFill>
          <a:ln w="9525">
            <a:solidFill>
              <a:srgbClr val="FF0066"/>
            </a:solidFill>
            <a:miter lim="800000"/>
          </a:ln>
        </p:spPr>
        <p:txBody>
          <a:bodyPr wrap="squar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教材对公式推导的处理</a:t>
            </a:r>
          </a:p>
        </p:txBody>
      </p:sp>
      <p:sp>
        <p:nvSpPr>
          <p:cNvPr id="5127" name="文本框 284689"/>
          <p:cNvSpPr txBox="1">
            <a:spLocks noChangeArrowheads="1"/>
          </p:cNvSpPr>
          <p:nvPr/>
        </p:nvSpPr>
        <p:spPr bwMode="auto">
          <a:xfrm>
            <a:off x="219424" y="3186085"/>
            <a:ext cx="11299476" cy="1046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indent="0" algn="l">
              <a:lnSpc>
                <a:spcPct val="150000"/>
              </a:lnSpc>
              <a:buClr>
                <a:schemeClr val="accent1"/>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没有说明原因</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直接作辅助线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这样做无法展现为什么会想到要构造直角三角形这一最需要学生探索的过程</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不利于学生完整地理解公式的推导和掌握与之相应的丰富的数学思想方法</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课堂导入</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占位符 314370"/>
          <p:cNvSpPr>
            <a:spLocks noGrp="1" noChangeArrowheads="1"/>
          </p:cNvSpPr>
          <p:nvPr>
            <p:ph type="body" idx="4294967295"/>
          </p:nvPr>
        </p:nvSpPr>
        <p:spPr>
          <a:xfrm>
            <a:off x="660400" y="1290899"/>
            <a:ext cx="10858500" cy="5041900"/>
          </a:xfrm>
        </p:spPr>
        <p:txBody>
          <a:bodyPr>
            <a:normAutofit/>
          </a:bodyPr>
          <a:lstStyle/>
          <a:p>
            <a:pPr>
              <a:lnSpc>
                <a:spcPct val="150000"/>
              </a:lnSpc>
            </a:pPr>
            <a:r>
              <a:rPr lang="en-US" altLang="zh-CN" sz="200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、知识目标：</a:t>
            </a:r>
          </a:p>
          <a:p>
            <a:pPr>
              <a:lnSpc>
                <a:spcPct val="150000"/>
              </a:lnSpc>
              <a:buFont typeface="Arial" panose="020B0604020202020204" pitchFamily="34" charset="0"/>
              <a:buNone/>
            </a:pPr>
            <a:r>
              <a:rPr lang="zh-CN" altLang="en-US" sz="20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）掌握点到直线距离公式的推导，并能用公式计算。</a:t>
            </a:r>
          </a:p>
          <a:p>
            <a:pPr>
              <a:lnSpc>
                <a:spcPct val="150000"/>
              </a:lnSpc>
              <a:buFont typeface="Arial" panose="020B0604020202020204" pitchFamily="34" charset="0"/>
              <a:buNone/>
            </a:pPr>
            <a:r>
              <a:rPr lang="zh-CN" altLang="en-US" sz="2000" dirty="0">
                <a:latin typeface="Arial" panose="020B0604020202020204" pitchFamily="34" charset="0"/>
                <a:ea typeface="思源黑体 CN Medium" panose="020B0600000000000000" pitchFamily="34" charset="-122"/>
                <a:sym typeface="Arial" panose="020B0604020202020204" pitchFamily="34" charset="0"/>
              </a:rPr>
              <a:t>（</a:t>
            </a:r>
            <a:r>
              <a:rPr lang="en-US" altLang="zh-CN" sz="200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）领会渗透于公式推导中的数学思想（如化归思想、数形结合、分类讨论等数学思想），掌握用化归思想来研究数学问题的方法。</a:t>
            </a:r>
          </a:p>
          <a:p>
            <a:pPr>
              <a:lnSpc>
                <a:spcPct val="150000"/>
              </a:lnSpc>
            </a:pPr>
            <a:r>
              <a:rPr lang="en-US" altLang="zh-CN" sz="2000" dirty="0">
                <a:latin typeface="Arial" panose="020B0604020202020204" pitchFamily="34" charset="0"/>
                <a:ea typeface="思源黑体 CN Medium" panose="020B0600000000000000" pitchFamily="34" charset="-122"/>
                <a:sym typeface="Arial" panose="020B0604020202020204" pitchFamily="34" charset="0"/>
              </a:rPr>
              <a:t>2</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、能力目标：通过让学生在实践中探索、观察、反思、总结，发现问题、解决问题，从而达到培养学生的观察能力、归纳能力、思维能力、应用能力和创新能力的目的。</a:t>
            </a:r>
          </a:p>
          <a:p>
            <a:pPr>
              <a:lnSpc>
                <a:spcPct val="150000"/>
              </a:lnSpc>
            </a:pPr>
            <a:r>
              <a:rPr lang="en-US" altLang="zh-CN" sz="2000" dirty="0">
                <a:latin typeface="Arial" panose="020B0604020202020204" pitchFamily="34" charset="0"/>
                <a:ea typeface="思源黑体 CN Medium" panose="020B0600000000000000" pitchFamily="34" charset="-122"/>
                <a:sym typeface="Arial" panose="020B0604020202020204" pitchFamily="34" charset="0"/>
              </a:rPr>
              <a:t>3</a:t>
            </a:r>
            <a:r>
              <a:rPr lang="zh-CN" altLang="en-US" sz="2000" dirty="0">
                <a:latin typeface="Arial" panose="020B0604020202020204" pitchFamily="34" charset="0"/>
                <a:ea typeface="思源黑体 CN Medium" panose="020B0600000000000000" pitchFamily="34" charset="-122"/>
                <a:sym typeface="Arial" panose="020B0604020202020204" pitchFamily="34" charset="0"/>
              </a:rPr>
              <a:t>、情感目标：培养学生勇于探索、善于研究的精神，挖掘其非智力因素资源，培养其良好的数学学习品质。</a:t>
            </a:r>
          </a:p>
        </p:txBody>
      </p:sp>
      <p:sp>
        <p:nvSpPr>
          <p:cNvPr id="5"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solidFill>
                  <a:prstClr val="black"/>
                </a:solidFill>
                <a:latin typeface="Arial" panose="020B0604020202020204" pitchFamily="34" charset="0"/>
                <a:ea typeface="思源黑体 CN Medium" panose="020B0600000000000000" pitchFamily="34" charset="-122"/>
                <a:cs typeface="+mn-ea"/>
                <a:sym typeface="Arial" panose="020B0604020202020204" pitchFamily="34" charset="0"/>
              </a:rPr>
              <a:t>教学目标</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组合 293889"/>
          <p:cNvGrpSpPr/>
          <p:nvPr/>
        </p:nvGrpSpPr>
        <p:grpSpPr bwMode="auto">
          <a:xfrm>
            <a:off x="2043903" y="2315991"/>
            <a:ext cx="2572318" cy="2681641"/>
            <a:chOff x="410" y="1093"/>
            <a:chExt cx="1846" cy="2086"/>
          </a:xfrm>
        </p:grpSpPr>
        <p:grpSp>
          <p:nvGrpSpPr>
            <p:cNvPr id="9218" name="组合 293890"/>
            <p:cNvGrpSpPr/>
            <p:nvPr/>
          </p:nvGrpSpPr>
          <p:grpSpPr bwMode="auto">
            <a:xfrm rot="-650700">
              <a:off x="410" y="1093"/>
              <a:ext cx="1590" cy="2086"/>
              <a:chOff x="586" y="1598"/>
              <a:chExt cx="1434" cy="1791"/>
            </a:xfrm>
          </p:grpSpPr>
          <p:grpSp>
            <p:nvGrpSpPr>
              <p:cNvPr id="9219" name="组合 293891"/>
              <p:cNvGrpSpPr/>
              <p:nvPr/>
            </p:nvGrpSpPr>
            <p:grpSpPr bwMode="auto">
              <a:xfrm>
                <a:off x="586" y="3100"/>
                <a:ext cx="190" cy="289"/>
                <a:chOff x="1520" y="2716"/>
                <a:chExt cx="190" cy="289"/>
              </a:xfrm>
            </p:grpSpPr>
            <p:sp>
              <p:nvSpPr>
                <p:cNvPr id="9220" name="流程图: 数据 293892"/>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21" name="流程图: 数据 293893"/>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22" name="组合 293894"/>
              <p:cNvGrpSpPr/>
              <p:nvPr/>
            </p:nvGrpSpPr>
            <p:grpSpPr bwMode="auto">
              <a:xfrm>
                <a:off x="796" y="2848"/>
                <a:ext cx="190" cy="289"/>
                <a:chOff x="1520" y="2716"/>
                <a:chExt cx="190" cy="289"/>
              </a:xfrm>
            </p:grpSpPr>
            <p:sp>
              <p:nvSpPr>
                <p:cNvPr id="9223" name="流程图: 数据 293895"/>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24" name="流程图: 数据 293896"/>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25" name="组合 293897"/>
              <p:cNvGrpSpPr/>
              <p:nvPr/>
            </p:nvGrpSpPr>
            <p:grpSpPr bwMode="auto">
              <a:xfrm>
                <a:off x="1002" y="2602"/>
                <a:ext cx="190" cy="289"/>
                <a:chOff x="1520" y="2716"/>
                <a:chExt cx="190" cy="289"/>
              </a:xfrm>
            </p:grpSpPr>
            <p:sp>
              <p:nvSpPr>
                <p:cNvPr id="9226" name="流程图: 数据 293898"/>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27" name="流程图: 数据 293899"/>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28" name="组合 293900"/>
              <p:cNvGrpSpPr/>
              <p:nvPr/>
            </p:nvGrpSpPr>
            <p:grpSpPr bwMode="auto">
              <a:xfrm>
                <a:off x="1206" y="2354"/>
                <a:ext cx="190" cy="289"/>
                <a:chOff x="1520" y="2716"/>
                <a:chExt cx="190" cy="289"/>
              </a:xfrm>
            </p:grpSpPr>
            <p:sp>
              <p:nvSpPr>
                <p:cNvPr id="9229" name="流程图: 数据 293901"/>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30" name="流程图: 数据 293902"/>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31" name="组合 293903"/>
              <p:cNvGrpSpPr/>
              <p:nvPr/>
            </p:nvGrpSpPr>
            <p:grpSpPr bwMode="auto">
              <a:xfrm>
                <a:off x="1414" y="2100"/>
                <a:ext cx="190" cy="289"/>
                <a:chOff x="1520" y="2716"/>
                <a:chExt cx="190" cy="289"/>
              </a:xfrm>
            </p:grpSpPr>
            <p:sp>
              <p:nvSpPr>
                <p:cNvPr id="9232" name="流程图: 数据 293904"/>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33" name="流程图: 数据 293905"/>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34" name="组合 293906"/>
              <p:cNvGrpSpPr/>
              <p:nvPr/>
            </p:nvGrpSpPr>
            <p:grpSpPr bwMode="auto">
              <a:xfrm>
                <a:off x="1616" y="1854"/>
                <a:ext cx="190" cy="289"/>
                <a:chOff x="1520" y="2716"/>
                <a:chExt cx="190" cy="289"/>
              </a:xfrm>
            </p:grpSpPr>
            <p:sp>
              <p:nvSpPr>
                <p:cNvPr id="9235" name="流程图: 数据 293907"/>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36" name="流程图: 数据 293908"/>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9237" name="组合 293909"/>
              <p:cNvGrpSpPr/>
              <p:nvPr/>
            </p:nvGrpSpPr>
            <p:grpSpPr bwMode="auto">
              <a:xfrm>
                <a:off x="1830" y="1598"/>
                <a:ext cx="190" cy="289"/>
                <a:chOff x="1520" y="2716"/>
                <a:chExt cx="190" cy="289"/>
              </a:xfrm>
            </p:grpSpPr>
            <p:sp>
              <p:nvSpPr>
                <p:cNvPr id="9238" name="流程图: 数据 293910"/>
                <p:cNvSpPr>
                  <a:spLocks noChangeArrowheads="1"/>
                </p:cNvSpPr>
                <p:nvPr/>
              </p:nvSpPr>
              <p:spPr bwMode="auto">
                <a:xfrm rot="1981531">
                  <a:off x="1623" y="2716"/>
                  <a:ext cx="87" cy="164"/>
                </a:xfrm>
                <a:prstGeom prst="flowChartInputOutput">
                  <a:avLst/>
                </a:prstGeom>
                <a:solidFill>
                  <a:schemeClr val="tx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39" name="流程图: 数据 293911"/>
                <p:cNvSpPr>
                  <a:spLocks noChangeArrowheads="1"/>
                </p:cNvSpPr>
                <p:nvPr/>
              </p:nvSpPr>
              <p:spPr bwMode="auto">
                <a:xfrm rot="1981531">
                  <a:off x="1520" y="2841"/>
                  <a:ext cx="87" cy="164"/>
                </a:xfrm>
                <a:prstGeom prst="flowChartInputOutpu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9240" name="直接连接符 293912"/>
            <p:cNvSpPr>
              <a:spLocks noChangeShapeType="1"/>
            </p:cNvSpPr>
            <p:nvPr/>
          </p:nvSpPr>
          <p:spPr bwMode="auto">
            <a:xfrm flipH="1" flipV="1">
              <a:off x="1176" y="2184"/>
              <a:ext cx="660" cy="4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41" name="动作按钮: 第一张 293913"/>
            <p:cNvSpPr>
              <a:spLocks noChangeArrowheads="1"/>
            </p:cNvSpPr>
            <p:nvPr/>
          </p:nvSpPr>
          <p:spPr bwMode="auto">
            <a:xfrm>
              <a:off x="1701" y="2441"/>
              <a:ext cx="531" cy="445"/>
            </a:xfrm>
            <a:prstGeom prst="actionButtonHome">
              <a:avLst/>
            </a:prstGeom>
            <a:noFill/>
            <a:ln w="38100">
              <a:solidFill>
                <a:srgbClr val="009900"/>
              </a:solidFill>
              <a:miter lim="800000"/>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42" name="文本框 293914"/>
            <p:cNvSpPr txBox="1">
              <a:spLocks noChangeArrowheads="1"/>
            </p:cNvSpPr>
            <p:nvPr/>
          </p:nvSpPr>
          <p:spPr bwMode="auto">
            <a:xfrm>
              <a:off x="1668" y="2832"/>
              <a:ext cx="588"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仓库</a:t>
              </a:r>
            </a:p>
          </p:txBody>
        </p:sp>
        <p:sp>
          <p:nvSpPr>
            <p:cNvPr id="9243" name="文本框 293915"/>
            <p:cNvSpPr txBox="1">
              <a:spLocks noChangeArrowheads="1"/>
            </p:cNvSpPr>
            <p:nvPr/>
          </p:nvSpPr>
          <p:spPr bwMode="auto">
            <a:xfrm>
              <a:off x="648" y="1224"/>
              <a:ext cx="720"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铁路</a:t>
              </a:r>
            </a:p>
          </p:txBody>
        </p:sp>
      </p:grpSp>
      <p:sp>
        <p:nvSpPr>
          <p:cNvPr id="9244" name="动作按钮: 自定义 293932">
            <a:hlinkClick r:id="rId2" action="ppaction://hlinkfile" highlightClick="1"/>
          </p:cNvPr>
          <p:cNvSpPr>
            <a:spLocks noChangeArrowheads="1"/>
          </p:cNvSpPr>
          <p:nvPr/>
        </p:nvSpPr>
        <p:spPr bwMode="auto">
          <a:xfrm>
            <a:off x="657353" y="1266681"/>
            <a:ext cx="2661850" cy="504825"/>
          </a:xfrm>
          <a:prstGeom prst="actionButtonBlank">
            <a:avLst/>
          </a:prstGeom>
          <a:solidFill>
            <a:srgbClr val="FF9900"/>
          </a:solidFill>
          <a:ln w="9525">
            <a:solidFill>
              <a:srgbClr val="FFFF00"/>
            </a:solidFill>
            <a:miter lim="800000"/>
          </a:ln>
        </p:spPr>
        <p:txBody>
          <a:bodyPr wrap="none" lIns="95773" tIns="47887" rIns="95773" bIns="47887" anchor="ct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buClr>
                <a:schemeClr val="accent1"/>
              </a:buClr>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几何画板动态演示</a:t>
            </a:r>
          </a:p>
        </p:txBody>
      </p:sp>
      <p:grpSp>
        <p:nvGrpSpPr>
          <p:cNvPr id="293938" name="组合 293937"/>
          <p:cNvGrpSpPr/>
          <p:nvPr/>
        </p:nvGrpSpPr>
        <p:grpSpPr bwMode="auto">
          <a:xfrm>
            <a:off x="5347784" y="2172882"/>
            <a:ext cx="4386605" cy="3961218"/>
            <a:chOff x="1714" y="371"/>
            <a:chExt cx="2573" cy="2517"/>
          </a:xfrm>
        </p:grpSpPr>
        <p:grpSp>
          <p:nvGrpSpPr>
            <p:cNvPr id="9248" name="组合 293916"/>
            <p:cNvGrpSpPr/>
            <p:nvPr/>
          </p:nvGrpSpPr>
          <p:grpSpPr bwMode="auto">
            <a:xfrm>
              <a:off x="2089" y="371"/>
              <a:ext cx="2198" cy="2517"/>
              <a:chOff x="2640" y="473"/>
              <a:chExt cx="2804" cy="3211"/>
            </a:xfrm>
          </p:grpSpPr>
          <p:sp>
            <p:nvSpPr>
              <p:cNvPr id="9249" name="文本框 293917"/>
              <p:cNvSpPr txBox="1">
                <a:spLocks noChangeArrowheads="1"/>
              </p:cNvSpPr>
              <p:nvPr/>
            </p:nvSpPr>
            <p:spPr bwMode="auto">
              <a:xfrm>
                <a:off x="3956" y="1247"/>
                <a:ext cx="28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i="1" kern="0">
                    <a:latin typeface="Arial" panose="020B0604020202020204" pitchFamily="34" charset="0"/>
                    <a:ea typeface="思源黑体 CN Medium" panose="020B0600000000000000" pitchFamily="34" charset="-122"/>
                    <a:sym typeface="Arial" panose="020B0604020202020204" pitchFamily="34" charset="0"/>
                  </a:rPr>
                  <a:t>l</a:t>
                </a:r>
              </a:p>
            </p:txBody>
          </p:sp>
          <p:sp>
            <p:nvSpPr>
              <p:cNvPr id="9250" name="文本框 293918"/>
              <p:cNvSpPr txBox="1">
                <a:spLocks noChangeArrowheads="1"/>
              </p:cNvSpPr>
              <p:nvPr/>
            </p:nvSpPr>
            <p:spPr bwMode="auto">
              <a:xfrm>
                <a:off x="4032" y="2452"/>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9251" name="文本框 293919"/>
              <p:cNvSpPr txBox="1">
                <a:spLocks noChangeArrowheads="1"/>
              </p:cNvSpPr>
              <p:nvPr/>
            </p:nvSpPr>
            <p:spPr bwMode="auto">
              <a:xfrm>
                <a:off x="3876" y="2256"/>
                <a:ext cx="21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p>
            </p:txBody>
          </p:sp>
          <p:sp>
            <p:nvSpPr>
              <p:cNvPr id="9252" name="直接连接符 293920"/>
              <p:cNvSpPr>
                <a:spLocks noChangeShapeType="1"/>
              </p:cNvSpPr>
              <p:nvPr/>
            </p:nvSpPr>
            <p:spPr bwMode="auto">
              <a:xfrm flipV="1">
                <a:off x="2796" y="1056"/>
                <a:ext cx="1176" cy="2268"/>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53" name="直接连接符 293921"/>
              <p:cNvSpPr>
                <a:spLocks noChangeShapeType="1"/>
              </p:cNvSpPr>
              <p:nvPr/>
            </p:nvSpPr>
            <p:spPr bwMode="auto">
              <a:xfrm flipH="1" flipV="1">
                <a:off x="3324" y="2268"/>
                <a:ext cx="660" cy="444"/>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9254" name="组合 293922"/>
              <p:cNvGrpSpPr/>
              <p:nvPr/>
            </p:nvGrpSpPr>
            <p:grpSpPr bwMode="auto">
              <a:xfrm>
                <a:off x="2640" y="912"/>
                <a:ext cx="2736" cy="2772"/>
                <a:chOff x="1932" y="912"/>
                <a:chExt cx="2736" cy="2772"/>
              </a:xfrm>
            </p:grpSpPr>
            <p:sp>
              <p:nvSpPr>
                <p:cNvPr id="9255" name="直接连接符 293923"/>
                <p:cNvSpPr>
                  <a:spLocks noChangeShapeType="1"/>
                </p:cNvSpPr>
                <p:nvPr/>
              </p:nvSpPr>
              <p:spPr bwMode="auto">
                <a:xfrm flipV="1">
                  <a:off x="2508" y="1044"/>
                  <a:ext cx="0" cy="264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56" name="直接连接符 293924"/>
                <p:cNvSpPr>
                  <a:spLocks noChangeShapeType="1"/>
                </p:cNvSpPr>
                <p:nvPr/>
              </p:nvSpPr>
              <p:spPr bwMode="auto">
                <a:xfrm flipV="1">
                  <a:off x="1932" y="3120"/>
                  <a:ext cx="2664" cy="0"/>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57" name="文本框 293925"/>
                <p:cNvSpPr txBox="1">
                  <a:spLocks noChangeArrowheads="1"/>
                </p:cNvSpPr>
                <p:nvPr/>
              </p:nvSpPr>
              <p:spPr bwMode="auto">
                <a:xfrm>
                  <a:off x="2292" y="3036"/>
                  <a:ext cx="25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o</a:t>
                  </a:r>
                </a:p>
              </p:txBody>
            </p:sp>
            <p:sp>
              <p:nvSpPr>
                <p:cNvPr id="9258" name="文本框 293926"/>
                <p:cNvSpPr txBox="1">
                  <a:spLocks noChangeArrowheads="1"/>
                </p:cNvSpPr>
                <p:nvPr/>
              </p:nvSpPr>
              <p:spPr bwMode="auto">
                <a:xfrm>
                  <a:off x="4416" y="3072"/>
                  <a:ext cx="25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p>
              </p:txBody>
            </p:sp>
            <p:sp>
              <p:nvSpPr>
                <p:cNvPr id="9259" name="文本框 293927"/>
                <p:cNvSpPr txBox="1">
                  <a:spLocks noChangeArrowheads="1"/>
                </p:cNvSpPr>
                <p:nvPr/>
              </p:nvSpPr>
              <p:spPr bwMode="auto">
                <a:xfrm>
                  <a:off x="2568" y="912"/>
                  <a:ext cx="252"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p>
              </p:txBody>
            </p:sp>
          </p:grpSp>
          <p:sp>
            <p:nvSpPr>
              <p:cNvPr id="9260" name="矩形 293928"/>
              <p:cNvSpPr>
                <a:spLocks noChangeArrowheads="1"/>
              </p:cNvSpPr>
              <p:nvPr/>
            </p:nvSpPr>
            <p:spPr bwMode="auto">
              <a:xfrm>
                <a:off x="4138" y="1225"/>
                <a:ext cx="993"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Ax+By+C</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=0</a:t>
                </a:r>
              </a:p>
            </p:txBody>
          </p:sp>
          <p:sp>
            <p:nvSpPr>
              <p:cNvPr id="9261" name="矩形 293929"/>
              <p:cNvSpPr>
                <a:spLocks noChangeArrowheads="1"/>
              </p:cNvSpPr>
              <p:nvPr/>
            </p:nvSpPr>
            <p:spPr bwMode="auto">
              <a:xfrm>
                <a:off x="4220" y="2431"/>
                <a:ext cx="526" cy="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spcBef>
                    <a:spcPct val="5000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p>
            </p:txBody>
          </p:sp>
          <p:sp>
            <p:nvSpPr>
              <p:cNvPr id="9262" name="矩形 293930"/>
              <p:cNvSpPr>
                <a:spLocks noChangeArrowheads="1"/>
              </p:cNvSpPr>
              <p:nvPr/>
            </p:nvSpPr>
            <p:spPr bwMode="auto">
              <a:xfrm>
                <a:off x="2739" y="473"/>
                <a:ext cx="2705" cy="256"/>
              </a:xfrm>
              <a:prstGeom prst="rect">
                <a:avLst/>
              </a:prstGeom>
              <a:noFill/>
              <a:ln w="38100">
                <a:solidFill>
                  <a:schemeClr val="bg1"/>
                </a:solidFill>
                <a:miter lim="800000"/>
              </a:ln>
              <a:extLst>
                <a:ext uri="{909E8E84-426E-40DD-AFC4-6F175D3DCCD1}">
                  <a14:hiddenFill xmlns:a14="http://schemas.microsoft.com/office/drawing/2010/main">
                    <a:solidFill>
                      <a:srgbClr val="FFFFFF"/>
                    </a:solidFill>
                  </a14:hiddenFill>
                </a:ext>
              </a:extLst>
            </p:spPr>
            <p:txBody>
              <a:bodyPr lIns="94266" tIns="49018" rIns="94266" bIns="49018">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spcBef>
                    <a:spcPct val="5000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点到直线的距离</a:t>
                </a:r>
              </a:p>
            </p:txBody>
          </p:sp>
        </p:grpSp>
        <p:grpSp>
          <p:nvGrpSpPr>
            <p:cNvPr id="9263" name="组合 293936"/>
            <p:cNvGrpSpPr/>
            <p:nvPr/>
          </p:nvGrpSpPr>
          <p:grpSpPr bwMode="auto">
            <a:xfrm>
              <a:off x="1714" y="1058"/>
              <a:ext cx="535" cy="842"/>
              <a:chOff x="1714" y="1058"/>
              <a:chExt cx="535" cy="842"/>
            </a:xfrm>
          </p:grpSpPr>
          <p:sp>
            <p:nvSpPr>
              <p:cNvPr id="9264" name="任意多边形 293931"/>
              <p:cNvSpPr>
                <a:spLocks noChangeArrowheads="1"/>
              </p:cNvSpPr>
              <p:nvPr/>
            </p:nvSpPr>
            <p:spPr bwMode="auto">
              <a:xfrm>
                <a:off x="1759" y="1402"/>
                <a:ext cx="490" cy="498"/>
              </a:xfrm>
              <a:custGeom>
                <a:avLst/>
                <a:gdLst>
                  <a:gd name="T0" fmla="*/ 16200 w 21600"/>
                  <a:gd name="T1" fmla="*/ 0 h 21600"/>
                  <a:gd name="T2" fmla="*/ 16200 w 21600"/>
                  <a:gd name="T3" fmla="*/ 5400 h 21600"/>
                  <a:gd name="T4" fmla="*/ 3375 w 21600"/>
                  <a:gd name="T5" fmla="*/ 5400 h 21600"/>
                  <a:gd name="T6" fmla="*/ 3375 w 21600"/>
                  <a:gd name="T7" fmla="*/ 16200 h 21600"/>
                  <a:gd name="T8" fmla="*/ 16200 w 21600"/>
                  <a:gd name="T9" fmla="*/ 16200 h 21600"/>
                  <a:gd name="T10" fmla="*/ 16200 w 21600"/>
                  <a:gd name="T11" fmla="*/ 21600 h 21600"/>
                  <a:gd name="T12" fmla="*/ 21600 w 21600"/>
                  <a:gd name="T13" fmla="*/ 10800 h 21600"/>
                  <a:gd name="T14" fmla="*/ 1350 w 21600"/>
                  <a:gd name="T15" fmla="*/ 5400 h 21600"/>
                  <a:gd name="T16" fmla="*/ 1350 w 21600"/>
                  <a:gd name="T17" fmla="*/ 16200 h 21600"/>
                  <a:gd name="T18" fmla="*/ 2700 w 21600"/>
                  <a:gd name="T19" fmla="*/ 16200 h 21600"/>
                  <a:gd name="T20" fmla="*/ 2700 w 21600"/>
                  <a:gd name="T21" fmla="*/ 5400 h 21600"/>
                  <a:gd name="T22" fmla="*/ 0 w 21600"/>
                  <a:gd name="T23" fmla="*/ 5400 h 21600"/>
                  <a:gd name="T24" fmla="*/ 0 w 21600"/>
                  <a:gd name="T25" fmla="*/ 16200 h 21600"/>
                  <a:gd name="T26" fmla="*/ 675 w 21600"/>
                  <a:gd name="T27" fmla="*/ 16200 h 21600"/>
                  <a:gd name="T28" fmla="*/ 675 w 21600"/>
                  <a:gd name="T29" fmla="*/ 54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9265" name="文本框 293935"/>
              <p:cNvSpPr txBox="1">
                <a:spLocks noChangeArrowheads="1"/>
              </p:cNvSpPr>
              <p:nvPr/>
            </p:nvSpPr>
            <p:spPr bwMode="auto">
              <a:xfrm>
                <a:off x="1714" y="1058"/>
                <a:ext cx="516"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建模</a:t>
                </a:r>
              </a:p>
            </p:txBody>
          </p:sp>
        </p:grpSp>
      </p:grpSp>
      <p:sp>
        <p:nvSpPr>
          <p:cNvPr id="5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93938"/>
                                        </p:tgtEl>
                                        <p:attrNameLst>
                                          <p:attrName>style.visibility</p:attrName>
                                        </p:attrNameLst>
                                      </p:cBhvr>
                                      <p:to>
                                        <p:strVal val="visible"/>
                                      </p:to>
                                    </p:set>
                                    <p:animEffect transition="in" filter="blinds(horizontal)">
                                      <p:cBhvr>
                                        <p:cTn id="7" dur="500"/>
                                        <p:tgtEl>
                                          <p:spTgt spid="2939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椭圆 294922">
            <a:hlinkClick r:id="" action="ppaction://hlinkshowjump?jump=firstslide"/>
          </p:cNvPr>
          <p:cNvSpPr>
            <a:spLocks noChangeArrowheads="1"/>
          </p:cNvSpPr>
          <p:nvPr/>
        </p:nvSpPr>
        <p:spPr bwMode="auto">
          <a:xfrm>
            <a:off x="10611634" y="7081777"/>
            <a:ext cx="411162" cy="381000"/>
          </a:xfrm>
          <a:prstGeom prst="ellipse">
            <a:avLst/>
          </a:prstGeom>
          <a:gradFill rotWithShape="0">
            <a:gsLst>
              <a:gs pos="0">
                <a:srgbClr val="FFFFFF"/>
              </a:gs>
              <a:gs pos="100000">
                <a:srgbClr val="3333FF"/>
              </a:gs>
            </a:gsLst>
            <a:path path="shape">
              <a:fillToRect l="50000" t="50000" r="50000" b="50000"/>
            </a:path>
          </a:gradFill>
          <a:ln w="12700" cap="sq">
            <a:solidFill>
              <a:srgbClr val="3333FF"/>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0245" name="文本框 294924"/>
          <p:cNvSpPr txBox="1">
            <a:spLocks noChangeArrowheads="1"/>
          </p:cNvSpPr>
          <p:nvPr/>
        </p:nvSpPr>
        <p:spPr bwMode="auto">
          <a:xfrm>
            <a:off x="658813" y="1054100"/>
            <a:ext cx="6192837" cy="96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FF00"/>
              </a:buClr>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课题引入</a:t>
            </a:r>
          </a:p>
          <a:p>
            <a:pPr algn="l" eaLnBrk="0" hangingPunct="0">
              <a:lnSpc>
                <a:spcPct val="150000"/>
              </a:lnSpc>
              <a:spcBef>
                <a:spcPct val="0"/>
              </a:spcBef>
              <a:buClr>
                <a:srgbClr val="FFFF00"/>
              </a:buClr>
              <a:buFont typeface="Arial" panose="020B0604020202020204" pitchFamily="34" charset="0"/>
              <a:buChar cha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Ax+By+C=0  (A</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B</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不同时为</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0</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a:t>
            </a:r>
          </a:p>
        </p:txBody>
      </p:sp>
      <p:sp>
        <p:nvSpPr>
          <p:cNvPr id="10250" name="文本框 294923"/>
          <p:cNvSpPr txBox="1">
            <a:spLocks noChangeArrowheads="1"/>
          </p:cNvSpPr>
          <p:nvPr/>
        </p:nvSpPr>
        <p:spPr bwMode="auto">
          <a:xfrm>
            <a:off x="660400" y="3919503"/>
            <a:ext cx="2630488"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点到直线 的距离公式</a:t>
            </a:r>
          </a:p>
        </p:txBody>
      </p:sp>
      <p:sp>
        <p:nvSpPr>
          <p:cNvPr id="294930" name="文本框 294929"/>
          <p:cNvSpPr txBox="1">
            <a:spLocks noChangeArrowheads="1"/>
          </p:cNvSpPr>
          <p:nvPr/>
        </p:nvSpPr>
        <p:spPr bwMode="auto">
          <a:xfrm>
            <a:off x="3198792" y="3926462"/>
            <a:ext cx="2407164"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|AB|=|x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或</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9" name="文本框 18"/>
          <p:cNvSpPr txBox="1">
            <a:spLocks noChangeArrowheads="1"/>
          </p:cNvSpPr>
          <p:nvPr/>
        </p:nvSpPr>
        <p:spPr bwMode="auto">
          <a:xfrm>
            <a:off x="653884" y="1924097"/>
            <a:ext cx="5975350" cy="132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3" tIns="47887" rIns="95773" bIns="47887">
            <a:spAutoFit/>
          </a:bodyPr>
          <a:lstStyle>
            <a:lvl1pPr marL="611505" indent="-61150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00000"/>
              </a:lnSpc>
              <a:spcBef>
                <a:spcPct val="0"/>
              </a:spcBef>
              <a:buFont typeface="Arial" panose="020B0604020202020204" pitchFamily="34" charset="0"/>
              <a:buAutoNum type="arabicParenBoth"/>
            </a:pPr>
            <a:r>
              <a:rPr lang="en-US" altLang="zh-CN" sz="2000" dirty="0">
                <a:latin typeface="思源黑体 CN Medium" panose="020B0600000000000000" pitchFamily="34" charset="-122"/>
                <a:ea typeface="思源黑体 CN Medium" panose="020B0600000000000000" pitchFamily="34" charset="-122"/>
              </a:rPr>
              <a:t>A=0</a:t>
            </a:r>
            <a:r>
              <a:rPr lang="zh-CN" altLang="en-US" sz="2000" dirty="0">
                <a:latin typeface="思源黑体 CN Medium" panose="020B0600000000000000" pitchFamily="34" charset="-122"/>
                <a:ea typeface="思源黑体 CN Medium" panose="020B0600000000000000" pitchFamily="34" charset="-122"/>
              </a:rPr>
              <a:t>或</a:t>
            </a:r>
            <a:r>
              <a:rPr lang="en-US" altLang="zh-CN" sz="2000" dirty="0">
                <a:latin typeface="思源黑体 CN Medium" panose="020B0600000000000000" pitchFamily="34" charset="-122"/>
                <a:ea typeface="思源黑体 CN Medium" panose="020B0600000000000000" pitchFamily="34" charset="-122"/>
              </a:rPr>
              <a:t>B=0(</a:t>
            </a:r>
            <a:r>
              <a:rPr lang="zh-CN" altLang="en-US" sz="2000" dirty="0">
                <a:latin typeface="思源黑体 CN Medium" panose="020B0600000000000000" pitchFamily="34" charset="-122"/>
                <a:ea typeface="思源黑体 CN Medium" panose="020B0600000000000000" pitchFamily="34" charset="-122"/>
              </a:rPr>
              <a:t>特殊直线</a:t>
            </a:r>
            <a:r>
              <a:rPr lang="en-US" altLang="zh-CN" sz="2000" dirty="0">
                <a:latin typeface="思源黑体 CN Medium" panose="020B0600000000000000" pitchFamily="34" charset="-122"/>
                <a:ea typeface="思源黑体 CN Medium" panose="020B0600000000000000" pitchFamily="34" charset="-122"/>
              </a:rPr>
              <a:t>)</a:t>
            </a:r>
          </a:p>
          <a:p>
            <a:pPr algn="l" eaLnBrk="0" hangingPunct="0">
              <a:lnSpc>
                <a:spcPct val="200000"/>
              </a:lnSpc>
              <a:spcBef>
                <a:spcPct val="0"/>
              </a:spcBef>
            </a:pPr>
            <a:r>
              <a:rPr lang="en-US" altLang="zh-CN" sz="2000" dirty="0">
                <a:latin typeface="思源黑体 CN Medium" panose="020B0600000000000000" pitchFamily="34" charset="-122"/>
                <a:ea typeface="思源黑体 CN Medium" panose="020B0600000000000000" pitchFamily="34" charset="-122"/>
              </a:rPr>
              <a:t>(2)  A</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a:t>
            </a:r>
            <a:r>
              <a:rPr lang="en-US" altLang="zh-CN" sz="2000" dirty="0">
                <a:latin typeface="思源黑体 CN Medium" panose="020B0600000000000000" pitchFamily="34" charset="-122"/>
                <a:ea typeface="思源黑体 CN Medium" panose="020B0600000000000000" pitchFamily="34" charset="-122"/>
              </a:rPr>
              <a:t>0</a:t>
            </a:r>
            <a:r>
              <a:rPr lang="zh-CN" altLang="en-US" sz="2000" dirty="0">
                <a:latin typeface="思源黑体 CN Medium" panose="020B0600000000000000" pitchFamily="34" charset="-122"/>
                <a:ea typeface="思源黑体 CN Medium" panose="020B0600000000000000" pitchFamily="34" charset="-122"/>
              </a:rPr>
              <a:t>且</a:t>
            </a:r>
            <a:r>
              <a:rPr lang="en-US" altLang="zh-CN" sz="2000" dirty="0">
                <a:latin typeface="思源黑体 CN Medium" panose="020B0600000000000000" pitchFamily="34" charset="-122"/>
                <a:ea typeface="思源黑体 CN Medium" panose="020B0600000000000000" pitchFamily="34" charset="-122"/>
              </a:rPr>
              <a:t>B</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a:t>
            </a:r>
            <a:r>
              <a:rPr lang="en-US" altLang="zh-CN" sz="2000" dirty="0">
                <a:latin typeface="思源黑体 CN Medium" panose="020B0600000000000000" pitchFamily="34" charset="-122"/>
                <a:ea typeface="思源黑体 CN Medium" panose="020B0600000000000000" pitchFamily="34" charset="-122"/>
              </a:rPr>
              <a:t>0(</a:t>
            </a:r>
            <a:r>
              <a:rPr lang="zh-CN" altLang="en-US" sz="2000" dirty="0">
                <a:latin typeface="思源黑体 CN Medium" panose="020B0600000000000000" pitchFamily="34" charset="-122"/>
                <a:ea typeface="思源黑体 CN Medium" panose="020B0600000000000000" pitchFamily="34" charset="-122"/>
              </a:rPr>
              <a:t>一般直线</a:t>
            </a:r>
            <a:r>
              <a:rPr lang="en-US" altLang="zh-CN" sz="2000" dirty="0">
                <a:latin typeface="思源黑体 CN Medium" panose="020B0600000000000000" pitchFamily="34" charset="-122"/>
                <a:ea typeface="思源黑体 CN Medium" panose="020B0600000000000000" pitchFamily="34" charset="-122"/>
              </a:rPr>
              <a:t>)</a:t>
            </a:r>
          </a:p>
        </p:txBody>
      </p:sp>
      <p:sp>
        <p:nvSpPr>
          <p:cNvPr id="20" name="文本框 294925"/>
          <p:cNvSpPr txBox="1">
            <a:spLocks noChangeArrowheads="1"/>
          </p:cNvSpPr>
          <p:nvPr/>
        </p:nvSpPr>
        <p:spPr bwMode="auto">
          <a:xfrm>
            <a:off x="588804" y="3316254"/>
            <a:ext cx="4544416"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buClr>
                <a:srgbClr val="FFFF00"/>
              </a:buClr>
              <a:buFont typeface="Arial" panose="020B0604020202020204" pitchFamily="34" charset="0"/>
              <a:buChar char="•"/>
            </a:pPr>
            <a:r>
              <a:rPr lang="en-US" altLang="zh-CN" sz="2000" dirty="0">
                <a:latin typeface="思源黑体 CN Medium" panose="020B0600000000000000" pitchFamily="34" charset="-122"/>
                <a:ea typeface="思源黑体 CN Medium" panose="020B0600000000000000" pitchFamily="34" charset="-122"/>
              </a:rPr>
              <a:t> </a:t>
            </a:r>
            <a:r>
              <a:rPr lang="zh-CN" altLang="en-US" sz="2000" dirty="0">
                <a:latin typeface="思源黑体 CN Medium" panose="020B0600000000000000" pitchFamily="34" charset="-122"/>
                <a:ea typeface="思源黑体 CN Medium" panose="020B0600000000000000" pitchFamily="34" charset="-122"/>
              </a:rPr>
              <a:t>两点间的距离</a:t>
            </a:r>
            <a:r>
              <a:rPr lang="en-US" altLang="zh-CN" sz="2000" dirty="0">
                <a:latin typeface="思源黑体 CN Medium" panose="020B0600000000000000" pitchFamily="34" charset="-122"/>
                <a:ea typeface="思源黑体 CN Medium" panose="020B0600000000000000" pitchFamily="34" charset="-122"/>
              </a:rPr>
              <a:t>:|AB|=</a:t>
            </a:r>
            <a:r>
              <a:rPr lang="en-US" altLang="zh-CN" sz="2000" dirty="0">
                <a:latin typeface="思源黑体 CN Medium" panose="020B0600000000000000" pitchFamily="34" charset="-122"/>
                <a:ea typeface="思源黑体 CN Medium" panose="020B0600000000000000" pitchFamily="34" charset="-122"/>
                <a:sym typeface="Symbol" panose="05050102010706020507" pitchFamily="18" charset="2"/>
              </a:rPr>
              <a:t></a:t>
            </a:r>
            <a:r>
              <a:rPr lang="en-US" altLang="zh-CN" sz="2000" dirty="0">
                <a:latin typeface="思源黑体 CN Medium" panose="020B0600000000000000" pitchFamily="34" charset="-122"/>
                <a:ea typeface="思源黑体 CN Medium" panose="020B0600000000000000" pitchFamily="34" charset="-122"/>
              </a:rPr>
              <a:t>(x</a:t>
            </a:r>
            <a:r>
              <a:rPr lang="en-US" altLang="zh-CN" sz="2000" baseline="-25000" dirty="0">
                <a:latin typeface="思源黑体 CN Medium" panose="020B0600000000000000" pitchFamily="34" charset="-122"/>
                <a:ea typeface="思源黑体 CN Medium" panose="020B0600000000000000" pitchFamily="34" charset="-122"/>
              </a:rPr>
              <a:t>2</a:t>
            </a:r>
            <a:r>
              <a:rPr lang="en-US" altLang="zh-CN" sz="2000" dirty="0">
                <a:latin typeface="思源黑体 CN Medium" panose="020B0600000000000000" pitchFamily="34" charset="-122"/>
                <a:ea typeface="思源黑体 CN Medium" panose="020B0600000000000000" pitchFamily="34" charset="-122"/>
              </a:rPr>
              <a:t>-x</a:t>
            </a:r>
            <a:r>
              <a:rPr lang="en-US" altLang="zh-CN" sz="2000" baseline="-25000" dirty="0">
                <a:latin typeface="思源黑体 CN Medium" panose="020B0600000000000000" pitchFamily="34" charset="-122"/>
                <a:ea typeface="思源黑体 CN Medium" panose="020B0600000000000000" pitchFamily="34" charset="-122"/>
              </a:rPr>
              <a:t>1</a:t>
            </a:r>
            <a:r>
              <a:rPr lang="en-US" altLang="zh-CN" sz="2000" dirty="0">
                <a:latin typeface="思源黑体 CN Medium" panose="020B0600000000000000" pitchFamily="34" charset="-122"/>
                <a:ea typeface="思源黑体 CN Medium" panose="020B0600000000000000" pitchFamily="34" charset="-122"/>
              </a:rPr>
              <a:t>)</a:t>
            </a:r>
            <a:r>
              <a:rPr lang="en-US" altLang="zh-CN" sz="2000" baseline="30000" dirty="0">
                <a:latin typeface="思源黑体 CN Medium" panose="020B0600000000000000" pitchFamily="34" charset="-122"/>
                <a:ea typeface="思源黑体 CN Medium" panose="020B0600000000000000" pitchFamily="34" charset="-122"/>
              </a:rPr>
              <a:t>2</a:t>
            </a:r>
            <a:r>
              <a:rPr lang="en-US" altLang="zh-CN" sz="2000" dirty="0">
                <a:latin typeface="思源黑体 CN Medium" panose="020B0600000000000000" pitchFamily="34" charset="-122"/>
                <a:ea typeface="思源黑体 CN Medium" panose="020B0600000000000000" pitchFamily="34" charset="-122"/>
              </a:rPr>
              <a:t>+(y</a:t>
            </a:r>
            <a:r>
              <a:rPr lang="en-US" altLang="zh-CN" sz="2000" baseline="-25000" dirty="0">
                <a:latin typeface="思源黑体 CN Medium" panose="020B0600000000000000" pitchFamily="34" charset="-122"/>
                <a:ea typeface="思源黑体 CN Medium" panose="020B0600000000000000" pitchFamily="34" charset="-122"/>
              </a:rPr>
              <a:t>2</a:t>
            </a:r>
            <a:r>
              <a:rPr lang="en-US" altLang="zh-CN" sz="2000" dirty="0">
                <a:latin typeface="思源黑体 CN Medium" panose="020B0600000000000000" pitchFamily="34" charset="-122"/>
                <a:ea typeface="思源黑体 CN Medium" panose="020B0600000000000000" pitchFamily="34" charset="-122"/>
              </a:rPr>
              <a:t>-y</a:t>
            </a:r>
            <a:r>
              <a:rPr lang="en-US" altLang="zh-CN" sz="2000" baseline="-25000" dirty="0">
                <a:latin typeface="思源黑体 CN Medium" panose="020B0600000000000000" pitchFamily="34" charset="-122"/>
                <a:ea typeface="思源黑体 CN Medium" panose="020B0600000000000000" pitchFamily="34" charset="-122"/>
              </a:rPr>
              <a:t>1</a:t>
            </a:r>
            <a:r>
              <a:rPr lang="en-US" altLang="zh-CN" sz="2000" dirty="0">
                <a:latin typeface="思源黑体 CN Medium" panose="020B0600000000000000" pitchFamily="34" charset="-122"/>
                <a:ea typeface="思源黑体 CN Medium" panose="020B0600000000000000" pitchFamily="34" charset="-122"/>
              </a:rPr>
              <a:t>)</a:t>
            </a:r>
            <a:r>
              <a:rPr lang="en-US" altLang="zh-CN" sz="2000" baseline="30000" dirty="0">
                <a:latin typeface="思源黑体 CN Medium" panose="020B0600000000000000" pitchFamily="34" charset="-122"/>
                <a:ea typeface="思源黑体 CN Medium" panose="020B0600000000000000" pitchFamily="34" charset="-122"/>
              </a:rPr>
              <a:t>2</a:t>
            </a:r>
            <a:endParaRPr lang="en-US" altLang="zh-CN" sz="2000" dirty="0">
              <a:solidFill>
                <a:srgbClr val="FFFF00"/>
              </a:solidFill>
              <a:latin typeface="思源黑体 CN Medium" panose="020B0600000000000000" pitchFamily="34" charset="-122"/>
              <a:ea typeface="思源黑体 CN Medium" panose="020B0600000000000000" pitchFamily="34" charset="-122"/>
            </a:endParaRPr>
          </a:p>
        </p:txBody>
      </p:sp>
      <p:sp>
        <p:nvSpPr>
          <p:cNvPr id="21" name="直接连接符 294927"/>
          <p:cNvSpPr>
            <a:spLocks noChangeShapeType="1"/>
          </p:cNvSpPr>
          <p:nvPr/>
        </p:nvSpPr>
        <p:spPr bwMode="auto">
          <a:xfrm flipV="1">
            <a:off x="3182796" y="3359207"/>
            <a:ext cx="1720674" cy="9309"/>
          </a:xfrm>
          <a:prstGeom prst="line">
            <a:avLst/>
          </a:prstGeom>
          <a:noFill/>
          <a:ln w="3175"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dirty="0">
              <a:latin typeface="思源黑体 CN Medium" panose="020B0600000000000000" pitchFamily="34" charset="-122"/>
              <a:ea typeface="思源黑体 CN Medium" panose="020B0600000000000000" pitchFamily="34" charset="-122"/>
            </a:endParaRPr>
          </a:p>
        </p:txBody>
      </p:sp>
      <p:sp>
        <p:nvSpPr>
          <p:cNvPr id="22"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4930"/>
                                        </p:tgtEl>
                                        <p:attrNameLst>
                                          <p:attrName>style.visibility</p:attrName>
                                        </p:attrNameLst>
                                      </p:cBhvr>
                                      <p:to>
                                        <p:strVal val="visible"/>
                                      </p:to>
                                    </p:set>
                                    <p:animEffect transition="in" filter="wipe(down)">
                                      <p:cBhvr>
                                        <p:cTn id="7" dur="500"/>
                                        <p:tgtEl>
                                          <p:spTgt spid="29493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wipe(down)">
                                      <p:cBhvr>
                                        <p:cTn id="13" dur="500"/>
                                        <p:tgtEl>
                                          <p:spTgt spid="1024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wipe(down)">
                                      <p:cBhvr>
                                        <p:cTn id="16" dur="500"/>
                                        <p:tgtEl>
                                          <p:spTgt spid="1024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250"/>
                                        </p:tgtEl>
                                        <p:attrNameLst>
                                          <p:attrName>style.visibility</p:attrName>
                                        </p:attrNameLst>
                                      </p:cBhvr>
                                      <p:to>
                                        <p:strVal val="visible"/>
                                      </p:to>
                                    </p:set>
                                    <p:animEffect transition="in" filter="wipe(down)">
                                      <p:cBhvr>
                                        <p:cTn id="19" dur="500"/>
                                        <p:tgtEl>
                                          <p:spTgt spid="1025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P spid="10245" grpId="0"/>
      <p:bldP spid="10250" grpId="0"/>
      <p:bldP spid="294930" grpId="0"/>
      <p:bldP spid="19" grpId="0"/>
      <p:bldP spid="20" grpId="0"/>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1" name="文本框 296970"/>
          <p:cNvSpPr txBox="1">
            <a:spLocks noChangeArrowheads="1"/>
          </p:cNvSpPr>
          <p:nvPr/>
        </p:nvSpPr>
        <p:spPr bwMode="auto">
          <a:xfrm>
            <a:off x="660400" y="1529562"/>
            <a:ext cx="6215063" cy="1943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3" tIns="47887" rIns="95773" bIns="47887">
            <a:spAutoFit/>
          </a:bodyPr>
          <a:lstStyle>
            <a:lvl1pPr marL="479425" indent="-47942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FF00"/>
              </a:buClr>
            </a:pPr>
            <a:r>
              <a:rPr lang="zh-CN" altLang="en-US" sz="2000" u="sng" kern="0" dirty="0">
                <a:latin typeface="思源黑体 CN Medium" panose="020B0600000000000000" pitchFamily="34" charset="-122"/>
                <a:ea typeface="思源黑体 CN Medium" panose="020B0600000000000000" pitchFamily="34" charset="-122"/>
                <a:sym typeface="Arial" panose="020B0604020202020204" pitchFamily="34" charset="0"/>
              </a:rPr>
              <a:t>常规方案</a:t>
            </a:r>
          </a:p>
          <a:p>
            <a:pPr algn="l" eaLnBrk="0" hangingPunct="0">
              <a:lnSpc>
                <a:spcPct val="150000"/>
              </a:lnSpc>
              <a:spcBef>
                <a:spcPct val="0"/>
              </a:spcBef>
              <a:buClr>
                <a:srgbClr val="FFFF00"/>
              </a:buClr>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求过点</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P</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且垂直</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L</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的直线ＰＱ</a:t>
            </a:r>
          </a:p>
          <a:p>
            <a:pPr algn="l" eaLnBrk="0" hangingPunct="0">
              <a:lnSpc>
                <a:spcPct val="150000"/>
              </a:lnSpc>
              <a:spcBef>
                <a:spcPct val="0"/>
              </a:spcBef>
              <a:buClr>
                <a:srgbClr val="FFFF00"/>
              </a:buClr>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求两直线交点</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Q</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的坐标</a:t>
            </a:r>
          </a:p>
          <a:p>
            <a:pPr algn="l" eaLnBrk="0" hangingPunct="0">
              <a:lnSpc>
                <a:spcPct val="150000"/>
              </a:lnSpc>
              <a:spcBef>
                <a:spcPct val="0"/>
              </a:spcBef>
              <a:buClr>
                <a:srgbClr val="FFFF00"/>
              </a:buClr>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求</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|PQ|</a:t>
            </a:r>
          </a:p>
        </p:txBody>
      </p:sp>
      <p:sp>
        <p:nvSpPr>
          <p:cNvPr id="296974" name="文本框 296973"/>
          <p:cNvSpPr txBox="1">
            <a:spLocks noChangeArrowheads="1"/>
          </p:cNvSpPr>
          <p:nvPr/>
        </p:nvSpPr>
        <p:spPr bwMode="auto">
          <a:xfrm>
            <a:off x="603730" y="1149340"/>
            <a:ext cx="4893421"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求点</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P(x</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,y</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到直线</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L:Ax+By+C=0</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的距离</a:t>
            </a:r>
          </a:p>
        </p:txBody>
      </p:sp>
      <p:grpSp>
        <p:nvGrpSpPr>
          <p:cNvPr id="296976" name="组合 296975"/>
          <p:cNvGrpSpPr/>
          <p:nvPr/>
        </p:nvGrpSpPr>
        <p:grpSpPr bwMode="auto">
          <a:xfrm>
            <a:off x="710845" y="3648227"/>
            <a:ext cx="2074156" cy="1327150"/>
            <a:chOff x="1584" y="3194"/>
            <a:chExt cx="1207" cy="836"/>
          </a:xfrm>
        </p:grpSpPr>
        <p:sp>
          <p:nvSpPr>
            <p:cNvPr id="12303" name="文本框 296976"/>
            <p:cNvSpPr txBox="1">
              <a:spLocks noChangeArrowheads="1"/>
            </p:cNvSpPr>
            <p:nvPr/>
          </p:nvSpPr>
          <p:spPr bwMode="auto">
            <a:xfrm>
              <a:off x="1646" y="3194"/>
              <a:ext cx="1145" cy="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00000"/>
                </a:lnSpc>
                <a:spcBef>
                  <a:spcPct val="0"/>
                </a:spcBef>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y-y</a:t>
              </a:r>
              <a:r>
                <a:rPr lang="en-US" altLang="zh-CN" sz="2000" kern="0" baseline="-20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         (x-x</a:t>
              </a:r>
              <a:r>
                <a:rPr lang="en-US" altLang="zh-CN" sz="2000" kern="0" baseline="-20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t>
              </a:r>
            </a:p>
            <a:p>
              <a:pPr algn="l" eaLnBrk="0" hangingPunct="0">
                <a:lnSpc>
                  <a:spcPct val="200000"/>
                </a:lnSpc>
                <a:spcBef>
                  <a:spcPct val="0"/>
                </a:spcBef>
              </a:pPr>
              <a:r>
                <a:rPr lang="en-US" altLang="zh-CN" sz="2000" kern="0" dirty="0" err="1">
                  <a:latin typeface="思源黑体 CN Medium" panose="020B0600000000000000" pitchFamily="34" charset="-122"/>
                  <a:ea typeface="思源黑体 CN Medium" panose="020B0600000000000000" pitchFamily="34" charset="-122"/>
                  <a:sym typeface="Arial" panose="020B0604020202020204" pitchFamily="34" charset="0"/>
                </a:rPr>
                <a:t>Ax+By+C</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=0</a:t>
              </a:r>
            </a:p>
          </p:txBody>
        </p:sp>
        <p:grpSp>
          <p:nvGrpSpPr>
            <p:cNvPr id="12304" name="组合 296977"/>
            <p:cNvGrpSpPr/>
            <p:nvPr/>
          </p:nvGrpSpPr>
          <p:grpSpPr bwMode="auto">
            <a:xfrm>
              <a:off x="2133" y="3224"/>
              <a:ext cx="224" cy="433"/>
              <a:chOff x="2133" y="3224"/>
              <a:chExt cx="224" cy="433"/>
            </a:xfrm>
          </p:grpSpPr>
          <p:sp>
            <p:nvSpPr>
              <p:cNvPr id="12305" name="文本框 296978"/>
              <p:cNvSpPr txBox="1">
                <a:spLocks noChangeArrowheads="1"/>
              </p:cNvSpPr>
              <p:nvPr/>
            </p:nvSpPr>
            <p:spPr bwMode="auto">
              <a:xfrm>
                <a:off x="2145" y="3402"/>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a:t>
                </a:r>
              </a:p>
            </p:txBody>
          </p:sp>
          <p:sp>
            <p:nvSpPr>
              <p:cNvPr id="12306" name="文本框 296979"/>
              <p:cNvSpPr txBox="1">
                <a:spLocks noChangeArrowheads="1"/>
              </p:cNvSpPr>
              <p:nvPr/>
            </p:nvSpPr>
            <p:spPr bwMode="auto">
              <a:xfrm>
                <a:off x="2133" y="3224"/>
                <a:ext cx="21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B</a:t>
                </a:r>
              </a:p>
            </p:txBody>
          </p:sp>
          <p:sp>
            <p:nvSpPr>
              <p:cNvPr id="12307" name="直接连接符 296980"/>
              <p:cNvSpPr>
                <a:spLocks noChangeShapeType="1"/>
              </p:cNvSpPr>
              <p:nvPr/>
            </p:nvSpPr>
            <p:spPr bwMode="auto">
              <a:xfrm>
                <a:off x="2155" y="3434"/>
                <a:ext cx="192" cy="0"/>
              </a:xfrm>
              <a:prstGeom prst="line">
                <a:avLst/>
              </a:prstGeom>
              <a:noFill/>
              <a:ln w="12700" cap="sq">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12308" name="左大括号 296981"/>
            <p:cNvSpPr/>
            <p:nvPr/>
          </p:nvSpPr>
          <p:spPr bwMode="auto">
            <a:xfrm>
              <a:off x="1584" y="3312"/>
              <a:ext cx="96" cy="672"/>
            </a:xfrm>
            <a:prstGeom prst="leftBrace">
              <a:avLst>
                <a:gd name="adj1" fmla="val 58301"/>
                <a:gd name="adj2" fmla="val 50000"/>
              </a:avLst>
            </a:prstGeom>
            <a:noFill/>
            <a:ln w="12700" cap="sq">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296983" name="直接连接符 296982"/>
          <p:cNvSpPr>
            <a:spLocks noChangeShapeType="1"/>
          </p:cNvSpPr>
          <p:nvPr/>
        </p:nvSpPr>
        <p:spPr bwMode="auto">
          <a:xfrm>
            <a:off x="7746521" y="2072487"/>
            <a:ext cx="1900237" cy="1828800"/>
          </a:xfrm>
          <a:prstGeom prst="line">
            <a:avLst/>
          </a:prstGeom>
          <a:noFill/>
          <a:ln w="5715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2310" name="椭圆 296983"/>
          <p:cNvSpPr>
            <a:spLocks noChangeAspect="1" noChangeArrowheads="1"/>
          </p:cNvSpPr>
          <p:nvPr/>
        </p:nvSpPr>
        <p:spPr bwMode="auto">
          <a:xfrm flipV="1">
            <a:off x="8448195" y="2763051"/>
            <a:ext cx="101600" cy="92075"/>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2311" name="文本框 296984"/>
          <p:cNvSpPr txBox="1">
            <a:spLocks noChangeArrowheads="1"/>
          </p:cNvSpPr>
          <p:nvPr/>
        </p:nvSpPr>
        <p:spPr bwMode="auto">
          <a:xfrm>
            <a:off x="8830783" y="3375826"/>
            <a:ext cx="392189"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Q</a:t>
            </a:r>
          </a:p>
        </p:txBody>
      </p:sp>
      <p:sp>
        <p:nvSpPr>
          <p:cNvPr id="12312" name="直接连接符 296985"/>
          <p:cNvSpPr>
            <a:spLocks noChangeShapeType="1"/>
          </p:cNvSpPr>
          <p:nvPr/>
        </p:nvSpPr>
        <p:spPr bwMode="auto">
          <a:xfrm>
            <a:off x="8500582" y="2801150"/>
            <a:ext cx="566738" cy="546100"/>
          </a:xfrm>
          <a:prstGeom prst="line">
            <a:avLst/>
          </a:prstGeom>
          <a:noFill/>
          <a:ln w="76200" cap="sq">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2313" name="文本框 296986"/>
          <p:cNvSpPr txBox="1">
            <a:spLocks noChangeArrowheads="1"/>
          </p:cNvSpPr>
          <p:nvPr/>
        </p:nvSpPr>
        <p:spPr bwMode="auto">
          <a:xfrm>
            <a:off x="9738833" y="2674151"/>
            <a:ext cx="342496"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L</a:t>
            </a:r>
          </a:p>
        </p:txBody>
      </p:sp>
      <p:grpSp>
        <p:nvGrpSpPr>
          <p:cNvPr id="12314" name="组合 296987"/>
          <p:cNvGrpSpPr/>
          <p:nvPr/>
        </p:nvGrpSpPr>
        <p:grpSpPr bwMode="auto">
          <a:xfrm>
            <a:off x="6932134" y="1529562"/>
            <a:ext cx="3223022" cy="3810000"/>
            <a:chOff x="3312" y="1440"/>
            <a:chExt cx="1874" cy="2400"/>
          </a:xfrm>
        </p:grpSpPr>
        <p:grpSp>
          <p:nvGrpSpPr>
            <p:cNvPr id="12315" name="组合 296988"/>
            <p:cNvGrpSpPr/>
            <p:nvPr/>
          </p:nvGrpSpPr>
          <p:grpSpPr bwMode="auto">
            <a:xfrm>
              <a:off x="3312" y="1440"/>
              <a:ext cx="1874" cy="2400"/>
              <a:chOff x="3312" y="1440"/>
              <a:chExt cx="1874" cy="2400"/>
            </a:xfrm>
          </p:grpSpPr>
          <p:grpSp>
            <p:nvGrpSpPr>
              <p:cNvPr id="12316" name="组合 296989"/>
              <p:cNvGrpSpPr/>
              <p:nvPr/>
            </p:nvGrpSpPr>
            <p:grpSpPr bwMode="auto">
              <a:xfrm>
                <a:off x="3312" y="1632"/>
                <a:ext cx="1728" cy="2208"/>
                <a:chOff x="3312" y="1632"/>
                <a:chExt cx="1728" cy="2208"/>
              </a:xfrm>
            </p:grpSpPr>
            <p:sp>
              <p:nvSpPr>
                <p:cNvPr id="12317" name="直接连接符 296990"/>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2318" name="直接连接符 296991"/>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12319" name="文本框 296992"/>
              <p:cNvSpPr txBox="1">
                <a:spLocks noChangeArrowheads="1"/>
              </p:cNvSpPr>
              <p:nvPr/>
            </p:nvSpPr>
            <p:spPr bwMode="auto">
              <a:xfrm>
                <a:off x="4992" y="2976"/>
                <a:ext cx="19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x</a:t>
                </a:r>
              </a:p>
            </p:txBody>
          </p:sp>
          <p:sp>
            <p:nvSpPr>
              <p:cNvPr id="12320" name="文本框 296993"/>
              <p:cNvSpPr txBox="1">
                <a:spLocks noChangeArrowheads="1"/>
              </p:cNvSpPr>
              <p:nvPr/>
            </p:nvSpPr>
            <p:spPr bwMode="auto">
              <a:xfrm>
                <a:off x="3436" y="1440"/>
                <a:ext cx="1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y</a:t>
                </a:r>
              </a:p>
            </p:txBody>
          </p:sp>
          <p:sp>
            <p:nvSpPr>
              <p:cNvPr id="12321" name="文本框 296994"/>
              <p:cNvSpPr txBox="1">
                <a:spLocks noChangeArrowheads="1"/>
              </p:cNvSpPr>
              <p:nvPr/>
            </p:nvSpPr>
            <p:spPr bwMode="auto">
              <a:xfrm>
                <a:off x="3436" y="2976"/>
                <a:ext cx="20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o</a:t>
                </a:r>
              </a:p>
            </p:txBody>
          </p:sp>
          <p:sp>
            <p:nvSpPr>
              <p:cNvPr id="12322" name="直接连接符 296995"/>
              <p:cNvSpPr>
                <a:spLocks noChangeShapeType="1"/>
              </p:cNvSpPr>
              <p:nvPr/>
            </p:nvSpPr>
            <p:spPr bwMode="auto">
              <a:xfrm flipV="1">
                <a:off x="3456" y="2160"/>
                <a:ext cx="1536" cy="153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12323" name="文本框 296996"/>
            <p:cNvSpPr txBox="1">
              <a:spLocks noChangeArrowheads="1"/>
            </p:cNvSpPr>
            <p:nvPr/>
          </p:nvSpPr>
          <p:spPr bwMode="auto">
            <a:xfrm>
              <a:off x="3951" y="1872"/>
              <a:ext cx="6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P(x</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,y</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a:t>
              </a:r>
            </a:p>
          </p:txBody>
        </p:sp>
      </p:grpSp>
      <p:sp>
        <p:nvSpPr>
          <p:cNvPr id="296998" name="爆炸形 1 296997"/>
          <p:cNvSpPr>
            <a:spLocks noChangeArrowheads="1"/>
          </p:cNvSpPr>
          <p:nvPr/>
        </p:nvSpPr>
        <p:spPr bwMode="auto">
          <a:xfrm rot="20485664">
            <a:off x="4803686" y="3004646"/>
            <a:ext cx="1816100" cy="1828800"/>
          </a:xfrm>
          <a:prstGeom prst="irregularSeal1">
            <a:avLst/>
          </a:prstGeom>
          <a:solidFill>
            <a:srgbClr val="FF5050"/>
          </a:solidFill>
          <a:ln w="12700" cap="sq">
            <a:solidFill>
              <a:schemeClr val="tx1"/>
            </a:solidFill>
            <a:miter lim="800000"/>
            <a:headEnd type="none" w="sm" len="sm"/>
            <a:tailEnd type="none" w="sm" len="sm"/>
          </a:ln>
        </p:spPr>
        <p:txBody>
          <a:bodyPr wrap="none" lIns="95773" tIns="47887" rIns="95773" bIns="47887" anchor="ct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eaLnBrk="0" hangingPunct="0">
              <a:spcBef>
                <a:spcPct val="0"/>
              </a:spcBef>
            </a:pPr>
            <a:r>
              <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rPr>
              <a:t>繁！</a:t>
            </a:r>
          </a:p>
        </p:txBody>
      </p:sp>
      <p:sp>
        <p:nvSpPr>
          <p:cNvPr id="12325" name="矩形 296999"/>
          <p:cNvSpPr>
            <a:spLocks noChangeArrowheads="1"/>
          </p:cNvSpPr>
          <p:nvPr/>
        </p:nvSpPr>
        <p:spPr bwMode="auto">
          <a:xfrm>
            <a:off x="7783004" y="4614362"/>
            <a:ext cx="1601288" cy="43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2182" tIns="61091" rIns="122182" bIns="61091">
            <a:spAutoFit/>
          </a:bodyPr>
          <a:lstStyle>
            <a:lvl1pPr marL="358775" indent="-358775"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a:buClr>
                <a:schemeClr val="accent1"/>
              </a:buClr>
            </a:pPr>
            <a:r>
              <a:rPr lang="en-US" altLang="zh-CN" sz="2000" kern="0" dirty="0" err="1">
                <a:latin typeface="思源黑体 CN Medium" panose="020B0600000000000000" pitchFamily="34" charset="-122"/>
                <a:ea typeface="思源黑体 CN Medium" panose="020B0600000000000000" pitchFamily="34" charset="-122"/>
                <a:sym typeface="Arial" panose="020B0604020202020204" pitchFamily="34" charset="0"/>
              </a:rPr>
              <a:t>Ax+By+C</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=0</a:t>
            </a:r>
          </a:p>
        </p:txBody>
      </p:sp>
      <p:sp>
        <p:nvSpPr>
          <p:cNvPr id="3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6974"/>
                                        </p:tgtEl>
                                        <p:attrNameLst>
                                          <p:attrName>style.visibility</p:attrName>
                                        </p:attrNameLst>
                                      </p:cBhvr>
                                      <p:to>
                                        <p:strVal val="visible"/>
                                      </p:to>
                                    </p:set>
                                    <p:animEffect transition="in" filter="wipe(left)">
                                      <p:cBhvr>
                                        <p:cTn id="7" dur="500"/>
                                        <p:tgtEl>
                                          <p:spTgt spid="2969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96971"/>
                                        </p:tgtEl>
                                        <p:attrNameLst>
                                          <p:attrName>style.visibility</p:attrName>
                                        </p:attrNameLst>
                                      </p:cBhvr>
                                      <p:to>
                                        <p:strVal val="visible"/>
                                      </p:to>
                                    </p:set>
                                    <p:anim calcmode="lin" valueType="num">
                                      <p:cBhvr additive="base">
                                        <p:cTn id="12" dur="500" fill="hold"/>
                                        <p:tgtEl>
                                          <p:spTgt spid="296971"/>
                                        </p:tgtEl>
                                        <p:attrNameLst>
                                          <p:attrName>ppt_x</p:attrName>
                                        </p:attrNameLst>
                                      </p:cBhvr>
                                      <p:tavLst>
                                        <p:tav tm="0">
                                          <p:val>
                                            <p:strVal val="1+#ppt_w/2"/>
                                          </p:val>
                                        </p:tav>
                                        <p:tav tm="100000">
                                          <p:val>
                                            <p:strVal val="#ppt_x"/>
                                          </p:val>
                                        </p:tav>
                                      </p:tavLst>
                                    </p:anim>
                                    <p:anim calcmode="lin" valueType="num">
                                      <p:cBhvr additive="base">
                                        <p:cTn id="13" dur="500" fill="hold"/>
                                        <p:tgtEl>
                                          <p:spTgt spid="29697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96983"/>
                                        </p:tgtEl>
                                        <p:attrNameLst>
                                          <p:attrName>style.visibility</p:attrName>
                                        </p:attrNameLst>
                                      </p:cBhvr>
                                      <p:to>
                                        <p:strVal val="visible"/>
                                      </p:to>
                                    </p:set>
                                    <p:animEffect transition="in" filter="wipe(up)">
                                      <p:cBhvr>
                                        <p:cTn id="18" dur="500"/>
                                        <p:tgtEl>
                                          <p:spTgt spid="29698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296976"/>
                                        </p:tgtEl>
                                        <p:attrNameLst>
                                          <p:attrName>style.visibility</p:attrName>
                                        </p:attrNameLst>
                                      </p:cBhvr>
                                      <p:to>
                                        <p:strVal val="visible"/>
                                      </p:to>
                                    </p:set>
                                    <p:animEffect transition="in" filter="blinds(horizontal)">
                                      <p:cBhvr>
                                        <p:cTn id="23" dur="500"/>
                                        <p:tgtEl>
                                          <p:spTgt spid="296976"/>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296998"/>
                                        </p:tgtEl>
                                        <p:attrNameLst>
                                          <p:attrName>style.visibility</p:attrName>
                                        </p:attrNameLst>
                                      </p:cBhvr>
                                      <p:to>
                                        <p:strVal val="visible"/>
                                      </p:to>
                                    </p:set>
                                    <p:anim calcmode="lin" valueType="num">
                                      <p:cBhvr>
                                        <p:cTn id="28" dur="500" fill="hold"/>
                                        <p:tgtEl>
                                          <p:spTgt spid="296998"/>
                                        </p:tgtEl>
                                        <p:attrNameLst>
                                          <p:attrName>ppt_w</p:attrName>
                                        </p:attrNameLst>
                                      </p:cBhvr>
                                      <p:tavLst>
                                        <p:tav tm="0">
                                          <p:val>
                                            <p:fltVal val="0"/>
                                          </p:val>
                                        </p:tav>
                                        <p:tav tm="100000">
                                          <p:val>
                                            <p:strVal val="#ppt_w"/>
                                          </p:val>
                                        </p:tav>
                                      </p:tavLst>
                                    </p:anim>
                                    <p:anim calcmode="lin" valueType="num">
                                      <p:cBhvr>
                                        <p:cTn id="29" dur="500" fill="hold"/>
                                        <p:tgtEl>
                                          <p:spTgt spid="29699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1" grpId="0"/>
      <p:bldP spid="296974" grpId="0"/>
      <p:bldP spid="2969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46" name="组合 299019"/>
          <p:cNvGrpSpPr/>
          <p:nvPr/>
        </p:nvGrpSpPr>
        <p:grpSpPr bwMode="auto">
          <a:xfrm>
            <a:off x="6629234" y="2400300"/>
            <a:ext cx="2806700" cy="2971800"/>
            <a:chOff x="3360" y="1824"/>
            <a:chExt cx="1632" cy="1872"/>
          </a:xfrm>
        </p:grpSpPr>
        <p:sp>
          <p:nvSpPr>
            <p:cNvPr id="14347" name="直接连接符 299020"/>
            <p:cNvSpPr>
              <a:spLocks noChangeShapeType="1"/>
            </p:cNvSpPr>
            <p:nvPr/>
          </p:nvSpPr>
          <p:spPr bwMode="auto">
            <a:xfrm>
              <a:off x="3360" y="2688"/>
              <a:ext cx="1632"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4348" name="直接连接符 299021"/>
            <p:cNvSpPr>
              <a:spLocks noChangeShapeType="1"/>
            </p:cNvSpPr>
            <p:nvPr/>
          </p:nvSpPr>
          <p:spPr bwMode="auto">
            <a:xfrm flipV="1">
              <a:off x="4704" y="1824"/>
              <a:ext cx="0" cy="1872"/>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14352" name="文本框 299025"/>
          <p:cNvSpPr txBox="1">
            <a:spLocks noChangeArrowheads="1"/>
          </p:cNvSpPr>
          <p:nvPr/>
        </p:nvSpPr>
        <p:spPr bwMode="auto">
          <a:xfrm>
            <a:off x="659589" y="1237201"/>
            <a:ext cx="4893421"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求点</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P(x</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,y</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到直线</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L:Ax+By+C=0</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的距离</a:t>
            </a:r>
          </a:p>
        </p:txBody>
      </p:sp>
      <p:sp>
        <p:nvSpPr>
          <p:cNvPr id="14354" name="文本框 299027"/>
          <p:cNvSpPr txBox="1">
            <a:spLocks noChangeArrowheads="1"/>
          </p:cNvSpPr>
          <p:nvPr/>
        </p:nvSpPr>
        <p:spPr bwMode="auto">
          <a:xfrm>
            <a:off x="631472" y="1563055"/>
            <a:ext cx="2176332" cy="1635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50000"/>
              </a:lnSpc>
              <a:spcBef>
                <a:spcPct val="0"/>
              </a:spcBef>
              <a:buClr>
                <a:srgbClr val="FFFF00"/>
              </a:buClr>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(1)  </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特殊直线时；</a:t>
            </a:r>
          </a:p>
          <a:p>
            <a:pPr algn="l" eaLnBrk="0" hangingPunct="0">
              <a:lnSpc>
                <a:spcPct val="250000"/>
              </a:lnSpc>
              <a:spcBef>
                <a:spcPct val="0"/>
              </a:spcBef>
              <a:buClr>
                <a:srgbClr val="FFFF00"/>
              </a:buClr>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(2)  </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一般直线时；</a:t>
            </a:r>
          </a:p>
        </p:txBody>
      </p:sp>
      <p:grpSp>
        <p:nvGrpSpPr>
          <p:cNvPr id="14355" name="组合 299028"/>
          <p:cNvGrpSpPr/>
          <p:nvPr/>
        </p:nvGrpSpPr>
        <p:grpSpPr bwMode="auto">
          <a:xfrm>
            <a:off x="6546686" y="1790700"/>
            <a:ext cx="3223414" cy="3810000"/>
            <a:chOff x="3312" y="1440"/>
            <a:chExt cx="1874" cy="2400"/>
          </a:xfrm>
        </p:grpSpPr>
        <p:grpSp>
          <p:nvGrpSpPr>
            <p:cNvPr id="14356" name="组合 299029"/>
            <p:cNvGrpSpPr/>
            <p:nvPr/>
          </p:nvGrpSpPr>
          <p:grpSpPr bwMode="auto">
            <a:xfrm>
              <a:off x="3312" y="1440"/>
              <a:ext cx="1874" cy="2400"/>
              <a:chOff x="3312" y="1440"/>
              <a:chExt cx="1874" cy="2400"/>
            </a:xfrm>
          </p:grpSpPr>
          <p:grpSp>
            <p:nvGrpSpPr>
              <p:cNvPr id="14357" name="组合 299030"/>
              <p:cNvGrpSpPr/>
              <p:nvPr/>
            </p:nvGrpSpPr>
            <p:grpSpPr bwMode="auto">
              <a:xfrm>
                <a:off x="3312" y="1632"/>
                <a:ext cx="1728" cy="2208"/>
                <a:chOff x="3312" y="1632"/>
                <a:chExt cx="1728" cy="2208"/>
              </a:xfrm>
            </p:grpSpPr>
            <p:sp>
              <p:nvSpPr>
                <p:cNvPr id="14358" name="直接连接符 299031"/>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4359" name="直接连接符 299032"/>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sp>
            <p:nvSpPr>
              <p:cNvPr id="14360" name="文本框 299033"/>
              <p:cNvSpPr txBox="1">
                <a:spLocks noChangeArrowheads="1"/>
              </p:cNvSpPr>
              <p:nvPr/>
            </p:nvSpPr>
            <p:spPr bwMode="auto">
              <a:xfrm>
                <a:off x="4992" y="2976"/>
                <a:ext cx="194"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x</a:t>
                </a:r>
              </a:p>
            </p:txBody>
          </p:sp>
          <p:sp>
            <p:nvSpPr>
              <p:cNvPr id="14361" name="文本框 299034"/>
              <p:cNvSpPr txBox="1">
                <a:spLocks noChangeArrowheads="1"/>
              </p:cNvSpPr>
              <p:nvPr/>
            </p:nvSpPr>
            <p:spPr bwMode="auto">
              <a:xfrm>
                <a:off x="3436" y="1440"/>
                <a:ext cx="19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y</a:t>
                </a:r>
              </a:p>
            </p:txBody>
          </p:sp>
          <p:sp>
            <p:nvSpPr>
              <p:cNvPr id="14362" name="文本框 299035"/>
              <p:cNvSpPr txBox="1">
                <a:spLocks noChangeArrowheads="1"/>
              </p:cNvSpPr>
              <p:nvPr/>
            </p:nvSpPr>
            <p:spPr bwMode="auto">
              <a:xfrm>
                <a:off x="3436" y="2976"/>
                <a:ext cx="20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o</a:t>
                </a:r>
              </a:p>
            </p:txBody>
          </p:sp>
          <p:sp>
            <p:nvSpPr>
              <p:cNvPr id="14363" name="椭圆 299036"/>
              <p:cNvSpPr>
                <a:spLocks noChangeAspect="1" noChangeArrowheads="1"/>
              </p:cNvSpPr>
              <p:nvPr/>
            </p:nvSpPr>
            <p:spPr bwMode="auto">
              <a:xfrm flipV="1">
                <a:off x="4194" y="2217"/>
                <a:ext cx="59" cy="59"/>
              </a:xfrm>
              <a:prstGeom prst="ellipse">
                <a:avLst/>
              </a:prstGeom>
              <a:solidFill>
                <a:schemeClr val="accent2"/>
              </a:solidFill>
              <a:ln w="12700" cap="sq">
                <a:solidFill>
                  <a:srgbClr val="FFC000"/>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4364" name="文本框 299037"/>
              <p:cNvSpPr txBox="1">
                <a:spLocks noChangeArrowheads="1"/>
              </p:cNvSpPr>
              <p:nvPr/>
            </p:nvSpPr>
            <p:spPr bwMode="auto">
              <a:xfrm>
                <a:off x="3951" y="1872"/>
                <a:ext cx="633"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P(x</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,y</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a:t>
                </a:r>
              </a:p>
            </p:txBody>
          </p:sp>
        </p:grpSp>
        <p:grpSp>
          <p:nvGrpSpPr>
            <p:cNvPr id="14365" name="组合 299038"/>
            <p:cNvGrpSpPr/>
            <p:nvPr/>
          </p:nvGrpSpPr>
          <p:grpSpPr bwMode="auto">
            <a:xfrm>
              <a:off x="4224" y="2245"/>
              <a:ext cx="480" cy="443"/>
              <a:chOff x="4224" y="2245"/>
              <a:chExt cx="480" cy="443"/>
            </a:xfrm>
          </p:grpSpPr>
          <p:sp>
            <p:nvSpPr>
              <p:cNvPr id="14366" name="直接连接符 299039"/>
              <p:cNvSpPr>
                <a:spLocks noChangeShapeType="1"/>
              </p:cNvSpPr>
              <p:nvPr/>
            </p:nvSpPr>
            <p:spPr bwMode="auto">
              <a:xfrm>
                <a:off x="4224" y="2245"/>
                <a:ext cx="480" cy="0"/>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14367" name="直接连接符 299040"/>
              <p:cNvSpPr>
                <a:spLocks noChangeShapeType="1"/>
              </p:cNvSpPr>
              <p:nvPr/>
            </p:nvSpPr>
            <p:spPr bwMode="auto">
              <a:xfrm>
                <a:off x="4224" y="2256"/>
                <a:ext cx="0" cy="432"/>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grpSp>
      </p:grpSp>
      <p:sp>
        <p:nvSpPr>
          <p:cNvPr id="299042" name="文本框 299041"/>
          <p:cNvSpPr txBox="1">
            <a:spLocks noChangeArrowheads="1"/>
          </p:cNvSpPr>
          <p:nvPr/>
        </p:nvSpPr>
        <p:spPr bwMode="auto">
          <a:xfrm>
            <a:off x="135701" y="3198647"/>
            <a:ext cx="2345438" cy="1943369"/>
          </a:xfrm>
          <a:prstGeom prst="rect">
            <a:avLst/>
          </a:prstGeom>
          <a:noFill/>
          <a:ln w="12700" cap="sq">
            <a:no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r" eaLnBrk="0" hangingPunct="0">
              <a:lnSpc>
                <a:spcPct val="150000"/>
              </a:lnSpc>
              <a:spcBef>
                <a:spcPct val="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直线平行</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x</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轴时</a:t>
            </a:r>
          </a:p>
          <a:p>
            <a:pPr algn="r" eaLnBrk="0" hangingPunct="0">
              <a:lnSpc>
                <a:spcPct val="150000"/>
              </a:lnSpc>
              <a:spcBef>
                <a:spcPct val="0"/>
              </a:spcBef>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d=|x</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1</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-x</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t>
            </a:r>
          </a:p>
          <a:p>
            <a:pPr algn="r" eaLnBrk="0" hangingPunct="0">
              <a:lnSpc>
                <a:spcPct val="150000"/>
              </a:lnSpc>
              <a:spcBef>
                <a:spcPct val="0"/>
              </a:spcBef>
            </a:pP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直线平行</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y</a:t>
            </a:r>
            <a:r>
              <a:rPr lang="zh-CN" altLang="en-US" sz="2000" kern="0" dirty="0">
                <a:latin typeface="思源黑体 CN Medium" panose="020B0600000000000000" pitchFamily="34" charset="-122"/>
                <a:ea typeface="思源黑体 CN Medium" panose="020B0600000000000000" pitchFamily="34" charset="-122"/>
                <a:sym typeface="Arial" panose="020B0604020202020204" pitchFamily="34" charset="0"/>
              </a:rPr>
              <a:t>轴时</a:t>
            </a:r>
          </a:p>
          <a:p>
            <a:pPr algn="r" eaLnBrk="0" hangingPunct="0">
              <a:lnSpc>
                <a:spcPct val="150000"/>
              </a:lnSpc>
              <a:spcBef>
                <a:spcPct val="0"/>
              </a:spcBef>
            </a:pP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d=|y</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1</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-y</a:t>
            </a:r>
            <a:r>
              <a:rPr lang="en-US" altLang="zh-CN" sz="2000" kern="0" baseline="-25000" dirty="0">
                <a:latin typeface="思源黑体 CN Medium" panose="020B0600000000000000" pitchFamily="34" charset="-122"/>
                <a:ea typeface="思源黑体 CN Medium" panose="020B0600000000000000" pitchFamily="34" charset="-122"/>
                <a:sym typeface="Arial" panose="020B0604020202020204" pitchFamily="34" charset="0"/>
              </a:rPr>
              <a:t>0</a:t>
            </a:r>
            <a:r>
              <a:rPr lang="en-US" altLang="zh-CN" sz="2000" kern="0" dirty="0">
                <a:latin typeface="思源黑体 CN Medium" panose="020B0600000000000000" pitchFamily="34" charset="-122"/>
                <a:ea typeface="思源黑体 CN Medium" panose="020B0600000000000000" pitchFamily="34" charset="-122"/>
                <a:sym typeface="Arial" panose="020B0604020202020204" pitchFamily="34" charset="0"/>
              </a:rPr>
              <a:t>|</a:t>
            </a:r>
          </a:p>
        </p:txBody>
      </p:sp>
      <p:sp>
        <p:nvSpPr>
          <p:cNvPr id="14369" name="文本框 299042"/>
          <p:cNvSpPr txBox="1">
            <a:spLocks noChangeArrowheads="1"/>
          </p:cNvSpPr>
          <p:nvPr/>
        </p:nvSpPr>
        <p:spPr bwMode="auto">
          <a:xfrm>
            <a:off x="8527884" y="1943101"/>
            <a:ext cx="732026"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x=x</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1</a:t>
            </a:r>
          </a:p>
        </p:txBody>
      </p:sp>
      <p:sp>
        <p:nvSpPr>
          <p:cNvPr id="14370" name="文本框 299043"/>
          <p:cNvSpPr txBox="1">
            <a:spLocks noChangeArrowheads="1"/>
          </p:cNvSpPr>
          <p:nvPr/>
        </p:nvSpPr>
        <p:spPr bwMode="auto">
          <a:xfrm>
            <a:off x="6349834" y="3149601"/>
            <a:ext cx="741644"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rPr>
              <a:t>y=y</a:t>
            </a:r>
            <a:r>
              <a:rPr lang="en-US" altLang="zh-CN" sz="2000" kern="0" baseline="-25000">
                <a:latin typeface="思源黑体 CN Medium" panose="020B0600000000000000" pitchFamily="34" charset="-122"/>
                <a:ea typeface="思源黑体 CN Medium" panose="020B0600000000000000" pitchFamily="34" charset="-122"/>
                <a:sym typeface="Arial" panose="020B0604020202020204" pitchFamily="34" charset="0"/>
              </a:rPr>
              <a:t>1</a:t>
            </a:r>
            <a:endParaRPr lang="en-US" altLang="zh-CN" sz="2000" kern="0">
              <a:latin typeface="思源黑体 CN Medium" panose="020B0600000000000000" pitchFamily="34" charset="-122"/>
              <a:ea typeface="思源黑体 CN Medium" panose="020B0600000000000000" pitchFamily="34" charset="-122"/>
              <a:sym typeface="Arial" panose="020B0604020202020204" pitchFamily="34" charset="0"/>
            </a:endParaRPr>
          </a:p>
        </p:txBody>
      </p:sp>
      <p:sp>
        <p:nvSpPr>
          <p:cNvPr id="36"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9042"/>
                                        </p:tgtEl>
                                        <p:attrNameLst>
                                          <p:attrName>style.visibility</p:attrName>
                                        </p:attrNameLst>
                                      </p:cBhvr>
                                      <p:to>
                                        <p:strVal val="visible"/>
                                      </p:to>
                                    </p:set>
                                    <p:animEffect transition="in" filter="blinds(horizontal)">
                                      <p:cBhvr>
                                        <p:cTn id="7" dur="500"/>
                                        <p:tgtEl>
                                          <p:spTgt spid="299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文本框 301066"/>
          <p:cNvSpPr txBox="1">
            <a:spLocks noChangeArrowheads="1"/>
          </p:cNvSpPr>
          <p:nvPr/>
        </p:nvSpPr>
        <p:spPr bwMode="auto">
          <a:xfrm>
            <a:off x="665786" y="1558172"/>
            <a:ext cx="2185950" cy="132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00000"/>
              </a:lnSpc>
              <a:spcBef>
                <a:spcPct val="0"/>
              </a:spcBef>
              <a:buClr>
                <a:srgbClr val="FFFF00"/>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特殊直线时；</a:t>
            </a:r>
          </a:p>
          <a:p>
            <a:pPr algn="l" eaLnBrk="0" hangingPunct="0">
              <a:lnSpc>
                <a:spcPct val="200000"/>
              </a:lnSpc>
              <a:spcBef>
                <a:spcPct val="0"/>
              </a:spcBef>
              <a:buClr>
                <a:srgbClr val="FFFF00"/>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一般直线时；</a:t>
            </a:r>
          </a:p>
        </p:txBody>
      </p:sp>
      <p:sp>
        <p:nvSpPr>
          <p:cNvPr id="301068" name="椭圆 301067"/>
          <p:cNvSpPr>
            <a:spLocks noChangeAspect="1" noChangeArrowheads="1"/>
          </p:cNvSpPr>
          <p:nvPr/>
        </p:nvSpPr>
        <p:spPr bwMode="auto">
          <a:xfrm flipV="1">
            <a:off x="8000831" y="3025872"/>
            <a:ext cx="103188" cy="93663"/>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0" name="椭圆 301069"/>
          <p:cNvSpPr>
            <a:spLocks noChangeAspect="1" noChangeArrowheads="1"/>
          </p:cNvSpPr>
          <p:nvPr/>
        </p:nvSpPr>
        <p:spPr bwMode="auto">
          <a:xfrm flipV="1">
            <a:off x="7867482" y="3198910"/>
            <a:ext cx="100013" cy="92075"/>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1" name="椭圆 301070"/>
          <p:cNvSpPr>
            <a:spLocks noChangeAspect="1" noChangeArrowheads="1"/>
          </p:cNvSpPr>
          <p:nvPr/>
        </p:nvSpPr>
        <p:spPr bwMode="auto">
          <a:xfrm flipV="1">
            <a:off x="7723019" y="3360835"/>
            <a:ext cx="144462" cy="130175"/>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2" name="椭圆 301071"/>
          <p:cNvSpPr>
            <a:spLocks noChangeAspect="1" noChangeArrowheads="1"/>
          </p:cNvSpPr>
          <p:nvPr/>
        </p:nvSpPr>
        <p:spPr bwMode="auto">
          <a:xfrm flipV="1">
            <a:off x="7588081" y="3570384"/>
            <a:ext cx="101600" cy="93662"/>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3" name="椭圆 301072"/>
          <p:cNvSpPr>
            <a:spLocks noChangeAspect="1" noChangeArrowheads="1"/>
          </p:cNvSpPr>
          <p:nvPr/>
        </p:nvSpPr>
        <p:spPr bwMode="auto">
          <a:xfrm flipV="1">
            <a:off x="7465844" y="3722784"/>
            <a:ext cx="100012" cy="93662"/>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4" name="椭圆 301073"/>
          <p:cNvSpPr>
            <a:spLocks noChangeAspect="1" noChangeArrowheads="1"/>
          </p:cNvSpPr>
          <p:nvPr/>
        </p:nvSpPr>
        <p:spPr bwMode="auto">
          <a:xfrm flipV="1">
            <a:off x="7340431" y="3894234"/>
            <a:ext cx="103188" cy="93662"/>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5" name="椭圆 301074"/>
          <p:cNvSpPr>
            <a:spLocks noChangeAspect="1" noChangeArrowheads="1"/>
          </p:cNvSpPr>
          <p:nvPr/>
        </p:nvSpPr>
        <p:spPr bwMode="auto">
          <a:xfrm flipV="1">
            <a:off x="7186444" y="4064096"/>
            <a:ext cx="101600" cy="95250"/>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301077" name="文本框 301076"/>
          <p:cNvSpPr txBox="1">
            <a:spLocks noChangeArrowheads="1"/>
          </p:cNvSpPr>
          <p:nvPr/>
        </p:nvSpPr>
        <p:spPr bwMode="auto">
          <a:xfrm>
            <a:off x="774790" y="2814284"/>
            <a:ext cx="2076946" cy="1327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0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特殊点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P(0,0)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a:p>
            <a:pPr algn="l" eaLnBrk="0" hangingPunct="0">
              <a:lnSpc>
                <a:spcPct val="20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一般点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p:txBody>
      </p:sp>
      <p:sp>
        <p:nvSpPr>
          <p:cNvPr id="16406" name="文本框 301079"/>
          <p:cNvSpPr txBox="1">
            <a:spLocks noChangeArrowheads="1"/>
          </p:cNvSpPr>
          <p:nvPr/>
        </p:nvSpPr>
        <p:spPr bwMode="auto">
          <a:xfrm>
            <a:off x="604696" y="1202581"/>
            <a:ext cx="4857769" cy="40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a:latin typeface="Arial" panose="020B0604020202020204" pitchFamily="34" charset="0"/>
                <a:ea typeface="思源黑体 CN Medium" panose="020B0600000000000000" pitchFamily="34" charset="-122"/>
                <a:sym typeface="Arial" panose="020B0604020202020204" pitchFamily="34" charset="0"/>
              </a:rPr>
              <a:t>求点</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a:latin typeface="Arial" panose="020B0604020202020204" pitchFamily="34" charset="0"/>
                <a:ea typeface="思源黑体 CN Medium" panose="020B0600000000000000" pitchFamily="34" charset="-122"/>
                <a:sym typeface="Arial" panose="020B0604020202020204" pitchFamily="34" charset="0"/>
              </a:rPr>
              <a:t>L:Ax+By+C=0</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的距离</a:t>
            </a:r>
          </a:p>
        </p:txBody>
      </p:sp>
      <p:grpSp>
        <p:nvGrpSpPr>
          <p:cNvPr id="301082" name="组合 301081"/>
          <p:cNvGrpSpPr/>
          <p:nvPr/>
        </p:nvGrpSpPr>
        <p:grpSpPr bwMode="auto">
          <a:xfrm>
            <a:off x="6748289" y="3603721"/>
            <a:ext cx="1416252" cy="1379659"/>
            <a:chOff x="3381" y="2697"/>
            <a:chExt cx="823" cy="870"/>
          </a:xfrm>
        </p:grpSpPr>
        <p:sp>
          <p:nvSpPr>
            <p:cNvPr id="16409" name="文本框 301082"/>
            <p:cNvSpPr txBox="1">
              <a:spLocks noChangeArrowheads="1"/>
            </p:cNvSpPr>
            <p:nvPr/>
          </p:nvSpPr>
          <p:spPr bwMode="auto">
            <a:xfrm>
              <a:off x="3408" y="2697"/>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16410" name="文本框 301083"/>
            <p:cNvSpPr txBox="1">
              <a:spLocks noChangeArrowheads="1"/>
            </p:cNvSpPr>
            <p:nvPr/>
          </p:nvSpPr>
          <p:spPr bwMode="auto">
            <a:xfrm>
              <a:off x="3936" y="3184"/>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16411" name="文本框 301084"/>
            <p:cNvSpPr txBox="1">
              <a:spLocks noChangeArrowheads="1"/>
            </p:cNvSpPr>
            <p:nvPr/>
          </p:nvSpPr>
          <p:spPr bwMode="auto">
            <a:xfrm>
              <a:off x="3381" y="3312"/>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16412" name="文本框 301085"/>
            <p:cNvSpPr txBox="1">
              <a:spLocks noChangeArrowheads="1"/>
            </p:cNvSpPr>
            <p:nvPr/>
          </p:nvSpPr>
          <p:spPr bwMode="auto">
            <a:xfrm>
              <a:off x="3984" y="2697"/>
              <a:ext cx="220"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16413" name="直接连接符 301086"/>
            <p:cNvSpPr>
              <a:spLocks noChangeShapeType="1"/>
            </p:cNvSpPr>
            <p:nvPr/>
          </p:nvSpPr>
          <p:spPr bwMode="auto">
            <a:xfrm>
              <a:off x="3672" y="3036"/>
              <a:ext cx="216" cy="228"/>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6414" name="组合 301087"/>
          <p:cNvGrpSpPr/>
          <p:nvPr/>
        </p:nvGrpSpPr>
        <p:grpSpPr bwMode="auto">
          <a:xfrm>
            <a:off x="6629234" y="1606646"/>
            <a:ext cx="3211374" cy="3810000"/>
            <a:chOff x="3312" y="1440"/>
            <a:chExt cx="1867" cy="2400"/>
          </a:xfrm>
        </p:grpSpPr>
        <p:grpSp>
          <p:nvGrpSpPr>
            <p:cNvPr id="16415" name="组合 301088"/>
            <p:cNvGrpSpPr/>
            <p:nvPr/>
          </p:nvGrpSpPr>
          <p:grpSpPr bwMode="auto">
            <a:xfrm>
              <a:off x="3312" y="1632"/>
              <a:ext cx="1728" cy="2208"/>
              <a:chOff x="3312" y="1632"/>
              <a:chExt cx="1728" cy="2208"/>
            </a:xfrm>
          </p:grpSpPr>
          <p:sp>
            <p:nvSpPr>
              <p:cNvPr id="16416" name="直接连接符 301089"/>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417" name="直接连接符 301090"/>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6418" name="文本框 301091"/>
            <p:cNvSpPr txBox="1">
              <a:spLocks noChangeArrowheads="1"/>
            </p:cNvSpPr>
            <p:nvPr/>
          </p:nvSpPr>
          <p:spPr bwMode="auto">
            <a:xfrm>
              <a:off x="4992" y="2976"/>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p>
          </p:txBody>
        </p:sp>
        <p:sp>
          <p:nvSpPr>
            <p:cNvPr id="16419" name="文本框 301092"/>
            <p:cNvSpPr txBox="1">
              <a:spLocks noChangeArrowheads="1"/>
            </p:cNvSpPr>
            <p:nvPr/>
          </p:nvSpPr>
          <p:spPr bwMode="auto">
            <a:xfrm>
              <a:off x="3436" y="1440"/>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p>
          </p:txBody>
        </p:sp>
        <p:sp>
          <p:nvSpPr>
            <p:cNvPr id="16420" name="文本框 301093"/>
            <p:cNvSpPr txBox="1">
              <a:spLocks noChangeArrowheads="1"/>
            </p:cNvSpPr>
            <p:nvPr/>
          </p:nvSpPr>
          <p:spPr bwMode="auto">
            <a:xfrm>
              <a:off x="3436" y="2976"/>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o</a:t>
              </a:r>
            </a:p>
          </p:txBody>
        </p:sp>
        <p:sp>
          <p:nvSpPr>
            <p:cNvPr id="16421" name="直接连接符 301094"/>
            <p:cNvSpPr>
              <a:spLocks noChangeShapeType="1"/>
            </p:cNvSpPr>
            <p:nvPr/>
          </p:nvSpPr>
          <p:spPr bwMode="auto">
            <a:xfrm flipV="1">
              <a:off x="3456" y="2160"/>
              <a:ext cx="1536" cy="153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422" name="椭圆 301095"/>
            <p:cNvSpPr>
              <a:spLocks noChangeAspect="1" noChangeArrowheads="1"/>
            </p:cNvSpPr>
            <p:nvPr/>
          </p:nvSpPr>
          <p:spPr bwMode="auto">
            <a:xfrm flipV="1">
              <a:off x="4194" y="2217"/>
              <a:ext cx="59" cy="59"/>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423" name="文本框 301096"/>
            <p:cNvSpPr txBox="1">
              <a:spLocks noChangeArrowheads="1"/>
            </p:cNvSpPr>
            <p:nvPr/>
          </p:nvSpPr>
          <p:spPr bwMode="auto">
            <a:xfrm>
              <a:off x="3984" y="1929"/>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16424" name="文本框 301097"/>
            <p:cNvSpPr txBox="1">
              <a:spLocks noChangeArrowheads="1"/>
            </p:cNvSpPr>
            <p:nvPr/>
          </p:nvSpPr>
          <p:spPr bwMode="auto">
            <a:xfrm>
              <a:off x="4534" y="2505"/>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16425" name="直接连接符 301098"/>
            <p:cNvSpPr>
              <a:spLocks noChangeShapeType="1"/>
            </p:cNvSpPr>
            <p:nvPr/>
          </p:nvSpPr>
          <p:spPr bwMode="auto">
            <a:xfrm>
              <a:off x="4224" y="2241"/>
              <a:ext cx="330" cy="345"/>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6426" name="文本框 301099"/>
            <p:cNvSpPr txBox="1">
              <a:spLocks noChangeArrowheads="1"/>
            </p:cNvSpPr>
            <p:nvPr/>
          </p:nvSpPr>
          <p:spPr bwMode="auto">
            <a:xfrm>
              <a:off x="4944" y="2160"/>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L</a:t>
              </a:r>
            </a:p>
          </p:txBody>
        </p:sp>
      </p:grpSp>
      <p:sp>
        <p:nvSpPr>
          <p:cNvPr id="44"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1077"/>
                                        </p:tgtEl>
                                        <p:attrNameLst>
                                          <p:attrName>style.visibility</p:attrName>
                                        </p:attrNameLst>
                                      </p:cBhvr>
                                      <p:to>
                                        <p:strVal val="visible"/>
                                      </p:to>
                                    </p:set>
                                    <p:animEffect transition="in" filter="wipe(up)">
                                      <p:cBhvr>
                                        <p:cTn id="7" dur="500"/>
                                        <p:tgtEl>
                                          <p:spTgt spid="301077"/>
                                        </p:tgtEl>
                                      </p:cBhvr>
                                    </p:animEffect>
                                  </p:childTnLst>
                                </p:cTn>
                              </p:par>
                            </p:childTnLst>
                          </p:cTn>
                        </p:par>
                      </p:childTnLst>
                    </p:cTn>
                  </p:par>
                  <p:par>
                    <p:cTn id="8" fill="hold">
                      <p:stCondLst>
                        <p:cond delay="indefinite"/>
                      </p:stCondLst>
                      <p:childTnLst>
                        <p:par>
                          <p:cTn id="9" fill="hold">
                            <p:stCondLst>
                              <p:cond delay="0"/>
                            </p:stCondLst>
                            <p:childTnLst>
                              <p:par>
                                <p:cTn id="10" presetID="11" presetClass="entr" presetSubtype="0" fill="hold" nodeType="clickEffect">
                                  <p:stCondLst>
                                    <p:cond delay="0"/>
                                  </p:stCondLst>
                                  <p:childTnLst>
                                    <p:set>
                                      <p:cBhvr>
                                        <p:cTn id="11" dur="500">
                                          <p:stCondLst>
                                            <p:cond delay="0"/>
                                          </p:stCondLst>
                                        </p:cTn>
                                        <p:tgtEl>
                                          <p:spTgt spid="301068"/>
                                        </p:tgtEl>
                                        <p:attrNameLst>
                                          <p:attrName>style.visibility</p:attrName>
                                        </p:attrNameLst>
                                      </p:cBhvr>
                                      <p:to>
                                        <p:strVal val="visible"/>
                                      </p:to>
                                    </p:set>
                                  </p:childTnLst>
                                </p:cTn>
                              </p:par>
                            </p:childTnLst>
                          </p:cTn>
                        </p:par>
                        <p:par>
                          <p:cTn id="12" fill="hold">
                            <p:stCondLst>
                              <p:cond delay="500"/>
                            </p:stCondLst>
                            <p:childTnLst>
                              <p:par>
                                <p:cTn id="13" presetID="11" presetClass="entr" presetSubtype="0" fill="hold" nodeType="afterEffect">
                                  <p:stCondLst>
                                    <p:cond delay="0"/>
                                  </p:stCondLst>
                                  <p:childTnLst>
                                    <p:set>
                                      <p:cBhvr>
                                        <p:cTn id="14" dur="500">
                                          <p:stCondLst>
                                            <p:cond delay="0"/>
                                          </p:stCondLst>
                                        </p:cTn>
                                        <p:tgtEl>
                                          <p:spTgt spid="301070"/>
                                        </p:tgtEl>
                                        <p:attrNameLst>
                                          <p:attrName>style.visibility</p:attrName>
                                        </p:attrNameLst>
                                      </p:cBhvr>
                                      <p:to>
                                        <p:strVal val="visible"/>
                                      </p:to>
                                    </p:set>
                                  </p:childTnLst>
                                </p:cTn>
                              </p:par>
                            </p:childTnLst>
                          </p:cTn>
                        </p:par>
                        <p:par>
                          <p:cTn id="15" fill="hold">
                            <p:stCondLst>
                              <p:cond delay="1000"/>
                            </p:stCondLst>
                            <p:childTnLst>
                              <p:par>
                                <p:cTn id="16" presetID="11" presetClass="entr" presetSubtype="0" fill="hold" nodeType="afterEffect">
                                  <p:stCondLst>
                                    <p:cond delay="0"/>
                                  </p:stCondLst>
                                  <p:childTnLst>
                                    <p:set>
                                      <p:cBhvr>
                                        <p:cTn id="17" dur="500">
                                          <p:stCondLst>
                                            <p:cond delay="0"/>
                                          </p:stCondLst>
                                        </p:cTn>
                                        <p:tgtEl>
                                          <p:spTgt spid="301071"/>
                                        </p:tgtEl>
                                        <p:attrNameLst>
                                          <p:attrName>style.visibility</p:attrName>
                                        </p:attrNameLst>
                                      </p:cBhvr>
                                      <p:to>
                                        <p:strVal val="visible"/>
                                      </p:to>
                                    </p:set>
                                  </p:childTnLst>
                                </p:cTn>
                              </p:par>
                            </p:childTnLst>
                          </p:cTn>
                        </p:par>
                        <p:par>
                          <p:cTn id="18" fill="hold">
                            <p:stCondLst>
                              <p:cond delay="1500"/>
                            </p:stCondLst>
                            <p:childTnLst>
                              <p:par>
                                <p:cTn id="19" presetID="11" presetClass="entr" presetSubtype="0" fill="hold" nodeType="afterEffect">
                                  <p:stCondLst>
                                    <p:cond delay="0"/>
                                  </p:stCondLst>
                                  <p:childTnLst>
                                    <p:set>
                                      <p:cBhvr>
                                        <p:cTn id="20" dur="500">
                                          <p:stCondLst>
                                            <p:cond delay="0"/>
                                          </p:stCondLst>
                                        </p:cTn>
                                        <p:tgtEl>
                                          <p:spTgt spid="301072"/>
                                        </p:tgtEl>
                                        <p:attrNameLst>
                                          <p:attrName>style.visibility</p:attrName>
                                        </p:attrNameLst>
                                      </p:cBhvr>
                                      <p:to>
                                        <p:strVal val="visible"/>
                                      </p:to>
                                    </p:set>
                                  </p:childTnLst>
                                </p:cTn>
                              </p:par>
                            </p:childTnLst>
                          </p:cTn>
                        </p:par>
                        <p:par>
                          <p:cTn id="21" fill="hold">
                            <p:stCondLst>
                              <p:cond delay="2000"/>
                            </p:stCondLst>
                            <p:childTnLst>
                              <p:par>
                                <p:cTn id="22" presetID="11" presetClass="entr" presetSubtype="0" fill="hold" nodeType="afterEffect">
                                  <p:stCondLst>
                                    <p:cond delay="0"/>
                                  </p:stCondLst>
                                  <p:childTnLst>
                                    <p:set>
                                      <p:cBhvr>
                                        <p:cTn id="23" dur="500">
                                          <p:stCondLst>
                                            <p:cond delay="0"/>
                                          </p:stCondLst>
                                        </p:cTn>
                                        <p:tgtEl>
                                          <p:spTgt spid="301073"/>
                                        </p:tgtEl>
                                        <p:attrNameLst>
                                          <p:attrName>style.visibility</p:attrName>
                                        </p:attrNameLst>
                                      </p:cBhvr>
                                      <p:to>
                                        <p:strVal val="visible"/>
                                      </p:to>
                                    </p:set>
                                  </p:childTnLst>
                                </p:cTn>
                              </p:par>
                            </p:childTnLst>
                          </p:cTn>
                        </p:par>
                        <p:par>
                          <p:cTn id="24" fill="hold">
                            <p:stCondLst>
                              <p:cond delay="2500"/>
                            </p:stCondLst>
                            <p:childTnLst>
                              <p:par>
                                <p:cTn id="25" presetID="11" presetClass="entr" presetSubtype="0" fill="hold" nodeType="afterEffect">
                                  <p:stCondLst>
                                    <p:cond delay="0"/>
                                  </p:stCondLst>
                                  <p:childTnLst>
                                    <p:set>
                                      <p:cBhvr>
                                        <p:cTn id="26" dur="500">
                                          <p:stCondLst>
                                            <p:cond delay="0"/>
                                          </p:stCondLst>
                                        </p:cTn>
                                        <p:tgtEl>
                                          <p:spTgt spid="301074"/>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nodeType="afterEffect">
                                  <p:stCondLst>
                                    <p:cond delay="0"/>
                                  </p:stCondLst>
                                  <p:childTnLst>
                                    <p:set>
                                      <p:cBhvr>
                                        <p:cTn id="29" dur="1" fill="hold">
                                          <p:stCondLst>
                                            <p:cond delay="499"/>
                                          </p:stCondLst>
                                        </p:cTn>
                                        <p:tgtEl>
                                          <p:spTgt spid="301075"/>
                                        </p:tgtEl>
                                        <p:attrNameLst>
                                          <p:attrName>style.visibility</p:attrName>
                                        </p:attrNameLst>
                                      </p:cBhvr>
                                      <p:to>
                                        <p:strVal val="visible"/>
                                      </p:to>
                                    </p:set>
                                  </p:childTnLst>
                                </p:cTn>
                              </p:par>
                            </p:childTnLst>
                          </p:cTn>
                        </p:par>
                        <p:par>
                          <p:cTn id="30" fill="hold">
                            <p:stCondLst>
                              <p:cond delay="3500"/>
                            </p:stCondLst>
                            <p:childTnLst>
                              <p:par>
                                <p:cTn id="31" presetID="22" presetClass="entr" presetSubtype="1" fill="hold" nodeType="afterEffect">
                                  <p:stCondLst>
                                    <p:cond delay="0"/>
                                  </p:stCondLst>
                                  <p:childTnLst>
                                    <p:set>
                                      <p:cBhvr>
                                        <p:cTn id="32" dur="1" fill="hold">
                                          <p:stCondLst>
                                            <p:cond delay="0"/>
                                          </p:stCondLst>
                                        </p:cTn>
                                        <p:tgtEl>
                                          <p:spTgt spid="301082"/>
                                        </p:tgtEl>
                                        <p:attrNameLst>
                                          <p:attrName>style.visibility</p:attrName>
                                        </p:attrNameLst>
                                      </p:cBhvr>
                                      <p:to>
                                        <p:strVal val="visible"/>
                                      </p:to>
                                    </p:set>
                                    <p:animEffect transition="in" filter="wipe(up)">
                                      <p:cBhvr>
                                        <p:cTn id="33" dur="500"/>
                                        <p:tgtEl>
                                          <p:spTgt spid="301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6" name="文本框 303115"/>
          <p:cNvSpPr txBox="1">
            <a:spLocks noChangeArrowheads="1"/>
          </p:cNvSpPr>
          <p:nvPr/>
        </p:nvSpPr>
        <p:spPr bwMode="auto">
          <a:xfrm>
            <a:off x="747827" y="3805525"/>
            <a:ext cx="6143791" cy="1884734"/>
          </a:xfrm>
          <a:prstGeom prst="rect">
            <a:avLst/>
          </a:prstGeom>
          <a:noFill/>
          <a:ln w="12700" cap="sq">
            <a:solidFill>
              <a:srgbClr val="00FFFF"/>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56559" tIns="0" rIns="56559" bIns="37706">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20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1:</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面积法求</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|PQ|</a:t>
            </a:r>
          </a:p>
          <a:p>
            <a:pPr algn="l" eaLnBrk="0" hangingPunct="0">
              <a:lnSpc>
                <a:spcPct val="20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2:</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en-US" altLang="zh-CN" sz="2000" kern="0" dirty="0" err="1">
                <a:latin typeface="Arial" panose="020B0604020202020204" pitchFamily="34" charset="0"/>
                <a:ea typeface="思源黑体 CN Medium" panose="020B0600000000000000" pitchFamily="34" charset="-122"/>
                <a:sym typeface="Arial" panose="020B0604020202020204" pitchFamily="34" charset="0"/>
              </a:rPr>
              <a:t>Rt</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相似</a:t>
            </a:r>
          </a:p>
          <a:p>
            <a:pPr algn="l" eaLnBrk="0" hangingPunct="0">
              <a:lnSpc>
                <a:spcPct val="200000"/>
              </a:lnSpc>
              <a:spcBef>
                <a:spcPct val="0"/>
              </a:spcBef>
              <a:buClr>
                <a:srgbClr val="FF0000"/>
              </a:buClr>
            </a:pPr>
            <a:r>
              <a:rPr lang="zh-CN" altLang="en-US" sz="2000" u="sng" kern="0" dirty="0">
                <a:latin typeface="Arial" panose="020B0604020202020204" pitchFamily="34" charset="0"/>
                <a:ea typeface="思源黑体 CN Medium" panose="020B0600000000000000" pitchFamily="34" charset="-122"/>
                <a:sym typeface="Arial" panose="020B0604020202020204" pitchFamily="34" charset="0"/>
              </a:rPr>
              <a:t>方案</a:t>
            </a:r>
            <a:r>
              <a:rPr lang="en-US" altLang="zh-CN" sz="2000" u="sng" kern="0" dirty="0">
                <a:latin typeface="Arial" panose="020B0604020202020204" pitchFamily="34" charset="0"/>
                <a:ea typeface="思源黑体 CN Medium" panose="020B0600000000000000" pitchFamily="34" charset="-122"/>
                <a:sym typeface="Arial" panose="020B0604020202020204" pitchFamily="34" charset="0"/>
              </a:rPr>
              <a:t>3:</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解直角三角形（利用倾斜角及三角同角关系）</a:t>
            </a:r>
          </a:p>
        </p:txBody>
      </p:sp>
      <p:grpSp>
        <p:nvGrpSpPr>
          <p:cNvPr id="18444" name="组合 303117"/>
          <p:cNvGrpSpPr/>
          <p:nvPr/>
        </p:nvGrpSpPr>
        <p:grpSpPr bwMode="auto">
          <a:xfrm>
            <a:off x="660400" y="1705369"/>
            <a:ext cx="2230901" cy="2056557"/>
            <a:chOff x="588" y="1127"/>
            <a:chExt cx="1297" cy="1295"/>
          </a:xfrm>
        </p:grpSpPr>
        <p:sp>
          <p:nvSpPr>
            <p:cNvPr id="18445" name="文本框 303118"/>
            <p:cNvSpPr txBox="1">
              <a:spLocks noChangeArrowheads="1"/>
            </p:cNvSpPr>
            <p:nvPr/>
          </p:nvSpPr>
          <p:spPr bwMode="auto">
            <a:xfrm>
              <a:off x="588" y="1127"/>
              <a:ext cx="1271"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FF00"/>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(1)  </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特殊直线时；</a:t>
              </a:r>
            </a:p>
            <a:p>
              <a:pPr algn="l" eaLnBrk="0" hangingPunct="0">
                <a:lnSpc>
                  <a:spcPct val="150000"/>
                </a:lnSpc>
                <a:spcBef>
                  <a:spcPct val="0"/>
                </a:spcBef>
                <a:buClr>
                  <a:srgbClr val="FFFF00"/>
                </a:buClr>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(2)  </a:t>
              </a:r>
              <a:r>
                <a:rPr lang="zh-CN" altLang="en-US" sz="2000" kern="0">
                  <a:latin typeface="Arial" panose="020B0604020202020204" pitchFamily="34" charset="0"/>
                  <a:ea typeface="思源黑体 CN Medium" panose="020B0600000000000000" pitchFamily="34" charset="-122"/>
                  <a:sym typeface="Arial" panose="020B0604020202020204" pitchFamily="34" charset="0"/>
                </a:rPr>
                <a:t>一般直线时；</a:t>
              </a:r>
            </a:p>
          </p:txBody>
        </p:sp>
        <p:sp>
          <p:nvSpPr>
            <p:cNvPr id="18446" name="文本框 303119"/>
            <p:cNvSpPr txBox="1">
              <a:spLocks noChangeArrowheads="1"/>
            </p:cNvSpPr>
            <p:nvPr/>
          </p:nvSpPr>
          <p:spPr bwMode="auto">
            <a:xfrm>
              <a:off x="678" y="1780"/>
              <a:ext cx="1207"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lnSpc>
                  <a:spcPct val="15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特殊点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P(0,0)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a:p>
              <a:pPr algn="l" eaLnBrk="0" hangingPunct="0">
                <a:lnSpc>
                  <a:spcPct val="150000"/>
                </a:lnSpc>
                <a:spcBef>
                  <a:spcPct val="0"/>
                </a:spcBef>
                <a:buClr>
                  <a:srgbClr val="FF0000"/>
                </a:buClr>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一般点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a:t>
              </a:r>
            </a:p>
          </p:txBody>
        </p:sp>
      </p:grpSp>
      <p:sp>
        <p:nvSpPr>
          <p:cNvPr id="18449" name="文本框 303122"/>
          <p:cNvSpPr txBox="1">
            <a:spLocks noChangeArrowheads="1"/>
          </p:cNvSpPr>
          <p:nvPr/>
        </p:nvSpPr>
        <p:spPr bwMode="auto">
          <a:xfrm>
            <a:off x="659519" y="1243945"/>
            <a:ext cx="4858155"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求点</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P(x</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,y</a:t>
            </a:r>
            <a:r>
              <a:rPr lang="en-US" altLang="zh-CN" sz="2000" kern="0" baseline="-25000" dirty="0">
                <a:latin typeface="Arial" panose="020B0604020202020204" pitchFamily="34" charset="0"/>
                <a:ea typeface="思源黑体 CN Medium" panose="020B0600000000000000" pitchFamily="34" charset="-122"/>
                <a:sym typeface="Arial" panose="020B0604020202020204" pitchFamily="34" charset="0"/>
              </a:rPr>
              <a:t>0</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到直线</a:t>
            </a:r>
            <a:r>
              <a:rPr lang="en-US" altLang="zh-CN" sz="2000" kern="0" dirty="0">
                <a:latin typeface="Arial" panose="020B0604020202020204" pitchFamily="34" charset="0"/>
                <a:ea typeface="思源黑体 CN Medium" panose="020B0600000000000000" pitchFamily="34" charset="-122"/>
                <a:sym typeface="Arial" panose="020B0604020202020204" pitchFamily="34" charset="0"/>
              </a:rPr>
              <a:t>L:Ax+By+C=0</a:t>
            </a:r>
            <a:r>
              <a:rPr lang="zh-CN" altLang="en-US" sz="2000" kern="0" dirty="0">
                <a:latin typeface="Arial" panose="020B0604020202020204" pitchFamily="34" charset="0"/>
                <a:ea typeface="思源黑体 CN Medium" panose="020B0600000000000000" pitchFamily="34" charset="-122"/>
                <a:sym typeface="Arial" panose="020B0604020202020204" pitchFamily="34" charset="0"/>
              </a:rPr>
              <a:t>的距离</a:t>
            </a:r>
          </a:p>
        </p:txBody>
      </p:sp>
      <p:grpSp>
        <p:nvGrpSpPr>
          <p:cNvPr id="18451" name="组合 303124"/>
          <p:cNvGrpSpPr/>
          <p:nvPr/>
        </p:nvGrpSpPr>
        <p:grpSpPr bwMode="auto">
          <a:xfrm>
            <a:off x="7175306" y="1705369"/>
            <a:ext cx="3210983" cy="3810000"/>
            <a:chOff x="3312" y="1440"/>
            <a:chExt cx="1867" cy="2400"/>
          </a:xfrm>
        </p:grpSpPr>
        <p:grpSp>
          <p:nvGrpSpPr>
            <p:cNvPr id="18452" name="组合 303125"/>
            <p:cNvGrpSpPr/>
            <p:nvPr/>
          </p:nvGrpSpPr>
          <p:grpSpPr bwMode="auto">
            <a:xfrm>
              <a:off x="3312" y="1440"/>
              <a:ext cx="1867" cy="2400"/>
              <a:chOff x="3312" y="1440"/>
              <a:chExt cx="1867" cy="2400"/>
            </a:xfrm>
          </p:grpSpPr>
          <p:grpSp>
            <p:nvGrpSpPr>
              <p:cNvPr id="18453" name="组合 303126"/>
              <p:cNvGrpSpPr/>
              <p:nvPr/>
            </p:nvGrpSpPr>
            <p:grpSpPr bwMode="auto">
              <a:xfrm>
                <a:off x="3312" y="1632"/>
                <a:ext cx="1728" cy="2208"/>
                <a:chOff x="3312" y="1632"/>
                <a:chExt cx="1728" cy="2208"/>
              </a:xfrm>
            </p:grpSpPr>
            <p:sp>
              <p:nvSpPr>
                <p:cNvPr id="18454" name="直接连接符 303127"/>
                <p:cNvSpPr>
                  <a:spLocks noChangeShapeType="1"/>
                </p:cNvSpPr>
                <p:nvPr/>
              </p:nvSpPr>
              <p:spPr bwMode="auto">
                <a:xfrm>
                  <a:off x="3312" y="3024"/>
                  <a:ext cx="1728" cy="0"/>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8455" name="直接连接符 303128"/>
                <p:cNvSpPr>
                  <a:spLocks noChangeShapeType="1"/>
                </p:cNvSpPr>
                <p:nvPr/>
              </p:nvSpPr>
              <p:spPr bwMode="auto">
                <a:xfrm flipV="1">
                  <a:off x="3666" y="1632"/>
                  <a:ext cx="0" cy="2208"/>
                </a:xfrm>
                <a:prstGeom prst="line">
                  <a:avLst/>
                </a:prstGeom>
                <a:noFill/>
                <a:ln w="76200" cap="sq">
                  <a:solidFill>
                    <a:schemeClr val="tx1"/>
                  </a:solidFill>
                  <a:round/>
                  <a:headEnd type="none" w="sm" len="sm"/>
                  <a:tailEnd type="triangle" w="med" len="lg"/>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8456" name="文本框 303129"/>
              <p:cNvSpPr txBox="1">
                <a:spLocks noChangeArrowheads="1"/>
              </p:cNvSpPr>
              <p:nvPr/>
            </p:nvSpPr>
            <p:spPr bwMode="auto">
              <a:xfrm>
                <a:off x="4992" y="2976"/>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x</a:t>
                </a:r>
              </a:p>
            </p:txBody>
          </p:sp>
          <p:sp>
            <p:nvSpPr>
              <p:cNvPr id="18457" name="文本框 303130"/>
              <p:cNvSpPr txBox="1">
                <a:spLocks noChangeArrowheads="1"/>
              </p:cNvSpPr>
              <p:nvPr/>
            </p:nvSpPr>
            <p:spPr bwMode="auto">
              <a:xfrm>
                <a:off x="3436" y="1440"/>
                <a:ext cx="187"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y</a:t>
                </a:r>
              </a:p>
            </p:txBody>
          </p:sp>
          <p:sp>
            <p:nvSpPr>
              <p:cNvPr id="18458" name="文本框 303131"/>
              <p:cNvSpPr txBox="1">
                <a:spLocks noChangeArrowheads="1"/>
              </p:cNvSpPr>
              <p:nvPr/>
            </p:nvSpPr>
            <p:spPr bwMode="auto">
              <a:xfrm>
                <a:off x="3436" y="2976"/>
                <a:ext cx="195"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o</a:t>
                </a:r>
              </a:p>
            </p:txBody>
          </p:sp>
          <p:sp>
            <p:nvSpPr>
              <p:cNvPr id="18459" name="直接连接符 303132"/>
              <p:cNvSpPr>
                <a:spLocks noChangeShapeType="1"/>
              </p:cNvSpPr>
              <p:nvPr/>
            </p:nvSpPr>
            <p:spPr bwMode="auto">
              <a:xfrm flipV="1">
                <a:off x="3456" y="2160"/>
                <a:ext cx="1536" cy="1536"/>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8460" name="组合 303133"/>
            <p:cNvGrpSpPr/>
            <p:nvPr/>
          </p:nvGrpSpPr>
          <p:grpSpPr bwMode="auto">
            <a:xfrm>
              <a:off x="3381" y="2697"/>
              <a:ext cx="824" cy="870"/>
              <a:chOff x="3381" y="2697"/>
              <a:chExt cx="824" cy="870"/>
            </a:xfrm>
          </p:grpSpPr>
          <p:sp>
            <p:nvSpPr>
              <p:cNvPr id="18461" name="文本框 303134"/>
              <p:cNvSpPr txBox="1">
                <a:spLocks noChangeArrowheads="1"/>
              </p:cNvSpPr>
              <p:nvPr/>
            </p:nvSpPr>
            <p:spPr bwMode="auto">
              <a:xfrm>
                <a:off x="3408" y="2697"/>
                <a:ext cx="212"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18462" name="文本框 303135"/>
              <p:cNvSpPr txBox="1">
                <a:spLocks noChangeArrowheads="1"/>
              </p:cNvSpPr>
              <p:nvPr/>
            </p:nvSpPr>
            <p:spPr bwMode="auto">
              <a:xfrm>
                <a:off x="3936" y="3184"/>
                <a:ext cx="228"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Q</a:t>
                </a:r>
              </a:p>
            </p:txBody>
          </p:sp>
          <p:sp>
            <p:nvSpPr>
              <p:cNvPr id="18463" name="文本框 303136"/>
              <p:cNvSpPr txBox="1">
                <a:spLocks noChangeArrowheads="1"/>
              </p:cNvSpPr>
              <p:nvPr/>
            </p:nvSpPr>
            <p:spPr bwMode="auto">
              <a:xfrm>
                <a:off x="3381" y="3312"/>
                <a:ext cx="236"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M</a:t>
                </a:r>
              </a:p>
            </p:txBody>
          </p:sp>
          <p:sp>
            <p:nvSpPr>
              <p:cNvPr id="18464" name="文本框 303137"/>
              <p:cNvSpPr txBox="1">
                <a:spLocks noChangeArrowheads="1"/>
              </p:cNvSpPr>
              <p:nvPr/>
            </p:nvSpPr>
            <p:spPr bwMode="auto">
              <a:xfrm>
                <a:off x="3984" y="2697"/>
                <a:ext cx="221"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N</a:t>
                </a:r>
              </a:p>
            </p:txBody>
          </p:sp>
          <p:sp>
            <p:nvSpPr>
              <p:cNvPr id="18465" name="直接连接符 303138"/>
              <p:cNvSpPr>
                <a:spLocks noChangeShapeType="1"/>
              </p:cNvSpPr>
              <p:nvPr/>
            </p:nvSpPr>
            <p:spPr bwMode="auto">
              <a:xfrm>
                <a:off x="3672" y="3036"/>
                <a:ext cx="216" cy="228"/>
              </a:xfrm>
              <a:prstGeom prst="line">
                <a:avLst/>
              </a:prstGeom>
              <a:noFill/>
              <a:ln w="762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grpSp>
      </p:grpSp>
      <p:sp>
        <p:nvSpPr>
          <p:cNvPr id="18467" name="文本框 303140"/>
          <p:cNvSpPr txBox="1">
            <a:spLocks noChangeArrowheads="1"/>
          </p:cNvSpPr>
          <p:nvPr/>
        </p:nvSpPr>
        <p:spPr bwMode="auto">
          <a:xfrm>
            <a:off x="9861355" y="2930920"/>
            <a:ext cx="336084"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L</a:t>
            </a:r>
          </a:p>
        </p:txBody>
      </p:sp>
      <p:sp>
        <p:nvSpPr>
          <p:cNvPr id="18468" name="椭圆 303141"/>
          <p:cNvSpPr>
            <a:spLocks noChangeAspect="1" noChangeArrowheads="1"/>
          </p:cNvSpPr>
          <p:nvPr/>
        </p:nvSpPr>
        <p:spPr bwMode="auto">
          <a:xfrm flipV="1">
            <a:off x="8570717" y="3019820"/>
            <a:ext cx="101600" cy="92075"/>
          </a:xfrm>
          <a:prstGeom prst="ellipse">
            <a:avLst/>
          </a:prstGeom>
          <a:solidFill>
            <a:schemeClr val="tx1"/>
          </a:solidFill>
          <a:ln w="12700" cap="sq">
            <a:solidFill>
              <a:schemeClr val="tx1"/>
            </a:solidFill>
            <a:round/>
            <a:headEnd type="none" w="sm" len="sm"/>
            <a:tailEnd type="none" w="sm" len="sm"/>
          </a:ln>
        </p:spPr>
        <p:txBody>
          <a:bodyPr/>
          <a:lstStyle>
            <a:lvl1pPr algn="ctr">
              <a:defRPr sz="3300">
                <a:solidFill>
                  <a:schemeClr val="tx1"/>
                </a:solidFill>
                <a:latin typeface="Times New Roman" panose="02020603050405020304" pitchFamily="18" charset="0"/>
                <a:ea typeface="宋体" panose="02010600030101010101" pitchFamily="2" charset="-122"/>
              </a:defRPr>
            </a:lvl1pPr>
            <a:lvl2pPr algn="ctr">
              <a:defRPr sz="3300">
                <a:solidFill>
                  <a:schemeClr val="tx1"/>
                </a:solidFill>
                <a:latin typeface="Times New Roman" panose="02020603050405020304" pitchFamily="18" charset="0"/>
                <a:ea typeface="宋体" panose="02010600030101010101" pitchFamily="2" charset="-122"/>
              </a:defRPr>
            </a:lvl2pPr>
            <a:lvl3pPr algn="ctr">
              <a:defRPr sz="3300">
                <a:solidFill>
                  <a:schemeClr val="tx1"/>
                </a:solidFill>
                <a:latin typeface="Times New Roman" panose="02020603050405020304" pitchFamily="18" charset="0"/>
                <a:ea typeface="宋体" panose="02010600030101010101" pitchFamily="2" charset="-122"/>
              </a:defRPr>
            </a:lvl3pPr>
            <a:lvl4pPr algn="ctr">
              <a:defRPr sz="3300">
                <a:solidFill>
                  <a:schemeClr val="tx1"/>
                </a:solidFill>
                <a:latin typeface="Times New Roman" panose="02020603050405020304" pitchFamily="18" charset="0"/>
                <a:ea typeface="宋体" panose="02010600030101010101" pitchFamily="2" charset="-122"/>
              </a:defRPr>
            </a:lvl4pPr>
            <a:lvl5pPr algn="ctr">
              <a:defRPr sz="3300">
                <a:solidFill>
                  <a:schemeClr val="tx1"/>
                </a:solidFill>
                <a:latin typeface="Times New Roman" panose="02020603050405020304" pitchFamily="18" charset="0"/>
                <a:ea typeface="宋体" panose="02010600030101010101" pitchFamily="2" charset="-122"/>
              </a:defRPr>
            </a:lvl5pPr>
            <a:lvl6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endParaRPr lang="zh-CN" altLang="en-US" sz="2000" kern="0">
              <a:latin typeface="Arial" panose="020B0604020202020204" pitchFamily="34" charset="0"/>
              <a:ea typeface="思源黑体 CN Medium" panose="020B0600000000000000" pitchFamily="34" charset="-122"/>
              <a:sym typeface="Arial" panose="020B0604020202020204" pitchFamily="34" charset="0"/>
            </a:endParaRPr>
          </a:p>
        </p:txBody>
      </p:sp>
      <p:sp>
        <p:nvSpPr>
          <p:cNvPr id="18469" name="文本框 303142"/>
          <p:cNvSpPr txBox="1">
            <a:spLocks noChangeArrowheads="1"/>
          </p:cNvSpPr>
          <p:nvPr/>
        </p:nvSpPr>
        <p:spPr bwMode="auto">
          <a:xfrm>
            <a:off x="8211942" y="2562620"/>
            <a:ext cx="364938" cy="40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000" kern="0">
                <a:latin typeface="Arial" panose="020B0604020202020204" pitchFamily="34" charset="0"/>
                <a:ea typeface="思源黑体 CN Medium" panose="020B0600000000000000" pitchFamily="34" charset="-122"/>
                <a:sym typeface="Arial" panose="020B0604020202020204" pitchFamily="34" charset="0"/>
              </a:rPr>
              <a:t>P</a:t>
            </a:r>
          </a:p>
        </p:txBody>
      </p:sp>
      <p:sp>
        <p:nvSpPr>
          <p:cNvPr id="39" name="文本占位符 20"/>
          <p:cNvSpPr txBox="1"/>
          <p:nvPr/>
        </p:nvSpPr>
        <p:spPr>
          <a:xfrm>
            <a:off x="1516849" y="406678"/>
            <a:ext cx="5112385" cy="4235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defRPr/>
            </a:pPr>
            <a:r>
              <a:rPr lang="zh-CN" altLang="en-US" dirty="0">
                <a:latin typeface="Arial" panose="020B0604020202020204" pitchFamily="34" charset="0"/>
                <a:ea typeface="思源黑体 CN Medium" panose="020B0600000000000000" pitchFamily="34" charset="-122"/>
                <a:cs typeface="+mn-ea"/>
                <a:sym typeface="Arial" panose="020B0604020202020204" pitchFamily="34" charset="0"/>
              </a:rPr>
              <a:t>新知探究</a:t>
            </a:r>
          </a:p>
        </p:txBody>
      </p:sp>
      <p:sp>
        <p:nvSpPr>
          <p:cNvPr id="40" name="文本框 39"/>
          <p:cNvSpPr txBox="1">
            <a:spLocks noChangeArrowheads="1"/>
          </p:cNvSpPr>
          <p:nvPr/>
        </p:nvSpPr>
        <p:spPr bwMode="auto">
          <a:xfrm>
            <a:off x="9076163" y="3607194"/>
            <a:ext cx="7032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773" tIns="47887" rIns="95773" bIns="47887">
            <a:spAutoFit/>
          </a:bodyPr>
          <a:lstStyle>
            <a:lvl1pPr algn="ctr" defTabSz="958850">
              <a:defRPr sz="3300">
                <a:solidFill>
                  <a:schemeClr val="tx1"/>
                </a:solidFill>
                <a:latin typeface="Times New Roman" panose="02020603050405020304" pitchFamily="18" charset="0"/>
                <a:ea typeface="宋体" panose="02010600030101010101" pitchFamily="2" charset="-122"/>
              </a:defRPr>
            </a:lvl1pPr>
            <a:lvl2pPr algn="ctr" defTabSz="958850">
              <a:defRPr sz="3300">
                <a:solidFill>
                  <a:schemeClr val="tx1"/>
                </a:solidFill>
                <a:latin typeface="Times New Roman" panose="02020603050405020304" pitchFamily="18" charset="0"/>
                <a:ea typeface="宋体" panose="02010600030101010101" pitchFamily="2" charset="-122"/>
              </a:defRPr>
            </a:lvl2pPr>
            <a:lvl3pPr algn="ctr" defTabSz="958850">
              <a:defRPr sz="3300">
                <a:solidFill>
                  <a:schemeClr val="tx1"/>
                </a:solidFill>
                <a:latin typeface="Times New Roman" panose="02020603050405020304" pitchFamily="18" charset="0"/>
                <a:ea typeface="宋体" panose="02010600030101010101" pitchFamily="2" charset="-122"/>
              </a:defRPr>
            </a:lvl3pPr>
            <a:lvl4pPr algn="ctr" defTabSz="958850">
              <a:defRPr sz="3300">
                <a:solidFill>
                  <a:schemeClr val="tx1"/>
                </a:solidFill>
                <a:latin typeface="Times New Roman" panose="02020603050405020304" pitchFamily="18" charset="0"/>
                <a:ea typeface="宋体" panose="02010600030101010101" pitchFamily="2" charset="-122"/>
              </a:defRPr>
            </a:lvl4pPr>
            <a:lvl5pPr algn="ctr" defTabSz="958850">
              <a:defRPr sz="3300">
                <a:solidFill>
                  <a:schemeClr val="tx1"/>
                </a:solidFill>
                <a:latin typeface="Times New Roman" panose="02020603050405020304" pitchFamily="18" charset="0"/>
                <a:ea typeface="宋体" panose="02010600030101010101" pitchFamily="2" charset="-122"/>
              </a:defRPr>
            </a:lvl5pPr>
            <a:lvl6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6pPr>
            <a:lvl7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7pPr>
            <a:lvl8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8pPr>
            <a:lvl9pPr algn="ctr" defTabSz="958850" fontAlgn="base">
              <a:spcBef>
                <a:spcPct val="20000"/>
              </a:spcBef>
              <a:spcAft>
                <a:spcPct val="0"/>
              </a:spcAft>
              <a:buFont typeface="Arial" panose="020B0604020202020204" pitchFamily="34" charset="0"/>
              <a:defRPr sz="3300">
                <a:solidFill>
                  <a:schemeClr val="tx1"/>
                </a:solidFill>
                <a:latin typeface="Times New Roman" panose="02020603050405020304" pitchFamily="18" charset="0"/>
                <a:ea typeface="宋体" panose="02010600030101010101" pitchFamily="2" charset="-122"/>
              </a:defRPr>
            </a:lvl9pPr>
          </a:lstStyle>
          <a:p>
            <a:pPr algn="l" eaLnBrk="0" hangingPunct="0">
              <a:spcBef>
                <a:spcPct val="0"/>
              </a:spcBef>
            </a:pPr>
            <a:r>
              <a:rPr lang="en-US" altLang="zh-CN" sz="2900">
                <a:sym typeface="Symbol" panose="05050102010706020507" pitchFamily="18" charset="2"/>
              </a:rPr>
              <a:t></a:t>
            </a:r>
            <a:endParaRPr lang="en-US" altLang="zh-CN" sz="29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3116"/>
                                        </p:tgtEl>
                                        <p:attrNameLst>
                                          <p:attrName>style.visibility</p:attrName>
                                        </p:attrNameLst>
                                      </p:cBhvr>
                                      <p:to>
                                        <p:strVal val="visible"/>
                                      </p:to>
                                    </p:set>
                                    <p:animEffect transition="in" filter="blinds(horizontal)">
                                      <p:cBhvr>
                                        <p:cTn id="7" dur="500"/>
                                        <p:tgtEl>
                                          <p:spTgt spid="3031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up)">
                                      <p:cBhvr>
                                        <p:cTn id="1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16" grpId="0" animBg="1"/>
      <p:bldP spid="40"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1318</Words>
  <Application>Microsoft Office PowerPoint</Application>
  <PresentationFormat>宽屏</PresentationFormat>
  <Paragraphs>199</Paragraphs>
  <Slides>16</Slides>
  <Notes>8</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Arial</vt:lpstr>
      <vt:lpstr>Times New Roman</vt:lpstr>
      <vt:lpstr>FandolFang R</vt:lpstr>
      <vt:lpstr>Calibri</vt:lpstr>
      <vt:lpstr>思源黑体 CN Medium</vt:lpstr>
      <vt:lpstr>思源黑体 CN Light</vt:lpstr>
      <vt:lpstr>办公资源网：www.bangongziyuan.com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天 下</cp:lastModifiedBy>
  <cp:revision>1</cp:revision>
  <dcterms:created xsi:type="dcterms:W3CDTF">2020-06-25T13:11:00Z</dcterms:created>
  <dcterms:modified xsi:type="dcterms:W3CDTF">2021-01-09T12:22:42Z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2052-11.1.0.9912</vt:lpwstr>
  </property>
</Properties>
</file>