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80" r:id="rId2"/>
    <p:sldId id="27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87" r:id="rId21"/>
    <p:sldId id="281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38"/>
        <p:guide pos="7256"/>
        <p:guide orient="horz" pos="600"/>
        <p:guide orient="horz" pos="664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6616" tIns="48308" rIns="96616" bIns="48308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6616" tIns="48308" rIns="96616" bIns="48308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6616" tIns="48308" rIns="96616" bIns="48308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6616" tIns="48308" rIns="96616" bIns="48308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4775" y="750888"/>
            <a:ext cx="6680200" cy="3757612"/>
          </a:xfrm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96616" tIns="48308" rIns="96616" bIns="48308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C07D1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25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5.wmf"/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9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8.w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e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6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24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3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4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4.1.2 </a:t>
                  </a:r>
                  <a:r>
                    <a:rPr lang="zh-CN" altLang="en-US" sz="5400" b="1" dirty="0">
                      <a:solidFill>
                        <a:srgbClr val="C07D11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圆的一般方程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7D1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/>
          <p:nvPr/>
        </p:nvSpPr>
        <p:spPr>
          <a:xfrm>
            <a:off x="523808" y="1235300"/>
            <a:ext cx="10995091" cy="466174"/>
          </a:xfrm>
          <a:prstGeom prst="rect">
            <a:avLst/>
          </a:prstGeom>
          <a:noFill/>
          <a:ln w="9525">
            <a:noFill/>
          </a:ln>
        </p:spPr>
        <p:txBody>
          <a:bodyPr wrap="square" lIns="95905" tIns="47953" rIns="95905" bIns="47953">
            <a:spAutoFit/>
          </a:bodyPr>
          <a:lstStyle/>
          <a:p>
            <a:pPr defTabSz="959485"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思考问题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时，圆                                              的位置分别有什么特点？ </a:t>
            </a:r>
          </a:p>
        </p:txBody>
      </p:sp>
      <p:grpSp>
        <p:nvGrpSpPr>
          <p:cNvPr id="15363" name="Group 38"/>
          <p:cNvGrpSpPr/>
          <p:nvPr/>
        </p:nvGrpSpPr>
        <p:grpSpPr>
          <a:xfrm>
            <a:off x="1516849" y="2369907"/>
            <a:ext cx="2373976" cy="2301856"/>
            <a:chOff x="129" y="1066"/>
            <a:chExt cx="1975" cy="1915"/>
          </a:xfrm>
        </p:grpSpPr>
        <p:sp>
          <p:nvSpPr>
            <p:cNvPr id="15386" name="Line 6"/>
            <p:cNvSpPr/>
            <p:nvPr/>
          </p:nvSpPr>
          <p:spPr>
            <a:xfrm>
              <a:off x="129" y="2492"/>
              <a:ext cx="1923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7" name="Line 7"/>
            <p:cNvSpPr/>
            <p:nvPr/>
          </p:nvSpPr>
          <p:spPr>
            <a:xfrm>
              <a:off x="1013" y="1210"/>
              <a:ext cx="0" cy="17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8" name="Oval 8"/>
            <p:cNvSpPr/>
            <p:nvPr/>
          </p:nvSpPr>
          <p:spPr>
            <a:xfrm>
              <a:off x="388" y="1437"/>
              <a:ext cx="1247" cy="1247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9" name="Oval 9"/>
            <p:cNvSpPr/>
            <p:nvPr/>
          </p:nvSpPr>
          <p:spPr>
            <a:xfrm>
              <a:off x="982" y="2013"/>
              <a:ext cx="51" cy="5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90" name="Text Box 10"/>
            <p:cNvSpPr txBox="1"/>
            <p:nvPr/>
          </p:nvSpPr>
          <p:spPr>
            <a:xfrm>
              <a:off x="714" y="1822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5391" name="Text Box 11"/>
            <p:cNvSpPr txBox="1"/>
            <p:nvPr/>
          </p:nvSpPr>
          <p:spPr>
            <a:xfrm>
              <a:off x="1741" y="2444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5392" name="Text Box 12"/>
            <p:cNvSpPr txBox="1"/>
            <p:nvPr/>
          </p:nvSpPr>
          <p:spPr>
            <a:xfrm>
              <a:off x="941" y="2189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5393" name="Text Box 13"/>
            <p:cNvSpPr txBox="1"/>
            <p:nvPr/>
          </p:nvSpPr>
          <p:spPr>
            <a:xfrm>
              <a:off x="722" y="1066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60448" name="Text Box 32"/>
          <p:cNvSpPr txBox="1"/>
          <p:nvPr/>
        </p:nvSpPr>
        <p:spPr>
          <a:xfrm>
            <a:off x="2147014" y="4999625"/>
            <a:ext cx="1015164" cy="404619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60449" name="Text Box 33"/>
          <p:cNvSpPr txBox="1"/>
          <p:nvPr/>
        </p:nvSpPr>
        <p:spPr>
          <a:xfrm>
            <a:off x="5428532" y="4995423"/>
            <a:ext cx="1094874" cy="404619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60450" name="Text Box 34"/>
          <p:cNvSpPr txBox="1"/>
          <p:nvPr/>
        </p:nvSpPr>
        <p:spPr>
          <a:xfrm>
            <a:off x="8492988" y="4995422"/>
            <a:ext cx="938463" cy="404619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graphicFrame>
        <p:nvGraphicFramePr>
          <p:cNvPr id="15367" name="Object 35"/>
          <p:cNvGraphicFramePr>
            <a:graphicFrameLocks noChangeAspect="1"/>
          </p:cNvGraphicFramePr>
          <p:nvPr/>
        </p:nvGraphicFramePr>
        <p:xfrm>
          <a:off x="4601010" y="1241154"/>
          <a:ext cx="3242511" cy="4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87500" imgH="228600" progId="Equation.DSMT4">
                  <p:embed/>
                </p:oleObj>
              </mc:Choice>
              <mc:Fallback>
                <p:oleObj r:id="rId3" imgW="1587500" imgH="228600" progId="Equation.DSMT4">
                  <p:embed/>
                  <p:pic>
                    <p:nvPicPr>
                      <p:cNvPr id="0" name="Object 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1010" y="1241154"/>
                        <a:ext cx="3242511" cy="4681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8" name="Group 39"/>
          <p:cNvGrpSpPr/>
          <p:nvPr/>
        </p:nvGrpSpPr>
        <p:grpSpPr>
          <a:xfrm>
            <a:off x="4723266" y="2447155"/>
            <a:ext cx="2497784" cy="2244158"/>
            <a:chOff x="2261" y="1151"/>
            <a:chExt cx="2078" cy="1867"/>
          </a:xfrm>
        </p:grpSpPr>
        <p:sp>
          <p:nvSpPr>
            <p:cNvPr id="15378" name="Line 15"/>
            <p:cNvSpPr/>
            <p:nvPr/>
          </p:nvSpPr>
          <p:spPr>
            <a:xfrm>
              <a:off x="2261" y="2109"/>
              <a:ext cx="192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9" name="Line 16"/>
            <p:cNvSpPr/>
            <p:nvPr/>
          </p:nvSpPr>
          <p:spPr>
            <a:xfrm>
              <a:off x="2833" y="1246"/>
              <a:ext cx="0" cy="17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0" name="Oval 17"/>
            <p:cNvSpPr/>
            <p:nvPr/>
          </p:nvSpPr>
          <p:spPr>
            <a:xfrm>
              <a:off x="2520" y="1484"/>
              <a:ext cx="1247" cy="1247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1" name="Oval 18"/>
            <p:cNvSpPr/>
            <p:nvPr/>
          </p:nvSpPr>
          <p:spPr>
            <a:xfrm>
              <a:off x="3144" y="2090"/>
              <a:ext cx="50" cy="5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82" name="Text Box 19"/>
            <p:cNvSpPr txBox="1"/>
            <p:nvPr/>
          </p:nvSpPr>
          <p:spPr>
            <a:xfrm>
              <a:off x="3041" y="1737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5383" name="Text Box 20"/>
            <p:cNvSpPr txBox="1"/>
            <p:nvPr/>
          </p:nvSpPr>
          <p:spPr>
            <a:xfrm>
              <a:off x="3976" y="2060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5384" name="Text Box 22"/>
            <p:cNvSpPr txBox="1"/>
            <p:nvPr/>
          </p:nvSpPr>
          <p:spPr>
            <a:xfrm>
              <a:off x="2521" y="1151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5385" name="Text Box 36"/>
            <p:cNvSpPr txBox="1"/>
            <p:nvPr/>
          </p:nvSpPr>
          <p:spPr>
            <a:xfrm>
              <a:off x="2574" y="2054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5369" name="Group 40"/>
          <p:cNvGrpSpPr/>
          <p:nvPr/>
        </p:nvGrpSpPr>
        <p:grpSpPr>
          <a:xfrm>
            <a:off x="7938706" y="2371411"/>
            <a:ext cx="2426864" cy="2301855"/>
            <a:chOff x="4399" y="1055"/>
            <a:chExt cx="2019" cy="1915"/>
          </a:xfrm>
        </p:grpSpPr>
        <p:sp>
          <p:nvSpPr>
            <p:cNvPr id="15370" name="Line 24"/>
            <p:cNvSpPr/>
            <p:nvPr/>
          </p:nvSpPr>
          <p:spPr>
            <a:xfrm>
              <a:off x="4399" y="2492"/>
              <a:ext cx="1922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1" name="Line 25"/>
            <p:cNvSpPr/>
            <p:nvPr/>
          </p:nvSpPr>
          <p:spPr>
            <a:xfrm>
              <a:off x="4866" y="1199"/>
              <a:ext cx="0" cy="17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2" name="Oval 26"/>
            <p:cNvSpPr/>
            <p:nvPr/>
          </p:nvSpPr>
          <p:spPr>
            <a:xfrm>
              <a:off x="4683" y="1426"/>
              <a:ext cx="1247" cy="1247"/>
            </a:xfrm>
            <a:prstGeom prst="ellipse">
              <a:avLst/>
            </a:prstGeom>
            <a:noFill/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3" name="Oval 27"/>
            <p:cNvSpPr/>
            <p:nvPr/>
          </p:nvSpPr>
          <p:spPr>
            <a:xfrm>
              <a:off x="5296" y="2002"/>
              <a:ext cx="50" cy="5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74" name="Text Box 28"/>
            <p:cNvSpPr txBox="1"/>
            <p:nvPr/>
          </p:nvSpPr>
          <p:spPr>
            <a:xfrm>
              <a:off x="5069" y="1811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5375" name="Text Box 29"/>
            <p:cNvSpPr txBox="1"/>
            <p:nvPr/>
          </p:nvSpPr>
          <p:spPr>
            <a:xfrm>
              <a:off x="6055" y="2433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5376" name="Text Box 31"/>
            <p:cNvSpPr txBox="1"/>
            <p:nvPr/>
          </p:nvSpPr>
          <p:spPr>
            <a:xfrm>
              <a:off x="4653" y="1055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5377" name="Text Box 37"/>
            <p:cNvSpPr txBox="1"/>
            <p:nvPr/>
          </p:nvSpPr>
          <p:spPr>
            <a:xfrm>
              <a:off x="4615" y="2416"/>
              <a:ext cx="363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bldLvl="0"/>
      <p:bldP spid="60449" grpId="0" bldLvl="0"/>
      <p:bldP spid="6045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/>
          <p:nvPr/>
        </p:nvSpPr>
        <p:spPr>
          <a:xfrm>
            <a:off x="636953" y="1848809"/>
            <a:ext cx="6451934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  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-4=0</a:t>
            </a:r>
          </a:p>
        </p:txBody>
      </p:sp>
      <p:sp>
        <p:nvSpPr>
          <p:cNvPr id="17411" name="Text Box 4"/>
          <p:cNvSpPr txBox="1"/>
          <p:nvPr/>
        </p:nvSpPr>
        <p:spPr>
          <a:xfrm>
            <a:off x="636953" y="2533293"/>
            <a:ext cx="6451934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  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17412" name="Text Box 5"/>
          <p:cNvSpPr txBox="1"/>
          <p:nvPr/>
        </p:nvSpPr>
        <p:spPr>
          <a:xfrm>
            <a:off x="636953" y="3217777"/>
            <a:ext cx="6451934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 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-6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-1=0</a:t>
            </a:r>
          </a:p>
        </p:txBody>
      </p:sp>
      <p:sp>
        <p:nvSpPr>
          <p:cNvPr id="17413" name="Text Box 6"/>
          <p:cNvSpPr txBox="1"/>
          <p:nvPr/>
        </p:nvSpPr>
        <p:spPr>
          <a:xfrm>
            <a:off x="636953" y="3902261"/>
            <a:ext cx="6451934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  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+6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+50=0</a:t>
            </a:r>
          </a:p>
        </p:txBody>
      </p:sp>
      <p:sp>
        <p:nvSpPr>
          <p:cNvPr id="17414" name="Text Box 7"/>
          <p:cNvSpPr txBox="1"/>
          <p:nvPr/>
        </p:nvSpPr>
        <p:spPr>
          <a:xfrm>
            <a:off x="636953" y="4586746"/>
            <a:ext cx="6451934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(5)  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zh-CN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</a:t>
            </a:r>
          </a:p>
        </p:txBody>
      </p:sp>
      <p:sp>
        <p:nvSpPr>
          <p:cNvPr id="10248" name="Text Box 8"/>
          <p:cNvSpPr txBox="1"/>
          <p:nvPr/>
        </p:nvSpPr>
        <p:spPr>
          <a:xfrm>
            <a:off x="4106275" y="1864116"/>
            <a:ext cx="1240757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0249" name="Text Box 9"/>
          <p:cNvSpPr txBox="1"/>
          <p:nvPr/>
        </p:nvSpPr>
        <p:spPr>
          <a:xfrm>
            <a:off x="4612638" y="1864115"/>
            <a:ext cx="3722269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圆心（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）半径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250" name="Text Box 10"/>
          <p:cNvSpPr txBox="1"/>
          <p:nvPr/>
        </p:nvSpPr>
        <p:spPr>
          <a:xfrm>
            <a:off x="4106274" y="2477643"/>
            <a:ext cx="1240757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grpSp>
        <p:nvGrpSpPr>
          <p:cNvPr id="62484" name="Group 20"/>
          <p:cNvGrpSpPr/>
          <p:nvPr/>
        </p:nvGrpSpPr>
        <p:grpSpPr>
          <a:xfrm>
            <a:off x="4612638" y="2443291"/>
            <a:ext cx="3722270" cy="464719"/>
            <a:chOff x="3799" y="1741"/>
            <a:chExt cx="2475" cy="309"/>
          </a:xfrm>
        </p:grpSpPr>
        <p:sp>
          <p:nvSpPr>
            <p:cNvPr id="17425" name="Text Box 12"/>
            <p:cNvSpPr txBox="1"/>
            <p:nvPr/>
          </p:nvSpPr>
          <p:spPr>
            <a:xfrm>
              <a:off x="3799" y="1781"/>
              <a:ext cx="2475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圆心（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-1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）半径</a:t>
              </a:r>
            </a:p>
          </p:txBody>
        </p:sp>
        <p:graphicFrame>
          <p:nvGraphicFramePr>
            <p:cNvPr id="17426" name="Object 13"/>
            <p:cNvGraphicFramePr>
              <a:graphicFrameLocks noChangeAspect="1"/>
            </p:cNvGraphicFramePr>
            <p:nvPr/>
          </p:nvGraphicFramePr>
          <p:xfrm>
            <a:off x="5332" y="1741"/>
            <a:ext cx="41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05435" imgH="229235" progId="Equation.3">
                    <p:embed/>
                  </p:oleObj>
                </mc:Choice>
                <mc:Fallback>
                  <p:oleObj r:id="rId2" imgW="305435" imgH="229235" progId="Equation.3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5332" y="1741"/>
                          <a:ext cx="416" cy="28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4" name="Text Box 14"/>
          <p:cNvSpPr txBox="1"/>
          <p:nvPr/>
        </p:nvSpPr>
        <p:spPr>
          <a:xfrm>
            <a:off x="4073041" y="3240684"/>
            <a:ext cx="1571625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10255" name="Text Box 15"/>
          <p:cNvSpPr txBox="1"/>
          <p:nvPr/>
        </p:nvSpPr>
        <p:spPr>
          <a:xfrm>
            <a:off x="4106274" y="3932632"/>
            <a:ext cx="1571625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sp>
        <p:nvSpPr>
          <p:cNvPr id="10256" name="Text Box 16"/>
          <p:cNvSpPr txBox="1"/>
          <p:nvPr/>
        </p:nvSpPr>
        <p:spPr>
          <a:xfrm>
            <a:off x="4106274" y="4617117"/>
            <a:ext cx="1571625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</a:t>
            </a:r>
          </a:p>
        </p:txBody>
      </p:sp>
      <p:grpSp>
        <p:nvGrpSpPr>
          <p:cNvPr id="17422" name="Group 19"/>
          <p:cNvGrpSpPr/>
          <p:nvPr/>
        </p:nvGrpSpPr>
        <p:grpSpPr>
          <a:xfrm>
            <a:off x="660400" y="1207559"/>
            <a:ext cx="10064416" cy="466224"/>
            <a:chOff x="-76" y="634"/>
            <a:chExt cx="6692" cy="310"/>
          </a:xfrm>
        </p:grpSpPr>
        <p:sp>
          <p:nvSpPr>
            <p:cNvPr id="17423" name="Text Box 2"/>
            <p:cNvSpPr txBox="1"/>
            <p:nvPr/>
          </p:nvSpPr>
          <p:spPr>
            <a:xfrm>
              <a:off x="334" y="634"/>
              <a:ext cx="628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判断下列方程能否表示圆的方程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若能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写出圆心与半径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17424" name="Text Box 17"/>
            <p:cNvSpPr txBox="1"/>
            <p:nvPr/>
          </p:nvSpPr>
          <p:spPr>
            <a:xfrm>
              <a:off x="-76" y="647"/>
              <a:ext cx="861" cy="2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/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练习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9" grpId="0"/>
      <p:bldP spid="10250" grpId="0"/>
      <p:bldP spid="10254" grpId="0"/>
      <p:bldP spid="10255" grpId="0"/>
      <p:bldP spid="102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/>
          <p:nvPr/>
        </p:nvSpPr>
        <p:spPr>
          <a:xfrm>
            <a:off x="660400" y="1130778"/>
            <a:ext cx="10249024" cy="496952"/>
          </a:xfrm>
          <a:prstGeom prst="rect">
            <a:avLst/>
          </a:prstGeom>
          <a:noFill/>
          <a:ln w="12700">
            <a:noFill/>
          </a:ln>
        </p:spPr>
        <p:txBody>
          <a:bodyPr wrap="square" lIns="95905" tIns="47953" rIns="95905" bIns="47953">
            <a:spAutoFit/>
          </a:bodyPr>
          <a:lstStyle/>
          <a:p>
            <a:pPr defTabSz="959485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1.△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的三个顶点的坐标分别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(5,1),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(7,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，求它的外接圆的方程．</a:t>
            </a:r>
          </a:p>
        </p:txBody>
      </p:sp>
      <p:grpSp>
        <p:nvGrpSpPr>
          <p:cNvPr id="18436" name="Group 36"/>
          <p:cNvGrpSpPr/>
          <p:nvPr/>
        </p:nvGrpSpPr>
        <p:grpSpPr>
          <a:xfrm>
            <a:off x="6546827" y="1596691"/>
            <a:ext cx="4770521" cy="4537409"/>
            <a:chOff x="3575" y="1328"/>
            <a:chExt cx="3172" cy="3017"/>
          </a:xfrm>
        </p:grpSpPr>
        <p:sp>
          <p:nvSpPr>
            <p:cNvPr id="18448" name="Line 8"/>
            <p:cNvSpPr/>
            <p:nvPr/>
          </p:nvSpPr>
          <p:spPr>
            <a:xfrm>
              <a:off x="3575" y="2414"/>
              <a:ext cx="2976" cy="1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9" name="Line 9"/>
            <p:cNvSpPr/>
            <p:nvPr/>
          </p:nvSpPr>
          <p:spPr>
            <a:xfrm flipV="1">
              <a:off x="4337" y="1456"/>
              <a:ext cx="29" cy="282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lg" len="lg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0" name="Text Box 10"/>
            <p:cNvSpPr txBox="1"/>
            <p:nvPr/>
          </p:nvSpPr>
          <p:spPr>
            <a:xfrm>
              <a:off x="6503" y="2433"/>
              <a:ext cx="244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8451" name="Text Box 11"/>
            <p:cNvSpPr txBox="1"/>
            <p:nvPr/>
          </p:nvSpPr>
          <p:spPr>
            <a:xfrm>
              <a:off x="4404" y="1328"/>
              <a:ext cx="208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8452" name="Text Box 12"/>
            <p:cNvSpPr txBox="1"/>
            <p:nvPr/>
          </p:nvSpPr>
          <p:spPr>
            <a:xfrm>
              <a:off x="4080" y="2361"/>
              <a:ext cx="384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8453" name="Oval 13"/>
            <p:cNvSpPr/>
            <p:nvPr/>
          </p:nvSpPr>
          <p:spPr>
            <a:xfrm>
              <a:off x="3660" y="1816"/>
              <a:ext cx="2265" cy="2247"/>
            </a:xfrm>
            <a:prstGeom prst="ellipse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Rectangle 14"/>
            <p:cNvSpPr/>
            <p:nvPr/>
          </p:nvSpPr>
          <p:spPr>
            <a:xfrm>
              <a:off x="4645" y="2981"/>
              <a:ext cx="246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8455" name="Rectangle 15"/>
            <p:cNvSpPr/>
            <p:nvPr/>
          </p:nvSpPr>
          <p:spPr>
            <a:xfrm>
              <a:off x="5353" y="1703"/>
              <a:ext cx="596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(5,1)</a:t>
              </a:r>
            </a:p>
          </p:txBody>
        </p:sp>
        <p:sp>
          <p:nvSpPr>
            <p:cNvPr id="18456" name="Rectangle 16"/>
            <p:cNvSpPr/>
            <p:nvPr/>
          </p:nvSpPr>
          <p:spPr>
            <a:xfrm>
              <a:off x="5883" y="3096"/>
              <a:ext cx="653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(7,-3)</a:t>
              </a:r>
            </a:p>
          </p:txBody>
        </p:sp>
        <p:sp>
          <p:nvSpPr>
            <p:cNvPr id="18457" name="Line 17"/>
            <p:cNvSpPr/>
            <p:nvPr/>
          </p:nvSpPr>
          <p:spPr>
            <a:xfrm>
              <a:off x="5475" y="2042"/>
              <a:ext cx="404" cy="10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Oval 18"/>
            <p:cNvSpPr/>
            <p:nvPr/>
          </p:nvSpPr>
          <p:spPr>
            <a:xfrm>
              <a:off x="5443" y="2033"/>
              <a:ext cx="77" cy="77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9" name="Oval 19"/>
            <p:cNvSpPr/>
            <p:nvPr/>
          </p:nvSpPr>
          <p:spPr>
            <a:xfrm>
              <a:off x="5850" y="3107"/>
              <a:ext cx="77" cy="77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0" name="Line 20"/>
            <p:cNvSpPr/>
            <p:nvPr/>
          </p:nvSpPr>
          <p:spPr>
            <a:xfrm flipH="1">
              <a:off x="4613" y="3176"/>
              <a:ext cx="1286" cy="91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1" name="Rectangle 21"/>
            <p:cNvSpPr/>
            <p:nvPr/>
          </p:nvSpPr>
          <p:spPr>
            <a:xfrm>
              <a:off x="4434" y="4079"/>
              <a:ext cx="653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defTabSz="866140"/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(2,-8)</a:t>
              </a:r>
            </a:p>
          </p:txBody>
        </p:sp>
        <p:sp>
          <p:nvSpPr>
            <p:cNvPr id="18462" name="Oval 22"/>
            <p:cNvSpPr/>
            <p:nvPr/>
          </p:nvSpPr>
          <p:spPr>
            <a:xfrm>
              <a:off x="4589" y="4023"/>
              <a:ext cx="77" cy="77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3" name="Oval 23"/>
            <p:cNvSpPr/>
            <p:nvPr/>
          </p:nvSpPr>
          <p:spPr>
            <a:xfrm>
              <a:off x="4757" y="2888"/>
              <a:ext cx="77" cy="77"/>
            </a:xfrm>
            <a:prstGeom prst="ellipse">
              <a:avLst/>
            </a:prstGeom>
            <a:solidFill>
              <a:schemeClr val="tx2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64" name="Line 24"/>
            <p:cNvSpPr/>
            <p:nvPr/>
          </p:nvSpPr>
          <p:spPr>
            <a:xfrm flipV="1">
              <a:off x="4615" y="2064"/>
              <a:ext cx="862" cy="199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4777" name="Text Box 25"/>
          <p:cNvSpPr txBox="1"/>
          <p:nvPr/>
        </p:nvSpPr>
        <p:spPr>
          <a:xfrm>
            <a:off x="663659" y="1688254"/>
            <a:ext cx="177465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回顾：</a:t>
            </a:r>
          </a:p>
        </p:txBody>
      </p:sp>
      <p:sp>
        <p:nvSpPr>
          <p:cNvPr id="74778" name="Text Box 26"/>
          <p:cNvSpPr txBox="1"/>
          <p:nvPr/>
        </p:nvSpPr>
        <p:spPr>
          <a:xfrm>
            <a:off x="660400" y="2187150"/>
            <a:ext cx="184233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方法一：</a:t>
            </a:r>
          </a:p>
        </p:txBody>
      </p:sp>
      <p:grpSp>
        <p:nvGrpSpPr>
          <p:cNvPr id="74782" name="Group 30"/>
          <p:cNvGrpSpPr/>
          <p:nvPr/>
        </p:nvGrpSpPr>
        <p:grpSpPr>
          <a:xfrm>
            <a:off x="646919" y="2618796"/>
            <a:ext cx="4427459" cy="545373"/>
            <a:chOff x="291" y="2701"/>
            <a:chExt cx="3503" cy="461"/>
          </a:xfrm>
        </p:grpSpPr>
        <p:sp>
          <p:nvSpPr>
            <p:cNvPr id="18446" name="Text Box 28"/>
            <p:cNvSpPr txBox="1"/>
            <p:nvPr/>
          </p:nvSpPr>
          <p:spPr>
            <a:xfrm>
              <a:off x="291" y="2789"/>
              <a:ext cx="1589" cy="34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5905" tIns="47953" rIns="95905" bIns="47953">
              <a:spAutoFit/>
            </a:bodyPr>
            <a:lstStyle/>
            <a:p>
              <a:pPr defTabSz="959485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设圆方程为</a:t>
              </a:r>
              <a:endPara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8447" name="Object 29"/>
            <p:cNvGraphicFramePr>
              <a:graphicFrameLocks noChangeAspect="1"/>
            </p:cNvGraphicFramePr>
            <p:nvPr/>
          </p:nvGraphicFramePr>
          <p:xfrm>
            <a:off x="1456" y="2701"/>
            <a:ext cx="2338" cy="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499235" imgH="228600" progId="Equation.DSMT4">
                    <p:embed/>
                  </p:oleObj>
                </mc:Choice>
                <mc:Fallback>
                  <p:oleObj r:id="rId2" imgW="1499235" imgH="228600" progId="Equation.DSMT4">
                    <p:embed/>
                    <p:pic>
                      <p:nvPicPr>
                        <p:cNvPr id="0" name="Object 2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56" y="2701"/>
                          <a:ext cx="2338" cy="4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83" name="Text Box 31"/>
          <p:cNvSpPr txBox="1"/>
          <p:nvPr/>
        </p:nvSpPr>
        <p:spPr>
          <a:xfrm>
            <a:off x="1686759" y="2204602"/>
            <a:ext cx="341095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待定系数法</a:t>
            </a:r>
          </a:p>
        </p:txBody>
      </p:sp>
      <p:sp>
        <p:nvSpPr>
          <p:cNvPr id="74784" name="Text Box 32"/>
          <p:cNvSpPr txBox="1"/>
          <p:nvPr/>
        </p:nvSpPr>
        <p:spPr>
          <a:xfrm>
            <a:off x="595982" y="3239250"/>
            <a:ext cx="184233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方法二：</a:t>
            </a:r>
          </a:p>
        </p:txBody>
      </p:sp>
      <p:sp>
        <p:nvSpPr>
          <p:cNvPr id="18442" name="Text Box 33"/>
          <p:cNvSpPr txBox="1"/>
          <p:nvPr/>
        </p:nvSpPr>
        <p:spPr>
          <a:xfrm>
            <a:off x="655471" y="3552695"/>
            <a:ext cx="4963026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由两条弦的中垂线的交点得到圆心，由圆心到圆上一点得到半径</a:t>
            </a:r>
          </a:p>
        </p:txBody>
      </p:sp>
      <p:sp>
        <p:nvSpPr>
          <p:cNvPr id="74786" name="Line 34"/>
          <p:cNvSpPr/>
          <p:nvPr/>
        </p:nvSpPr>
        <p:spPr>
          <a:xfrm flipV="1">
            <a:off x="7626661" y="3263064"/>
            <a:ext cx="2940218" cy="99260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787" name="Line 35"/>
          <p:cNvSpPr/>
          <p:nvPr/>
        </p:nvSpPr>
        <p:spPr>
          <a:xfrm>
            <a:off x="8134995" y="3574381"/>
            <a:ext cx="1431758" cy="238676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789" name="Rectangle 37"/>
          <p:cNvSpPr>
            <a:spLocks noGrp="1"/>
          </p:cNvSpPr>
          <p:nvPr>
            <p:ph type="title" idx="4294967295"/>
          </p:nvPr>
        </p:nvSpPr>
        <p:spPr>
          <a:xfrm>
            <a:off x="1651091" y="3012591"/>
            <a:ext cx="1550988" cy="830262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eaLnBrk="1" hangingPunct="1"/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典例展示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7" grpId="0"/>
      <p:bldP spid="74778" grpId="0"/>
      <p:bldP spid="74783" grpId="0"/>
      <p:bldP spid="74784" grpId="0"/>
      <p:bldP spid="18442" grpId="0"/>
      <p:bldP spid="747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/>
          <p:nvPr/>
        </p:nvSpPr>
        <p:spPr>
          <a:xfrm>
            <a:off x="660400" y="1812382"/>
            <a:ext cx="825366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设所求圆的方程为：</a:t>
            </a:r>
          </a:p>
        </p:txBody>
      </p:sp>
      <p:sp>
        <p:nvSpPr>
          <p:cNvPr id="75781" name="Text Box 5"/>
          <p:cNvSpPr txBox="1"/>
          <p:nvPr/>
        </p:nvSpPr>
        <p:spPr>
          <a:xfrm>
            <a:off x="660400" y="2456640"/>
            <a:ext cx="7405437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因为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(5,1),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(7,-3),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(2,-8)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都在圆上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2308476" y="3027671"/>
          <a:ext cx="3721770" cy="141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90700" imgH="736600" progId="Equation.DSMT4">
                  <p:embed/>
                </p:oleObj>
              </mc:Choice>
              <mc:Fallback>
                <p:oleObj r:id="rId3" imgW="1790700" imgH="736600" progId="Equation.DSMT4">
                  <p:embed/>
                  <p:pic>
                    <p:nvPicPr>
                      <p:cNvPr id="0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8476" y="3027671"/>
                        <a:ext cx="3721770" cy="14102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6030246" y="2989689"/>
          <a:ext cx="1611762" cy="143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36600" imgH="711200" progId="Equation.DSMT4">
                  <p:embed/>
                </p:oleObj>
              </mc:Choice>
              <mc:Fallback>
                <p:oleObj r:id="rId5" imgW="736600" imgH="71120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0246" y="2989689"/>
                        <a:ext cx="1611762" cy="1433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5" name="Text Box 9"/>
          <p:cNvSpPr txBox="1"/>
          <p:nvPr/>
        </p:nvSpPr>
        <p:spPr>
          <a:xfrm>
            <a:off x="656694" y="4749948"/>
            <a:ext cx="8255168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所求圆的方程为</a:t>
            </a:r>
          </a:p>
        </p:txBody>
      </p:sp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2607060" y="4704823"/>
          <a:ext cx="3931597" cy="530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62100" imgH="228600" progId="Equation.DSMT4">
                  <p:embed/>
                </p:oleObj>
              </mc:Choice>
              <mc:Fallback>
                <p:oleObj r:id="rId7" imgW="1562100" imgH="228600" progId="Equation.DSMT4">
                  <p:embed/>
                  <p:pic>
                    <p:nvPicPr>
                      <p:cNvPr id="0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7060" y="4704823"/>
                        <a:ext cx="3931597" cy="5304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13"/>
          <p:cNvSpPr txBox="1"/>
          <p:nvPr/>
        </p:nvSpPr>
        <p:spPr>
          <a:xfrm>
            <a:off x="660400" y="1268732"/>
            <a:ext cx="42291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方法三：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待定系数法</a:t>
            </a:r>
          </a:p>
        </p:txBody>
      </p:sp>
      <p:graphicFrame>
        <p:nvGraphicFramePr>
          <p:cNvPr id="75790" name="Object 1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68749" y="1710503"/>
          <a:ext cx="4027282" cy="5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87500" imgH="228600" progId="Equation.DSMT4">
                  <p:embed/>
                </p:oleObj>
              </mc:Choice>
              <mc:Fallback>
                <p:oleObj r:id="rId9" imgW="1587500" imgH="228600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8749" y="1710503"/>
                        <a:ext cx="4027282" cy="57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93" name="Group 17"/>
          <p:cNvGrpSpPr/>
          <p:nvPr/>
        </p:nvGrpSpPr>
        <p:grpSpPr>
          <a:xfrm>
            <a:off x="2545468" y="5316786"/>
            <a:ext cx="3924363" cy="536389"/>
            <a:chOff x="542" y="2831"/>
            <a:chExt cx="3202" cy="475"/>
          </a:xfrm>
        </p:grpSpPr>
        <p:graphicFrame>
          <p:nvGraphicFramePr>
            <p:cNvPr id="19468" name="Object 8"/>
            <p:cNvGraphicFramePr>
              <a:graphicFrameLocks noChangeAspect="1"/>
            </p:cNvGraphicFramePr>
            <p:nvPr/>
          </p:nvGraphicFramePr>
          <p:xfrm>
            <a:off x="993" y="2831"/>
            <a:ext cx="2751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397000" imgH="228600" progId="Equation.DSMT4">
                    <p:embed/>
                  </p:oleObj>
                </mc:Choice>
                <mc:Fallback>
                  <p:oleObj r:id="rId11" imgW="1397000" imgH="228600" progId="Equation.DSMT4">
                    <p:embed/>
                    <p:pic>
                      <p:nvPicPr>
                        <p:cNvPr id="0" name="Object 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93" y="2831"/>
                          <a:ext cx="2751" cy="47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9" name="Text Box 16"/>
            <p:cNvSpPr txBox="1"/>
            <p:nvPr/>
          </p:nvSpPr>
          <p:spPr>
            <a:xfrm>
              <a:off x="542" y="2880"/>
              <a:ext cx="63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即</a:t>
              </a:r>
            </a:p>
          </p:txBody>
        </p:sp>
      </p:grpSp>
      <p:sp>
        <p:nvSpPr>
          <p:cNvPr id="19467" name="AutoShape 23"/>
          <p:cNvSpPr/>
          <p:nvPr/>
        </p:nvSpPr>
        <p:spPr>
          <a:xfrm>
            <a:off x="7815335" y="1500911"/>
            <a:ext cx="3615489" cy="955006"/>
          </a:xfrm>
          <a:prstGeom prst="cloudCallout">
            <a:avLst>
              <a:gd name="adj1" fmla="val -121907"/>
              <a:gd name="adj2" fmla="val 70823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86614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待定系数法</a:t>
            </a: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典例展示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5" grpId="0"/>
      <p:bldP spid="1946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>
            <a:off x="617371" y="1177182"/>
            <a:ext cx="163779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695325" y="1626630"/>
          <a:ext cx="5252235" cy="41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717800" imgH="215900" progId="Equation.DSMT4">
                  <p:embed/>
                </p:oleObj>
              </mc:Choice>
              <mc:Fallback>
                <p:oleObj r:id="rId2" imgW="2717800" imgH="215900" progId="Equation.DSMT4">
                  <p:embed/>
                  <p:pic>
                    <p:nvPicPr>
                      <p:cNvPr id="0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325" y="1626630"/>
                        <a:ext cx="5252235" cy="41760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2" name="Text Box 10"/>
          <p:cNvSpPr txBox="1"/>
          <p:nvPr/>
        </p:nvSpPr>
        <p:spPr>
          <a:xfrm>
            <a:off x="662043" y="2764821"/>
            <a:ext cx="416011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把点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的坐标代入得方程组</a:t>
            </a:r>
          </a:p>
        </p:txBody>
      </p:sp>
      <p:grpSp>
        <p:nvGrpSpPr>
          <p:cNvPr id="79883" name="Group 11"/>
          <p:cNvGrpSpPr/>
          <p:nvPr/>
        </p:nvGrpSpPr>
        <p:grpSpPr>
          <a:xfrm>
            <a:off x="2002256" y="3467622"/>
            <a:ext cx="2249292" cy="1238759"/>
            <a:chOff x="405" y="2488"/>
            <a:chExt cx="2293" cy="1327"/>
          </a:xfrm>
        </p:grpSpPr>
        <p:graphicFrame>
          <p:nvGraphicFramePr>
            <p:cNvPr id="21516" name="Object 12"/>
            <p:cNvGraphicFramePr>
              <a:graphicFrameLocks noChangeAspect="1"/>
            </p:cNvGraphicFramePr>
            <p:nvPr/>
          </p:nvGraphicFramePr>
          <p:xfrm>
            <a:off x="612" y="2488"/>
            <a:ext cx="953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93065" imgH="177800" progId="Equation.3">
                    <p:embed/>
                  </p:oleObj>
                </mc:Choice>
                <mc:Fallback>
                  <p:oleObj r:id="rId4" imgW="393065" imgH="177800" progId="Equation.3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2" y="2488"/>
                          <a:ext cx="953" cy="4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7" name="Object 13"/>
            <p:cNvGraphicFramePr>
              <a:graphicFrameLocks noChangeAspect="1"/>
            </p:cNvGraphicFramePr>
            <p:nvPr/>
          </p:nvGraphicFramePr>
          <p:xfrm>
            <a:off x="612" y="2931"/>
            <a:ext cx="2086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989965" imgH="203200" progId="Equation.3">
                    <p:embed/>
                  </p:oleObj>
                </mc:Choice>
                <mc:Fallback>
                  <p:oleObj r:id="rId6" imgW="989965" imgH="203200" progId="Equation.3">
                    <p:embed/>
                    <p:pic>
                      <p:nvPicPr>
                        <p:cNvPr id="0" name="Object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12" y="2931"/>
                          <a:ext cx="2086" cy="4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8" name="Object 14"/>
            <p:cNvGraphicFramePr>
              <a:graphicFrameLocks noChangeAspect="1"/>
            </p:cNvGraphicFramePr>
            <p:nvPr/>
          </p:nvGraphicFramePr>
          <p:xfrm>
            <a:off x="612" y="3385"/>
            <a:ext cx="2041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965200" imgH="203200" progId="Equation.3">
                    <p:embed/>
                  </p:oleObj>
                </mc:Choice>
                <mc:Fallback>
                  <p:oleObj r:id="rId8" imgW="965200" imgH="203200" progId="Equation.3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12" y="3385"/>
                          <a:ext cx="2041" cy="4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9" name="AutoShape 15"/>
            <p:cNvSpPr/>
            <p:nvPr/>
          </p:nvSpPr>
          <p:spPr>
            <a:xfrm>
              <a:off x="405" y="2598"/>
              <a:ext cx="207" cy="1130"/>
            </a:xfrm>
            <a:prstGeom prst="leftBrace">
              <a:avLst>
                <a:gd name="adj1" fmla="val 151111"/>
                <a:gd name="adj2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888" name="AutoShape 16"/>
          <p:cNvSpPr/>
          <p:nvPr/>
        </p:nvSpPr>
        <p:spPr>
          <a:xfrm>
            <a:off x="4633017" y="3941864"/>
            <a:ext cx="819651" cy="47825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1041078676" y="0"/>
              </a:cxn>
              <a:cxn ang="11796480">
                <a:pos x="0" y="137875116"/>
              </a:cxn>
              <a:cxn ang="5898240">
                <a:pos x="1041078676" y="275749718"/>
              </a:cxn>
              <a:cxn ang="0">
                <a:pos x="1388105422" y="137875116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defTabSz="866140"/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79889" name="Object 17"/>
          <p:cNvGraphicFramePr>
            <a:graphicFrameLocks noChangeAspect="1"/>
          </p:cNvGraphicFramePr>
          <p:nvPr/>
        </p:nvGraphicFramePr>
        <p:xfrm>
          <a:off x="5639118" y="3945682"/>
          <a:ext cx="2080273" cy="43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77265" imgH="203200" progId="Equation.3">
                  <p:embed/>
                </p:oleObj>
              </mc:Choice>
              <mc:Fallback>
                <p:oleObj r:id="rId10" imgW="977265" imgH="203200" progId="Equation.3">
                  <p:embed/>
                  <p:pic>
                    <p:nvPicPr>
                      <p:cNvPr id="0" name="Object 1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9118" y="3945682"/>
                        <a:ext cx="2080273" cy="4324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0" name="Text Box 18"/>
          <p:cNvSpPr txBox="1"/>
          <p:nvPr/>
        </p:nvSpPr>
        <p:spPr>
          <a:xfrm>
            <a:off x="695325" y="4996936"/>
            <a:ext cx="228780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所求圆的方程为：</a:t>
            </a:r>
          </a:p>
        </p:txBody>
      </p:sp>
      <p:sp>
        <p:nvSpPr>
          <p:cNvPr id="79891" name="Text Box 19"/>
          <p:cNvSpPr txBox="1"/>
          <p:nvPr/>
        </p:nvSpPr>
        <p:spPr>
          <a:xfrm>
            <a:off x="695325" y="2239749"/>
            <a:ext cx="825366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设所求圆的方程为：</a:t>
            </a: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3542655" y="2110831"/>
          <a:ext cx="3820026" cy="55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587500" imgH="228600" progId="Equation.DSMT4">
                  <p:embed/>
                </p:oleObj>
              </mc:Choice>
              <mc:Fallback>
                <p:oleObj r:id="rId12" imgW="1587500" imgH="228600" progId="Equation.DSMT4">
                  <p:embed/>
                  <p:pic>
                    <p:nvPicPr>
                      <p:cNvPr id="0" name="Objec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42655" y="2110831"/>
                        <a:ext cx="3820026" cy="55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3" name="Object 21"/>
          <p:cNvGraphicFramePr>
            <a:graphicFrameLocks noGrp="1" noChangeAspect="1"/>
          </p:cNvGraphicFramePr>
          <p:nvPr>
            <p:ph idx="4294967295"/>
          </p:nvPr>
        </p:nvGraphicFramePr>
        <p:xfrm>
          <a:off x="2983131" y="5012459"/>
          <a:ext cx="3094299" cy="56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244600" imgH="228600" progId="Equation.DSMT4">
                  <p:embed/>
                </p:oleObj>
              </mc:Choice>
              <mc:Fallback>
                <p:oleObj r:id="rId14" imgW="1244600" imgH="228600" progId="Equation.DSMT4">
                  <p:embed/>
                  <p:pic>
                    <p:nvPicPr>
                      <p:cNvPr id="0" name="Objec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83131" y="5012459"/>
                        <a:ext cx="3094299" cy="5695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  <p:bldP spid="798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5" name="Text Box 23"/>
          <p:cNvSpPr txBox="1"/>
          <p:nvPr/>
        </p:nvSpPr>
        <p:spPr>
          <a:xfrm>
            <a:off x="660400" y="1057757"/>
            <a:ext cx="7979945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52730" indent="-252730" defTabSz="866140">
              <a:lnSpc>
                <a:spcPct val="20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归纳：</a:t>
            </a:r>
          </a:p>
          <a:p>
            <a:pPr marL="252730" indent="-252730" defTabSz="86614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用待定系数法求圆方程的大致步骤：</a:t>
            </a:r>
          </a:p>
        </p:txBody>
      </p:sp>
      <p:sp>
        <p:nvSpPr>
          <p:cNvPr id="79896" name="Text Box 24"/>
          <p:cNvSpPr txBox="1"/>
          <p:nvPr/>
        </p:nvSpPr>
        <p:spPr>
          <a:xfrm>
            <a:off x="695325" y="2408675"/>
            <a:ext cx="736783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根据题意，选择</a:t>
            </a:r>
            <a:r>
              <a:rPr lang="zh-CN" altLang="en-US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标准方程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一般方程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  <a:r>
              <a:rPr lang="zh-CN" altLang="en-US" sz="2000" u="sng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97" name="Text Box 25"/>
          <p:cNvSpPr txBox="1"/>
          <p:nvPr/>
        </p:nvSpPr>
        <p:spPr>
          <a:xfrm>
            <a:off x="695325" y="3101737"/>
            <a:ext cx="8867274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根据条件列出关于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的方程组；</a:t>
            </a:r>
          </a:p>
        </p:txBody>
      </p:sp>
      <p:sp>
        <p:nvSpPr>
          <p:cNvPr id="79898" name="Text Box 26"/>
          <p:cNvSpPr txBox="1"/>
          <p:nvPr/>
        </p:nvSpPr>
        <p:spPr>
          <a:xfrm>
            <a:off x="695325" y="3794799"/>
            <a:ext cx="90056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解出</a:t>
            </a:r>
            <a:r>
              <a:rPr lang="zh-CN" altLang="en-US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，代入</a:t>
            </a:r>
            <a:r>
              <a:rPr lang="zh-CN" altLang="en-US" sz="2000" u="sng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标准方程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u="sng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一般方程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6" grpId="0"/>
      <p:bldP spid="79897" grpId="0"/>
      <p:bldP spid="798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/>
          <p:nvPr/>
        </p:nvSpPr>
        <p:spPr>
          <a:xfrm>
            <a:off x="702509" y="1274280"/>
            <a:ext cx="10943158" cy="43460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866140">
              <a:lnSpc>
                <a:spcPct val="12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证明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(5,3)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(3,-1)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(6,0)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四点共圆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并求出此圆的圆心和半径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3494" name="Text Box 6"/>
          <p:cNvSpPr txBox="1"/>
          <p:nvPr/>
        </p:nvSpPr>
        <p:spPr>
          <a:xfrm>
            <a:off x="702509" y="1818716"/>
            <a:ext cx="866273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设所共圆的方程为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=0.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495" name="Text Box 7"/>
          <p:cNvSpPr txBox="1"/>
          <p:nvPr/>
        </p:nvSpPr>
        <p:spPr>
          <a:xfrm>
            <a:off x="702509" y="2289223"/>
            <a:ext cx="5047247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三点坐标代入得</a:t>
            </a:r>
          </a:p>
        </p:txBody>
      </p:sp>
      <p:sp>
        <p:nvSpPr>
          <p:cNvPr id="23557" name="Rectangle 9"/>
          <p:cNvSpPr/>
          <p:nvPr/>
        </p:nvSpPr>
        <p:spPr>
          <a:xfrm>
            <a:off x="1086676" y="3383072"/>
            <a:ext cx="18473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2333786" y="2689333"/>
          <a:ext cx="4585753" cy="1433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0" imgH="711200" progId="Equation.DSMT4">
                  <p:embed/>
                </p:oleObj>
              </mc:Choice>
              <mc:Fallback>
                <p:oleObj r:id="rId2" imgW="2286000" imgH="711200" progId="Equation.DSMT4">
                  <p:embed/>
                  <p:pic>
                    <p:nvPicPr>
                      <p:cNvPr id="0" name="Object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33786" y="2689333"/>
                        <a:ext cx="4585753" cy="14337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0"/>
          <p:cNvSpPr/>
          <p:nvPr/>
        </p:nvSpPr>
        <p:spPr>
          <a:xfrm>
            <a:off x="660400" y="4283624"/>
            <a:ext cx="6128601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故过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三点的圆的方程为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x-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 </a:t>
            </a:r>
          </a:p>
        </p:txBody>
      </p:sp>
      <p:sp>
        <p:nvSpPr>
          <p:cNvPr id="63499" name="Rectangle 11"/>
          <p:cNvSpPr/>
          <p:nvPr/>
        </p:nvSpPr>
        <p:spPr>
          <a:xfrm>
            <a:off x="695325" y="4777030"/>
            <a:ext cx="546014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(3,-1)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代入方程的左边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=9+1-24+2+12=0. 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graphicFrame>
        <p:nvGraphicFramePr>
          <p:cNvPr id="10" name="Object 13"/>
          <p:cNvGraphicFramePr>
            <a:graphicFrameLocks noChangeAspect="1"/>
          </p:cNvGraphicFramePr>
          <p:nvPr/>
        </p:nvGraphicFramePr>
        <p:xfrm>
          <a:off x="702509" y="5206507"/>
          <a:ext cx="4067611" cy="123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81555" imgH="694690" progId="Word.Document.8">
                  <p:embed/>
                </p:oleObj>
              </mc:Choice>
              <mc:Fallback>
                <p:oleObj r:id="rId4" imgW="2281555" imgH="694690" progId="Word.Document.8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509" y="5206507"/>
                        <a:ext cx="4067611" cy="12371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8402918" y="9577302"/>
          <a:ext cx="5305932" cy="140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2606040" imgH="213360" progId="Word.Document.8">
                  <p:embed/>
                </p:oleObj>
              </mc:Choice>
              <mc:Fallback>
                <p:oleObj name="Document" r:id="rId6" imgW="2606040" imgH="213360" progId="Word.Document.8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02918" y="9577302"/>
                        <a:ext cx="5305932" cy="14018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2736315" y="5177140"/>
          <a:ext cx="5259606" cy="1101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2627630" imgH="597535" progId="Word.Document.8">
                  <p:embed/>
                </p:oleObj>
              </mc:Choice>
              <mc:Fallback>
                <p:oleObj name="Document" r:id="rId8" imgW="2627630" imgH="597535" progId="Word.Document.8">
                  <p:embed/>
                  <p:pic>
                    <p:nvPicPr>
                      <p:cNvPr id="0" name="Object 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36315" y="5177140"/>
                        <a:ext cx="5259606" cy="11017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7300010" y="1818716"/>
            <a:ext cx="42188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综上,可得四点共圆，圆心为(4,1),半径为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,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方程为</a:t>
            </a:r>
            <a:r>
              <a:rPr kumimoji="0" lang="zh-CN" altLang="zh-CN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+</a:t>
            </a:r>
            <a:r>
              <a:rPr kumimoji="0" lang="zh-CN" altLang="zh-CN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zh-CN" sz="20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-8</a:t>
            </a:r>
            <a:r>
              <a:rPr kumimoji="0" lang="zh-CN" altLang="zh-CN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x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-2</a:t>
            </a:r>
            <a:r>
              <a:rPr kumimoji="0" lang="zh-CN" altLang="zh-CN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y</a:t>
            </a: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思源黑体 CN Medium" panose="020B0600000000000000" pitchFamily="34" charset="-122"/>
                <a:ea typeface="思源黑体 CN Medium" panose="020B0600000000000000" pitchFamily="34" charset="-122"/>
                <a:cs typeface="Times New Roman" panose="02020603050405020304" pitchFamily="18" charset="0"/>
              </a:rPr>
              <a:t>+12=0.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CN Medium" panose="020B0600000000000000" pitchFamily="34" charset="-122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321" name="Picture 33" descr="C:\Users\ADMINI~1\AppData\Local\Temp\ksohtml8956\wps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706" y="2328656"/>
            <a:ext cx="468212" cy="4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  <p:bldP spid="63498" grpId="0"/>
      <p:bldP spid="6349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/>
          <p:nvPr/>
        </p:nvSpPr>
        <p:spPr>
          <a:xfrm>
            <a:off x="1384571" y="5162297"/>
            <a:ext cx="354295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将方程配方，得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+1)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=4. 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7" name="Text Box 6"/>
          <p:cNvSpPr txBox="1"/>
          <p:nvPr/>
        </p:nvSpPr>
        <p:spPr>
          <a:xfrm>
            <a:off x="660400" y="1198039"/>
            <a:ext cx="245517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</a:p>
        </p:txBody>
      </p:sp>
      <p:sp>
        <p:nvSpPr>
          <p:cNvPr id="81927" name="Text Box 7"/>
          <p:cNvSpPr txBox="1"/>
          <p:nvPr/>
        </p:nvSpPr>
        <p:spPr>
          <a:xfrm>
            <a:off x="695325" y="2254768"/>
            <a:ext cx="992605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解析：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在给定的坐标系中，设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是曲线上的任意一点， </a:t>
            </a:r>
          </a:p>
        </p:txBody>
      </p:sp>
      <p:sp>
        <p:nvSpPr>
          <p:cNvPr id="81928" name="Text Box 8"/>
          <p:cNvSpPr txBox="1"/>
          <p:nvPr/>
        </p:nvSpPr>
        <p:spPr>
          <a:xfrm>
            <a:off x="1384571" y="2775104"/>
            <a:ext cx="6343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在曲线上的条件是</a:t>
            </a:r>
          </a:p>
        </p:txBody>
      </p:sp>
      <p:pic>
        <p:nvPicPr>
          <p:cNvPr id="8192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41" y="2678666"/>
            <a:ext cx="1278895" cy="781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30" name="Text Box 10"/>
          <p:cNvSpPr txBox="1"/>
          <p:nvPr/>
        </p:nvSpPr>
        <p:spPr>
          <a:xfrm>
            <a:off x="1384571" y="3630113"/>
            <a:ext cx="992605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由两点的距离公式，上式用坐标表示为</a:t>
            </a:r>
          </a:p>
        </p:txBody>
      </p:sp>
      <p:sp>
        <p:nvSpPr>
          <p:cNvPr id="81932" name="Text Box 12"/>
          <p:cNvSpPr txBox="1"/>
          <p:nvPr/>
        </p:nvSpPr>
        <p:spPr>
          <a:xfrm>
            <a:off x="1384571" y="4502342"/>
            <a:ext cx="64380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两边平方并化简，得曲线方程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-3=0.</a:t>
            </a:r>
          </a:p>
        </p:txBody>
      </p:sp>
      <p:sp>
        <p:nvSpPr>
          <p:cNvPr id="81933" name="Text Box 13"/>
          <p:cNvSpPr txBox="1"/>
          <p:nvPr/>
        </p:nvSpPr>
        <p:spPr>
          <a:xfrm>
            <a:off x="1384571" y="5733990"/>
            <a:ext cx="926130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∴所求曲线是圆心为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(-1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，半径为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635" name="Group 16"/>
          <p:cNvGrpSpPr/>
          <p:nvPr/>
        </p:nvGrpSpPr>
        <p:grpSpPr>
          <a:xfrm>
            <a:off x="660399" y="1322382"/>
            <a:ext cx="10689155" cy="887328"/>
            <a:chOff x="125" y="637"/>
            <a:chExt cx="5624" cy="590"/>
          </a:xfrm>
        </p:grpSpPr>
        <p:sp>
          <p:nvSpPr>
            <p:cNvPr id="26636" name="Text Box 5"/>
            <p:cNvSpPr txBox="1"/>
            <p:nvPr/>
          </p:nvSpPr>
          <p:spPr>
            <a:xfrm>
              <a:off x="125" y="829"/>
              <a:ext cx="562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>
                <a:lnSpc>
                  <a:spcPct val="13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已知一曲线是与两个定点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(3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0)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距离的比为            的点的轨迹，求出曲线的轨迹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6637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1" y="637"/>
              <a:ext cx="250" cy="590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65471" y="3267812"/>
          <a:ext cx="2698082" cy="110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181100" imgH="533400" progId="Equation.KSEE3">
                  <p:embed/>
                </p:oleObj>
              </mc:Choice>
              <mc:Fallback>
                <p:oleObj r:id="rId4" imgW="1181100" imgH="533400" progId="Equation.KSEE3">
                  <p:embed/>
                  <p:pic>
                    <p:nvPicPr>
                      <p:cNvPr id="0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471" y="3267812"/>
                        <a:ext cx="2698082" cy="110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7" grpId="0"/>
      <p:bldP spid="81928" grpId="0"/>
      <p:bldP spid="81930" grpId="0"/>
      <p:bldP spid="81932" grpId="0"/>
      <p:bldP spid="819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9"/>
          <p:cNvSpPr/>
          <p:nvPr/>
        </p:nvSpPr>
        <p:spPr>
          <a:xfrm>
            <a:off x="695325" y="1150941"/>
            <a:ext cx="402305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一、基本知识</a:t>
            </a:r>
          </a:p>
        </p:txBody>
      </p:sp>
      <p:sp>
        <p:nvSpPr>
          <p:cNvPr id="17426" name="Text Box 5"/>
          <p:cNvSpPr txBox="1"/>
          <p:nvPr/>
        </p:nvSpPr>
        <p:spPr>
          <a:xfrm>
            <a:off x="695325" y="1710034"/>
            <a:ext cx="793181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25120" indent="-325120"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圆的标准方程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27" name="Text Box 6"/>
          <p:cNvSpPr txBox="1"/>
          <p:nvPr/>
        </p:nvSpPr>
        <p:spPr>
          <a:xfrm>
            <a:off x="627187" y="2987477"/>
            <a:ext cx="793181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25120" indent="-325120"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圆的一般方程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28" name="Text Box 7"/>
          <p:cNvSpPr txBox="1"/>
          <p:nvPr/>
        </p:nvSpPr>
        <p:spPr>
          <a:xfrm>
            <a:off x="695325" y="5033093"/>
            <a:ext cx="7931818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25120" indent="-325120" defTabSz="86614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求圆的方程的方法：</a:t>
            </a:r>
          </a:p>
          <a:p>
            <a:pPr marL="325120" indent="-325120" defTabSz="86614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①待定系数法；②代入法（几何法）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17433" name="Group 25"/>
          <p:cNvGrpSpPr/>
          <p:nvPr/>
        </p:nvGrpSpPr>
        <p:grpSpPr>
          <a:xfrm>
            <a:off x="695325" y="2253641"/>
            <a:ext cx="2633246" cy="527321"/>
            <a:chOff x="624" y="1878"/>
            <a:chExt cx="2352" cy="471"/>
          </a:xfrm>
        </p:grpSpPr>
        <p:graphicFrame>
          <p:nvGraphicFramePr>
            <p:cNvPr id="27663" name="Object 34"/>
            <p:cNvGraphicFramePr>
              <a:graphicFrameLocks noChangeAspect="1"/>
            </p:cNvGraphicFramePr>
            <p:nvPr/>
          </p:nvGraphicFramePr>
          <p:xfrm>
            <a:off x="673" y="1895"/>
            <a:ext cx="2254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51000" imgH="254000" progId="Equation.3">
                    <p:embed/>
                  </p:oleObj>
                </mc:Choice>
                <mc:Fallback>
                  <p:oleObj r:id="rId2" imgW="1651000" imgH="254000" progId="Equation.3">
                    <p:embed/>
                    <p:pic>
                      <p:nvPicPr>
                        <p:cNvPr id="0" name="Object 34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3" y="1895"/>
                          <a:ext cx="2254" cy="4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4" name="Rectangle 35"/>
            <p:cNvSpPr/>
            <p:nvPr/>
          </p:nvSpPr>
          <p:spPr>
            <a:xfrm>
              <a:off x="624" y="1878"/>
              <a:ext cx="2352" cy="471"/>
            </a:xfrm>
            <a:prstGeom prst="rect">
              <a:avLst/>
            </a:prstGeom>
            <a:noFill/>
            <a:ln w="31750" cap="sq" cmpd="sng">
              <a:solidFill>
                <a:srgbClr val="FF0000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defTabSz="866140"/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972" name="Rectangle 36"/>
          <p:cNvSpPr/>
          <p:nvPr/>
        </p:nvSpPr>
        <p:spPr>
          <a:xfrm>
            <a:off x="3237204" y="2301431"/>
            <a:ext cx="389823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（圆心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半径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695325" y="3522626"/>
          <a:ext cx="3524197" cy="50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87500" imgH="228600" progId="Equation.DSMT4">
                  <p:embed/>
                </p:oleObj>
              </mc:Choice>
              <mc:Fallback>
                <p:oleObj r:id="rId4" imgW="1587500" imgH="228600" progId="Equation.DSMT4">
                  <p:embed/>
                  <p:pic>
                    <p:nvPicPr>
                      <p:cNvPr id="0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325" y="3522626"/>
                        <a:ext cx="3524197" cy="5082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5" name="Group 27"/>
          <p:cNvGrpSpPr/>
          <p:nvPr/>
        </p:nvGrpSpPr>
        <p:grpSpPr>
          <a:xfrm>
            <a:off x="4119341" y="3564268"/>
            <a:ext cx="4024563" cy="422575"/>
            <a:chOff x="3527" y="846"/>
            <a:chExt cx="2865" cy="311"/>
          </a:xfrm>
        </p:grpSpPr>
        <p:sp>
          <p:nvSpPr>
            <p:cNvPr id="27661" name="Text Box 28"/>
            <p:cNvSpPr txBox="1"/>
            <p:nvPr/>
          </p:nvSpPr>
          <p:spPr>
            <a:xfrm>
              <a:off x="3527" y="863"/>
              <a:ext cx="2865" cy="2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/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，其中</a:t>
              </a:r>
            </a:p>
          </p:txBody>
        </p:sp>
        <p:graphicFrame>
          <p:nvGraphicFramePr>
            <p:cNvPr id="27662" name="Object 29"/>
            <p:cNvGraphicFramePr>
              <a:graphicFrameLocks noChangeAspect="1"/>
            </p:cNvGraphicFramePr>
            <p:nvPr/>
          </p:nvGraphicFramePr>
          <p:xfrm>
            <a:off x="4223" y="846"/>
            <a:ext cx="1473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129665" imgH="203200" progId="Equation.DSMT4">
                    <p:embed/>
                  </p:oleObj>
                </mc:Choice>
                <mc:Fallback>
                  <p:oleObj r:id="rId6" imgW="1129665" imgH="203200" progId="Equation.DSMT4">
                    <p:embed/>
                    <p:pic>
                      <p:nvPicPr>
                        <p:cNvPr id="0" name="Object 2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223" y="846"/>
                          <a:ext cx="1473" cy="31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38" name="Object 30"/>
          <p:cNvGraphicFramePr>
            <a:graphicFrameLocks noChangeAspect="1"/>
          </p:cNvGraphicFramePr>
          <p:nvPr/>
        </p:nvGraphicFramePr>
        <p:xfrm>
          <a:off x="2939614" y="4213732"/>
          <a:ext cx="2035361" cy="82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0000" imgH="457200" progId="Equation.DSMT4">
                  <p:embed/>
                </p:oleObj>
              </mc:Choice>
              <mc:Fallback>
                <p:oleObj r:id="rId8" imgW="1270000" imgH="457200" progId="Equation.DSMT4">
                  <p:embed/>
                  <p:pic>
                    <p:nvPicPr>
                      <p:cNvPr id="0" name="Object 3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39614" y="4213732"/>
                        <a:ext cx="2035361" cy="820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9" name="Object 31"/>
          <p:cNvGraphicFramePr>
            <a:graphicFrameLocks noChangeAspect="1"/>
          </p:cNvGraphicFramePr>
          <p:nvPr/>
        </p:nvGraphicFramePr>
        <p:xfrm>
          <a:off x="1029283" y="4173659"/>
          <a:ext cx="1248296" cy="716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74065" imgH="444500" progId="Equation.DSMT4">
                  <p:embed/>
                </p:oleObj>
              </mc:Choice>
              <mc:Fallback>
                <p:oleObj r:id="rId10" imgW="774065" imgH="444500" progId="Equation.DSMT4">
                  <p:embed/>
                  <p:pic>
                    <p:nvPicPr>
                      <p:cNvPr id="0" name="Object 3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9283" y="4173659"/>
                        <a:ext cx="1248296" cy="716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7426" grpId="0"/>
      <p:bldP spid="17427" grpId="0"/>
      <p:bldP spid="17428" grpId="0"/>
      <p:bldP spid="399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/>
          <p:cNvSpPr/>
          <p:nvPr/>
        </p:nvSpPr>
        <p:spPr>
          <a:xfrm flipV="1">
            <a:off x="1710813" y="1577100"/>
            <a:ext cx="2737184" cy="416801"/>
          </a:xfrm>
          <a:prstGeom prst="wedgeRoundRectCallout">
            <a:avLst>
              <a:gd name="adj1" fmla="val -20972"/>
              <a:gd name="adj2" fmla="val -53463"/>
              <a:gd name="adj3" fmla="val 16667"/>
            </a:avLst>
          </a:prstGeom>
          <a:solidFill>
            <a:schemeClr val="accent1">
              <a:alpha val="3137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95905" tIns="47953" rIns="95905" bIns="47953" anchor="ctr"/>
          <a:lstStyle/>
          <a:p>
            <a:pPr algn="ctr" defTabSz="959485"/>
            <a:r>
              <a:rPr lang="zh-CN" altLang="en-US" sz="2000" kern="0" dirty="0">
                <a:solidFill>
                  <a:srgbClr val="00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几何方法</a:t>
            </a:r>
          </a:p>
        </p:txBody>
      </p:sp>
      <p:sp>
        <p:nvSpPr>
          <p:cNvPr id="82948" name="Text Box 4"/>
          <p:cNvSpPr txBox="1"/>
          <p:nvPr/>
        </p:nvSpPr>
        <p:spPr>
          <a:xfrm>
            <a:off x="1113113" y="2001437"/>
            <a:ext cx="4033587" cy="1481837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5905" tIns="47953" rIns="95905" bIns="47953">
            <a:spAutoFit/>
          </a:bodyPr>
          <a:lstStyle/>
          <a:p>
            <a:pPr algn="ctr" defTabSz="959485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求圆心坐标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959485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（两条直线的交点）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959485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（常用弦的中垂线）</a:t>
            </a:r>
          </a:p>
        </p:txBody>
      </p:sp>
      <p:sp>
        <p:nvSpPr>
          <p:cNvPr id="82949" name="Text Box 5"/>
          <p:cNvSpPr txBox="1"/>
          <p:nvPr/>
        </p:nvSpPr>
        <p:spPr>
          <a:xfrm>
            <a:off x="1069112" y="3915722"/>
            <a:ext cx="4033587" cy="1076826"/>
          </a:xfrm>
          <a:prstGeom prst="rect">
            <a:avLst/>
          </a:prstGeom>
          <a:solidFill>
            <a:schemeClr val="tx2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 anchor="ctr"/>
          <a:lstStyle/>
          <a:p>
            <a:pPr algn="ctr" defTabSz="959485"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求半径                 </a:t>
            </a:r>
          </a:p>
          <a:p>
            <a:pPr algn="ctr" defTabSz="959485">
              <a:lnSpc>
                <a:spcPct val="6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（圆心到圆上一点距离）</a:t>
            </a:r>
          </a:p>
        </p:txBody>
      </p:sp>
      <p:sp>
        <p:nvSpPr>
          <p:cNvPr id="82950" name="Text Box 6"/>
          <p:cNvSpPr txBox="1"/>
          <p:nvPr/>
        </p:nvSpPr>
        <p:spPr>
          <a:xfrm>
            <a:off x="1034926" y="5515062"/>
            <a:ext cx="4033587" cy="404619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>
            <a:spAutoFit/>
          </a:bodyPr>
          <a:lstStyle/>
          <a:p>
            <a:pPr algn="ctr"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写出圆的标准方程</a:t>
            </a:r>
          </a:p>
        </p:txBody>
      </p:sp>
      <p:sp>
        <p:nvSpPr>
          <p:cNvPr id="27654" name="AutoShape 7"/>
          <p:cNvSpPr/>
          <p:nvPr/>
        </p:nvSpPr>
        <p:spPr>
          <a:xfrm>
            <a:off x="2806439" y="3511445"/>
            <a:ext cx="545932" cy="37698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5" name="AutoShape 8"/>
          <p:cNvSpPr/>
          <p:nvPr/>
        </p:nvSpPr>
        <p:spPr>
          <a:xfrm>
            <a:off x="2753940" y="5024106"/>
            <a:ext cx="547437" cy="400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AutoShape 9"/>
          <p:cNvSpPr/>
          <p:nvPr/>
        </p:nvSpPr>
        <p:spPr>
          <a:xfrm flipV="1">
            <a:off x="6825537" y="1420424"/>
            <a:ext cx="2735681" cy="365076"/>
          </a:xfrm>
          <a:prstGeom prst="wedgeRoundRectCallout">
            <a:avLst>
              <a:gd name="adj1" fmla="val -48426"/>
              <a:gd name="adj2" fmla="val -48736"/>
              <a:gd name="adj3" fmla="val 16667"/>
            </a:avLst>
          </a:prstGeom>
          <a:solidFill>
            <a:schemeClr val="accent1">
              <a:alpha val="1176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lIns="95905" tIns="47953" rIns="95905" bIns="47953" anchor="ctr"/>
          <a:lstStyle/>
          <a:p>
            <a:pPr algn="ctr" defTabSz="959485"/>
            <a:r>
              <a:rPr lang="zh-CN" altLang="en-US" sz="2000" kern="0" dirty="0">
                <a:solidFill>
                  <a:srgbClr val="00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待定系数法</a:t>
            </a:r>
          </a:p>
        </p:txBody>
      </p:sp>
      <p:sp>
        <p:nvSpPr>
          <p:cNvPr id="82955" name="AutoShape 11"/>
          <p:cNvSpPr/>
          <p:nvPr/>
        </p:nvSpPr>
        <p:spPr>
          <a:xfrm>
            <a:off x="7930489" y="3150750"/>
            <a:ext cx="548940" cy="389146"/>
          </a:xfrm>
          <a:prstGeom prst="downArrow">
            <a:avLst>
              <a:gd name="adj1" fmla="val 50000"/>
              <a:gd name="adj2" fmla="val 2502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905" tIns="47953" rIns="95905" bIns="47953" anchor="ctr"/>
          <a:lstStyle/>
          <a:p>
            <a:pPr algn="ctr" defTabSz="959485"/>
            <a:endParaRPr lang="zh-CN" altLang="en-US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9" name="AutoShape 12"/>
          <p:cNvSpPr/>
          <p:nvPr/>
        </p:nvSpPr>
        <p:spPr>
          <a:xfrm>
            <a:off x="7973072" y="4436222"/>
            <a:ext cx="545932" cy="43163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4" name="Line 13"/>
          <p:cNvSpPr/>
          <p:nvPr/>
        </p:nvSpPr>
        <p:spPr>
          <a:xfrm>
            <a:off x="5281184" y="1085516"/>
            <a:ext cx="69182" cy="5080334"/>
          </a:xfrm>
          <a:prstGeom prst="line">
            <a:avLst/>
          </a:prstGeom>
          <a:ln w="28575" cap="flat" cmpd="sng">
            <a:solidFill>
              <a:schemeClr val="hlink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8" name="Text Box 14"/>
          <p:cNvSpPr txBox="1"/>
          <p:nvPr/>
        </p:nvSpPr>
        <p:spPr>
          <a:xfrm>
            <a:off x="6350291" y="3539896"/>
            <a:ext cx="4108784" cy="832016"/>
          </a:xfrm>
          <a:prstGeom prst="rect">
            <a:avLst/>
          </a:prstGeom>
          <a:solidFill>
            <a:schemeClr val="tx2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/>
          <a:lstStyle/>
          <a:p>
            <a:pPr algn="ctr"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列关于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</a:p>
          <a:p>
            <a:pPr algn="ctr"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）的方程组</a:t>
            </a:r>
          </a:p>
        </p:txBody>
      </p:sp>
      <p:sp>
        <p:nvSpPr>
          <p:cNvPr id="82959" name="Text Box 15"/>
          <p:cNvSpPr txBox="1"/>
          <p:nvPr/>
        </p:nvSpPr>
        <p:spPr>
          <a:xfrm>
            <a:off x="5907379" y="4805954"/>
            <a:ext cx="5242761" cy="1327949"/>
          </a:xfrm>
          <a:prstGeom prst="rect">
            <a:avLst/>
          </a:prstGeom>
          <a:solidFill>
            <a:schemeClr val="tx2">
              <a:alpha val="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>
            <a:spAutoFit/>
          </a:bodyPr>
          <a:lstStyle/>
          <a:p>
            <a:pPr algn="ctr" defTabSz="959485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（或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 defTabSz="959485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写出标准方程（或一般方程）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50291" y="1871414"/>
          <a:ext cx="3709336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05000" imgH="673100" progId="Equation.KSEE3">
                  <p:embed/>
                </p:oleObj>
              </mc:Choice>
              <mc:Fallback>
                <p:oleObj r:id="rId3" imgW="1905000" imgH="673100" progId="Equation.KSEE3">
                  <p:embed/>
                  <p:pic>
                    <p:nvPicPr>
                      <p:cNvPr id="0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291" y="1871414"/>
                        <a:ext cx="3709336" cy="1234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82948" grpId="0" bldLvl="0"/>
      <p:bldP spid="82949" grpId="0" bldLvl="0" animBg="1"/>
      <p:bldP spid="82950" grpId="0" bldLvl="0"/>
      <p:bldP spid="27654" grpId="0" bldLvl="0" animBg="1"/>
      <p:bldP spid="27655" grpId="0" bldLvl="0" animBg="1"/>
      <p:bldP spid="28680" grpId="0" bldLvl="0" animBg="1"/>
      <p:bldP spid="82955" grpId="0" bldLvl="0" animBg="1"/>
      <p:bldP spid="27659" grpId="0" bldLvl="0" animBg="1"/>
      <p:bldP spid="82958" grpId="0" bldLvl="0" animBg="1"/>
      <p:bldP spid="8295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31189" y="1623624"/>
            <a:ext cx="791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、正确理解圆的一般方程及其特点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1190" y="2510422"/>
            <a:ext cx="866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、能进行圆的一般方程与标准方程的互化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1190" y="3397221"/>
            <a:ext cx="784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、回球圆的一般方程及简单的轨迹方程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73" r="22653" b="13247"/>
          <a:stretch>
            <a:fillRect/>
          </a:stretch>
        </p:blipFill>
        <p:spPr>
          <a:xfrm>
            <a:off x="14598" y="890993"/>
            <a:ext cx="4788665" cy="4128160"/>
          </a:xfrm>
          <a:custGeom>
            <a:avLst/>
            <a:gdLst>
              <a:gd name="connsiteX0" fmla="*/ 2394333 w 4788665"/>
              <a:gd name="connsiteY0" fmla="*/ 0 h 4128160"/>
              <a:gd name="connsiteX1" fmla="*/ 4788665 w 4788665"/>
              <a:gd name="connsiteY1" fmla="*/ 4128160 h 4128160"/>
              <a:gd name="connsiteX2" fmla="*/ 0 w 4788665"/>
              <a:gd name="connsiteY2" fmla="*/ 4128160 h 4128160"/>
              <a:gd name="connsiteX3" fmla="*/ 2394333 w 4788665"/>
              <a:gd name="connsiteY3" fmla="*/ 0 h 412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8665" h="4128160">
                <a:moveTo>
                  <a:pt x="2394333" y="0"/>
                </a:moveTo>
                <a:lnTo>
                  <a:pt x="4788665" y="4128160"/>
                </a:lnTo>
                <a:lnTo>
                  <a:pt x="0" y="4128160"/>
                </a:lnTo>
                <a:lnTo>
                  <a:pt x="2394333" y="0"/>
                </a:lnTo>
                <a:close/>
              </a:path>
            </a:pathLst>
          </a:custGeom>
        </p:spPr>
      </p:pic>
      <p:grpSp>
        <p:nvGrpSpPr>
          <p:cNvPr id="28" name="组合 27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29" name="组合 28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31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C07D1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4" name="直接连接符 33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4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7D11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30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4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圆与方程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9852483" y="605116"/>
            <a:ext cx="4062342" cy="300975"/>
          </a:xfrm>
          <a:prstGeom prst="rect">
            <a:avLst/>
          </a:prstGeom>
          <a:solidFill>
            <a:srgbClr val="C07D11"/>
          </a:solidFill>
          <a:ln w="12700" cap="flat">
            <a:solidFill>
              <a:srgbClr val="C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  <p:sp>
        <p:nvSpPr>
          <p:cNvPr id="44" name="等腰三角形 43"/>
          <p:cNvSpPr/>
          <p:nvPr/>
        </p:nvSpPr>
        <p:spPr>
          <a:xfrm rot="1998456">
            <a:off x="740152" y="1023527"/>
            <a:ext cx="4788665" cy="4128160"/>
          </a:xfrm>
          <a:prstGeom prst="triangle">
            <a:avLst/>
          </a:prstGeom>
          <a:solidFill>
            <a:srgbClr val="C07D11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2455229" y="840856"/>
            <a:ext cx="1225519" cy="1056482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10800000">
            <a:off x="698986" y="1605993"/>
            <a:ext cx="1193981" cy="1029294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10800000">
            <a:off x="614853" y="5092440"/>
            <a:ext cx="1655071" cy="1426785"/>
          </a:xfrm>
          <a:prstGeom prst="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直角三角形 48"/>
          <p:cNvSpPr/>
          <p:nvPr/>
        </p:nvSpPr>
        <p:spPr>
          <a:xfrm flipH="1">
            <a:off x="10621108" y="5295100"/>
            <a:ext cx="1570892" cy="1570892"/>
          </a:xfrm>
          <a:prstGeom prst="rtTriangle">
            <a:avLst/>
          </a:prstGeom>
          <a:solidFill>
            <a:srgbClr val="C07D11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/>
          <p:nvPr/>
        </p:nvSpPr>
        <p:spPr>
          <a:xfrm>
            <a:off x="1121064" y="4247214"/>
            <a:ext cx="2866524" cy="64970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979170" indent="-979170" defTabSz="86614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圆的标准方程</a:t>
            </a:r>
          </a:p>
        </p:txBody>
      </p:sp>
      <p:sp>
        <p:nvSpPr>
          <p:cNvPr id="6147" name="Line 25"/>
          <p:cNvSpPr/>
          <p:nvPr/>
        </p:nvSpPr>
        <p:spPr>
          <a:xfrm flipV="1">
            <a:off x="8373814" y="2320648"/>
            <a:ext cx="461712" cy="982078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8" name="Line 26"/>
          <p:cNvSpPr/>
          <p:nvPr/>
        </p:nvSpPr>
        <p:spPr>
          <a:xfrm>
            <a:off x="6629234" y="2955314"/>
            <a:ext cx="3392905" cy="150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9" name="Line 27"/>
          <p:cNvSpPr/>
          <p:nvPr/>
        </p:nvSpPr>
        <p:spPr>
          <a:xfrm flipV="1">
            <a:off x="7527092" y="1443847"/>
            <a:ext cx="13535" cy="293119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0" name="Text Box 28"/>
          <p:cNvSpPr txBox="1"/>
          <p:nvPr/>
        </p:nvSpPr>
        <p:spPr>
          <a:xfrm>
            <a:off x="9718342" y="2908692"/>
            <a:ext cx="3669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6151" name="Text Box 29"/>
          <p:cNvSpPr txBox="1"/>
          <p:nvPr/>
        </p:nvSpPr>
        <p:spPr>
          <a:xfrm>
            <a:off x="7075908" y="1446855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6152" name="Text Box 30"/>
          <p:cNvSpPr txBox="1"/>
          <p:nvPr/>
        </p:nvSpPr>
        <p:spPr>
          <a:xfrm>
            <a:off x="7492500" y="2913203"/>
            <a:ext cx="57751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6153" name="Oval 31"/>
          <p:cNvSpPr/>
          <p:nvPr/>
        </p:nvSpPr>
        <p:spPr>
          <a:xfrm>
            <a:off x="7312026" y="2234923"/>
            <a:ext cx="2137110" cy="218072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4" name="Oval 32"/>
          <p:cNvSpPr/>
          <p:nvPr/>
        </p:nvSpPr>
        <p:spPr>
          <a:xfrm>
            <a:off x="8321176" y="3227529"/>
            <a:ext cx="115803" cy="115803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55" name="Rectangle 33"/>
          <p:cNvSpPr/>
          <p:nvPr/>
        </p:nvSpPr>
        <p:spPr>
          <a:xfrm>
            <a:off x="8402389" y="3066606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156" name="Rectangle 34"/>
          <p:cNvSpPr/>
          <p:nvPr/>
        </p:nvSpPr>
        <p:spPr>
          <a:xfrm>
            <a:off x="8489618" y="1746140"/>
            <a:ext cx="923651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627678" y="2836512"/>
          <a:ext cx="3075191" cy="64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4300" imgH="228600" progId="Equation.3">
                  <p:embed/>
                </p:oleObj>
              </mc:Choice>
              <mc:Fallback>
                <p:oleObj r:id="rId3" imgW="1384300" imgH="228600" progId="Equation.3">
                  <p:embed/>
                  <p:pic>
                    <p:nvPicPr>
                      <p:cNvPr id="0" name="Object 3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27678" y="2836512"/>
                        <a:ext cx="3075191" cy="64926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Oval 36"/>
          <p:cNvSpPr/>
          <p:nvPr/>
        </p:nvSpPr>
        <p:spPr>
          <a:xfrm>
            <a:off x="8770856" y="2261995"/>
            <a:ext cx="115804" cy="115803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1" name="Rectangle 37"/>
          <p:cNvSpPr/>
          <p:nvPr/>
        </p:nvSpPr>
        <p:spPr>
          <a:xfrm>
            <a:off x="887877" y="1519504"/>
            <a:ext cx="2132315" cy="400110"/>
          </a:xfrm>
          <a:prstGeom prst="rect">
            <a:avLst/>
          </a:prstGeom>
          <a:noFill/>
          <a:ln w="3175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半径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r</a:t>
            </a:r>
          </a:p>
        </p:txBody>
      </p:sp>
      <p:sp>
        <p:nvSpPr>
          <p:cNvPr id="1062" name="AutoShape 38"/>
          <p:cNvSpPr/>
          <p:nvPr/>
        </p:nvSpPr>
        <p:spPr>
          <a:xfrm>
            <a:off x="1236411" y="2105592"/>
            <a:ext cx="360947" cy="681288"/>
          </a:xfrm>
          <a:prstGeom prst="downArrow">
            <a:avLst>
              <a:gd name="adj1" fmla="val 50000"/>
              <a:gd name="adj2" fmla="val 47187"/>
            </a:avLst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3" name="AutoShape 39"/>
          <p:cNvSpPr/>
          <p:nvPr/>
        </p:nvSpPr>
        <p:spPr>
          <a:xfrm>
            <a:off x="2259096" y="2104088"/>
            <a:ext cx="360947" cy="615115"/>
          </a:xfrm>
          <a:prstGeom prst="upArrow">
            <a:avLst>
              <a:gd name="adj1" fmla="val 50000"/>
              <a:gd name="adj2" fmla="val 42604"/>
            </a:avLst>
          </a:prstGeom>
          <a:gradFill rotWithShape="0">
            <a:gsLst>
              <a:gs pos="0">
                <a:srgbClr val="10F020"/>
              </a:gs>
              <a:gs pos="50000">
                <a:srgbClr val="FFFFFF"/>
              </a:gs>
              <a:gs pos="100000">
                <a:srgbClr val="10F02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4" name="Text Box 40"/>
          <p:cNvSpPr txBox="1"/>
          <p:nvPr/>
        </p:nvSpPr>
        <p:spPr>
          <a:xfrm>
            <a:off x="641761" y="5362331"/>
            <a:ext cx="720390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若圆心为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），则圆的方程为：</a:t>
            </a:r>
          </a:p>
        </p:txBody>
      </p:sp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5036935" y="5205649"/>
          <a:ext cx="2002055" cy="713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49300" imgH="228600" progId="Equation.3">
                  <p:embed/>
                </p:oleObj>
              </mc:Choice>
              <mc:Fallback>
                <p:oleObj r:id="rId5" imgW="749300" imgH="228600" progId="Equation.3">
                  <p:embed/>
                  <p:pic>
                    <p:nvPicPr>
                      <p:cNvPr id="0" name="Object 41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036935" y="5205649"/>
                        <a:ext cx="2002055" cy="71347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8" name="AutoShape 44"/>
          <p:cNvSpPr/>
          <p:nvPr/>
        </p:nvSpPr>
        <p:spPr>
          <a:xfrm>
            <a:off x="2259096" y="3514790"/>
            <a:ext cx="360947" cy="615115"/>
          </a:xfrm>
          <a:prstGeom prst="upArrow">
            <a:avLst>
              <a:gd name="adj1" fmla="val 50000"/>
              <a:gd name="adj2" fmla="val 42604"/>
            </a:avLst>
          </a:prstGeom>
          <a:gradFill rotWithShape="0">
            <a:gsLst>
              <a:gs pos="0">
                <a:srgbClr val="10F020"/>
              </a:gs>
              <a:gs pos="50000">
                <a:srgbClr val="FFFFFF"/>
              </a:gs>
              <a:gs pos="100000">
                <a:srgbClr val="10F02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69" name="AutoShape 45"/>
          <p:cNvSpPr/>
          <p:nvPr/>
        </p:nvSpPr>
        <p:spPr>
          <a:xfrm>
            <a:off x="1164222" y="3475688"/>
            <a:ext cx="360947" cy="679784"/>
          </a:xfrm>
          <a:prstGeom prst="downArrow">
            <a:avLst>
              <a:gd name="adj1" fmla="val 50000"/>
              <a:gd name="adj2" fmla="val 47083"/>
            </a:avLst>
          </a:prstGeom>
          <a:solidFill>
            <a:srgbClr val="CC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复习引入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" grpId="0"/>
      <p:bldP spid="1061" grpId="0" bldLvl="0" animBg="1"/>
      <p:bldP spid="1062" grpId="0" bldLvl="0" animBg="1"/>
      <p:bldP spid="1063" grpId="0" bldLvl="0" animBg="1"/>
      <p:bldP spid="1064" grpId="0"/>
      <p:bldP spid="1068" grpId="0" bldLvl="0" animBg="1"/>
      <p:bldP spid="106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/>
          <p:nvPr/>
        </p:nvSpPr>
        <p:spPr>
          <a:xfrm>
            <a:off x="660400" y="2295348"/>
            <a:ext cx="510289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(2,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，半径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7171" name="Text Box 3"/>
          <p:cNvSpPr txBox="1"/>
          <p:nvPr/>
        </p:nvSpPr>
        <p:spPr>
          <a:xfrm>
            <a:off x="649900" y="1789210"/>
            <a:ext cx="671061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125370" y="2237513"/>
          <a:ext cx="576011" cy="45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2900" imgH="266700" progId="Equation.3">
                  <p:embed/>
                </p:oleObj>
              </mc:Choice>
              <mc:Fallback>
                <p:oleObj r:id="rId3" imgW="342900" imgH="266700" progId="Equation.3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25370" y="2237513"/>
                        <a:ext cx="576011" cy="45614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/>
          <p:nvPr/>
        </p:nvSpPr>
        <p:spPr>
          <a:xfrm>
            <a:off x="625717" y="2808335"/>
            <a:ext cx="728211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x+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y+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i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230" name="Rectangle 6"/>
          <p:cNvSpPr/>
          <p:nvPr/>
        </p:nvSpPr>
        <p:spPr>
          <a:xfrm>
            <a:off x="649900" y="3321322"/>
            <a:ext cx="586840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1,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2)</a:t>
            </a: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，半径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m|</a:t>
            </a:r>
            <a:endParaRPr lang="en-US" altLang="zh-CN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3430860" y="2808335"/>
            <a:ext cx="2344653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≠0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176" name="Rectangle 8"/>
          <p:cNvSpPr/>
          <p:nvPr/>
        </p:nvSpPr>
        <p:spPr>
          <a:xfrm>
            <a:off x="660400" y="1129268"/>
            <a:ext cx="8437145" cy="666248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 anchor="ctr"/>
          <a:lstStyle/>
          <a:p>
            <a:pPr marL="979170" indent="-979170"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分别说出下列圆的圆心与半径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21"/>
          <p:cNvSpPr txBox="1"/>
          <p:nvPr/>
        </p:nvSpPr>
        <p:spPr>
          <a:xfrm>
            <a:off x="628818" y="1125191"/>
            <a:ext cx="6916047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866140" fontAlgn="t"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直线方程有五种不同的形式，它们之间可以相互变通，每一种形式都是关于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的一次方程，我们学习了圆的标准方程，它的方程形式具备什么特点呢？还有其他形式吗？</a:t>
            </a:r>
          </a:p>
        </p:txBody>
      </p:sp>
      <p:sp>
        <p:nvSpPr>
          <p:cNvPr id="2" name="Line 16"/>
          <p:cNvSpPr/>
          <p:nvPr/>
        </p:nvSpPr>
        <p:spPr>
          <a:xfrm flipV="1">
            <a:off x="9372160" y="3034810"/>
            <a:ext cx="461712" cy="982077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Line 17"/>
          <p:cNvSpPr/>
          <p:nvPr/>
        </p:nvSpPr>
        <p:spPr>
          <a:xfrm>
            <a:off x="7627581" y="3669476"/>
            <a:ext cx="3392905" cy="150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Line 18"/>
          <p:cNvSpPr/>
          <p:nvPr/>
        </p:nvSpPr>
        <p:spPr>
          <a:xfrm flipV="1">
            <a:off x="8525438" y="2158008"/>
            <a:ext cx="13535" cy="2931194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lg" len="lg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Text Box 19"/>
          <p:cNvSpPr txBox="1"/>
          <p:nvPr/>
        </p:nvSpPr>
        <p:spPr>
          <a:xfrm>
            <a:off x="10716688" y="3622853"/>
            <a:ext cx="36696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9224" name="Text Box 20"/>
          <p:cNvSpPr txBox="1"/>
          <p:nvPr/>
        </p:nvSpPr>
        <p:spPr>
          <a:xfrm>
            <a:off x="8074254" y="2161016"/>
            <a:ext cx="31290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9225" name="Text Box 21"/>
          <p:cNvSpPr txBox="1"/>
          <p:nvPr/>
        </p:nvSpPr>
        <p:spPr>
          <a:xfrm>
            <a:off x="8490846" y="3627365"/>
            <a:ext cx="57751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9226" name="Oval 22"/>
          <p:cNvSpPr/>
          <p:nvPr/>
        </p:nvSpPr>
        <p:spPr>
          <a:xfrm>
            <a:off x="8310372" y="2949084"/>
            <a:ext cx="2137110" cy="2180724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Oval 23"/>
          <p:cNvSpPr/>
          <p:nvPr/>
        </p:nvSpPr>
        <p:spPr>
          <a:xfrm>
            <a:off x="9319522" y="3941689"/>
            <a:ext cx="115803" cy="115804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8" name="Rectangle 24"/>
          <p:cNvSpPr/>
          <p:nvPr/>
        </p:nvSpPr>
        <p:spPr>
          <a:xfrm>
            <a:off x="9400735" y="3780768"/>
            <a:ext cx="370614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9229" name="Rectangle 25"/>
          <p:cNvSpPr/>
          <p:nvPr/>
        </p:nvSpPr>
        <p:spPr>
          <a:xfrm>
            <a:off x="9487964" y="2460302"/>
            <a:ext cx="89479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866140"/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9230" name="Oval 26"/>
          <p:cNvSpPr/>
          <p:nvPr/>
        </p:nvSpPr>
        <p:spPr>
          <a:xfrm>
            <a:off x="9769202" y="2976155"/>
            <a:ext cx="115804" cy="115804"/>
          </a:xfrm>
          <a:prstGeom prst="ellipse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95" name="Object 2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7632" y="1531448"/>
          <a:ext cx="2890818" cy="5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84300" imgH="228600" progId="Equation.3">
                  <p:embed/>
                </p:oleObj>
              </mc:Choice>
              <mc:Fallback>
                <p:oleObj r:id="rId3" imgW="1384300" imgH="228600" progId="Equation.3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627632" y="1531448"/>
                        <a:ext cx="2890818" cy="53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97" name="Object 2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" y="5190316"/>
          <a:ext cx="3712364" cy="53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87500" imgH="228600" progId="Equation.DSMT4">
                  <p:embed/>
                </p:oleObj>
              </mc:Choice>
              <mc:Fallback>
                <p:oleObj r:id="rId5" imgW="1587500" imgH="228600" progId="Equation.DSMT4">
                  <p:embed/>
                  <p:pic>
                    <p:nvPicPr>
                      <p:cNvPr id="0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400" y="5190316"/>
                        <a:ext cx="3712364" cy="533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882732" y="2098227"/>
          <a:ext cx="4945691" cy="44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24100" imgH="228600" progId="Equation.DSMT4">
                  <p:embed/>
                </p:oleObj>
              </mc:Choice>
              <mc:Fallback>
                <p:oleObj r:id="rId7" imgW="2324100" imgH="2286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2732" y="2098227"/>
                        <a:ext cx="4945691" cy="449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/>
          <p:nvPr/>
        </p:nvSpPr>
        <p:spPr>
          <a:xfrm>
            <a:off x="593577" y="2143388"/>
            <a:ext cx="1500939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展开得</a:t>
            </a:r>
          </a:p>
        </p:txBody>
      </p:sp>
      <p:sp>
        <p:nvSpPr>
          <p:cNvPr id="54282" name="Text Box 10"/>
          <p:cNvSpPr txBox="1"/>
          <p:nvPr/>
        </p:nvSpPr>
        <p:spPr>
          <a:xfrm>
            <a:off x="593577" y="4114303"/>
            <a:ext cx="7939338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任何一个圆的方程都是二元二次方程</a:t>
            </a:r>
          </a:p>
        </p:txBody>
      </p:sp>
      <p:sp>
        <p:nvSpPr>
          <p:cNvPr id="54291" name="Text Box 19"/>
          <p:cNvSpPr txBox="1"/>
          <p:nvPr/>
        </p:nvSpPr>
        <p:spPr>
          <a:xfrm>
            <a:off x="551847" y="4648154"/>
            <a:ext cx="7692691" cy="404619"/>
          </a:xfrm>
          <a:prstGeom prst="rect">
            <a:avLst/>
          </a:prstGeom>
          <a:noFill/>
          <a:ln w="9525">
            <a:noFill/>
          </a:ln>
        </p:spPr>
        <p:txBody>
          <a:bodyPr lIns="95905" tIns="47953" rIns="95905" bIns="47953">
            <a:spAutoFit/>
          </a:bodyPr>
          <a:lstStyle/>
          <a:p>
            <a:pPr defTabSz="959485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任何一个圆方程可以写成下面形式：</a:t>
            </a:r>
          </a:p>
        </p:txBody>
      </p:sp>
      <p:sp>
        <p:nvSpPr>
          <p:cNvPr id="10250" name="TextBox 56"/>
          <p:cNvSpPr txBox="1"/>
          <p:nvPr/>
        </p:nvSpPr>
        <p:spPr>
          <a:xfrm>
            <a:off x="1798470" y="1194679"/>
            <a:ext cx="392530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圆的一般方程</a:t>
            </a:r>
          </a:p>
        </p:txBody>
      </p:sp>
      <p:sp>
        <p:nvSpPr>
          <p:cNvPr id="2" name="TextBox 56"/>
          <p:cNvSpPr txBox="1"/>
          <p:nvPr/>
        </p:nvSpPr>
        <p:spPr>
          <a:xfrm>
            <a:off x="593577" y="1626897"/>
            <a:ext cx="392530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圆的标准方程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1882732" y="3211655"/>
          <a:ext cx="3966488" cy="50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663700" imgH="228600" progId="Equation.DSMT4">
                  <p:embed/>
                </p:oleObj>
              </mc:Choice>
              <mc:Fallback>
                <p:oleObj r:id="rId9" imgW="1663700" imgH="228600" progId="Equation.DSMT4">
                  <p:embed/>
                  <p:pic>
                    <p:nvPicPr>
                      <p:cNvPr id="0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2732" y="3211655"/>
                        <a:ext cx="3966488" cy="5020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AutoShape 7"/>
          <p:cNvSpPr/>
          <p:nvPr/>
        </p:nvSpPr>
        <p:spPr>
          <a:xfrm>
            <a:off x="3320822" y="3184467"/>
            <a:ext cx="565745" cy="503823"/>
          </a:xfrm>
          <a:prstGeom prst="wedgeRectCallout">
            <a:avLst>
              <a:gd name="adj1" fmla="val -10819"/>
              <a:gd name="adj2" fmla="val -143731"/>
            </a:avLst>
          </a:prstGeom>
          <a:solidFill>
            <a:srgbClr val="FFFF99">
              <a:alpha val="5882"/>
            </a:srgbClr>
          </a:solidFill>
          <a:ln w="254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 anchor="ctr"/>
          <a:lstStyle/>
          <a:p>
            <a:pPr algn="ctr" defTabSz="959485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0" name="AutoShape 8"/>
          <p:cNvSpPr/>
          <p:nvPr/>
        </p:nvSpPr>
        <p:spPr>
          <a:xfrm>
            <a:off x="4154836" y="3237216"/>
            <a:ext cx="486715" cy="503823"/>
          </a:xfrm>
          <a:prstGeom prst="wedgeRectCallout">
            <a:avLst>
              <a:gd name="adj1" fmla="val -213"/>
              <a:gd name="adj2" fmla="val -147912"/>
            </a:avLst>
          </a:prstGeom>
          <a:solidFill>
            <a:srgbClr val="FFFF99">
              <a:alpha val="3922"/>
            </a:srgbClr>
          </a:solidFill>
          <a:ln w="254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 anchor="ctr"/>
          <a:lstStyle/>
          <a:p>
            <a:pPr algn="ctr" defTabSz="959485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281" name="AutoShape 9"/>
          <p:cNvSpPr/>
          <p:nvPr/>
        </p:nvSpPr>
        <p:spPr>
          <a:xfrm>
            <a:off x="4925798" y="3234512"/>
            <a:ext cx="346476" cy="503823"/>
          </a:xfrm>
          <a:prstGeom prst="wedgeRectCallout">
            <a:avLst>
              <a:gd name="adj1" fmla="val 79591"/>
              <a:gd name="adj2" fmla="val -141370"/>
            </a:avLst>
          </a:prstGeom>
          <a:solidFill>
            <a:srgbClr val="FFFF99">
              <a:alpha val="3922"/>
            </a:srgbClr>
          </a:solidFill>
          <a:ln w="254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5905" tIns="47953" rIns="95905" bIns="47953" anchor="ctr"/>
          <a:lstStyle/>
          <a:p>
            <a:pPr algn="ctr" defTabSz="959485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Rectangle 29"/>
          <p:cNvSpPr/>
          <p:nvPr/>
        </p:nvSpPr>
        <p:spPr>
          <a:xfrm>
            <a:off x="3121808" y="2038139"/>
            <a:ext cx="639313" cy="61511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02" name="Rectangle 30"/>
          <p:cNvSpPr/>
          <p:nvPr/>
        </p:nvSpPr>
        <p:spPr>
          <a:xfrm>
            <a:off x="3920251" y="2059115"/>
            <a:ext cx="598629" cy="618122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Rectangle 31"/>
          <p:cNvSpPr/>
          <p:nvPr/>
        </p:nvSpPr>
        <p:spPr>
          <a:xfrm>
            <a:off x="4685298" y="2091459"/>
            <a:ext cx="1625067" cy="61511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defTabSz="866140"/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348" y="1190808"/>
            <a:ext cx="4552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问题探究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82" grpId="0"/>
      <p:bldP spid="54291" grpId="0"/>
      <p:bldP spid="2" grpId="0"/>
      <p:bldP spid="54279" grpId="0" bldLvl="0" animBg="1"/>
      <p:bldP spid="54280" grpId="0" bldLvl="0" animBg="1"/>
      <p:bldP spid="54281" grpId="0" bldLvl="0" animBg="1"/>
      <p:bldP spid="54301" grpId="0" bldLvl="0" animBg="1"/>
      <p:bldP spid="54302" grpId="0" bldLvl="0" animBg="1"/>
      <p:bldP spid="5430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7" name="Group 31"/>
          <p:cNvGrpSpPr/>
          <p:nvPr/>
        </p:nvGrpSpPr>
        <p:grpSpPr>
          <a:xfrm>
            <a:off x="625253" y="1140364"/>
            <a:ext cx="10894164" cy="507851"/>
            <a:chOff x="80" y="406"/>
            <a:chExt cx="9160" cy="379"/>
          </a:xfrm>
        </p:grpSpPr>
        <p:sp>
          <p:nvSpPr>
            <p:cNvPr id="12303" name="Text Box 29"/>
            <p:cNvSpPr txBox="1"/>
            <p:nvPr/>
          </p:nvSpPr>
          <p:spPr>
            <a:xfrm>
              <a:off x="80" y="453"/>
              <a:ext cx="9160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defTabSz="86614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是不是任何一个形如                                               方程表示的曲线是圆呢？</a:t>
              </a:r>
            </a:p>
          </p:txBody>
        </p:sp>
        <p:graphicFrame>
          <p:nvGraphicFramePr>
            <p:cNvPr id="12304" name="Object 30"/>
            <p:cNvGraphicFramePr>
              <a:graphicFrameLocks noChangeAspect="1"/>
            </p:cNvGraphicFramePr>
            <p:nvPr/>
          </p:nvGraphicFramePr>
          <p:xfrm>
            <a:off x="2311" y="406"/>
            <a:ext cx="2625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87500" imgH="228600" progId="Equation.DSMT4">
                    <p:embed/>
                  </p:oleObj>
                </mc:Choice>
                <mc:Fallback>
                  <p:oleObj r:id="rId2" imgW="1587500" imgH="228600" progId="Equation.DSMT4">
                    <p:embed/>
                    <p:pic>
                      <p:nvPicPr>
                        <p:cNvPr id="0" name="Object 3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311" y="406"/>
                          <a:ext cx="2625" cy="3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28" name="Object 32"/>
          <p:cNvGraphicFramePr>
            <a:graphicFrameLocks noChangeAspect="1"/>
          </p:cNvGraphicFramePr>
          <p:nvPr/>
        </p:nvGraphicFramePr>
        <p:xfrm>
          <a:off x="726595" y="1701792"/>
          <a:ext cx="3432940" cy="455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27200" imgH="228600" progId="Equation.DSMT4">
                  <p:embed/>
                </p:oleObj>
              </mc:Choice>
              <mc:Fallback>
                <p:oleObj r:id="rId4" imgW="1727200" imgH="228600" progId="Equation.DSMT4">
                  <p:embed/>
                  <p:pic>
                    <p:nvPicPr>
                      <p:cNvPr id="0" name="Object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6595" y="1701792"/>
                        <a:ext cx="3432940" cy="4552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9" name="Text Box 33"/>
          <p:cNvSpPr txBox="1"/>
          <p:nvPr/>
        </p:nvSpPr>
        <p:spPr>
          <a:xfrm>
            <a:off x="660400" y="2332175"/>
            <a:ext cx="155808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配方得</a:t>
            </a:r>
          </a:p>
        </p:txBody>
      </p:sp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1346479" y="5070785"/>
          <a:ext cx="3640633" cy="50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63700" imgH="228600" progId="Equation.DSMT4">
                  <p:embed/>
                </p:oleObj>
              </mc:Choice>
              <mc:Fallback>
                <p:oleObj r:id="rId6" imgW="1663700" imgH="2286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6479" y="5070785"/>
                        <a:ext cx="3640633" cy="500282"/>
                      </a:xfrm>
                      <a:prstGeom prst="rect">
                        <a:avLst/>
                      </a:prstGeom>
                      <a:solidFill>
                        <a:schemeClr val="bg1">
                          <a:alpha val="12941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AutoShape 35"/>
          <p:cNvSpPr/>
          <p:nvPr/>
        </p:nvSpPr>
        <p:spPr>
          <a:xfrm flipH="1" flipV="1">
            <a:off x="5556464" y="4415872"/>
            <a:ext cx="2523624" cy="1090361"/>
          </a:xfrm>
          <a:prstGeom prst="cloudCallout">
            <a:avLst>
              <a:gd name="adj1" fmla="val 67755"/>
              <a:gd name="adj2" fmla="val -31657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anchor="ctr"/>
          <a:lstStyle/>
          <a:p>
            <a:pPr algn="ctr" defTabSz="866140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不一定是圆</a:t>
            </a:r>
          </a:p>
        </p:txBody>
      </p:sp>
      <p:graphicFrame>
        <p:nvGraphicFramePr>
          <p:cNvPr id="4132" name="Object 36"/>
          <p:cNvGraphicFramePr>
            <a:graphicFrameLocks noChangeAspect="1"/>
          </p:cNvGraphicFramePr>
          <p:nvPr/>
        </p:nvGraphicFramePr>
        <p:xfrm>
          <a:off x="1689225" y="2266613"/>
          <a:ext cx="3000375" cy="50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58900" imgH="228600" progId="Equation.DSMT4">
                  <p:embed/>
                </p:oleObj>
              </mc:Choice>
              <mc:Fallback>
                <p:oleObj r:id="rId8" imgW="1358900" imgH="228600" progId="Equation.DSMT4">
                  <p:embed/>
                  <p:pic>
                    <p:nvPicPr>
                      <p:cNvPr id="0" name="Object 3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9225" y="2266613"/>
                        <a:ext cx="3000375" cy="50532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3" name="Text Box 37"/>
          <p:cNvSpPr txBox="1"/>
          <p:nvPr/>
        </p:nvSpPr>
        <p:spPr>
          <a:xfrm>
            <a:off x="660400" y="2870224"/>
            <a:ext cx="651209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）为圆心，以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为半径的圆</a:t>
            </a:r>
          </a:p>
        </p:txBody>
      </p:sp>
      <p:graphicFrame>
        <p:nvGraphicFramePr>
          <p:cNvPr id="4134" name="Object 38"/>
          <p:cNvGraphicFramePr>
            <a:graphicFrameLocks noChangeAspect="1"/>
          </p:cNvGraphicFramePr>
          <p:nvPr/>
        </p:nvGraphicFramePr>
        <p:xfrm>
          <a:off x="726595" y="3331248"/>
          <a:ext cx="4354849" cy="551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752600" imgH="228600" progId="Equation.DSMT4">
                  <p:embed/>
                </p:oleObj>
              </mc:Choice>
              <mc:Fallback>
                <p:oleObj r:id="rId10" imgW="1752600" imgH="228600" progId="Equation.DSMT4">
                  <p:embed/>
                  <p:pic>
                    <p:nvPicPr>
                      <p:cNvPr id="0" name="Object 3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26595" y="3331248"/>
                        <a:ext cx="4354849" cy="5516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1594549" y="3963829"/>
          <a:ext cx="3288950" cy="518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447800" imgH="228600" progId="Equation.DSMT4">
                  <p:embed/>
                </p:oleObj>
              </mc:Choice>
              <mc:Fallback>
                <p:oleObj r:id="rId12" imgW="1447800" imgH="228600" progId="Equation.DSMT4">
                  <p:embed/>
                  <p:pic>
                    <p:nvPicPr>
                      <p:cNvPr id="0" name="Object 39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94549" y="3963829"/>
                        <a:ext cx="3288950" cy="51886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6" name="Text Box 40"/>
          <p:cNvSpPr txBox="1"/>
          <p:nvPr/>
        </p:nvSpPr>
        <p:spPr>
          <a:xfrm>
            <a:off x="625253" y="4072032"/>
            <a:ext cx="154906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配方得</a:t>
            </a:r>
          </a:p>
        </p:txBody>
      </p:sp>
      <p:sp>
        <p:nvSpPr>
          <p:cNvPr id="4137" name="Text Box 41"/>
          <p:cNvSpPr txBox="1"/>
          <p:nvPr/>
        </p:nvSpPr>
        <p:spPr>
          <a:xfrm>
            <a:off x="594410" y="4598482"/>
            <a:ext cx="3478631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不是圆</a:t>
            </a:r>
          </a:p>
        </p:txBody>
      </p:sp>
      <p:sp>
        <p:nvSpPr>
          <p:cNvPr id="4138" name="Line 42"/>
          <p:cNvSpPr/>
          <p:nvPr/>
        </p:nvSpPr>
        <p:spPr>
          <a:xfrm>
            <a:off x="2215684" y="7195710"/>
            <a:ext cx="5457825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39" name="Text Box 43"/>
          <p:cNvSpPr txBox="1"/>
          <p:nvPr/>
        </p:nvSpPr>
        <p:spPr>
          <a:xfrm>
            <a:off x="581823" y="5124932"/>
            <a:ext cx="148439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结论：</a:t>
            </a: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/>
      <p:bldP spid="12294" grpId="0" bldLvl="0" animBg="1"/>
      <p:bldP spid="4133" grpId="0"/>
      <p:bldP spid="4136" grpId="0"/>
      <p:bldP spid="4137" grpId="0"/>
      <p:bldP spid="4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50"/>
          <p:cNvGraphicFramePr>
            <a:graphicFrameLocks noChangeAspect="1"/>
          </p:cNvGraphicFramePr>
          <p:nvPr/>
        </p:nvGraphicFramePr>
        <p:xfrm>
          <a:off x="2355817" y="1227349"/>
          <a:ext cx="3434448" cy="47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63700" imgH="228600" progId="Equation.DSMT4">
                  <p:embed/>
                </p:oleObj>
              </mc:Choice>
              <mc:Fallback>
                <p:oleObj r:id="rId2" imgW="1663700" imgH="228600" progId="Equation.DSMT4">
                  <p:embed/>
                  <p:pic>
                    <p:nvPicPr>
                      <p:cNvPr id="0" name="Object 5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55817" y="1227349"/>
                        <a:ext cx="3434448" cy="472767"/>
                      </a:xfrm>
                      <a:prstGeom prst="rect">
                        <a:avLst/>
                      </a:prstGeom>
                      <a:solidFill>
                        <a:schemeClr val="bg1">
                          <a:alpha val="12941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" name="Object 51"/>
          <p:cNvGraphicFramePr>
            <a:graphicFrameLocks noChangeAspect="1"/>
          </p:cNvGraphicFramePr>
          <p:nvPr/>
        </p:nvGraphicFramePr>
        <p:xfrm>
          <a:off x="2095898" y="1823740"/>
          <a:ext cx="3615489" cy="80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25700" imgH="469900" progId="Equation.DSMT4">
                  <p:embed/>
                </p:oleObj>
              </mc:Choice>
              <mc:Fallback>
                <p:oleObj r:id="rId4" imgW="2425700" imgH="469900" progId="Equation.DSMT4">
                  <p:embed/>
                  <p:pic>
                    <p:nvPicPr>
                      <p:cNvPr id="0" name="Object 5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5898" y="1823740"/>
                        <a:ext cx="3615489" cy="80105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2" name="Text Box 52"/>
          <p:cNvSpPr txBox="1"/>
          <p:nvPr/>
        </p:nvSpPr>
        <p:spPr>
          <a:xfrm>
            <a:off x="492747" y="2948015"/>
            <a:ext cx="651209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）当                         时，</a:t>
            </a:r>
          </a:p>
        </p:txBody>
      </p:sp>
      <p:graphicFrame>
        <p:nvGraphicFramePr>
          <p:cNvPr id="5173" name="Object 53"/>
          <p:cNvGraphicFramePr>
            <a:graphicFrameLocks noChangeAspect="1"/>
          </p:cNvGraphicFramePr>
          <p:nvPr/>
        </p:nvGraphicFramePr>
        <p:xfrm>
          <a:off x="1510818" y="2939216"/>
          <a:ext cx="1644994" cy="34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129665" imgH="203200" progId="Equation.DSMT4">
                  <p:embed/>
                </p:oleObj>
              </mc:Choice>
              <mc:Fallback>
                <p:oleObj r:id="rId6" imgW="1129665" imgH="203200" progId="Equation.DSMT4">
                  <p:embed/>
                  <p:pic>
                    <p:nvPicPr>
                      <p:cNvPr id="0" name="Object 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10818" y="2939216"/>
                        <a:ext cx="1644994" cy="347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4" name="Text Box 54"/>
          <p:cNvSpPr txBox="1"/>
          <p:nvPr/>
        </p:nvSpPr>
        <p:spPr>
          <a:xfrm>
            <a:off x="3616388" y="2947673"/>
            <a:ext cx="2094999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graphicFrame>
        <p:nvGraphicFramePr>
          <p:cNvPr id="5175" name="Object 55"/>
          <p:cNvGraphicFramePr>
            <a:graphicFrameLocks noChangeAspect="1"/>
          </p:cNvGraphicFramePr>
          <p:nvPr/>
        </p:nvGraphicFramePr>
        <p:xfrm>
          <a:off x="1379072" y="3459456"/>
          <a:ext cx="1221477" cy="71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74065" imgH="444500" progId="Equation.DSMT4">
                  <p:embed/>
                </p:oleObj>
              </mc:Choice>
              <mc:Fallback>
                <p:oleObj r:id="rId8" imgW="774065" imgH="4445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9072" y="3459456"/>
                        <a:ext cx="1221477" cy="7169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6" name="Object 56"/>
          <p:cNvGraphicFramePr>
            <a:graphicFrameLocks noChangeAspect="1"/>
          </p:cNvGraphicFramePr>
          <p:nvPr/>
        </p:nvGraphicFramePr>
        <p:xfrm>
          <a:off x="2911095" y="3415973"/>
          <a:ext cx="2134101" cy="86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70000" imgH="457200" progId="Equation.DSMT4">
                  <p:embed/>
                </p:oleObj>
              </mc:Choice>
              <mc:Fallback>
                <p:oleObj r:id="rId10" imgW="1270000" imgH="457200" progId="Equation.DSMT4">
                  <p:embed/>
                  <p:pic>
                    <p:nvPicPr>
                      <p:cNvPr id="0" name="Object 5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11095" y="3415973"/>
                        <a:ext cx="2134101" cy="86015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7" name="Text Box 57"/>
          <p:cNvSpPr txBox="1"/>
          <p:nvPr/>
        </p:nvSpPr>
        <p:spPr>
          <a:xfrm>
            <a:off x="364564" y="4364086"/>
            <a:ext cx="651209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）当                           时， </a:t>
            </a:r>
          </a:p>
        </p:txBody>
      </p:sp>
      <p:graphicFrame>
        <p:nvGraphicFramePr>
          <p:cNvPr id="5178" name="Object 58"/>
          <p:cNvGraphicFramePr/>
          <p:nvPr/>
        </p:nvGraphicFramePr>
        <p:xfrm>
          <a:off x="1430155" y="4373560"/>
          <a:ext cx="1806320" cy="37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29665" imgH="203200" progId="Equation.DSMT4">
                  <p:embed/>
                </p:oleObj>
              </mc:Choice>
              <mc:Fallback>
                <p:oleObj r:id="rId12" imgW="1129665" imgH="203200" progId="Equation.DSMT4">
                  <p:embed/>
                  <p:pic>
                    <p:nvPicPr>
                      <p:cNvPr id="0" name="Object 5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30155" y="4373560"/>
                        <a:ext cx="1806320" cy="37849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9" name="Text Box 59"/>
          <p:cNvSpPr txBox="1"/>
          <p:nvPr/>
        </p:nvSpPr>
        <p:spPr>
          <a:xfrm>
            <a:off x="3755561" y="4364086"/>
            <a:ext cx="209499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</a:p>
        </p:txBody>
      </p:sp>
      <p:graphicFrame>
        <p:nvGraphicFramePr>
          <p:cNvPr id="5180" name="Object 60"/>
          <p:cNvGraphicFramePr>
            <a:graphicFrameLocks noChangeAspect="1"/>
          </p:cNvGraphicFramePr>
          <p:nvPr/>
        </p:nvGraphicFramePr>
        <p:xfrm>
          <a:off x="697959" y="4828866"/>
          <a:ext cx="1031053" cy="68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786765" imgH="444500" progId="Equation.DSMT4">
                  <p:embed/>
                </p:oleObj>
              </mc:Choice>
              <mc:Fallback>
                <p:oleObj r:id="rId14" imgW="786765" imgH="444500" progId="Equation.DSMT4">
                  <p:embed/>
                  <p:pic>
                    <p:nvPicPr>
                      <p:cNvPr id="0" name="Object 6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7959" y="4828866"/>
                        <a:ext cx="1031053" cy="68736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" name="Text Box 61"/>
          <p:cNvSpPr txBox="1"/>
          <p:nvPr/>
        </p:nvSpPr>
        <p:spPr>
          <a:xfrm>
            <a:off x="492747" y="5672847"/>
            <a:ext cx="6512092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）当                          时，</a:t>
            </a:r>
          </a:p>
        </p:txBody>
      </p:sp>
      <p:graphicFrame>
        <p:nvGraphicFramePr>
          <p:cNvPr id="5182" name="Object 62"/>
          <p:cNvGraphicFramePr/>
          <p:nvPr/>
        </p:nvGraphicFramePr>
        <p:xfrm>
          <a:off x="1593381" y="5700288"/>
          <a:ext cx="1643094" cy="34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129665" imgH="203200" progId="Equation.DSMT4">
                  <p:embed/>
                </p:oleObj>
              </mc:Choice>
              <mc:Fallback>
                <p:oleObj r:id="rId16" imgW="1129665" imgH="203200" progId="Equation.DSMT4">
                  <p:embed/>
                  <p:pic>
                    <p:nvPicPr>
                      <p:cNvPr id="0" name="Object 6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93381" y="5700288"/>
                        <a:ext cx="1643094" cy="34522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3" name="Text Box 63"/>
          <p:cNvSpPr txBox="1"/>
          <p:nvPr/>
        </p:nvSpPr>
        <p:spPr>
          <a:xfrm>
            <a:off x="3616388" y="5700288"/>
            <a:ext cx="314926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不表示任何图形</a:t>
            </a:r>
          </a:p>
        </p:txBody>
      </p:sp>
      <p:sp>
        <p:nvSpPr>
          <p:cNvPr id="5184" name="Text Box 64"/>
          <p:cNvSpPr txBox="1"/>
          <p:nvPr/>
        </p:nvSpPr>
        <p:spPr>
          <a:xfrm>
            <a:off x="637898" y="3563956"/>
            <a:ext cx="109186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0400" y="1291207"/>
            <a:ext cx="392530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圆的一般方程</a:t>
            </a:r>
          </a:p>
        </p:txBody>
      </p:sp>
      <p:sp>
        <p:nvSpPr>
          <p:cNvPr id="5187" name="Text Box 67"/>
          <p:cNvSpPr txBox="1"/>
          <p:nvPr/>
        </p:nvSpPr>
        <p:spPr>
          <a:xfrm>
            <a:off x="660400" y="2014199"/>
            <a:ext cx="218222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配方，得</a:t>
            </a: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" grpId="0"/>
      <p:bldP spid="5174" grpId="0"/>
      <p:bldP spid="5177" grpId="0"/>
      <p:bldP spid="5179" grpId="0"/>
      <p:bldP spid="5181" grpId="0"/>
      <p:bldP spid="5183" grpId="0"/>
      <p:bldP spid="5184" grpId="0"/>
      <p:bldP spid="57" grpId="0"/>
      <p:bldP spid="5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660400" y="1767665"/>
          <a:ext cx="3113009" cy="42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63700" imgH="228600" progId="Equation.DSMT4">
                  <p:embed/>
                </p:oleObj>
              </mc:Choice>
              <mc:Fallback>
                <p:oleObj r:id="rId2" imgW="1663700" imgH="228600" progId="Equation.DSMT4">
                  <p:embed/>
                  <p:pic>
                    <p:nvPicPr>
                      <p:cNvPr id="0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1767665"/>
                        <a:ext cx="3113009" cy="427648"/>
                      </a:xfrm>
                      <a:prstGeom prst="rect">
                        <a:avLst/>
                      </a:prstGeom>
                      <a:solidFill>
                        <a:schemeClr val="bg1">
                          <a:alpha val="12941"/>
                        </a:schemeClr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60614" y="1154055"/>
            <a:ext cx="392530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圆的一般方程</a:t>
            </a:r>
          </a:p>
        </p:txBody>
      </p:sp>
      <p:grpSp>
        <p:nvGrpSpPr>
          <p:cNvPr id="58388" name="Group 20"/>
          <p:cNvGrpSpPr/>
          <p:nvPr/>
        </p:nvGrpSpPr>
        <p:grpSpPr>
          <a:xfrm>
            <a:off x="3723115" y="1807868"/>
            <a:ext cx="2716652" cy="374547"/>
            <a:chOff x="745" y="411"/>
            <a:chExt cx="2865" cy="395"/>
          </a:xfrm>
        </p:grpSpPr>
        <p:sp>
          <p:nvSpPr>
            <p:cNvPr id="14348" name="Text Box 6"/>
            <p:cNvSpPr txBox="1"/>
            <p:nvPr/>
          </p:nvSpPr>
          <p:spPr>
            <a:xfrm>
              <a:off x="745" y="411"/>
              <a:ext cx="2865" cy="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defTabSz="866140"/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，其中</a:t>
              </a:r>
            </a:p>
          </p:txBody>
        </p:sp>
        <p:graphicFrame>
          <p:nvGraphicFramePr>
            <p:cNvPr id="14349" name="Object 7"/>
            <p:cNvGraphicFramePr>
              <a:graphicFrameLocks noChangeAspect="1"/>
            </p:cNvGraphicFramePr>
            <p:nvPr/>
          </p:nvGraphicFramePr>
          <p:xfrm>
            <a:off x="1695" y="436"/>
            <a:ext cx="175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129665" imgH="203200" progId="Equation.DSMT4">
                    <p:embed/>
                  </p:oleObj>
                </mc:Choice>
                <mc:Fallback>
                  <p:oleObj r:id="rId4" imgW="1129665" imgH="203200" progId="Equation.DSMT4">
                    <p:embed/>
                    <p:pic>
                      <p:nvPicPr>
                        <p:cNvPr id="0" name="Object 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5" y="436"/>
                          <a:ext cx="1755" cy="37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8273675" y="1696218"/>
          <a:ext cx="1664899" cy="670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270000" imgH="457200" progId="Equation.DSMT4">
                  <p:embed/>
                </p:oleObj>
              </mc:Choice>
              <mc:Fallback>
                <p:oleObj r:id="rId6" imgW="1270000" imgH="457200" progId="Equation.DSMT4">
                  <p:embed/>
                  <p:pic>
                    <p:nvPicPr>
                      <p:cNvPr id="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73675" y="1696218"/>
                        <a:ext cx="1664899" cy="67082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Text Box 10"/>
          <p:cNvSpPr txBox="1"/>
          <p:nvPr/>
        </p:nvSpPr>
        <p:spPr>
          <a:xfrm>
            <a:off x="6439767" y="1831574"/>
            <a:ext cx="109186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圆心</a:t>
            </a:r>
          </a:p>
        </p:txBody>
      </p:sp>
      <p:graphicFrame>
        <p:nvGraphicFramePr>
          <p:cNvPr id="58380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7106148" y="1714253"/>
          <a:ext cx="1020790" cy="58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74065" imgH="444500" progId="Equation.DSMT4">
                  <p:embed/>
                </p:oleObj>
              </mc:Choice>
              <mc:Fallback>
                <p:oleObj r:id="rId8" imgW="774065" imgH="444500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6148" y="1714253"/>
                        <a:ext cx="1020790" cy="58548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4" name="Text Box 16"/>
          <p:cNvSpPr txBox="1"/>
          <p:nvPr/>
        </p:nvSpPr>
        <p:spPr>
          <a:xfrm>
            <a:off x="660400" y="2367040"/>
            <a:ext cx="499761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圆的一般方程的特点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zh-CN" altLang="en-US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385" name="Rectangle 17"/>
          <p:cNvSpPr/>
          <p:nvPr/>
        </p:nvSpPr>
        <p:spPr>
          <a:xfrm>
            <a:off x="624304" y="3648103"/>
            <a:ext cx="3206416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没有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xy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项</a:t>
            </a:r>
          </a:p>
        </p:txBody>
      </p:sp>
      <p:sp>
        <p:nvSpPr>
          <p:cNvPr id="58386" name="Rectangle 18"/>
          <p:cNvSpPr/>
          <p:nvPr/>
        </p:nvSpPr>
        <p:spPr>
          <a:xfrm>
            <a:off x="660400" y="4329391"/>
            <a:ext cx="38531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+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-4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58387" name="Rectangle 19"/>
          <p:cNvSpPr/>
          <p:nvPr/>
        </p:nvSpPr>
        <p:spPr>
          <a:xfrm>
            <a:off x="624305" y="2951775"/>
            <a:ext cx="497957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866140"/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 </a:t>
            </a:r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的系数为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378" grpId="0"/>
      <p:bldP spid="58384" grpId="0"/>
      <p:bldP spid="58385" grpId="0"/>
      <p:bldP spid="58386" grpId="0"/>
      <p:bldP spid="583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Application>Microsoft Office PowerPoint</Application>
  <PresentationFormat>宽屏</PresentationFormat>
  <Paragraphs>180</Paragraphs>
  <Slides>21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FandolFang R</vt:lpstr>
      <vt:lpstr>Calibri</vt:lpstr>
      <vt:lpstr>思源黑体 CN Medium</vt:lpstr>
      <vt:lpstr>思源黑体 CN Light</vt:lpstr>
      <vt:lpstr>办公资源网：www.bangongziyuan.com</vt:lpstr>
      <vt:lpstr>Microsoft 公式 3.0</vt:lpstr>
      <vt:lpstr>Equation.DSMT4</vt:lpstr>
      <vt:lpstr>Microsoft Word 97 - 2003 Document</vt:lpstr>
      <vt:lpstr>Document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几何法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