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9" r:id="rId18"/>
    <p:sldId id="287" r:id="rId19"/>
    <p:sldId id="281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16"/>
        <p:guide pos="7256"/>
        <p:guide orient="horz" pos="600"/>
        <p:guide orient="horz" pos="663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1571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文本占位符 11571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253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3A8FD9-9E5A-47EA-B657-701CCB0E8A5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1571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文本占位符 11571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253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3A8FD9-9E5A-47EA-B657-701CCB0E8A5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H:\&#22278;&#19982;&#22278;&#30340;&#20301;&#32622;&#20851;&#31995;.gsp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ghgz.cn/k12/&#39640;&#20013;&#25968;&#23398;/2&#24180;&#32423;/yuanyuan.gsp" TargetMode="External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ghgz.cn/k12/&#39640;&#20013;&#25968;&#23398;/2&#24180;&#32423;/yuanyuan.gsp" TargetMode="External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8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4.2.2 </a:t>
                  </a:r>
                  <a:r>
                    <a:rPr lang="zh-CN" altLang="en-US" sz="48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圆与圆的位置关系</a:t>
                  </a:r>
                  <a:endPara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7D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7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85" y="1565968"/>
            <a:ext cx="35925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矩形 7171"/>
          <p:cNvSpPr>
            <a:spLocks noRot="1" noChangeArrowheads="1"/>
          </p:cNvSpPr>
          <p:nvPr/>
        </p:nvSpPr>
        <p:spPr bwMode="auto">
          <a:xfrm>
            <a:off x="660400" y="1155600"/>
            <a:ext cx="81534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解：联立两圆方程得方程组</a:t>
            </a:r>
          </a:p>
        </p:txBody>
      </p:sp>
      <p:sp>
        <p:nvSpPr>
          <p:cNvPr id="25603" name="矩形 7172"/>
          <p:cNvSpPr>
            <a:spLocks noRot="1" noChangeArrowheads="1"/>
          </p:cNvSpPr>
          <p:nvPr/>
        </p:nvSpPr>
        <p:spPr bwMode="auto">
          <a:xfrm>
            <a:off x="2312868" y="2733223"/>
            <a:ext cx="16906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①-②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pic>
        <p:nvPicPr>
          <p:cNvPr id="25604" name="图片 7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65" y="3095525"/>
            <a:ext cx="19446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7174"/>
          <p:cNvSpPr>
            <a:spLocks noRot="1" noChangeArrowheads="1"/>
          </p:cNvSpPr>
          <p:nvPr/>
        </p:nvSpPr>
        <p:spPr bwMode="auto">
          <a:xfrm>
            <a:off x="2633965" y="3630714"/>
            <a:ext cx="236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把上式代入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pic>
        <p:nvPicPr>
          <p:cNvPr id="25606" name="图片 71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02" y="4112169"/>
            <a:ext cx="2092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7176"/>
          <p:cNvSpPr>
            <a:spLocks noRot="1" noChangeArrowheads="1"/>
          </p:cNvSpPr>
          <p:nvPr/>
        </p:nvSpPr>
        <p:spPr bwMode="auto">
          <a:xfrm>
            <a:off x="5902999" y="1546919"/>
            <a:ext cx="16906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pic>
        <p:nvPicPr>
          <p:cNvPr id="25608" name="图片 71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47" y="4714385"/>
            <a:ext cx="43926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矩形 7178"/>
          <p:cNvSpPr>
            <a:spLocks noRot="1" noChangeArrowheads="1"/>
          </p:cNvSpPr>
          <p:nvPr/>
        </p:nvSpPr>
        <p:spPr bwMode="auto">
          <a:xfrm>
            <a:off x="4938010" y="4206975"/>
            <a:ext cx="236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sp>
        <p:nvSpPr>
          <p:cNvPr id="25610" name="矩形 7179"/>
          <p:cNvSpPr>
            <a:spLocks noRot="1" noChangeArrowheads="1"/>
          </p:cNvSpPr>
          <p:nvPr/>
        </p:nvSpPr>
        <p:spPr bwMode="auto">
          <a:xfrm>
            <a:off x="4702479" y="3150091"/>
            <a:ext cx="2362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25611" name="矩形 7180"/>
          <p:cNvSpPr>
            <a:spLocks noRot="1" noChangeArrowheads="1"/>
          </p:cNvSpPr>
          <p:nvPr/>
        </p:nvSpPr>
        <p:spPr bwMode="auto">
          <a:xfrm>
            <a:off x="2361497" y="5370856"/>
            <a:ext cx="75152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所以圆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与圆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endParaRPr lang="zh-CN" altLang="en-US" sz="2000" kern="0" baseline="-2500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2" name="椭圆形标注 7181"/>
          <p:cNvSpPr>
            <a:spLocks noChangeArrowheads="1"/>
          </p:cNvSpPr>
          <p:nvPr/>
        </p:nvSpPr>
        <p:spPr bwMode="auto">
          <a:xfrm flipV="1">
            <a:off x="7627389" y="1546918"/>
            <a:ext cx="2199517" cy="799356"/>
          </a:xfrm>
          <a:prstGeom prst="wedgeEllipseCallout">
            <a:avLst>
              <a:gd name="adj1" fmla="val -95716"/>
              <a:gd name="adj2" fmla="val -12934"/>
            </a:avLst>
          </a:prstGeom>
          <a:solidFill>
            <a:schemeClr val="tx2">
              <a:alpha val="23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联立方程</a:t>
            </a:r>
          </a:p>
        </p:txBody>
      </p:sp>
      <p:sp>
        <p:nvSpPr>
          <p:cNvPr id="7183" name="椭圆形标注 7182"/>
          <p:cNvSpPr>
            <a:spLocks noChangeArrowheads="1"/>
          </p:cNvSpPr>
          <p:nvPr/>
        </p:nvSpPr>
        <p:spPr bwMode="auto">
          <a:xfrm flipV="1">
            <a:off x="7151687" y="2751037"/>
            <a:ext cx="3740090" cy="845262"/>
          </a:xfrm>
          <a:prstGeom prst="wedgeEllipseCallout">
            <a:avLst>
              <a:gd name="adj1" fmla="val -88875"/>
              <a:gd name="adj2" fmla="val -19574"/>
            </a:avLst>
          </a:prstGeom>
          <a:solidFill>
            <a:schemeClr val="tx2">
              <a:alpha val="23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相减得二元一次方程</a:t>
            </a:r>
          </a:p>
        </p:txBody>
      </p:sp>
      <p:sp>
        <p:nvSpPr>
          <p:cNvPr id="7184" name="椭圆形标注 7183"/>
          <p:cNvSpPr>
            <a:spLocks noChangeArrowheads="1"/>
          </p:cNvSpPr>
          <p:nvPr/>
        </p:nvSpPr>
        <p:spPr bwMode="auto">
          <a:xfrm flipV="1">
            <a:off x="7242055" y="3802319"/>
            <a:ext cx="3649722" cy="1087082"/>
          </a:xfrm>
          <a:prstGeom prst="wedgeEllipseCallout">
            <a:avLst>
              <a:gd name="adj1" fmla="val -97604"/>
              <a:gd name="adj2" fmla="val 5384"/>
            </a:avLst>
          </a:prstGeom>
          <a:solidFill>
            <a:schemeClr val="tx2">
              <a:alpha val="23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消元得一元二次方程</a:t>
            </a:r>
          </a:p>
        </p:txBody>
      </p:sp>
      <p:sp>
        <p:nvSpPr>
          <p:cNvPr id="7185" name="椭圆形标注 7184"/>
          <p:cNvSpPr>
            <a:spLocks noChangeArrowheads="1"/>
          </p:cNvSpPr>
          <p:nvPr/>
        </p:nvSpPr>
        <p:spPr bwMode="auto">
          <a:xfrm flipV="1">
            <a:off x="6966492" y="5048798"/>
            <a:ext cx="4110480" cy="1033748"/>
          </a:xfrm>
          <a:prstGeom prst="wedgeEllipseCallout">
            <a:avLst>
              <a:gd name="adj1" fmla="val -67967"/>
              <a:gd name="adj2" fmla="val 31596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pPr algn="ctr" eaLnBrk="0" hangingPunct="0"/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判断两圆的位置关系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4" grpId="0" animBg="1"/>
      <p:bldP spid="7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文本框 5222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63059" y="1171858"/>
            <a:ext cx="849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圆与圆的位置关系的判定方法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52230" name="文本框 52229"/>
          <p:cNvSpPr txBox="1">
            <a:spLocks noChangeArrowheads="1"/>
          </p:cNvSpPr>
          <p:nvPr/>
        </p:nvSpPr>
        <p:spPr bwMode="auto">
          <a:xfrm>
            <a:off x="563059" y="1742785"/>
            <a:ext cx="3960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确定圆心坐标和半径</a:t>
            </a:r>
          </a:p>
        </p:txBody>
      </p:sp>
      <p:sp>
        <p:nvSpPr>
          <p:cNvPr id="52231" name="文本框 52230"/>
          <p:cNvSpPr txBox="1">
            <a:spLocks noChangeArrowheads="1"/>
          </p:cNvSpPr>
          <p:nvPr/>
        </p:nvSpPr>
        <p:spPr bwMode="auto">
          <a:xfrm>
            <a:off x="2849078" y="1747858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计算圆心距</a:t>
            </a:r>
          </a:p>
        </p:txBody>
      </p:sp>
      <p:sp>
        <p:nvSpPr>
          <p:cNvPr id="52232" name="文本框 52231"/>
          <p:cNvSpPr txBox="1">
            <a:spLocks noChangeArrowheads="1"/>
          </p:cNvSpPr>
          <p:nvPr/>
        </p:nvSpPr>
        <p:spPr bwMode="auto">
          <a:xfrm>
            <a:off x="563059" y="2370439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计算两圆半径和与差</a:t>
            </a:r>
          </a:p>
        </p:txBody>
      </p:sp>
      <p:sp>
        <p:nvSpPr>
          <p:cNvPr id="52233" name="文本框 52232"/>
          <p:cNvSpPr txBox="1">
            <a:spLocks noChangeArrowheads="1"/>
          </p:cNvSpPr>
          <p:nvPr/>
        </p:nvSpPr>
        <p:spPr bwMode="auto">
          <a:xfrm>
            <a:off x="2849078" y="2375512"/>
            <a:ext cx="518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比较大小解释几何位置关系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  <p:bldP spid="52231" grpId="0"/>
      <p:bldP spid="52232" grpId="0"/>
      <p:bldP spid="522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组合 19459"/>
          <p:cNvGrpSpPr/>
          <p:nvPr/>
        </p:nvGrpSpPr>
        <p:grpSpPr bwMode="auto">
          <a:xfrm>
            <a:off x="7513004" y="1918930"/>
            <a:ext cx="1087437" cy="1008063"/>
            <a:chOff x="2835" y="1344"/>
            <a:chExt cx="685" cy="635"/>
          </a:xfrm>
        </p:grpSpPr>
        <p:sp>
          <p:nvSpPr>
            <p:cNvPr id="27650" name="椭圆 19460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51" name="图片 194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9463" name="文本框 19462"/>
          <p:cNvSpPr txBox="1">
            <a:spLocks noChangeArrowheads="1"/>
          </p:cNvSpPr>
          <p:nvPr/>
        </p:nvSpPr>
        <p:spPr bwMode="auto">
          <a:xfrm>
            <a:off x="7513004" y="1845905"/>
            <a:ext cx="1368425" cy="132343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64" name="组合 19463"/>
          <p:cNvGrpSpPr/>
          <p:nvPr/>
        </p:nvGrpSpPr>
        <p:grpSpPr bwMode="auto">
          <a:xfrm>
            <a:off x="7009765" y="1918930"/>
            <a:ext cx="1087438" cy="1008063"/>
            <a:chOff x="2835" y="1344"/>
            <a:chExt cx="685" cy="635"/>
          </a:xfrm>
          <a:solidFill>
            <a:srgbClr val="FFC000"/>
          </a:solidFill>
        </p:grpSpPr>
        <p:sp>
          <p:nvSpPr>
            <p:cNvPr id="27654" name="椭圆 19464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55" name="图片 194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组合 19466"/>
          <p:cNvGrpSpPr/>
          <p:nvPr/>
        </p:nvGrpSpPr>
        <p:grpSpPr bwMode="auto">
          <a:xfrm>
            <a:off x="6001704" y="1918930"/>
            <a:ext cx="1087437" cy="1008063"/>
            <a:chOff x="2835" y="1344"/>
            <a:chExt cx="685" cy="635"/>
          </a:xfrm>
        </p:grpSpPr>
        <p:sp>
          <p:nvSpPr>
            <p:cNvPr id="27657" name="椭圆 19467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58" name="图片 19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0" name="组合 19469"/>
          <p:cNvGrpSpPr/>
          <p:nvPr/>
        </p:nvGrpSpPr>
        <p:grpSpPr bwMode="auto">
          <a:xfrm>
            <a:off x="6504940" y="1918930"/>
            <a:ext cx="1087438" cy="1008063"/>
            <a:chOff x="2835" y="1344"/>
            <a:chExt cx="685" cy="635"/>
          </a:xfrm>
          <a:solidFill>
            <a:srgbClr val="00B050"/>
          </a:solidFill>
        </p:grpSpPr>
        <p:sp>
          <p:nvSpPr>
            <p:cNvPr id="27660" name="椭圆 19470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61" name="图片 194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2" name="矩形 19472"/>
          <p:cNvSpPr>
            <a:spLocks noChangeArrowheads="1"/>
          </p:cNvSpPr>
          <p:nvPr/>
        </p:nvSpPr>
        <p:spPr bwMode="auto">
          <a:xfrm>
            <a:off x="152400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文本框 19473"/>
          <p:cNvSpPr txBox="1">
            <a:spLocks noChangeArrowheads="1"/>
          </p:cNvSpPr>
          <p:nvPr/>
        </p:nvSpPr>
        <p:spPr bwMode="auto">
          <a:xfrm>
            <a:off x="671627" y="3552765"/>
            <a:ext cx="3311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外离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9475" name="图片 194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15" y="3533544"/>
            <a:ext cx="1280363" cy="3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矩形 19475"/>
          <p:cNvSpPr>
            <a:spLocks noChangeArrowheads="1"/>
          </p:cNvSpPr>
          <p:nvPr/>
        </p:nvSpPr>
        <p:spPr bwMode="auto">
          <a:xfrm>
            <a:off x="152400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文本框 19476"/>
          <p:cNvSpPr txBox="1">
            <a:spLocks noChangeArrowheads="1"/>
          </p:cNvSpPr>
          <p:nvPr/>
        </p:nvSpPr>
        <p:spPr bwMode="auto">
          <a:xfrm>
            <a:off x="671626" y="4057211"/>
            <a:ext cx="1439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外切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9478" name="图片 194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05" y="4082990"/>
            <a:ext cx="1280363" cy="3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矩形 19478"/>
          <p:cNvSpPr>
            <a:spLocks noChangeArrowheads="1"/>
          </p:cNvSpPr>
          <p:nvPr/>
        </p:nvSpPr>
        <p:spPr bwMode="auto">
          <a:xfrm>
            <a:off x="152400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0" name="文本框 19479"/>
          <p:cNvSpPr txBox="1">
            <a:spLocks noChangeArrowheads="1"/>
          </p:cNvSpPr>
          <p:nvPr/>
        </p:nvSpPr>
        <p:spPr bwMode="auto">
          <a:xfrm>
            <a:off x="660400" y="4561657"/>
            <a:ext cx="151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9481" name="图片 194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00" y="4612977"/>
            <a:ext cx="1886418" cy="37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矩形 19481"/>
          <p:cNvSpPr>
            <a:spLocks noChangeArrowheads="1"/>
          </p:cNvSpPr>
          <p:nvPr/>
        </p:nvSpPr>
        <p:spPr bwMode="auto">
          <a:xfrm>
            <a:off x="152400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3" name="文本框 19482"/>
          <p:cNvSpPr txBox="1">
            <a:spLocks noChangeArrowheads="1"/>
          </p:cNvSpPr>
          <p:nvPr/>
        </p:nvSpPr>
        <p:spPr bwMode="auto">
          <a:xfrm>
            <a:off x="673100" y="5066103"/>
            <a:ext cx="151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内切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9484" name="图片 194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83" y="5041846"/>
            <a:ext cx="1398043" cy="4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4" name="矩形 19484"/>
          <p:cNvSpPr>
            <a:spLocks noChangeArrowheads="1"/>
          </p:cNvSpPr>
          <p:nvPr/>
        </p:nvSpPr>
        <p:spPr bwMode="auto">
          <a:xfrm>
            <a:off x="152400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6" name="文本框 19485"/>
          <p:cNvSpPr txBox="1">
            <a:spLocks noChangeArrowheads="1"/>
          </p:cNvSpPr>
          <p:nvPr/>
        </p:nvSpPr>
        <p:spPr bwMode="auto">
          <a:xfrm>
            <a:off x="681038" y="5570549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内含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9487" name="图片 19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05" y="5605450"/>
            <a:ext cx="1752262" cy="4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9488" name="文本框 19487"/>
          <p:cNvSpPr txBox="1">
            <a:spLocks noChangeArrowheads="1"/>
          </p:cNvSpPr>
          <p:nvPr/>
        </p:nvSpPr>
        <p:spPr bwMode="auto">
          <a:xfrm>
            <a:off x="6073141" y="1845905"/>
            <a:ext cx="1008063" cy="132343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89" name="组合 19488"/>
          <p:cNvGrpSpPr/>
          <p:nvPr/>
        </p:nvGrpSpPr>
        <p:grpSpPr bwMode="auto">
          <a:xfrm>
            <a:off x="5568315" y="1918930"/>
            <a:ext cx="1081088" cy="1008063"/>
            <a:chOff x="2835" y="1344"/>
            <a:chExt cx="685" cy="635"/>
          </a:xfrm>
        </p:grpSpPr>
        <p:sp>
          <p:nvSpPr>
            <p:cNvPr id="27679" name="椭圆 19489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80" name="图片 194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9492" name="文本框 19491"/>
          <p:cNvSpPr txBox="1">
            <a:spLocks noChangeArrowheads="1"/>
          </p:cNvSpPr>
          <p:nvPr/>
        </p:nvSpPr>
        <p:spPr bwMode="auto">
          <a:xfrm>
            <a:off x="5641341" y="1806217"/>
            <a:ext cx="1008063" cy="132343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93" name="组合 19492"/>
          <p:cNvGrpSpPr/>
          <p:nvPr/>
        </p:nvGrpSpPr>
        <p:grpSpPr bwMode="auto">
          <a:xfrm>
            <a:off x="4985704" y="1918930"/>
            <a:ext cx="1087437" cy="1008063"/>
            <a:chOff x="2835" y="1344"/>
            <a:chExt cx="685" cy="635"/>
          </a:xfrm>
        </p:grpSpPr>
        <p:sp>
          <p:nvSpPr>
            <p:cNvPr id="27683" name="椭圆 19493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84" name="图片 194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9496" name="文本框 19495"/>
          <p:cNvSpPr txBox="1">
            <a:spLocks noChangeArrowheads="1"/>
          </p:cNvSpPr>
          <p:nvPr/>
        </p:nvSpPr>
        <p:spPr bwMode="auto">
          <a:xfrm>
            <a:off x="5065079" y="1198205"/>
            <a:ext cx="1081087" cy="224676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497" name="组合 19496"/>
          <p:cNvGrpSpPr/>
          <p:nvPr/>
        </p:nvGrpSpPr>
        <p:grpSpPr bwMode="auto">
          <a:xfrm>
            <a:off x="4633279" y="1918930"/>
            <a:ext cx="1087437" cy="1008063"/>
            <a:chOff x="2835" y="1344"/>
            <a:chExt cx="685" cy="635"/>
          </a:xfrm>
        </p:grpSpPr>
        <p:sp>
          <p:nvSpPr>
            <p:cNvPr id="27687" name="椭圆 19497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7688" name="图片 194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500" name="图片 194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1120376"/>
            <a:ext cx="26543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6" name="矩形 19505"/>
          <p:cNvSpPr>
            <a:spLocks noChangeArrowheads="1"/>
          </p:cNvSpPr>
          <p:nvPr/>
        </p:nvSpPr>
        <p:spPr bwMode="auto">
          <a:xfrm>
            <a:off x="4298315" y="4790520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圆与圆的位置关系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转化为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R+r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|R-r|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关系</a:t>
            </a: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74" grpId="0"/>
      <p:bldP spid="19477" grpId="0"/>
      <p:bldP spid="19480" grpId="0"/>
      <p:bldP spid="19483" grpId="0"/>
      <p:bldP spid="19486" grpId="0"/>
      <p:bldP spid="19488" grpId="0" animBg="1"/>
      <p:bldP spid="19492" grpId="0" animBg="1"/>
      <p:bldP spid="19496" grpId="0" animBg="1"/>
      <p:bldP spid="19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09569"/>
          <p:cNvSpPr txBox="1">
            <a:spLocks noChangeArrowheads="1"/>
          </p:cNvSpPr>
          <p:nvPr/>
        </p:nvSpPr>
        <p:spPr bwMode="auto">
          <a:xfrm>
            <a:off x="616736" y="1160423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</a:t>
            </a:r>
          </a:p>
        </p:txBody>
      </p:sp>
      <p:grpSp>
        <p:nvGrpSpPr>
          <p:cNvPr id="28674" name="组合 109570"/>
          <p:cNvGrpSpPr/>
          <p:nvPr/>
        </p:nvGrpSpPr>
        <p:grpSpPr bwMode="auto">
          <a:xfrm>
            <a:off x="660400" y="1462892"/>
            <a:ext cx="10902950" cy="1016000"/>
            <a:chOff x="158" y="680"/>
            <a:chExt cx="6868" cy="640"/>
          </a:xfrm>
        </p:grpSpPr>
        <p:sp>
          <p:nvSpPr>
            <p:cNvPr id="28675" name="文本框 109571"/>
            <p:cNvSpPr txBox="1">
              <a:spLocks noChangeArrowheads="1"/>
            </p:cNvSpPr>
            <p:nvPr/>
          </p:nvSpPr>
          <p:spPr bwMode="auto">
            <a:xfrm>
              <a:off x="158" y="680"/>
              <a:ext cx="68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把圆        的方程化成标准形式得                                                 圆       的圆心是点（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-4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），半径长</a:t>
              </a:r>
            </a:p>
          </p:txBody>
        </p:sp>
        <p:pic>
          <p:nvPicPr>
            <p:cNvPr id="28676" name="内容占位符 109572"/>
            <p:cNvPicPr>
              <a:picLocks noGrp="1"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" y="710"/>
              <a:ext cx="2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图片 1095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696"/>
              <a:ext cx="205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图片 10957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710"/>
              <a:ext cx="26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图片 1095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978"/>
              <a:ext cx="5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0" name="组合 109576"/>
          <p:cNvGrpSpPr/>
          <p:nvPr/>
        </p:nvGrpSpPr>
        <p:grpSpPr bwMode="auto">
          <a:xfrm>
            <a:off x="660400" y="2429570"/>
            <a:ext cx="10902950" cy="1077914"/>
            <a:chOff x="158" y="1625"/>
            <a:chExt cx="6868" cy="679"/>
          </a:xfrm>
        </p:grpSpPr>
        <p:sp>
          <p:nvSpPr>
            <p:cNvPr id="28681" name="文本框 109577"/>
            <p:cNvSpPr txBox="1">
              <a:spLocks noChangeArrowheads="1"/>
            </p:cNvSpPr>
            <p:nvPr/>
          </p:nvSpPr>
          <p:spPr bwMode="auto">
            <a:xfrm>
              <a:off x="158" y="1625"/>
              <a:ext cx="68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把圆       方程化成标准形式得                                                圆        的圆心是点（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-4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），半径长</a:t>
              </a:r>
            </a:p>
          </p:txBody>
        </p:sp>
        <p:pic>
          <p:nvPicPr>
            <p:cNvPr id="28682" name="图片 1095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" y="1670"/>
              <a:ext cx="28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图片 1095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" y="1642"/>
              <a:ext cx="205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图片 10958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677"/>
              <a:ext cx="28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图片 10958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936"/>
              <a:ext cx="8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6" name="图片 10958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94" y="4638632"/>
            <a:ext cx="4380655" cy="4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图片 10958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18" y="4090184"/>
            <a:ext cx="4733345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图片 10958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3" y="5186926"/>
            <a:ext cx="3122896" cy="4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文本框 109585"/>
          <p:cNvSpPr txBox="1">
            <a:spLocks noChangeArrowheads="1"/>
          </p:cNvSpPr>
          <p:nvPr/>
        </p:nvSpPr>
        <p:spPr bwMode="auto">
          <a:xfrm>
            <a:off x="2561218" y="5800665"/>
            <a:ext cx="6335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所以两圆相交，有两个公共点</a:t>
            </a:r>
          </a:p>
        </p:txBody>
      </p:sp>
      <p:sp>
        <p:nvSpPr>
          <p:cNvPr id="109587" name="文本框 109586"/>
          <p:cNvSpPr txBox="1">
            <a:spLocks noChangeArrowheads="1"/>
          </p:cNvSpPr>
          <p:nvPr/>
        </p:nvSpPr>
        <p:spPr bwMode="auto">
          <a:xfrm>
            <a:off x="616736" y="3668335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确定圆心坐标和半径</a:t>
            </a:r>
          </a:p>
        </p:txBody>
      </p:sp>
      <p:sp>
        <p:nvSpPr>
          <p:cNvPr id="109588" name="文本框 109587"/>
          <p:cNvSpPr txBox="1">
            <a:spLocks noChangeArrowheads="1"/>
          </p:cNvSpPr>
          <p:nvPr/>
        </p:nvSpPr>
        <p:spPr bwMode="auto">
          <a:xfrm>
            <a:off x="7615823" y="414095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计算圆心距</a:t>
            </a:r>
          </a:p>
        </p:txBody>
      </p:sp>
      <p:sp>
        <p:nvSpPr>
          <p:cNvPr id="109589" name="文本框 109588"/>
          <p:cNvSpPr txBox="1">
            <a:spLocks noChangeArrowheads="1"/>
          </p:cNvSpPr>
          <p:nvPr/>
        </p:nvSpPr>
        <p:spPr bwMode="auto">
          <a:xfrm>
            <a:off x="7294563" y="4691255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计算两圆半径和与差</a:t>
            </a:r>
          </a:p>
        </p:txBody>
      </p:sp>
      <p:sp>
        <p:nvSpPr>
          <p:cNvPr id="109590" name="文本框 109589"/>
          <p:cNvSpPr txBox="1">
            <a:spLocks noChangeArrowheads="1"/>
          </p:cNvSpPr>
          <p:nvPr/>
        </p:nvSpPr>
        <p:spPr bwMode="auto">
          <a:xfrm>
            <a:off x="5962651" y="5257888"/>
            <a:ext cx="4356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比较大小解释位置关系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7" grpId="0"/>
      <p:bldP spid="109588" grpId="0"/>
      <p:bldP spid="109589" grpId="0"/>
      <p:bldP spid="1095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75779"/>
          <p:cNvSpPr txBox="1">
            <a:spLocks noChangeArrowheads="1"/>
          </p:cNvSpPr>
          <p:nvPr/>
        </p:nvSpPr>
        <p:spPr bwMode="auto">
          <a:xfrm>
            <a:off x="2212715" y="191384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781" name="文本框 75780"/>
          <p:cNvSpPr txBox="1">
            <a:spLocks noChangeArrowheads="1"/>
          </p:cNvSpPr>
          <p:nvPr/>
        </p:nvSpPr>
        <p:spPr bwMode="auto">
          <a:xfrm>
            <a:off x="596312" y="1171978"/>
            <a:ext cx="360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总结比较两种方法的优缺点。</a:t>
            </a:r>
          </a:p>
        </p:txBody>
      </p:sp>
      <p:sp>
        <p:nvSpPr>
          <p:cNvPr id="75782" name="文本框 75781"/>
          <p:cNvSpPr txBox="1">
            <a:spLocks noChangeArrowheads="1"/>
          </p:cNvSpPr>
          <p:nvPr/>
        </p:nvSpPr>
        <p:spPr bwMode="auto">
          <a:xfrm>
            <a:off x="596312" y="1372033"/>
            <a:ext cx="109225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代数方法：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只能判断交点并不能准确的判断位置关系（有一个交点时不能判断是内切还是外切，无交点时不能判断是内含还是外离。）；优点是可以求出公共点。</a:t>
            </a:r>
          </a:p>
        </p:txBody>
      </p:sp>
      <p:sp>
        <p:nvSpPr>
          <p:cNvPr id="75784" name="文本框 75783"/>
          <p:cNvSpPr txBox="1">
            <a:spLocks noChangeArrowheads="1"/>
          </p:cNvSpPr>
          <p:nvPr/>
        </p:nvSpPr>
        <p:spPr bwMode="auto">
          <a:xfrm>
            <a:off x="596312" y="3203304"/>
            <a:ext cx="8638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几何方法：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直观、容易理解，但不能求出交点坐标。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39937"/>
          <p:cNvGrpSpPr/>
          <p:nvPr/>
        </p:nvGrpSpPr>
        <p:grpSpPr bwMode="auto">
          <a:xfrm>
            <a:off x="661726" y="1314190"/>
            <a:ext cx="7048501" cy="1200151"/>
            <a:chOff x="249" y="421"/>
            <a:chExt cx="4440" cy="756"/>
          </a:xfrm>
        </p:grpSpPr>
        <p:sp>
          <p:nvSpPr>
            <p:cNvPr id="32770" name="矩形 39938"/>
            <p:cNvSpPr>
              <a:spLocks noChangeArrowheads="1"/>
            </p:cNvSpPr>
            <p:nvPr/>
          </p:nvSpPr>
          <p:spPr bwMode="auto">
            <a:xfrm>
              <a:off x="249" y="448"/>
              <a:ext cx="13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变式一 ：已知圆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32771" name="图片 399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" y="421"/>
              <a:ext cx="120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2" name="图片 399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19"/>
              <a:ext cx="263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矩形 39941"/>
            <p:cNvSpPr>
              <a:spLocks noChangeArrowheads="1"/>
            </p:cNvSpPr>
            <p:nvPr/>
          </p:nvSpPr>
          <p:spPr bwMode="auto">
            <a:xfrm>
              <a:off x="2675" y="452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与圆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2774" name="矩形 39942"/>
            <p:cNvSpPr>
              <a:spLocks noChangeArrowheads="1"/>
            </p:cNvSpPr>
            <p:nvPr/>
          </p:nvSpPr>
          <p:spPr bwMode="auto">
            <a:xfrm>
              <a:off x="3016" y="854"/>
              <a:ext cx="16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相离，求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的范围。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944" name="组合 39943"/>
          <p:cNvGrpSpPr/>
          <p:nvPr/>
        </p:nvGrpSpPr>
        <p:grpSpPr bwMode="auto">
          <a:xfrm>
            <a:off x="1093526" y="3209666"/>
            <a:ext cx="8999325" cy="931862"/>
            <a:chOff x="303" y="1298"/>
            <a:chExt cx="6168" cy="587"/>
          </a:xfrm>
        </p:grpSpPr>
        <p:pic>
          <p:nvPicPr>
            <p:cNvPr id="32776" name="图片 399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223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文本框 39945"/>
            <p:cNvSpPr txBox="1">
              <a:spLocks noChangeArrowheads="1"/>
            </p:cNvSpPr>
            <p:nvPr/>
          </p:nvSpPr>
          <p:spPr bwMode="auto">
            <a:xfrm>
              <a:off x="303" y="1326"/>
              <a:ext cx="616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圆                                                的圆心为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-4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），半径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pic>
          <p:nvPicPr>
            <p:cNvPr id="32778" name="图片 3994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586"/>
              <a:ext cx="13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8" name="组合 39947"/>
          <p:cNvGrpSpPr/>
          <p:nvPr/>
        </p:nvGrpSpPr>
        <p:grpSpPr bwMode="auto">
          <a:xfrm>
            <a:off x="1094652" y="4237250"/>
            <a:ext cx="3341457" cy="583256"/>
            <a:chOff x="385" y="1752"/>
            <a:chExt cx="2452" cy="428"/>
          </a:xfrm>
        </p:grpSpPr>
        <p:sp>
          <p:nvSpPr>
            <p:cNvPr id="32780" name="文本框 39948"/>
            <p:cNvSpPr txBox="1">
              <a:spLocks noChangeArrowheads="1"/>
            </p:cNvSpPr>
            <p:nvPr/>
          </p:nvSpPr>
          <p:spPr bwMode="auto">
            <a:xfrm>
              <a:off x="385" y="1822"/>
              <a:ext cx="22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</a:t>
              </a:r>
            </a:p>
          </p:txBody>
        </p:sp>
        <p:pic>
          <p:nvPicPr>
            <p:cNvPr id="32781" name="图片 399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52"/>
              <a:ext cx="2180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1" name="组合 39950"/>
          <p:cNvGrpSpPr/>
          <p:nvPr/>
        </p:nvGrpSpPr>
        <p:grpSpPr bwMode="auto">
          <a:xfrm>
            <a:off x="1128045" y="5529002"/>
            <a:ext cx="3960813" cy="444500"/>
            <a:chOff x="431" y="2404"/>
            <a:chExt cx="2495" cy="280"/>
          </a:xfrm>
        </p:grpSpPr>
        <p:sp>
          <p:nvSpPr>
            <p:cNvPr id="32783" name="文本框 39951"/>
            <p:cNvSpPr txBox="1">
              <a:spLocks noChangeArrowheads="1"/>
            </p:cNvSpPr>
            <p:nvPr/>
          </p:nvSpPr>
          <p:spPr bwMode="auto">
            <a:xfrm>
              <a:off x="431" y="2432"/>
              <a:ext cx="24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解得</a:t>
              </a:r>
            </a:p>
          </p:txBody>
        </p:sp>
        <p:pic>
          <p:nvPicPr>
            <p:cNvPr id="32784" name="图片 399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2404"/>
              <a:ext cx="117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4" name="组合 39953"/>
          <p:cNvGrpSpPr/>
          <p:nvPr/>
        </p:nvGrpSpPr>
        <p:grpSpPr bwMode="auto">
          <a:xfrm>
            <a:off x="1093526" y="4856465"/>
            <a:ext cx="3917950" cy="461963"/>
            <a:chOff x="521" y="2937"/>
            <a:chExt cx="2468" cy="291"/>
          </a:xfrm>
        </p:grpSpPr>
        <p:pic>
          <p:nvPicPr>
            <p:cNvPr id="32786" name="图片 399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" y="2937"/>
              <a:ext cx="13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文本框 39955"/>
            <p:cNvSpPr txBox="1">
              <a:spLocks noChangeArrowheads="1"/>
            </p:cNvSpPr>
            <p:nvPr/>
          </p:nvSpPr>
          <p:spPr bwMode="auto">
            <a:xfrm>
              <a:off x="521" y="2976"/>
              <a:ext cx="1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由两圆相离得</a:t>
              </a:r>
            </a:p>
          </p:txBody>
        </p:sp>
      </p:grpSp>
      <p:grpSp>
        <p:nvGrpSpPr>
          <p:cNvPr id="39957" name="组合 39956"/>
          <p:cNvGrpSpPr/>
          <p:nvPr/>
        </p:nvGrpSpPr>
        <p:grpSpPr bwMode="auto">
          <a:xfrm>
            <a:off x="1040345" y="2666741"/>
            <a:ext cx="8459788" cy="504825"/>
            <a:chOff x="249" y="386"/>
            <a:chExt cx="5329" cy="318"/>
          </a:xfrm>
        </p:grpSpPr>
        <p:pic>
          <p:nvPicPr>
            <p:cNvPr id="32789" name="图片 399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386"/>
              <a:ext cx="120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文本框 39958"/>
            <p:cNvSpPr txBox="1">
              <a:spLocks noChangeArrowheads="1"/>
            </p:cNvSpPr>
            <p:nvPr/>
          </p:nvSpPr>
          <p:spPr bwMode="auto">
            <a:xfrm>
              <a:off x="249" y="420"/>
              <a:ext cx="53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解：圆                               的圆心为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），半径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  <a:r>
                <a:rPr lang="en-US" altLang="zh-CN" sz="2000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</p:txBody>
        </p:sp>
      </p:grp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41985"/>
          <p:cNvGrpSpPr/>
          <p:nvPr/>
        </p:nvGrpSpPr>
        <p:grpSpPr bwMode="auto">
          <a:xfrm>
            <a:off x="6812585" y="1971817"/>
            <a:ext cx="2987675" cy="3311525"/>
            <a:chOff x="-204" y="1207"/>
            <a:chExt cx="2448" cy="2518"/>
          </a:xfrm>
        </p:grpSpPr>
        <p:sp>
          <p:nvSpPr>
            <p:cNvPr id="33794" name="文本框 41986"/>
            <p:cNvSpPr txBox="1">
              <a:spLocks noChangeArrowheads="1"/>
            </p:cNvSpPr>
            <p:nvPr/>
          </p:nvSpPr>
          <p:spPr bwMode="auto">
            <a:xfrm>
              <a:off x="569" y="2705"/>
              <a:ext cx="28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grpSp>
          <p:nvGrpSpPr>
            <p:cNvPr id="33795" name="组合 41987"/>
            <p:cNvGrpSpPr/>
            <p:nvPr/>
          </p:nvGrpSpPr>
          <p:grpSpPr bwMode="auto">
            <a:xfrm>
              <a:off x="-204" y="1207"/>
              <a:ext cx="2448" cy="2518"/>
              <a:chOff x="3022" y="1389"/>
              <a:chExt cx="2448" cy="2518"/>
            </a:xfrm>
          </p:grpSpPr>
          <p:sp>
            <p:nvSpPr>
              <p:cNvPr id="33796" name="直接连接符 41988"/>
              <p:cNvSpPr>
                <a:spLocks noChangeShapeType="1"/>
              </p:cNvSpPr>
              <p:nvPr/>
            </p:nvSpPr>
            <p:spPr bwMode="auto">
              <a:xfrm>
                <a:off x="3022" y="2931"/>
                <a:ext cx="2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97" name="直接连接符 41989"/>
              <p:cNvSpPr>
                <a:spLocks noChangeShapeType="1"/>
              </p:cNvSpPr>
              <p:nvPr/>
            </p:nvSpPr>
            <p:spPr bwMode="auto">
              <a:xfrm flipV="1">
                <a:off x="4105" y="1480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98" name="椭圆 41990"/>
              <p:cNvSpPr>
                <a:spLocks noChangeArrowheads="1"/>
              </p:cNvSpPr>
              <p:nvPr/>
            </p:nvSpPr>
            <p:spPr bwMode="auto">
              <a:xfrm>
                <a:off x="3249" y="2659"/>
                <a:ext cx="1248" cy="12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799" name="文本框 41991"/>
              <p:cNvSpPr txBox="1">
                <a:spLocks noChangeArrowheads="1"/>
              </p:cNvSpPr>
              <p:nvPr/>
            </p:nvSpPr>
            <p:spPr bwMode="auto">
              <a:xfrm>
                <a:off x="5085" y="2887"/>
                <a:ext cx="38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3800" name="文本框 41992"/>
              <p:cNvSpPr txBox="1">
                <a:spLocks noChangeArrowheads="1"/>
              </p:cNvSpPr>
              <p:nvPr/>
            </p:nvSpPr>
            <p:spPr bwMode="auto">
              <a:xfrm>
                <a:off x="3864" y="1389"/>
                <a:ext cx="239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3801" name="文本框 41993"/>
              <p:cNvSpPr txBox="1">
                <a:spLocks noChangeArrowheads="1"/>
              </p:cNvSpPr>
              <p:nvPr/>
            </p:nvSpPr>
            <p:spPr bwMode="auto">
              <a:xfrm>
                <a:off x="3613" y="2199"/>
                <a:ext cx="383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3802" name="文本框 41994"/>
              <p:cNvSpPr txBox="1">
                <a:spLocks noChangeArrowheads="1"/>
              </p:cNvSpPr>
              <p:nvPr/>
            </p:nvSpPr>
            <p:spPr bwMode="auto">
              <a:xfrm>
                <a:off x="4563" y="3243"/>
                <a:ext cx="480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3803" name="椭圆 41995"/>
              <p:cNvSpPr>
                <a:spLocks noChangeArrowheads="1"/>
              </p:cNvSpPr>
              <p:nvPr/>
            </p:nvSpPr>
            <p:spPr bwMode="auto">
              <a:xfrm>
                <a:off x="3923" y="2205"/>
                <a:ext cx="1043" cy="102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540" name="直接连接符 42005"/>
          <p:cNvSpPr>
            <a:spLocks noChangeShapeType="1"/>
          </p:cNvSpPr>
          <p:nvPr/>
        </p:nvSpPr>
        <p:spPr bwMode="auto">
          <a:xfrm>
            <a:off x="7242797" y="2917966"/>
            <a:ext cx="1871663" cy="2011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直接连接符 42006"/>
          <p:cNvSpPr>
            <a:spLocks noChangeShapeType="1"/>
          </p:cNvSpPr>
          <p:nvPr/>
        </p:nvSpPr>
        <p:spPr bwMode="auto">
          <a:xfrm flipV="1">
            <a:off x="7714284" y="3845067"/>
            <a:ext cx="43180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直接连接符 42007"/>
          <p:cNvSpPr>
            <a:spLocks noChangeShapeType="1"/>
          </p:cNvSpPr>
          <p:nvPr/>
        </p:nvSpPr>
        <p:spPr bwMode="auto">
          <a:xfrm flipH="1">
            <a:off x="7714285" y="3527566"/>
            <a:ext cx="71437" cy="7921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07" name="文本框 42008"/>
          <p:cNvSpPr txBox="1">
            <a:spLocks noChangeArrowheads="1"/>
          </p:cNvSpPr>
          <p:nvPr/>
        </p:nvSpPr>
        <p:spPr bwMode="auto">
          <a:xfrm>
            <a:off x="8699559" y="3331212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C1</a:t>
            </a:r>
          </a:p>
        </p:txBody>
      </p:sp>
      <p:grpSp>
        <p:nvGrpSpPr>
          <p:cNvPr id="33809" name="组合 1"/>
          <p:cNvGrpSpPr/>
          <p:nvPr/>
        </p:nvGrpSpPr>
        <p:grpSpPr bwMode="auto">
          <a:xfrm>
            <a:off x="565731" y="1250117"/>
            <a:ext cx="11035178" cy="487796"/>
            <a:chOff x="618" y="880"/>
            <a:chExt cx="17379" cy="768"/>
          </a:xfrm>
        </p:grpSpPr>
        <p:sp>
          <p:nvSpPr>
            <p:cNvPr id="33810" name="矩形 27649"/>
            <p:cNvSpPr>
              <a:spLocks noChangeArrowheads="1"/>
            </p:cNvSpPr>
            <p:nvPr/>
          </p:nvSpPr>
          <p:spPr bwMode="auto">
            <a:xfrm>
              <a:off x="618" y="1018"/>
              <a:ext cx="249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变式二：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33811" name="图片 276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880"/>
              <a:ext cx="567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图片 276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" y="928"/>
              <a:ext cx="57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3" name="矩形 27652"/>
            <p:cNvSpPr>
              <a:spLocks noChangeArrowheads="1"/>
            </p:cNvSpPr>
            <p:nvPr/>
          </p:nvSpPr>
          <p:spPr bwMode="auto">
            <a:xfrm>
              <a:off x="8886" y="977"/>
              <a:ext cx="157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与圆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3814" name="矩形 27653"/>
            <p:cNvSpPr>
              <a:spLocks noChangeArrowheads="1"/>
            </p:cNvSpPr>
            <p:nvPr/>
          </p:nvSpPr>
          <p:spPr bwMode="auto">
            <a:xfrm>
              <a:off x="15636" y="973"/>
              <a:ext cx="2361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公共弦长。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3815" name="矩形 27665"/>
            <p:cNvSpPr>
              <a:spLocks noChangeArrowheads="1"/>
            </p:cNvSpPr>
            <p:nvPr/>
          </p:nvSpPr>
          <p:spPr bwMode="auto">
            <a:xfrm>
              <a:off x="2163" y="1009"/>
              <a:ext cx="111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求圆</a:t>
              </a: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14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1860929"/>
            <a:ext cx="2012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114690"/>
          <p:cNvSpPr txBox="1">
            <a:spLocks noChangeArrowheads="1"/>
          </p:cNvSpPr>
          <p:nvPr/>
        </p:nvSpPr>
        <p:spPr bwMode="auto">
          <a:xfrm>
            <a:off x="749924" y="1198264"/>
            <a:ext cx="594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圆与圆的                 位置关系</a:t>
            </a:r>
          </a:p>
        </p:txBody>
      </p:sp>
      <p:sp>
        <p:nvSpPr>
          <p:cNvPr id="114692" name="文本框 114691"/>
          <p:cNvSpPr txBox="1"/>
          <p:nvPr/>
        </p:nvSpPr>
        <p:spPr>
          <a:xfrm>
            <a:off x="4434197" y="3042493"/>
            <a:ext cx="12906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外离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8" name="图片 114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92" y="3491940"/>
            <a:ext cx="187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146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5" y="5234833"/>
            <a:ext cx="17002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146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5" y="3491940"/>
            <a:ext cx="11588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146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16" y="1860929"/>
            <a:ext cx="1168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文本框 114696"/>
          <p:cNvSpPr txBox="1"/>
          <p:nvPr/>
        </p:nvSpPr>
        <p:spPr>
          <a:xfrm>
            <a:off x="7685487" y="4814628"/>
            <a:ext cx="1157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外切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8" name="文本框 114697"/>
          <p:cNvSpPr txBox="1"/>
          <p:nvPr/>
        </p:nvSpPr>
        <p:spPr>
          <a:xfrm>
            <a:off x="5976493" y="5523758"/>
            <a:ext cx="10509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相交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9" name="文本框 114698"/>
          <p:cNvSpPr txBox="1"/>
          <p:nvPr/>
        </p:nvSpPr>
        <p:spPr>
          <a:xfrm>
            <a:off x="4491386" y="4780930"/>
            <a:ext cx="1066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内切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0" name="文本框 114699"/>
          <p:cNvSpPr txBox="1"/>
          <p:nvPr/>
        </p:nvSpPr>
        <p:spPr>
          <a:xfrm>
            <a:off x="7924899" y="3007104"/>
            <a:ext cx="1143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内含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1" name="文本框 114700">
            <a:hlinkClick r:id="rId8" action="ppaction://hlinkfile"/>
          </p:cNvPr>
          <p:cNvSpPr txBox="1"/>
          <p:nvPr/>
        </p:nvSpPr>
        <p:spPr>
          <a:xfrm>
            <a:off x="2058503" y="1182528"/>
            <a:ext cx="2014538" cy="4001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  种</a:t>
            </a:r>
          </a:p>
        </p:txBody>
      </p:sp>
      <p:sp>
        <p:nvSpPr>
          <p:cNvPr id="114702" name="文本框 114701"/>
          <p:cNvSpPr txBox="1"/>
          <p:nvPr/>
        </p:nvSpPr>
        <p:spPr>
          <a:xfrm>
            <a:off x="660400" y="2045103"/>
            <a:ext cx="2808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两圆无公共点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3" name="文本框 114702"/>
          <p:cNvSpPr txBox="1"/>
          <p:nvPr/>
        </p:nvSpPr>
        <p:spPr>
          <a:xfrm>
            <a:off x="660400" y="3864973"/>
            <a:ext cx="3635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两圆仅有一公共点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4" name="文本框 114703"/>
          <p:cNvSpPr txBox="1"/>
          <p:nvPr/>
        </p:nvSpPr>
        <p:spPr>
          <a:xfrm>
            <a:off x="567803" y="5386749"/>
            <a:ext cx="32400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两圆有两公共点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8" name="矩形 30736"/>
          <p:cNvSpPr>
            <a:spLocks noChangeArrowheads="1"/>
          </p:cNvSpPr>
          <p:nvPr/>
        </p:nvSpPr>
        <p:spPr bwMode="auto">
          <a:xfrm>
            <a:off x="5044876" y="302042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|O</a:t>
            </a:r>
            <a:r>
              <a:rPr lang="en-US" altLang="zh-CN" sz="2000" i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i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|&gt;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R+r</a:t>
            </a:r>
            <a:endParaRPr lang="en-US" altLang="zh-CN" sz="20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30737"/>
          <p:cNvSpPr>
            <a:spLocks noChangeArrowheads="1"/>
          </p:cNvSpPr>
          <p:nvPr/>
        </p:nvSpPr>
        <p:spPr bwMode="auto">
          <a:xfrm>
            <a:off x="8466597" y="4781371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|O</a:t>
            </a:r>
            <a:r>
              <a:rPr lang="en-US" altLang="zh-CN" sz="2000" i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i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R+r</a:t>
            </a:r>
            <a:endParaRPr lang="en-US" altLang="zh-CN" sz="20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3073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779420" y="5523758"/>
            <a:ext cx="2018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R-r&lt;|O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|&lt;R+r</a:t>
            </a:r>
          </a:p>
        </p:txBody>
      </p:sp>
      <p:sp>
        <p:nvSpPr>
          <p:cNvPr id="21" name="矩形 30739"/>
          <p:cNvSpPr>
            <a:spLocks noChangeArrowheads="1"/>
          </p:cNvSpPr>
          <p:nvPr/>
        </p:nvSpPr>
        <p:spPr bwMode="auto">
          <a:xfrm>
            <a:off x="5258989" y="4736419"/>
            <a:ext cx="1435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|=R-r</a:t>
            </a:r>
          </a:p>
        </p:txBody>
      </p:sp>
      <p:sp>
        <p:nvSpPr>
          <p:cNvPr id="22" name="矩形 30740"/>
          <p:cNvSpPr>
            <a:spLocks noChangeArrowheads="1"/>
          </p:cNvSpPr>
          <p:nvPr/>
        </p:nvSpPr>
        <p:spPr bwMode="auto">
          <a:xfrm>
            <a:off x="8638896" y="2969734"/>
            <a:ext cx="2001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i="1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|&lt;R-r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8" grpId="0"/>
      <p:bldP spid="114699" grpId="0"/>
      <p:bldP spid="114700" grpId="0"/>
      <p:bldP spid="114701" grpId="0"/>
      <p:bldP spid="114702" grpId="0"/>
      <p:bldP spid="114703" grpId="0"/>
      <p:bldP spid="1147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7D1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599187" y="1211223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、直线与圆有哪些位置关系？</a:t>
            </a:r>
          </a:p>
        </p:txBody>
      </p:sp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626351" y="1826706"/>
            <a:ext cx="754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，有两个公共点；</a:t>
            </a: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626351" y="2393716"/>
            <a:ext cx="754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，只有一个公共点；</a:t>
            </a:r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626351" y="2960726"/>
            <a:ext cx="754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，没有公共点；</a:t>
            </a:r>
          </a:p>
        </p:txBody>
      </p:sp>
      <p:grpSp>
        <p:nvGrpSpPr>
          <p:cNvPr id="15371" name="组合 15370"/>
          <p:cNvGrpSpPr/>
          <p:nvPr/>
        </p:nvGrpSpPr>
        <p:grpSpPr bwMode="auto">
          <a:xfrm>
            <a:off x="7391479" y="3533929"/>
            <a:ext cx="1885157" cy="1434259"/>
            <a:chOff x="476" y="2251"/>
            <a:chExt cx="1225" cy="932"/>
          </a:xfrm>
        </p:grpSpPr>
        <p:sp>
          <p:nvSpPr>
            <p:cNvPr id="16391" name="文本框 15371"/>
            <p:cNvSpPr txBox="1">
              <a:spLocks noChangeArrowheads="1"/>
            </p:cNvSpPr>
            <p:nvPr/>
          </p:nvSpPr>
          <p:spPr bwMode="auto">
            <a:xfrm>
              <a:off x="884" y="2659"/>
              <a:ext cx="4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grpSp>
          <p:nvGrpSpPr>
            <p:cNvPr id="16392" name="组合 15372"/>
            <p:cNvGrpSpPr/>
            <p:nvPr/>
          </p:nvGrpSpPr>
          <p:grpSpPr bwMode="auto">
            <a:xfrm>
              <a:off x="476" y="2251"/>
              <a:ext cx="1008" cy="864"/>
              <a:chOff x="476" y="2251"/>
              <a:chExt cx="1008" cy="864"/>
            </a:xfrm>
          </p:grpSpPr>
          <p:sp>
            <p:nvSpPr>
              <p:cNvPr id="16393" name="椭圆 15373"/>
              <p:cNvSpPr>
                <a:spLocks noChangeArrowheads="1"/>
              </p:cNvSpPr>
              <p:nvPr/>
            </p:nvSpPr>
            <p:spPr bwMode="auto">
              <a:xfrm>
                <a:off x="620" y="2251"/>
                <a:ext cx="624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4" name="直接连接符 15374"/>
              <p:cNvSpPr>
                <a:spLocks noChangeShapeType="1"/>
              </p:cNvSpPr>
              <p:nvPr/>
            </p:nvSpPr>
            <p:spPr bwMode="auto">
              <a:xfrm>
                <a:off x="476" y="3115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5" name="流程图: 联系 15375"/>
              <p:cNvSpPr>
                <a:spLocks noChangeArrowheads="1"/>
              </p:cNvSpPr>
              <p:nvPr/>
            </p:nvSpPr>
            <p:spPr bwMode="auto">
              <a:xfrm>
                <a:off x="907" y="2541"/>
                <a:ext cx="23" cy="23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6" name="直接连接符 15376"/>
              <p:cNvSpPr>
                <a:spLocks noChangeShapeType="1"/>
              </p:cNvSpPr>
              <p:nvPr/>
            </p:nvSpPr>
            <p:spPr bwMode="auto">
              <a:xfrm>
                <a:off x="930" y="2568"/>
                <a:ext cx="0" cy="5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7" name="椭圆 15377"/>
              <p:cNvSpPr>
                <a:spLocks noChangeArrowheads="1"/>
              </p:cNvSpPr>
              <p:nvPr/>
            </p:nvSpPr>
            <p:spPr bwMode="auto">
              <a:xfrm>
                <a:off x="620" y="2251"/>
                <a:ext cx="624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8" name="直接连接符 15378"/>
              <p:cNvSpPr>
                <a:spLocks noChangeShapeType="1"/>
              </p:cNvSpPr>
              <p:nvPr/>
            </p:nvSpPr>
            <p:spPr bwMode="auto">
              <a:xfrm>
                <a:off x="476" y="3115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99" name="流程图: 联系 15379"/>
              <p:cNvSpPr>
                <a:spLocks noChangeArrowheads="1"/>
              </p:cNvSpPr>
              <p:nvPr/>
            </p:nvSpPr>
            <p:spPr bwMode="auto">
              <a:xfrm>
                <a:off x="907" y="2541"/>
                <a:ext cx="23" cy="23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0" name="文本框 15380"/>
              <p:cNvSpPr txBox="1">
                <a:spLocks noChangeArrowheads="1"/>
              </p:cNvSpPr>
              <p:nvPr/>
            </p:nvSpPr>
            <p:spPr bwMode="auto">
              <a:xfrm>
                <a:off x="748" y="2432"/>
                <a:ext cx="4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6401" name="直接连接符 15381"/>
              <p:cNvSpPr>
                <a:spLocks noChangeShapeType="1"/>
              </p:cNvSpPr>
              <p:nvPr/>
            </p:nvSpPr>
            <p:spPr bwMode="auto">
              <a:xfrm flipH="1" flipV="1">
                <a:off x="658" y="2387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2" name="文本框 15382"/>
              <p:cNvSpPr txBox="1">
                <a:spLocks noChangeArrowheads="1"/>
              </p:cNvSpPr>
              <p:nvPr/>
            </p:nvSpPr>
            <p:spPr bwMode="auto">
              <a:xfrm>
                <a:off x="748" y="2296"/>
                <a:ext cx="5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chemeClr val="accent2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r</a:t>
                </a:r>
              </a:p>
            </p:txBody>
          </p:sp>
        </p:grpSp>
        <p:sp>
          <p:nvSpPr>
            <p:cNvPr id="16403" name="文本框 15383"/>
            <p:cNvSpPr txBox="1">
              <a:spLocks noChangeArrowheads="1"/>
            </p:cNvSpPr>
            <p:nvPr/>
          </p:nvSpPr>
          <p:spPr bwMode="auto">
            <a:xfrm>
              <a:off x="1474" y="2931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grpSp>
          <p:nvGrpSpPr>
            <p:cNvPr id="16404" name="组合 15384"/>
            <p:cNvGrpSpPr/>
            <p:nvPr/>
          </p:nvGrpSpPr>
          <p:grpSpPr bwMode="auto">
            <a:xfrm>
              <a:off x="884" y="3022"/>
              <a:ext cx="46" cy="91"/>
              <a:chOff x="884" y="3022"/>
              <a:chExt cx="46" cy="91"/>
            </a:xfrm>
          </p:grpSpPr>
          <p:sp>
            <p:nvSpPr>
              <p:cNvPr id="16405" name="直接连接符 15385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6" name="直接连接符 15386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388" name="组合 15387"/>
          <p:cNvGrpSpPr/>
          <p:nvPr/>
        </p:nvGrpSpPr>
        <p:grpSpPr bwMode="auto">
          <a:xfrm>
            <a:off x="2086057" y="3790684"/>
            <a:ext cx="1944687" cy="1047750"/>
            <a:chOff x="3787" y="2523"/>
            <a:chExt cx="1225" cy="660"/>
          </a:xfrm>
        </p:grpSpPr>
        <p:grpSp>
          <p:nvGrpSpPr>
            <p:cNvPr id="16408" name="组合 15388"/>
            <p:cNvGrpSpPr/>
            <p:nvPr/>
          </p:nvGrpSpPr>
          <p:grpSpPr bwMode="auto">
            <a:xfrm>
              <a:off x="3787" y="2523"/>
              <a:ext cx="1008" cy="624"/>
              <a:chOff x="4014" y="2296"/>
              <a:chExt cx="1008" cy="624"/>
            </a:xfrm>
          </p:grpSpPr>
          <p:sp>
            <p:nvSpPr>
              <p:cNvPr id="16409" name="椭圆 15389"/>
              <p:cNvSpPr>
                <a:spLocks noChangeArrowheads="1"/>
              </p:cNvSpPr>
              <p:nvPr/>
            </p:nvSpPr>
            <p:spPr bwMode="auto">
              <a:xfrm>
                <a:off x="4158" y="2296"/>
                <a:ext cx="624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0" name="流程图: 联系 15390"/>
              <p:cNvSpPr>
                <a:spLocks noChangeArrowheads="1"/>
              </p:cNvSpPr>
              <p:nvPr/>
            </p:nvSpPr>
            <p:spPr bwMode="auto">
              <a:xfrm>
                <a:off x="4445" y="2586"/>
                <a:ext cx="23" cy="23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1" name="直接连接符 15391"/>
              <p:cNvSpPr>
                <a:spLocks noChangeShapeType="1"/>
              </p:cNvSpPr>
              <p:nvPr/>
            </p:nvSpPr>
            <p:spPr bwMode="auto">
              <a:xfrm>
                <a:off x="4468" y="2613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2" name="椭圆 15392"/>
              <p:cNvSpPr>
                <a:spLocks noChangeArrowheads="1"/>
              </p:cNvSpPr>
              <p:nvPr/>
            </p:nvSpPr>
            <p:spPr bwMode="auto">
              <a:xfrm>
                <a:off x="4158" y="2296"/>
                <a:ext cx="624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3" name="直接连接符 15393"/>
              <p:cNvSpPr>
                <a:spLocks noChangeShapeType="1"/>
              </p:cNvSpPr>
              <p:nvPr/>
            </p:nvSpPr>
            <p:spPr bwMode="auto">
              <a:xfrm>
                <a:off x="4014" y="2840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4" name="流程图: 联系 15394"/>
              <p:cNvSpPr>
                <a:spLocks noChangeArrowheads="1"/>
              </p:cNvSpPr>
              <p:nvPr/>
            </p:nvSpPr>
            <p:spPr bwMode="auto">
              <a:xfrm>
                <a:off x="4445" y="2586"/>
                <a:ext cx="23" cy="23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15" name="文本框 15395"/>
              <p:cNvSpPr txBox="1">
                <a:spLocks noChangeArrowheads="1"/>
              </p:cNvSpPr>
              <p:nvPr/>
            </p:nvSpPr>
            <p:spPr bwMode="auto">
              <a:xfrm>
                <a:off x="4422" y="2568"/>
                <a:ext cx="4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chemeClr val="accent2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6416" name="文本框 15396"/>
              <p:cNvSpPr txBox="1">
                <a:spLocks noChangeArrowheads="1"/>
              </p:cNvSpPr>
              <p:nvPr/>
            </p:nvSpPr>
            <p:spPr bwMode="auto">
              <a:xfrm>
                <a:off x="4241" y="2478"/>
                <a:ext cx="4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6417" name="直接连接符 15397"/>
              <p:cNvSpPr>
                <a:spLocks noChangeShapeType="1"/>
              </p:cNvSpPr>
              <p:nvPr/>
            </p:nvSpPr>
            <p:spPr bwMode="auto">
              <a:xfrm flipH="1" flipV="1">
                <a:off x="4196" y="2432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18" name="文本框 15398"/>
            <p:cNvSpPr txBox="1">
              <a:spLocks noChangeArrowheads="1"/>
            </p:cNvSpPr>
            <p:nvPr/>
          </p:nvSpPr>
          <p:spPr bwMode="auto">
            <a:xfrm>
              <a:off x="4105" y="2523"/>
              <a:ext cx="5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  <p:sp>
          <p:nvSpPr>
            <p:cNvPr id="16419" name="文本框 15399"/>
            <p:cNvSpPr txBox="1">
              <a:spLocks noChangeArrowheads="1"/>
            </p:cNvSpPr>
            <p:nvPr/>
          </p:nvSpPr>
          <p:spPr bwMode="auto">
            <a:xfrm>
              <a:off x="4785" y="2931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grpSp>
          <p:nvGrpSpPr>
            <p:cNvPr id="16420" name="组合 15400"/>
            <p:cNvGrpSpPr/>
            <p:nvPr/>
          </p:nvGrpSpPr>
          <p:grpSpPr bwMode="auto">
            <a:xfrm>
              <a:off x="4195" y="2976"/>
              <a:ext cx="46" cy="91"/>
              <a:chOff x="884" y="3022"/>
              <a:chExt cx="46" cy="91"/>
            </a:xfrm>
          </p:grpSpPr>
          <p:sp>
            <p:nvSpPr>
              <p:cNvPr id="16421" name="直接连接符 15401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22" name="直接连接符 15402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04" name="组合 15403"/>
          <p:cNvGrpSpPr/>
          <p:nvPr/>
        </p:nvGrpSpPr>
        <p:grpSpPr bwMode="auto">
          <a:xfrm>
            <a:off x="4775280" y="3679560"/>
            <a:ext cx="1944688" cy="1119188"/>
            <a:chOff x="2109" y="2478"/>
            <a:chExt cx="1225" cy="705"/>
          </a:xfrm>
        </p:grpSpPr>
        <p:grpSp>
          <p:nvGrpSpPr>
            <p:cNvPr id="16424" name="组合 15404"/>
            <p:cNvGrpSpPr/>
            <p:nvPr/>
          </p:nvGrpSpPr>
          <p:grpSpPr bwMode="auto">
            <a:xfrm>
              <a:off x="2109" y="2478"/>
              <a:ext cx="1008" cy="635"/>
              <a:chOff x="2109" y="2795"/>
              <a:chExt cx="1008" cy="635"/>
            </a:xfrm>
          </p:grpSpPr>
          <p:sp>
            <p:nvSpPr>
              <p:cNvPr id="16425" name="直接连接符 15405"/>
              <p:cNvSpPr>
                <a:spLocks noChangeShapeType="1"/>
              </p:cNvSpPr>
              <p:nvPr/>
            </p:nvSpPr>
            <p:spPr bwMode="auto">
              <a:xfrm>
                <a:off x="2109" y="3430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6426" name="组合 15406"/>
              <p:cNvGrpSpPr/>
              <p:nvPr/>
            </p:nvGrpSpPr>
            <p:grpSpPr bwMode="auto">
              <a:xfrm>
                <a:off x="2256" y="2795"/>
                <a:ext cx="624" cy="624"/>
                <a:chOff x="2245" y="2795"/>
                <a:chExt cx="624" cy="624"/>
              </a:xfrm>
            </p:grpSpPr>
            <p:sp>
              <p:nvSpPr>
                <p:cNvPr id="16427" name="椭圆 15407"/>
                <p:cNvSpPr>
                  <a:spLocks noChangeArrowheads="1"/>
                </p:cNvSpPr>
                <p:nvPr/>
              </p:nvSpPr>
              <p:spPr bwMode="auto">
                <a:xfrm>
                  <a:off x="2245" y="2795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28" name="流程图: 联系 15408"/>
                <p:cNvSpPr>
                  <a:spLocks noChangeArrowheads="1"/>
                </p:cNvSpPr>
                <p:nvPr/>
              </p:nvSpPr>
              <p:spPr bwMode="auto">
                <a:xfrm>
                  <a:off x="2532" y="3085"/>
                  <a:ext cx="23" cy="23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29" name="直接连接符 15409"/>
              <p:cNvSpPr>
                <a:spLocks noChangeShapeType="1"/>
              </p:cNvSpPr>
              <p:nvPr/>
            </p:nvSpPr>
            <p:spPr bwMode="auto">
              <a:xfrm>
                <a:off x="2562" y="3113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30" name="文本框 15410"/>
              <p:cNvSpPr txBox="1">
                <a:spLocks noChangeArrowheads="1"/>
              </p:cNvSpPr>
              <p:nvPr/>
            </p:nvSpPr>
            <p:spPr bwMode="auto">
              <a:xfrm>
                <a:off x="2336" y="2931"/>
                <a:ext cx="31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6431" name="文本框 15411"/>
              <p:cNvSpPr txBox="1">
                <a:spLocks noChangeArrowheads="1"/>
              </p:cNvSpPr>
              <p:nvPr/>
            </p:nvSpPr>
            <p:spPr bwMode="auto">
              <a:xfrm>
                <a:off x="2608" y="3158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chemeClr val="accent2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6432" name="直接连接符 15412"/>
              <p:cNvSpPr>
                <a:spLocks noChangeShapeType="1"/>
              </p:cNvSpPr>
              <p:nvPr/>
            </p:nvSpPr>
            <p:spPr bwMode="auto">
              <a:xfrm flipH="1" flipV="1">
                <a:off x="2290" y="2931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33" name="文本框 15413"/>
            <p:cNvSpPr txBox="1">
              <a:spLocks noChangeArrowheads="1"/>
            </p:cNvSpPr>
            <p:nvPr/>
          </p:nvSpPr>
          <p:spPr bwMode="auto">
            <a:xfrm>
              <a:off x="2381" y="2478"/>
              <a:ext cx="5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  <p:sp>
          <p:nvSpPr>
            <p:cNvPr id="16434" name="文本框 15414"/>
            <p:cNvSpPr txBox="1">
              <a:spLocks noChangeArrowheads="1"/>
            </p:cNvSpPr>
            <p:nvPr/>
          </p:nvSpPr>
          <p:spPr bwMode="auto">
            <a:xfrm>
              <a:off x="3107" y="2931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grpSp>
          <p:nvGrpSpPr>
            <p:cNvPr id="16435" name="组合 15415"/>
            <p:cNvGrpSpPr/>
            <p:nvPr/>
          </p:nvGrpSpPr>
          <p:grpSpPr bwMode="auto">
            <a:xfrm>
              <a:off x="2517" y="3022"/>
              <a:ext cx="46" cy="91"/>
              <a:chOff x="884" y="3022"/>
              <a:chExt cx="46" cy="91"/>
            </a:xfrm>
          </p:grpSpPr>
          <p:sp>
            <p:nvSpPr>
              <p:cNvPr id="16436" name="直接连接符 15416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37" name="直接连接符 15417"/>
              <p:cNvSpPr>
                <a:spLocks noChangeShapeType="1"/>
              </p:cNvSpPr>
              <p:nvPr/>
            </p:nvSpPr>
            <p:spPr bwMode="auto">
              <a:xfrm>
                <a:off x="884" y="302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421" name="文本框 15420"/>
          <p:cNvSpPr txBox="1">
            <a:spLocks noChangeArrowheads="1"/>
          </p:cNvSpPr>
          <p:nvPr/>
        </p:nvSpPr>
        <p:spPr bwMode="auto">
          <a:xfrm>
            <a:off x="626351" y="5229801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、判断直线与圆的位置关系有哪些方法？</a:t>
            </a:r>
          </a:p>
        </p:txBody>
      </p: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4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47" y="1963620"/>
            <a:ext cx="4580807" cy="15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左右箭头 10242"/>
          <p:cNvSpPr>
            <a:spLocks noChangeArrowheads="1"/>
          </p:cNvSpPr>
          <p:nvPr/>
        </p:nvSpPr>
        <p:spPr bwMode="auto">
          <a:xfrm>
            <a:off x="5261454" y="429054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矩形 10243"/>
          <p:cNvSpPr>
            <a:spLocks noChangeArrowheads="1"/>
          </p:cNvSpPr>
          <p:nvPr/>
        </p:nvSpPr>
        <p:spPr bwMode="auto">
          <a:xfrm>
            <a:off x="4269597" y="4195295"/>
            <a:ext cx="633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grpSp>
        <p:nvGrpSpPr>
          <p:cNvPr id="10245" name="组合 10244"/>
          <p:cNvGrpSpPr/>
          <p:nvPr/>
        </p:nvGrpSpPr>
        <p:grpSpPr bwMode="auto">
          <a:xfrm>
            <a:off x="4269598" y="4868403"/>
            <a:ext cx="1954213" cy="400050"/>
            <a:chOff x="2280" y="2841"/>
            <a:chExt cx="1231" cy="252"/>
          </a:xfrm>
        </p:grpSpPr>
        <p:sp>
          <p:nvSpPr>
            <p:cNvPr id="17413" name="左右箭头 10245"/>
            <p:cNvSpPr>
              <a:spLocks noChangeArrowheads="1"/>
            </p:cNvSpPr>
            <p:nvPr/>
          </p:nvSpPr>
          <p:spPr bwMode="auto">
            <a:xfrm>
              <a:off x="2935" y="2897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矩形 10246"/>
            <p:cNvSpPr>
              <a:spLocks noChangeArrowheads="1"/>
            </p:cNvSpPr>
            <p:nvPr/>
          </p:nvSpPr>
          <p:spPr bwMode="auto">
            <a:xfrm>
              <a:off x="2280" y="2841"/>
              <a:ext cx="3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=1</a:t>
              </a:r>
            </a:p>
          </p:txBody>
        </p:sp>
      </p:grpSp>
      <p:grpSp>
        <p:nvGrpSpPr>
          <p:cNvPr id="10248" name="组合 10247"/>
          <p:cNvGrpSpPr/>
          <p:nvPr/>
        </p:nvGrpSpPr>
        <p:grpSpPr bwMode="auto">
          <a:xfrm>
            <a:off x="4248179" y="5565638"/>
            <a:ext cx="1958975" cy="415925"/>
            <a:chOff x="2280" y="3369"/>
            <a:chExt cx="1234" cy="262"/>
          </a:xfrm>
        </p:grpSpPr>
        <p:sp>
          <p:nvSpPr>
            <p:cNvPr id="17416" name="左右箭头 10248"/>
            <p:cNvSpPr>
              <a:spLocks noChangeArrowheads="1"/>
            </p:cNvSpPr>
            <p:nvPr/>
          </p:nvSpPr>
          <p:spPr bwMode="auto">
            <a:xfrm>
              <a:off x="2938" y="3439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矩形 10249"/>
            <p:cNvSpPr>
              <a:spLocks noChangeArrowheads="1"/>
            </p:cNvSpPr>
            <p:nvPr/>
          </p:nvSpPr>
          <p:spPr bwMode="auto">
            <a:xfrm>
              <a:off x="2280" y="3369"/>
              <a:ext cx="3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=2</a:t>
              </a:r>
            </a:p>
          </p:txBody>
        </p:sp>
      </p:grpSp>
      <p:sp>
        <p:nvSpPr>
          <p:cNvPr id="10251" name="矩形 10250"/>
          <p:cNvSpPr>
            <a:spLocks noChangeArrowheads="1"/>
          </p:cNvSpPr>
          <p:nvPr/>
        </p:nvSpPr>
        <p:spPr bwMode="auto">
          <a:xfrm>
            <a:off x="6629234" y="4230863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</a:p>
        </p:txBody>
      </p:sp>
      <p:sp>
        <p:nvSpPr>
          <p:cNvPr id="10252" name="矩形 10251"/>
          <p:cNvSpPr>
            <a:spLocks noChangeArrowheads="1"/>
          </p:cNvSpPr>
          <p:nvPr/>
        </p:nvSpPr>
        <p:spPr bwMode="auto">
          <a:xfrm>
            <a:off x="6629233" y="4939801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</a:p>
        </p:txBody>
      </p:sp>
      <p:sp>
        <p:nvSpPr>
          <p:cNvPr id="10253" name="矩形 10252"/>
          <p:cNvSpPr>
            <a:spLocks noChangeArrowheads="1"/>
          </p:cNvSpPr>
          <p:nvPr/>
        </p:nvSpPr>
        <p:spPr bwMode="auto">
          <a:xfrm>
            <a:off x="6618316" y="5672800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</a:p>
        </p:txBody>
      </p:sp>
      <p:grpSp>
        <p:nvGrpSpPr>
          <p:cNvPr id="10254" name="组合 10253"/>
          <p:cNvGrpSpPr/>
          <p:nvPr/>
        </p:nvGrpSpPr>
        <p:grpSpPr bwMode="auto">
          <a:xfrm>
            <a:off x="2145947" y="4195295"/>
            <a:ext cx="1765300" cy="400050"/>
            <a:chOff x="587" y="2355"/>
            <a:chExt cx="1112" cy="252"/>
          </a:xfrm>
        </p:grpSpPr>
        <p:sp>
          <p:nvSpPr>
            <p:cNvPr id="17422" name="左右箭头 10254"/>
            <p:cNvSpPr>
              <a:spLocks noChangeArrowheads="1"/>
            </p:cNvSpPr>
            <p:nvPr/>
          </p:nvSpPr>
          <p:spPr bwMode="auto">
            <a:xfrm>
              <a:off x="1123" y="2385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矩形 10255"/>
            <p:cNvSpPr>
              <a:spLocks noChangeArrowheads="1"/>
            </p:cNvSpPr>
            <p:nvPr/>
          </p:nvSpPr>
          <p:spPr bwMode="auto">
            <a:xfrm>
              <a:off x="587" y="2355"/>
              <a:ext cx="4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&lt;0</a:t>
              </a:r>
            </a:p>
          </p:txBody>
        </p:sp>
      </p:grpSp>
      <p:grpSp>
        <p:nvGrpSpPr>
          <p:cNvPr id="10257" name="组合 10256"/>
          <p:cNvGrpSpPr/>
          <p:nvPr/>
        </p:nvGrpSpPr>
        <p:grpSpPr bwMode="auto">
          <a:xfrm>
            <a:off x="2105887" y="4939801"/>
            <a:ext cx="1804988" cy="400050"/>
            <a:chOff x="492" y="1726"/>
            <a:chExt cx="1137" cy="252"/>
          </a:xfrm>
        </p:grpSpPr>
        <p:sp>
          <p:nvSpPr>
            <p:cNvPr id="17425" name="左右箭头 10257"/>
            <p:cNvSpPr>
              <a:spLocks noChangeArrowheads="1"/>
            </p:cNvSpPr>
            <p:nvPr/>
          </p:nvSpPr>
          <p:spPr bwMode="auto">
            <a:xfrm>
              <a:off x="1053" y="1737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6" name="矩形 10258"/>
            <p:cNvSpPr>
              <a:spLocks noChangeArrowheads="1"/>
            </p:cNvSpPr>
            <p:nvPr/>
          </p:nvSpPr>
          <p:spPr bwMode="auto">
            <a:xfrm>
              <a:off x="492" y="1726"/>
              <a:ext cx="4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=0</a:t>
              </a:r>
            </a:p>
          </p:txBody>
        </p:sp>
      </p:grpSp>
      <p:grpSp>
        <p:nvGrpSpPr>
          <p:cNvPr id="10260" name="组合 10259"/>
          <p:cNvGrpSpPr/>
          <p:nvPr/>
        </p:nvGrpSpPr>
        <p:grpSpPr bwMode="auto">
          <a:xfrm>
            <a:off x="2107632" y="5634700"/>
            <a:ext cx="1830388" cy="400050"/>
            <a:chOff x="582" y="3363"/>
            <a:chExt cx="1153" cy="252"/>
          </a:xfrm>
        </p:grpSpPr>
        <p:sp>
          <p:nvSpPr>
            <p:cNvPr id="17428" name="左右箭头 10260"/>
            <p:cNvSpPr>
              <a:spLocks noChangeArrowheads="1"/>
            </p:cNvSpPr>
            <p:nvPr/>
          </p:nvSpPr>
          <p:spPr bwMode="auto">
            <a:xfrm>
              <a:off x="1159" y="3387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9" name="矩形 10261"/>
            <p:cNvSpPr>
              <a:spLocks noChangeArrowheads="1"/>
            </p:cNvSpPr>
            <p:nvPr/>
          </p:nvSpPr>
          <p:spPr bwMode="auto">
            <a:xfrm>
              <a:off x="582" y="3363"/>
              <a:ext cx="4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</a:p>
          </p:txBody>
        </p:sp>
      </p:grpSp>
      <p:sp>
        <p:nvSpPr>
          <p:cNvPr id="10263" name="左右箭头 10262"/>
          <p:cNvSpPr>
            <a:spLocks noChangeArrowheads="1"/>
          </p:cNvSpPr>
          <p:nvPr/>
        </p:nvSpPr>
        <p:spPr bwMode="auto">
          <a:xfrm>
            <a:off x="1914256" y="3656662"/>
            <a:ext cx="2016125" cy="287337"/>
          </a:xfrm>
          <a:prstGeom prst="leftRightArrow">
            <a:avLst>
              <a:gd name="adj1" fmla="val 50000"/>
              <a:gd name="adj2" fmla="val 1401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4" name="文本框 10263"/>
          <p:cNvSpPr txBox="1">
            <a:spLocks noChangeArrowheads="1"/>
          </p:cNvSpPr>
          <p:nvPr/>
        </p:nvSpPr>
        <p:spPr bwMode="auto">
          <a:xfrm>
            <a:off x="4077267" y="3600275"/>
            <a:ext cx="511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消元后关于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得一元二次方程解的个数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10265" name="文本框 10264"/>
          <p:cNvSpPr txBox="1">
            <a:spLocks noChangeArrowheads="1"/>
          </p:cNvSpPr>
          <p:nvPr/>
        </p:nvSpPr>
        <p:spPr bwMode="auto">
          <a:xfrm>
            <a:off x="688939" y="1288647"/>
            <a:ext cx="4388038" cy="4022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直线与圆的位置关系的判定方法一：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1" grpId="0"/>
      <p:bldP spid="10252" grpId="0"/>
      <p:bldP spid="10253" grpId="0"/>
      <p:bldP spid="10264" grpId="0"/>
      <p:bldP spid="102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>
            <a:spLocks noChangeArrowheads="1"/>
          </p:cNvSpPr>
          <p:nvPr/>
        </p:nvSpPr>
        <p:spPr bwMode="auto">
          <a:xfrm>
            <a:off x="660400" y="2934758"/>
            <a:ext cx="853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利用圆心到直线的距离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与半径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的大小关系判断：</a:t>
            </a: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688455" y="1271524"/>
            <a:ext cx="4388038" cy="4022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直线与圆的位置关系的判定方法二：</a:t>
            </a:r>
          </a:p>
        </p:txBody>
      </p:sp>
      <p:pic>
        <p:nvPicPr>
          <p:cNvPr id="11268" name="图片 11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57" y="3384896"/>
            <a:ext cx="2222399" cy="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3459704" y="1878276"/>
            <a:ext cx="247405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Ax+By+C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en-US" altLang="zh-CN" sz="20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矩形 11269"/>
          <p:cNvSpPr>
            <a:spLocks noChangeArrowheads="1"/>
          </p:cNvSpPr>
          <p:nvPr/>
        </p:nvSpPr>
        <p:spPr bwMode="auto">
          <a:xfrm>
            <a:off x="3486824" y="2389251"/>
            <a:ext cx="3233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y-b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=r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(r&gt;0)</a:t>
            </a:r>
          </a:p>
        </p:txBody>
      </p:sp>
      <p:grpSp>
        <p:nvGrpSpPr>
          <p:cNvPr id="11271" name="组合 11270"/>
          <p:cNvGrpSpPr/>
          <p:nvPr/>
        </p:nvGrpSpPr>
        <p:grpSpPr bwMode="auto">
          <a:xfrm>
            <a:off x="3456644" y="4597992"/>
            <a:ext cx="1763713" cy="400050"/>
            <a:chOff x="1063" y="2571"/>
            <a:chExt cx="1111" cy="252"/>
          </a:xfrm>
        </p:grpSpPr>
        <p:sp>
          <p:nvSpPr>
            <p:cNvPr id="18439" name="左右箭头 11271"/>
            <p:cNvSpPr>
              <a:spLocks noChangeArrowheads="1"/>
            </p:cNvSpPr>
            <p:nvPr/>
          </p:nvSpPr>
          <p:spPr bwMode="auto">
            <a:xfrm>
              <a:off x="1598" y="2589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0" name="矩形 11272"/>
            <p:cNvSpPr>
              <a:spLocks noChangeArrowheads="1"/>
            </p:cNvSpPr>
            <p:nvPr/>
          </p:nvSpPr>
          <p:spPr bwMode="auto">
            <a:xfrm>
              <a:off x="1063" y="2571"/>
              <a:ext cx="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11274" name="组合 11273"/>
          <p:cNvGrpSpPr/>
          <p:nvPr/>
        </p:nvGrpSpPr>
        <p:grpSpPr bwMode="auto">
          <a:xfrm>
            <a:off x="3456644" y="5277378"/>
            <a:ext cx="1746250" cy="400050"/>
            <a:chOff x="1054" y="2702"/>
            <a:chExt cx="1100" cy="252"/>
          </a:xfrm>
        </p:grpSpPr>
        <p:sp>
          <p:nvSpPr>
            <p:cNvPr id="18442" name="左右箭头 11274"/>
            <p:cNvSpPr>
              <a:spLocks noChangeArrowheads="1"/>
            </p:cNvSpPr>
            <p:nvPr/>
          </p:nvSpPr>
          <p:spPr bwMode="auto">
            <a:xfrm>
              <a:off x="1578" y="2732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3" name="矩形 11275"/>
            <p:cNvSpPr>
              <a:spLocks noChangeArrowheads="1"/>
            </p:cNvSpPr>
            <p:nvPr/>
          </p:nvSpPr>
          <p:spPr bwMode="auto">
            <a:xfrm>
              <a:off x="1054" y="2702"/>
              <a:ext cx="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</p:grpSp>
      <p:grpSp>
        <p:nvGrpSpPr>
          <p:cNvPr id="11277" name="组合 11276"/>
          <p:cNvGrpSpPr/>
          <p:nvPr/>
        </p:nvGrpSpPr>
        <p:grpSpPr bwMode="auto">
          <a:xfrm>
            <a:off x="3456644" y="5893147"/>
            <a:ext cx="1763713" cy="400050"/>
            <a:chOff x="1054" y="3550"/>
            <a:chExt cx="1111" cy="252"/>
          </a:xfrm>
        </p:grpSpPr>
        <p:sp>
          <p:nvSpPr>
            <p:cNvPr id="18445" name="左右箭头 11277"/>
            <p:cNvSpPr>
              <a:spLocks noChangeArrowheads="1"/>
            </p:cNvSpPr>
            <p:nvPr/>
          </p:nvSpPr>
          <p:spPr bwMode="auto">
            <a:xfrm>
              <a:off x="1589" y="3580"/>
              <a:ext cx="576" cy="192"/>
            </a:xfrm>
            <a:prstGeom prst="leftRightArrow">
              <a:avLst>
                <a:gd name="adj1" fmla="val 50000"/>
                <a:gd name="adj2" fmla="val 60000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矩形 11278"/>
            <p:cNvSpPr>
              <a:spLocks noChangeArrowheads="1"/>
            </p:cNvSpPr>
            <p:nvPr/>
          </p:nvSpPr>
          <p:spPr bwMode="auto">
            <a:xfrm>
              <a:off x="1054" y="3550"/>
              <a:ext cx="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&lt;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11280" name="矩形 11279"/>
          <p:cNvSpPr>
            <a:spLocks noChangeArrowheads="1"/>
          </p:cNvSpPr>
          <p:nvPr/>
        </p:nvSpPr>
        <p:spPr bwMode="auto">
          <a:xfrm>
            <a:off x="5245028" y="4597992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</a:p>
        </p:txBody>
      </p:sp>
      <p:sp>
        <p:nvSpPr>
          <p:cNvPr id="11281" name="矩形 11280"/>
          <p:cNvSpPr>
            <a:spLocks noChangeArrowheads="1"/>
          </p:cNvSpPr>
          <p:nvPr/>
        </p:nvSpPr>
        <p:spPr bwMode="auto">
          <a:xfrm>
            <a:off x="5220357" y="5262685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</a:p>
        </p:txBody>
      </p:sp>
      <p:sp>
        <p:nvSpPr>
          <p:cNvPr id="11282" name="矩形 11281"/>
          <p:cNvSpPr>
            <a:spLocks noChangeArrowheads="1"/>
          </p:cNvSpPr>
          <p:nvPr/>
        </p:nvSpPr>
        <p:spPr bwMode="auto">
          <a:xfrm>
            <a:off x="5245028" y="5940772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直线与圆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9" grpId="0"/>
      <p:bldP spid="11270" grpId="0"/>
      <p:bldP spid="11280" grpId="0"/>
      <p:bldP spid="11281" grpId="0"/>
      <p:bldP spid="11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4339"/>
          <p:cNvSpPr txBox="1">
            <a:spLocks noChangeArrowheads="1"/>
          </p:cNvSpPr>
          <p:nvPr/>
        </p:nvSpPr>
        <p:spPr bwMode="auto">
          <a:xfrm>
            <a:off x="660400" y="1403291"/>
            <a:ext cx="8496300" cy="16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圆与圆的位置关系有几种？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你能画出这些位置关系两圆吗？</a:t>
            </a:r>
            <a:endParaRPr lang="zh-CN" altLang="en-US" sz="1100" kern="0" dirty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组合 116737"/>
          <p:cNvGrpSpPr/>
          <p:nvPr/>
        </p:nvGrpSpPr>
        <p:grpSpPr bwMode="auto">
          <a:xfrm>
            <a:off x="7420117" y="3013277"/>
            <a:ext cx="1087437" cy="1008063"/>
            <a:chOff x="2835" y="1344"/>
            <a:chExt cx="685" cy="635"/>
          </a:xfrm>
        </p:grpSpPr>
        <p:sp>
          <p:nvSpPr>
            <p:cNvPr id="20482" name="椭圆 116738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483" name="图片 1167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16741" name="文本框 116740"/>
          <p:cNvSpPr txBox="1">
            <a:spLocks noChangeArrowheads="1"/>
          </p:cNvSpPr>
          <p:nvPr/>
        </p:nvSpPr>
        <p:spPr bwMode="auto">
          <a:xfrm>
            <a:off x="7420117" y="2940252"/>
            <a:ext cx="1368425" cy="11922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6742" name="组合 116741"/>
          <p:cNvGrpSpPr/>
          <p:nvPr/>
        </p:nvGrpSpPr>
        <p:grpSpPr bwMode="auto">
          <a:xfrm>
            <a:off x="6916878" y="3013277"/>
            <a:ext cx="1087438" cy="1008063"/>
            <a:chOff x="2835" y="1344"/>
            <a:chExt cx="685" cy="635"/>
          </a:xfrm>
        </p:grpSpPr>
        <p:sp>
          <p:nvSpPr>
            <p:cNvPr id="20486" name="椭圆 116742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487" name="图片 1167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745" name="组合 116744"/>
          <p:cNvGrpSpPr/>
          <p:nvPr/>
        </p:nvGrpSpPr>
        <p:grpSpPr bwMode="auto">
          <a:xfrm>
            <a:off x="5908817" y="3013277"/>
            <a:ext cx="1087437" cy="1008063"/>
            <a:chOff x="2835" y="1344"/>
            <a:chExt cx="685" cy="635"/>
          </a:xfrm>
        </p:grpSpPr>
        <p:sp>
          <p:nvSpPr>
            <p:cNvPr id="20489" name="椭圆 116745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490" name="图片 1167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748" name="组合 116747"/>
          <p:cNvGrpSpPr/>
          <p:nvPr/>
        </p:nvGrpSpPr>
        <p:grpSpPr bwMode="auto">
          <a:xfrm>
            <a:off x="6412053" y="3013277"/>
            <a:ext cx="1087438" cy="1008063"/>
            <a:chOff x="2835" y="1344"/>
            <a:chExt cx="685" cy="635"/>
          </a:xfrm>
        </p:grpSpPr>
        <p:sp>
          <p:nvSpPr>
            <p:cNvPr id="20492" name="椭圆 116748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493" name="图片 1167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矩形 116750"/>
          <p:cNvSpPr>
            <a:spLocks noChangeArrowheads="1"/>
          </p:cNvSpPr>
          <p:nvPr/>
        </p:nvSpPr>
        <p:spPr bwMode="auto">
          <a:xfrm>
            <a:off x="1535574" y="395607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矩形 116753"/>
          <p:cNvSpPr>
            <a:spLocks noChangeArrowheads="1"/>
          </p:cNvSpPr>
          <p:nvPr/>
        </p:nvSpPr>
        <p:spPr bwMode="auto">
          <a:xfrm>
            <a:off x="1535574" y="395607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矩形 116756"/>
          <p:cNvSpPr>
            <a:spLocks noChangeArrowheads="1"/>
          </p:cNvSpPr>
          <p:nvPr/>
        </p:nvSpPr>
        <p:spPr bwMode="auto">
          <a:xfrm>
            <a:off x="1535574" y="393702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矩形 116759"/>
          <p:cNvSpPr>
            <a:spLocks noChangeArrowheads="1"/>
          </p:cNvSpPr>
          <p:nvPr/>
        </p:nvSpPr>
        <p:spPr bwMode="auto">
          <a:xfrm>
            <a:off x="1535574" y="395607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矩形 116762"/>
          <p:cNvSpPr>
            <a:spLocks noChangeArrowheads="1"/>
          </p:cNvSpPr>
          <p:nvPr/>
        </p:nvSpPr>
        <p:spPr bwMode="auto">
          <a:xfrm>
            <a:off x="1535574" y="395607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 useBgFill="1">
        <p:nvSpPr>
          <p:cNvPr id="116766" name="文本框 116765"/>
          <p:cNvSpPr txBox="1">
            <a:spLocks noChangeArrowheads="1"/>
          </p:cNvSpPr>
          <p:nvPr/>
        </p:nvSpPr>
        <p:spPr bwMode="auto">
          <a:xfrm>
            <a:off x="5980254" y="2940252"/>
            <a:ext cx="1008063" cy="11922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6767" name="组合 116766"/>
          <p:cNvGrpSpPr/>
          <p:nvPr/>
        </p:nvGrpSpPr>
        <p:grpSpPr bwMode="auto">
          <a:xfrm>
            <a:off x="5475428" y="3013277"/>
            <a:ext cx="1081088" cy="1008063"/>
            <a:chOff x="2835" y="1344"/>
            <a:chExt cx="685" cy="635"/>
          </a:xfrm>
        </p:grpSpPr>
        <p:sp>
          <p:nvSpPr>
            <p:cNvPr id="20501" name="椭圆 116767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02" name="图片 1167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16770" name="文本框 116769"/>
          <p:cNvSpPr txBox="1">
            <a:spLocks noChangeArrowheads="1"/>
          </p:cNvSpPr>
          <p:nvPr/>
        </p:nvSpPr>
        <p:spPr bwMode="auto">
          <a:xfrm>
            <a:off x="5548454" y="2900564"/>
            <a:ext cx="1008063" cy="11922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6771" name="组合 116770"/>
          <p:cNvGrpSpPr/>
          <p:nvPr/>
        </p:nvGrpSpPr>
        <p:grpSpPr bwMode="auto">
          <a:xfrm>
            <a:off x="4892817" y="3013277"/>
            <a:ext cx="1087437" cy="1008063"/>
            <a:chOff x="2835" y="1344"/>
            <a:chExt cx="685" cy="635"/>
          </a:xfrm>
        </p:grpSpPr>
        <p:sp>
          <p:nvSpPr>
            <p:cNvPr id="20505" name="椭圆 116771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06" name="图片 1167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16774" name="文本框 116773"/>
          <p:cNvSpPr txBox="1">
            <a:spLocks noChangeArrowheads="1"/>
          </p:cNvSpPr>
          <p:nvPr/>
        </p:nvSpPr>
        <p:spPr bwMode="auto">
          <a:xfrm>
            <a:off x="4972192" y="2292552"/>
            <a:ext cx="1081087" cy="20177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6775" name="组合 116774"/>
          <p:cNvGrpSpPr/>
          <p:nvPr/>
        </p:nvGrpSpPr>
        <p:grpSpPr bwMode="auto">
          <a:xfrm>
            <a:off x="4540392" y="3013277"/>
            <a:ext cx="1087437" cy="1008063"/>
            <a:chOff x="2835" y="1344"/>
            <a:chExt cx="685" cy="635"/>
          </a:xfrm>
        </p:grpSpPr>
        <p:sp>
          <p:nvSpPr>
            <p:cNvPr id="20509" name="椭圆 116775"/>
            <p:cNvSpPr>
              <a:spLocks noChangeArrowheads="1"/>
            </p:cNvSpPr>
            <p:nvPr/>
          </p:nvSpPr>
          <p:spPr bwMode="auto">
            <a:xfrm>
              <a:off x="2885" y="1344"/>
              <a:ext cx="635" cy="635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10" name="图片 1167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480"/>
              <a:ext cx="59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78" name="图片 11677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93" y="2206033"/>
            <a:ext cx="26543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  <p:bldP spid="116766" grpId="0" animBg="1"/>
      <p:bldP spid="116770" grpId="0" animBg="1"/>
      <p:bldP spid="1167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14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1860929"/>
            <a:ext cx="2012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114690"/>
          <p:cNvSpPr txBox="1">
            <a:spLocks noChangeArrowheads="1"/>
          </p:cNvSpPr>
          <p:nvPr/>
        </p:nvSpPr>
        <p:spPr bwMode="auto">
          <a:xfrm>
            <a:off x="749924" y="1198264"/>
            <a:ext cx="594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圆与圆的                 位置关系</a:t>
            </a:r>
          </a:p>
        </p:txBody>
      </p:sp>
      <p:sp>
        <p:nvSpPr>
          <p:cNvPr id="114692" name="文本框 114691"/>
          <p:cNvSpPr txBox="1"/>
          <p:nvPr/>
        </p:nvSpPr>
        <p:spPr>
          <a:xfrm>
            <a:off x="4434197" y="3042493"/>
            <a:ext cx="12906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外离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8" name="图片 114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92" y="3491940"/>
            <a:ext cx="187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146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5" y="5234833"/>
            <a:ext cx="17002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146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05" y="3491940"/>
            <a:ext cx="11588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146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16" y="1860929"/>
            <a:ext cx="1168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文本框 114696"/>
          <p:cNvSpPr txBox="1"/>
          <p:nvPr/>
        </p:nvSpPr>
        <p:spPr>
          <a:xfrm>
            <a:off x="7685487" y="4814628"/>
            <a:ext cx="1157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外切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8" name="文本框 114697"/>
          <p:cNvSpPr txBox="1"/>
          <p:nvPr/>
        </p:nvSpPr>
        <p:spPr>
          <a:xfrm>
            <a:off x="5976493" y="5523758"/>
            <a:ext cx="10509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相交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699" name="文本框 114698"/>
          <p:cNvSpPr txBox="1"/>
          <p:nvPr/>
        </p:nvSpPr>
        <p:spPr>
          <a:xfrm>
            <a:off x="4491386" y="4780930"/>
            <a:ext cx="1066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内切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0" name="文本框 114699"/>
          <p:cNvSpPr txBox="1"/>
          <p:nvPr/>
        </p:nvSpPr>
        <p:spPr>
          <a:xfrm>
            <a:off x="7924899" y="3007104"/>
            <a:ext cx="1143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内含</a:t>
            </a:r>
            <a:endParaRPr lang="zh-CN" altLang="en-US" sz="2000" kern="0" noProof="1">
              <a:solidFill>
                <a:srgbClr val="FF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1" name="文本框 114700">
            <a:hlinkClick r:id="rId8" action="ppaction://hlinkfile"/>
          </p:cNvPr>
          <p:cNvSpPr txBox="1"/>
          <p:nvPr/>
        </p:nvSpPr>
        <p:spPr>
          <a:xfrm>
            <a:off x="2058503" y="1182528"/>
            <a:ext cx="2014538" cy="4001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  种</a:t>
            </a:r>
          </a:p>
        </p:txBody>
      </p:sp>
      <p:sp>
        <p:nvSpPr>
          <p:cNvPr id="114702" name="文本框 114701"/>
          <p:cNvSpPr txBox="1"/>
          <p:nvPr/>
        </p:nvSpPr>
        <p:spPr>
          <a:xfrm>
            <a:off x="660400" y="2045103"/>
            <a:ext cx="2808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两圆无公共点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3" name="文本框 114702"/>
          <p:cNvSpPr txBox="1"/>
          <p:nvPr/>
        </p:nvSpPr>
        <p:spPr>
          <a:xfrm>
            <a:off x="660400" y="3864973"/>
            <a:ext cx="36353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两圆仅有一公共点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4704" name="文本框 114703"/>
          <p:cNvSpPr txBox="1"/>
          <p:nvPr/>
        </p:nvSpPr>
        <p:spPr>
          <a:xfrm>
            <a:off x="567803" y="5386749"/>
            <a:ext cx="32400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两圆有两公共点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8" grpId="0"/>
      <p:bldP spid="114699" grpId="0"/>
      <p:bldP spid="114700" grpId="0"/>
      <p:bldP spid="114701" grpId="0"/>
      <p:bldP spid="114702" grpId="0"/>
      <p:bldP spid="114703" grpId="0"/>
      <p:bldP spid="1147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7411"/>
          <p:cNvSpPr txBox="1">
            <a:spLocks noChangeArrowheads="1"/>
          </p:cNvSpPr>
          <p:nvPr/>
        </p:nvSpPr>
        <p:spPr bwMode="auto">
          <a:xfrm>
            <a:off x="660400" y="1309046"/>
            <a:ext cx="4118733" cy="4022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圆与圆的位置关系的判定方法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23554" name="矩形 17412"/>
          <p:cNvSpPr>
            <a:spLocks noChangeArrowheads="1"/>
          </p:cNvSpPr>
          <p:nvPr/>
        </p:nvSpPr>
        <p:spPr bwMode="auto">
          <a:xfrm>
            <a:off x="603214" y="2008405"/>
            <a:ext cx="1033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将两个圆方程联立，相减，消去其中的一个未知数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，得关于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的一元二次方程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17415" name="矩形 17414"/>
          <p:cNvSpPr>
            <a:spLocks noChangeArrowheads="1"/>
          </p:cNvSpPr>
          <p:nvPr/>
        </p:nvSpPr>
        <p:spPr bwMode="auto">
          <a:xfrm>
            <a:off x="660400" y="2535576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若该方程中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，则两圆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；若方程中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，则两圆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若方程中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△&lt;0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，两圆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外离或内含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组合 53251"/>
          <p:cNvGrpSpPr/>
          <p:nvPr/>
        </p:nvGrpSpPr>
        <p:grpSpPr bwMode="auto">
          <a:xfrm>
            <a:off x="724766" y="1914287"/>
            <a:ext cx="3922713" cy="487363"/>
            <a:chOff x="612" y="2255"/>
            <a:chExt cx="2471" cy="307"/>
          </a:xfrm>
        </p:grpSpPr>
        <p:grpSp>
          <p:nvGrpSpPr>
            <p:cNvPr id="24578" name="组合 53252"/>
            <p:cNvGrpSpPr/>
            <p:nvPr/>
          </p:nvGrpSpPr>
          <p:grpSpPr bwMode="auto">
            <a:xfrm>
              <a:off x="1293" y="2255"/>
              <a:ext cx="915" cy="307"/>
              <a:chOff x="1066" y="3797"/>
              <a:chExt cx="915" cy="307"/>
            </a:xfrm>
          </p:grpSpPr>
          <p:pic>
            <p:nvPicPr>
              <p:cNvPr id="24579" name="图片 5325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3797"/>
                <a:ext cx="333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0" name="图片 5325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804"/>
                <a:ext cx="26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1" name="矩形 53255"/>
            <p:cNvSpPr>
              <a:spLocks noChangeArrowheads="1"/>
            </p:cNvSpPr>
            <p:nvPr/>
          </p:nvSpPr>
          <p:spPr bwMode="auto">
            <a:xfrm>
              <a:off x="612" y="2306"/>
              <a:ext cx="24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试判断圆      与圆       的位置关系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257" name="组合 53256"/>
          <p:cNvGrpSpPr/>
          <p:nvPr/>
        </p:nvGrpSpPr>
        <p:grpSpPr bwMode="auto">
          <a:xfrm>
            <a:off x="724766" y="1252358"/>
            <a:ext cx="9523413" cy="477838"/>
            <a:chOff x="385" y="325"/>
            <a:chExt cx="5999" cy="301"/>
          </a:xfrm>
        </p:grpSpPr>
        <p:sp>
          <p:nvSpPr>
            <p:cNvPr id="24583" name="矩形 53257"/>
            <p:cNvSpPr>
              <a:spLocks noChangeArrowheads="1"/>
            </p:cNvSpPr>
            <p:nvPr/>
          </p:nvSpPr>
          <p:spPr bwMode="auto">
            <a:xfrm>
              <a:off x="3597" y="374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与圆</a:t>
              </a:r>
            </a:p>
          </p:txBody>
        </p:sp>
        <p:pic>
          <p:nvPicPr>
            <p:cNvPr id="24584" name="图片 532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" y="325"/>
              <a:ext cx="2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矩形 53259"/>
            <p:cNvSpPr>
              <a:spLocks noChangeArrowheads="1"/>
            </p:cNvSpPr>
            <p:nvPr/>
          </p:nvSpPr>
          <p:spPr bwMode="auto">
            <a:xfrm>
              <a:off x="385" y="350"/>
              <a:ext cx="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例：已知圆</a:t>
              </a:r>
            </a:p>
          </p:txBody>
        </p:sp>
        <p:pic>
          <p:nvPicPr>
            <p:cNvPr id="24586" name="图片 532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" y="325"/>
              <a:ext cx="226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宽屏</PresentationFormat>
  <Paragraphs>172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