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7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76" r:id="rId12"/>
    <p:sldId id="277" r:id="rId13"/>
    <p:sldId id="287" r:id="rId14"/>
    <p:sldId id="279" r:id="rId15"/>
  </p:sldIdLst>
  <p:sldSz cx="12192000" cy="6858000"/>
  <p:notesSz cx="6858000" cy="9144000"/>
  <p:embeddedFontLst>
    <p:embeddedFont>
      <p:font typeface="FandolFang R" panose="02010600030101010101" charset="-122"/>
      <p:regular r:id="rId17"/>
    </p:embeddedFont>
    <p:embeddedFont>
      <p:font typeface="思源黑体 CN Light" panose="02010600030101010101" charset="-122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>
          <p15:clr>
            <a:srgbClr val="A4A3A4"/>
          </p15:clr>
        </p15:guide>
        <p15:guide id="2" pos="7265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7D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82" y="96"/>
      </p:cViewPr>
      <p:guideLst>
        <p:guide pos="415"/>
        <p:guide pos="7265"/>
        <p:guide orient="horz" pos="600"/>
        <p:guide orient="horz" pos="664"/>
        <p:guide orient="horz" pos="3928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02332B-8780-4DE1-B60A-419C2A25C972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0E94A7-DAD6-47B1-AC98-87DE36F54CE1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9F379E-34EA-47B5-8131-5A8F5F1F2B74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E5ABA6-99E0-407D-AD0A-061957D9A332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EE32732-67AC-49BF-83DF-C127AE1F00B2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C07D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C07D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2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8.wmf"/><Relationship Id="rId18" Type="http://schemas.openxmlformats.org/officeDocument/2006/relationships/oleObject" Target="../embeddings/oleObject19.bin"/><Relationship Id="rId26" Type="http://schemas.openxmlformats.org/officeDocument/2006/relationships/oleObject" Target="../embeddings/oleObject23.bin"/><Relationship Id="rId3" Type="http://schemas.openxmlformats.org/officeDocument/2006/relationships/image" Target="../media/image13.wmf"/><Relationship Id="rId21" Type="http://schemas.openxmlformats.org/officeDocument/2006/relationships/image" Target="../media/image22.wmf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20.wmf"/><Relationship Id="rId25" Type="http://schemas.openxmlformats.org/officeDocument/2006/relationships/image" Target="../media/image24.wmf"/><Relationship Id="rId2" Type="http://schemas.openxmlformats.org/officeDocument/2006/relationships/oleObject" Target="../embeddings/oleObject11.bin"/><Relationship Id="rId16" Type="http://schemas.openxmlformats.org/officeDocument/2006/relationships/oleObject" Target="../embeddings/oleObject18.bin"/><Relationship Id="rId20" Type="http://schemas.openxmlformats.org/officeDocument/2006/relationships/oleObject" Target="../embeddings/oleObject20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7.wmf"/><Relationship Id="rId24" Type="http://schemas.openxmlformats.org/officeDocument/2006/relationships/oleObject" Target="../embeddings/oleObject22.bin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23" Type="http://schemas.openxmlformats.org/officeDocument/2006/relationships/image" Target="../media/image23.wmf"/><Relationship Id="rId10" Type="http://schemas.openxmlformats.org/officeDocument/2006/relationships/oleObject" Target="../embeddings/oleObject15.bin"/><Relationship Id="rId19" Type="http://schemas.openxmlformats.org/officeDocument/2006/relationships/image" Target="../media/image21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17.bin"/><Relationship Id="rId22" Type="http://schemas.openxmlformats.org/officeDocument/2006/relationships/oleObject" Target="../embeddings/oleObject21.bin"/><Relationship Id="rId27" Type="http://schemas.openxmlformats.org/officeDocument/2006/relationships/image" Target="../media/image25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4.wmf"/><Relationship Id="rId7" Type="http://schemas.openxmlformats.org/officeDocument/2006/relationships/image" Target="../media/image6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3" t="73" r="22653" b="13247"/>
          <a:stretch>
            <a:fillRect/>
          </a:stretch>
        </p:blipFill>
        <p:spPr>
          <a:xfrm>
            <a:off x="14598" y="890993"/>
            <a:ext cx="4788665" cy="4128160"/>
          </a:xfrm>
          <a:custGeom>
            <a:avLst/>
            <a:gdLst>
              <a:gd name="connsiteX0" fmla="*/ 2394333 w 4788665"/>
              <a:gd name="connsiteY0" fmla="*/ 0 h 4128160"/>
              <a:gd name="connsiteX1" fmla="*/ 4788665 w 4788665"/>
              <a:gd name="connsiteY1" fmla="*/ 4128160 h 4128160"/>
              <a:gd name="connsiteX2" fmla="*/ 0 w 4788665"/>
              <a:gd name="connsiteY2" fmla="*/ 4128160 h 4128160"/>
              <a:gd name="connsiteX3" fmla="*/ 2394333 w 4788665"/>
              <a:gd name="connsiteY3" fmla="*/ 0 h 412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8665" h="4128160">
                <a:moveTo>
                  <a:pt x="2394333" y="0"/>
                </a:moveTo>
                <a:lnTo>
                  <a:pt x="4788665" y="4128160"/>
                </a:lnTo>
                <a:lnTo>
                  <a:pt x="0" y="4128160"/>
                </a:lnTo>
                <a:lnTo>
                  <a:pt x="2394333" y="0"/>
                </a:lnTo>
                <a:close/>
              </a:path>
            </a:pathLst>
          </a:custGeom>
        </p:spPr>
      </p:pic>
      <p:grpSp>
        <p:nvGrpSpPr>
          <p:cNvPr id="28" name="组合 27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29" name="组合 28"/>
            <p:cNvGrpSpPr/>
            <p:nvPr/>
          </p:nvGrpSpPr>
          <p:grpSpPr>
            <a:xfrm>
              <a:off x="6147269" y="3390608"/>
              <a:ext cx="5033250" cy="1530116"/>
              <a:chOff x="-4714868" y="2169673"/>
              <a:chExt cx="5033250" cy="1530116"/>
            </a:xfrm>
          </p:grpSpPr>
          <p:sp>
            <p:nvSpPr>
              <p:cNvPr id="31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C07D1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32" name="组合 31"/>
              <p:cNvGrpSpPr/>
              <p:nvPr/>
            </p:nvGrpSpPr>
            <p:grpSpPr>
              <a:xfrm>
                <a:off x="-4714868" y="2169673"/>
                <a:ext cx="5033250" cy="944800"/>
                <a:chOff x="-4714868" y="2169673"/>
                <a:chExt cx="5033250" cy="944800"/>
              </a:xfrm>
            </p:grpSpPr>
            <p:sp>
              <p:nvSpPr>
                <p:cNvPr id="33" name="文本框 32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34" name="直接连接符 33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2" name="文本占位符 19"/>
                <p:cNvSpPr txBox="1"/>
                <p:nvPr/>
              </p:nvSpPr>
              <p:spPr>
                <a:xfrm>
                  <a:off x="-4708756" y="2169673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4000" b="1" dirty="0">
                      <a:solidFill>
                        <a:srgbClr val="C07D11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4.2.3</a:t>
                  </a:r>
                  <a:r>
                    <a:rPr lang="zh-CN" altLang="en-US" sz="4000" b="1" dirty="0">
                      <a:solidFill>
                        <a:srgbClr val="C07D11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直线与圆的方程的应用</a:t>
                  </a:r>
                </a:p>
              </p:txBody>
            </p:sp>
          </p:grpSp>
        </p:grpSp>
        <p:sp>
          <p:nvSpPr>
            <p:cNvPr id="30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4</a:t>
              </a: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圆与方程</a:t>
              </a:r>
            </a:p>
          </p:txBody>
        </p:sp>
      </p:grpSp>
      <p:sp>
        <p:nvSpPr>
          <p:cNvPr id="43" name="矩形 42"/>
          <p:cNvSpPr/>
          <p:nvPr/>
        </p:nvSpPr>
        <p:spPr>
          <a:xfrm>
            <a:off x="9852483" y="605116"/>
            <a:ext cx="4062342" cy="300975"/>
          </a:xfrm>
          <a:prstGeom prst="rect">
            <a:avLst/>
          </a:prstGeom>
          <a:solidFill>
            <a:srgbClr val="C07D11"/>
          </a:solidFill>
          <a:ln w="12700" cap="flat">
            <a:solidFill>
              <a:srgbClr val="C00000"/>
            </a:solidFill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人教版高中数学必修二</a:t>
            </a:r>
          </a:p>
        </p:txBody>
      </p:sp>
      <p:sp>
        <p:nvSpPr>
          <p:cNvPr id="44" name="等腰三角形 43"/>
          <p:cNvSpPr/>
          <p:nvPr/>
        </p:nvSpPr>
        <p:spPr>
          <a:xfrm rot="1998456">
            <a:off x="740152" y="1023527"/>
            <a:ext cx="4788665" cy="4128160"/>
          </a:xfrm>
          <a:prstGeom prst="triangle">
            <a:avLst/>
          </a:prstGeom>
          <a:solidFill>
            <a:srgbClr val="C07D1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等腰三角形 45"/>
          <p:cNvSpPr/>
          <p:nvPr/>
        </p:nvSpPr>
        <p:spPr>
          <a:xfrm rot="10800000">
            <a:off x="2455229" y="840856"/>
            <a:ext cx="1225519" cy="1056482"/>
          </a:xfrm>
          <a:prstGeom prst="triangle">
            <a:avLst/>
          </a:prstGeom>
          <a:solidFill>
            <a:srgbClr val="C07D11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等腰三角形 46"/>
          <p:cNvSpPr/>
          <p:nvPr/>
        </p:nvSpPr>
        <p:spPr>
          <a:xfrm rot="10800000">
            <a:off x="698986" y="1605993"/>
            <a:ext cx="1193981" cy="1029294"/>
          </a:xfrm>
          <a:prstGeom prst="triangle">
            <a:avLst/>
          </a:prstGeom>
          <a:solidFill>
            <a:srgbClr val="C07D11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等腰三角形 47"/>
          <p:cNvSpPr/>
          <p:nvPr/>
        </p:nvSpPr>
        <p:spPr>
          <a:xfrm rot="10800000">
            <a:off x="614853" y="5092440"/>
            <a:ext cx="1655071" cy="1426785"/>
          </a:xfrm>
          <a:prstGeom prst="triangle">
            <a:avLst/>
          </a:prstGeom>
          <a:solidFill>
            <a:srgbClr val="C07D11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直角三角形 48"/>
          <p:cNvSpPr/>
          <p:nvPr/>
        </p:nvSpPr>
        <p:spPr>
          <a:xfrm flipH="1">
            <a:off x="10621108" y="5295100"/>
            <a:ext cx="1570892" cy="1570892"/>
          </a:xfrm>
          <a:prstGeom prst="rtTriangle">
            <a:avLst/>
          </a:prstGeom>
          <a:solidFill>
            <a:srgbClr val="C07D11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688130" y="1255373"/>
            <a:ext cx="1083077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设两个切点为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A,B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以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OP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为直径的圆过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A,B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两点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设圆上任一点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 (x ,y ),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必有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OC⊥PC,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根据此条件必有                          </a:t>
            </a:r>
          </a:p>
          <a:p>
            <a:pPr>
              <a:lnSpc>
                <a:spcPct val="150000"/>
              </a:lnSpc>
            </a:pP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故得此圆的方程为</a:t>
            </a: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x(x-x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)+y(y-y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)=0.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过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A,B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两点的圆的方程为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x(x-x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)+y(y-y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)+</a:t>
            </a:r>
            <a:r>
              <a:rPr lang="el-GR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λ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(x</a:t>
            </a:r>
            <a:r>
              <a:rPr lang="en-US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+y</a:t>
            </a:r>
            <a:r>
              <a:rPr lang="en-US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-r</a:t>
            </a:r>
            <a:r>
              <a:rPr lang="en-US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)=0.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令</a:t>
            </a:r>
            <a:r>
              <a:rPr lang="el-GR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λ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=-1,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得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直线方程为 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-x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x-y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y+r</a:t>
            </a:r>
            <a:r>
              <a:rPr lang="en-US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=0,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即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x+y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y=r</a:t>
            </a:r>
            <a:r>
              <a:rPr lang="en-US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lang="el-GR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1683721" y="1766709"/>
          <a:ext cx="2197888" cy="937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" imgW="1218565" imgH="520700" progId="Equation.3">
                  <p:embed/>
                </p:oleObj>
              </mc:Choice>
              <mc:Fallback>
                <p:oleObj name="公式" r:id="rId2" imgW="1218565" imgH="520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3721" y="1766709"/>
                        <a:ext cx="2197888" cy="9376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788" name="Group 20"/>
          <p:cNvGrpSpPr/>
          <p:nvPr/>
        </p:nvGrpSpPr>
        <p:grpSpPr bwMode="auto">
          <a:xfrm>
            <a:off x="8264323" y="3290436"/>
            <a:ext cx="2802761" cy="2577848"/>
            <a:chOff x="3408" y="576"/>
            <a:chExt cx="2268" cy="2086"/>
          </a:xfrm>
        </p:grpSpPr>
        <p:grpSp>
          <p:nvGrpSpPr>
            <p:cNvPr id="32772" name="Group 4"/>
            <p:cNvGrpSpPr/>
            <p:nvPr/>
          </p:nvGrpSpPr>
          <p:grpSpPr bwMode="auto">
            <a:xfrm>
              <a:off x="3408" y="576"/>
              <a:ext cx="2268" cy="2086"/>
              <a:chOff x="1701" y="1616"/>
              <a:chExt cx="2268" cy="2086"/>
            </a:xfrm>
          </p:grpSpPr>
          <p:sp>
            <p:nvSpPr>
              <p:cNvPr id="32773" name="Oval 5"/>
              <p:cNvSpPr>
                <a:spLocks noChangeArrowheads="1"/>
              </p:cNvSpPr>
              <p:nvPr/>
            </p:nvSpPr>
            <p:spPr bwMode="auto">
              <a:xfrm>
                <a:off x="2064" y="2341"/>
                <a:ext cx="1098" cy="992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774" name="Text Box 6"/>
              <p:cNvSpPr txBox="1">
                <a:spLocks noChangeArrowheads="1"/>
              </p:cNvSpPr>
              <p:nvPr/>
            </p:nvSpPr>
            <p:spPr bwMode="auto">
              <a:xfrm>
                <a:off x="3515" y="1616"/>
                <a:ext cx="45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32775" name="Oval 7"/>
              <p:cNvSpPr>
                <a:spLocks noChangeArrowheads="1"/>
              </p:cNvSpPr>
              <p:nvPr/>
            </p:nvSpPr>
            <p:spPr bwMode="auto">
              <a:xfrm>
                <a:off x="3470" y="1888"/>
                <a:ext cx="50" cy="56"/>
              </a:xfrm>
              <a:prstGeom prst="ellipse">
                <a:avLst/>
              </a:prstGeom>
              <a:solidFill>
                <a:srgbClr val="66FF33"/>
              </a:solidFill>
              <a:ln w="38100">
                <a:solidFill>
                  <a:srgbClr val="66FF33"/>
                </a:solidFill>
                <a:round/>
              </a:ln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776" name="Line 8"/>
              <p:cNvSpPr>
                <a:spLocks noChangeShapeType="1"/>
              </p:cNvSpPr>
              <p:nvPr/>
            </p:nvSpPr>
            <p:spPr bwMode="auto">
              <a:xfrm>
                <a:off x="1701" y="2822"/>
                <a:ext cx="19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777" name="Line 9"/>
              <p:cNvSpPr>
                <a:spLocks noChangeShapeType="1"/>
              </p:cNvSpPr>
              <p:nvPr/>
            </p:nvSpPr>
            <p:spPr bwMode="auto">
              <a:xfrm>
                <a:off x="2635" y="1933"/>
                <a:ext cx="0" cy="17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778" name="Text Box 10"/>
              <p:cNvSpPr txBox="1">
                <a:spLocks noChangeArrowheads="1"/>
              </p:cNvSpPr>
              <p:nvPr/>
            </p:nvSpPr>
            <p:spPr bwMode="auto">
              <a:xfrm>
                <a:off x="3488" y="2750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32779" name="Text Box 11"/>
              <p:cNvSpPr txBox="1">
                <a:spLocks noChangeArrowheads="1"/>
              </p:cNvSpPr>
              <p:nvPr/>
            </p:nvSpPr>
            <p:spPr bwMode="auto">
              <a:xfrm>
                <a:off x="2381" y="2723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32780" name="Text Box 12"/>
              <p:cNvSpPr txBox="1">
                <a:spLocks noChangeArrowheads="1"/>
              </p:cNvSpPr>
              <p:nvPr/>
            </p:nvSpPr>
            <p:spPr bwMode="auto">
              <a:xfrm>
                <a:off x="2381" y="179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y</a:t>
                </a:r>
              </a:p>
            </p:txBody>
          </p:sp>
          <p:sp>
            <p:nvSpPr>
              <p:cNvPr id="32781" name="Line 13"/>
              <p:cNvSpPr>
                <a:spLocks noChangeShapeType="1"/>
              </p:cNvSpPr>
              <p:nvPr/>
            </p:nvSpPr>
            <p:spPr bwMode="auto">
              <a:xfrm flipH="1">
                <a:off x="3089" y="1924"/>
                <a:ext cx="408" cy="1225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782" name="Line 14"/>
              <p:cNvSpPr>
                <a:spLocks noChangeShapeType="1"/>
              </p:cNvSpPr>
              <p:nvPr/>
            </p:nvSpPr>
            <p:spPr bwMode="auto">
              <a:xfrm flipH="1">
                <a:off x="2018" y="1915"/>
                <a:ext cx="1479" cy="60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783" name="Text Box 15"/>
              <p:cNvSpPr txBox="1">
                <a:spLocks noChangeArrowheads="1"/>
              </p:cNvSpPr>
              <p:nvPr/>
            </p:nvSpPr>
            <p:spPr bwMode="auto">
              <a:xfrm>
                <a:off x="3061" y="2976"/>
                <a:ext cx="45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32784" name="Text Box 16"/>
              <p:cNvSpPr txBox="1">
                <a:spLocks noChangeArrowheads="1"/>
              </p:cNvSpPr>
              <p:nvPr/>
            </p:nvSpPr>
            <p:spPr bwMode="auto">
              <a:xfrm>
                <a:off x="2227" y="199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32785" name="Line 17"/>
              <p:cNvSpPr>
                <a:spLocks noChangeShapeType="1"/>
              </p:cNvSpPr>
              <p:nvPr/>
            </p:nvSpPr>
            <p:spPr bwMode="auto">
              <a:xfrm>
                <a:off x="2200" y="2251"/>
                <a:ext cx="1179" cy="952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2786" name="Line 18"/>
            <p:cNvSpPr>
              <a:spLocks noChangeShapeType="1"/>
            </p:cNvSpPr>
            <p:nvPr/>
          </p:nvSpPr>
          <p:spPr bwMode="auto">
            <a:xfrm>
              <a:off x="4080" y="1344"/>
              <a:ext cx="240" cy="432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87" name="Line 19"/>
            <p:cNvSpPr>
              <a:spLocks noChangeShapeType="1"/>
            </p:cNvSpPr>
            <p:nvPr/>
          </p:nvSpPr>
          <p:spPr bwMode="auto">
            <a:xfrm>
              <a:off x="4320" y="1776"/>
              <a:ext cx="528" cy="192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Line 2"/>
          <p:cNvSpPr>
            <a:spLocks noChangeShapeType="1"/>
          </p:cNvSpPr>
          <p:nvPr/>
        </p:nvSpPr>
        <p:spPr bwMode="auto">
          <a:xfrm>
            <a:off x="7458733" y="3385888"/>
            <a:ext cx="2894013" cy="12207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987" name="Line 3"/>
          <p:cNvSpPr>
            <a:spLocks noChangeShapeType="1"/>
          </p:cNvSpPr>
          <p:nvPr/>
        </p:nvSpPr>
        <p:spPr bwMode="auto">
          <a:xfrm>
            <a:off x="8855733" y="3963738"/>
            <a:ext cx="944563" cy="1417638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99464" y="1089223"/>
            <a:ext cx="8540750" cy="503238"/>
          </a:xfrm>
        </p:spPr>
        <p:txBody>
          <a:bodyPr>
            <a:normAutofit/>
          </a:bodyPr>
          <a:lstStyle/>
          <a:p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问题探究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58813" y="1534377"/>
            <a:ext cx="11340658" cy="110013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求经过点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M(3,-1) ,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且与圆                                                     切于点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N(1,2)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的圆的方程。</a:t>
            </a:r>
          </a:p>
        </p:txBody>
      </p:sp>
      <p:graphicFrame>
        <p:nvGraphicFramePr>
          <p:cNvPr id="41990" name="Object 6"/>
          <p:cNvGraphicFramePr>
            <a:graphicFrameLocks noChangeAspect="1"/>
          </p:cNvGraphicFramePr>
          <p:nvPr/>
        </p:nvGraphicFramePr>
        <p:xfrm>
          <a:off x="3818680" y="1454972"/>
          <a:ext cx="352425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98600" imgH="228600" progId="Equation.DSMT4">
                  <p:embed/>
                </p:oleObj>
              </mc:Choice>
              <mc:Fallback>
                <p:oleObj name="Equation" r:id="rId2" imgW="14986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8680" y="1454972"/>
                        <a:ext cx="3524250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6947558" y="4928938"/>
            <a:ext cx="4117975" cy="31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 flipV="1">
            <a:off x="8469971" y="2160339"/>
            <a:ext cx="14287" cy="3992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8622371" y="2152401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8465207" y="4890838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</a:p>
        </p:txBody>
      </p:sp>
      <p:sp>
        <p:nvSpPr>
          <p:cNvPr id="41995" name="Oval 11"/>
          <p:cNvSpPr>
            <a:spLocks noChangeArrowheads="1"/>
          </p:cNvSpPr>
          <p:nvPr/>
        </p:nvSpPr>
        <p:spPr bwMode="auto">
          <a:xfrm>
            <a:off x="7885771" y="3528763"/>
            <a:ext cx="122237" cy="1222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996" name="Oval 12"/>
          <p:cNvSpPr>
            <a:spLocks noChangeArrowheads="1"/>
          </p:cNvSpPr>
          <p:nvPr/>
        </p:nvSpPr>
        <p:spPr bwMode="auto">
          <a:xfrm>
            <a:off x="6899933" y="2544513"/>
            <a:ext cx="2073275" cy="2057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997" name="Oval 13"/>
          <p:cNvSpPr>
            <a:spLocks noChangeArrowheads="1"/>
          </p:cNvSpPr>
          <p:nvPr/>
        </p:nvSpPr>
        <p:spPr bwMode="auto">
          <a:xfrm>
            <a:off x="8779533" y="3374776"/>
            <a:ext cx="2016125" cy="201295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7452382" y="3422401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41999" name="Oval 15"/>
          <p:cNvSpPr>
            <a:spLocks noChangeArrowheads="1"/>
          </p:cNvSpPr>
          <p:nvPr/>
        </p:nvSpPr>
        <p:spPr bwMode="auto">
          <a:xfrm>
            <a:off x="8414407" y="4871788"/>
            <a:ext cx="122238" cy="1222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9701870" y="5314701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8525532" y="3430338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</a:p>
        </p:txBody>
      </p:sp>
      <p:sp>
        <p:nvSpPr>
          <p:cNvPr id="42002" name="Oval 18"/>
          <p:cNvSpPr>
            <a:spLocks noChangeArrowheads="1"/>
          </p:cNvSpPr>
          <p:nvPr/>
        </p:nvSpPr>
        <p:spPr bwMode="auto">
          <a:xfrm>
            <a:off x="8808107" y="3914527"/>
            <a:ext cx="122238" cy="1222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003" name="Line 19"/>
          <p:cNvSpPr>
            <a:spLocks noChangeShapeType="1"/>
          </p:cNvSpPr>
          <p:nvPr/>
        </p:nvSpPr>
        <p:spPr bwMode="auto">
          <a:xfrm flipV="1">
            <a:off x="9055757" y="3917701"/>
            <a:ext cx="1447800" cy="9588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004" name="Oval 20"/>
          <p:cNvSpPr>
            <a:spLocks noChangeArrowheads="1"/>
          </p:cNvSpPr>
          <p:nvPr/>
        </p:nvSpPr>
        <p:spPr bwMode="auto">
          <a:xfrm>
            <a:off x="9765371" y="4320927"/>
            <a:ext cx="122237" cy="1222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005" name="Text Box 21"/>
          <p:cNvSpPr txBox="1">
            <a:spLocks noChangeArrowheads="1"/>
          </p:cNvSpPr>
          <p:nvPr/>
        </p:nvSpPr>
        <p:spPr bwMode="auto">
          <a:xfrm>
            <a:off x="9643132" y="4389188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</a:t>
            </a:r>
          </a:p>
        </p:txBody>
      </p:sp>
      <p:sp>
        <p:nvSpPr>
          <p:cNvPr id="42006" name="Text Box 22"/>
          <p:cNvSpPr txBox="1">
            <a:spLocks noChangeArrowheads="1"/>
          </p:cNvSpPr>
          <p:nvPr/>
        </p:nvSpPr>
        <p:spPr bwMode="auto">
          <a:xfrm>
            <a:off x="10694057" y="4879726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</a:p>
        </p:txBody>
      </p:sp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1449558" y="2006370"/>
            <a:ext cx="4267200" cy="400110"/>
          </a:xfrm>
          <a:prstGeom prst="rect">
            <a:avLst/>
          </a:prstGeom>
          <a:solidFill>
            <a:schemeClr val="bg1">
              <a:alpha val="14999"/>
            </a:schemeClr>
          </a:solidFill>
          <a:ln w="9525">
            <a:solidFill>
              <a:schemeClr val="tx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求圆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的圆心和半径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r=|GM|</a:t>
            </a:r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1435272" y="2874733"/>
            <a:ext cx="4338637" cy="400110"/>
          </a:xfrm>
          <a:prstGeom prst="rect">
            <a:avLst/>
          </a:prstGeom>
          <a:solidFill>
            <a:schemeClr val="bg1">
              <a:alpha val="14999"/>
            </a:schemeClr>
          </a:solidFill>
          <a:ln w="9525">
            <a:solidFill>
              <a:schemeClr val="tx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圆心是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CN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MN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中垂线的交点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1345577" y="3581528"/>
            <a:ext cx="4614862" cy="861774"/>
          </a:xfrm>
          <a:prstGeom prst="rect">
            <a:avLst/>
          </a:prstGeom>
          <a:solidFill>
            <a:schemeClr val="bg1">
              <a:alpha val="14999"/>
            </a:schemeClr>
          </a:solidFill>
          <a:ln w="9525">
            <a:solidFill>
              <a:schemeClr val="tx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两点式求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CN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方程</a:t>
            </a:r>
          </a:p>
          <a:p>
            <a:pPr algn="ctr" eaLnBrk="0" hangingPunct="0"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点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(D)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斜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(k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DG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 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式求中垂线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DG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方程</a:t>
            </a:r>
          </a:p>
        </p:txBody>
      </p:sp>
      <p:sp>
        <p:nvSpPr>
          <p:cNvPr id="42010" name="AutoShape 26"/>
          <p:cNvSpPr>
            <a:spLocks noChangeArrowheads="1"/>
          </p:cNvSpPr>
          <p:nvPr/>
        </p:nvSpPr>
        <p:spPr bwMode="auto">
          <a:xfrm>
            <a:off x="3153782" y="2582633"/>
            <a:ext cx="874712" cy="2603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011" name="AutoShape 27"/>
          <p:cNvSpPr>
            <a:spLocks noChangeArrowheads="1"/>
          </p:cNvSpPr>
          <p:nvPr/>
        </p:nvSpPr>
        <p:spPr bwMode="auto">
          <a:xfrm>
            <a:off x="3167233" y="3305214"/>
            <a:ext cx="874713" cy="2444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012" name="Text Box 28"/>
          <p:cNvSpPr txBox="1">
            <a:spLocks noChangeArrowheads="1"/>
          </p:cNvSpPr>
          <p:nvPr/>
        </p:nvSpPr>
        <p:spPr bwMode="auto">
          <a:xfrm>
            <a:off x="8931932" y="4403476"/>
            <a:ext cx="279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42013" name="Oval 29"/>
          <p:cNvSpPr>
            <a:spLocks noChangeArrowheads="1"/>
          </p:cNvSpPr>
          <p:nvPr/>
        </p:nvSpPr>
        <p:spPr bwMode="auto">
          <a:xfrm>
            <a:off x="9733621" y="5324227"/>
            <a:ext cx="122237" cy="1222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014" name="Oval 30"/>
          <p:cNvSpPr>
            <a:spLocks noChangeArrowheads="1"/>
          </p:cNvSpPr>
          <p:nvPr/>
        </p:nvSpPr>
        <p:spPr bwMode="auto">
          <a:xfrm>
            <a:off x="9278007" y="4635252"/>
            <a:ext cx="122238" cy="1222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015" name="AutoShape 31"/>
          <p:cNvSpPr>
            <a:spLocks noChangeArrowheads="1"/>
          </p:cNvSpPr>
          <p:nvPr/>
        </p:nvSpPr>
        <p:spPr bwMode="auto">
          <a:xfrm>
            <a:off x="3179140" y="4550338"/>
            <a:ext cx="874712" cy="3349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42016" name="Object 32"/>
          <p:cNvGraphicFramePr>
            <a:graphicFrameLocks noChangeAspect="1"/>
          </p:cNvGraphicFramePr>
          <p:nvPr/>
        </p:nvGraphicFramePr>
        <p:xfrm>
          <a:off x="1705569" y="4960688"/>
          <a:ext cx="3894878" cy="486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13205" imgH="193040" progId="Equation.DSMT4">
                  <p:embed/>
                </p:oleObj>
              </mc:Choice>
              <mc:Fallback>
                <p:oleObj name="Equation" r:id="rId4" imgW="1513205" imgH="19304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5569" y="4960688"/>
                        <a:ext cx="3894878" cy="486105"/>
                      </a:xfrm>
                      <a:prstGeom prst="rect">
                        <a:avLst/>
                      </a:prstGeom>
                      <a:solidFill>
                        <a:schemeClr val="bg1">
                          <a:alpha val="20000"/>
                        </a:schemeClr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17" name="AutoShape 33"/>
          <p:cNvSpPr>
            <a:spLocks noChangeArrowheads="1"/>
          </p:cNvSpPr>
          <p:nvPr/>
        </p:nvSpPr>
        <p:spPr bwMode="auto">
          <a:xfrm>
            <a:off x="3163403" y="5489276"/>
            <a:ext cx="874712" cy="3349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42018" name="Object 34"/>
          <p:cNvGraphicFramePr>
            <a:graphicFrameLocks noChangeAspect="1"/>
          </p:cNvGraphicFramePr>
          <p:nvPr/>
        </p:nvGraphicFramePr>
        <p:xfrm>
          <a:off x="1809127" y="5856651"/>
          <a:ext cx="3903662" cy="497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16685" imgH="193040" progId="Equation.DSMT4">
                  <p:embed/>
                </p:oleObj>
              </mc:Choice>
              <mc:Fallback>
                <p:oleObj name="Equation" r:id="rId6" imgW="1416685" imgH="19304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127" y="5856651"/>
                        <a:ext cx="3903662" cy="497911"/>
                      </a:xfrm>
                      <a:prstGeom prst="rect">
                        <a:avLst/>
                      </a:prstGeom>
                      <a:solidFill>
                        <a:schemeClr val="bg1">
                          <a:alpha val="20000"/>
                        </a:schemeClr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19" name="AutoShape 35"/>
          <p:cNvSpPr>
            <a:spLocks noChangeArrowheads="1"/>
          </p:cNvSpPr>
          <p:nvPr/>
        </p:nvSpPr>
        <p:spPr bwMode="auto">
          <a:xfrm>
            <a:off x="3128478" y="5491114"/>
            <a:ext cx="944562" cy="258763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020" name="AutoShape 36"/>
          <p:cNvSpPr>
            <a:spLocks noChangeArrowheads="1"/>
          </p:cNvSpPr>
          <p:nvPr/>
        </p:nvSpPr>
        <p:spPr bwMode="auto">
          <a:xfrm flipH="1">
            <a:off x="3140590" y="4512180"/>
            <a:ext cx="944563" cy="258762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021" name="AutoShape 37"/>
          <p:cNvSpPr>
            <a:spLocks noChangeArrowheads="1"/>
          </p:cNvSpPr>
          <p:nvPr/>
        </p:nvSpPr>
        <p:spPr bwMode="auto">
          <a:xfrm>
            <a:off x="3128478" y="3290927"/>
            <a:ext cx="944563" cy="258762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022" name="AutoShape 38"/>
          <p:cNvSpPr>
            <a:spLocks noChangeArrowheads="1"/>
          </p:cNvSpPr>
          <p:nvPr/>
        </p:nvSpPr>
        <p:spPr bwMode="auto">
          <a:xfrm>
            <a:off x="3140246" y="2538182"/>
            <a:ext cx="944562" cy="258762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2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5" grpId="0"/>
      <p:bldP spid="42005" grpId="1"/>
      <p:bldP spid="42007" grpId="0" animBg="1"/>
      <p:bldP spid="42008" grpId="0" animBg="1"/>
      <p:bldP spid="42009" grpId="0" animBg="1"/>
      <p:bldP spid="420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2"/>
          <p:cNvSpPr>
            <a:spLocks noChangeShapeType="1"/>
          </p:cNvSpPr>
          <p:nvPr/>
        </p:nvSpPr>
        <p:spPr bwMode="auto">
          <a:xfrm>
            <a:off x="7382166" y="3227447"/>
            <a:ext cx="2551113" cy="10683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81199" y="1231794"/>
            <a:ext cx="10851989" cy="11001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求圆                                                关于直线                                   对称的圆的方程。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8355304" y="1879660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</a:p>
        </p:txBody>
      </p:sp>
      <p:sp>
        <p:nvSpPr>
          <p:cNvPr id="43014" name="Oval 6"/>
          <p:cNvSpPr>
            <a:spLocks noChangeArrowheads="1"/>
          </p:cNvSpPr>
          <p:nvPr/>
        </p:nvSpPr>
        <p:spPr bwMode="auto">
          <a:xfrm>
            <a:off x="7352004" y="3198872"/>
            <a:ext cx="122237" cy="1222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015" name="Oval 7"/>
          <p:cNvSpPr>
            <a:spLocks noChangeArrowheads="1"/>
          </p:cNvSpPr>
          <p:nvPr/>
        </p:nvSpPr>
        <p:spPr bwMode="auto">
          <a:xfrm>
            <a:off x="6366166" y="2214622"/>
            <a:ext cx="2073275" cy="2057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016" name="Oval 8"/>
          <p:cNvSpPr>
            <a:spLocks noChangeArrowheads="1"/>
          </p:cNvSpPr>
          <p:nvPr/>
        </p:nvSpPr>
        <p:spPr bwMode="auto">
          <a:xfrm>
            <a:off x="8893466" y="3311585"/>
            <a:ext cx="2016125" cy="201295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6693190" y="3357622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8506115" y="3862447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</a:t>
            </a:r>
          </a:p>
        </p:txBody>
      </p:sp>
      <p:sp>
        <p:nvSpPr>
          <p:cNvPr id="43019" name="Oval 11"/>
          <p:cNvSpPr>
            <a:spLocks noChangeArrowheads="1"/>
          </p:cNvSpPr>
          <p:nvPr/>
        </p:nvSpPr>
        <p:spPr bwMode="auto">
          <a:xfrm>
            <a:off x="8579140" y="3698936"/>
            <a:ext cx="122238" cy="1222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020" name="Oval 12"/>
          <p:cNvSpPr>
            <a:spLocks noChangeArrowheads="1"/>
          </p:cNvSpPr>
          <p:nvPr/>
        </p:nvSpPr>
        <p:spPr bwMode="auto">
          <a:xfrm>
            <a:off x="9879304" y="4257736"/>
            <a:ext cx="122237" cy="1222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9838028" y="4406960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10807990" y="4816535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</a:p>
        </p:txBody>
      </p:sp>
      <p:graphicFrame>
        <p:nvGraphicFramePr>
          <p:cNvPr id="43023" name="Object 15"/>
          <p:cNvGraphicFramePr>
            <a:graphicFrameLocks noChangeAspect="1"/>
          </p:cNvGraphicFramePr>
          <p:nvPr/>
        </p:nvGraphicFramePr>
        <p:xfrm>
          <a:off x="1504365" y="1281617"/>
          <a:ext cx="3059859" cy="491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" imgW="1422400" imgH="228600" progId="Equation.3">
                  <p:embed/>
                </p:oleObj>
              </mc:Choice>
              <mc:Fallback>
                <p:oleObj name="公式" r:id="rId2" imgW="1422400" imgH="2286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365" y="1281617"/>
                        <a:ext cx="3059859" cy="4915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4" name="Object 16"/>
          <p:cNvGraphicFramePr>
            <a:graphicFrameLocks noChangeAspect="1"/>
          </p:cNvGraphicFramePr>
          <p:nvPr/>
        </p:nvGraphicFramePr>
        <p:xfrm>
          <a:off x="5731037" y="1252856"/>
          <a:ext cx="2339975" cy="534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4" imgW="888365" imgH="203200" progId="Equation.3">
                  <p:embed/>
                </p:oleObj>
              </mc:Choice>
              <mc:Fallback>
                <p:oleObj name="公式" r:id="rId4" imgW="888365" imgH="203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1037" y="1252856"/>
                        <a:ext cx="2339975" cy="5346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5" name="Line 17"/>
          <p:cNvSpPr>
            <a:spLocks noChangeShapeType="1"/>
          </p:cNvSpPr>
          <p:nvPr/>
        </p:nvSpPr>
        <p:spPr bwMode="auto">
          <a:xfrm flipH="1">
            <a:off x="7991765" y="2090827"/>
            <a:ext cx="1543050" cy="29337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43026" name="Object 18"/>
          <p:cNvGraphicFramePr>
            <a:graphicFrameLocks noChangeAspect="1"/>
          </p:cNvGraphicFramePr>
          <p:nvPr/>
        </p:nvGraphicFramePr>
        <p:xfrm>
          <a:off x="1541346" y="1730399"/>
          <a:ext cx="2823646" cy="710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6" imgW="1562100" imgH="393700" progId="Equation.3">
                  <p:embed/>
                </p:oleObj>
              </mc:Choice>
              <mc:Fallback>
                <p:oleObj name="公式" r:id="rId6" imgW="1562100" imgH="3937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346" y="1730399"/>
                        <a:ext cx="2823646" cy="7101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10120603" y="4402197"/>
            <a:ext cx="10795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kumimoji="1"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1"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kumimoji="1"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kumimoji="1"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graphicFrame>
        <p:nvGraphicFramePr>
          <p:cNvPr id="43028" name="Object 20"/>
          <p:cNvGraphicFramePr>
            <a:graphicFrameLocks noChangeAspect="1"/>
          </p:cNvGraphicFramePr>
          <p:nvPr/>
        </p:nvGraphicFramePr>
        <p:xfrm>
          <a:off x="7055141" y="3365560"/>
          <a:ext cx="809625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8" imgW="495300" imgH="431800" progId="Equation.3">
                  <p:embed/>
                </p:oleObj>
              </mc:Choice>
              <mc:Fallback>
                <p:oleObj name="公式" r:id="rId8" imgW="495300" imgH="4318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5141" y="3365560"/>
                        <a:ext cx="809625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9" name="Object 21"/>
          <p:cNvGraphicFramePr>
            <a:graphicFrameLocks noChangeAspect="1"/>
          </p:cNvGraphicFramePr>
          <p:nvPr/>
        </p:nvGraphicFramePr>
        <p:xfrm>
          <a:off x="1531137" y="2357720"/>
          <a:ext cx="1769206" cy="523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10" imgW="685800" imgH="203200" progId="Equation.3">
                  <p:embed/>
                </p:oleObj>
              </mc:Choice>
              <mc:Fallback>
                <p:oleObj name="公式" r:id="rId10" imgW="685800" imgH="203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137" y="2357720"/>
                        <a:ext cx="1769206" cy="5239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30" name="Object 22"/>
          <p:cNvGraphicFramePr>
            <a:graphicFrameLocks noChangeAspect="1"/>
          </p:cNvGraphicFramePr>
          <p:nvPr/>
        </p:nvGraphicFramePr>
        <p:xfrm>
          <a:off x="1456891" y="2796189"/>
          <a:ext cx="946402" cy="554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12" imgW="368300" imgH="215900" progId="Equation.3">
                  <p:embed/>
                </p:oleObj>
              </mc:Choice>
              <mc:Fallback>
                <p:oleObj name="公式" r:id="rId12" imgW="368300" imgH="2159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6891" y="2796189"/>
                        <a:ext cx="946402" cy="5549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31" name="Object 23"/>
          <p:cNvGraphicFramePr>
            <a:graphicFrameLocks noChangeAspect="1"/>
          </p:cNvGraphicFramePr>
          <p:nvPr/>
        </p:nvGraphicFramePr>
        <p:xfrm>
          <a:off x="1337921" y="3547643"/>
          <a:ext cx="1599126" cy="513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14" imgW="673100" imgH="215900" progId="Equation.3">
                  <p:embed/>
                </p:oleObj>
              </mc:Choice>
              <mc:Fallback>
                <p:oleObj name="公式" r:id="rId14" imgW="673100" imgH="2159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7921" y="3547643"/>
                        <a:ext cx="1599126" cy="513152"/>
                      </a:xfrm>
                      <a:prstGeom prst="rect">
                        <a:avLst/>
                      </a:prstGeom>
                      <a:solidFill>
                        <a:schemeClr val="bg1">
                          <a:alpha val="17999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32" name="Object 24"/>
          <p:cNvGraphicFramePr>
            <a:graphicFrameLocks noChangeAspect="1"/>
          </p:cNvGraphicFramePr>
          <p:nvPr/>
        </p:nvGraphicFramePr>
        <p:xfrm>
          <a:off x="3002641" y="3461301"/>
          <a:ext cx="2129518" cy="751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16" imgW="1116965" imgH="393700" progId="Equation.3">
                  <p:embed/>
                </p:oleObj>
              </mc:Choice>
              <mc:Fallback>
                <p:oleObj name="公式" r:id="rId16" imgW="1116965" imgH="3937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2641" y="3461301"/>
                        <a:ext cx="2129518" cy="7518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33" name="Object 25"/>
          <p:cNvGraphicFramePr>
            <a:graphicFrameLocks noChangeAspect="1"/>
          </p:cNvGraphicFramePr>
          <p:nvPr/>
        </p:nvGraphicFramePr>
        <p:xfrm>
          <a:off x="1324121" y="4204871"/>
          <a:ext cx="194945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18" imgW="1078865" imgH="431800" progId="Equation.3">
                  <p:embed/>
                </p:oleObj>
              </mc:Choice>
              <mc:Fallback>
                <p:oleObj name="公式" r:id="rId18" imgW="1078865" imgH="4318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4121" y="4204871"/>
                        <a:ext cx="1949450" cy="776288"/>
                      </a:xfrm>
                      <a:prstGeom prst="rect">
                        <a:avLst/>
                      </a:prstGeom>
                      <a:solidFill>
                        <a:schemeClr val="bg1">
                          <a:alpha val="17999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34" name="Text Box 26"/>
          <p:cNvSpPr txBox="1">
            <a:spLocks noChangeArrowheads="1"/>
          </p:cNvSpPr>
          <p:nvPr/>
        </p:nvSpPr>
        <p:spPr bwMode="auto">
          <a:xfrm>
            <a:off x="3334705" y="4379973"/>
            <a:ext cx="2459037" cy="400110"/>
          </a:xfrm>
          <a:prstGeom prst="rect">
            <a:avLst/>
          </a:prstGeom>
          <a:solidFill>
            <a:schemeClr val="bg1">
              <a:alpha val="1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在直线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</a:t>
            </a:r>
          </a:p>
        </p:txBody>
      </p:sp>
      <p:graphicFrame>
        <p:nvGraphicFramePr>
          <p:cNvPr id="43035" name="Object 27"/>
          <p:cNvGraphicFramePr>
            <a:graphicFrameLocks noChangeAspect="1"/>
          </p:cNvGraphicFramePr>
          <p:nvPr/>
        </p:nvGraphicFramePr>
        <p:xfrm>
          <a:off x="1187997" y="5082451"/>
          <a:ext cx="2338388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0" imgW="1295400" imgH="393700" progId="Equation.3">
                  <p:embed/>
                </p:oleObj>
              </mc:Choice>
              <mc:Fallback>
                <p:oleObj name="公式" r:id="rId20" imgW="1295400" imgH="3937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997" y="5082451"/>
                        <a:ext cx="2338388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>
                                <a:alpha val="17999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36" name="Object 28"/>
          <p:cNvGraphicFramePr>
            <a:graphicFrameLocks noChangeAspect="1"/>
          </p:cNvGraphicFramePr>
          <p:nvPr/>
        </p:nvGraphicFramePr>
        <p:xfrm>
          <a:off x="3807373" y="4905073"/>
          <a:ext cx="939800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2" imgW="520700" imgH="558800" progId="Equation.3">
                  <p:embed/>
                </p:oleObj>
              </mc:Choice>
              <mc:Fallback>
                <p:oleObj name="公式" r:id="rId22" imgW="520700" imgH="5588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7373" y="4905073"/>
                        <a:ext cx="939800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>
                                <a:alpha val="17999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37" name="Object 29"/>
          <p:cNvGraphicFramePr>
            <a:graphicFrameLocks noChangeAspect="1"/>
          </p:cNvGraphicFramePr>
          <p:nvPr/>
        </p:nvGraphicFramePr>
        <p:xfrm>
          <a:off x="5070833" y="5177552"/>
          <a:ext cx="3084385" cy="757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4" imgW="1600200" imgH="393700" progId="Equation.3">
                  <p:embed/>
                </p:oleObj>
              </mc:Choice>
              <mc:Fallback>
                <p:oleObj name="公式" r:id="rId24" imgW="1600200" imgH="3937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833" y="5177552"/>
                        <a:ext cx="3084385" cy="7571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38" name="Object 30"/>
          <p:cNvGraphicFramePr>
            <a:graphicFrameLocks noChangeAspect="1"/>
          </p:cNvGraphicFramePr>
          <p:nvPr/>
        </p:nvGraphicFramePr>
        <p:xfrm>
          <a:off x="2741302" y="2715880"/>
          <a:ext cx="1570167" cy="813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6" imgW="761365" imgH="393700" progId="Equation.3">
                  <p:embed/>
                </p:oleObj>
              </mc:Choice>
              <mc:Fallback>
                <p:oleObj name="公式" r:id="rId26" imgW="761365" imgH="3937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302" y="2715880"/>
                        <a:ext cx="1570167" cy="8130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1" grpId="0"/>
      <p:bldP spid="43027" grpId="0"/>
      <p:bldP spid="430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3" t="73" r="22653" b="13247"/>
          <a:stretch>
            <a:fillRect/>
          </a:stretch>
        </p:blipFill>
        <p:spPr>
          <a:xfrm>
            <a:off x="14598" y="890993"/>
            <a:ext cx="4788665" cy="4128160"/>
          </a:xfrm>
          <a:custGeom>
            <a:avLst/>
            <a:gdLst>
              <a:gd name="connsiteX0" fmla="*/ 2394333 w 4788665"/>
              <a:gd name="connsiteY0" fmla="*/ 0 h 4128160"/>
              <a:gd name="connsiteX1" fmla="*/ 4788665 w 4788665"/>
              <a:gd name="connsiteY1" fmla="*/ 4128160 h 4128160"/>
              <a:gd name="connsiteX2" fmla="*/ 0 w 4788665"/>
              <a:gd name="connsiteY2" fmla="*/ 4128160 h 4128160"/>
              <a:gd name="connsiteX3" fmla="*/ 2394333 w 4788665"/>
              <a:gd name="connsiteY3" fmla="*/ 0 h 412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8665" h="4128160">
                <a:moveTo>
                  <a:pt x="2394333" y="0"/>
                </a:moveTo>
                <a:lnTo>
                  <a:pt x="4788665" y="4128160"/>
                </a:lnTo>
                <a:lnTo>
                  <a:pt x="0" y="4128160"/>
                </a:lnTo>
                <a:lnTo>
                  <a:pt x="2394333" y="0"/>
                </a:lnTo>
                <a:close/>
              </a:path>
            </a:pathLst>
          </a:custGeom>
        </p:spPr>
      </p:pic>
      <p:grpSp>
        <p:nvGrpSpPr>
          <p:cNvPr id="28" name="组合 27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29" name="组合 28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31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C07D1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32" name="组合 31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33" name="文本框 32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34" name="直接连接符 33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2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7D1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30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4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圆与方程</a:t>
              </a:r>
            </a:p>
          </p:txBody>
        </p:sp>
      </p:grpSp>
      <p:sp>
        <p:nvSpPr>
          <p:cNvPr id="43" name="矩形 42"/>
          <p:cNvSpPr/>
          <p:nvPr/>
        </p:nvSpPr>
        <p:spPr>
          <a:xfrm>
            <a:off x="9852483" y="605116"/>
            <a:ext cx="4062342" cy="300975"/>
          </a:xfrm>
          <a:prstGeom prst="rect">
            <a:avLst/>
          </a:prstGeom>
          <a:solidFill>
            <a:srgbClr val="C07D11"/>
          </a:solidFill>
          <a:ln w="12700" cap="flat">
            <a:solidFill>
              <a:srgbClr val="C00000"/>
            </a:solidFill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人教版高中数学必修二</a:t>
            </a:r>
          </a:p>
        </p:txBody>
      </p:sp>
      <p:sp>
        <p:nvSpPr>
          <p:cNvPr id="44" name="等腰三角形 43"/>
          <p:cNvSpPr/>
          <p:nvPr/>
        </p:nvSpPr>
        <p:spPr>
          <a:xfrm rot="1998456">
            <a:off x="740152" y="1023527"/>
            <a:ext cx="4788665" cy="4128160"/>
          </a:xfrm>
          <a:prstGeom prst="triangle">
            <a:avLst/>
          </a:prstGeom>
          <a:solidFill>
            <a:srgbClr val="C07D1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等腰三角形 45"/>
          <p:cNvSpPr/>
          <p:nvPr/>
        </p:nvSpPr>
        <p:spPr>
          <a:xfrm rot="10800000">
            <a:off x="2455229" y="840856"/>
            <a:ext cx="1225519" cy="1056482"/>
          </a:xfrm>
          <a:prstGeom prst="triangle">
            <a:avLst/>
          </a:prstGeom>
          <a:solidFill>
            <a:srgbClr val="C07D11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等腰三角形 46"/>
          <p:cNvSpPr/>
          <p:nvPr/>
        </p:nvSpPr>
        <p:spPr>
          <a:xfrm rot="10800000">
            <a:off x="698986" y="1605993"/>
            <a:ext cx="1193981" cy="1029294"/>
          </a:xfrm>
          <a:prstGeom prst="triangle">
            <a:avLst/>
          </a:prstGeom>
          <a:solidFill>
            <a:srgbClr val="C07D11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等腰三角形 47"/>
          <p:cNvSpPr/>
          <p:nvPr/>
        </p:nvSpPr>
        <p:spPr>
          <a:xfrm rot="10800000">
            <a:off x="614853" y="5092440"/>
            <a:ext cx="1655071" cy="1426785"/>
          </a:xfrm>
          <a:prstGeom prst="triangle">
            <a:avLst/>
          </a:prstGeom>
          <a:solidFill>
            <a:srgbClr val="C07D11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直角三角形 48"/>
          <p:cNvSpPr/>
          <p:nvPr/>
        </p:nvSpPr>
        <p:spPr>
          <a:xfrm flipH="1">
            <a:off x="10621108" y="5295100"/>
            <a:ext cx="1570892" cy="1570892"/>
          </a:xfrm>
          <a:prstGeom prst="rtTriangle">
            <a:avLst/>
          </a:prstGeom>
          <a:solidFill>
            <a:srgbClr val="C07D11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60400" y="1121886"/>
            <a:ext cx="1100186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chemeClr val="hlin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问题：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这个圆的圆拱跨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AB=20m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，拱高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OP=4m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，建造时每间隔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4m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需要用一根支柱支撑，求支柱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的高度（精确到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0.01m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grpSp>
        <p:nvGrpSpPr>
          <p:cNvPr id="14339" name="Group 3"/>
          <p:cNvGrpSpPr/>
          <p:nvPr/>
        </p:nvGrpSpPr>
        <p:grpSpPr bwMode="auto">
          <a:xfrm>
            <a:off x="6333271" y="2137549"/>
            <a:ext cx="4897437" cy="3387725"/>
            <a:chOff x="1383" y="2188"/>
            <a:chExt cx="3085" cy="2134"/>
          </a:xfrm>
        </p:grpSpPr>
        <p:sp>
          <p:nvSpPr>
            <p:cNvPr id="14340" name="Freeform 4"/>
            <p:cNvSpPr/>
            <p:nvPr/>
          </p:nvSpPr>
          <p:spPr bwMode="auto">
            <a:xfrm>
              <a:off x="1545" y="3443"/>
              <a:ext cx="2574" cy="2"/>
            </a:xfrm>
            <a:custGeom>
              <a:avLst/>
              <a:gdLst>
                <a:gd name="T0" fmla="*/ 0 w 2574"/>
                <a:gd name="T1" fmla="*/ 0 h 2"/>
                <a:gd name="T2" fmla="*/ 2574 w 2574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74" h="2">
                  <a:moveTo>
                    <a:pt x="0" y="0"/>
                  </a:moveTo>
                  <a:lnTo>
                    <a:pt x="2574" y="2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41" name="Arc 5"/>
            <p:cNvSpPr/>
            <p:nvPr/>
          </p:nvSpPr>
          <p:spPr bwMode="auto">
            <a:xfrm rot="-2521007">
              <a:off x="1826" y="2412"/>
              <a:ext cx="1958" cy="1910"/>
            </a:xfrm>
            <a:custGeom>
              <a:avLst/>
              <a:gdLst>
                <a:gd name="G0" fmla="+- 9968 0 0"/>
                <a:gd name="G1" fmla="+- 21600 0 0"/>
                <a:gd name="G2" fmla="+- 21600 0 0"/>
                <a:gd name="T0" fmla="*/ 0 w 31568"/>
                <a:gd name="T1" fmla="*/ 2437 h 28535"/>
                <a:gd name="T2" fmla="*/ 30425 w 31568"/>
                <a:gd name="T3" fmla="*/ 28535 h 28535"/>
                <a:gd name="T4" fmla="*/ 9968 w 31568"/>
                <a:gd name="T5" fmla="*/ 21600 h 28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568" h="28535" fill="none" extrusionOk="0">
                  <a:moveTo>
                    <a:pt x="0" y="2437"/>
                  </a:moveTo>
                  <a:cubicBezTo>
                    <a:pt x="3078" y="836"/>
                    <a:pt x="6497" y="0"/>
                    <a:pt x="9968" y="0"/>
                  </a:cubicBezTo>
                  <a:cubicBezTo>
                    <a:pt x="21897" y="0"/>
                    <a:pt x="31568" y="9670"/>
                    <a:pt x="31568" y="21600"/>
                  </a:cubicBezTo>
                  <a:cubicBezTo>
                    <a:pt x="31568" y="23958"/>
                    <a:pt x="31181" y="26301"/>
                    <a:pt x="30424" y="28534"/>
                  </a:cubicBezTo>
                </a:path>
                <a:path w="31568" h="28535" stroke="0" extrusionOk="0">
                  <a:moveTo>
                    <a:pt x="0" y="2437"/>
                  </a:moveTo>
                  <a:cubicBezTo>
                    <a:pt x="3078" y="836"/>
                    <a:pt x="6497" y="0"/>
                    <a:pt x="9968" y="0"/>
                  </a:cubicBezTo>
                  <a:cubicBezTo>
                    <a:pt x="21897" y="0"/>
                    <a:pt x="31568" y="9670"/>
                    <a:pt x="31568" y="21600"/>
                  </a:cubicBezTo>
                  <a:cubicBezTo>
                    <a:pt x="31568" y="23958"/>
                    <a:pt x="31181" y="26301"/>
                    <a:pt x="30424" y="28534"/>
                  </a:cubicBezTo>
                  <a:lnTo>
                    <a:pt x="9968" y="21600"/>
                  </a:lnTo>
                  <a:close/>
                </a:path>
              </a:pathLst>
            </a:custGeom>
            <a:noFill/>
            <a:ln w="38100">
              <a:solidFill>
                <a:srgbClr val="CC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42" name="Freeform 6"/>
            <p:cNvSpPr/>
            <p:nvPr/>
          </p:nvSpPr>
          <p:spPr bwMode="auto">
            <a:xfrm>
              <a:off x="2838" y="2571"/>
              <a:ext cx="13" cy="887"/>
            </a:xfrm>
            <a:custGeom>
              <a:avLst/>
              <a:gdLst>
                <a:gd name="T0" fmla="*/ 13 w 13"/>
                <a:gd name="T1" fmla="*/ 887 h 887"/>
                <a:gd name="T2" fmla="*/ 0 w 13"/>
                <a:gd name="T3" fmla="*/ 0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887">
                  <a:moveTo>
                    <a:pt x="13" y="887"/>
                  </a:move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43" name="Freeform 7"/>
            <p:cNvSpPr/>
            <p:nvPr/>
          </p:nvSpPr>
          <p:spPr bwMode="auto">
            <a:xfrm>
              <a:off x="2083" y="2794"/>
              <a:ext cx="1" cy="633"/>
            </a:xfrm>
            <a:custGeom>
              <a:avLst/>
              <a:gdLst>
                <a:gd name="T0" fmla="*/ 0 w 1"/>
                <a:gd name="T1" fmla="*/ 630 h 630"/>
                <a:gd name="T2" fmla="*/ 0 w 1"/>
                <a:gd name="T3" fmla="*/ 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630">
                  <a:moveTo>
                    <a:pt x="0" y="630"/>
                  </a:moveTo>
                  <a:lnTo>
                    <a:pt x="0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44" name="Freeform 8"/>
            <p:cNvSpPr/>
            <p:nvPr/>
          </p:nvSpPr>
          <p:spPr bwMode="auto">
            <a:xfrm>
              <a:off x="3639" y="2852"/>
              <a:ext cx="7" cy="590"/>
            </a:xfrm>
            <a:custGeom>
              <a:avLst/>
              <a:gdLst>
                <a:gd name="T0" fmla="*/ 7 w 7"/>
                <a:gd name="T1" fmla="*/ 590 h 590"/>
                <a:gd name="T2" fmla="*/ 0 w 7"/>
                <a:gd name="T3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590">
                  <a:moveTo>
                    <a:pt x="7" y="590"/>
                  </a:moveTo>
                  <a:lnTo>
                    <a:pt x="0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45" name="Freeform 9"/>
            <p:cNvSpPr/>
            <p:nvPr/>
          </p:nvSpPr>
          <p:spPr bwMode="auto">
            <a:xfrm>
              <a:off x="2557" y="2568"/>
              <a:ext cx="1" cy="859"/>
            </a:xfrm>
            <a:custGeom>
              <a:avLst/>
              <a:gdLst>
                <a:gd name="T0" fmla="*/ 0 w 1"/>
                <a:gd name="T1" fmla="*/ 855 h 855"/>
                <a:gd name="T2" fmla="*/ 0 w 1"/>
                <a:gd name="T3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855">
                  <a:moveTo>
                    <a:pt x="0" y="855"/>
                  </a:moveTo>
                  <a:lnTo>
                    <a:pt x="0" y="0"/>
                  </a:lnTo>
                </a:path>
              </a:pathLst>
            </a:custGeom>
            <a:noFill/>
            <a:ln w="38100" cmpd="sng">
              <a:solidFill>
                <a:srgbClr val="CC33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46" name="Freeform 10"/>
            <p:cNvSpPr/>
            <p:nvPr/>
          </p:nvSpPr>
          <p:spPr bwMode="auto">
            <a:xfrm>
              <a:off x="3158" y="2655"/>
              <a:ext cx="3" cy="803"/>
            </a:xfrm>
            <a:custGeom>
              <a:avLst/>
              <a:gdLst>
                <a:gd name="T0" fmla="*/ 0 w 3"/>
                <a:gd name="T1" fmla="*/ 803 h 803"/>
                <a:gd name="T2" fmla="*/ 3 w 3"/>
                <a:gd name="T3" fmla="*/ 0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803">
                  <a:moveTo>
                    <a:pt x="0" y="803"/>
                  </a:moveTo>
                  <a:lnTo>
                    <a:pt x="3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47" name="Text Box 11"/>
            <p:cNvSpPr txBox="1">
              <a:spLocks noChangeArrowheads="1"/>
            </p:cNvSpPr>
            <p:nvPr/>
          </p:nvSpPr>
          <p:spPr bwMode="auto">
            <a:xfrm>
              <a:off x="1383" y="3368"/>
              <a:ext cx="503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14348" name="Text Box 12"/>
            <p:cNvSpPr txBox="1">
              <a:spLocks noChangeArrowheads="1"/>
            </p:cNvSpPr>
            <p:nvPr/>
          </p:nvSpPr>
          <p:spPr bwMode="auto">
            <a:xfrm>
              <a:off x="4101" y="3323"/>
              <a:ext cx="367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14349" name="Text Box 13"/>
            <p:cNvSpPr txBox="1">
              <a:spLocks noChangeArrowheads="1"/>
            </p:cNvSpPr>
            <p:nvPr/>
          </p:nvSpPr>
          <p:spPr bwMode="auto">
            <a:xfrm>
              <a:off x="1886" y="3402"/>
              <a:ext cx="502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lang="en-US" altLang="zh-CN" sz="2000" kern="0" baseline="-2500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endPara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50" name="Text Box 14"/>
            <p:cNvSpPr txBox="1">
              <a:spLocks noChangeArrowheads="1"/>
            </p:cNvSpPr>
            <p:nvPr/>
          </p:nvSpPr>
          <p:spPr bwMode="auto">
            <a:xfrm>
              <a:off x="2374" y="3414"/>
              <a:ext cx="503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lang="en-US" altLang="zh-CN" sz="2000" kern="0" baseline="-2500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endPara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51" name="Text Box 15"/>
            <p:cNvSpPr txBox="1">
              <a:spLocks noChangeArrowheads="1"/>
            </p:cNvSpPr>
            <p:nvPr/>
          </p:nvSpPr>
          <p:spPr bwMode="auto">
            <a:xfrm>
              <a:off x="2974" y="3414"/>
              <a:ext cx="503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lang="en-US" altLang="zh-CN" sz="2000" kern="0" baseline="-2500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endPara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52" name="Text Box 16"/>
            <p:cNvSpPr txBox="1">
              <a:spLocks noChangeArrowheads="1"/>
            </p:cNvSpPr>
            <p:nvPr/>
          </p:nvSpPr>
          <p:spPr bwMode="auto">
            <a:xfrm>
              <a:off x="3463" y="3414"/>
              <a:ext cx="415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lang="en-US" altLang="zh-CN" sz="2000" kern="0" baseline="-2500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  <a:endPara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53" name="Text Box 17"/>
            <p:cNvSpPr txBox="1">
              <a:spLocks noChangeArrowheads="1"/>
            </p:cNvSpPr>
            <p:nvPr/>
          </p:nvSpPr>
          <p:spPr bwMode="auto">
            <a:xfrm>
              <a:off x="2653" y="3414"/>
              <a:ext cx="503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14354" name="Text Box 18"/>
            <p:cNvSpPr txBox="1">
              <a:spLocks noChangeArrowheads="1"/>
            </p:cNvSpPr>
            <p:nvPr/>
          </p:nvSpPr>
          <p:spPr bwMode="auto">
            <a:xfrm>
              <a:off x="2699" y="2205"/>
              <a:ext cx="408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P</a:t>
              </a:r>
            </a:p>
          </p:txBody>
        </p:sp>
        <p:sp>
          <p:nvSpPr>
            <p:cNvPr id="14355" name="Text Box 19"/>
            <p:cNvSpPr txBox="1">
              <a:spLocks noChangeArrowheads="1"/>
            </p:cNvSpPr>
            <p:nvPr/>
          </p:nvSpPr>
          <p:spPr bwMode="auto">
            <a:xfrm>
              <a:off x="2346" y="2188"/>
              <a:ext cx="353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P</a:t>
              </a:r>
              <a:r>
                <a:rPr lang="en-US" altLang="zh-CN" sz="2000" kern="0" baseline="-2500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endPara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660400" y="2348796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chemeClr val="hlin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</a:t>
            </a:r>
            <a:r>
              <a:rPr lang="en-US" altLang="zh-CN" sz="2000" kern="0" dirty="0">
                <a:solidFill>
                  <a:schemeClr val="hlin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1: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你能用几何法求支柱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的高度吗？</a:t>
            </a:r>
          </a:p>
        </p:txBody>
      </p:sp>
      <p:sp>
        <p:nvSpPr>
          <p:cNvPr id="2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rc 3"/>
          <p:cNvSpPr/>
          <p:nvPr/>
        </p:nvSpPr>
        <p:spPr bwMode="auto">
          <a:xfrm rot="13441674" flipV="1">
            <a:off x="6764321" y="2559711"/>
            <a:ext cx="2682875" cy="2571750"/>
          </a:xfrm>
          <a:custGeom>
            <a:avLst/>
            <a:gdLst>
              <a:gd name="G0" fmla="+- 2001 0 0"/>
              <a:gd name="G1" fmla="+- 21600 0 0"/>
              <a:gd name="G2" fmla="+- 21600 0 0"/>
              <a:gd name="T0" fmla="*/ 0 w 23601"/>
              <a:gd name="T1" fmla="*/ 93 h 21600"/>
              <a:gd name="T2" fmla="*/ 23601 w 23601"/>
              <a:gd name="T3" fmla="*/ 21600 h 21600"/>
              <a:gd name="T4" fmla="*/ 2001 w 2360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601" h="21600" fill="none" extrusionOk="0">
                <a:moveTo>
                  <a:pt x="-1" y="92"/>
                </a:moveTo>
                <a:cubicBezTo>
                  <a:pt x="665" y="30"/>
                  <a:pt x="1332" y="0"/>
                  <a:pt x="2001" y="0"/>
                </a:cubicBezTo>
                <a:cubicBezTo>
                  <a:pt x="13930" y="0"/>
                  <a:pt x="23601" y="9670"/>
                  <a:pt x="23601" y="21600"/>
                </a:cubicBezTo>
              </a:path>
              <a:path w="23601" h="21600" stroke="0" extrusionOk="0">
                <a:moveTo>
                  <a:pt x="-1" y="92"/>
                </a:moveTo>
                <a:cubicBezTo>
                  <a:pt x="665" y="30"/>
                  <a:pt x="1332" y="0"/>
                  <a:pt x="2001" y="0"/>
                </a:cubicBezTo>
                <a:cubicBezTo>
                  <a:pt x="13930" y="0"/>
                  <a:pt x="23601" y="9670"/>
                  <a:pt x="23601" y="21600"/>
                </a:cubicBezTo>
                <a:lnTo>
                  <a:pt x="2001" y="21600"/>
                </a:lnTo>
                <a:close/>
              </a:path>
            </a:pathLst>
          </a:custGeom>
          <a:noFill/>
          <a:ln w="38100">
            <a:solidFill>
              <a:srgbClr val="008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6032484" y="3839236"/>
            <a:ext cx="4117975" cy="31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V="1">
            <a:off x="8097820" y="2051712"/>
            <a:ext cx="12700" cy="2363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740634" y="1940586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034070" y="3963061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0150459" y="3647148"/>
            <a:ext cx="3841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7011970" y="3731286"/>
            <a:ext cx="0" cy="93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7677133" y="3723349"/>
            <a:ext cx="0" cy="93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8523270" y="3732874"/>
            <a:ext cx="0" cy="93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9229708" y="3750336"/>
            <a:ext cx="0" cy="93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6780195" y="3980523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1"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7485045" y="3958298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1"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8242283" y="3970998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1"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8936020" y="3974173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1"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9572608" y="3990048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endParaRPr kumimoji="1" lang="en-US" altLang="zh-CN" sz="2000" kern="0" baseline="-2500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 flipV="1">
            <a:off x="7677133" y="3042312"/>
            <a:ext cx="0" cy="7953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7394558" y="2572411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kumimoji="1"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8145445" y="2589873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endParaRPr kumimoji="1" lang="en-US" altLang="zh-CN" sz="2000" kern="0" baseline="-2500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9801208" y="3990048"/>
            <a:ext cx="1498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(10,0)</a:t>
            </a:r>
            <a:endParaRPr kumimoji="1" lang="en-US" altLang="zh-CN" sz="2000" kern="0" baseline="-2500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>
            <a:off x="6073759" y="3832886"/>
            <a:ext cx="4117975" cy="31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8364520" y="2586698"/>
            <a:ext cx="1498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(0,4)</a:t>
            </a:r>
            <a:endParaRPr kumimoji="1" lang="en-US" altLang="zh-CN" sz="2000" kern="0" baseline="-2500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88" name="Oval 24"/>
          <p:cNvSpPr>
            <a:spLocks noChangeArrowheads="1"/>
          </p:cNvSpPr>
          <p:nvPr/>
        </p:nvSpPr>
        <p:spPr bwMode="auto">
          <a:xfrm>
            <a:off x="8042259" y="3804312"/>
            <a:ext cx="122237" cy="1222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1289" name="Object 25"/>
          <p:cNvGraphicFramePr>
            <a:graphicFrameLocks noChangeAspect="1"/>
          </p:cNvGraphicFramePr>
          <p:nvPr/>
        </p:nvGraphicFramePr>
        <p:xfrm>
          <a:off x="1681055" y="1165226"/>
          <a:ext cx="1182322" cy="350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5800" imgH="203200" progId="Equation.DSMT4">
                  <p:embed/>
                </p:oleObj>
              </mc:Choice>
              <mc:Fallback>
                <p:oleObj name="Equation" r:id="rId2" imgW="685800" imgH="2032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055" y="1165226"/>
                        <a:ext cx="1182322" cy="350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7267558" y="3459823"/>
            <a:ext cx="6461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-2</a:t>
            </a:r>
            <a:endParaRPr kumimoji="1" lang="en-US" altLang="zh-CN" sz="2000" kern="0" baseline="-2500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451" y="1651111"/>
            <a:ext cx="2895851" cy="4584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2" grpId="0"/>
      <p:bldP spid="11283" grpId="0"/>
      <p:bldP spid="11285" grpId="0"/>
      <p:bldP spid="11287" grpId="0"/>
      <p:bldP spid="112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60400" y="1192479"/>
            <a:ext cx="5579626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知识探究：直线与圆的方程在平面几何中的应用 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88020" y="1614223"/>
            <a:ext cx="10826908" cy="96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chemeClr val="hlin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问题</a:t>
            </a:r>
            <a:r>
              <a:rPr lang="en-US" altLang="zh-CN" sz="2000" kern="0" dirty="0">
                <a:solidFill>
                  <a:schemeClr val="hlin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已知内接于圆的四边形的对角线互相垂直，求证：圆心到一边的距离等于这条边所对边长的一半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pSp>
        <p:nvGrpSpPr>
          <p:cNvPr id="20484" name="Group 4"/>
          <p:cNvGrpSpPr/>
          <p:nvPr/>
        </p:nvGrpSpPr>
        <p:grpSpPr bwMode="auto">
          <a:xfrm>
            <a:off x="4663855" y="2991654"/>
            <a:ext cx="3152342" cy="3142446"/>
            <a:chOff x="1829" y="2363"/>
            <a:chExt cx="1534" cy="1468"/>
          </a:xfrm>
        </p:grpSpPr>
        <p:sp>
          <p:nvSpPr>
            <p:cNvPr id="20485" name="Oval 5"/>
            <p:cNvSpPr>
              <a:spLocks noChangeArrowheads="1"/>
            </p:cNvSpPr>
            <p:nvPr/>
          </p:nvSpPr>
          <p:spPr bwMode="auto">
            <a:xfrm>
              <a:off x="1829" y="2363"/>
              <a:ext cx="1534" cy="14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86" name="Freeform 6"/>
            <p:cNvSpPr/>
            <p:nvPr/>
          </p:nvSpPr>
          <p:spPr bwMode="auto">
            <a:xfrm>
              <a:off x="1888" y="2410"/>
              <a:ext cx="452" cy="439"/>
            </a:xfrm>
            <a:custGeom>
              <a:avLst/>
              <a:gdLst>
                <a:gd name="T0" fmla="*/ 478 w 478"/>
                <a:gd name="T1" fmla="*/ 0 h 420"/>
                <a:gd name="T2" fmla="*/ 0 w 478"/>
                <a:gd name="T3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78" h="420">
                  <a:moveTo>
                    <a:pt x="478" y="0"/>
                  </a:moveTo>
                  <a:lnTo>
                    <a:pt x="0" y="420"/>
                  </a:lnTo>
                </a:path>
              </a:pathLst>
            </a:custGeom>
            <a:noFill/>
            <a:ln w="38100" cmpd="sng">
              <a:solidFill>
                <a:schemeClr val="hlink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87" name="Freeform 7"/>
            <p:cNvSpPr/>
            <p:nvPr/>
          </p:nvSpPr>
          <p:spPr bwMode="auto">
            <a:xfrm>
              <a:off x="1888" y="2849"/>
              <a:ext cx="440" cy="910"/>
            </a:xfrm>
            <a:custGeom>
              <a:avLst/>
              <a:gdLst>
                <a:gd name="T0" fmla="*/ 0 w 465"/>
                <a:gd name="T1" fmla="*/ 0 h 870"/>
                <a:gd name="T2" fmla="*/ 465 w 465"/>
                <a:gd name="T3" fmla="*/ 87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65" h="870">
                  <a:moveTo>
                    <a:pt x="0" y="0"/>
                  </a:moveTo>
                  <a:lnTo>
                    <a:pt x="465" y="87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88" name="Freeform 8"/>
            <p:cNvSpPr/>
            <p:nvPr/>
          </p:nvSpPr>
          <p:spPr bwMode="auto">
            <a:xfrm>
              <a:off x="2342" y="2849"/>
              <a:ext cx="980" cy="910"/>
            </a:xfrm>
            <a:custGeom>
              <a:avLst/>
              <a:gdLst>
                <a:gd name="T0" fmla="*/ 0 w 1035"/>
                <a:gd name="T1" fmla="*/ 870 h 870"/>
                <a:gd name="T2" fmla="*/ 1035 w 1035"/>
                <a:gd name="T3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35" h="870">
                  <a:moveTo>
                    <a:pt x="0" y="870"/>
                  </a:moveTo>
                  <a:lnTo>
                    <a:pt x="1035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89" name="Freeform 9"/>
            <p:cNvSpPr/>
            <p:nvPr/>
          </p:nvSpPr>
          <p:spPr bwMode="auto">
            <a:xfrm>
              <a:off x="2340" y="2410"/>
              <a:ext cx="997" cy="439"/>
            </a:xfrm>
            <a:custGeom>
              <a:avLst/>
              <a:gdLst>
                <a:gd name="T0" fmla="*/ 0 w 1052"/>
                <a:gd name="T1" fmla="*/ 0 h 420"/>
                <a:gd name="T2" fmla="*/ 1052 w 1052"/>
                <a:gd name="T3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52" h="420">
                  <a:moveTo>
                    <a:pt x="0" y="0"/>
                  </a:moveTo>
                  <a:lnTo>
                    <a:pt x="1052" y="42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90" name="Oval 10"/>
            <p:cNvSpPr>
              <a:spLocks noChangeArrowheads="1"/>
            </p:cNvSpPr>
            <p:nvPr/>
          </p:nvSpPr>
          <p:spPr bwMode="auto">
            <a:xfrm>
              <a:off x="2596" y="3116"/>
              <a:ext cx="54" cy="5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rgbClr val="66FF33"/>
              </a:solidFill>
              <a:round/>
            </a:ln>
          </p:spPr>
          <p:txBody>
            <a:bodyPr/>
            <a:lstStyle/>
            <a:p>
              <a:endParaRPr lang="zh-CN" altLang="zh-CN" sz="2000" kern="0">
                <a:solidFill>
                  <a:schemeClr val="hlin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91" name="Freeform 11"/>
            <p:cNvSpPr/>
            <p:nvPr/>
          </p:nvSpPr>
          <p:spPr bwMode="auto">
            <a:xfrm>
              <a:off x="2624" y="3147"/>
              <a:ext cx="173" cy="188"/>
            </a:xfrm>
            <a:custGeom>
              <a:avLst/>
              <a:gdLst>
                <a:gd name="T0" fmla="*/ 0 w 182"/>
                <a:gd name="T1" fmla="*/ 0 h 180"/>
                <a:gd name="T2" fmla="*/ 182 w 182"/>
                <a:gd name="T3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2" h="180">
                  <a:moveTo>
                    <a:pt x="0" y="0"/>
                  </a:moveTo>
                  <a:lnTo>
                    <a:pt x="182" y="180"/>
                  </a:lnTo>
                </a:path>
              </a:pathLst>
            </a:custGeom>
            <a:noFill/>
            <a:ln w="38100" cmpd="sng">
              <a:solidFill>
                <a:schemeClr val="hlink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92" name="Line 12"/>
            <p:cNvSpPr>
              <a:spLocks noChangeShapeType="1"/>
            </p:cNvSpPr>
            <p:nvPr/>
          </p:nvSpPr>
          <p:spPr bwMode="auto">
            <a:xfrm>
              <a:off x="1882" y="2840"/>
              <a:ext cx="1452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93" name="Line 13"/>
            <p:cNvSpPr>
              <a:spLocks noChangeShapeType="1"/>
            </p:cNvSpPr>
            <p:nvPr/>
          </p:nvSpPr>
          <p:spPr bwMode="auto">
            <a:xfrm>
              <a:off x="2336" y="2432"/>
              <a:ext cx="0" cy="1361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94" name="Line 14"/>
            <p:cNvSpPr>
              <a:spLocks noChangeShapeType="1"/>
            </p:cNvSpPr>
            <p:nvPr/>
          </p:nvSpPr>
          <p:spPr bwMode="auto">
            <a:xfrm>
              <a:off x="2336" y="2750"/>
              <a:ext cx="90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95" name="Line 15"/>
            <p:cNvSpPr>
              <a:spLocks noChangeShapeType="1"/>
            </p:cNvSpPr>
            <p:nvPr/>
          </p:nvSpPr>
          <p:spPr bwMode="auto">
            <a:xfrm>
              <a:off x="2426" y="2750"/>
              <a:ext cx="0" cy="9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04883" y="1054100"/>
            <a:ext cx="10826728" cy="123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chemeClr val="hlin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</a:t>
            </a:r>
            <a:r>
              <a:rPr lang="en-US" altLang="zh-CN" sz="2000" kern="0" dirty="0">
                <a:solidFill>
                  <a:schemeClr val="hlin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1: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许多平面几何问题常利用“坐标法”来解决，首先要做的工作是建立适当的直角坐标系，在本题中应如何选取坐标系？</a:t>
            </a:r>
          </a:p>
        </p:txBody>
      </p:sp>
      <p:grpSp>
        <p:nvGrpSpPr>
          <p:cNvPr id="22531" name="Group 3"/>
          <p:cNvGrpSpPr/>
          <p:nvPr/>
        </p:nvGrpSpPr>
        <p:grpSpPr bwMode="auto">
          <a:xfrm>
            <a:off x="5124210" y="3033432"/>
            <a:ext cx="2435225" cy="2330450"/>
            <a:chOff x="1829" y="2363"/>
            <a:chExt cx="1534" cy="1468"/>
          </a:xfrm>
        </p:grpSpPr>
        <p:sp>
          <p:nvSpPr>
            <p:cNvPr id="22532" name="Oval 4"/>
            <p:cNvSpPr>
              <a:spLocks noChangeArrowheads="1"/>
            </p:cNvSpPr>
            <p:nvPr/>
          </p:nvSpPr>
          <p:spPr bwMode="auto">
            <a:xfrm>
              <a:off x="1829" y="2363"/>
              <a:ext cx="1534" cy="14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33" name="Freeform 5"/>
            <p:cNvSpPr/>
            <p:nvPr/>
          </p:nvSpPr>
          <p:spPr bwMode="auto">
            <a:xfrm>
              <a:off x="1888" y="2410"/>
              <a:ext cx="452" cy="439"/>
            </a:xfrm>
            <a:custGeom>
              <a:avLst/>
              <a:gdLst>
                <a:gd name="T0" fmla="*/ 478 w 478"/>
                <a:gd name="T1" fmla="*/ 0 h 420"/>
                <a:gd name="T2" fmla="*/ 0 w 478"/>
                <a:gd name="T3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78" h="420">
                  <a:moveTo>
                    <a:pt x="478" y="0"/>
                  </a:moveTo>
                  <a:lnTo>
                    <a:pt x="0" y="420"/>
                  </a:lnTo>
                </a:path>
              </a:pathLst>
            </a:custGeom>
            <a:noFill/>
            <a:ln w="38100" cmpd="sng">
              <a:solidFill>
                <a:schemeClr val="hlink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34" name="Freeform 6"/>
            <p:cNvSpPr/>
            <p:nvPr/>
          </p:nvSpPr>
          <p:spPr bwMode="auto">
            <a:xfrm>
              <a:off x="1888" y="2849"/>
              <a:ext cx="440" cy="910"/>
            </a:xfrm>
            <a:custGeom>
              <a:avLst/>
              <a:gdLst>
                <a:gd name="T0" fmla="*/ 0 w 465"/>
                <a:gd name="T1" fmla="*/ 0 h 870"/>
                <a:gd name="T2" fmla="*/ 465 w 465"/>
                <a:gd name="T3" fmla="*/ 87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65" h="870">
                  <a:moveTo>
                    <a:pt x="0" y="0"/>
                  </a:moveTo>
                  <a:lnTo>
                    <a:pt x="465" y="87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35" name="Freeform 7"/>
            <p:cNvSpPr/>
            <p:nvPr/>
          </p:nvSpPr>
          <p:spPr bwMode="auto">
            <a:xfrm>
              <a:off x="2342" y="2849"/>
              <a:ext cx="980" cy="910"/>
            </a:xfrm>
            <a:custGeom>
              <a:avLst/>
              <a:gdLst>
                <a:gd name="T0" fmla="*/ 0 w 1035"/>
                <a:gd name="T1" fmla="*/ 870 h 870"/>
                <a:gd name="T2" fmla="*/ 1035 w 1035"/>
                <a:gd name="T3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35" h="870">
                  <a:moveTo>
                    <a:pt x="0" y="870"/>
                  </a:moveTo>
                  <a:lnTo>
                    <a:pt x="1035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36" name="Freeform 8"/>
            <p:cNvSpPr/>
            <p:nvPr/>
          </p:nvSpPr>
          <p:spPr bwMode="auto">
            <a:xfrm>
              <a:off x="2340" y="2410"/>
              <a:ext cx="997" cy="439"/>
            </a:xfrm>
            <a:custGeom>
              <a:avLst/>
              <a:gdLst>
                <a:gd name="T0" fmla="*/ 0 w 1052"/>
                <a:gd name="T1" fmla="*/ 0 h 420"/>
                <a:gd name="T2" fmla="*/ 1052 w 1052"/>
                <a:gd name="T3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52" h="420">
                  <a:moveTo>
                    <a:pt x="0" y="0"/>
                  </a:moveTo>
                  <a:lnTo>
                    <a:pt x="1052" y="42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37" name="Oval 9"/>
            <p:cNvSpPr>
              <a:spLocks noChangeArrowheads="1"/>
            </p:cNvSpPr>
            <p:nvPr/>
          </p:nvSpPr>
          <p:spPr bwMode="auto">
            <a:xfrm>
              <a:off x="2596" y="3116"/>
              <a:ext cx="54" cy="5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rgbClr val="66FF33"/>
              </a:solidFill>
              <a:round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38" name="Freeform 10"/>
            <p:cNvSpPr/>
            <p:nvPr/>
          </p:nvSpPr>
          <p:spPr bwMode="auto">
            <a:xfrm>
              <a:off x="2624" y="3147"/>
              <a:ext cx="173" cy="188"/>
            </a:xfrm>
            <a:custGeom>
              <a:avLst/>
              <a:gdLst>
                <a:gd name="T0" fmla="*/ 0 w 182"/>
                <a:gd name="T1" fmla="*/ 0 h 180"/>
                <a:gd name="T2" fmla="*/ 182 w 182"/>
                <a:gd name="T3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2" h="180">
                  <a:moveTo>
                    <a:pt x="0" y="0"/>
                  </a:moveTo>
                  <a:lnTo>
                    <a:pt x="182" y="180"/>
                  </a:lnTo>
                </a:path>
              </a:pathLst>
            </a:custGeom>
            <a:noFill/>
            <a:ln w="38100" cmpd="sng">
              <a:solidFill>
                <a:schemeClr val="hlink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39" name="Line 11"/>
            <p:cNvSpPr>
              <a:spLocks noChangeShapeType="1"/>
            </p:cNvSpPr>
            <p:nvPr/>
          </p:nvSpPr>
          <p:spPr bwMode="auto">
            <a:xfrm>
              <a:off x="1882" y="2840"/>
              <a:ext cx="1452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0" name="Line 12"/>
            <p:cNvSpPr>
              <a:spLocks noChangeShapeType="1"/>
            </p:cNvSpPr>
            <p:nvPr/>
          </p:nvSpPr>
          <p:spPr bwMode="auto">
            <a:xfrm>
              <a:off x="2336" y="2432"/>
              <a:ext cx="0" cy="136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1" name="Line 13"/>
            <p:cNvSpPr>
              <a:spLocks noChangeShapeType="1"/>
            </p:cNvSpPr>
            <p:nvPr/>
          </p:nvSpPr>
          <p:spPr bwMode="auto">
            <a:xfrm>
              <a:off x="2336" y="2750"/>
              <a:ext cx="9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2" name="Line 14"/>
            <p:cNvSpPr>
              <a:spLocks noChangeShapeType="1"/>
            </p:cNvSpPr>
            <p:nvPr/>
          </p:nvSpPr>
          <p:spPr bwMode="auto">
            <a:xfrm>
              <a:off x="2426" y="2750"/>
              <a:ext cx="0" cy="9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543" name="Group 15"/>
          <p:cNvGrpSpPr/>
          <p:nvPr/>
        </p:nvGrpSpPr>
        <p:grpSpPr bwMode="auto">
          <a:xfrm>
            <a:off x="4619384" y="2385733"/>
            <a:ext cx="3816350" cy="3367087"/>
            <a:chOff x="2154" y="1933"/>
            <a:chExt cx="2404" cy="2121"/>
          </a:xfrm>
        </p:grpSpPr>
        <p:sp>
          <p:nvSpPr>
            <p:cNvPr id="22544" name="Line 16"/>
            <p:cNvSpPr>
              <a:spLocks noChangeShapeType="1"/>
            </p:cNvSpPr>
            <p:nvPr/>
          </p:nvSpPr>
          <p:spPr bwMode="auto">
            <a:xfrm>
              <a:off x="2154" y="2818"/>
              <a:ext cx="2223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5" name="Line 17"/>
            <p:cNvSpPr>
              <a:spLocks noChangeShapeType="1"/>
            </p:cNvSpPr>
            <p:nvPr/>
          </p:nvSpPr>
          <p:spPr bwMode="auto">
            <a:xfrm>
              <a:off x="2983" y="2013"/>
              <a:ext cx="0" cy="2041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6" name="Text Box 18"/>
            <p:cNvSpPr txBox="1">
              <a:spLocks noChangeArrowheads="1"/>
            </p:cNvSpPr>
            <p:nvPr/>
          </p:nvSpPr>
          <p:spPr bwMode="auto">
            <a:xfrm>
              <a:off x="4241" y="2840"/>
              <a:ext cx="31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22547" name="Text Box 19"/>
            <p:cNvSpPr txBox="1">
              <a:spLocks noChangeArrowheads="1"/>
            </p:cNvSpPr>
            <p:nvPr/>
          </p:nvSpPr>
          <p:spPr bwMode="auto">
            <a:xfrm>
              <a:off x="2699" y="1933"/>
              <a:ext cx="31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22548" name="Text Box 20"/>
            <p:cNvSpPr txBox="1">
              <a:spLocks noChangeArrowheads="1"/>
            </p:cNvSpPr>
            <p:nvPr/>
          </p:nvSpPr>
          <p:spPr bwMode="auto">
            <a:xfrm>
              <a:off x="2744" y="2750"/>
              <a:ext cx="31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</p:grpSp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60400" y="1054100"/>
            <a:ext cx="1098373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kern="0">
                <a:solidFill>
                  <a:schemeClr val="hlin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</a:t>
            </a:r>
            <a:r>
              <a:rPr lang="en-US" altLang="zh-CN" sz="2000" kern="0">
                <a:solidFill>
                  <a:schemeClr val="hlin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>
                <a:solidFill>
                  <a:schemeClr val="hlin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如图所示建立直角坐标系，设四边形的四个顶点分别为点     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A(a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0)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B(0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b)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C(c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0)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    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D(0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d)</a:t>
            </a:r>
          </a:p>
        </p:txBody>
      </p:sp>
      <p:grpSp>
        <p:nvGrpSpPr>
          <p:cNvPr id="24579" name="Group 3"/>
          <p:cNvGrpSpPr/>
          <p:nvPr/>
        </p:nvGrpSpPr>
        <p:grpSpPr bwMode="auto">
          <a:xfrm>
            <a:off x="4490075" y="2165812"/>
            <a:ext cx="3908425" cy="3789362"/>
            <a:chOff x="2109" y="1933"/>
            <a:chExt cx="2462" cy="2387"/>
          </a:xfrm>
        </p:grpSpPr>
        <p:sp>
          <p:nvSpPr>
            <p:cNvPr id="24580" name="Oval 4"/>
            <p:cNvSpPr>
              <a:spLocks noChangeArrowheads="1"/>
            </p:cNvSpPr>
            <p:nvPr/>
          </p:nvSpPr>
          <p:spPr bwMode="auto">
            <a:xfrm>
              <a:off x="2464" y="2363"/>
              <a:ext cx="1534" cy="14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581" name="Freeform 5"/>
            <p:cNvSpPr/>
            <p:nvPr/>
          </p:nvSpPr>
          <p:spPr bwMode="auto">
            <a:xfrm>
              <a:off x="2523" y="2410"/>
              <a:ext cx="452" cy="439"/>
            </a:xfrm>
            <a:custGeom>
              <a:avLst/>
              <a:gdLst>
                <a:gd name="T0" fmla="*/ 478 w 478"/>
                <a:gd name="T1" fmla="*/ 0 h 420"/>
                <a:gd name="T2" fmla="*/ 0 w 478"/>
                <a:gd name="T3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78" h="420">
                  <a:moveTo>
                    <a:pt x="478" y="0"/>
                  </a:moveTo>
                  <a:lnTo>
                    <a:pt x="0" y="420"/>
                  </a:lnTo>
                </a:path>
              </a:pathLst>
            </a:custGeom>
            <a:noFill/>
            <a:ln w="38100" cmpd="sng">
              <a:solidFill>
                <a:schemeClr val="hlink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582" name="Freeform 6"/>
            <p:cNvSpPr/>
            <p:nvPr/>
          </p:nvSpPr>
          <p:spPr bwMode="auto">
            <a:xfrm>
              <a:off x="2523" y="2849"/>
              <a:ext cx="440" cy="910"/>
            </a:xfrm>
            <a:custGeom>
              <a:avLst/>
              <a:gdLst>
                <a:gd name="T0" fmla="*/ 0 w 465"/>
                <a:gd name="T1" fmla="*/ 0 h 870"/>
                <a:gd name="T2" fmla="*/ 465 w 465"/>
                <a:gd name="T3" fmla="*/ 87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65" h="870">
                  <a:moveTo>
                    <a:pt x="0" y="0"/>
                  </a:moveTo>
                  <a:lnTo>
                    <a:pt x="465" y="87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583" name="Freeform 7"/>
            <p:cNvSpPr/>
            <p:nvPr/>
          </p:nvSpPr>
          <p:spPr bwMode="auto">
            <a:xfrm>
              <a:off x="2977" y="2849"/>
              <a:ext cx="980" cy="910"/>
            </a:xfrm>
            <a:custGeom>
              <a:avLst/>
              <a:gdLst>
                <a:gd name="T0" fmla="*/ 0 w 1035"/>
                <a:gd name="T1" fmla="*/ 870 h 870"/>
                <a:gd name="T2" fmla="*/ 1035 w 1035"/>
                <a:gd name="T3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35" h="870">
                  <a:moveTo>
                    <a:pt x="0" y="870"/>
                  </a:moveTo>
                  <a:lnTo>
                    <a:pt x="1035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584" name="Freeform 8"/>
            <p:cNvSpPr/>
            <p:nvPr/>
          </p:nvSpPr>
          <p:spPr bwMode="auto">
            <a:xfrm>
              <a:off x="2975" y="2410"/>
              <a:ext cx="997" cy="439"/>
            </a:xfrm>
            <a:custGeom>
              <a:avLst/>
              <a:gdLst>
                <a:gd name="T0" fmla="*/ 0 w 1052"/>
                <a:gd name="T1" fmla="*/ 0 h 420"/>
                <a:gd name="T2" fmla="*/ 1052 w 1052"/>
                <a:gd name="T3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52" h="420">
                  <a:moveTo>
                    <a:pt x="0" y="0"/>
                  </a:moveTo>
                  <a:lnTo>
                    <a:pt x="1052" y="42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585" name="Oval 9"/>
            <p:cNvSpPr>
              <a:spLocks noChangeArrowheads="1"/>
            </p:cNvSpPr>
            <p:nvPr/>
          </p:nvSpPr>
          <p:spPr bwMode="auto">
            <a:xfrm>
              <a:off x="3231" y="3116"/>
              <a:ext cx="54" cy="59"/>
            </a:xfrm>
            <a:prstGeom prst="ellipse">
              <a:avLst/>
            </a:prstGeom>
            <a:solidFill>
              <a:srgbClr val="66FF33"/>
            </a:solidFill>
            <a:ln w="38100">
              <a:solidFill>
                <a:srgbClr val="66FF33"/>
              </a:solidFill>
              <a:round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586" name="Freeform 10"/>
            <p:cNvSpPr/>
            <p:nvPr/>
          </p:nvSpPr>
          <p:spPr bwMode="auto">
            <a:xfrm>
              <a:off x="3259" y="3147"/>
              <a:ext cx="173" cy="188"/>
            </a:xfrm>
            <a:custGeom>
              <a:avLst/>
              <a:gdLst>
                <a:gd name="T0" fmla="*/ 0 w 182"/>
                <a:gd name="T1" fmla="*/ 0 h 180"/>
                <a:gd name="T2" fmla="*/ 182 w 182"/>
                <a:gd name="T3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2" h="180">
                  <a:moveTo>
                    <a:pt x="0" y="0"/>
                  </a:moveTo>
                  <a:lnTo>
                    <a:pt x="182" y="180"/>
                  </a:lnTo>
                </a:path>
              </a:pathLst>
            </a:custGeom>
            <a:noFill/>
            <a:ln w="38100" cmpd="sng">
              <a:solidFill>
                <a:schemeClr val="hlink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587" name="Line 11"/>
            <p:cNvSpPr>
              <a:spLocks noChangeShapeType="1"/>
            </p:cNvSpPr>
            <p:nvPr/>
          </p:nvSpPr>
          <p:spPr bwMode="auto">
            <a:xfrm>
              <a:off x="2109" y="2821"/>
              <a:ext cx="2386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588" name="Line 12"/>
            <p:cNvSpPr>
              <a:spLocks noChangeShapeType="1"/>
            </p:cNvSpPr>
            <p:nvPr/>
          </p:nvSpPr>
          <p:spPr bwMode="auto">
            <a:xfrm>
              <a:off x="2975" y="2036"/>
              <a:ext cx="0" cy="2284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589" name="Text Box 13"/>
            <p:cNvSpPr txBox="1">
              <a:spLocks noChangeArrowheads="1"/>
            </p:cNvSpPr>
            <p:nvPr/>
          </p:nvSpPr>
          <p:spPr bwMode="auto">
            <a:xfrm>
              <a:off x="3878" y="2478"/>
              <a:ext cx="382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24590" name="Text Box 14"/>
            <p:cNvSpPr txBox="1">
              <a:spLocks noChangeArrowheads="1"/>
            </p:cNvSpPr>
            <p:nvPr/>
          </p:nvSpPr>
          <p:spPr bwMode="auto">
            <a:xfrm>
              <a:off x="2663" y="2121"/>
              <a:ext cx="444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24591" name="Text Box 15"/>
            <p:cNvSpPr txBox="1">
              <a:spLocks noChangeArrowheads="1"/>
            </p:cNvSpPr>
            <p:nvPr/>
          </p:nvSpPr>
          <p:spPr bwMode="auto">
            <a:xfrm>
              <a:off x="2245" y="2523"/>
              <a:ext cx="385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</a:p>
          </p:txBody>
        </p:sp>
        <p:sp>
          <p:nvSpPr>
            <p:cNvPr id="24592" name="Text Box 16"/>
            <p:cNvSpPr txBox="1">
              <a:spLocks noChangeArrowheads="1"/>
            </p:cNvSpPr>
            <p:nvPr/>
          </p:nvSpPr>
          <p:spPr bwMode="auto">
            <a:xfrm>
              <a:off x="2679" y="3698"/>
              <a:ext cx="336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D</a:t>
              </a:r>
            </a:p>
          </p:txBody>
        </p:sp>
        <p:sp>
          <p:nvSpPr>
            <p:cNvPr id="24593" name="Text Box 17"/>
            <p:cNvSpPr txBox="1">
              <a:spLocks noChangeArrowheads="1"/>
            </p:cNvSpPr>
            <p:nvPr/>
          </p:nvSpPr>
          <p:spPr bwMode="auto">
            <a:xfrm>
              <a:off x="3081" y="2842"/>
              <a:ext cx="415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M</a:t>
              </a:r>
            </a:p>
          </p:txBody>
        </p:sp>
        <p:sp>
          <p:nvSpPr>
            <p:cNvPr id="24594" name="Text Box 18"/>
            <p:cNvSpPr txBox="1">
              <a:spLocks noChangeArrowheads="1"/>
            </p:cNvSpPr>
            <p:nvPr/>
          </p:nvSpPr>
          <p:spPr bwMode="auto">
            <a:xfrm>
              <a:off x="4241" y="2795"/>
              <a:ext cx="330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24595" name="Text Box 19"/>
            <p:cNvSpPr txBox="1">
              <a:spLocks noChangeArrowheads="1"/>
            </p:cNvSpPr>
            <p:nvPr/>
          </p:nvSpPr>
          <p:spPr bwMode="auto">
            <a:xfrm>
              <a:off x="3061" y="1933"/>
              <a:ext cx="36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24596" name="Text Box 20"/>
            <p:cNvSpPr txBox="1">
              <a:spLocks noChangeArrowheads="1"/>
            </p:cNvSpPr>
            <p:nvPr/>
          </p:nvSpPr>
          <p:spPr bwMode="auto">
            <a:xfrm>
              <a:off x="2699" y="2750"/>
              <a:ext cx="336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24597" name="Text Box 21"/>
            <p:cNvSpPr txBox="1">
              <a:spLocks noChangeArrowheads="1"/>
            </p:cNvSpPr>
            <p:nvPr/>
          </p:nvSpPr>
          <p:spPr bwMode="auto">
            <a:xfrm>
              <a:off x="3393" y="3272"/>
              <a:ext cx="303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N</a:t>
              </a:r>
            </a:p>
          </p:txBody>
        </p:sp>
      </p:grpSp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7318375" y="3473410"/>
            <a:ext cx="2620962" cy="14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6934201" y="3470236"/>
            <a:ext cx="3538537" cy="15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V="1">
            <a:off x="8105776" y="1708111"/>
            <a:ext cx="14287" cy="3889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0125075" y="3444836"/>
            <a:ext cx="3873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7708900" y="1541423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7267576" y="2547898"/>
            <a:ext cx="2727325" cy="265271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8323262" y="3965535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O’</a:t>
            </a:r>
          </a:p>
        </p:txBody>
      </p:sp>
      <p:sp>
        <p:nvSpPr>
          <p:cNvPr id="12298" name="Oval 10"/>
          <p:cNvSpPr>
            <a:spLocks noChangeArrowheads="1"/>
          </p:cNvSpPr>
          <p:nvPr/>
        </p:nvSpPr>
        <p:spPr bwMode="auto">
          <a:xfrm>
            <a:off x="8634412" y="3867110"/>
            <a:ext cx="122238" cy="1222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H="1">
            <a:off x="7332662" y="2649498"/>
            <a:ext cx="793750" cy="82391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H="1" flipV="1">
            <a:off x="7335837" y="3476585"/>
            <a:ext cx="762000" cy="16446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8129588" y="2666960"/>
            <a:ext cx="1781175" cy="7937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H="1">
            <a:off x="8101012" y="3444835"/>
            <a:ext cx="1860550" cy="1676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7651750" y="3054310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9847262" y="3046373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8035925" y="2073235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6546850" y="3082885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8142287" y="5167273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12308" name="Rectangle 20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26241" y="1193015"/>
            <a:ext cx="7067550" cy="481013"/>
          </a:xfrm>
          <a:noFill/>
        </p:spPr>
        <p:txBody>
          <a:bodyPr/>
          <a:lstStyle/>
          <a:p>
            <a:r>
              <a:rPr lang="zh-CN" altLang="en-US" sz="2000" dirty="0">
                <a:solidFill>
                  <a:srgbClr val="008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证明：以</a:t>
            </a:r>
            <a:r>
              <a:rPr lang="en-US" altLang="zh-CN" sz="2000" dirty="0">
                <a:solidFill>
                  <a:srgbClr val="008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AC</a:t>
            </a:r>
            <a:r>
              <a:rPr lang="zh-CN" altLang="en-US" sz="2000" dirty="0">
                <a:solidFill>
                  <a:srgbClr val="008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</a:t>
            </a:r>
            <a:r>
              <a:rPr lang="en-US" altLang="zh-CN" sz="2000" dirty="0">
                <a:solidFill>
                  <a:srgbClr val="008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dirty="0">
                <a:solidFill>
                  <a:srgbClr val="008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轴，</a:t>
            </a:r>
            <a:r>
              <a:rPr lang="en-US" altLang="zh-CN" sz="2000" dirty="0">
                <a:solidFill>
                  <a:srgbClr val="008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BD</a:t>
            </a:r>
            <a:r>
              <a:rPr lang="zh-CN" altLang="en-US" sz="2000" dirty="0">
                <a:solidFill>
                  <a:srgbClr val="008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</a:t>
            </a:r>
            <a:r>
              <a:rPr lang="en-US" altLang="zh-CN" sz="2000" dirty="0">
                <a:solidFill>
                  <a:srgbClr val="008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dirty="0">
                <a:solidFill>
                  <a:srgbClr val="008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轴建立直角坐标系。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CN" sz="2000" dirty="0">
              <a:solidFill>
                <a:srgbClr val="008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626241" y="1542399"/>
            <a:ext cx="70675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zh-CN" altLang="en-US" sz="2000" kern="0" dirty="0">
                <a:solidFill>
                  <a:srgbClr val="008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则四个顶点坐标分别为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altLang="zh-CN" sz="2000" kern="0" dirty="0">
                <a:solidFill>
                  <a:srgbClr val="008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A(a,0),B(0,b),C(0,c),D(0,d)</a:t>
            </a:r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8113712" y="2606635"/>
            <a:ext cx="0" cy="2482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>
            <a:off x="8704263" y="3914735"/>
            <a:ext cx="334963" cy="350838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9043987" y="4148098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</a:t>
            </a:r>
          </a:p>
        </p:txBody>
      </p:sp>
      <p:graphicFrame>
        <p:nvGraphicFramePr>
          <p:cNvPr id="12313" name="Object 25"/>
          <p:cNvGraphicFramePr>
            <a:graphicFrameLocks noChangeAspect="1"/>
          </p:cNvGraphicFramePr>
          <p:nvPr/>
        </p:nvGraphicFramePr>
        <p:xfrm>
          <a:off x="1080995" y="2741823"/>
          <a:ext cx="1910826" cy="508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2665" imgH="266700" progId="Equation.DSMT4">
                  <p:embed/>
                </p:oleObj>
              </mc:Choice>
              <mc:Fallback>
                <p:oleObj name="Equation" r:id="rId2" imgW="1002665" imgH="2667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0995" y="2741823"/>
                        <a:ext cx="1910826" cy="508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10020300" y="3044785"/>
            <a:ext cx="1498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kumimoji="1"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a,0</a:t>
            </a:r>
            <a:r>
              <a:rPr kumimoji="1"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kumimoji="1" lang="en-US" altLang="zh-CN" sz="2000" kern="0" baseline="-2500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8289925" y="2068473"/>
            <a:ext cx="1498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(0,b)</a:t>
            </a:r>
            <a:endParaRPr kumimoji="1" lang="en-US" altLang="zh-CN" sz="2000" kern="0" baseline="-2500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6731000" y="3055898"/>
            <a:ext cx="1498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(c,0)</a:t>
            </a:r>
            <a:endParaRPr kumimoji="1" lang="en-US" altLang="zh-CN" sz="2000" kern="0" baseline="-2500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8345487" y="5116473"/>
            <a:ext cx="1498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(0,d)</a:t>
            </a:r>
            <a:endParaRPr kumimoji="1" lang="en-US" altLang="zh-CN" sz="2000" kern="0" baseline="-2500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 flipV="1">
            <a:off x="8689975" y="3487698"/>
            <a:ext cx="0" cy="41116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19" name="Line 31"/>
          <p:cNvSpPr>
            <a:spLocks noChangeShapeType="1"/>
          </p:cNvSpPr>
          <p:nvPr/>
        </p:nvSpPr>
        <p:spPr bwMode="auto">
          <a:xfrm flipH="1" flipV="1">
            <a:off x="8143876" y="3932198"/>
            <a:ext cx="547687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2320" name="Object 32"/>
          <p:cNvGraphicFramePr>
            <a:graphicFrameLocks noChangeAspect="1"/>
          </p:cNvGraphicFramePr>
          <p:nvPr/>
        </p:nvGraphicFramePr>
        <p:xfrm>
          <a:off x="1080995" y="3360904"/>
          <a:ext cx="1817702" cy="734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66800" imgH="431800" progId="Equation.DSMT4">
                  <p:embed/>
                </p:oleObj>
              </mc:Choice>
              <mc:Fallback>
                <p:oleObj name="Equation" r:id="rId4" imgW="1066800" imgH="4318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0995" y="3360904"/>
                        <a:ext cx="1817702" cy="734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21" name="Object 33"/>
          <p:cNvGraphicFramePr>
            <a:graphicFrameLocks noChangeAspect="1"/>
          </p:cNvGraphicFramePr>
          <p:nvPr/>
        </p:nvGraphicFramePr>
        <p:xfrm>
          <a:off x="1081349" y="4168197"/>
          <a:ext cx="2094718" cy="697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80465" imgH="393700" progId="Equation.DSMT4">
                  <p:embed/>
                </p:oleObj>
              </mc:Choice>
              <mc:Fallback>
                <p:oleObj name="Equation" r:id="rId6" imgW="1180465" imgH="3937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349" y="4168197"/>
                        <a:ext cx="2094718" cy="6978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22" name="Object 34"/>
          <p:cNvGraphicFramePr>
            <a:graphicFrameLocks noChangeAspect="1"/>
          </p:cNvGraphicFramePr>
          <p:nvPr/>
        </p:nvGraphicFramePr>
        <p:xfrm>
          <a:off x="3086086" y="3351524"/>
          <a:ext cx="1017300" cy="734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96900" imgH="431800" progId="Equation.DSMT4">
                  <p:embed/>
                </p:oleObj>
              </mc:Choice>
              <mc:Fallback>
                <p:oleObj name="Equation" r:id="rId8" imgW="596900" imgH="4318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086" y="3351524"/>
                        <a:ext cx="1017300" cy="7343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23" name="Object 35"/>
          <p:cNvGraphicFramePr>
            <a:graphicFrameLocks noChangeAspect="1"/>
          </p:cNvGraphicFramePr>
          <p:nvPr/>
        </p:nvGraphicFramePr>
        <p:xfrm>
          <a:off x="1080995" y="4982559"/>
          <a:ext cx="1723165" cy="68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89965" imgH="393700" progId="Equation.DSMT4">
                  <p:embed/>
                </p:oleObj>
              </mc:Choice>
              <mc:Fallback>
                <p:oleObj name="Equation" r:id="rId10" imgW="989965" imgH="3937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0995" y="4982559"/>
                        <a:ext cx="1723165" cy="68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24" name="Rectangle 36"/>
          <p:cNvSpPr>
            <a:spLocks noChangeArrowheads="1"/>
          </p:cNvSpPr>
          <p:nvPr/>
        </p:nvSpPr>
        <p:spPr bwMode="auto">
          <a:xfrm>
            <a:off x="626241" y="5765257"/>
            <a:ext cx="85979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因此，圆心到一条边的距离等于等于这条边所对边长一半。</a:t>
            </a:r>
          </a:p>
        </p:txBody>
      </p:sp>
      <p:sp>
        <p:nvSpPr>
          <p:cNvPr id="12325" name="AutoShape 37"/>
          <p:cNvSpPr>
            <a:spLocks noChangeArrowheads="1"/>
          </p:cNvSpPr>
          <p:nvPr/>
        </p:nvSpPr>
        <p:spPr bwMode="auto">
          <a:xfrm flipV="1">
            <a:off x="5862330" y="2909247"/>
            <a:ext cx="3257549" cy="1404139"/>
          </a:xfrm>
          <a:prstGeom prst="wedgeEllipseCallout">
            <a:avLst>
              <a:gd name="adj1" fmla="val -91046"/>
              <a:gd name="adj2" fmla="val -258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anchor="ctr"/>
          <a:lstStyle/>
          <a:p>
            <a:pPr algn="ctr" eaLnBrk="0" hangingPunct="0"/>
            <a:r>
              <a:rPr lang="zh-CN" altLang="en-US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第二步</a:t>
            </a:r>
            <a:r>
              <a:rPr lang="en-US" altLang="zh-CN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进行有关代数运算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26" name="AutoShape 38"/>
          <p:cNvSpPr>
            <a:spLocks noChangeArrowheads="1"/>
          </p:cNvSpPr>
          <p:nvPr/>
        </p:nvSpPr>
        <p:spPr bwMode="auto">
          <a:xfrm flipV="1">
            <a:off x="5151896" y="4499015"/>
            <a:ext cx="3856037" cy="1411457"/>
          </a:xfrm>
          <a:prstGeom prst="wedgeEllipseCallout">
            <a:avLst>
              <a:gd name="adj1" fmla="val -95525"/>
              <a:gd name="adj2" fmla="val -26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anchor="ctr"/>
          <a:lstStyle/>
          <a:p>
            <a:pPr algn="ctr" eaLnBrk="0" hangingPunct="0"/>
            <a:r>
              <a:rPr lang="zh-CN" altLang="en-US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第三步</a:t>
            </a:r>
            <a:r>
              <a:rPr lang="en-US" altLang="zh-CN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把代数运算结果翻译成几何关系。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27" name="AutoShape 39"/>
          <p:cNvSpPr>
            <a:spLocks noChangeArrowheads="1"/>
          </p:cNvSpPr>
          <p:nvPr/>
        </p:nvSpPr>
        <p:spPr bwMode="auto">
          <a:xfrm flipV="1">
            <a:off x="6176844" y="1436250"/>
            <a:ext cx="2981566" cy="1285179"/>
          </a:xfrm>
          <a:prstGeom prst="wedgeEllipseCallout">
            <a:avLst>
              <a:gd name="adj1" fmla="val -120130"/>
              <a:gd name="adj2" fmla="val -1919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anchor="ctr"/>
          <a:lstStyle/>
          <a:p>
            <a:pPr algn="ctr" eaLnBrk="0" hangingPunct="0"/>
            <a:r>
              <a:rPr lang="zh-CN" altLang="en-US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第一步</a:t>
            </a:r>
            <a:r>
              <a:rPr lang="en-US" altLang="zh-CN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建立坐标系，用坐标表示有关的量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3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2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2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2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80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80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80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 tmFilter="0,0; .5, 1; 1, 1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 tmFilter="0,0; .5, 1; 1, 1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 tmFilter="0,0; .5, 1; 1, 1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/>
      <p:bldP spid="12308" grpId="0" build="p"/>
      <p:bldP spid="12309" grpId="0"/>
      <p:bldP spid="12312" grpId="0"/>
      <p:bldP spid="12314" grpId="0"/>
      <p:bldP spid="12315" grpId="0"/>
      <p:bldP spid="12316" grpId="0"/>
      <p:bldP spid="12317" grpId="0"/>
      <p:bldP spid="12324" grpId="0"/>
      <p:bldP spid="12325" grpId="0" animBg="1"/>
      <p:bldP spid="12326" grpId="0" animBg="1"/>
      <p:bldP spid="123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58813" y="1273077"/>
            <a:ext cx="7239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用坐标法 解决几何问题的步骤：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73911" y="3196681"/>
            <a:ext cx="7924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第二步：</a:t>
            </a:r>
            <a:r>
              <a:rPr lang="zh-CN" altLang="en-US" sz="20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通过代数运算，解决代数问题；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573911" y="3912185"/>
            <a:ext cx="56733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第三步：</a:t>
            </a:r>
            <a:r>
              <a:rPr lang="zh-CN" altLang="en-US" sz="2000" kern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将代数运算结果“翻译”成几何结论</a:t>
            </a:r>
            <a:r>
              <a:rPr lang="zh-CN" altLang="en-US" sz="2000" kern="0">
                <a:solidFill>
                  <a:schemeClr val="hlin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58813" y="1673187"/>
            <a:ext cx="1086008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第一步  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20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建立适当的平面直角坐标系，用坐标和方程表示问题中的几何元素，将平面几何问</a:t>
            </a:r>
          </a:p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题转化为代数问题；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60400" y="1635500"/>
            <a:ext cx="1098531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rgbClr val="FF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设点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M(x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为圆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=r</a:t>
            </a:r>
            <a:r>
              <a:rPr lang="en-US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外一点，过点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作圆的两条切线，切点分别为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，则直线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的方程如何？ </a:t>
            </a:r>
          </a:p>
        </p:txBody>
      </p:sp>
      <p:grpSp>
        <p:nvGrpSpPr>
          <p:cNvPr id="30723" name="Group 3"/>
          <p:cNvGrpSpPr/>
          <p:nvPr/>
        </p:nvGrpSpPr>
        <p:grpSpPr bwMode="auto">
          <a:xfrm>
            <a:off x="1993740" y="2760301"/>
            <a:ext cx="3600450" cy="3311525"/>
            <a:chOff x="1701" y="1616"/>
            <a:chExt cx="2268" cy="2086"/>
          </a:xfrm>
        </p:grpSpPr>
        <p:sp>
          <p:nvSpPr>
            <p:cNvPr id="30724" name="Oval 4"/>
            <p:cNvSpPr>
              <a:spLocks noChangeArrowheads="1"/>
            </p:cNvSpPr>
            <p:nvPr/>
          </p:nvSpPr>
          <p:spPr bwMode="auto">
            <a:xfrm>
              <a:off x="2064" y="2341"/>
              <a:ext cx="1098" cy="9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25" name="Text Box 5"/>
            <p:cNvSpPr txBox="1">
              <a:spLocks noChangeArrowheads="1"/>
            </p:cNvSpPr>
            <p:nvPr/>
          </p:nvSpPr>
          <p:spPr bwMode="auto">
            <a:xfrm>
              <a:off x="3515" y="1616"/>
              <a:ext cx="45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M</a:t>
              </a:r>
            </a:p>
          </p:txBody>
        </p:sp>
        <p:sp>
          <p:nvSpPr>
            <p:cNvPr id="30726" name="Oval 6"/>
            <p:cNvSpPr>
              <a:spLocks noChangeArrowheads="1"/>
            </p:cNvSpPr>
            <p:nvPr/>
          </p:nvSpPr>
          <p:spPr bwMode="auto">
            <a:xfrm>
              <a:off x="3470" y="1888"/>
              <a:ext cx="50" cy="56"/>
            </a:xfrm>
            <a:prstGeom prst="ellipse">
              <a:avLst/>
            </a:prstGeom>
            <a:solidFill>
              <a:srgbClr val="66FF33"/>
            </a:solidFill>
            <a:ln w="38100">
              <a:solidFill>
                <a:srgbClr val="66FF33"/>
              </a:solidFill>
              <a:round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27" name="Line 7"/>
            <p:cNvSpPr>
              <a:spLocks noChangeShapeType="1"/>
            </p:cNvSpPr>
            <p:nvPr/>
          </p:nvSpPr>
          <p:spPr bwMode="auto">
            <a:xfrm>
              <a:off x="1701" y="2822"/>
              <a:ext cx="19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28" name="Line 8"/>
            <p:cNvSpPr>
              <a:spLocks noChangeShapeType="1"/>
            </p:cNvSpPr>
            <p:nvPr/>
          </p:nvSpPr>
          <p:spPr bwMode="auto">
            <a:xfrm>
              <a:off x="2635" y="1933"/>
              <a:ext cx="0" cy="1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29" name="Text Box 9"/>
            <p:cNvSpPr txBox="1">
              <a:spLocks noChangeArrowheads="1"/>
            </p:cNvSpPr>
            <p:nvPr/>
          </p:nvSpPr>
          <p:spPr bwMode="auto">
            <a:xfrm>
              <a:off x="3488" y="2750"/>
              <a:ext cx="40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30730" name="Text Box 10"/>
            <p:cNvSpPr txBox="1">
              <a:spLocks noChangeArrowheads="1"/>
            </p:cNvSpPr>
            <p:nvPr/>
          </p:nvSpPr>
          <p:spPr bwMode="auto">
            <a:xfrm>
              <a:off x="2381" y="2723"/>
              <a:ext cx="40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30731" name="Text Box 11"/>
            <p:cNvSpPr txBox="1">
              <a:spLocks noChangeArrowheads="1"/>
            </p:cNvSpPr>
            <p:nvPr/>
          </p:nvSpPr>
          <p:spPr bwMode="auto">
            <a:xfrm>
              <a:off x="2381" y="1797"/>
              <a:ext cx="40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30732" name="Line 12"/>
            <p:cNvSpPr>
              <a:spLocks noChangeShapeType="1"/>
            </p:cNvSpPr>
            <p:nvPr/>
          </p:nvSpPr>
          <p:spPr bwMode="auto">
            <a:xfrm flipH="1">
              <a:off x="3089" y="1924"/>
              <a:ext cx="408" cy="122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2018" y="1915"/>
              <a:ext cx="1479" cy="60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34" name="Text Box 14"/>
            <p:cNvSpPr txBox="1">
              <a:spLocks noChangeArrowheads="1"/>
            </p:cNvSpPr>
            <p:nvPr/>
          </p:nvSpPr>
          <p:spPr bwMode="auto">
            <a:xfrm>
              <a:off x="3061" y="2976"/>
              <a:ext cx="45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30735" name="Text Box 15"/>
            <p:cNvSpPr txBox="1">
              <a:spLocks noChangeArrowheads="1"/>
            </p:cNvSpPr>
            <p:nvPr/>
          </p:nvSpPr>
          <p:spPr bwMode="auto">
            <a:xfrm>
              <a:off x="2227" y="1997"/>
              <a:ext cx="40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30736" name="Line 16"/>
            <p:cNvSpPr>
              <a:spLocks noChangeShapeType="1"/>
            </p:cNvSpPr>
            <p:nvPr/>
          </p:nvSpPr>
          <p:spPr bwMode="auto">
            <a:xfrm>
              <a:off x="2200" y="2251"/>
              <a:ext cx="1179" cy="95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6629234" y="4200164"/>
            <a:ext cx="2879725" cy="400110"/>
          </a:xfrm>
          <a:prstGeom prst="rect">
            <a:avLst/>
          </a:prstGeom>
          <a:noFill/>
          <a:ln w="28575" algn="ctr">
            <a:solidFill>
              <a:schemeClr val="hlink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rgbClr val="FF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-25000">
                <a:solidFill>
                  <a:srgbClr val="FF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en-US" altLang="zh-CN" sz="2000" kern="0">
                <a:solidFill>
                  <a:srgbClr val="FF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x+y</a:t>
            </a:r>
            <a:r>
              <a:rPr lang="en-US" altLang="zh-CN" sz="2000" kern="0" baseline="-25000">
                <a:solidFill>
                  <a:srgbClr val="FF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en-US" altLang="zh-CN" sz="2000" kern="0">
                <a:solidFill>
                  <a:srgbClr val="FF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y=r</a:t>
            </a:r>
            <a:r>
              <a:rPr lang="en-US" altLang="zh-CN" sz="2000" kern="0" baseline="30000">
                <a:solidFill>
                  <a:srgbClr val="FF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30740" name="WordArt 20"/>
          <p:cNvSpPr>
            <a:spLocks noChangeArrowheads="1" noChangeShapeType="1" noTextEdit="1"/>
          </p:cNvSpPr>
          <p:nvPr/>
        </p:nvSpPr>
        <p:spPr bwMode="auto">
          <a:xfrm>
            <a:off x="2088105" y="1587661"/>
            <a:ext cx="4800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2000" kern="10" dirty="0">
              <a:ln w="12700">
                <a:solidFill>
                  <a:schemeClr val="tx1"/>
                </a:solidFill>
                <a:round/>
              </a:ln>
              <a:solidFill>
                <a:schemeClr val="folHlink">
                  <a:alpha val="50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20" name="文本占位符 20"/>
          <p:cNvSpPr txBox="1"/>
          <p:nvPr/>
        </p:nvSpPr>
        <p:spPr>
          <a:xfrm>
            <a:off x="658812" y="1344138"/>
            <a:ext cx="6087641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利用圆系求</a:t>
            </a:r>
            <a:r>
              <a:rPr lang="en-US" altLang="zh-CN" sz="20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:</a:t>
            </a: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过圆两切点的直线问题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936</Words>
  <Application>Microsoft Office PowerPoint</Application>
  <PresentationFormat>宽屏</PresentationFormat>
  <Paragraphs>140</Paragraphs>
  <Slides>14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FandolFang R</vt:lpstr>
      <vt:lpstr>Calibri</vt:lpstr>
      <vt:lpstr>思源黑体 CN Light</vt:lpstr>
      <vt:lpstr>办公资源网：www.bangongziyuan.com</vt:lpstr>
      <vt:lpstr>Equation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问题探究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2020-06-25T13:11:00Z</dcterms:created>
  <dcterms:modified xsi:type="dcterms:W3CDTF">2021-01-09T12:23:18Z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