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87" r:id="rId21"/>
    <p:sldId id="280" r:id="rId22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Light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orient="horz" pos="3906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pos="461"/>
        <p:guide pos="7256"/>
        <p:guide orient="horz" pos="664"/>
        <p:guide orient="horz" pos="390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C07D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C07D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26.wmf"/><Relationship Id="rId21" Type="http://schemas.openxmlformats.org/officeDocument/2006/relationships/image" Target="../media/image31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.wmf"/><Relationship Id="rId5" Type="http://schemas.openxmlformats.org/officeDocument/2006/relationships/image" Target="../media/image5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2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2.wmf"/><Relationship Id="rId26" Type="http://schemas.openxmlformats.org/officeDocument/2006/relationships/image" Target="../media/image46.wmf"/><Relationship Id="rId39" Type="http://schemas.openxmlformats.org/officeDocument/2006/relationships/oleObject" Target="../embeddings/oleObject58.bin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34" Type="http://schemas.openxmlformats.org/officeDocument/2006/relationships/image" Target="../media/image50.wmf"/><Relationship Id="rId42" Type="http://schemas.openxmlformats.org/officeDocument/2006/relationships/image" Target="../media/image54.wmf"/><Relationship Id="rId47" Type="http://schemas.openxmlformats.org/officeDocument/2006/relationships/image" Target="../media/image57.emf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1.bin"/><Relationship Id="rId33" Type="http://schemas.openxmlformats.org/officeDocument/2006/relationships/oleObject" Target="../embeddings/oleObject55.bin"/><Relationship Id="rId38" Type="http://schemas.openxmlformats.org/officeDocument/2006/relationships/image" Target="../media/image52.wmf"/><Relationship Id="rId46" Type="http://schemas.openxmlformats.org/officeDocument/2006/relationships/image" Target="../media/image56.wmf"/><Relationship Id="rId2" Type="http://schemas.openxmlformats.org/officeDocument/2006/relationships/image" Target="../media/image37.wmf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29" Type="http://schemas.openxmlformats.org/officeDocument/2006/relationships/oleObject" Target="../embeddings/oleObject53.bin"/><Relationship Id="rId41" Type="http://schemas.openxmlformats.org/officeDocument/2006/relationships/oleObject" Target="../embeddings/oleObject59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45.wmf"/><Relationship Id="rId32" Type="http://schemas.openxmlformats.org/officeDocument/2006/relationships/image" Target="../media/image49.wmf"/><Relationship Id="rId37" Type="http://schemas.openxmlformats.org/officeDocument/2006/relationships/oleObject" Target="../embeddings/oleObject57.bin"/><Relationship Id="rId40" Type="http://schemas.openxmlformats.org/officeDocument/2006/relationships/image" Target="../media/image53.wmf"/><Relationship Id="rId45" Type="http://schemas.openxmlformats.org/officeDocument/2006/relationships/oleObject" Target="../embeddings/oleObject61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28" Type="http://schemas.openxmlformats.org/officeDocument/2006/relationships/image" Target="../media/image47.wmf"/><Relationship Id="rId36" Type="http://schemas.openxmlformats.org/officeDocument/2006/relationships/image" Target="../media/image51.wmf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8.bin"/><Relationship Id="rId31" Type="http://schemas.openxmlformats.org/officeDocument/2006/relationships/oleObject" Target="../embeddings/oleObject54.bin"/><Relationship Id="rId44" Type="http://schemas.openxmlformats.org/officeDocument/2006/relationships/image" Target="../media/image55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52.bin"/><Relationship Id="rId30" Type="http://schemas.openxmlformats.org/officeDocument/2006/relationships/image" Target="../media/image48.wmf"/><Relationship Id="rId35" Type="http://schemas.openxmlformats.org/officeDocument/2006/relationships/oleObject" Target="../embeddings/oleObject56.bin"/><Relationship Id="rId43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59.wmf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61.w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58.wmf"/><Relationship Id="rId5" Type="http://schemas.openxmlformats.org/officeDocument/2006/relationships/image" Target="../media/image6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image" Target="../media/image4.wmf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12.wmf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emf"/><Relationship Id="rId2" Type="http://schemas.openxmlformats.org/officeDocument/2006/relationships/oleObject" Target="../embeddings/oleObject8.bin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5.e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3.wmf"/><Relationship Id="rId3" Type="http://schemas.openxmlformats.org/officeDocument/2006/relationships/image" Target="../media/image19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73" r="22653" b="13247"/>
          <a:stretch>
            <a:fillRect/>
          </a:stretch>
        </p:blipFill>
        <p:spPr>
          <a:xfrm>
            <a:off x="14598" y="890993"/>
            <a:ext cx="4788665" cy="4128160"/>
          </a:xfrm>
          <a:custGeom>
            <a:avLst/>
            <a:gdLst>
              <a:gd name="connsiteX0" fmla="*/ 2394333 w 4788665"/>
              <a:gd name="connsiteY0" fmla="*/ 0 h 4128160"/>
              <a:gd name="connsiteX1" fmla="*/ 4788665 w 4788665"/>
              <a:gd name="connsiteY1" fmla="*/ 4128160 h 4128160"/>
              <a:gd name="connsiteX2" fmla="*/ 0 w 4788665"/>
              <a:gd name="connsiteY2" fmla="*/ 4128160 h 4128160"/>
              <a:gd name="connsiteX3" fmla="*/ 2394333 w 4788665"/>
              <a:gd name="connsiteY3" fmla="*/ 0 h 41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8665" h="4128160">
                <a:moveTo>
                  <a:pt x="2394333" y="0"/>
                </a:moveTo>
                <a:lnTo>
                  <a:pt x="4788665" y="4128160"/>
                </a:lnTo>
                <a:lnTo>
                  <a:pt x="0" y="4128160"/>
                </a:lnTo>
                <a:lnTo>
                  <a:pt x="2394333" y="0"/>
                </a:lnTo>
                <a:close/>
              </a:path>
            </a:pathLst>
          </a:custGeom>
        </p:spPr>
      </p:pic>
      <p:grpSp>
        <p:nvGrpSpPr>
          <p:cNvPr id="28" name="组合 27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29" name="组合 2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7D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4.3.1</a:t>
                  </a:r>
                  <a:r>
                    <a:rPr lang="zh-CN" altLang="en-US" sz="54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空间直角坐标系</a:t>
                  </a:r>
                </a:p>
              </p:txBody>
            </p:sp>
          </p:grpSp>
        </p:grpSp>
        <p:sp>
          <p:nvSpPr>
            <p:cNvPr id="3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圆与方程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9852483" y="605116"/>
            <a:ext cx="4062342" cy="300975"/>
          </a:xfrm>
          <a:prstGeom prst="rect">
            <a:avLst/>
          </a:prstGeom>
          <a:solidFill>
            <a:srgbClr val="C07D11"/>
          </a:solidFill>
          <a:ln w="12700" cap="flat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44" name="等腰三角形 43"/>
          <p:cNvSpPr/>
          <p:nvPr/>
        </p:nvSpPr>
        <p:spPr>
          <a:xfrm rot="1998456">
            <a:off x="740152" y="1023527"/>
            <a:ext cx="4788665" cy="4128160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10800000">
            <a:off x="2455229" y="840856"/>
            <a:ext cx="1225519" cy="1056482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10800000">
            <a:off x="698986" y="1605993"/>
            <a:ext cx="1193981" cy="1029294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10800000">
            <a:off x="614853" y="5092440"/>
            <a:ext cx="1655071" cy="1426785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flipH="1">
            <a:off x="10621108" y="5295100"/>
            <a:ext cx="1570892" cy="1570892"/>
          </a:xfrm>
          <a:prstGeom prst="rt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Object 2"/>
          <p:cNvGraphicFramePr>
            <a:graphicFrameLocks noChangeAspect="1"/>
          </p:cNvGraphicFramePr>
          <p:nvPr/>
        </p:nvGraphicFramePr>
        <p:xfrm>
          <a:off x="7162677" y="3485302"/>
          <a:ext cx="4286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3200" imgH="165100" progId="Equation.DSMT4">
                  <p:embed/>
                </p:oleObj>
              </mc:Choice>
              <mc:Fallback>
                <p:oleObj r:id="rId2" imgW="203200" imgH="165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677" y="3485302"/>
                        <a:ext cx="42862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Line 5"/>
          <p:cNvSpPr>
            <a:spLocks noChangeShapeType="1"/>
          </p:cNvSpPr>
          <p:nvPr/>
        </p:nvSpPr>
        <p:spPr bwMode="auto">
          <a:xfrm rot="721835" flipH="1">
            <a:off x="3741613" y="4282228"/>
            <a:ext cx="1606550" cy="140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 flipV="1">
            <a:off x="5492627" y="2151803"/>
            <a:ext cx="14287" cy="2308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 flipH="1">
            <a:off x="5492626" y="4460027"/>
            <a:ext cx="2965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3778126" y="5464915"/>
          <a:ext cx="265112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7970" imgH="255270" progId="Equation.3">
                  <p:embed/>
                </p:oleObj>
              </mc:Choice>
              <mc:Fallback>
                <p:oleObj r:id="rId4" imgW="267970" imgH="25527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126" y="5464915"/>
                        <a:ext cx="265112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8531101" y="4204439"/>
          <a:ext cx="2651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67335" imgH="331470" progId="Equation.3">
                  <p:embed/>
                </p:oleObj>
              </mc:Choice>
              <mc:Fallback>
                <p:oleObj r:id="rId6" imgW="267335" imgH="33147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101" y="4204439"/>
                        <a:ext cx="2651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8"/>
          <p:cNvGraphicFramePr>
            <a:graphicFrameLocks noChangeAspect="1"/>
          </p:cNvGraphicFramePr>
          <p:nvPr/>
        </p:nvGraphicFramePr>
        <p:xfrm>
          <a:off x="5578351" y="2174027"/>
          <a:ext cx="214312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17170" imgH="267970" progId="Equation.3">
                  <p:embed/>
                </p:oleObj>
              </mc:Choice>
              <mc:Fallback>
                <p:oleObj r:id="rId8" imgW="217170" imgH="26797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351" y="2174027"/>
                        <a:ext cx="214312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9"/>
          <p:cNvGraphicFramePr>
            <a:graphicFrameLocks noChangeAspect="1"/>
          </p:cNvGraphicFramePr>
          <p:nvPr/>
        </p:nvGraphicFramePr>
        <p:xfrm>
          <a:off x="5433888" y="4564802"/>
          <a:ext cx="2286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29870" imgH="255270" progId="Equation.3">
                  <p:embed/>
                </p:oleObj>
              </mc:Choice>
              <mc:Fallback>
                <p:oleObj r:id="rId10" imgW="229870" imgH="25527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888" y="4564802"/>
                        <a:ext cx="2286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Oval 12"/>
          <p:cNvSpPr>
            <a:spLocks noChangeArrowheads="1"/>
          </p:cNvSpPr>
          <p:nvPr/>
        </p:nvSpPr>
        <p:spPr bwMode="auto">
          <a:xfrm>
            <a:off x="6948364" y="3664689"/>
            <a:ext cx="142875" cy="139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8" name="Oval 13"/>
          <p:cNvSpPr>
            <a:spLocks noChangeArrowheads="1"/>
          </p:cNvSpPr>
          <p:nvPr/>
        </p:nvSpPr>
        <p:spPr bwMode="auto">
          <a:xfrm>
            <a:off x="5433889" y="4383827"/>
            <a:ext cx="142875" cy="139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7523038" y="3340840"/>
          <a:ext cx="1441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509270" imgH="203835" progId="Equation.DSMT4">
                  <p:embed/>
                </p:oleObj>
              </mc:Choice>
              <mc:Fallback>
                <p:oleObj r:id="rId12" imgW="509270" imgH="20383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038" y="3340840"/>
                        <a:ext cx="14414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Line 16"/>
          <p:cNvSpPr>
            <a:spLocks noChangeShapeType="1"/>
          </p:cNvSpPr>
          <p:nvPr/>
        </p:nvSpPr>
        <p:spPr bwMode="auto">
          <a:xfrm>
            <a:off x="7018213" y="3772640"/>
            <a:ext cx="0" cy="1368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4308351" y="5122014"/>
            <a:ext cx="2709862" cy="190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3" name="Line 18"/>
          <p:cNvSpPr>
            <a:spLocks noChangeShapeType="1"/>
          </p:cNvSpPr>
          <p:nvPr/>
        </p:nvSpPr>
        <p:spPr bwMode="auto">
          <a:xfrm flipH="1">
            <a:off x="7011864" y="4442564"/>
            <a:ext cx="1185863" cy="6985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2304" name="Object 16"/>
          <p:cNvGraphicFramePr>
            <a:graphicFrameLocks noChangeAspect="1"/>
          </p:cNvGraphicFramePr>
          <p:nvPr/>
        </p:nvGraphicFramePr>
        <p:xfrm>
          <a:off x="4282951" y="5141064"/>
          <a:ext cx="3238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54305" imgH="167005" progId="Equation.DSMT4">
                  <p:embed/>
                </p:oleObj>
              </mc:Choice>
              <mc:Fallback>
                <p:oleObj r:id="rId14" imgW="154305" imgH="16700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951" y="5141064"/>
                        <a:ext cx="32385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7954838" y="4661639"/>
          <a:ext cx="3238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53670" imgH="205105" progId="Equation.DSMT4">
                  <p:embed/>
                </p:oleObj>
              </mc:Choice>
              <mc:Fallback>
                <p:oleObj r:id="rId16" imgW="153670" imgH="20510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838" y="4661639"/>
                        <a:ext cx="32385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/>
        </p:nvGraphicFramePr>
        <p:xfrm>
          <a:off x="5506913" y="2586777"/>
          <a:ext cx="3238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54305" imgH="167005" progId="Equation.DSMT4">
                  <p:embed/>
                </p:oleObj>
              </mc:Choice>
              <mc:Fallback>
                <p:oleObj r:id="rId18" imgW="154305" imgH="16700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913" y="2586777"/>
                        <a:ext cx="3238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/>
        </p:nvGraphicFramePr>
        <p:xfrm>
          <a:off x="6767388" y="5212503"/>
          <a:ext cx="3238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154305" imgH="167005" progId="Equation.DSMT4">
                  <p:embed/>
                </p:oleObj>
              </mc:Choice>
              <mc:Fallback>
                <p:oleObj r:id="rId20" imgW="154305" imgH="16700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388" y="5212503"/>
                        <a:ext cx="3238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/>
        </p:nvGraphicFramePr>
        <p:xfrm>
          <a:off x="7091239" y="5141065"/>
          <a:ext cx="11525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509270" imgH="203835" progId="Equation.DSMT4">
                  <p:embed/>
                </p:oleObj>
              </mc:Choice>
              <mc:Fallback>
                <p:oleObj r:id="rId22" imgW="509270" imgH="20383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239" y="5141065"/>
                        <a:ext cx="11525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Freeform 28"/>
          <p:cNvSpPr>
            <a:spLocks noChangeArrowheads="1"/>
          </p:cNvSpPr>
          <p:nvPr/>
        </p:nvSpPr>
        <p:spPr bwMode="auto">
          <a:xfrm>
            <a:off x="4354388" y="2982065"/>
            <a:ext cx="3886200" cy="720725"/>
          </a:xfrm>
          <a:custGeom>
            <a:avLst/>
            <a:gdLst>
              <a:gd name="T0" fmla="*/ 0 w 2449"/>
              <a:gd name="T1" fmla="*/ 454 h 454"/>
              <a:gd name="T2" fmla="*/ 1678 w 2449"/>
              <a:gd name="T3" fmla="*/ 454 h 454"/>
              <a:gd name="T4" fmla="*/ 2449 w 2449"/>
              <a:gd name="T5" fmla="*/ 0 h 454"/>
              <a:gd name="T6" fmla="*/ 725 w 2449"/>
              <a:gd name="T7" fmla="*/ 45 h 454"/>
              <a:gd name="T8" fmla="*/ 0 w 2449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9" h="454">
                <a:moveTo>
                  <a:pt x="0" y="454"/>
                </a:moveTo>
                <a:lnTo>
                  <a:pt x="1678" y="454"/>
                </a:lnTo>
                <a:lnTo>
                  <a:pt x="2449" y="0"/>
                </a:lnTo>
                <a:lnTo>
                  <a:pt x="725" y="45"/>
                </a:lnTo>
                <a:lnTo>
                  <a:pt x="0" y="454"/>
                </a:lnTo>
                <a:close/>
              </a:path>
            </a:pathLst>
          </a:custGeom>
          <a:solidFill>
            <a:schemeClr val="tx2">
              <a:alpha val="1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0" name="Oval 29"/>
          <p:cNvSpPr>
            <a:spLocks noChangeArrowheads="1"/>
          </p:cNvSpPr>
          <p:nvPr/>
        </p:nvSpPr>
        <p:spPr bwMode="auto">
          <a:xfrm>
            <a:off x="4255964" y="5074389"/>
            <a:ext cx="104775" cy="10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1" name="Oval 30"/>
          <p:cNvSpPr>
            <a:spLocks noChangeArrowheads="1"/>
          </p:cNvSpPr>
          <p:nvPr/>
        </p:nvSpPr>
        <p:spPr bwMode="auto">
          <a:xfrm>
            <a:off x="6948364" y="5080739"/>
            <a:ext cx="104775" cy="10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2" name="Oval 31"/>
          <p:cNvSpPr>
            <a:spLocks noChangeArrowheads="1"/>
          </p:cNvSpPr>
          <p:nvPr/>
        </p:nvSpPr>
        <p:spPr bwMode="auto">
          <a:xfrm>
            <a:off x="8129464" y="4394939"/>
            <a:ext cx="104775" cy="10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3" name="Oval 32"/>
          <p:cNvSpPr>
            <a:spLocks noChangeArrowheads="1"/>
          </p:cNvSpPr>
          <p:nvPr/>
        </p:nvSpPr>
        <p:spPr bwMode="auto">
          <a:xfrm>
            <a:off x="5443414" y="3010639"/>
            <a:ext cx="104775" cy="10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5" name="Text Box 14"/>
          <p:cNvSpPr txBox="1">
            <a:spLocks noChangeArrowheads="1"/>
          </p:cNvSpPr>
          <p:nvPr/>
        </p:nvSpPr>
        <p:spPr bwMode="auto">
          <a:xfrm>
            <a:off x="3994026" y="4493364"/>
            <a:ext cx="3159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4000" b="1" i="1" kern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2316" name="Text Box 14"/>
          <p:cNvSpPr txBox="1">
            <a:spLocks noChangeArrowheads="1"/>
          </p:cNvSpPr>
          <p:nvPr/>
        </p:nvSpPr>
        <p:spPr bwMode="auto">
          <a:xfrm>
            <a:off x="8170739" y="3772639"/>
            <a:ext cx="2889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4000" b="1" i="1" kern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2317" name="Text Box 14"/>
          <p:cNvSpPr txBox="1">
            <a:spLocks noChangeArrowheads="1"/>
          </p:cNvSpPr>
          <p:nvPr/>
        </p:nvSpPr>
        <p:spPr bwMode="auto">
          <a:xfrm>
            <a:off x="5003676" y="2548678"/>
            <a:ext cx="3873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4000" b="1" i="1" kern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3" name="矩形 2"/>
          <p:cNvSpPr/>
          <p:nvPr/>
        </p:nvSpPr>
        <p:spPr>
          <a:xfrm>
            <a:off x="675957" y="1257607"/>
            <a:ext cx="3397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空间中点的表示（方法二）</a:t>
            </a:r>
            <a:r>
              <a:rPr lang="en-US" altLang="zh-CN" sz="2000" kern="0" dirty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  <p:bldP spid="12303" grpId="0" animBg="1"/>
      <p:bldP spid="12310" grpId="0" animBg="1"/>
      <p:bldP spid="12311" grpId="0" animBg="1"/>
      <p:bldP spid="12312" grpId="0" animBg="1"/>
      <p:bldP spid="12313" grpId="0" animBg="1"/>
      <p:bldP spid="12315" grpId="0" build="p"/>
      <p:bldP spid="12316" grpId="0" build="p"/>
      <p:bldP spid="123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2"/>
          <p:cNvGrpSpPr/>
          <p:nvPr/>
        </p:nvGrpSpPr>
        <p:grpSpPr bwMode="auto">
          <a:xfrm>
            <a:off x="4610376" y="1944549"/>
            <a:ext cx="4472781" cy="4182664"/>
            <a:chOff x="213" y="0"/>
            <a:chExt cx="2254" cy="2115"/>
          </a:xfrm>
        </p:grpSpPr>
        <p:grpSp>
          <p:nvGrpSpPr>
            <p:cNvPr id="13314" name="Group 3"/>
            <p:cNvGrpSpPr/>
            <p:nvPr/>
          </p:nvGrpSpPr>
          <p:grpSpPr bwMode="auto">
            <a:xfrm>
              <a:off x="1536" y="1477"/>
              <a:ext cx="931" cy="202"/>
              <a:chOff x="0" y="63"/>
              <a:chExt cx="931" cy="202"/>
            </a:xfrm>
          </p:grpSpPr>
          <p:sp>
            <p:nvSpPr>
              <p:cNvPr id="13315" name="Line 4"/>
              <p:cNvSpPr>
                <a:spLocks noChangeShapeType="1"/>
              </p:cNvSpPr>
              <p:nvPr/>
            </p:nvSpPr>
            <p:spPr bwMode="auto">
              <a:xfrm>
                <a:off x="0" y="73"/>
                <a:ext cx="86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16" name="Text Box 5"/>
              <p:cNvSpPr txBox="1">
                <a:spLocks noChangeArrowheads="1"/>
              </p:cNvSpPr>
              <p:nvPr/>
            </p:nvSpPr>
            <p:spPr bwMode="auto">
              <a:xfrm>
                <a:off x="643" y="63"/>
                <a:ext cx="28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</p:grpSp>
        <p:grpSp>
          <p:nvGrpSpPr>
            <p:cNvPr id="13317" name="Group 6"/>
            <p:cNvGrpSpPr/>
            <p:nvPr/>
          </p:nvGrpSpPr>
          <p:grpSpPr bwMode="auto">
            <a:xfrm>
              <a:off x="213" y="1728"/>
              <a:ext cx="400" cy="387"/>
              <a:chOff x="213" y="0"/>
              <a:chExt cx="400" cy="387"/>
            </a:xfrm>
          </p:grpSpPr>
          <p:sp>
            <p:nvSpPr>
              <p:cNvPr id="13318" name="Line 7"/>
              <p:cNvSpPr>
                <a:spLocks noChangeShapeType="1"/>
              </p:cNvSpPr>
              <p:nvPr/>
            </p:nvSpPr>
            <p:spPr bwMode="auto">
              <a:xfrm flipH="1">
                <a:off x="213" y="0"/>
                <a:ext cx="315" cy="33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19" name="Text Box 8"/>
              <p:cNvSpPr txBox="1">
                <a:spLocks noChangeArrowheads="1"/>
              </p:cNvSpPr>
              <p:nvPr/>
            </p:nvSpPr>
            <p:spPr bwMode="auto">
              <a:xfrm>
                <a:off x="325" y="185"/>
                <a:ext cx="28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3320" name="Group 9"/>
            <p:cNvGrpSpPr/>
            <p:nvPr/>
          </p:nvGrpSpPr>
          <p:grpSpPr bwMode="auto">
            <a:xfrm>
              <a:off x="568" y="0"/>
              <a:ext cx="288" cy="790"/>
              <a:chOff x="0" y="0"/>
              <a:chExt cx="288" cy="790"/>
            </a:xfrm>
          </p:grpSpPr>
          <p:sp>
            <p:nvSpPr>
              <p:cNvPr id="13321" name="Line 10"/>
              <p:cNvSpPr>
                <a:spLocks noChangeShapeType="1"/>
              </p:cNvSpPr>
              <p:nvPr/>
            </p:nvSpPr>
            <p:spPr bwMode="auto">
              <a:xfrm flipV="1">
                <a:off x="205" y="70"/>
                <a:ext cx="0" cy="72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22" name="Text Box 1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8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z</a:t>
                </a:r>
              </a:p>
            </p:txBody>
          </p:sp>
        </p:grpSp>
        <p:grpSp>
          <p:nvGrpSpPr>
            <p:cNvPr id="13323" name="Group 12"/>
            <p:cNvGrpSpPr/>
            <p:nvPr/>
          </p:nvGrpSpPr>
          <p:grpSpPr bwMode="auto">
            <a:xfrm>
              <a:off x="288" y="576"/>
              <a:ext cx="1632" cy="1377"/>
              <a:chOff x="0" y="0"/>
              <a:chExt cx="1632" cy="1377"/>
            </a:xfrm>
          </p:grpSpPr>
          <p:sp>
            <p:nvSpPr>
              <p:cNvPr id="13324" name="Text Box 13"/>
              <p:cNvSpPr txBox="1">
                <a:spLocks noChangeArrowheads="1"/>
              </p:cNvSpPr>
              <p:nvPr/>
            </p:nvSpPr>
            <p:spPr bwMode="auto">
              <a:xfrm>
                <a:off x="114" y="1175"/>
                <a:ext cx="3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i="1" kern="0">
                    <a:solidFill>
                      <a:srgbClr val="0000CC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3325" name="Text Box 14"/>
              <p:cNvSpPr txBox="1">
                <a:spLocks noChangeArrowheads="1"/>
              </p:cNvSpPr>
              <p:nvPr/>
            </p:nvSpPr>
            <p:spPr bwMode="auto">
              <a:xfrm>
                <a:off x="960" y="1103"/>
                <a:ext cx="3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i="1" kern="0">
                    <a:solidFill>
                      <a:srgbClr val="0000CC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3326" name="Text Box 15"/>
              <p:cNvSpPr txBox="1">
                <a:spLocks noChangeArrowheads="1"/>
              </p:cNvSpPr>
              <p:nvPr/>
            </p:nvSpPr>
            <p:spPr bwMode="auto">
              <a:xfrm>
                <a:off x="1248" y="922"/>
                <a:ext cx="3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i="1" kern="0" dirty="0">
                    <a:solidFill>
                      <a:srgbClr val="0000CC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</a:p>
            </p:txBody>
          </p:sp>
          <p:graphicFrame>
            <p:nvGraphicFramePr>
              <p:cNvPr id="13327" name="Object 16"/>
              <p:cNvGraphicFramePr>
                <a:graphicFrameLocks noChangeAspect="1"/>
              </p:cNvGraphicFramePr>
              <p:nvPr/>
            </p:nvGraphicFramePr>
            <p:xfrm>
              <a:off x="0" y="288"/>
              <a:ext cx="229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192405" imgH="205105" progId="Equation.3">
                      <p:embed/>
                    </p:oleObj>
                  </mc:Choice>
                  <mc:Fallback>
                    <p:oleObj r:id="rId2" imgW="192405" imgH="205105" progId="Equation.3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88"/>
                            <a:ext cx="229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28" name="Object 17"/>
              <p:cNvGraphicFramePr>
                <a:graphicFrameLocks noChangeAspect="1"/>
              </p:cNvGraphicFramePr>
              <p:nvPr/>
            </p:nvGraphicFramePr>
            <p:xfrm>
              <a:off x="1008" y="336"/>
              <a:ext cx="229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192405" imgH="205105" progId="Equation.3">
                      <p:embed/>
                    </p:oleObj>
                  </mc:Choice>
                  <mc:Fallback>
                    <p:oleObj r:id="rId4" imgW="192405" imgH="205105" progId="Equation.3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336"/>
                            <a:ext cx="229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29" name="Object 18"/>
              <p:cNvGraphicFramePr>
                <a:graphicFrameLocks noChangeAspect="1"/>
              </p:cNvGraphicFramePr>
              <p:nvPr/>
            </p:nvGraphicFramePr>
            <p:xfrm>
              <a:off x="1296" y="0"/>
              <a:ext cx="209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191770" imgH="217805" progId="Equation.3">
                      <p:embed/>
                    </p:oleObj>
                  </mc:Choice>
                  <mc:Fallback>
                    <p:oleObj r:id="rId6" imgW="191770" imgH="217805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" y="0"/>
                            <a:ext cx="209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30" name="Object 19"/>
              <p:cNvGraphicFramePr>
                <a:graphicFrameLocks noChangeAspect="1"/>
              </p:cNvGraphicFramePr>
              <p:nvPr/>
            </p:nvGraphicFramePr>
            <p:xfrm>
              <a:off x="240" y="0"/>
              <a:ext cx="240" cy="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8" imgW="217170" imgH="204470" progId="Equation.3">
                      <p:embed/>
                    </p:oleObj>
                  </mc:Choice>
                  <mc:Fallback>
                    <p:oleObj r:id="rId8" imgW="217170" imgH="204470" progId="Equation.3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" y="0"/>
                            <a:ext cx="240" cy="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331" name="Group 20"/>
              <p:cNvGrpSpPr/>
              <p:nvPr/>
            </p:nvGrpSpPr>
            <p:grpSpPr bwMode="auto">
              <a:xfrm>
                <a:off x="212" y="169"/>
                <a:ext cx="1054" cy="1011"/>
                <a:chOff x="0" y="0"/>
                <a:chExt cx="1054" cy="1011"/>
              </a:xfrm>
            </p:grpSpPr>
            <p:sp>
              <p:nvSpPr>
                <p:cNvPr id="13332" name="AutoShape 21"/>
                <p:cNvSpPr>
                  <a:spLocks noChangeArrowheads="1"/>
                </p:cNvSpPr>
                <p:nvPr/>
              </p:nvSpPr>
              <p:spPr bwMode="auto">
                <a:xfrm>
                  <a:off x="10" y="0"/>
                  <a:ext cx="1044" cy="994"/>
                </a:xfrm>
                <a:prstGeom prst="cube">
                  <a:avLst>
                    <a:gd name="adj" fmla="val 25000"/>
                  </a:avLst>
                </a:prstGeom>
                <a:noFill/>
                <a:ln w="28575">
                  <a:solidFill>
                    <a:srgbClr val="0000FF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/>
                  <a:endParaRPr lang="zh-CN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333" name="Line 22"/>
                <p:cNvSpPr>
                  <a:spLocks noChangeShapeType="1"/>
                </p:cNvSpPr>
                <p:nvPr/>
              </p:nvSpPr>
              <p:spPr bwMode="auto">
                <a:xfrm>
                  <a:off x="275" y="23"/>
                  <a:ext cx="0" cy="72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33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0" y="739"/>
                  <a:ext cx="273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335" name="Line 24"/>
                <p:cNvSpPr>
                  <a:spLocks noChangeShapeType="1"/>
                </p:cNvSpPr>
                <p:nvPr/>
              </p:nvSpPr>
              <p:spPr bwMode="auto">
                <a:xfrm>
                  <a:off x="273" y="739"/>
                  <a:ext cx="771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3336" name="Text Box 25"/>
              <p:cNvSpPr txBox="1">
                <a:spLocks noChangeArrowheads="1"/>
              </p:cNvSpPr>
              <p:nvPr/>
            </p:nvSpPr>
            <p:spPr bwMode="auto">
              <a:xfrm>
                <a:off x="384" y="829"/>
                <a:ext cx="3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i="1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</p:grpSp>
      </p:grp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685408" y="1096272"/>
            <a:ext cx="108592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四棱柱      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是单位正方体．如图建立空间直角坐标系O—xyz．</a:t>
            </a:r>
            <a:r>
              <a:rPr lang="zh-CN" altLang="zh-CN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试说出正方体的各个顶点的坐标。</a:t>
            </a: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5716467" y="4498837"/>
            <a:ext cx="1308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(0</a:t>
            </a:r>
            <a:r>
              <a:rPr lang="zh-CN" altLang="en-US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0)</a:t>
            </a: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3881443" y="5104827"/>
            <a:ext cx="1308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</a:t>
            </a:r>
            <a:r>
              <a:rPr lang="zh-CN" altLang="en-US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0)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842003" y="5464709"/>
            <a:ext cx="1308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</a:t>
            </a:r>
            <a:r>
              <a:rPr lang="zh-CN" altLang="en-US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0)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7367730" y="4413167"/>
            <a:ext cx="1308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(0</a:t>
            </a:r>
            <a:r>
              <a:rPr lang="zh-CN" altLang="en-US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0)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575095" y="3794742"/>
            <a:ext cx="1308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</a:t>
            </a:r>
            <a:r>
              <a:rPr lang="zh-CN" altLang="en-US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1)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7201690" y="3737615"/>
            <a:ext cx="1308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</a:t>
            </a:r>
            <a:r>
              <a:rPr lang="zh-CN" altLang="en-US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7855875" y="3125677"/>
            <a:ext cx="1308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(0</a:t>
            </a:r>
            <a:r>
              <a:rPr lang="zh-CN" altLang="en-US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1)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4165208" y="2850656"/>
            <a:ext cx="1308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(0</a:t>
            </a:r>
            <a:r>
              <a:rPr lang="zh-CN" altLang="en-US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1)</a:t>
            </a:r>
          </a:p>
        </p:txBody>
      </p:sp>
      <p:graphicFrame>
        <p:nvGraphicFramePr>
          <p:cNvPr id="13347" name="Object 36"/>
          <p:cNvGraphicFramePr>
            <a:graphicFrameLocks noChangeAspect="1"/>
          </p:cNvGraphicFramePr>
          <p:nvPr/>
        </p:nvGraphicFramePr>
        <p:xfrm>
          <a:off x="1592551" y="1268373"/>
          <a:ext cx="1849066" cy="30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156970" imgH="177800" progId="Equation.DSMT4">
                  <p:embed/>
                </p:oleObj>
              </mc:Choice>
              <mc:Fallback>
                <p:oleObj r:id="rId10" imgW="1156970" imgH="177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551" y="1268373"/>
                        <a:ext cx="1849066" cy="30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6807" y="2248194"/>
            <a:ext cx="561657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规律：不见的那个就为“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0”</a:t>
            </a:r>
          </a:p>
        </p:txBody>
      </p: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35"/>
          <p:cNvGrpSpPr/>
          <p:nvPr/>
        </p:nvGrpSpPr>
        <p:grpSpPr bwMode="auto">
          <a:xfrm>
            <a:off x="1110932" y="1674713"/>
            <a:ext cx="3665538" cy="3371850"/>
            <a:chOff x="0" y="0"/>
            <a:chExt cx="2309" cy="2124"/>
          </a:xfrm>
        </p:grpSpPr>
        <p:sp>
          <p:nvSpPr>
            <p:cNvPr id="14338" name="Text Box 36"/>
            <p:cNvSpPr txBox="1">
              <a:spLocks noChangeArrowheads="1"/>
            </p:cNvSpPr>
            <p:nvPr/>
          </p:nvSpPr>
          <p:spPr bwMode="auto">
            <a:xfrm>
              <a:off x="825" y="1063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Line 37"/>
            <p:cNvSpPr>
              <a:spLocks noChangeShapeType="1"/>
            </p:cNvSpPr>
            <p:nvPr/>
          </p:nvSpPr>
          <p:spPr bwMode="auto">
            <a:xfrm flipH="1">
              <a:off x="192" y="1239"/>
              <a:ext cx="72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0" name="Line 38"/>
            <p:cNvSpPr>
              <a:spLocks noChangeShapeType="1"/>
            </p:cNvSpPr>
            <p:nvPr/>
          </p:nvSpPr>
          <p:spPr bwMode="auto">
            <a:xfrm>
              <a:off x="912" y="1239"/>
              <a:ext cx="13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1" name="Line 39"/>
            <p:cNvSpPr>
              <a:spLocks noChangeShapeType="1"/>
            </p:cNvSpPr>
            <p:nvPr/>
          </p:nvSpPr>
          <p:spPr bwMode="auto">
            <a:xfrm flipV="1">
              <a:off x="912" y="39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2" name="Text Box 40"/>
            <p:cNvSpPr txBox="1">
              <a:spLocks noChangeArrowheads="1"/>
            </p:cNvSpPr>
            <p:nvPr/>
          </p:nvSpPr>
          <p:spPr bwMode="auto">
            <a:xfrm>
              <a:off x="624" y="1047"/>
              <a:ext cx="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4343" name="Text Box 41"/>
            <p:cNvSpPr txBox="1">
              <a:spLocks noChangeArrowheads="1"/>
            </p:cNvSpPr>
            <p:nvPr/>
          </p:nvSpPr>
          <p:spPr bwMode="auto">
            <a:xfrm>
              <a:off x="230" y="1872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4344" name="Text Box 42"/>
            <p:cNvSpPr txBox="1">
              <a:spLocks noChangeArrowheads="1"/>
            </p:cNvSpPr>
            <p:nvPr/>
          </p:nvSpPr>
          <p:spPr bwMode="auto">
            <a:xfrm>
              <a:off x="2112" y="1217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4345" name="Text Box 43"/>
            <p:cNvSpPr txBox="1">
              <a:spLocks noChangeArrowheads="1"/>
            </p:cNvSpPr>
            <p:nvPr/>
          </p:nvSpPr>
          <p:spPr bwMode="auto">
            <a:xfrm>
              <a:off x="950" y="0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</a:p>
          </p:txBody>
        </p:sp>
        <p:sp>
          <p:nvSpPr>
            <p:cNvPr id="14346" name="Line 44"/>
            <p:cNvSpPr>
              <a:spLocks noChangeShapeType="1"/>
            </p:cNvSpPr>
            <p:nvPr/>
          </p:nvSpPr>
          <p:spPr bwMode="auto">
            <a:xfrm flipV="1">
              <a:off x="1306" y="1191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7" name="Line 45"/>
            <p:cNvSpPr>
              <a:spLocks noChangeShapeType="1"/>
            </p:cNvSpPr>
            <p:nvPr/>
          </p:nvSpPr>
          <p:spPr bwMode="auto">
            <a:xfrm>
              <a:off x="922" y="903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8" name="Line 46"/>
            <p:cNvSpPr>
              <a:spLocks noChangeShapeType="1"/>
            </p:cNvSpPr>
            <p:nvPr/>
          </p:nvSpPr>
          <p:spPr bwMode="auto">
            <a:xfrm flipV="1">
              <a:off x="720" y="139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9" name="Text Box 47"/>
            <p:cNvSpPr txBox="1">
              <a:spLocks noChangeArrowheads="1"/>
            </p:cNvSpPr>
            <p:nvPr/>
          </p:nvSpPr>
          <p:spPr bwMode="auto">
            <a:xfrm>
              <a:off x="1210" y="1239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4350" name="Text Box 48"/>
            <p:cNvSpPr txBox="1">
              <a:spLocks noChangeArrowheads="1"/>
            </p:cNvSpPr>
            <p:nvPr/>
          </p:nvSpPr>
          <p:spPr bwMode="auto">
            <a:xfrm>
              <a:off x="720" y="737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4351" name="Text Box 49"/>
            <p:cNvSpPr txBox="1">
              <a:spLocks noChangeArrowheads="1"/>
            </p:cNvSpPr>
            <p:nvPr/>
          </p:nvSpPr>
          <p:spPr bwMode="auto">
            <a:xfrm>
              <a:off x="672" y="1431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4352" name="Text Box 50"/>
            <p:cNvSpPr txBox="1">
              <a:spLocks noChangeArrowheads="1"/>
            </p:cNvSpPr>
            <p:nvPr/>
          </p:nvSpPr>
          <p:spPr bwMode="auto">
            <a:xfrm>
              <a:off x="432" y="1392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3" name="Text Box 51"/>
            <p:cNvSpPr txBox="1">
              <a:spLocks noChangeArrowheads="1"/>
            </p:cNvSpPr>
            <p:nvPr/>
          </p:nvSpPr>
          <p:spPr bwMode="auto">
            <a:xfrm>
              <a:off x="543" y="1610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4354" name="Text Box 52"/>
            <p:cNvSpPr txBox="1">
              <a:spLocks noChangeArrowheads="1"/>
            </p:cNvSpPr>
            <p:nvPr/>
          </p:nvSpPr>
          <p:spPr bwMode="auto">
            <a:xfrm>
              <a:off x="1152" y="1536"/>
              <a:ext cx="2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5" name="Text Box 53"/>
            <p:cNvSpPr txBox="1">
              <a:spLocks noChangeArrowheads="1"/>
            </p:cNvSpPr>
            <p:nvPr/>
          </p:nvSpPr>
          <p:spPr bwMode="auto">
            <a:xfrm>
              <a:off x="1344" y="1584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14356" name="Text Box 54"/>
            <p:cNvSpPr txBox="1">
              <a:spLocks noChangeArrowheads="1"/>
            </p:cNvSpPr>
            <p:nvPr/>
          </p:nvSpPr>
          <p:spPr bwMode="auto">
            <a:xfrm>
              <a:off x="816" y="288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7" name="Text Box 55"/>
            <p:cNvSpPr txBox="1">
              <a:spLocks noChangeArrowheads="1"/>
            </p:cNvSpPr>
            <p:nvPr/>
          </p:nvSpPr>
          <p:spPr bwMode="auto">
            <a:xfrm>
              <a:off x="1008" y="288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4358" name="Text Box 56"/>
            <p:cNvSpPr txBox="1">
              <a:spLocks noChangeArrowheads="1"/>
            </p:cNvSpPr>
            <p:nvPr/>
          </p:nvSpPr>
          <p:spPr bwMode="auto">
            <a:xfrm>
              <a:off x="1440" y="1036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9" name="Text Box 57"/>
            <p:cNvSpPr txBox="1">
              <a:spLocks noChangeArrowheads="1"/>
            </p:cNvSpPr>
            <p:nvPr/>
          </p:nvSpPr>
          <p:spPr bwMode="auto">
            <a:xfrm>
              <a:off x="1632" y="912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4360" name="Text Box 58"/>
            <p:cNvSpPr txBox="1">
              <a:spLocks noChangeArrowheads="1"/>
            </p:cNvSpPr>
            <p:nvPr/>
          </p:nvSpPr>
          <p:spPr bwMode="auto">
            <a:xfrm>
              <a:off x="1296" y="528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1" name="Text Box 59"/>
            <p:cNvSpPr txBox="1">
              <a:spLocks noChangeArrowheads="1"/>
            </p:cNvSpPr>
            <p:nvPr/>
          </p:nvSpPr>
          <p:spPr bwMode="auto">
            <a:xfrm>
              <a:off x="1584" y="480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14362" name="Text Box 60"/>
            <p:cNvSpPr txBox="1">
              <a:spLocks noChangeArrowheads="1"/>
            </p:cNvSpPr>
            <p:nvPr/>
          </p:nvSpPr>
          <p:spPr bwMode="auto">
            <a:xfrm>
              <a:off x="144" y="864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3" name="Text Box 61"/>
            <p:cNvSpPr txBox="1">
              <a:spLocks noChangeArrowheads="1"/>
            </p:cNvSpPr>
            <p:nvPr/>
          </p:nvSpPr>
          <p:spPr bwMode="auto">
            <a:xfrm>
              <a:off x="0" y="1104"/>
              <a:ext cx="2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</p:grpSp>
      <p:graphicFrame>
        <p:nvGraphicFramePr>
          <p:cNvPr id="14366" name="Group 30"/>
          <p:cNvGraphicFramePr>
            <a:graphicFrameLocks noGrp="1"/>
          </p:cNvGraphicFramePr>
          <p:nvPr/>
        </p:nvGraphicFramePr>
        <p:xfrm>
          <a:off x="5124131" y="2257301"/>
          <a:ext cx="6172200" cy="2483728"/>
        </p:xfrm>
        <a:graphic>
          <a:graphicData uri="http://schemas.openxmlformats.org/drawingml/2006/table">
            <a:tbl>
              <a:tblPr/>
              <a:tblGrid>
                <a:gridCol w="123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5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点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的位置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原点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O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x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轴上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y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轴上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z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轴上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坐标形式</a:t>
                      </a: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点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的位置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xOy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面内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yOz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面内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E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zOx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面内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F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坐标形式</a:t>
                      </a: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102"/>
          <p:cNvSpPr txBox="1">
            <a:spLocks noChangeArrowheads="1"/>
          </p:cNvSpPr>
          <p:nvPr/>
        </p:nvSpPr>
        <p:spPr bwMode="auto">
          <a:xfrm>
            <a:off x="6544944" y="3016091"/>
            <a:ext cx="2063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(0,0,0)</a:t>
            </a:r>
          </a:p>
        </p:txBody>
      </p:sp>
      <p:sp>
        <p:nvSpPr>
          <p:cNvPr id="4" name="Text Box 103"/>
          <p:cNvSpPr txBox="1">
            <a:spLocks noChangeArrowheads="1"/>
          </p:cNvSpPr>
          <p:nvPr/>
        </p:nvSpPr>
        <p:spPr bwMode="auto">
          <a:xfrm>
            <a:off x="7791132" y="3027203"/>
            <a:ext cx="1644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(x,0,0)</a:t>
            </a:r>
          </a:p>
        </p:txBody>
      </p:sp>
      <p:sp>
        <p:nvSpPr>
          <p:cNvPr id="5" name="Text Box 104"/>
          <p:cNvSpPr txBox="1">
            <a:spLocks noChangeArrowheads="1"/>
          </p:cNvSpPr>
          <p:nvPr/>
        </p:nvSpPr>
        <p:spPr bwMode="auto">
          <a:xfrm>
            <a:off x="9015095" y="3016091"/>
            <a:ext cx="156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(0,y,0)</a:t>
            </a:r>
          </a:p>
        </p:txBody>
      </p:sp>
      <p:sp>
        <p:nvSpPr>
          <p:cNvPr id="6" name="Text Box 105"/>
          <p:cNvSpPr txBox="1">
            <a:spLocks noChangeArrowheads="1"/>
          </p:cNvSpPr>
          <p:nvPr/>
        </p:nvSpPr>
        <p:spPr bwMode="auto">
          <a:xfrm>
            <a:off x="10269219" y="3019266"/>
            <a:ext cx="1487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(0,0,z)</a:t>
            </a: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auto">
          <a:xfrm>
            <a:off x="6500494" y="4152766"/>
            <a:ext cx="1619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(x,y,0)</a:t>
            </a:r>
          </a:p>
        </p:txBody>
      </p:sp>
      <p:sp>
        <p:nvSpPr>
          <p:cNvPr id="8" name="Text Box 107"/>
          <p:cNvSpPr txBox="1">
            <a:spLocks noChangeArrowheads="1"/>
          </p:cNvSpPr>
          <p:nvPr/>
        </p:nvSpPr>
        <p:spPr bwMode="auto">
          <a:xfrm>
            <a:off x="7781607" y="4152766"/>
            <a:ext cx="1439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(0,y,z)</a:t>
            </a:r>
          </a:p>
        </p:txBody>
      </p:sp>
      <p:sp>
        <p:nvSpPr>
          <p:cNvPr id="9" name="Text Box 108"/>
          <p:cNvSpPr txBox="1">
            <a:spLocks noChangeArrowheads="1"/>
          </p:cNvSpPr>
          <p:nvPr/>
        </p:nvSpPr>
        <p:spPr bwMode="auto">
          <a:xfrm>
            <a:off x="9015095" y="4174991"/>
            <a:ext cx="1368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(x,0,z)</a:t>
            </a:r>
          </a:p>
        </p:txBody>
      </p:sp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550974" y="2008291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xoy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平面上的点竖坐标为0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550974" y="2587727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yoz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平面上的点横坐标为0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550974" y="3173516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xoz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平面上的点纵坐标为0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550974" y="4311306"/>
            <a:ext cx="6084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轴上的点纵坐标和竖坐标都为0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550974" y="5359849"/>
            <a:ext cx="6227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轴上的点横坐标和纵坐标都为0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552563" y="4867652"/>
            <a:ext cx="6154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轴上的点横坐标和竖坐标都为0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324280" y="1515963"/>
            <a:ext cx="439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(1)坐标平面内的点: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403654" y="3795888"/>
            <a:ext cx="4538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(2)坐标轴上的点:</a:t>
            </a: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945954" y="1867075"/>
            <a:ext cx="3665538" cy="3371850"/>
            <a:chOff x="0" y="0"/>
            <a:chExt cx="2309" cy="2124"/>
          </a:xfrm>
        </p:grpSpPr>
        <p:sp>
          <p:nvSpPr>
            <p:cNvPr id="15370" name="Text Box 12"/>
            <p:cNvSpPr txBox="1">
              <a:spLocks noChangeArrowheads="1"/>
            </p:cNvSpPr>
            <p:nvPr/>
          </p:nvSpPr>
          <p:spPr bwMode="auto">
            <a:xfrm>
              <a:off x="825" y="1063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1" name="Line 13"/>
            <p:cNvSpPr>
              <a:spLocks noChangeShapeType="1"/>
            </p:cNvSpPr>
            <p:nvPr/>
          </p:nvSpPr>
          <p:spPr bwMode="auto">
            <a:xfrm flipH="1">
              <a:off x="192" y="1239"/>
              <a:ext cx="72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2" name="Line 14"/>
            <p:cNvSpPr>
              <a:spLocks noChangeShapeType="1"/>
            </p:cNvSpPr>
            <p:nvPr/>
          </p:nvSpPr>
          <p:spPr bwMode="auto">
            <a:xfrm>
              <a:off x="912" y="1239"/>
              <a:ext cx="13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3" name="Line 15"/>
            <p:cNvSpPr>
              <a:spLocks noChangeShapeType="1"/>
            </p:cNvSpPr>
            <p:nvPr/>
          </p:nvSpPr>
          <p:spPr bwMode="auto">
            <a:xfrm flipV="1">
              <a:off x="912" y="39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4" name="Text Box 16"/>
            <p:cNvSpPr txBox="1">
              <a:spLocks noChangeArrowheads="1"/>
            </p:cNvSpPr>
            <p:nvPr/>
          </p:nvSpPr>
          <p:spPr bwMode="auto">
            <a:xfrm>
              <a:off x="624" y="1047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5375" name="Text Box 17"/>
            <p:cNvSpPr txBox="1">
              <a:spLocks noChangeArrowheads="1"/>
            </p:cNvSpPr>
            <p:nvPr/>
          </p:nvSpPr>
          <p:spPr bwMode="auto">
            <a:xfrm>
              <a:off x="230" y="1872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5376" name="Text Box 18"/>
            <p:cNvSpPr txBox="1">
              <a:spLocks noChangeArrowheads="1"/>
            </p:cNvSpPr>
            <p:nvPr/>
          </p:nvSpPr>
          <p:spPr bwMode="auto">
            <a:xfrm>
              <a:off x="2112" y="1217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5377" name="Text Box 19"/>
            <p:cNvSpPr txBox="1">
              <a:spLocks noChangeArrowheads="1"/>
            </p:cNvSpPr>
            <p:nvPr/>
          </p:nvSpPr>
          <p:spPr bwMode="auto">
            <a:xfrm>
              <a:off x="950" y="0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</a:p>
          </p:txBody>
        </p:sp>
        <p:sp>
          <p:nvSpPr>
            <p:cNvPr id="15378" name="Line 20"/>
            <p:cNvSpPr>
              <a:spLocks noChangeShapeType="1"/>
            </p:cNvSpPr>
            <p:nvPr/>
          </p:nvSpPr>
          <p:spPr bwMode="auto">
            <a:xfrm flipV="1">
              <a:off x="1306" y="1191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9" name="Line 21"/>
            <p:cNvSpPr>
              <a:spLocks noChangeShapeType="1"/>
            </p:cNvSpPr>
            <p:nvPr/>
          </p:nvSpPr>
          <p:spPr bwMode="auto">
            <a:xfrm>
              <a:off x="922" y="903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0" name="Line 22"/>
            <p:cNvSpPr>
              <a:spLocks noChangeShapeType="1"/>
            </p:cNvSpPr>
            <p:nvPr/>
          </p:nvSpPr>
          <p:spPr bwMode="auto">
            <a:xfrm flipV="1">
              <a:off x="720" y="139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1" name="Text Box 23"/>
            <p:cNvSpPr txBox="1">
              <a:spLocks noChangeArrowheads="1"/>
            </p:cNvSpPr>
            <p:nvPr/>
          </p:nvSpPr>
          <p:spPr bwMode="auto">
            <a:xfrm>
              <a:off x="1210" y="1239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382" name="Text Box 24"/>
            <p:cNvSpPr txBox="1">
              <a:spLocks noChangeArrowheads="1"/>
            </p:cNvSpPr>
            <p:nvPr/>
          </p:nvSpPr>
          <p:spPr bwMode="auto">
            <a:xfrm>
              <a:off x="720" y="737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383" name="Text Box 25"/>
            <p:cNvSpPr txBox="1">
              <a:spLocks noChangeArrowheads="1"/>
            </p:cNvSpPr>
            <p:nvPr/>
          </p:nvSpPr>
          <p:spPr bwMode="auto">
            <a:xfrm>
              <a:off x="672" y="1431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384" name="Text Box 26"/>
            <p:cNvSpPr txBox="1">
              <a:spLocks noChangeArrowheads="1"/>
            </p:cNvSpPr>
            <p:nvPr/>
          </p:nvSpPr>
          <p:spPr bwMode="auto">
            <a:xfrm>
              <a:off x="432" y="1392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zh-CN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5" name="Text Box 27"/>
            <p:cNvSpPr txBox="1">
              <a:spLocks noChangeArrowheads="1"/>
            </p:cNvSpPr>
            <p:nvPr/>
          </p:nvSpPr>
          <p:spPr bwMode="auto">
            <a:xfrm>
              <a:off x="543" y="1610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5386" name="Text Box 28"/>
            <p:cNvSpPr txBox="1">
              <a:spLocks noChangeArrowheads="1"/>
            </p:cNvSpPr>
            <p:nvPr/>
          </p:nvSpPr>
          <p:spPr bwMode="auto">
            <a:xfrm>
              <a:off x="1152" y="1536"/>
              <a:ext cx="2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7" name="Text Box 29"/>
            <p:cNvSpPr txBox="1">
              <a:spLocks noChangeArrowheads="1"/>
            </p:cNvSpPr>
            <p:nvPr/>
          </p:nvSpPr>
          <p:spPr bwMode="auto">
            <a:xfrm>
              <a:off x="1344" y="1584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15388" name="Text Box 30"/>
            <p:cNvSpPr txBox="1">
              <a:spLocks noChangeArrowheads="1"/>
            </p:cNvSpPr>
            <p:nvPr/>
          </p:nvSpPr>
          <p:spPr bwMode="auto">
            <a:xfrm>
              <a:off x="816" y="288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zh-CN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9" name="Text Box 31"/>
            <p:cNvSpPr txBox="1">
              <a:spLocks noChangeArrowheads="1"/>
            </p:cNvSpPr>
            <p:nvPr/>
          </p:nvSpPr>
          <p:spPr bwMode="auto">
            <a:xfrm>
              <a:off x="1008" y="288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5390" name="Text Box 32"/>
            <p:cNvSpPr txBox="1">
              <a:spLocks noChangeArrowheads="1"/>
            </p:cNvSpPr>
            <p:nvPr/>
          </p:nvSpPr>
          <p:spPr bwMode="auto">
            <a:xfrm>
              <a:off x="1440" y="1036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zh-CN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91" name="Text Box 33"/>
            <p:cNvSpPr txBox="1">
              <a:spLocks noChangeArrowheads="1"/>
            </p:cNvSpPr>
            <p:nvPr/>
          </p:nvSpPr>
          <p:spPr bwMode="auto">
            <a:xfrm>
              <a:off x="1632" y="912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5392" name="Text Box 34"/>
            <p:cNvSpPr txBox="1">
              <a:spLocks noChangeArrowheads="1"/>
            </p:cNvSpPr>
            <p:nvPr/>
          </p:nvSpPr>
          <p:spPr bwMode="auto">
            <a:xfrm>
              <a:off x="1296" y="528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93" name="Text Box 35"/>
            <p:cNvSpPr txBox="1">
              <a:spLocks noChangeArrowheads="1"/>
            </p:cNvSpPr>
            <p:nvPr/>
          </p:nvSpPr>
          <p:spPr bwMode="auto">
            <a:xfrm>
              <a:off x="1584" y="480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15394" name="Text Box 36"/>
            <p:cNvSpPr txBox="1">
              <a:spLocks noChangeArrowheads="1"/>
            </p:cNvSpPr>
            <p:nvPr/>
          </p:nvSpPr>
          <p:spPr bwMode="auto">
            <a:xfrm>
              <a:off x="144" y="864"/>
              <a:ext cx="1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•</a:t>
              </a:r>
              <a:endPara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95" name="Text Box 37"/>
            <p:cNvSpPr txBox="1">
              <a:spLocks noChangeArrowheads="1"/>
            </p:cNvSpPr>
            <p:nvPr/>
          </p:nvSpPr>
          <p:spPr bwMode="auto">
            <a:xfrm>
              <a:off x="0" y="1104"/>
              <a:ext cx="2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solidFill>
                    <a:srgbClr val="0000FF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15397" name="Text Box 4"/>
          <p:cNvSpPr txBox="1">
            <a:spLocks noChangeArrowheads="1"/>
          </p:cNvSpPr>
          <p:nvPr/>
        </p:nvSpPr>
        <p:spPr bwMode="auto">
          <a:xfrm>
            <a:off x="660400" y="1143175"/>
            <a:ext cx="5761037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规律：不见的那个就为“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0”</a:t>
            </a:r>
          </a:p>
        </p:txBody>
      </p: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5" grpId="0"/>
      <p:bldP spid="15366" grpId="0"/>
      <p:bldP spid="15367" grpId="0"/>
      <p:bldP spid="15368" grpId="0"/>
      <p:bldP spid="153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2"/>
          <p:cNvSpPr>
            <a:spLocks noChangeArrowheads="1"/>
          </p:cNvSpPr>
          <p:nvPr/>
        </p:nvSpPr>
        <p:spPr bwMode="auto">
          <a:xfrm>
            <a:off x="6129974" y="4100126"/>
            <a:ext cx="3887787" cy="720725"/>
          </a:xfrm>
          <a:custGeom>
            <a:avLst/>
            <a:gdLst>
              <a:gd name="T0" fmla="*/ 0 w 2449"/>
              <a:gd name="T1" fmla="*/ 454 h 454"/>
              <a:gd name="T2" fmla="*/ 1678 w 2449"/>
              <a:gd name="T3" fmla="*/ 454 h 454"/>
              <a:gd name="T4" fmla="*/ 2449 w 2449"/>
              <a:gd name="T5" fmla="*/ 0 h 454"/>
              <a:gd name="T6" fmla="*/ 725 w 2449"/>
              <a:gd name="T7" fmla="*/ 45 h 454"/>
              <a:gd name="T8" fmla="*/ 0 w 2449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9" h="454">
                <a:moveTo>
                  <a:pt x="0" y="454"/>
                </a:moveTo>
                <a:lnTo>
                  <a:pt x="1678" y="454"/>
                </a:lnTo>
                <a:lnTo>
                  <a:pt x="2449" y="0"/>
                </a:lnTo>
                <a:lnTo>
                  <a:pt x="725" y="45"/>
                </a:lnTo>
                <a:lnTo>
                  <a:pt x="0" y="454"/>
                </a:lnTo>
                <a:close/>
              </a:path>
            </a:pathLst>
          </a:custGeom>
          <a:solidFill>
            <a:srgbClr val="00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73" y="2641213"/>
            <a:ext cx="41338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Line 4"/>
          <p:cNvSpPr>
            <a:spLocks noChangeShapeType="1"/>
          </p:cNvSpPr>
          <p:nvPr/>
        </p:nvSpPr>
        <p:spPr bwMode="auto">
          <a:xfrm rot="721835" flipH="1">
            <a:off x="5553710" y="4008051"/>
            <a:ext cx="1606550" cy="140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V="1">
            <a:off x="7314249" y="1868101"/>
            <a:ext cx="14287" cy="2308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H="1">
            <a:off x="7282499" y="4171563"/>
            <a:ext cx="3729037" cy="23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6390" name="Object 7"/>
          <p:cNvGraphicFramePr>
            <a:graphicFrameLocks noChangeAspect="1"/>
          </p:cNvGraphicFramePr>
          <p:nvPr/>
        </p:nvGraphicFramePr>
        <p:xfrm>
          <a:off x="5599748" y="5181213"/>
          <a:ext cx="265112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67970" imgH="255270" progId="Equation.3">
                  <p:embed/>
                </p:oleObj>
              </mc:Choice>
              <mc:Fallback>
                <p:oleObj r:id="rId3" imgW="267970" imgH="25527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748" y="5181213"/>
                        <a:ext cx="265112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8"/>
          <p:cNvGraphicFramePr>
            <a:graphicFrameLocks noChangeAspect="1"/>
          </p:cNvGraphicFramePr>
          <p:nvPr/>
        </p:nvGraphicFramePr>
        <p:xfrm>
          <a:off x="10971848" y="3720713"/>
          <a:ext cx="2651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67335" imgH="331470" progId="Equation.3">
                  <p:embed/>
                </p:oleObj>
              </mc:Choice>
              <mc:Fallback>
                <p:oleObj r:id="rId5" imgW="267335" imgH="33147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1848" y="3720713"/>
                        <a:ext cx="2651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9"/>
          <p:cNvGraphicFramePr>
            <a:graphicFrameLocks noChangeAspect="1"/>
          </p:cNvGraphicFramePr>
          <p:nvPr/>
        </p:nvGraphicFramePr>
        <p:xfrm>
          <a:off x="7399973" y="1890326"/>
          <a:ext cx="21431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17170" imgH="267970" progId="Equation.3">
                  <p:embed/>
                </p:oleObj>
              </mc:Choice>
              <mc:Fallback>
                <p:oleObj r:id="rId7" imgW="217170" imgH="26797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973" y="1890326"/>
                        <a:ext cx="214312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0"/>
          <p:cNvGraphicFramePr>
            <a:graphicFrameLocks noChangeAspect="1"/>
          </p:cNvGraphicFramePr>
          <p:nvPr/>
        </p:nvGraphicFramePr>
        <p:xfrm>
          <a:off x="7406324" y="3739764"/>
          <a:ext cx="3079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53670" imgH="179070" progId="Equation.3">
                  <p:embed/>
                </p:oleObj>
              </mc:Choice>
              <mc:Fallback>
                <p:oleObj r:id="rId9" imgW="153670" imgH="17907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324" y="3739764"/>
                        <a:ext cx="3079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Oval 11"/>
          <p:cNvSpPr>
            <a:spLocks noChangeArrowheads="1"/>
          </p:cNvSpPr>
          <p:nvPr/>
        </p:nvSpPr>
        <p:spPr bwMode="auto">
          <a:xfrm>
            <a:off x="8769986" y="3380988"/>
            <a:ext cx="142875" cy="139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5" name="Oval 12"/>
          <p:cNvSpPr>
            <a:spLocks noChangeArrowheads="1"/>
          </p:cNvSpPr>
          <p:nvPr/>
        </p:nvSpPr>
        <p:spPr bwMode="auto">
          <a:xfrm>
            <a:off x="7255511" y="4100125"/>
            <a:ext cx="142875" cy="139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9282749" y="3350826"/>
          <a:ext cx="1095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84505" imgH="203835" progId="Equation.DSMT4">
                  <p:embed/>
                </p:oleObj>
              </mc:Choice>
              <mc:Fallback>
                <p:oleObj r:id="rId11" imgW="484505" imgH="2038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2749" y="3350826"/>
                        <a:ext cx="10953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6202998" y="4935151"/>
          <a:ext cx="10652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471805" imgH="203835" progId="Equation.DSMT4">
                  <p:embed/>
                </p:oleObj>
              </mc:Choice>
              <mc:Fallback>
                <p:oleObj r:id="rId13" imgW="471805" imgH="20383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998" y="4935151"/>
                        <a:ext cx="10652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10219374" y="4244589"/>
          <a:ext cx="1095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484505" imgH="203835" progId="Equation.DSMT4">
                  <p:embed/>
                </p:oleObj>
              </mc:Choice>
              <mc:Fallback>
                <p:oleObj r:id="rId15" imgW="484505" imgH="20383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9374" y="4244589"/>
                        <a:ext cx="10953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7700011" y="2342764"/>
          <a:ext cx="1095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484505" imgH="203835" progId="Equation.DSMT4">
                  <p:embed/>
                </p:oleObj>
              </mc:Choice>
              <mc:Fallback>
                <p:oleObj r:id="rId17" imgW="484505" imgH="20383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011" y="2342764"/>
                        <a:ext cx="10953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8866824" y="4820851"/>
          <a:ext cx="1095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484505" imgH="203835" progId="Equation.DSMT4">
                  <p:embed/>
                </p:oleObj>
              </mc:Choice>
              <mc:Fallback>
                <p:oleObj r:id="rId19" imgW="484505" imgH="20383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6824" y="4820851"/>
                        <a:ext cx="10953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5714049" y="4584314"/>
          <a:ext cx="24288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115570" imgH="179705" progId="Equation.DSMT4">
                  <p:embed/>
                </p:oleObj>
              </mc:Choice>
              <mc:Fallback>
                <p:oleObj r:id="rId21" imgW="115570" imgH="17970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049" y="4584314"/>
                        <a:ext cx="24288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19"/>
          <p:cNvGraphicFramePr>
            <a:graphicFrameLocks noChangeAspect="1"/>
          </p:cNvGraphicFramePr>
          <p:nvPr/>
        </p:nvGraphicFramePr>
        <p:xfrm>
          <a:off x="5931536" y="4944675"/>
          <a:ext cx="3413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154305" imgH="167005" progId="Equation.DSMT4">
                  <p:embed/>
                </p:oleObj>
              </mc:Choice>
              <mc:Fallback>
                <p:oleObj r:id="rId23" imgW="154305" imgH="16700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536" y="4944675"/>
                        <a:ext cx="3413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Object 20"/>
          <p:cNvGraphicFramePr>
            <a:graphicFrameLocks noChangeAspect="1"/>
          </p:cNvGraphicFramePr>
          <p:nvPr/>
        </p:nvGraphicFramePr>
        <p:xfrm>
          <a:off x="8577898" y="4892289"/>
          <a:ext cx="3413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154305" imgH="167005" progId="Equation.DSMT4">
                  <p:embed/>
                </p:oleObj>
              </mc:Choice>
              <mc:Fallback>
                <p:oleObj r:id="rId25" imgW="154305" imgH="16700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898" y="4892289"/>
                        <a:ext cx="341312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4" name="Object 21"/>
          <p:cNvGraphicFramePr>
            <a:graphicFrameLocks noChangeAspect="1"/>
          </p:cNvGraphicFramePr>
          <p:nvPr/>
        </p:nvGraphicFramePr>
        <p:xfrm>
          <a:off x="5918835" y="3009514"/>
          <a:ext cx="4270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192405" imgH="166370" progId="Equation.DSMT4">
                  <p:embed/>
                </p:oleObj>
              </mc:Choice>
              <mc:Fallback>
                <p:oleObj r:id="rId27" imgW="192405" imgH="16637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835" y="3009514"/>
                        <a:ext cx="4270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5" name="Object 22"/>
          <p:cNvGraphicFramePr>
            <a:graphicFrameLocks noChangeAspect="1"/>
          </p:cNvGraphicFramePr>
          <p:nvPr/>
        </p:nvGraphicFramePr>
        <p:xfrm>
          <a:off x="7315836" y="2361814"/>
          <a:ext cx="4540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9" imgW="205105" imgH="166370" progId="Equation.DSMT4">
                  <p:embed/>
                </p:oleObj>
              </mc:Choice>
              <mc:Fallback>
                <p:oleObj r:id="rId29" imgW="205105" imgH="16637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836" y="2361814"/>
                        <a:ext cx="45402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6" name="Object 23"/>
          <p:cNvGraphicFramePr>
            <a:graphicFrameLocks noChangeAspect="1"/>
          </p:cNvGraphicFramePr>
          <p:nvPr/>
        </p:nvGraphicFramePr>
        <p:xfrm>
          <a:off x="8955724" y="3350825"/>
          <a:ext cx="4270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1" imgW="192405" imgH="166370" progId="Equation.DSMT4">
                  <p:embed/>
                </p:oleObj>
              </mc:Choice>
              <mc:Fallback>
                <p:oleObj r:id="rId31" imgW="192405" imgH="16637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5724" y="3350825"/>
                        <a:ext cx="427037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7" name="Object 24"/>
          <p:cNvGraphicFramePr>
            <a:graphicFrameLocks noChangeAspect="1"/>
          </p:cNvGraphicFramePr>
          <p:nvPr/>
        </p:nvGraphicFramePr>
        <p:xfrm>
          <a:off x="9920924" y="2385626"/>
          <a:ext cx="4270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3" imgW="192405" imgH="179070" progId="Equation.DSMT4">
                  <p:embed/>
                </p:oleObj>
              </mc:Choice>
              <mc:Fallback>
                <p:oleObj r:id="rId33" imgW="192405" imgH="17907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0924" y="2385626"/>
                        <a:ext cx="42703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8" name="Object 25"/>
          <p:cNvGraphicFramePr>
            <a:graphicFrameLocks noChangeAspect="1"/>
          </p:cNvGraphicFramePr>
          <p:nvPr/>
        </p:nvGraphicFramePr>
        <p:xfrm>
          <a:off x="6939599" y="2425313"/>
          <a:ext cx="2698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5" imgW="128270" imgH="167005" progId="Equation.DSMT4">
                  <p:embed/>
                </p:oleObj>
              </mc:Choice>
              <mc:Fallback>
                <p:oleObj r:id="rId35" imgW="128270" imgH="167005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9599" y="2425313"/>
                        <a:ext cx="2698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6"/>
          <p:cNvGraphicFramePr>
            <a:graphicFrameLocks noChangeAspect="1"/>
          </p:cNvGraphicFramePr>
          <p:nvPr/>
        </p:nvGraphicFramePr>
        <p:xfrm>
          <a:off x="9860598" y="4244588"/>
          <a:ext cx="3429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7" imgW="153670" imgH="179070" progId="Equation.DSMT4">
                  <p:embed/>
                </p:oleObj>
              </mc:Choice>
              <mc:Fallback>
                <p:oleObj r:id="rId37" imgW="153670" imgH="17907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0598" y="4244588"/>
                        <a:ext cx="3429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7"/>
          <p:cNvGraphicFramePr>
            <a:graphicFrameLocks noChangeAspect="1"/>
          </p:cNvGraphicFramePr>
          <p:nvPr/>
        </p:nvGraphicFramePr>
        <p:xfrm>
          <a:off x="10035224" y="3750875"/>
          <a:ext cx="2698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9" imgW="128270" imgH="167005" progId="Equation.DSMT4">
                  <p:embed/>
                </p:oleObj>
              </mc:Choice>
              <mc:Fallback>
                <p:oleObj r:id="rId39" imgW="128270" imgH="167005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5224" y="3750875"/>
                        <a:ext cx="2698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1" name="Freeform 28"/>
          <p:cNvSpPr>
            <a:spLocks noChangeArrowheads="1"/>
          </p:cNvSpPr>
          <p:nvPr/>
        </p:nvSpPr>
        <p:spPr bwMode="auto">
          <a:xfrm>
            <a:off x="6131560" y="2731701"/>
            <a:ext cx="3887788" cy="720725"/>
          </a:xfrm>
          <a:custGeom>
            <a:avLst/>
            <a:gdLst>
              <a:gd name="T0" fmla="*/ 0 w 2449"/>
              <a:gd name="T1" fmla="*/ 454 h 454"/>
              <a:gd name="T2" fmla="*/ 1678 w 2449"/>
              <a:gd name="T3" fmla="*/ 454 h 454"/>
              <a:gd name="T4" fmla="*/ 2449 w 2449"/>
              <a:gd name="T5" fmla="*/ 0 h 454"/>
              <a:gd name="T6" fmla="*/ 725 w 2449"/>
              <a:gd name="T7" fmla="*/ 45 h 454"/>
              <a:gd name="T8" fmla="*/ 0 w 2449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9" h="454">
                <a:moveTo>
                  <a:pt x="0" y="454"/>
                </a:moveTo>
                <a:lnTo>
                  <a:pt x="1678" y="454"/>
                </a:lnTo>
                <a:lnTo>
                  <a:pt x="2449" y="0"/>
                </a:lnTo>
                <a:lnTo>
                  <a:pt x="725" y="45"/>
                </a:lnTo>
                <a:lnTo>
                  <a:pt x="0" y="454"/>
                </a:lnTo>
                <a:close/>
              </a:path>
            </a:pathLst>
          </a:custGeom>
          <a:solidFill>
            <a:srgbClr val="00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12" name="Oval 29"/>
          <p:cNvSpPr>
            <a:spLocks noChangeArrowheads="1"/>
          </p:cNvSpPr>
          <p:nvPr/>
        </p:nvSpPr>
        <p:spPr bwMode="auto">
          <a:xfrm>
            <a:off x="6061711" y="4754175"/>
            <a:ext cx="142875" cy="139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13" name="Oval 30"/>
          <p:cNvSpPr>
            <a:spLocks noChangeArrowheads="1"/>
          </p:cNvSpPr>
          <p:nvPr/>
        </p:nvSpPr>
        <p:spPr bwMode="auto">
          <a:xfrm>
            <a:off x="8773161" y="4770050"/>
            <a:ext cx="142875" cy="139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14" name="Oval 31"/>
          <p:cNvSpPr>
            <a:spLocks noChangeArrowheads="1"/>
          </p:cNvSpPr>
          <p:nvPr/>
        </p:nvSpPr>
        <p:spPr bwMode="auto">
          <a:xfrm>
            <a:off x="9944736" y="4074725"/>
            <a:ext cx="142875" cy="139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15" name="Oval 32"/>
          <p:cNvSpPr>
            <a:spLocks noChangeArrowheads="1"/>
          </p:cNvSpPr>
          <p:nvPr/>
        </p:nvSpPr>
        <p:spPr bwMode="auto">
          <a:xfrm>
            <a:off x="7230111" y="2703125"/>
            <a:ext cx="142875" cy="139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17" name="Oval 34"/>
          <p:cNvSpPr>
            <a:spLocks noChangeArrowheads="1"/>
          </p:cNvSpPr>
          <p:nvPr/>
        </p:nvSpPr>
        <p:spPr bwMode="auto">
          <a:xfrm>
            <a:off x="6058536" y="3384163"/>
            <a:ext cx="142875" cy="139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18" name="Oval 35"/>
          <p:cNvSpPr>
            <a:spLocks noChangeArrowheads="1"/>
          </p:cNvSpPr>
          <p:nvPr/>
        </p:nvSpPr>
        <p:spPr bwMode="auto">
          <a:xfrm>
            <a:off x="9947911" y="2731700"/>
            <a:ext cx="142875" cy="139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6420" name="Object 36"/>
          <p:cNvGraphicFramePr>
            <a:graphicFrameLocks noChangeAspect="1"/>
          </p:cNvGraphicFramePr>
          <p:nvPr/>
        </p:nvGraphicFramePr>
        <p:xfrm>
          <a:off x="7715885" y="3668326"/>
          <a:ext cx="9350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1" imgW="433705" imgH="216535" progId="Equation.3">
                  <p:embed/>
                </p:oleObj>
              </mc:Choice>
              <mc:Fallback>
                <p:oleObj r:id="rId41" imgW="433705" imgH="216535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885" y="3668326"/>
                        <a:ext cx="9350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1" name="Object 37"/>
          <p:cNvGraphicFramePr>
            <a:graphicFrameLocks noChangeAspect="1"/>
          </p:cNvGraphicFramePr>
          <p:nvPr/>
        </p:nvGraphicFramePr>
        <p:xfrm>
          <a:off x="10235248" y="2299901"/>
          <a:ext cx="10795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3" imgW="446405" imgH="216535" progId="Equation.3">
                  <p:embed/>
                </p:oleObj>
              </mc:Choice>
              <mc:Fallback>
                <p:oleObj r:id="rId43" imgW="446405" imgH="216535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5248" y="2299901"/>
                        <a:ext cx="10795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2" name="Object 38"/>
          <p:cNvGraphicFramePr>
            <a:graphicFrameLocks noChangeAspect="1"/>
          </p:cNvGraphicFramePr>
          <p:nvPr/>
        </p:nvGraphicFramePr>
        <p:xfrm>
          <a:off x="4906010" y="3020626"/>
          <a:ext cx="10477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5" imgW="433705" imgH="216535" progId="Equation.3">
                  <p:embed/>
                </p:oleObj>
              </mc:Choice>
              <mc:Fallback>
                <p:oleObj r:id="rId45" imgW="433705" imgH="216535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010" y="3020626"/>
                        <a:ext cx="10477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17905" y="1280104"/>
            <a:ext cx="4657236" cy="18185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V="1">
            <a:off x="4257359" y="3594099"/>
            <a:ext cx="4092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5892484" y="1509712"/>
            <a:ext cx="60325" cy="3776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946708" y="3606799"/>
            <a:ext cx="334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508308" y="1290637"/>
            <a:ext cx="334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905184" y="2692400"/>
            <a:ext cx="1131887" cy="1587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970271" y="3581399"/>
            <a:ext cx="411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7013259" y="2690812"/>
            <a:ext cx="14287" cy="936625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060883" y="3484562"/>
            <a:ext cx="497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029008" y="2144712"/>
            <a:ext cx="497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7324409" y="2379662"/>
            <a:ext cx="1191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,y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7000559" y="3592512"/>
            <a:ext cx="14287" cy="936625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073583" y="2406649"/>
            <a:ext cx="266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7551421" y="4294187"/>
            <a:ext cx="1476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0 </a:t>
            </a: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7129146" y="4321174"/>
            <a:ext cx="644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287895" y="5278437"/>
            <a:ext cx="2089150" cy="855663"/>
          </a:xfrm>
          <a:prstGeom prst="wedgeRectCallout">
            <a:avLst>
              <a:gd name="adj1" fmla="val -64588"/>
              <a:gd name="adj2" fmla="val -133486"/>
            </a:avLst>
          </a:prstGeom>
          <a:solidFill>
            <a:srgbClr val="008080">
              <a:alpha val="10980"/>
            </a:srgbClr>
          </a:solidFill>
          <a:ln w="9525">
            <a:solidFill>
              <a:schemeClr val="tx2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横坐标不变，</a:t>
            </a:r>
          </a:p>
          <a:p>
            <a:pPr algn="ctr" eaLnBrk="0" hangingPunct="0"/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纵坐标相反。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806633" y="2682874"/>
            <a:ext cx="1103312" cy="6350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4585971" y="2154237"/>
            <a:ext cx="137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(-</a:t>
            </a: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0 </a:t>
            </a: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,y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193859" y="2170112"/>
            <a:ext cx="644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2368233" y="1433512"/>
            <a:ext cx="2089150" cy="855663"/>
          </a:xfrm>
          <a:prstGeom prst="wedgeRectCallout">
            <a:avLst>
              <a:gd name="adj1" fmla="val 66491"/>
              <a:gd name="adj2" fmla="val 96940"/>
            </a:avLst>
          </a:prstGeom>
          <a:solidFill>
            <a:srgbClr val="008080">
              <a:alpha val="9804"/>
            </a:srgbClr>
          </a:solidFill>
          <a:ln w="9525">
            <a:solidFill>
              <a:schemeClr val="tx2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横坐标相反，</a:t>
            </a:r>
          </a:p>
          <a:p>
            <a:pPr algn="ctr" eaLnBrk="0" hangingPunct="0"/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纵坐标不变。</a:t>
            </a: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4812984" y="2686050"/>
            <a:ext cx="2243137" cy="1817687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998596" y="4510087"/>
            <a:ext cx="644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3020695" y="5206999"/>
            <a:ext cx="2089150" cy="855662"/>
          </a:xfrm>
          <a:prstGeom prst="wedgeRectCallout">
            <a:avLst>
              <a:gd name="adj1" fmla="val 35333"/>
              <a:gd name="adj2" fmla="val -131074"/>
            </a:avLst>
          </a:prstGeom>
          <a:solidFill>
            <a:srgbClr val="008080">
              <a:alpha val="10980"/>
            </a:srgbClr>
          </a:solidFill>
          <a:ln w="9525">
            <a:solidFill>
              <a:schemeClr val="tx2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横坐标相反，</a:t>
            </a:r>
          </a:p>
          <a:p>
            <a:pPr algn="ctr" eaLnBrk="0" hangingPunct="0"/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纵坐标相反。</a:t>
            </a:r>
          </a:p>
        </p:txBody>
      </p:sp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45" y="2408236"/>
            <a:ext cx="5476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5879784" y="4540250"/>
            <a:ext cx="1131887" cy="1587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5890896" y="4475162"/>
            <a:ext cx="638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4805045" y="2659062"/>
            <a:ext cx="14288" cy="936625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4252596" y="3452812"/>
            <a:ext cx="638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792345" y="3541712"/>
            <a:ext cx="14288" cy="936625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4776470" y="4538661"/>
            <a:ext cx="1131888" cy="1588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4420870" y="4516437"/>
            <a:ext cx="14747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(-</a:t>
            </a: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0 </a:t>
            </a: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zh-CN" sz="28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8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zh-CN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pic>
        <p:nvPicPr>
          <p:cNvPr id="1744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34" y="4225925"/>
            <a:ext cx="5476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59" y="3306761"/>
            <a:ext cx="54768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95" y="4260850"/>
            <a:ext cx="5476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59" y="2405061"/>
            <a:ext cx="54768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4" name="Text Box 37"/>
          <p:cNvSpPr txBox="1">
            <a:spLocks noChangeArrowheads="1"/>
          </p:cNvSpPr>
          <p:nvPr/>
        </p:nvSpPr>
        <p:spPr bwMode="auto">
          <a:xfrm>
            <a:off x="6610034" y="1484312"/>
            <a:ext cx="2236510" cy="400110"/>
          </a:xfrm>
          <a:prstGeom prst="rect">
            <a:avLst/>
          </a:prstGeom>
          <a:solidFill>
            <a:srgbClr val="FFFF99"/>
          </a:solidFill>
          <a:ln w="57150">
            <a:solidFill>
              <a:srgbClr val="008000"/>
            </a:solidFill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关于谁对称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谁不变</a:t>
            </a:r>
          </a:p>
        </p:txBody>
      </p: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/>
      <p:bldP spid="17413" grpId="0"/>
      <p:bldP spid="17414" grpId="0" animBg="1"/>
      <p:bldP spid="17415" grpId="0"/>
      <p:bldP spid="17416" grpId="0" animBg="1"/>
      <p:bldP spid="17417" grpId="0"/>
      <p:bldP spid="17418" grpId="0"/>
      <p:bldP spid="17419" grpId="0"/>
      <p:bldP spid="17420" grpId="0" animBg="1"/>
      <p:bldP spid="17421" grpId="0"/>
      <p:bldP spid="17422" grpId="0"/>
      <p:bldP spid="17423" grpId="0"/>
      <p:bldP spid="17424" grpId="0" animBg="1"/>
      <p:bldP spid="17425" grpId="0" animBg="1"/>
      <p:bldP spid="17426" grpId="0"/>
      <p:bldP spid="17427" grpId="0"/>
      <p:bldP spid="17428" grpId="0" animBg="1"/>
      <p:bldP spid="17429" grpId="0" animBg="1"/>
      <p:bldP spid="17430" grpId="0"/>
      <p:bldP spid="17431" grpId="0" animBg="1"/>
      <p:bldP spid="17433" grpId="0" animBg="1"/>
      <p:bldP spid="17434" grpId="0"/>
      <p:bldP spid="17435" grpId="0" animBg="1"/>
      <p:bldP spid="17436" grpId="0"/>
      <p:bldP spid="17437" grpId="0" animBg="1"/>
      <p:bldP spid="17438" grpId="0" animBg="1"/>
      <p:bldP spid="17439" grpId="0"/>
      <p:bldP spid="174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/>
          <p:nvPr/>
        </p:nvGrpSpPr>
        <p:grpSpPr bwMode="auto">
          <a:xfrm>
            <a:off x="3881120" y="1465263"/>
            <a:ext cx="5238750" cy="4589463"/>
            <a:chOff x="0" y="0"/>
            <a:chExt cx="3300" cy="2891"/>
          </a:xfrm>
        </p:grpSpPr>
        <p:sp>
          <p:nvSpPr>
            <p:cNvPr id="18434" name="Line 3"/>
            <p:cNvSpPr>
              <a:spLocks noChangeShapeType="1"/>
            </p:cNvSpPr>
            <p:nvPr/>
          </p:nvSpPr>
          <p:spPr bwMode="auto">
            <a:xfrm flipV="1">
              <a:off x="1001" y="2264"/>
              <a:ext cx="2269" cy="2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35" name="Line 4"/>
            <p:cNvSpPr>
              <a:spLocks noChangeShapeType="1"/>
            </p:cNvSpPr>
            <p:nvPr/>
          </p:nvSpPr>
          <p:spPr bwMode="auto">
            <a:xfrm>
              <a:off x="1018" y="1200"/>
              <a:ext cx="2261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36" name="Line 5"/>
            <p:cNvSpPr>
              <a:spLocks noChangeShapeType="1"/>
            </p:cNvSpPr>
            <p:nvPr/>
          </p:nvSpPr>
          <p:spPr bwMode="auto">
            <a:xfrm>
              <a:off x="1012" y="27"/>
              <a:ext cx="2261" cy="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37" name="Line 6"/>
            <p:cNvSpPr>
              <a:spLocks noChangeShapeType="1"/>
            </p:cNvSpPr>
            <p:nvPr/>
          </p:nvSpPr>
          <p:spPr bwMode="auto">
            <a:xfrm flipH="1">
              <a:off x="32" y="2277"/>
              <a:ext cx="978" cy="577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38" name="Line 7"/>
            <p:cNvSpPr>
              <a:spLocks noChangeShapeType="1"/>
            </p:cNvSpPr>
            <p:nvPr/>
          </p:nvSpPr>
          <p:spPr bwMode="auto">
            <a:xfrm>
              <a:off x="39" y="1785"/>
              <a:ext cx="2261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39" name="Line 8"/>
            <p:cNvSpPr>
              <a:spLocks noChangeShapeType="1"/>
            </p:cNvSpPr>
            <p:nvPr/>
          </p:nvSpPr>
          <p:spPr bwMode="auto">
            <a:xfrm flipH="1">
              <a:off x="2288" y="2264"/>
              <a:ext cx="989" cy="57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0" name="Line 9"/>
            <p:cNvSpPr>
              <a:spLocks noChangeShapeType="1"/>
            </p:cNvSpPr>
            <p:nvPr/>
          </p:nvSpPr>
          <p:spPr bwMode="auto">
            <a:xfrm flipH="1">
              <a:off x="1068" y="2278"/>
              <a:ext cx="978" cy="593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1" name="Line 10"/>
            <p:cNvSpPr>
              <a:spLocks noChangeShapeType="1"/>
            </p:cNvSpPr>
            <p:nvPr/>
          </p:nvSpPr>
          <p:spPr bwMode="auto">
            <a:xfrm flipH="1">
              <a:off x="33" y="1201"/>
              <a:ext cx="987" cy="57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2" name="Line 11"/>
            <p:cNvSpPr>
              <a:spLocks noChangeShapeType="1"/>
            </p:cNvSpPr>
            <p:nvPr/>
          </p:nvSpPr>
          <p:spPr bwMode="auto">
            <a:xfrm flipH="1">
              <a:off x="2285" y="1194"/>
              <a:ext cx="983" cy="58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3" name="Line 12"/>
            <p:cNvSpPr>
              <a:spLocks noChangeShapeType="1"/>
            </p:cNvSpPr>
            <p:nvPr/>
          </p:nvSpPr>
          <p:spPr bwMode="auto">
            <a:xfrm flipV="1">
              <a:off x="25" y="2845"/>
              <a:ext cx="2265" cy="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4" name="Line 13"/>
            <p:cNvSpPr>
              <a:spLocks noChangeShapeType="1"/>
            </p:cNvSpPr>
            <p:nvPr/>
          </p:nvSpPr>
          <p:spPr bwMode="auto">
            <a:xfrm>
              <a:off x="22" y="598"/>
              <a:ext cx="2261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5" name="Line 14"/>
            <p:cNvSpPr>
              <a:spLocks noChangeShapeType="1"/>
            </p:cNvSpPr>
            <p:nvPr/>
          </p:nvSpPr>
          <p:spPr bwMode="auto">
            <a:xfrm flipH="1">
              <a:off x="2284" y="28"/>
              <a:ext cx="974" cy="569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6" name="Line 15"/>
            <p:cNvSpPr>
              <a:spLocks noChangeShapeType="1"/>
            </p:cNvSpPr>
            <p:nvPr/>
          </p:nvSpPr>
          <p:spPr bwMode="auto">
            <a:xfrm flipH="1">
              <a:off x="26" y="29"/>
              <a:ext cx="982" cy="557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7" name="Line 16"/>
            <p:cNvSpPr>
              <a:spLocks noChangeShapeType="1"/>
            </p:cNvSpPr>
            <p:nvPr/>
          </p:nvSpPr>
          <p:spPr bwMode="auto">
            <a:xfrm flipH="1" flipV="1">
              <a:off x="2283" y="601"/>
              <a:ext cx="9" cy="2252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8" name="Line 17"/>
            <p:cNvSpPr>
              <a:spLocks noChangeShapeType="1"/>
            </p:cNvSpPr>
            <p:nvPr/>
          </p:nvSpPr>
          <p:spPr bwMode="auto">
            <a:xfrm flipH="1" flipV="1">
              <a:off x="27" y="597"/>
              <a:ext cx="5" cy="225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9" name="Line 18"/>
            <p:cNvSpPr>
              <a:spLocks noChangeShapeType="1"/>
            </p:cNvSpPr>
            <p:nvPr/>
          </p:nvSpPr>
          <p:spPr bwMode="auto">
            <a:xfrm flipH="1" flipV="1">
              <a:off x="3266" y="25"/>
              <a:ext cx="13" cy="224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0" name="Line 19"/>
            <p:cNvSpPr>
              <a:spLocks noChangeShapeType="1"/>
            </p:cNvSpPr>
            <p:nvPr/>
          </p:nvSpPr>
          <p:spPr bwMode="auto">
            <a:xfrm flipV="1">
              <a:off x="1123" y="603"/>
              <a:ext cx="4" cy="224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1" name="Line 20"/>
            <p:cNvSpPr>
              <a:spLocks noChangeShapeType="1"/>
            </p:cNvSpPr>
            <p:nvPr/>
          </p:nvSpPr>
          <p:spPr bwMode="auto">
            <a:xfrm flipH="1" flipV="1">
              <a:off x="2788" y="311"/>
              <a:ext cx="9" cy="223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2" name="Line 21"/>
            <p:cNvSpPr>
              <a:spLocks noChangeShapeType="1"/>
            </p:cNvSpPr>
            <p:nvPr/>
          </p:nvSpPr>
          <p:spPr bwMode="auto">
            <a:xfrm flipH="1" flipV="1">
              <a:off x="1012" y="42"/>
              <a:ext cx="9" cy="223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3" name="Line 22"/>
            <p:cNvSpPr>
              <a:spLocks noChangeShapeType="1"/>
            </p:cNvSpPr>
            <p:nvPr/>
          </p:nvSpPr>
          <p:spPr bwMode="auto">
            <a:xfrm>
              <a:off x="529" y="301"/>
              <a:ext cx="2261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Line 23"/>
            <p:cNvSpPr>
              <a:spLocks noChangeShapeType="1"/>
            </p:cNvSpPr>
            <p:nvPr/>
          </p:nvSpPr>
          <p:spPr bwMode="auto">
            <a:xfrm flipH="1">
              <a:off x="1124" y="24"/>
              <a:ext cx="962" cy="573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5" name="Line 24"/>
            <p:cNvSpPr>
              <a:spLocks noChangeShapeType="1"/>
            </p:cNvSpPr>
            <p:nvPr/>
          </p:nvSpPr>
          <p:spPr bwMode="auto">
            <a:xfrm flipH="1" flipV="1">
              <a:off x="556" y="298"/>
              <a:ext cx="9" cy="223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6" name="Line 25"/>
            <p:cNvSpPr>
              <a:spLocks noChangeShapeType="1"/>
            </p:cNvSpPr>
            <p:nvPr/>
          </p:nvSpPr>
          <p:spPr bwMode="auto">
            <a:xfrm flipH="1" flipV="1">
              <a:off x="2052" y="34"/>
              <a:ext cx="1" cy="224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7" name="Line 26"/>
            <p:cNvSpPr>
              <a:spLocks noChangeShapeType="1"/>
            </p:cNvSpPr>
            <p:nvPr/>
          </p:nvSpPr>
          <p:spPr bwMode="auto">
            <a:xfrm flipH="1" flipV="1">
              <a:off x="1620" y="290"/>
              <a:ext cx="1" cy="224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Line 27"/>
            <p:cNvSpPr>
              <a:spLocks noChangeShapeType="1"/>
            </p:cNvSpPr>
            <p:nvPr/>
          </p:nvSpPr>
          <p:spPr bwMode="auto">
            <a:xfrm>
              <a:off x="564" y="2546"/>
              <a:ext cx="2261" cy="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9" name="Line 28"/>
            <p:cNvSpPr>
              <a:spLocks noChangeShapeType="1"/>
            </p:cNvSpPr>
            <p:nvPr/>
          </p:nvSpPr>
          <p:spPr bwMode="auto">
            <a:xfrm flipH="1">
              <a:off x="1109" y="1194"/>
              <a:ext cx="966" cy="592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>
              <a:off x="562" y="1471"/>
              <a:ext cx="2261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1" name="Oval 30"/>
            <p:cNvSpPr>
              <a:spLocks noChangeArrowheads="1"/>
            </p:cNvSpPr>
            <p:nvPr/>
          </p:nvSpPr>
          <p:spPr bwMode="auto">
            <a:xfrm>
              <a:off x="972" y="0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2" name="Oval 31"/>
            <p:cNvSpPr>
              <a:spLocks noChangeArrowheads="1"/>
            </p:cNvSpPr>
            <p:nvPr/>
          </p:nvSpPr>
          <p:spPr bwMode="auto">
            <a:xfrm>
              <a:off x="8" y="558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3" name="Oval 32"/>
            <p:cNvSpPr>
              <a:spLocks noChangeArrowheads="1"/>
            </p:cNvSpPr>
            <p:nvPr/>
          </p:nvSpPr>
          <p:spPr bwMode="auto">
            <a:xfrm>
              <a:off x="1584" y="273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4" name="Oval 33"/>
            <p:cNvSpPr>
              <a:spLocks noChangeArrowheads="1"/>
            </p:cNvSpPr>
            <p:nvPr/>
          </p:nvSpPr>
          <p:spPr bwMode="auto">
            <a:xfrm>
              <a:off x="3226" y="1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5" name="Oval 34"/>
            <p:cNvSpPr>
              <a:spLocks noChangeArrowheads="1"/>
            </p:cNvSpPr>
            <p:nvPr/>
          </p:nvSpPr>
          <p:spPr bwMode="auto">
            <a:xfrm>
              <a:off x="0" y="2831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6" name="Oval 35"/>
            <p:cNvSpPr>
              <a:spLocks noChangeArrowheads="1"/>
            </p:cNvSpPr>
            <p:nvPr/>
          </p:nvSpPr>
          <p:spPr bwMode="auto">
            <a:xfrm>
              <a:off x="533" y="1442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7" name="Oval 36"/>
            <p:cNvSpPr>
              <a:spLocks noChangeArrowheads="1"/>
            </p:cNvSpPr>
            <p:nvPr/>
          </p:nvSpPr>
          <p:spPr bwMode="auto">
            <a:xfrm>
              <a:off x="990" y="2244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8" name="Oval 37"/>
            <p:cNvSpPr>
              <a:spLocks noChangeArrowheads="1"/>
            </p:cNvSpPr>
            <p:nvPr/>
          </p:nvSpPr>
          <p:spPr bwMode="auto">
            <a:xfrm>
              <a:off x="1583" y="2510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9" name="Oval 38"/>
            <p:cNvSpPr>
              <a:spLocks noChangeArrowheads="1"/>
            </p:cNvSpPr>
            <p:nvPr/>
          </p:nvSpPr>
          <p:spPr bwMode="auto">
            <a:xfrm>
              <a:off x="2271" y="2808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70" name="Oval 39"/>
            <p:cNvSpPr>
              <a:spLocks noChangeArrowheads="1"/>
            </p:cNvSpPr>
            <p:nvPr/>
          </p:nvSpPr>
          <p:spPr bwMode="auto">
            <a:xfrm>
              <a:off x="2020" y="1160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71" name="Oval 40"/>
            <p:cNvSpPr>
              <a:spLocks noChangeArrowheads="1"/>
            </p:cNvSpPr>
            <p:nvPr/>
          </p:nvSpPr>
          <p:spPr bwMode="auto">
            <a:xfrm>
              <a:off x="3237" y="2232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72" name="Oval 41"/>
            <p:cNvSpPr>
              <a:spLocks noChangeArrowheads="1"/>
            </p:cNvSpPr>
            <p:nvPr/>
          </p:nvSpPr>
          <p:spPr bwMode="auto">
            <a:xfrm>
              <a:off x="2769" y="1438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73" name="Oval 42"/>
            <p:cNvSpPr>
              <a:spLocks noChangeArrowheads="1"/>
            </p:cNvSpPr>
            <p:nvPr/>
          </p:nvSpPr>
          <p:spPr bwMode="auto">
            <a:xfrm>
              <a:off x="2248" y="564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74" name="Oval 43"/>
            <p:cNvSpPr>
              <a:spLocks noChangeArrowheads="1"/>
            </p:cNvSpPr>
            <p:nvPr/>
          </p:nvSpPr>
          <p:spPr bwMode="auto">
            <a:xfrm>
              <a:off x="506" y="267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75" name="Oval 44"/>
            <p:cNvSpPr>
              <a:spLocks noChangeArrowheads="1"/>
            </p:cNvSpPr>
            <p:nvPr/>
          </p:nvSpPr>
          <p:spPr bwMode="auto">
            <a:xfrm>
              <a:off x="1098" y="1752"/>
              <a:ext cx="62" cy="6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76" name="Oval 45"/>
            <p:cNvSpPr>
              <a:spLocks noChangeArrowheads="1"/>
            </p:cNvSpPr>
            <p:nvPr/>
          </p:nvSpPr>
          <p:spPr bwMode="auto">
            <a:xfrm>
              <a:off x="2024" y="5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77" name="Oval 46"/>
            <p:cNvSpPr>
              <a:spLocks noChangeArrowheads="1"/>
            </p:cNvSpPr>
            <p:nvPr/>
          </p:nvSpPr>
          <p:spPr bwMode="auto">
            <a:xfrm>
              <a:off x="1099" y="563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78" name="Oval 47"/>
            <p:cNvSpPr>
              <a:spLocks noChangeArrowheads="1"/>
            </p:cNvSpPr>
            <p:nvPr/>
          </p:nvSpPr>
          <p:spPr bwMode="auto">
            <a:xfrm>
              <a:off x="2752" y="279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79" name="Oval 48"/>
            <p:cNvSpPr>
              <a:spLocks noChangeArrowheads="1"/>
            </p:cNvSpPr>
            <p:nvPr/>
          </p:nvSpPr>
          <p:spPr bwMode="auto">
            <a:xfrm>
              <a:off x="0" y="1749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80" name="Oval 49"/>
            <p:cNvSpPr>
              <a:spLocks noChangeArrowheads="1"/>
            </p:cNvSpPr>
            <p:nvPr/>
          </p:nvSpPr>
          <p:spPr bwMode="auto">
            <a:xfrm>
              <a:off x="986" y="1163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81" name="Oval 50"/>
            <p:cNvSpPr>
              <a:spLocks noChangeArrowheads="1"/>
            </p:cNvSpPr>
            <p:nvPr/>
          </p:nvSpPr>
          <p:spPr bwMode="auto">
            <a:xfrm>
              <a:off x="1587" y="1440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82" name="Oval 51"/>
            <p:cNvSpPr>
              <a:spLocks noChangeArrowheads="1"/>
            </p:cNvSpPr>
            <p:nvPr/>
          </p:nvSpPr>
          <p:spPr bwMode="auto">
            <a:xfrm>
              <a:off x="3238" y="1163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83" name="Oval 52"/>
            <p:cNvSpPr>
              <a:spLocks noChangeArrowheads="1"/>
            </p:cNvSpPr>
            <p:nvPr/>
          </p:nvSpPr>
          <p:spPr bwMode="auto">
            <a:xfrm>
              <a:off x="2754" y="2513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84" name="Oval 53"/>
            <p:cNvSpPr>
              <a:spLocks noChangeArrowheads="1"/>
            </p:cNvSpPr>
            <p:nvPr/>
          </p:nvSpPr>
          <p:spPr bwMode="auto">
            <a:xfrm>
              <a:off x="537" y="2507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85" name="Oval 54"/>
            <p:cNvSpPr>
              <a:spLocks noChangeArrowheads="1"/>
            </p:cNvSpPr>
            <p:nvPr/>
          </p:nvSpPr>
          <p:spPr bwMode="auto">
            <a:xfrm>
              <a:off x="1096" y="2812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86" name="Oval 55"/>
            <p:cNvSpPr>
              <a:spLocks noChangeArrowheads="1"/>
            </p:cNvSpPr>
            <p:nvPr/>
          </p:nvSpPr>
          <p:spPr bwMode="auto">
            <a:xfrm>
              <a:off x="2019" y="2236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87" name="Oval 56"/>
            <p:cNvSpPr>
              <a:spLocks noChangeArrowheads="1"/>
            </p:cNvSpPr>
            <p:nvPr/>
          </p:nvSpPr>
          <p:spPr bwMode="auto">
            <a:xfrm>
              <a:off x="2255" y="1756"/>
              <a:ext cx="62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Freeform 57"/>
          <p:cNvSpPr>
            <a:spLocks noChangeArrowheads="1"/>
          </p:cNvSpPr>
          <p:nvPr/>
        </p:nvSpPr>
        <p:spPr bwMode="auto">
          <a:xfrm>
            <a:off x="6435408" y="1504951"/>
            <a:ext cx="696912" cy="4078287"/>
          </a:xfrm>
          <a:custGeom>
            <a:avLst/>
            <a:gdLst>
              <a:gd name="T0" fmla="*/ 0 w 512"/>
              <a:gd name="T1" fmla="*/ 310 h 2569"/>
              <a:gd name="T2" fmla="*/ 0 w 512"/>
              <a:gd name="T3" fmla="*/ 2569 h 2569"/>
              <a:gd name="T4" fmla="*/ 512 w 512"/>
              <a:gd name="T5" fmla="*/ 2240 h 2569"/>
              <a:gd name="T6" fmla="*/ 512 w 512"/>
              <a:gd name="T7" fmla="*/ 0 h 2569"/>
              <a:gd name="T8" fmla="*/ 0 w 512"/>
              <a:gd name="T9" fmla="*/ 31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2" h="2569">
                <a:moveTo>
                  <a:pt x="0" y="310"/>
                </a:moveTo>
                <a:lnTo>
                  <a:pt x="0" y="2569"/>
                </a:lnTo>
                <a:lnTo>
                  <a:pt x="512" y="2240"/>
                </a:lnTo>
                <a:lnTo>
                  <a:pt x="512" y="0"/>
                </a:lnTo>
                <a:lnTo>
                  <a:pt x="0" y="31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58"/>
          <p:cNvSpPr>
            <a:spLocks noChangeArrowheads="1"/>
          </p:cNvSpPr>
          <p:nvPr/>
        </p:nvSpPr>
        <p:spPr bwMode="auto">
          <a:xfrm>
            <a:off x="4766946" y="3776662"/>
            <a:ext cx="3571875" cy="1727200"/>
          </a:xfrm>
          <a:custGeom>
            <a:avLst/>
            <a:gdLst>
              <a:gd name="T0" fmla="*/ 9 w 2268"/>
              <a:gd name="T1" fmla="*/ 1179 h 1179"/>
              <a:gd name="T2" fmla="*/ 2268 w 2268"/>
              <a:gd name="T3" fmla="*/ 1179 h 1179"/>
              <a:gd name="T4" fmla="*/ 2249 w 2268"/>
              <a:gd name="T5" fmla="*/ 9 h 1179"/>
              <a:gd name="T6" fmla="*/ 0 w 2268"/>
              <a:gd name="T7" fmla="*/ 0 h 1179"/>
              <a:gd name="T8" fmla="*/ 9 w 2268"/>
              <a:gd name="T9" fmla="*/ 1179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8" h="1179">
                <a:moveTo>
                  <a:pt x="9" y="1179"/>
                </a:moveTo>
                <a:lnTo>
                  <a:pt x="2268" y="1179"/>
                </a:lnTo>
                <a:lnTo>
                  <a:pt x="2249" y="9"/>
                </a:lnTo>
                <a:lnTo>
                  <a:pt x="0" y="0"/>
                </a:lnTo>
                <a:lnTo>
                  <a:pt x="9" y="1179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59"/>
          <p:cNvSpPr>
            <a:spLocks noChangeArrowheads="1"/>
          </p:cNvSpPr>
          <p:nvPr/>
        </p:nvSpPr>
        <p:spPr bwMode="auto">
          <a:xfrm>
            <a:off x="3938270" y="3365501"/>
            <a:ext cx="5164138" cy="941387"/>
          </a:xfrm>
          <a:custGeom>
            <a:avLst/>
            <a:gdLst>
              <a:gd name="T0" fmla="*/ 0 w 3253"/>
              <a:gd name="T1" fmla="*/ 593 h 593"/>
              <a:gd name="T2" fmla="*/ 983 w 3253"/>
              <a:gd name="T3" fmla="*/ 8 h 593"/>
              <a:gd name="T4" fmla="*/ 3253 w 3253"/>
              <a:gd name="T5" fmla="*/ 0 h 593"/>
              <a:gd name="T6" fmla="*/ 2262 w 3253"/>
              <a:gd name="T7" fmla="*/ 576 h 593"/>
              <a:gd name="T8" fmla="*/ 0 w 3253"/>
              <a:gd name="T9" fmla="*/ 59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3" h="593">
                <a:moveTo>
                  <a:pt x="0" y="593"/>
                </a:moveTo>
                <a:lnTo>
                  <a:pt x="983" y="8"/>
                </a:lnTo>
                <a:lnTo>
                  <a:pt x="3253" y="0"/>
                </a:lnTo>
                <a:lnTo>
                  <a:pt x="2262" y="576"/>
                </a:lnTo>
                <a:lnTo>
                  <a:pt x="0" y="593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60"/>
          <p:cNvGraphicFramePr>
            <a:graphicFrameLocks noChangeAspect="1"/>
          </p:cNvGraphicFramePr>
          <p:nvPr/>
        </p:nvGraphicFramePr>
        <p:xfrm>
          <a:off x="4824095" y="4389438"/>
          <a:ext cx="2095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7970" imgH="255270" progId="Equation.3">
                  <p:embed/>
                </p:oleObj>
              </mc:Choice>
              <mc:Fallback>
                <p:oleObj r:id="rId2" imgW="267970" imgH="25527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095" y="4389438"/>
                        <a:ext cx="20955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1"/>
          <p:cNvGraphicFramePr>
            <a:graphicFrameLocks noChangeAspect="1"/>
          </p:cNvGraphicFramePr>
          <p:nvPr/>
        </p:nvGraphicFramePr>
        <p:xfrm>
          <a:off x="6163945" y="3495675"/>
          <a:ext cx="223838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9870" imgH="255270" progId="Equation.3">
                  <p:embed/>
                </p:oleObj>
              </mc:Choice>
              <mc:Fallback>
                <p:oleObj r:id="rId4" imgW="229870" imgH="25527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945" y="3495675"/>
                        <a:ext cx="223838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2"/>
          <p:cNvGraphicFramePr>
            <a:graphicFrameLocks noChangeAspect="1"/>
          </p:cNvGraphicFramePr>
          <p:nvPr/>
        </p:nvGraphicFramePr>
        <p:xfrm>
          <a:off x="9088120" y="3946526"/>
          <a:ext cx="3381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0970" imgH="167005" progId="Equation.DSMT4">
                  <p:embed/>
                </p:oleObj>
              </mc:Choice>
              <mc:Fallback>
                <p:oleObj r:id="rId6" imgW="140970" imgH="167005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8120" y="3946526"/>
                        <a:ext cx="3381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3"/>
          <p:cNvGraphicFramePr>
            <a:graphicFrameLocks noChangeAspect="1"/>
          </p:cNvGraphicFramePr>
          <p:nvPr/>
        </p:nvGraphicFramePr>
        <p:xfrm>
          <a:off x="5955984" y="958851"/>
          <a:ext cx="377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8905" imgH="128905" progId="Equation.DSMT4">
                  <p:embed/>
                </p:oleObj>
              </mc:Choice>
              <mc:Fallback>
                <p:oleObj r:id="rId8" imgW="128905" imgH="128905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984" y="958851"/>
                        <a:ext cx="377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4"/>
          <p:cNvGraphicFramePr>
            <a:graphicFrameLocks noChangeAspect="1"/>
          </p:cNvGraphicFramePr>
          <p:nvPr/>
        </p:nvGraphicFramePr>
        <p:xfrm>
          <a:off x="1987233" y="5583238"/>
          <a:ext cx="17287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726440" imgH="229235" progId="Equation.DSMT4">
                  <p:embed/>
                </p:oleObj>
              </mc:Choice>
              <mc:Fallback>
                <p:oleObj r:id="rId10" imgW="726440" imgH="229235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233" y="5583238"/>
                        <a:ext cx="17287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65"/>
          <p:cNvSpPr>
            <a:spLocks noChangeArrowheads="1"/>
          </p:cNvSpPr>
          <p:nvPr/>
        </p:nvSpPr>
        <p:spPr bwMode="auto">
          <a:xfrm>
            <a:off x="4768534" y="1930400"/>
            <a:ext cx="3557587" cy="1871662"/>
          </a:xfrm>
          <a:custGeom>
            <a:avLst/>
            <a:gdLst>
              <a:gd name="T0" fmla="*/ 9 w 2268"/>
              <a:gd name="T1" fmla="*/ 1179 h 1179"/>
              <a:gd name="T2" fmla="*/ 2268 w 2268"/>
              <a:gd name="T3" fmla="*/ 1179 h 1179"/>
              <a:gd name="T4" fmla="*/ 2249 w 2268"/>
              <a:gd name="T5" fmla="*/ 9 h 1179"/>
              <a:gd name="T6" fmla="*/ 0 w 2268"/>
              <a:gd name="T7" fmla="*/ 0 h 1179"/>
              <a:gd name="T8" fmla="*/ 9 w 2268"/>
              <a:gd name="T9" fmla="*/ 1179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8" h="1179">
                <a:moveTo>
                  <a:pt x="9" y="1179"/>
                </a:moveTo>
                <a:lnTo>
                  <a:pt x="2268" y="1179"/>
                </a:lnTo>
                <a:lnTo>
                  <a:pt x="2249" y="9"/>
                </a:lnTo>
                <a:lnTo>
                  <a:pt x="0" y="0"/>
                </a:lnTo>
                <a:lnTo>
                  <a:pt x="9" y="1179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6"/>
          <p:cNvSpPr>
            <a:spLocks noChangeArrowheads="1"/>
          </p:cNvSpPr>
          <p:nvPr/>
        </p:nvSpPr>
        <p:spPr bwMode="auto">
          <a:xfrm>
            <a:off x="5644833" y="1949451"/>
            <a:ext cx="812800" cy="4035425"/>
          </a:xfrm>
          <a:custGeom>
            <a:avLst/>
            <a:gdLst>
              <a:gd name="T0" fmla="*/ 0 w 512"/>
              <a:gd name="T1" fmla="*/ 310 h 2569"/>
              <a:gd name="T2" fmla="*/ 0 w 512"/>
              <a:gd name="T3" fmla="*/ 2569 h 2569"/>
              <a:gd name="T4" fmla="*/ 512 w 512"/>
              <a:gd name="T5" fmla="*/ 2240 h 2569"/>
              <a:gd name="T6" fmla="*/ 512 w 512"/>
              <a:gd name="T7" fmla="*/ 0 h 2569"/>
              <a:gd name="T8" fmla="*/ 0 w 512"/>
              <a:gd name="T9" fmla="*/ 31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2" h="2569">
                <a:moveTo>
                  <a:pt x="0" y="310"/>
                </a:moveTo>
                <a:lnTo>
                  <a:pt x="0" y="2569"/>
                </a:lnTo>
                <a:lnTo>
                  <a:pt x="512" y="2240"/>
                </a:lnTo>
                <a:lnTo>
                  <a:pt x="512" y="0"/>
                </a:lnTo>
                <a:lnTo>
                  <a:pt x="0" y="31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67"/>
          <p:cNvSpPr>
            <a:spLocks noChangeArrowheads="1"/>
          </p:cNvSpPr>
          <p:nvPr/>
        </p:nvSpPr>
        <p:spPr bwMode="auto">
          <a:xfrm>
            <a:off x="5659121" y="3778251"/>
            <a:ext cx="841375" cy="536575"/>
          </a:xfrm>
          <a:custGeom>
            <a:avLst/>
            <a:gdLst>
              <a:gd name="T0" fmla="*/ 512 w 530"/>
              <a:gd name="T1" fmla="*/ 0 h 338"/>
              <a:gd name="T2" fmla="*/ 0 w 530"/>
              <a:gd name="T3" fmla="*/ 320 h 338"/>
              <a:gd name="T4" fmla="*/ 530 w 530"/>
              <a:gd name="T5" fmla="*/ 338 h 338"/>
              <a:gd name="T6" fmla="*/ 512 w 530"/>
              <a:gd name="T7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0" h="338">
                <a:moveTo>
                  <a:pt x="512" y="0"/>
                </a:moveTo>
                <a:lnTo>
                  <a:pt x="0" y="320"/>
                </a:lnTo>
                <a:lnTo>
                  <a:pt x="530" y="338"/>
                </a:lnTo>
                <a:lnTo>
                  <a:pt x="51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99" name="Line 68"/>
          <p:cNvSpPr>
            <a:spLocks noChangeShapeType="1"/>
          </p:cNvSpPr>
          <p:nvPr/>
        </p:nvSpPr>
        <p:spPr bwMode="auto">
          <a:xfrm>
            <a:off x="3962083" y="2411412"/>
            <a:ext cx="3556000" cy="1588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500" name="Line 69"/>
          <p:cNvSpPr>
            <a:spLocks noChangeShapeType="1"/>
          </p:cNvSpPr>
          <p:nvPr/>
        </p:nvSpPr>
        <p:spPr bwMode="auto">
          <a:xfrm flipV="1">
            <a:off x="3922396" y="4284663"/>
            <a:ext cx="3611563" cy="11113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501" name="Line 70"/>
          <p:cNvSpPr>
            <a:spLocks noChangeShapeType="1"/>
          </p:cNvSpPr>
          <p:nvPr/>
        </p:nvSpPr>
        <p:spPr bwMode="auto">
          <a:xfrm>
            <a:off x="5659120" y="2413001"/>
            <a:ext cx="0" cy="35718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502" name="Line 71"/>
          <p:cNvSpPr>
            <a:spLocks noChangeShapeType="1"/>
          </p:cNvSpPr>
          <p:nvPr/>
        </p:nvSpPr>
        <p:spPr bwMode="auto">
          <a:xfrm>
            <a:off x="7529195" y="2398713"/>
            <a:ext cx="0" cy="35718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503" name="Line 72"/>
          <p:cNvSpPr>
            <a:spLocks noChangeShapeType="1"/>
          </p:cNvSpPr>
          <p:nvPr/>
        </p:nvSpPr>
        <p:spPr bwMode="auto">
          <a:xfrm>
            <a:off x="8310245" y="1933576"/>
            <a:ext cx="0" cy="35718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504" name="Line 73"/>
          <p:cNvSpPr>
            <a:spLocks noChangeShapeType="1"/>
          </p:cNvSpPr>
          <p:nvPr/>
        </p:nvSpPr>
        <p:spPr bwMode="auto">
          <a:xfrm>
            <a:off x="4754245" y="1925638"/>
            <a:ext cx="3519488" cy="158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Line 74"/>
          <p:cNvSpPr>
            <a:spLocks noChangeShapeType="1"/>
          </p:cNvSpPr>
          <p:nvPr/>
        </p:nvSpPr>
        <p:spPr bwMode="auto">
          <a:xfrm>
            <a:off x="6443345" y="1978026"/>
            <a:ext cx="14288" cy="1819275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Line 75"/>
          <p:cNvSpPr>
            <a:spLocks noChangeShapeType="1"/>
          </p:cNvSpPr>
          <p:nvPr/>
        </p:nvSpPr>
        <p:spPr bwMode="auto">
          <a:xfrm flipH="1">
            <a:off x="6457634" y="4294187"/>
            <a:ext cx="1587" cy="1233488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76"/>
          <p:cNvSpPr>
            <a:spLocks noChangeShapeType="1"/>
          </p:cNvSpPr>
          <p:nvPr/>
        </p:nvSpPr>
        <p:spPr bwMode="auto">
          <a:xfrm flipH="1" flipV="1">
            <a:off x="6441759" y="3789362"/>
            <a:ext cx="1843087" cy="1588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Line 77"/>
          <p:cNvSpPr>
            <a:spLocks noChangeShapeType="1"/>
          </p:cNvSpPr>
          <p:nvPr/>
        </p:nvSpPr>
        <p:spPr bwMode="auto">
          <a:xfrm flipH="1" flipV="1">
            <a:off x="4755834" y="3802062"/>
            <a:ext cx="884237" cy="1588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Line 78"/>
          <p:cNvSpPr>
            <a:spLocks noChangeShapeType="1"/>
          </p:cNvSpPr>
          <p:nvPr/>
        </p:nvSpPr>
        <p:spPr bwMode="auto">
          <a:xfrm flipH="1">
            <a:off x="5624196" y="3803651"/>
            <a:ext cx="841375" cy="504825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510" name="Line 79"/>
          <p:cNvSpPr>
            <a:spLocks noChangeShapeType="1"/>
          </p:cNvSpPr>
          <p:nvPr/>
        </p:nvSpPr>
        <p:spPr bwMode="auto">
          <a:xfrm flipH="1">
            <a:off x="7518084" y="1949450"/>
            <a:ext cx="782637" cy="46355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511" name="Line 80"/>
          <p:cNvSpPr>
            <a:spLocks noChangeShapeType="1"/>
          </p:cNvSpPr>
          <p:nvPr/>
        </p:nvSpPr>
        <p:spPr bwMode="auto">
          <a:xfrm flipH="1">
            <a:off x="7532371" y="3371851"/>
            <a:ext cx="1533525" cy="91122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512" name="Line 81"/>
          <p:cNvSpPr>
            <a:spLocks noChangeShapeType="1"/>
          </p:cNvSpPr>
          <p:nvPr/>
        </p:nvSpPr>
        <p:spPr bwMode="auto">
          <a:xfrm flipV="1">
            <a:off x="5659120" y="1514475"/>
            <a:ext cx="1481138" cy="91440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8" name="Object 82"/>
          <p:cNvGraphicFramePr>
            <a:graphicFrameLocks noChangeAspect="1"/>
          </p:cNvGraphicFramePr>
          <p:nvPr/>
        </p:nvGraphicFramePr>
        <p:xfrm>
          <a:off x="7579996" y="2212976"/>
          <a:ext cx="13954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509270" imgH="203835" progId="Equation.DSMT4">
                  <p:embed/>
                </p:oleObj>
              </mc:Choice>
              <mc:Fallback>
                <p:oleObj r:id="rId12" imgW="509270" imgH="20383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9996" y="2212976"/>
                        <a:ext cx="13954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83"/>
          <p:cNvSpPr>
            <a:spLocks noChangeShapeType="1"/>
          </p:cNvSpPr>
          <p:nvPr/>
        </p:nvSpPr>
        <p:spPr bwMode="auto">
          <a:xfrm>
            <a:off x="8273733" y="3794126"/>
            <a:ext cx="1009650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Line 84"/>
          <p:cNvSpPr>
            <a:spLocks noChangeShapeType="1"/>
          </p:cNvSpPr>
          <p:nvPr/>
        </p:nvSpPr>
        <p:spPr bwMode="auto">
          <a:xfrm flipH="1">
            <a:off x="4806633" y="4264025"/>
            <a:ext cx="876300" cy="514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Line 85"/>
          <p:cNvSpPr>
            <a:spLocks noChangeShapeType="1"/>
          </p:cNvSpPr>
          <p:nvPr/>
        </p:nvSpPr>
        <p:spPr bwMode="auto">
          <a:xfrm flipH="1" flipV="1">
            <a:off x="6430645" y="1044576"/>
            <a:ext cx="12700" cy="8969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Object 86"/>
          <p:cNvGraphicFramePr>
            <a:graphicFrameLocks noChangeAspect="1"/>
          </p:cNvGraphicFramePr>
          <p:nvPr/>
        </p:nvGraphicFramePr>
        <p:xfrm>
          <a:off x="8989696" y="5092700"/>
          <a:ext cx="18573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739775" imgH="229235" progId="Equation.DSMT4">
                  <p:embed/>
                </p:oleObj>
              </mc:Choice>
              <mc:Fallback>
                <p:oleObj r:id="rId14" imgW="739775" imgH="229235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9696" y="5092700"/>
                        <a:ext cx="18573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7"/>
          <p:cNvGraphicFramePr>
            <a:graphicFrameLocks noChangeAspect="1"/>
          </p:cNvGraphicFramePr>
          <p:nvPr/>
        </p:nvGraphicFramePr>
        <p:xfrm>
          <a:off x="3186590" y="1188564"/>
          <a:ext cx="200183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739775" imgH="229235" progId="Equation.DSMT4">
                  <p:embed/>
                </p:oleObj>
              </mc:Choice>
              <mc:Fallback>
                <p:oleObj r:id="rId16" imgW="739775" imgH="229235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590" y="1188564"/>
                        <a:ext cx="200183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88"/>
          <p:cNvSpPr>
            <a:spLocks noChangeShapeType="1"/>
          </p:cNvSpPr>
          <p:nvPr/>
        </p:nvSpPr>
        <p:spPr bwMode="auto">
          <a:xfrm flipV="1">
            <a:off x="3917634" y="2428875"/>
            <a:ext cx="3614737" cy="3556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Oval 89"/>
          <p:cNvSpPr>
            <a:spLocks noChangeArrowheads="1"/>
          </p:cNvSpPr>
          <p:nvPr/>
        </p:nvSpPr>
        <p:spPr bwMode="auto">
          <a:xfrm>
            <a:off x="3868421" y="5908675"/>
            <a:ext cx="142875" cy="1397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Line 90"/>
          <p:cNvSpPr>
            <a:spLocks noChangeShapeType="1"/>
          </p:cNvSpPr>
          <p:nvPr/>
        </p:nvSpPr>
        <p:spPr bwMode="auto">
          <a:xfrm flipH="1" flipV="1">
            <a:off x="7545071" y="2427288"/>
            <a:ext cx="1509713" cy="262731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Line 91"/>
          <p:cNvSpPr>
            <a:spLocks noChangeShapeType="1"/>
          </p:cNvSpPr>
          <p:nvPr/>
        </p:nvSpPr>
        <p:spPr bwMode="auto">
          <a:xfrm>
            <a:off x="5451158" y="1509712"/>
            <a:ext cx="2076450" cy="901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Oval 92"/>
          <p:cNvSpPr>
            <a:spLocks noChangeArrowheads="1"/>
          </p:cNvSpPr>
          <p:nvPr/>
        </p:nvSpPr>
        <p:spPr bwMode="auto">
          <a:xfrm>
            <a:off x="5400359" y="1422400"/>
            <a:ext cx="142875" cy="1397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93"/>
          <p:cNvSpPr>
            <a:spLocks noChangeArrowheads="1"/>
          </p:cNvSpPr>
          <p:nvPr/>
        </p:nvSpPr>
        <p:spPr bwMode="auto">
          <a:xfrm>
            <a:off x="9003984" y="4992687"/>
            <a:ext cx="142875" cy="1397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Oval 94"/>
          <p:cNvSpPr>
            <a:spLocks noChangeArrowheads="1"/>
          </p:cNvSpPr>
          <p:nvPr/>
        </p:nvSpPr>
        <p:spPr bwMode="auto">
          <a:xfrm>
            <a:off x="7464109" y="2347912"/>
            <a:ext cx="142875" cy="1397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31838" y="1230532"/>
            <a:ext cx="8502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点M(</a:t>
            </a: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)是空间直角坐标系O-</a:t>
            </a: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xyz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中的一点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31837" y="1820020"/>
            <a:ext cx="5545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(1)与点M关于</a:t>
            </a:r>
            <a:r>
              <a:rPr lang="zh-CN" altLang="zh-CN" sz="2000" i="1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轴对称的点: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31838" y="2612181"/>
            <a:ext cx="5400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(2)与点M关于</a:t>
            </a: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轴对称的点: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30251" y="3404345"/>
            <a:ext cx="5329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(3)与点M关于</a:t>
            </a: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轴对称的点: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31838" y="4196506"/>
            <a:ext cx="5876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(4)与点M关于原点对称的点: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846320" y="1821606"/>
            <a:ext cx="185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i="1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,-</a:t>
            </a:r>
            <a:r>
              <a:rPr lang="zh-CN" altLang="zh-CN" sz="2000" i="1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,-</a:t>
            </a:r>
            <a:r>
              <a:rPr lang="zh-CN" altLang="zh-CN" sz="2000" i="1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846320" y="2620119"/>
            <a:ext cx="185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(-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,-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866958" y="3412281"/>
            <a:ext cx="185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(-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,-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846321" y="4196506"/>
            <a:ext cx="201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(-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,-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,-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731838" y="5143118"/>
            <a:ext cx="9013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规律：</a:t>
            </a:r>
            <a:r>
              <a:rPr lang="zh-CN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见到谁谁不变，见不到变为相反数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  <p:bldP spid="19463" grpId="0"/>
      <p:bldP spid="19464" grpId="0"/>
      <p:bldP spid="19465" grpId="0"/>
      <p:bldP spid="19466" grpId="0"/>
      <p:bldP spid="194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660400" y="1230213"/>
            <a:ext cx="8502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点M(</a:t>
            </a: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)是空间直角坐标系O-</a:t>
            </a: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xyz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中的一点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60400" y="1910506"/>
            <a:ext cx="633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(5)与点M关于平面</a:t>
            </a:r>
            <a:r>
              <a:rPr lang="zh-CN" altLang="zh-CN" sz="2000" i="1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xOy</a:t>
            </a:r>
            <a:r>
              <a:rPr lang="zh-CN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的对称点: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43500" y="1910506"/>
            <a:ext cx="185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,-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43500" y="2694731"/>
            <a:ext cx="185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(-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43500" y="3494831"/>
            <a:ext cx="185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,-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i="1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660400" y="2702667"/>
            <a:ext cx="633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(6)与点M关于平面</a:t>
            </a: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yOz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的对称点: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660400" y="3494831"/>
            <a:ext cx="633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(7)与点M关于平面</a:t>
            </a:r>
            <a:r>
              <a:rPr lang="zh-CN" altLang="zh-CN" sz="2000" i="1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zOx</a:t>
            </a:r>
            <a:r>
              <a:rPr lang="zh-CN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的对称点: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731838" y="4515804"/>
            <a:ext cx="9013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规律：</a:t>
            </a:r>
            <a:r>
              <a:rPr lang="zh-CN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见到谁谁不变，见不到变为相反数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21510" grpId="0"/>
      <p:bldP spid="21511" grpId="0"/>
      <p:bldP spid="21512" grpId="0"/>
      <p:bldP spid="215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688976" y="1290687"/>
            <a:ext cx="38314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1、空间直角坐标系的建立(三步)</a:t>
            </a: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674688" y="2109838"/>
            <a:ext cx="43444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2、空间直角坐标系的划分(八个卦限)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708025" y="2967088"/>
            <a:ext cx="8443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3、空间中点的坐标(一一对应)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674687" y="3806876"/>
            <a:ext cx="790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4、特殊位置的点的坐标(表格)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660400" y="4632376"/>
            <a:ext cx="815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5、空间点的对称问题 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1800861" y="7118351"/>
            <a:ext cx="809548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4000" b="1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思想方法：数形结合、类比、化归</a:t>
            </a:r>
          </a:p>
          <a:p>
            <a:pPr eaLnBrk="0" hangingPunct="0"/>
            <a:endParaRPr lang="zh-CN" altLang="zh-CN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2"/>
          <p:cNvSpPr>
            <a:spLocks noChangeShapeType="1"/>
          </p:cNvSpPr>
          <p:nvPr/>
        </p:nvSpPr>
        <p:spPr bwMode="auto">
          <a:xfrm flipV="1">
            <a:off x="3083972" y="2871213"/>
            <a:ext cx="6224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9232360" y="2788664"/>
            <a:ext cx="334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268373" y="2969639"/>
            <a:ext cx="658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86" y="2501327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982498" y="4330840"/>
            <a:ext cx="4427536" cy="859815"/>
          </a:xfrm>
          <a:prstGeom prst="wedgeEllipseCallout">
            <a:avLst>
              <a:gd name="adj1" fmla="val 21593"/>
              <a:gd name="adj2" fmla="val -165329"/>
            </a:avLst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数轴上的点可以用</a:t>
            </a:r>
          </a:p>
          <a:p>
            <a:pPr algn="ctr" eaLnBrk="0" hangingPunct="0"/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唯一的</a:t>
            </a:r>
            <a:r>
              <a:rPr lang="zh-CN" altLang="zh-CN" sz="2000" kern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一个实数</a:t>
            </a: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4576222" y="2736276"/>
            <a:ext cx="0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190461" y="2933126"/>
            <a:ext cx="58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-1</a:t>
            </a:r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3693572" y="2702938"/>
            <a:ext cx="0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3328448" y="2936301"/>
            <a:ext cx="58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-2</a:t>
            </a:r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>
            <a:off x="6373272" y="2702938"/>
            <a:ext cx="0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6165311" y="2922014"/>
            <a:ext cx="58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>
            <a:off x="7340060" y="2701351"/>
            <a:ext cx="0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7132098" y="2920426"/>
            <a:ext cx="58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110" name="Line 15"/>
          <p:cNvSpPr>
            <a:spLocks noChangeShapeType="1"/>
          </p:cNvSpPr>
          <p:nvPr/>
        </p:nvSpPr>
        <p:spPr bwMode="auto">
          <a:xfrm>
            <a:off x="8273510" y="2729926"/>
            <a:ext cx="0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8065548" y="2949001"/>
            <a:ext cx="58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7140035" y="2155251"/>
            <a:ext cx="658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7287672" y="2788663"/>
            <a:ext cx="133350" cy="177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4366673" y="2166364"/>
            <a:ext cx="658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4479385" y="2788664"/>
            <a:ext cx="215900" cy="1444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639241" y="1235261"/>
            <a:ext cx="6659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 dirty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如何表示数轴上的点？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14" grpId="0" animBg="1"/>
      <p:bldP spid="41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73" r="22653" b="13247"/>
          <a:stretch>
            <a:fillRect/>
          </a:stretch>
        </p:blipFill>
        <p:spPr>
          <a:xfrm>
            <a:off x="14598" y="890993"/>
            <a:ext cx="4788665" cy="4128160"/>
          </a:xfrm>
          <a:custGeom>
            <a:avLst/>
            <a:gdLst>
              <a:gd name="connsiteX0" fmla="*/ 2394333 w 4788665"/>
              <a:gd name="connsiteY0" fmla="*/ 0 h 4128160"/>
              <a:gd name="connsiteX1" fmla="*/ 4788665 w 4788665"/>
              <a:gd name="connsiteY1" fmla="*/ 4128160 h 4128160"/>
              <a:gd name="connsiteX2" fmla="*/ 0 w 4788665"/>
              <a:gd name="connsiteY2" fmla="*/ 4128160 h 4128160"/>
              <a:gd name="connsiteX3" fmla="*/ 2394333 w 4788665"/>
              <a:gd name="connsiteY3" fmla="*/ 0 h 41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8665" h="4128160">
                <a:moveTo>
                  <a:pt x="2394333" y="0"/>
                </a:moveTo>
                <a:lnTo>
                  <a:pt x="4788665" y="4128160"/>
                </a:lnTo>
                <a:lnTo>
                  <a:pt x="0" y="4128160"/>
                </a:lnTo>
                <a:lnTo>
                  <a:pt x="2394333" y="0"/>
                </a:lnTo>
                <a:close/>
              </a:path>
            </a:pathLst>
          </a:custGeom>
        </p:spPr>
      </p:pic>
      <p:grpSp>
        <p:nvGrpSpPr>
          <p:cNvPr id="28" name="组合 27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29" name="组合 2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7D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7D1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3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圆与方程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9852483" y="605116"/>
            <a:ext cx="4062342" cy="300975"/>
          </a:xfrm>
          <a:prstGeom prst="rect">
            <a:avLst/>
          </a:prstGeom>
          <a:solidFill>
            <a:srgbClr val="C07D11"/>
          </a:solidFill>
          <a:ln w="12700" cap="flat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44" name="等腰三角形 43"/>
          <p:cNvSpPr/>
          <p:nvPr/>
        </p:nvSpPr>
        <p:spPr>
          <a:xfrm rot="1998456">
            <a:off x="740152" y="1023527"/>
            <a:ext cx="4788665" cy="4128160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10800000">
            <a:off x="2455229" y="840856"/>
            <a:ext cx="1225519" cy="1056482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10800000">
            <a:off x="698986" y="1605993"/>
            <a:ext cx="1193981" cy="1029294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10800000">
            <a:off x="614853" y="5092440"/>
            <a:ext cx="1655071" cy="1426785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flipH="1">
            <a:off x="10621108" y="5295100"/>
            <a:ext cx="1570892" cy="1570892"/>
          </a:xfrm>
          <a:prstGeom prst="rt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45929" y="3889141"/>
            <a:ext cx="4033051" cy="1591724"/>
          </a:xfrm>
          <a:prstGeom prst="wedgeEllipseCallout">
            <a:avLst>
              <a:gd name="adj1" fmla="val -83509"/>
              <a:gd name="adj2" fmla="val -81907"/>
            </a:avLst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平面中的点可以用有序</a:t>
            </a:r>
            <a:r>
              <a:rPr lang="zh-CN" altLang="zh-CN" sz="2000" kern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实数对</a:t>
            </a: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)来表示点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04" y="4634472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2418479" y="3185084"/>
            <a:ext cx="2060575" cy="1270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4452067" y="3172385"/>
            <a:ext cx="14287" cy="1909763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flipV="1">
            <a:off x="1670767" y="5058334"/>
            <a:ext cx="3743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V="1">
            <a:off x="2405779" y="2000810"/>
            <a:ext cx="60325" cy="3776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5198191" y="4985310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029542" y="1826185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66" y="276281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50492" y="2962834"/>
            <a:ext cx="1133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469278" y="5071035"/>
            <a:ext cx="712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244103" y="5004360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endParaRPr lang="zh-CN" altLang="zh-CN" sz="2000" i="1" kern="0" baseline="-2500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799354" y="2954897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endParaRPr lang="zh-CN" altLang="zh-CN" sz="2000" i="1" kern="0" baseline="-2500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837828" y="2905684"/>
            <a:ext cx="1512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x,y</a:t>
            </a: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40866" y="1216299"/>
            <a:ext cx="6864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如何表示平面中的点？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nimBg="1"/>
      <p:bldP spid="5125" grpId="0" animBg="1"/>
      <p:bldP spid="5131" grpId="0"/>
      <p:bldP spid="5133" grpId="0"/>
      <p:bldP spid="5134" grpId="0"/>
      <p:bldP spid="5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780297" y="3168640"/>
            <a:ext cx="334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60760" y="3570277"/>
            <a:ext cx="398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12884" y="548956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endParaRPr lang="zh-CN" altLang="zh-CN" sz="2000" i="1" kern="0" baseline="-2500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3627273" y="3897303"/>
            <a:ext cx="1684337" cy="175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 flipV="1">
            <a:off x="5306847" y="3875078"/>
            <a:ext cx="2989262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 flipV="1">
            <a:off x="3663785" y="5629265"/>
            <a:ext cx="2989263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 flipH="1">
            <a:off x="6629234" y="3865553"/>
            <a:ext cx="1670050" cy="176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152" name="Group 9"/>
          <p:cNvGrpSpPr/>
          <p:nvPr/>
        </p:nvGrpSpPr>
        <p:grpSpPr bwMode="auto">
          <a:xfrm>
            <a:off x="5116348" y="4252903"/>
            <a:ext cx="1673225" cy="922337"/>
            <a:chOff x="0" y="0"/>
            <a:chExt cx="1054" cy="581"/>
          </a:xfrm>
        </p:grpSpPr>
        <p:grpSp>
          <p:nvGrpSpPr>
            <p:cNvPr id="6153" name="Group 10"/>
            <p:cNvGrpSpPr/>
            <p:nvPr/>
          </p:nvGrpSpPr>
          <p:grpSpPr bwMode="auto">
            <a:xfrm>
              <a:off x="563" y="0"/>
              <a:ext cx="491" cy="38"/>
              <a:chOff x="0" y="0"/>
              <a:chExt cx="491" cy="38"/>
            </a:xfrm>
          </p:grpSpPr>
          <p:sp>
            <p:nvSpPr>
              <p:cNvPr id="6154" name="AutoShap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5" name="AutoShape 12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56" name="Group 13"/>
            <p:cNvGrpSpPr/>
            <p:nvPr/>
          </p:nvGrpSpPr>
          <p:grpSpPr bwMode="auto">
            <a:xfrm>
              <a:off x="453" y="118"/>
              <a:ext cx="491" cy="38"/>
              <a:chOff x="0" y="0"/>
              <a:chExt cx="491" cy="38"/>
            </a:xfrm>
          </p:grpSpPr>
          <p:sp>
            <p:nvSpPr>
              <p:cNvPr id="6157" name="AutoShap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8" name="AutoShape 15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59" name="Group 16"/>
            <p:cNvGrpSpPr/>
            <p:nvPr/>
          </p:nvGrpSpPr>
          <p:grpSpPr bwMode="auto">
            <a:xfrm>
              <a:off x="342" y="226"/>
              <a:ext cx="491" cy="38"/>
              <a:chOff x="0" y="0"/>
              <a:chExt cx="491" cy="38"/>
            </a:xfrm>
          </p:grpSpPr>
          <p:sp>
            <p:nvSpPr>
              <p:cNvPr id="6160" name="AutoShap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1" name="AutoShape 18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62" name="Group 19"/>
            <p:cNvGrpSpPr/>
            <p:nvPr/>
          </p:nvGrpSpPr>
          <p:grpSpPr bwMode="auto">
            <a:xfrm>
              <a:off x="231" y="326"/>
              <a:ext cx="491" cy="38"/>
              <a:chOff x="0" y="0"/>
              <a:chExt cx="491" cy="38"/>
            </a:xfrm>
          </p:grpSpPr>
          <p:sp>
            <p:nvSpPr>
              <p:cNvPr id="6163" name="AutoShape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4" name="AutoShape 21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65" name="Group 22"/>
            <p:cNvGrpSpPr/>
            <p:nvPr/>
          </p:nvGrpSpPr>
          <p:grpSpPr bwMode="auto">
            <a:xfrm>
              <a:off x="111" y="435"/>
              <a:ext cx="491" cy="38"/>
              <a:chOff x="0" y="0"/>
              <a:chExt cx="491" cy="38"/>
            </a:xfrm>
          </p:grpSpPr>
          <p:sp>
            <p:nvSpPr>
              <p:cNvPr id="6166" name="AutoShape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7" name="AutoShape 24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68" name="Group 25"/>
            <p:cNvGrpSpPr/>
            <p:nvPr/>
          </p:nvGrpSpPr>
          <p:grpSpPr bwMode="auto">
            <a:xfrm>
              <a:off x="0" y="543"/>
              <a:ext cx="491" cy="38"/>
              <a:chOff x="0" y="0"/>
              <a:chExt cx="491" cy="38"/>
            </a:xfrm>
          </p:grpSpPr>
          <p:sp>
            <p:nvSpPr>
              <p:cNvPr id="6169" name="AutoShape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0" name="AutoShape 27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171" name="Group 28"/>
          <p:cNvGrpSpPr/>
          <p:nvPr/>
        </p:nvGrpSpPr>
        <p:grpSpPr bwMode="auto">
          <a:xfrm>
            <a:off x="5970423" y="4249728"/>
            <a:ext cx="1673225" cy="922337"/>
            <a:chOff x="0" y="0"/>
            <a:chExt cx="1054" cy="581"/>
          </a:xfrm>
        </p:grpSpPr>
        <p:grpSp>
          <p:nvGrpSpPr>
            <p:cNvPr id="6172" name="Group 29"/>
            <p:cNvGrpSpPr/>
            <p:nvPr/>
          </p:nvGrpSpPr>
          <p:grpSpPr bwMode="auto">
            <a:xfrm>
              <a:off x="563" y="0"/>
              <a:ext cx="491" cy="38"/>
              <a:chOff x="0" y="0"/>
              <a:chExt cx="491" cy="38"/>
            </a:xfrm>
          </p:grpSpPr>
          <p:sp>
            <p:nvSpPr>
              <p:cNvPr id="6173" name="AutoShap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4" name="AutoShape 31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75" name="Group 32"/>
            <p:cNvGrpSpPr/>
            <p:nvPr/>
          </p:nvGrpSpPr>
          <p:grpSpPr bwMode="auto">
            <a:xfrm>
              <a:off x="453" y="118"/>
              <a:ext cx="491" cy="38"/>
              <a:chOff x="0" y="0"/>
              <a:chExt cx="491" cy="38"/>
            </a:xfrm>
          </p:grpSpPr>
          <p:sp>
            <p:nvSpPr>
              <p:cNvPr id="6176" name="AutoShape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7" name="AutoShape 34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78" name="Group 35"/>
            <p:cNvGrpSpPr/>
            <p:nvPr/>
          </p:nvGrpSpPr>
          <p:grpSpPr bwMode="auto">
            <a:xfrm>
              <a:off x="342" y="226"/>
              <a:ext cx="491" cy="38"/>
              <a:chOff x="0" y="0"/>
              <a:chExt cx="491" cy="38"/>
            </a:xfrm>
          </p:grpSpPr>
          <p:sp>
            <p:nvSpPr>
              <p:cNvPr id="6179" name="AutoShape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0" name="AutoShape 37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81" name="Group 38"/>
            <p:cNvGrpSpPr/>
            <p:nvPr/>
          </p:nvGrpSpPr>
          <p:grpSpPr bwMode="auto">
            <a:xfrm>
              <a:off x="231" y="326"/>
              <a:ext cx="491" cy="38"/>
              <a:chOff x="0" y="0"/>
              <a:chExt cx="491" cy="38"/>
            </a:xfrm>
          </p:grpSpPr>
          <p:sp>
            <p:nvSpPr>
              <p:cNvPr id="6182" name="AutoShape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3" name="AutoShape 40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84" name="Group 41"/>
            <p:cNvGrpSpPr/>
            <p:nvPr/>
          </p:nvGrpSpPr>
          <p:grpSpPr bwMode="auto">
            <a:xfrm>
              <a:off x="111" y="435"/>
              <a:ext cx="491" cy="38"/>
              <a:chOff x="0" y="0"/>
              <a:chExt cx="491" cy="38"/>
            </a:xfrm>
          </p:grpSpPr>
          <p:sp>
            <p:nvSpPr>
              <p:cNvPr id="6185" name="AutoShape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6" name="AutoShape 43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87" name="Group 44"/>
            <p:cNvGrpSpPr/>
            <p:nvPr/>
          </p:nvGrpSpPr>
          <p:grpSpPr bwMode="auto">
            <a:xfrm>
              <a:off x="0" y="543"/>
              <a:ext cx="491" cy="38"/>
              <a:chOff x="0" y="0"/>
              <a:chExt cx="491" cy="38"/>
            </a:xfrm>
          </p:grpSpPr>
          <p:sp>
            <p:nvSpPr>
              <p:cNvPr id="6188" name="AutoShape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9" name="AutoShape 46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190" name="Group 47"/>
          <p:cNvGrpSpPr/>
          <p:nvPr/>
        </p:nvGrpSpPr>
        <p:grpSpPr bwMode="auto">
          <a:xfrm>
            <a:off x="4295610" y="4259253"/>
            <a:ext cx="1673225" cy="922337"/>
            <a:chOff x="0" y="0"/>
            <a:chExt cx="1054" cy="581"/>
          </a:xfrm>
        </p:grpSpPr>
        <p:grpSp>
          <p:nvGrpSpPr>
            <p:cNvPr id="6191" name="Group 48"/>
            <p:cNvGrpSpPr/>
            <p:nvPr/>
          </p:nvGrpSpPr>
          <p:grpSpPr bwMode="auto">
            <a:xfrm>
              <a:off x="563" y="0"/>
              <a:ext cx="491" cy="38"/>
              <a:chOff x="0" y="0"/>
              <a:chExt cx="491" cy="38"/>
            </a:xfrm>
          </p:grpSpPr>
          <p:sp>
            <p:nvSpPr>
              <p:cNvPr id="6192" name="AutoShap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93" name="AutoShape 50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94" name="Group 51"/>
            <p:cNvGrpSpPr/>
            <p:nvPr/>
          </p:nvGrpSpPr>
          <p:grpSpPr bwMode="auto">
            <a:xfrm>
              <a:off x="453" y="118"/>
              <a:ext cx="491" cy="38"/>
              <a:chOff x="0" y="0"/>
              <a:chExt cx="491" cy="38"/>
            </a:xfrm>
          </p:grpSpPr>
          <p:sp>
            <p:nvSpPr>
              <p:cNvPr id="6195" name="AutoShape 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96" name="AutoShape 53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97" name="Group 54"/>
            <p:cNvGrpSpPr/>
            <p:nvPr/>
          </p:nvGrpSpPr>
          <p:grpSpPr bwMode="auto">
            <a:xfrm>
              <a:off x="342" y="226"/>
              <a:ext cx="491" cy="38"/>
              <a:chOff x="0" y="0"/>
              <a:chExt cx="491" cy="38"/>
            </a:xfrm>
          </p:grpSpPr>
          <p:sp>
            <p:nvSpPr>
              <p:cNvPr id="6198" name="AutoShap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99" name="AutoShape 56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00" name="Group 57"/>
            <p:cNvGrpSpPr/>
            <p:nvPr/>
          </p:nvGrpSpPr>
          <p:grpSpPr bwMode="auto">
            <a:xfrm>
              <a:off x="231" y="326"/>
              <a:ext cx="491" cy="38"/>
              <a:chOff x="0" y="0"/>
              <a:chExt cx="491" cy="38"/>
            </a:xfrm>
          </p:grpSpPr>
          <p:sp>
            <p:nvSpPr>
              <p:cNvPr id="6201" name="AutoShape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02" name="AutoShape 59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03" name="Group 60"/>
            <p:cNvGrpSpPr/>
            <p:nvPr/>
          </p:nvGrpSpPr>
          <p:grpSpPr bwMode="auto">
            <a:xfrm>
              <a:off x="111" y="435"/>
              <a:ext cx="491" cy="38"/>
              <a:chOff x="0" y="0"/>
              <a:chExt cx="491" cy="38"/>
            </a:xfrm>
          </p:grpSpPr>
          <p:sp>
            <p:nvSpPr>
              <p:cNvPr id="6204" name="AutoShap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05" name="AutoShape 62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06" name="Group 63"/>
            <p:cNvGrpSpPr/>
            <p:nvPr/>
          </p:nvGrpSpPr>
          <p:grpSpPr bwMode="auto">
            <a:xfrm>
              <a:off x="0" y="543"/>
              <a:ext cx="491" cy="38"/>
              <a:chOff x="0" y="0"/>
              <a:chExt cx="491" cy="38"/>
            </a:xfrm>
          </p:grpSpPr>
          <p:sp>
            <p:nvSpPr>
              <p:cNvPr id="6207" name="AutoShape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08" name="AutoShape 65"/>
              <p:cNvSpPr>
                <a:spLocks noChangeArrowheads="1"/>
              </p:cNvSpPr>
              <p:nvPr/>
            </p:nvSpPr>
            <p:spPr bwMode="auto">
              <a:xfrm>
                <a:off x="235" y="1"/>
                <a:ext cx="256" cy="37"/>
              </a:xfrm>
              <a:prstGeom prst="parallelogram">
                <a:avLst>
                  <a:gd name="adj" fmla="val 172973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" name="Line 66"/>
          <p:cNvSpPr>
            <a:spLocks noChangeShapeType="1"/>
          </p:cNvSpPr>
          <p:nvPr/>
        </p:nvSpPr>
        <p:spPr bwMode="auto">
          <a:xfrm flipV="1">
            <a:off x="5330659" y="1830377"/>
            <a:ext cx="14288" cy="2049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Line 67"/>
          <p:cNvSpPr>
            <a:spLocks noChangeShapeType="1"/>
          </p:cNvSpPr>
          <p:nvPr/>
        </p:nvSpPr>
        <p:spPr bwMode="auto">
          <a:xfrm flipH="1">
            <a:off x="3265323" y="3875077"/>
            <a:ext cx="2078037" cy="2176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Line 68"/>
          <p:cNvSpPr>
            <a:spLocks noChangeShapeType="1"/>
          </p:cNvSpPr>
          <p:nvPr/>
        </p:nvSpPr>
        <p:spPr bwMode="auto">
          <a:xfrm flipV="1">
            <a:off x="5338597" y="3862377"/>
            <a:ext cx="3816350" cy="30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212" name="Picture 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59" y="3463915"/>
            <a:ext cx="5143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09" y="3014652"/>
            <a:ext cx="12017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1"/>
          <p:cNvSpPr>
            <a:spLocks noChangeArrowheads="1"/>
          </p:cNvSpPr>
          <p:nvPr/>
        </p:nvSpPr>
        <p:spPr bwMode="auto">
          <a:xfrm>
            <a:off x="5452898" y="1649402"/>
            <a:ext cx="561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endParaRPr lang="zh-CN" altLang="zh-CN" sz="2000" i="1" kern="0" baseline="-2500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15" name="Text Box 73"/>
          <p:cNvSpPr txBox="1">
            <a:spLocks noChangeArrowheads="1"/>
          </p:cNvSpPr>
          <p:nvPr/>
        </p:nvSpPr>
        <p:spPr bwMode="auto">
          <a:xfrm>
            <a:off x="617504" y="1249292"/>
            <a:ext cx="882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kern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猜想：</a:t>
            </a:r>
            <a:r>
              <a:rPr lang="zh-CN" altLang="zh-CN" sz="2000" kern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如何确定教室里某位同学的头所在的位置？</a:t>
            </a:r>
          </a:p>
        </p:txBody>
      </p:sp>
      <p:sp>
        <p:nvSpPr>
          <p:cNvPr id="7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3" grpId="0" animBg="1"/>
      <p:bldP spid="4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44" y="2654284"/>
            <a:ext cx="295275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2729382" y="1503345"/>
            <a:ext cx="0" cy="31686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857720" y="4671995"/>
            <a:ext cx="1871663" cy="10795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721444" y="4671995"/>
            <a:ext cx="274478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145057" y="5680059"/>
          <a:ext cx="2095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67970" imgH="255270" progId="Equation.3">
                  <p:embed/>
                </p:oleObj>
              </mc:Choice>
              <mc:Fallback>
                <p:oleObj r:id="rId3" imgW="267970" imgH="25527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057" y="5680059"/>
                        <a:ext cx="20955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2511894" y="4438633"/>
          <a:ext cx="223838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29870" imgH="255270" progId="Equation.3">
                  <p:embed/>
                </p:oleObj>
              </mc:Choice>
              <mc:Fallback>
                <p:oleObj r:id="rId5" imgW="229870" imgH="25527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894" y="4438633"/>
                        <a:ext cx="223838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5034433" y="4743434"/>
          <a:ext cx="3381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40970" imgH="167005" progId="Equation.DSMT4">
                  <p:embed/>
                </p:oleObj>
              </mc:Choice>
              <mc:Fallback>
                <p:oleObj r:id="rId7" imgW="140970" imgH="16700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433" y="4743434"/>
                        <a:ext cx="3381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873845" y="1485884"/>
          <a:ext cx="377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8905" imgH="128905" progId="Equation.DSMT4">
                  <p:embed/>
                </p:oleObj>
              </mc:Choice>
              <mc:Fallback>
                <p:oleObj r:id="rId9" imgW="128905" imgH="12890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845" y="1485884"/>
                        <a:ext cx="377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AutoShape 12"/>
          <p:cNvSpPr>
            <a:spLocks noChangeArrowheads="1"/>
          </p:cNvSpPr>
          <p:nvPr/>
        </p:nvSpPr>
        <p:spPr bwMode="auto">
          <a:xfrm flipV="1">
            <a:off x="2055488" y="5492441"/>
            <a:ext cx="1249362" cy="567280"/>
          </a:xfrm>
          <a:prstGeom prst="wedgeRoundRectCallout">
            <a:avLst>
              <a:gd name="adj1" fmla="val -71427"/>
              <a:gd name="adj2" fmla="val 59143"/>
              <a:gd name="adj3" fmla="val 16667"/>
            </a:avLst>
          </a:prstGeom>
          <a:solidFill>
            <a:srgbClr val="008080">
              <a:alpha val="29803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zh-CN" sz="2000" kern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横轴</a:t>
            </a:r>
          </a:p>
        </p:txBody>
      </p:sp>
      <p:sp>
        <p:nvSpPr>
          <p:cNvPr id="7179" name="AutoShape 13"/>
          <p:cNvSpPr>
            <a:spLocks noChangeArrowheads="1"/>
          </p:cNvSpPr>
          <p:nvPr/>
        </p:nvSpPr>
        <p:spPr bwMode="auto">
          <a:xfrm flipV="1">
            <a:off x="5203501" y="3602814"/>
            <a:ext cx="1249362" cy="715963"/>
          </a:xfrm>
          <a:prstGeom prst="wedgeRoundRectCallout">
            <a:avLst>
              <a:gd name="adj1" fmla="val -36176"/>
              <a:gd name="adj2" fmla="val -77717"/>
              <a:gd name="adj3" fmla="val 16667"/>
            </a:avLst>
          </a:prstGeom>
          <a:solidFill>
            <a:srgbClr val="008080">
              <a:alpha val="29803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zh-CN" sz="2000" kern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纵轴</a:t>
            </a:r>
          </a:p>
        </p:txBody>
      </p:sp>
      <p:sp>
        <p:nvSpPr>
          <p:cNvPr id="7180" name="AutoShape 14"/>
          <p:cNvSpPr>
            <a:spLocks noChangeArrowheads="1"/>
          </p:cNvSpPr>
          <p:nvPr/>
        </p:nvSpPr>
        <p:spPr bwMode="auto">
          <a:xfrm flipV="1">
            <a:off x="3585997" y="1614748"/>
            <a:ext cx="1249362" cy="715963"/>
          </a:xfrm>
          <a:prstGeom prst="wedgeRoundRectCallout">
            <a:avLst>
              <a:gd name="adj1" fmla="val -92291"/>
              <a:gd name="adj2" fmla="val -26187"/>
              <a:gd name="adj3" fmla="val 16667"/>
            </a:avLst>
          </a:prstGeom>
          <a:solidFill>
            <a:srgbClr val="008080">
              <a:alpha val="29803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zh-CN" sz="2000" kern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竖轴</a:t>
            </a:r>
          </a:p>
        </p:txBody>
      </p:sp>
      <p:grpSp>
        <p:nvGrpSpPr>
          <p:cNvPr id="7181" name="Group 15"/>
          <p:cNvGrpSpPr/>
          <p:nvPr/>
        </p:nvGrpSpPr>
        <p:grpSpPr bwMode="auto">
          <a:xfrm>
            <a:off x="2727794" y="4410058"/>
            <a:ext cx="260350" cy="246062"/>
            <a:chOff x="0" y="0"/>
            <a:chExt cx="164" cy="155"/>
          </a:xfrm>
        </p:grpSpPr>
        <p:sp>
          <p:nvSpPr>
            <p:cNvPr id="2" name="Line 16"/>
            <p:cNvSpPr>
              <a:spLocks noChangeShapeType="1"/>
            </p:cNvSpPr>
            <p:nvPr/>
          </p:nvSpPr>
          <p:spPr bwMode="auto">
            <a:xfrm>
              <a:off x="0" y="1"/>
              <a:ext cx="164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2" name="Line 17"/>
            <p:cNvSpPr>
              <a:spLocks noChangeShapeType="1"/>
            </p:cNvSpPr>
            <p:nvPr/>
          </p:nvSpPr>
          <p:spPr bwMode="auto">
            <a:xfrm>
              <a:off x="154" y="0"/>
              <a:ext cx="0" cy="15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84" name="Line 18"/>
          <p:cNvSpPr>
            <a:spLocks noChangeShapeType="1"/>
          </p:cNvSpPr>
          <p:nvPr/>
        </p:nvSpPr>
        <p:spPr bwMode="auto">
          <a:xfrm>
            <a:off x="2718270" y="4665645"/>
            <a:ext cx="1914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4524845" y="4344971"/>
          <a:ext cx="1492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89535" imgH="166370" progId="Equation.DSMT4">
                  <p:embed/>
                </p:oleObj>
              </mc:Choice>
              <mc:Fallback>
                <p:oleObj r:id="rId11" imgW="89535" imgH="16637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845" y="4344971"/>
                        <a:ext cx="14922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Line 20"/>
          <p:cNvSpPr>
            <a:spLocks noChangeShapeType="1"/>
          </p:cNvSpPr>
          <p:nvPr/>
        </p:nvSpPr>
        <p:spPr bwMode="auto">
          <a:xfrm flipH="1">
            <a:off x="1905469" y="4681521"/>
            <a:ext cx="81915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1673695" y="4875196"/>
          <a:ext cx="1492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89535" imgH="166370" progId="Equation.DSMT4">
                  <p:embed/>
                </p:oleObj>
              </mc:Choice>
              <mc:Fallback>
                <p:oleObj r:id="rId13" imgW="89535" imgH="16637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695" y="4875196"/>
                        <a:ext cx="14922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Oval 22"/>
          <p:cNvSpPr>
            <a:spLocks noChangeArrowheads="1"/>
          </p:cNvSpPr>
          <p:nvPr/>
        </p:nvSpPr>
        <p:spPr bwMode="auto">
          <a:xfrm>
            <a:off x="2680169" y="4621195"/>
            <a:ext cx="122238" cy="1222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189" name="Group 23"/>
          <p:cNvGrpSpPr/>
          <p:nvPr/>
        </p:nvGrpSpPr>
        <p:grpSpPr bwMode="auto">
          <a:xfrm>
            <a:off x="2407119" y="4341795"/>
            <a:ext cx="317500" cy="501650"/>
            <a:chOff x="0" y="0"/>
            <a:chExt cx="173" cy="325"/>
          </a:xfrm>
        </p:grpSpPr>
        <p:sp>
          <p:nvSpPr>
            <p:cNvPr id="3" name="Line 24"/>
            <p:cNvSpPr>
              <a:spLocks noChangeShapeType="1"/>
            </p:cNvSpPr>
            <p:nvPr/>
          </p:nvSpPr>
          <p:spPr bwMode="auto">
            <a:xfrm flipH="1">
              <a:off x="0" y="0"/>
              <a:ext cx="173" cy="109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0" name="Line 25"/>
            <p:cNvSpPr>
              <a:spLocks noChangeShapeType="1"/>
            </p:cNvSpPr>
            <p:nvPr/>
          </p:nvSpPr>
          <p:spPr bwMode="auto">
            <a:xfrm flipV="1">
              <a:off x="9" y="102"/>
              <a:ext cx="0" cy="22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92" name="Group 26"/>
          <p:cNvGrpSpPr/>
          <p:nvPr/>
        </p:nvGrpSpPr>
        <p:grpSpPr bwMode="auto">
          <a:xfrm>
            <a:off x="2457919" y="4667233"/>
            <a:ext cx="552450" cy="182562"/>
            <a:chOff x="0" y="0"/>
            <a:chExt cx="348" cy="115"/>
          </a:xfrm>
        </p:grpSpPr>
        <p:sp>
          <p:nvSpPr>
            <p:cNvPr id="4" name="Line 27"/>
            <p:cNvSpPr>
              <a:spLocks noChangeShapeType="1"/>
            </p:cNvSpPr>
            <p:nvPr/>
          </p:nvSpPr>
          <p:spPr bwMode="auto">
            <a:xfrm flipH="1">
              <a:off x="172" y="0"/>
              <a:ext cx="176" cy="11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3" name="Line 28"/>
            <p:cNvSpPr>
              <a:spLocks noChangeShapeType="1"/>
            </p:cNvSpPr>
            <p:nvPr/>
          </p:nvSpPr>
          <p:spPr bwMode="auto">
            <a:xfrm flipV="1">
              <a:off x="0" y="107"/>
              <a:ext cx="180" cy="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95" name="Line 29"/>
          <p:cNvSpPr>
            <a:spLocks noChangeShapeType="1"/>
          </p:cNvSpPr>
          <p:nvPr/>
        </p:nvSpPr>
        <p:spPr bwMode="auto">
          <a:xfrm flipH="1" flipV="1">
            <a:off x="2732558" y="2736833"/>
            <a:ext cx="1587" cy="191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196" name="Object 28"/>
          <p:cNvGraphicFramePr>
            <a:graphicFrameLocks noChangeAspect="1"/>
          </p:cNvGraphicFramePr>
          <p:nvPr/>
        </p:nvGraphicFramePr>
        <p:xfrm>
          <a:off x="2432520" y="2443146"/>
          <a:ext cx="1492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89535" imgH="166370" progId="Equation.DSMT4">
                  <p:embed/>
                </p:oleObj>
              </mc:Choice>
              <mc:Fallback>
                <p:oleObj r:id="rId15" imgW="89535" imgH="16637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520" y="2443146"/>
                        <a:ext cx="14922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97" name="Group 31"/>
          <p:cNvGrpSpPr/>
          <p:nvPr/>
        </p:nvGrpSpPr>
        <p:grpSpPr bwMode="auto">
          <a:xfrm>
            <a:off x="7256932" y="1863709"/>
            <a:ext cx="3681095" cy="3766181"/>
            <a:chOff x="0" y="-35"/>
            <a:chExt cx="5797" cy="5932"/>
          </a:xfrm>
        </p:grpSpPr>
        <p:grpSp>
          <p:nvGrpSpPr>
            <p:cNvPr id="5" name="Group 32"/>
            <p:cNvGrpSpPr/>
            <p:nvPr/>
          </p:nvGrpSpPr>
          <p:grpSpPr bwMode="auto">
            <a:xfrm>
              <a:off x="0" y="-35"/>
              <a:ext cx="5797" cy="5932"/>
              <a:chOff x="0" y="-35"/>
              <a:chExt cx="5797" cy="5932"/>
            </a:xfrm>
          </p:grpSpPr>
          <p:sp>
            <p:nvSpPr>
              <p:cNvPr id="7198" name="Text Box 24"/>
              <p:cNvSpPr txBox="1">
                <a:spLocks noChangeArrowheads="1"/>
              </p:cNvSpPr>
              <p:nvPr/>
            </p:nvSpPr>
            <p:spPr bwMode="auto">
              <a:xfrm>
                <a:off x="2280" y="-35"/>
                <a:ext cx="1533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lang="zh-CN" altLang="zh-CN" sz="2000" kern="0" dirty="0">
                    <a:solidFill>
                      <a:srgbClr val="C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右手系</a:t>
                </a:r>
              </a:p>
            </p:txBody>
          </p:sp>
          <p:grpSp>
            <p:nvGrpSpPr>
              <p:cNvPr id="7199" name="Group 26"/>
              <p:cNvGrpSpPr/>
              <p:nvPr/>
            </p:nvGrpSpPr>
            <p:grpSpPr bwMode="auto">
              <a:xfrm>
                <a:off x="0" y="1403"/>
                <a:ext cx="5797" cy="4494"/>
                <a:chOff x="0" y="0"/>
                <a:chExt cx="1743" cy="1488"/>
              </a:xfrm>
            </p:grpSpPr>
            <p:pic>
              <p:nvPicPr>
                <p:cNvPr id="7200" name="Picture 27"/>
                <p:cNvPicPr>
                  <a:picLocks noChangeAspect="1" noChangeArrowheads="1"/>
                </p:cNvPicPr>
                <p:nvPr/>
              </p:nvPicPr>
              <p:blipFill>
                <a:blip r:embed="rId16">
                  <a:lum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728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0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10" y="1226"/>
                  <a:ext cx="169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/>
                  <a:r>
                    <a:rPr lang="zh-CN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720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574" y="794"/>
                  <a:ext cx="169" cy="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/>
                  <a:r>
                    <a:rPr lang="zh-CN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</a:p>
              </p:txBody>
            </p:sp>
          </p:grpSp>
        </p:grpSp>
        <p:sp>
          <p:nvSpPr>
            <p:cNvPr id="7203" name="Text Box 30"/>
            <p:cNvSpPr txBox="1">
              <a:spLocks noChangeArrowheads="1"/>
            </p:cNvSpPr>
            <p:nvPr/>
          </p:nvSpPr>
          <p:spPr bwMode="auto">
            <a:xfrm>
              <a:off x="3228" y="1203"/>
              <a:ext cx="538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</a:p>
          </p:txBody>
        </p:sp>
      </p:grp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8" grpId="0" animBg="1"/>
      <p:bldP spid="7178" grpId="1" animBg="1"/>
      <p:bldP spid="7179" grpId="0" animBg="1"/>
      <p:bldP spid="7179" grpId="1" animBg="1"/>
      <p:bldP spid="7180" grpId="0" animBg="1"/>
      <p:bldP spid="7180" grpId="1" animBg="1"/>
      <p:bldP spid="7184" grpId="0" animBg="1"/>
      <p:bldP spid="7186" grpId="0" animBg="1"/>
      <p:bldP spid="7188" grpId="0" animBg="1"/>
      <p:bldP spid="7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 bwMode="auto">
          <a:xfrm>
            <a:off x="660997" y="1093787"/>
            <a:ext cx="10444459" cy="4949825"/>
            <a:chOff x="-386" y="-1936"/>
            <a:chExt cx="5889" cy="3118"/>
          </a:xfrm>
        </p:grpSpPr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-386" y="-1936"/>
              <a:ext cx="5889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200000"/>
                </a:lnSpc>
              </a:pPr>
              <a:r>
                <a:rPr lang="zh-CN" altLang="en-US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以单位正方体</a:t>
              </a:r>
              <a:r>
                <a:rPr lang="en-US" altLang="zh-CN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 的顶点O为</a:t>
              </a:r>
              <a:r>
                <a:rPr lang="zh-CN" altLang="en-US" sz="2000" u="sng" kern="0" dirty="0">
                  <a:solidFill>
                    <a:srgbClr val="CC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原点</a:t>
              </a:r>
              <a:r>
                <a:rPr lang="zh-CN" altLang="en-US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,分别以射线OA，OC，      的方向为</a:t>
              </a:r>
              <a:r>
                <a:rPr lang="zh-CN" altLang="en-US" sz="2000" u="sng" kern="0" dirty="0">
                  <a:solidFill>
                    <a:srgbClr val="CC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正方向</a:t>
              </a:r>
              <a:r>
                <a:rPr lang="zh-CN" altLang="en-US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endPara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eaLnBrk="0" hangingPunct="0">
                <a:lnSpc>
                  <a:spcPct val="200000"/>
                </a:lnSpc>
              </a:pPr>
              <a:r>
                <a:rPr lang="zh-CN" altLang="en-US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以       线段OA,OC,          的长为</a:t>
              </a:r>
              <a:r>
                <a:rPr lang="zh-CN" altLang="en-US" sz="2000" u="sng" kern="0" dirty="0">
                  <a:solidFill>
                    <a:srgbClr val="CC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单位长度</a:t>
              </a:r>
              <a:r>
                <a:rPr lang="zh-CN" altLang="en-US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,建立三条数轴:</a:t>
              </a:r>
              <a:r>
                <a:rPr lang="zh-CN" altLang="en-US" sz="2000" i="1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轴,</a:t>
              </a:r>
              <a:r>
                <a:rPr lang="zh-CN" altLang="en-US" sz="2000" i="1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zh-CN" altLang="en-US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轴,</a:t>
              </a:r>
              <a:r>
                <a:rPr lang="zh-CN" altLang="en-US" sz="2000" i="1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  <a:r>
                <a:rPr lang="zh-CN" altLang="en-US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轴,这时我们建立了一个</a:t>
              </a:r>
              <a:r>
                <a:rPr lang="zh-CN" altLang="en-US" sz="2000" kern="0" dirty="0">
                  <a:solidFill>
                    <a:srgbClr val="C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空间直角坐标系 </a:t>
              </a:r>
            </a:p>
          </p:txBody>
        </p:sp>
        <p:graphicFrame>
          <p:nvGraphicFramePr>
            <p:cNvPr id="8195" name="Object 4"/>
            <p:cNvGraphicFramePr>
              <a:graphicFrameLocks noChangeAspect="1"/>
            </p:cNvGraphicFramePr>
            <p:nvPr/>
          </p:nvGraphicFramePr>
          <p:xfrm>
            <a:off x="503" y="-1794"/>
            <a:ext cx="1185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156970" imgH="177800" progId="Equation.DSMT4">
                    <p:embed/>
                  </p:oleObj>
                </mc:Choice>
                <mc:Fallback>
                  <p:oleObj r:id="rId2" imgW="1156970" imgH="1778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" y="-1794"/>
                          <a:ext cx="1185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6" name="Object 5"/>
            <p:cNvGraphicFramePr>
              <a:graphicFrameLocks noChangeAspect="1"/>
            </p:cNvGraphicFramePr>
            <p:nvPr/>
          </p:nvGraphicFramePr>
          <p:xfrm>
            <a:off x="-215" y="-1400"/>
            <a:ext cx="33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06070" imgH="178435" progId="Equation.DSMT4">
                    <p:embed/>
                  </p:oleObj>
                </mc:Choice>
                <mc:Fallback>
                  <p:oleObj r:id="rId4" imgW="306070" imgH="178435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15" y="-1400"/>
                          <a:ext cx="33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7" name="Object 6"/>
            <p:cNvGraphicFramePr>
              <a:graphicFrameLocks noChangeAspect="1"/>
            </p:cNvGraphicFramePr>
            <p:nvPr/>
          </p:nvGraphicFramePr>
          <p:xfrm>
            <a:off x="920" y="-1406"/>
            <a:ext cx="351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306070" imgH="178435" progId="Equation.3">
                    <p:embed/>
                  </p:oleObj>
                </mc:Choice>
                <mc:Fallback>
                  <p:oleObj r:id="rId6" imgW="306070" imgH="178435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" y="-1406"/>
                          <a:ext cx="351" cy="2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7"/>
            <p:cNvGraphicFramePr>
              <a:graphicFrameLocks noChangeAspect="1"/>
            </p:cNvGraphicFramePr>
            <p:nvPr/>
          </p:nvGraphicFramePr>
          <p:xfrm>
            <a:off x="4097" y="929"/>
            <a:ext cx="769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7" imgW="14020800" imgH="4572000" progId="Equation.3">
                    <p:embed/>
                  </p:oleObj>
                </mc:Choice>
                <mc:Fallback>
                  <p:oleObj name="公式" r:id="rId7" imgW="14020800" imgH="45720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7" y="929"/>
                          <a:ext cx="769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0" name="Group 9"/>
          <p:cNvGrpSpPr/>
          <p:nvPr/>
        </p:nvGrpSpPr>
        <p:grpSpPr bwMode="auto">
          <a:xfrm>
            <a:off x="9739971" y="4668837"/>
            <a:ext cx="1546225" cy="400050"/>
            <a:chOff x="0" y="73"/>
            <a:chExt cx="974" cy="252"/>
          </a:xfrm>
        </p:grpSpPr>
        <p:sp>
          <p:nvSpPr>
            <p:cNvPr id="3" name="Line 10"/>
            <p:cNvSpPr>
              <a:spLocks noChangeShapeType="1"/>
            </p:cNvSpPr>
            <p:nvPr/>
          </p:nvSpPr>
          <p:spPr bwMode="auto">
            <a:xfrm>
              <a:off x="0" y="73"/>
              <a:ext cx="864" cy="0"/>
            </a:xfrm>
            <a:prstGeom prst="line">
              <a:avLst/>
            </a:prstGeom>
            <a:noFill/>
            <a:ln w="50800" cap="sq">
              <a:solidFill>
                <a:srgbClr val="FF0000"/>
              </a:solidFill>
              <a:rou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1" name="Text Box 11"/>
            <p:cNvSpPr txBox="1">
              <a:spLocks noChangeArrowheads="1"/>
            </p:cNvSpPr>
            <p:nvPr/>
          </p:nvSpPr>
          <p:spPr bwMode="auto">
            <a:xfrm>
              <a:off x="686" y="73"/>
              <a:ext cx="2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i="1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8203" name="Group 12"/>
          <p:cNvGrpSpPr/>
          <p:nvPr/>
        </p:nvGrpSpPr>
        <p:grpSpPr bwMode="auto">
          <a:xfrm>
            <a:off x="7509534" y="5141911"/>
            <a:ext cx="838200" cy="877888"/>
            <a:chOff x="0" y="0"/>
            <a:chExt cx="528" cy="553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 flipH="1">
              <a:off x="0" y="0"/>
              <a:ext cx="528" cy="528"/>
            </a:xfrm>
            <a:prstGeom prst="line">
              <a:avLst/>
            </a:prstGeom>
            <a:noFill/>
            <a:ln w="50800" cap="sq">
              <a:solidFill>
                <a:srgbClr val="FF0000"/>
              </a:solidFill>
              <a:rou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4" name="Text Box 14"/>
            <p:cNvSpPr txBox="1">
              <a:spLocks noChangeArrowheads="1"/>
            </p:cNvSpPr>
            <p:nvPr/>
          </p:nvSpPr>
          <p:spPr bwMode="auto">
            <a:xfrm>
              <a:off x="96" y="301"/>
              <a:ext cx="2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i="1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8206" name="Group 15"/>
          <p:cNvGrpSpPr/>
          <p:nvPr/>
        </p:nvGrpSpPr>
        <p:grpSpPr bwMode="auto">
          <a:xfrm>
            <a:off x="8468384" y="2252662"/>
            <a:ext cx="457200" cy="1254125"/>
            <a:chOff x="0" y="0"/>
            <a:chExt cx="288" cy="790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 flipV="1">
              <a:off x="205" y="70"/>
              <a:ext cx="0" cy="720"/>
            </a:xfrm>
            <a:prstGeom prst="line">
              <a:avLst/>
            </a:prstGeom>
            <a:noFill/>
            <a:ln w="50800" cap="sq">
              <a:solidFill>
                <a:srgbClr val="FF0000"/>
              </a:solidFill>
              <a:rou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7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2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i="1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</a:p>
          </p:txBody>
        </p:sp>
      </p:grpSp>
      <p:grpSp>
        <p:nvGrpSpPr>
          <p:cNvPr id="8209" name="Group 18"/>
          <p:cNvGrpSpPr/>
          <p:nvPr/>
        </p:nvGrpSpPr>
        <p:grpSpPr bwMode="auto">
          <a:xfrm>
            <a:off x="8011184" y="3257548"/>
            <a:ext cx="2590800" cy="2211388"/>
            <a:chOff x="0" y="0"/>
            <a:chExt cx="1632" cy="1393"/>
          </a:xfrm>
        </p:grpSpPr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69" y="1141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i="1" kern="0" dirty="0">
                  <a:solidFill>
                    <a:srgbClr val="0000CC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8210" name="Text Box 20"/>
            <p:cNvSpPr txBox="1">
              <a:spLocks noChangeArrowheads="1"/>
            </p:cNvSpPr>
            <p:nvPr/>
          </p:nvSpPr>
          <p:spPr bwMode="auto">
            <a:xfrm>
              <a:off x="960" y="1104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i="1" kern="0">
                  <a:solidFill>
                    <a:srgbClr val="0000CC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8211" name="Text Box 21"/>
            <p:cNvSpPr txBox="1">
              <a:spLocks noChangeArrowheads="1"/>
            </p:cNvSpPr>
            <p:nvPr/>
          </p:nvSpPr>
          <p:spPr bwMode="auto">
            <a:xfrm>
              <a:off x="1248" y="864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i="1" kern="0">
                  <a:solidFill>
                    <a:srgbClr val="0000CC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graphicFrame>
          <p:nvGraphicFramePr>
            <p:cNvPr id="8212" name="Object 21"/>
            <p:cNvGraphicFramePr>
              <a:graphicFrameLocks noChangeAspect="1"/>
            </p:cNvGraphicFramePr>
            <p:nvPr/>
          </p:nvGraphicFramePr>
          <p:xfrm>
            <a:off x="0" y="288"/>
            <a:ext cx="229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321945" imgH="334645" progId="Equation.3">
                    <p:embed/>
                  </p:oleObj>
                </mc:Choice>
                <mc:Fallback>
                  <p:oleObj r:id="rId9" imgW="321945" imgH="334645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88"/>
                          <a:ext cx="229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3" name="Object 22"/>
            <p:cNvGraphicFramePr>
              <a:graphicFrameLocks noChangeAspect="1"/>
            </p:cNvGraphicFramePr>
            <p:nvPr/>
          </p:nvGraphicFramePr>
          <p:xfrm>
            <a:off x="1008" y="336"/>
            <a:ext cx="229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321945" imgH="334645" progId="Equation.3">
                    <p:embed/>
                  </p:oleObj>
                </mc:Choice>
                <mc:Fallback>
                  <p:oleObj r:id="rId11" imgW="321945" imgH="334645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36"/>
                          <a:ext cx="229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4" name="Object 23"/>
            <p:cNvGraphicFramePr>
              <a:graphicFrameLocks noChangeAspect="1"/>
            </p:cNvGraphicFramePr>
            <p:nvPr/>
          </p:nvGraphicFramePr>
          <p:xfrm>
            <a:off x="1296" y="0"/>
            <a:ext cx="209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321945" imgH="373380" progId="Equation.3">
                    <p:embed/>
                  </p:oleObj>
                </mc:Choice>
                <mc:Fallback>
                  <p:oleObj r:id="rId13" imgW="321945" imgH="37338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0"/>
                          <a:ext cx="209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5" name="Object 24"/>
            <p:cNvGraphicFramePr>
              <a:graphicFrameLocks noChangeAspect="1"/>
            </p:cNvGraphicFramePr>
            <p:nvPr/>
          </p:nvGraphicFramePr>
          <p:xfrm>
            <a:off x="240" y="0"/>
            <a:ext cx="240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373380" imgH="334645" progId="Equation.3">
                    <p:embed/>
                  </p:oleObj>
                </mc:Choice>
                <mc:Fallback>
                  <p:oleObj r:id="rId15" imgW="373380" imgH="334645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0"/>
                          <a:ext cx="240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16" name="Group 26"/>
            <p:cNvGrpSpPr/>
            <p:nvPr/>
          </p:nvGrpSpPr>
          <p:grpSpPr bwMode="auto">
            <a:xfrm>
              <a:off x="212" y="169"/>
              <a:ext cx="1054" cy="1011"/>
              <a:chOff x="0" y="0"/>
              <a:chExt cx="1054" cy="1011"/>
            </a:xfrm>
          </p:grpSpPr>
          <p:sp>
            <p:nvSpPr>
              <p:cNvPr id="8217" name="AutoShape 27"/>
              <p:cNvSpPr>
                <a:spLocks noChangeArrowheads="1"/>
              </p:cNvSpPr>
              <p:nvPr/>
            </p:nvSpPr>
            <p:spPr bwMode="auto">
              <a:xfrm>
                <a:off x="10" y="0"/>
                <a:ext cx="1044" cy="994"/>
              </a:xfrm>
              <a:prstGeom prst="cube">
                <a:avLst>
                  <a:gd name="adj" fmla="val 25000"/>
                </a:avLst>
              </a:prstGeom>
              <a:noFill/>
              <a:ln w="28575">
                <a:solidFill>
                  <a:srgbClr val="000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18" name="Line 28"/>
              <p:cNvSpPr>
                <a:spLocks noChangeShapeType="1"/>
              </p:cNvSpPr>
              <p:nvPr/>
            </p:nvSpPr>
            <p:spPr bwMode="auto">
              <a:xfrm>
                <a:off x="275" y="23"/>
                <a:ext cx="0" cy="7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19" name="Line 29"/>
              <p:cNvSpPr>
                <a:spLocks noChangeShapeType="1"/>
              </p:cNvSpPr>
              <p:nvPr/>
            </p:nvSpPr>
            <p:spPr bwMode="auto">
              <a:xfrm flipV="1">
                <a:off x="0" y="739"/>
                <a:ext cx="273" cy="2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20" name="Line 30"/>
              <p:cNvSpPr>
                <a:spLocks noChangeShapeType="1"/>
              </p:cNvSpPr>
              <p:nvPr/>
            </p:nvSpPr>
            <p:spPr bwMode="auto">
              <a:xfrm>
                <a:off x="273" y="739"/>
                <a:ext cx="771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221" name="Text Box 31"/>
            <p:cNvSpPr txBox="1">
              <a:spLocks noChangeArrowheads="1"/>
            </p:cNvSpPr>
            <p:nvPr/>
          </p:nvSpPr>
          <p:spPr bwMode="auto">
            <a:xfrm>
              <a:off x="436" y="887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i="1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658201" y="2913529"/>
            <a:ext cx="66735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点</a:t>
            </a:r>
            <a:r>
              <a:rPr lang="zh-CN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叫做</a:t>
            </a:r>
            <a:r>
              <a:rPr lang="zh-CN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坐标原点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轴、</a:t>
            </a:r>
            <a:r>
              <a:rPr lang="zh-CN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轴、</a:t>
            </a:r>
            <a:r>
              <a:rPr lang="zh-CN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轴叫做</a:t>
            </a:r>
            <a:r>
              <a:rPr lang="zh-CN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坐标轴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，这三条坐标轴中每两条确定一个坐标平面，分别称为</a:t>
            </a:r>
            <a:r>
              <a:rPr lang="zh-CN" altLang="zh-CN" sz="2000" i="1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xoy</a:t>
            </a:r>
            <a:r>
              <a:rPr lang="zh-CN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 </a:t>
            </a:r>
            <a:r>
              <a:rPr lang="zh-CN" altLang="zh-CN" sz="2000" i="1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yoz</a:t>
            </a:r>
            <a:r>
              <a:rPr lang="zh-CN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、和 </a:t>
            </a:r>
            <a:r>
              <a:rPr lang="zh-CN" altLang="zh-CN" sz="2000" i="1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zox</a:t>
            </a:r>
            <a:r>
              <a:rPr lang="zh-CN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</p:txBody>
      </p:sp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 bwMode="auto">
          <a:xfrm>
            <a:off x="7726681" y="2794635"/>
            <a:ext cx="2608263" cy="400050"/>
            <a:chOff x="0" y="0"/>
            <a:chExt cx="1643" cy="252"/>
          </a:xfrm>
        </p:grpSpPr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1271" y="0"/>
              <a:ext cx="372" cy="25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Ⅱ</a:t>
              </a:r>
            </a:p>
          </p:txBody>
        </p:sp>
        <p:sp>
          <p:nvSpPr>
            <p:cNvPr id="9219" name="Line 4"/>
            <p:cNvSpPr>
              <a:spLocks noChangeShapeType="1"/>
            </p:cNvSpPr>
            <p:nvPr/>
          </p:nvSpPr>
          <p:spPr bwMode="auto">
            <a:xfrm flipH="1">
              <a:off x="0" y="181"/>
              <a:ext cx="1271" cy="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21" name="Group 5"/>
          <p:cNvGrpSpPr/>
          <p:nvPr/>
        </p:nvGrpSpPr>
        <p:grpSpPr bwMode="auto">
          <a:xfrm>
            <a:off x="3118168" y="4451985"/>
            <a:ext cx="2362200" cy="857250"/>
            <a:chOff x="0" y="0"/>
            <a:chExt cx="1488" cy="540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0" y="288"/>
              <a:ext cx="336" cy="25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Ⅶ</a:t>
              </a:r>
            </a:p>
          </p:txBody>
        </p:sp>
        <p:sp>
          <p:nvSpPr>
            <p:cNvPr id="9222" name="Line 7"/>
            <p:cNvSpPr>
              <a:spLocks noChangeShapeType="1"/>
            </p:cNvSpPr>
            <p:nvPr/>
          </p:nvSpPr>
          <p:spPr bwMode="auto">
            <a:xfrm flipV="1">
              <a:off x="288" y="0"/>
              <a:ext cx="120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24" name="AutoShape 8"/>
          <p:cNvSpPr>
            <a:spLocks noChangeArrowheads="1"/>
          </p:cNvSpPr>
          <p:nvPr/>
        </p:nvSpPr>
        <p:spPr bwMode="auto">
          <a:xfrm rot="19920630">
            <a:off x="5521644" y="2904173"/>
            <a:ext cx="2206625" cy="2017712"/>
          </a:xfrm>
          <a:prstGeom prst="parallelogram">
            <a:avLst>
              <a:gd name="adj" fmla="val 53719"/>
            </a:avLst>
          </a:prstGeom>
          <a:solidFill>
            <a:srgbClr val="F4E9E2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912043" y="4047173"/>
            <a:ext cx="2722562" cy="1204912"/>
          </a:xfrm>
          <a:prstGeom prst="rect">
            <a:avLst/>
          </a:prstGeom>
          <a:solidFill>
            <a:srgbClr val="FE4A7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4073844" y="3677285"/>
            <a:ext cx="4332287" cy="762000"/>
          </a:xfrm>
          <a:prstGeom prst="parallelogram">
            <a:avLst>
              <a:gd name="adj" fmla="val 215282"/>
            </a:avLst>
          </a:prstGeom>
          <a:solidFill>
            <a:srgbClr val="CCFFCC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912043" y="2980373"/>
            <a:ext cx="2743200" cy="1041400"/>
          </a:xfrm>
          <a:prstGeom prst="rect">
            <a:avLst/>
          </a:prstGeom>
          <a:solidFill>
            <a:srgbClr val="FE4A7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19920630">
            <a:off x="4683444" y="3361373"/>
            <a:ext cx="2187575" cy="2017712"/>
          </a:xfrm>
          <a:prstGeom prst="parallelogram">
            <a:avLst>
              <a:gd name="adj" fmla="val 53256"/>
            </a:avLst>
          </a:prstGeom>
          <a:solidFill>
            <a:srgbClr val="F4E9E2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9" name="Freeform 13"/>
          <p:cNvSpPr>
            <a:spLocks noChangeArrowheads="1"/>
          </p:cNvSpPr>
          <p:nvPr/>
        </p:nvSpPr>
        <p:spPr bwMode="auto">
          <a:xfrm>
            <a:off x="5293043" y="4047173"/>
            <a:ext cx="990600" cy="381000"/>
          </a:xfrm>
          <a:custGeom>
            <a:avLst/>
            <a:gdLst>
              <a:gd name="T0" fmla="*/ 0 w 624"/>
              <a:gd name="T1" fmla="*/ 240 h 240"/>
              <a:gd name="T2" fmla="*/ 624 w 624"/>
              <a:gd name="T3" fmla="*/ 0 h 240"/>
              <a:gd name="T4" fmla="*/ 624 w 624"/>
              <a:gd name="T5" fmla="*/ 240 h 240"/>
              <a:gd name="T6" fmla="*/ 0 w 624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240">
                <a:moveTo>
                  <a:pt x="0" y="240"/>
                </a:moveTo>
                <a:lnTo>
                  <a:pt x="624" y="0"/>
                </a:lnTo>
                <a:lnTo>
                  <a:pt x="624" y="240"/>
                </a:lnTo>
                <a:lnTo>
                  <a:pt x="0" y="24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rgbClr val="CCFFCC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293043" y="443452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231" name="Group 15"/>
          <p:cNvGrpSpPr/>
          <p:nvPr/>
        </p:nvGrpSpPr>
        <p:grpSpPr bwMode="auto">
          <a:xfrm>
            <a:off x="7045643" y="4859974"/>
            <a:ext cx="1143000" cy="871538"/>
            <a:chOff x="0" y="0"/>
            <a:chExt cx="720" cy="549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384" y="297"/>
              <a:ext cx="336" cy="25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Ⅴ</a:t>
              </a:r>
            </a:p>
          </p:txBody>
        </p:sp>
        <p:sp>
          <p:nvSpPr>
            <p:cNvPr id="9232" name="Line 17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384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34" name="Group 18"/>
          <p:cNvGrpSpPr/>
          <p:nvPr/>
        </p:nvGrpSpPr>
        <p:grpSpPr bwMode="auto">
          <a:xfrm>
            <a:off x="7731443" y="4250374"/>
            <a:ext cx="1828800" cy="933450"/>
            <a:chOff x="0" y="0"/>
            <a:chExt cx="1152" cy="588"/>
          </a:xfrm>
        </p:grpSpPr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768" y="336"/>
              <a:ext cx="384" cy="25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Ⅵ</a:t>
              </a:r>
            </a:p>
          </p:txBody>
        </p:sp>
        <p:sp>
          <p:nvSpPr>
            <p:cNvPr id="9235" name="Line 20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768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37" name="Group 21"/>
          <p:cNvGrpSpPr/>
          <p:nvPr/>
        </p:nvGrpSpPr>
        <p:grpSpPr bwMode="auto">
          <a:xfrm>
            <a:off x="6718618" y="3515360"/>
            <a:ext cx="3048000" cy="400050"/>
            <a:chOff x="0" y="0"/>
            <a:chExt cx="1920" cy="252"/>
          </a:xfrm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1584" y="0"/>
              <a:ext cx="336" cy="25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Ⅰ</a:t>
              </a:r>
            </a:p>
          </p:txBody>
        </p:sp>
        <p:sp>
          <p:nvSpPr>
            <p:cNvPr id="9238" name="Line 23"/>
            <p:cNvSpPr>
              <a:spLocks noChangeShapeType="1"/>
            </p:cNvSpPr>
            <p:nvPr/>
          </p:nvSpPr>
          <p:spPr bwMode="auto">
            <a:xfrm flipH="1">
              <a:off x="0" y="183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40" name="Group 24"/>
          <p:cNvGrpSpPr/>
          <p:nvPr/>
        </p:nvGrpSpPr>
        <p:grpSpPr bwMode="auto">
          <a:xfrm>
            <a:off x="3910330" y="1859598"/>
            <a:ext cx="2057400" cy="990600"/>
            <a:chOff x="0" y="0"/>
            <a:chExt cx="1296" cy="624"/>
          </a:xfrm>
        </p:grpSpPr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0" y="0"/>
              <a:ext cx="336" cy="25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Ⅲ</a:t>
              </a:r>
            </a:p>
          </p:txBody>
        </p:sp>
        <p:sp>
          <p:nvSpPr>
            <p:cNvPr id="9241" name="Line 26"/>
            <p:cNvSpPr>
              <a:spLocks noChangeShapeType="1"/>
            </p:cNvSpPr>
            <p:nvPr/>
          </p:nvSpPr>
          <p:spPr bwMode="auto">
            <a:xfrm>
              <a:off x="336" y="144"/>
              <a:ext cx="960" cy="4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43" name="Group 27"/>
          <p:cNvGrpSpPr/>
          <p:nvPr/>
        </p:nvGrpSpPr>
        <p:grpSpPr bwMode="auto">
          <a:xfrm>
            <a:off x="2773680" y="3412174"/>
            <a:ext cx="2362200" cy="400050"/>
            <a:chOff x="0" y="0"/>
            <a:chExt cx="1488" cy="252"/>
          </a:xfrm>
        </p:grpSpPr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336" cy="25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Ⅳ</a:t>
              </a:r>
            </a:p>
          </p:txBody>
        </p:sp>
        <p:sp>
          <p:nvSpPr>
            <p:cNvPr id="9244" name="Line 29"/>
            <p:cNvSpPr>
              <a:spLocks noChangeShapeType="1"/>
            </p:cNvSpPr>
            <p:nvPr/>
          </p:nvSpPr>
          <p:spPr bwMode="auto">
            <a:xfrm>
              <a:off x="288" y="192"/>
              <a:ext cx="1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46" name="Group 30"/>
          <p:cNvGrpSpPr/>
          <p:nvPr/>
        </p:nvGrpSpPr>
        <p:grpSpPr bwMode="auto">
          <a:xfrm>
            <a:off x="3388043" y="5037774"/>
            <a:ext cx="1905000" cy="1009650"/>
            <a:chOff x="0" y="0"/>
            <a:chExt cx="1200" cy="636"/>
          </a:xfrm>
        </p:grpSpPr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0" y="384"/>
              <a:ext cx="432" cy="25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Ⅷ</a:t>
              </a:r>
            </a:p>
          </p:txBody>
        </p:sp>
        <p:sp>
          <p:nvSpPr>
            <p:cNvPr id="9247" name="Line 32"/>
            <p:cNvSpPr>
              <a:spLocks noChangeShapeType="1"/>
            </p:cNvSpPr>
            <p:nvPr/>
          </p:nvSpPr>
          <p:spPr bwMode="auto">
            <a:xfrm flipV="1">
              <a:off x="384" y="0"/>
              <a:ext cx="816" cy="5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48" name="Group 33"/>
          <p:cNvGrpSpPr/>
          <p:nvPr/>
        </p:nvGrpSpPr>
        <p:grpSpPr bwMode="auto">
          <a:xfrm>
            <a:off x="3997643" y="2142173"/>
            <a:ext cx="4913312" cy="3224212"/>
            <a:chOff x="0" y="0"/>
            <a:chExt cx="3095" cy="2031"/>
          </a:xfrm>
        </p:grpSpPr>
        <p:graphicFrame>
          <p:nvGraphicFramePr>
            <p:cNvPr id="9249" name="Object 34"/>
            <p:cNvGraphicFramePr>
              <a:graphicFrameLocks noChangeAspect="1"/>
            </p:cNvGraphicFramePr>
            <p:nvPr/>
          </p:nvGraphicFramePr>
          <p:xfrm>
            <a:off x="1536" y="0"/>
            <a:ext cx="135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7170" imgH="267970" progId="Equation.3">
                    <p:embed/>
                  </p:oleObj>
                </mc:Choice>
                <mc:Fallback>
                  <p:oleObj r:id="rId2" imgW="217170" imgH="26797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0"/>
                          <a:ext cx="135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250" name="Group 35"/>
            <p:cNvGrpSpPr/>
            <p:nvPr/>
          </p:nvGrpSpPr>
          <p:grpSpPr bwMode="auto">
            <a:xfrm>
              <a:off x="0" y="48"/>
              <a:ext cx="3095" cy="1983"/>
              <a:chOff x="0" y="0"/>
              <a:chExt cx="3095" cy="1983"/>
            </a:xfrm>
          </p:grpSpPr>
          <p:sp>
            <p:nvSpPr>
              <p:cNvPr id="9251" name="Line 36"/>
              <p:cNvSpPr>
                <a:spLocks noChangeShapeType="1"/>
              </p:cNvSpPr>
              <p:nvPr/>
            </p:nvSpPr>
            <p:spPr bwMode="auto">
              <a:xfrm>
                <a:off x="1440" y="1152"/>
                <a:ext cx="15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52" name="Line 37"/>
              <p:cNvSpPr>
                <a:spLocks noChangeShapeType="1"/>
              </p:cNvSpPr>
              <p:nvPr/>
            </p:nvSpPr>
            <p:spPr bwMode="auto">
              <a:xfrm flipV="1">
                <a:off x="1440" y="0"/>
                <a:ext cx="0" cy="1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9253" name="Object 38"/>
              <p:cNvGraphicFramePr>
                <a:graphicFrameLocks noChangeAspect="1"/>
              </p:cNvGraphicFramePr>
              <p:nvPr/>
            </p:nvGraphicFramePr>
            <p:xfrm>
              <a:off x="96" y="1824"/>
              <a:ext cx="167" cy="1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267970" imgH="255270" progId="Equation.3">
                      <p:embed/>
                    </p:oleObj>
                  </mc:Choice>
                  <mc:Fallback>
                    <p:oleObj r:id="rId4" imgW="267970" imgH="255270" progId="Equation.3">
                      <p:embed/>
                      <p:pic>
                        <p:nvPicPr>
                          <p:cNvPr id="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" y="1824"/>
                            <a:ext cx="167" cy="1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54" name="Object 39"/>
              <p:cNvGraphicFramePr>
                <a:graphicFrameLocks noChangeAspect="1"/>
              </p:cNvGraphicFramePr>
              <p:nvPr/>
            </p:nvGraphicFramePr>
            <p:xfrm>
              <a:off x="2928" y="1196"/>
              <a:ext cx="167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267335" imgH="331470" progId="Equation.3">
                      <p:embed/>
                    </p:oleObj>
                  </mc:Choice>
                  <mc:Fallback>
                    <p:oleObj r:id="rId6" imgW="267335" imgH="331470" progId="Equation.3">
                      <p:embed/>
                      <p:pic>
                        <p:nvPicPr>
                          <p:cNvPr id="0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1196"/>
                            <a:ext cx="167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55" name="Text Box 40"/>
              <p:cNvSpPr txBox="1">
                <a:spLocks noChangeArrowheads="1"/>
              </p:cNvSpPr>
              <p:nvPr/>
            </p:nvSpPr>
            <p:spPr bwMode="auto">
              <a:xfrm>
                <a:off x="1344" y="960"/>
                <a:ext cx="17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lang="zh-CN" altLang="zh-CN" sz="2000" kern="0"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•</a:t>
                </a:r>
                <a:endPara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56" name="Line 41"/>
              <p:cNvSpPr>
                <a:spLocks noChangeShapeType="1"/>
              </p:cNvSpPr>
              <p:nvPr/>
            </p:nvSpPr>
            <p:spPr bwMode="auto">
              <a:xfrm flipH="1">
                <a:off x="0" y="1152"/>
                <a:ext cx="144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57" name="Text Box 42"/>
              <p:cNvSpPr txBox="1">
                <a:spLocks noChangeArrowheads="1"/>
              </p:cNvSpPr>
              <p:nvPr/>
            </p:nvSpPr>
            <p:spPr bwMode="auto">
              <a:xfrm>
                <a:off x="1488" y="1104"/>
                <a:ext cx="2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lang="zh-CN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</p:grpSp>
      </p:grp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725805" y="1263115"/>
            <a:ext cx="6775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空间直角坐标系共有</a:t>
            </a:r>
            <a:r>
              <a:rPr lang="zh-CN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八个卦限</a:t>
            </a:r>
          </a:p>
        </p:txBody>
      </p:sp>
      <p:grpSp>
        <p:nvGrpSpPr>
          <p:cNvPr id="11" name="Group 45"/>
          <p:cNvGrpSpPr/>
          <p:nvPr/>
        </p:nvGrpSpPr>
        <p:grpSpPr bwMode="auto">
          <a:xfrm>
            <a:off x="7510780" y="2219961"/>
            <a:ext cx="1206500" cy="469900"/>
            <a:chOff x="0" y="0"/>
            <a:chExt cx="760" cy="296"/>
          </a:xfrm>
        </p:grpSpPr>
        <p:graphicFrame>
          <p:nvGraphicFramePr>
            <p:cNvPr id="9260" name="Object 45"/>
            <p:cNvGraphicFramePr>
              <a:graphicFrameLocks noChangeAspect="1"/>
            </p:cNvGraphicFramePr>
            <p:nvPr/>
          </p:nvGraphicFramePr>
          <p:xfrm>
            <a:off x="0" y="120"/>
            <a:ext cx="37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599440" imgH="280670" progId="Equation.3">
                    <p:embed/>
                  </p:oleObj>
                </mc:Choice>
                <mc:Fallback>
                  <p:oleObj r:id="rId8" imgW="599440" imgH="28067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0"/>
                          <a:ext cx="376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1" name="Text Box 47"/>
            <p:cNvSpPr txBox="1">
              <a:spLocks noChangeArrowheads="1"/>
            </p:cNvSpPr>
            <p:nvPr/>
          </p:nvSpPr>
          <p:spPr bwMode="auto">
            <a:xfrm>
              <a:off x="328" y="0"/>
              <a:ext cx="4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面</a:t>
              </a:r>
            </a:p>
          </p:txBody>
        </p:sp>
      </p:grpSp>
      <p:grpSp>
        <p:nvGrpSpPr>
          <p:cNvPr id="12" name="Group 48"/>
          <p:cNvGrpSpPr/>
          <p:nvPr/>
        </p:nvGrpSpPr>
        <p:grpSpPr bwMode="auto">
          <a:xfrm>
            <a:off x="3694430" y="2507298"/>
            <a:ext cx="1193800" cy="469900"/>
            <a:chOff x="0" y="0"/>
            <a:chExt cx="752" cy="296"/>
          </a:xfrm>
        </p:grpSpPr>
        <p:graphicFrame>
          <p:nvGraphicFramePr>
            <p:cNvPr id="9263" name="Object 48"/>
            <p:cNvGraphicFramePr>
              <a:graphicFrameLocks noChangeAspect="1"/>
            </p:cNvGraphicFramePr>
            <p:nvPr/>
          </p:nvGraphicFramePr>
          <p:xfrm>
            <a:off x="0" y="88"/>
            <a:ext cx="38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611505" imgH="331470" progId="Equation.3">
                    <p:embed/>
                  </p:oleObj>
                </mc:Choice>
                <mc:Fallback>
                  <p:oleObj r:id="rId10" imgW="611505" imgH="33147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8"/>
                          <a:ext cx="384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4" name="Text Box 50"/>
            <p:cNvSpPr txBox="1">
              <a:spLocks noChangeArrowheads="1"/>
            </p:cNvSpPr>
            <p:nvPr/>
          </p:nvSpPr>
          <p:spPr bwMode="auto">
            <a:xfrm>
              <a:off x="320" y="0"/>
              <a:ext cx="4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面</a:t>
              </a:r>
            </a:p>
          </p:txBody>
        </p:sp>
      </p:grpSp>
      <p:grpSp>
        <p:nvGrpSpPr>
          <p:cNvPr id="13" name="Group 51"/>
          <p:cNvGrpSpPr/>
          <p:nvPr/>
        </p:nvGrpSpPr>
        <p:grpSpPr bwMode="auto">
          <a:xfrm>
            <a:off x="3046730" y="4020186"/>
            <a:ext cx="1143000" cy="488950"/>
            <a:chOff x="0" y="0"/>
            <a:chExt cx="719" cy="308"/>
          </a:xfrm>
        </p:grpSpPr>
        <p:graphicFrame>
          <p:nvGraphicFramePr>
            <p:cNvPr id="9266" name="Object 51"/>
            <p:cNvGraphicFramePr>
              <a:graphicFrameLocks noChangeAspect="1"/>
            </p:cNvGraphicFramePr>
            <p:nvPr/>
          </p:nvGraphicFramePr>
          <p:xfrm>
            <a:off x="0" y="100"/>
            <a:ext cx="391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624205" imgH="331470" progId="Equation.3">
                    <p:embed/>
                  </p:oleObj>
                </mc:Choice>
                <mc:Fallback>
                  <p:oleObj r:id="rId12" imgW="624205" imgH="331470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0"/>
                          <a:ext cx="391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7" name="Text Box 53"/>
            <p:cNvSpPr txBox="1">
              <a:spLocks noChangeArrowheads="1"/>
            </p:cNvSpPr>
            <p:nvPr/>
          </p:nvSpPr>
          <p:spPr bwMode="auto">
            <a:xfrm>
              <a:off x="335" y="0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面</a:t>
              </a:r>
            </a:p>
          </p:txBody>
        </p:sp>
      </p:grpSp>
      <p:sp>
        <p:nvSpPr>
          <p:cNvPr id="5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  <p:bldP spid="9227" grpId="0" animBg="1"/>
      <p:bldP spid="9228" grpId="0" animBg="1"/>
      <p:bldP spid="9230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345373" y="3187339"/>
            <a:ext cx="784860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空间直角坐标系中任意一点的位置如何表示？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63246" y="1420601"/>
            <a:ext cx="4452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x称为点P的</a:t>
            </a:r>
            <a:r>
              <a:rPr lang="zh-CN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横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坐标</a:t>
            </a:r>
          </a:p>
        </p:txBody>
      </p:sp>
      <p:grpSp>
        <p:nvGrpSpPr>
          <p:cNvPr id="11267" name="Group 4"/>
          <p:cNvGrpSpPr/>
          <p:nvPr/>
        </p:nvGrpSpPr>
        <p:grpSpPr bwMode="auto">
          <a:xfrm>
            <a:off x="7010400" y="1374692"/>
            <a:ext cx="4114800" cy="4356100"/>
            <a:chOff x="0" y="0"/>
            <a:chExt cx="2592" cy="2744"/>
          </a:xfrm>
        </p:grpSpPr>
        <p:sp>
          <p:nvSpPr>
            <p:cNvPr id="2" name="Text Box 5"/>
            <p:cNvSpPr txBox="1">
              <a:spLocks noChangeAspect="1" noChangeArrowheads="1"/>
            </p:cNvSpPr>
            <p:nvPr/>
          </p:nvSpPr>
          <p:spPr bwMode="auto">
            <a:xfrm>
              <a:off x="1005" y="1629"/>
              <a:ext cx="25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hangingPunct="0"/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1268" name="Text Box 6"/>
            <p:cNvSpPr txBox="1">
              <a:spLocks noChangeAspect="1" noChangeArrowheads="1"/>
            </p:cNvSpPr>
            <p:nvPr/>
          </p:nvSpPr>
          <p:spPr bwMode="auto">
            <a:xfrm>
              <a:off x="145" y="2456"/>
              <a:ext cx="2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hangingPunct="0"/>
              <a:r>
                <a:rPr lang="zh-CN" altLang="zh-CN" sz="2000" i="1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x </a:t>
              </a:r>
            </a:p>
          </p:txBody>
        </p:sp>
        <p:sp>
          <p:nvSpPr>
            <p:cNvPr id="11269" name="Line 7"/>
            <p:cNvSpPr>
              <a:spLocks noChangeShapeType="1"/>
            </p:cNvSpPr>
            <p:nvPr/>
          </p:nvSpPr>
          <p:spPr bwMode="auto">
            <a:xfrm flipH="1">
              <a:off x="0" y="1640"/>
              <a:ext cx="982" cy="9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0" name="Text Box 8"/>
            <p:cNvSpPr txBox="1">
              <a:spLocks noChangeAspect="1" noChangeArrowheads="1"/>
            </p:cNvSpPr>
            <p:nvPr/>
          </p:nvSpPr>
          <p:spPr bwMode="auto">
            <a:xfrm>
              <a:off x="2374" y="1640"/>
              <a:ext cx="21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hangingPunct="0"/>
              <a:r>
                <a:rPr lang="zh-CN" altLang="zh-CN" sz="2000" i="1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y </a:t>
              </a:r>
            </a:p>
          </p:txBody>
        </p:sp>
        <p:sp>
          <p:nvSpPr>
            <p:cNvPr id="11271" name="Line 9"/>
            <p:cNvSpPr>
              <a:spLocks noChangeShapeType="1"/>
            </p:cNvSpPr>
            <p:nvPr/>
          </p:nvSpPr>
          <p:spPr bwMode="auto">
            <a:xfrm>
              <a:off x="982" y="1640"/>
              <a:ext cx="14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2" name="Text Box 10"/>
            <p:cNvSpPr txBox="1">
              <a:spLocks noChangeAspect="1" noChangeArrowheads="1"/>
            </p:cNvSpPr>
            <p:nvPr/>
          </p:nvSpPr>
          <p:spPr bwMode="auto">
            <a:xfrm>
              <a:off x="768" y="0"/>
              <a:ext cx="24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hangingPunct="0">
                <a:lnSpc>
                  <a:spcPct val="80000"/>
                </a:lnSpc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 z </a:t>
              </a:r>
            </a:p>
          </p:txBody>
        </p:sp>
        <p:sp>
          <p:nvSpPr>
            <p:cNvPr id="11273" name="Line 11"/>
            <p:cNvSpPr>
              <a:spLocks noChangeShapeType="1"/>
            </p:cNvSpPr>
            <p:nvPr/>
          </p:nvSpPr>
          <p:spPr bwMode="auto">
            <a:xfrm>
              <a:off x="982" y="56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7696201" y="4770356"/>
            <a:ext cx="256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000" i="1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8610601" y="2135105"/>
            <a:ext cx="256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7578726" y="4408406"/>
            <a:ext cx="315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endParaRPr lang="zh-CN" altLang="zh-CN" sz="2000" kern="0">
              <a:solidFill>
                <a:srgbClr val="FF0066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8261351" y="2217656"/>
            <a:ext cx="1987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z</a:t>
            </a:r>
            <a:endParaRPr lang="zh-CN" altLang="zh-CN" sz="2000" kern="0">
              <a:solidFill>
                <a:srgbClr val="FF0066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10401301" y="3862306"/>
            <a:ext cx="1987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i="1" kern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endParaRPr lang="zh-CN" altLang="zh-CN" sz="2000" kern="0">
              <a:solidFill>
                <a:srgbClr val="FF0066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7829550" y="3833829"/>
            <a:ext cx="1943100" cy="307777"/>
          </a:xfrm>
          <a:prstGeom prst="rect">
            <a:avLst/>
          </a:prstGeom>
          <a:solidFill>
            <a:srgbClr val="0000FF">
              <a:alpha val="70195"/>
            </a:srgbClr>
          </a:solidFill>
          <a:ln w="19050">
            <a:solidFill>
              <a:schemeClr val="tx1"/>
            </a:solidFill>
            <a:miter lim="800000"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1" name="AutoShape 18"/>
          <p:cNvSpPr>
            <a:spLocks noChangeArrowheads="1"/>
          </p:cNvSpPr>
          <p:nvPr/>
        </p:nvSpPr>
        <p:spPr bwMode="auto">
          <a:xfrm>
            <a:off x="7829550" y="2530392"/>
            <a:ext cx="2667000" cy="742950"/>
          </a:xfrm>
          <a:prstGeom prst="parallelogram">
            <a:avLst>
              <a:gd name="adj" fmla="val 99998"/>
            </a:avLst>
          </a:prstGeom>
          <a:solidFill>
            <a:srgbClr val="FF9900">
              <a:alpha val="89803"/>
            </a:srgbClr>
          </a:solidFill>
          <a:ln w="19050">
            <a:solidFill>
              <a:schemeClr val="tx1"/>
            </a:solidFill>
            <a:miter lim="800000"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2" name="AutoShape 19"/>
          <p:cNvSpPr>
            <a:spLocks noChangeArrowheads="1"/>
          </p:cNvSpPr>
          <p:nvPr/>
        </p:nvSpPr>
        <p:spPr bwMode="auto">
          <a:xfrm rot="16200000" flipH="1">
            <a:off x="9058275" y="3244767"/>
            <a:ext cx="2171700" cy="742950"/>
          </a:xfrm>
          <a:prstGeom prst="parallelogram">
            <a:avLst>
              <a:gd name="adj" fmla="val 100630"/>
            </a:avLst>
          </a:prstGeom>
          <a:solidFill>
            <a:srgbClr val="FF0000">
              <a:alpha val="59999"/>
            </a:srgbClr>
          </a:solidFill>
          <a:ln w="19050">
            <a:solidFill>
              <a:schemeClr val="tx1"/>
            </a:solidFill>
            <a:miter lim="800000"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9448800" y="2865355"/>
            <a:ext cx="17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10510839" y="3351131"/>
            <a:ext cx="256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000" i="1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1285" name="Oval 22"/>
          <p:cNvSpPr>
            <a:spLocks noChangeArrowheads="1"/>
          </p:cNvSpPr>
          <p:nvPr/>
        </p:nvSpPr>
        <p:spPr bwMode="auto">
          <a:xfrm>
            <a:off x="9734550" y="3056154"/>
            <a:ext cx="90" cy="43279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816452" y="2005496"/>
            <a:ext cx="44529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y称为点P的</a:t>
            </a:r>
            <a:r>
              <a:rPr lang="zh-CN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纵</a:t>
            </a: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坐标</a:t>
            </a:r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796610" y="2530392"/>
            <a:ext cx="4452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z称为点P的</a:t>
            </a:r>
            <a:r>
              <a:rPr lang="zh-CN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竖</a:t>
            </a:r>
            <a:r>
              <a:rPr lang="zh-CN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坐标</a:t>
            </a:r>
          </a:p>
        </p:txBody>
      </p:sp>
      <p:sp>
        <p:nvSpPr>
          <p:cNvPr id="11288" name="Text Box 25"/>
          <p:cNvSpPr txBox="1">
            <a:spLocks noChangeArrowheads="1"/>
          </p:cNvSpPr>
          <p:nvPr/>
        </p:nvSpPr>
        <p:spPr bwMode="auto">
          <a:xfrm>
            <a:off x="731838" y="2876731"/>
            <a:ext cx="29738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反之：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（x,y,z)对应唯一的点P</a:t>
            </a:r>
            <a:r>
              <a:rPr lang="zh-CN" altLang="zh-CN" sz="2000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11289" name="Group 26"/>
          <p:cNvGrpSpPr/>
          <p:nvPr/>
        </p:nvGrpSpPr>
        <p:grpSpPr bwMode="auto">
          <a:xfrm>
            <a:off x="796610" y="4153648"/>
            <a:ext cx="5783263" cy="622301"/>
            <a:chOff x="0" y="41"/>
            <a:chExt cx="3643" cy="392"/>
          </a:xfrm>
        </p:grpSpPr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0" y="148"/>
              <a:ext cx="22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空间的点P</a:t>
              </a:r>
            </a:p>
          </p:txBody>
        </p:sp>
        <p:grpSp>
          <p:nvGrpSpPr>
            <p:cNvPr id="11290" name="Group 28"/>
            <p:cNvGrpSpPr/>
            <p:nvPr/>
          </p:nvGrpSpPr>
          <p:grpSpPr bwMode="auto">
            <a:xfrm>
              <a:off x="1867" y="111"/>
              <a:ext cx="1776" cy="322"/>
              <a:chOff x="-588" y="62"/>
              <a:chExt cx="1104" cy="179"/>
            </a:xfrm>
          </p:grpSpPr>
          <p:sp>
            <p:nvSpPr>
              <p:cNvPr id="11291" name="Text Box 29"/>
              <p:cNvSpPr txBox="1">
                <a:spLocks noChangeArrowheads="1"/>
              </p:cNvSpPr>
              <p:nvPr/>
            </p:nvSpPr>
            <p:spPr bwMode="auto">
              <a:xfrm>
                <a:off x="-588" y="82"/>
                <a:ext cx="1104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zh-CN" altLang="zh-CN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有序数组</a:t>
                </a:r>
              </a:p>
            </p:txBody>
          </p:sp>
          <p:graphicFrame>
            <p:nvGraphicFramePr>
              <p:cNvPr id="11292" name="Object 29"/>
              <p:cNvGraphicFramePr>
                <a:graphicFrameLocks noChangeAspect="1"/>
              </p:cNvGraphicFramePr>
              <p:nvPr/>
            </p:nvGraphicFramePr>
            <p:xfrm>
              <a:off x="-131" y="62"/>
              <a:ext cx="534" cy="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1208405" imgH="407035" progId="Equation.3">
                      <p:embed/>
                    </p:oleObj>
                  </mc:Choice>
                  <mc:Fallback>
                    <p:oleObj r:id="rId2" imgW="1208405" imgH="407035" progId="Equation.3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31" y="62"/>
                            <a:ext cx="534" cy="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293" name="Object 30"/>
            <p:cNvGraphicFramePr>
              <a:graphicFrameLocks noChangeAspect="1"/>
            </p:cNvGraphicFramePr>
            <p:nvPr/>
          </p:nvGraphicFramePr>
          <p:xfrm>
            <a:off x="909" y="41"/>
            <a:ext cx="892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272540" imgH="419735" progId="Equation.3">
                    <p:embed/>
                  </p:oleObj>
                </mc:Choice>
                <mc:Fallback>
                  <p:oleObj r:id="rId4" imgW="1272540" imgH="419735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" y="41"/>
                          <a:ext cx="892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5" grpId="0" build="p" advAuto="0"/>
      <p:bldP spid="11276" grpId="0" build="p" advAuto="0"/>
      <p:bldP spid="11277" grpId="0" build="p"/>
      <p:bldP spid="11278" grpId="0" build="p" advAuto="0"/>
      <p:bldP spid="11279" grpId="0" build="p" advAuto="0"/>
      <p:bldP spid="11280" grpId="0" animBg="1"/>
      <p:bldP spid="11281" grpId="0" animBg="1"/>
      <p:bldP spid="11282" grpId="0" animBg="1"/>
      <p:bldP spid="11283" grpId="0" build="p"/>
      <p:bldP spid="11284" grpId="0" build="p" advAuto="0"/>
      <p:bldP spid="11285" grpId="0" animBg="1"/>
      <p:bldP spid="11286" grpId="0"/>
      <p:bldP spid="11287" grpId="0"/>
      <p:bldP spid="112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</Words>
  <Application>Microsoft Office PowerPoint</Application>
  <PresentationFormat>宽屏</PresentationFormat>
  <Paragraphs>244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FandolFang R</vt:lpstr>
      <vt:lpstr>Calibri</vt:lpstr>
      <vt:lpstr>思源黑体 CN Light</vt:lpstr>
      <vt:lpstr>办公资源网：www.bangongziyuan.com</vt:lpstr>
      <vt:lpstr>Microsoft 公式 3.0</vt:lpstr>
      <vt:lpstr>Equation.DSMT4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