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65" r:id="rId6"/>
    <p:sldId id="266" r:id="rId7"/>
    <p:sldId id="267" r:id="rId8"/>
    <p:sldId id="262" r:id="rId9"/>
    <p:sldId id="259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7" r:id="rId19"/>
    <p:sldId id="263" r:id="rId20"/>
    <p:sldId id="264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C577F5EA-B26C-4524-A546-B12CD220F42D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22B86867-2727-4CD2-B58D-EE064B039D2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07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D024D6-15E9-40AF-9870-8934E35A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9F9B80-F8E4-438F-9E9C-CA3410F7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BF7B90-0090-475D-8371-8A369548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BF081D-34B7-4145-B3F7-B6E9B4BBF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AF2C30-6F1B-4472-B702-B2532909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52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465FEE-7317-4A6D-B00D-F5884A13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D0DFB0-5C7A-4E8E-A7D3-6FD29457E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2EE048-E54F-42D0-ADA5-5115DE3D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40DF3EA-04E7-455A-9DA5-1C128AE1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1142C3-257F-4EDD-8780-A9FA2BDE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70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CD4B0-4312-4DB3-9C68-7C8C6AC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D7BEFEF-2648-446D-AAC4-681DC1631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94A898-BB8E-4DD3-A420-F52B9DE6D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74EBA-84F0-4C23-9285-FD279B9A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777907-643F-47FF-A6FA-6DE7FDB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13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734A48-52ED-4B3F-8DEA-A9EFA8F75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FA7097-6D5E-4C33-BD02-817D5A1BA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A7258F-3908-47C2-8C9A-82116CF3C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A32398-4D45-482E-941B-D880C7AB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31B12F-77FC-4599-AA97-0C3A0250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DAB70A-7020-4949-A8CC-C993E2CA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99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B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BB8F2C-7ADF-4F2C-980C-C8457337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8391C4C-B857-489D-8DDC-6506CF62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B8B6BE-4F48-4D64-ACBA-3D1DCCBA1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pPr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7C288F-8380-4D33-A268-5CD1EA67F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60D93A-3B96-4FFE-80AE-456C1FA8C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69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30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>
            <a:extLst>
              <a:ext uri="{FF2B5EF4-FFF2-40B4-BE49-F238E27FC236}">
                <a16:creationId xmlns:a16="http://schemas.microsoft.com/office/drawing/2014/main" id="{4494FA83-8004-4DDC-8A14-2B695BEFEEF6}"/>
              </a:ext>
            </a:extLst>
          </p:cNvPr>
          <p:cNvSpPr/>
          <p:nvPr/>
        </p:nvSpPr>
        <p:spPr>
          <a:xfrm>
            <a:off x="-18178" y="1"/>
            <a:ext cx="12210178" cy="6858000"/>
          </a:xfrm>
          <a:prstGeom prst="rect">
            <a:avLst/>
          </a:prstGeom>
          <a:blipFill dpi="0" rotWithShape="1">
            <a:blip r:embed="rId2">
              <a:alphaModFix amt="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C75DD88-3FC1-4C1D-AD46-7175E547FB03}"/>
              </a:ext>
            </a:extLst>
          </p:cNvPr>
          <p:cNvGrpSpPr/>
          <p:nvPr/>
        </p:nvGrpSpPr>
        <p:grpSpPr>
          <a:xfrm>
            <a:off x="-310788" y="709144"/>
            <a:ext cx="12502788" cy="5374767"/>
            <a:chOff x="4123114" y="1375187"/>
            <a:chExt cx="5295206" cy="283284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DD25F3D-AEFA-4C00-8362-643943749D84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75393FA-D721-4580-9CBF-C67D75B1FA92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B2FE67A-2AA7-4BF4-A2C2-8DEDF69ADA3D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53FE69B-19B6-4242-82EC-BB884C20CB93}"/>
              </a:ext>
            </a:extLst>
          </p:cNvPr>
          <p:cNvSpPr/>
          <p:nvPr/>
        </p:nvSpPr>
        <p:spPr bwMode="auto">
          <a:xfrm>
            <a:off x="3869076" y="4595659"/>
            <a:ext cx="4453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>
              <a:defRPr/>
            </a:pP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某某中小学 九年级数学下册 第</a:t>
            </a:r>
            <a:r>
              <a:rPr lang="en-US" altLang="zh-CN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章</a:t>
            </a:r>
          </a:p>
        </p:txBody>
      </p:sp>
      <p:grpSp>
        <p:nvGrpSpPr>
          <p:cNvPr id="48" name="组合 47">
            <a:extLst>
              <a:ext uri="{FF2B5EF4-FFF2-40B4-BE49-F238E27FC236}">
                <a16:creationId xmlns:a16="http://schemas.microsoft.com/office/drawing/2014/main" id="{9931FC5B-A12E-4D37-A0A8-5DCADDC09A21}"/>
              </a:ext>
            </a:extLst>
          </p:cNvPr>
          <p:cNvGrpSpPr/>
          <p:nvPr/>
        </p:nvGrpSpPr>
        <p:grpSpPr>
          <a:xfrm>
            <a:off x="3340342" y="5793153"/>
            <a:ext cx="5908933" cy="796368"/>
            <a:chOff x="3340342" y="5793153"/>
            <a:chExt cx="5908933" cy="79636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33EDDF6-BBE6-436E-B10D-9BF44982FCB4}"/>
                </a:ext>
              </a:extLst>
            </p:cNvPr>
            <p:cNvSpPr/>
            <p:nvPr/>
          </p:nvSpPr>
          <p:spPr>
            <a:xfrm>
              <a:off x="3957712" y="60066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讲授时间：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C8E51408-47D2-441B-A1A9-4210F36B53B6}"/>
                </a:ext>
              </a:extLst>
            </p:cNvPr>
            <p:cNvGrpSpPr/>
            <p:nvPr/>
          </p:nvGrpSpPr>
          <p:grpSpPr>
            <a:xfrm>
              <a:off x="3340342" y="5793153"/>
              <a:ext cx="767367" cy="796368"/>
              <a:chOff x="3349030" y="3523033"/>
              <a:chExt cx="563557" cy="584855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883A8DB-1835-414A-8FD6-F68D8D50D72C}"/>
                  </a:ext>
                </a:extLst>
              </p:cNvPr>
              <p:cNvGrpSpPr/>
              <p:nvPr/>
            </p:nvGrpSpPr>
            <p:grpSpPr>
              <a:xfrm>
                <a:off x="3349030" y="3523033"/>
                <a:ext cx="563557" cy="584855"/>
                <a:chOff x="3065803" y="729731"/>
                <a:chExt cx="3479126" cy="3610618"/>
              </a:xfrm>
            </p:grpSpPr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7AC38916-7C08-4312-8A36-19172CF68EC9}"/>
                    </a:ext>
                  </a:extLst>
                </p:cNvPr>
                <p:cNvSpPr/>
                <p:nvPr/>
              </p:nvSpPr>
              <p:spPr>
                <a:xfrm>
                  <a:off x="3065803" y="729731"/>
                  <a:ext cx="2867461" cy="2867468"/>
                </a:xfrm>
                <a:prstGeom prst="ellipse">
                  <a:avLst/>
                </a:prstGeom>
                <a:solidFill>
                  <a:srgbClr val="FFFE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5B8E6A7B-181A-4D2C-B7E6-0CF09D916F02}"/>
                    </a:ext>
                  </a:extLst>
                </p:cNvPr>
                <p:cNvSpPr/>
                <p:nvPr/>
              </p:nvSpPr>
              <p:spPr>
                <a:xfrm>
                  <a:off x="3677462" y="1472888"/>
                  <a:ext cx="2867467" cy="2867461"/>
                </a:xfrm>
                <a:prstGeom prst="ellips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365BFF73-05A1-4571-A696-C61C82C107E3}"/>
                    </a:ext>
                  </a:extLst>
                </p:cNvPr>
                <p:cNvSpPr/>
                <p:nvPr/>
              </p:nvSpPr>
              <p:spPr>
                <a:xfrm>
                  <a:off x="3288176" y="919103"/>
                  <a:ext cx="2867466" cy="2867463"/>
                </a:xfrm>
                <a:prstGeom prst="ellipse">
                  <a:avLst/>
                </a:prstGeom>
                <a:gradFill>
                  <a:gsLst>
                    <a:gs pos="0">
                      <a:srgbClr val="ECECEE"/>
                    </a:gs>
                    <a:gs pos="100000">
                      <a:srgbClr val="E8EA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grpSp>
            <p:nvGrpSpPr>
              <p:cNvPr id="14" name="Group 4">
                <a:extLst>
                  <a:ext uri="{FF2B5EF4-FFF2-40B4-BE49-F238E27FC236}">
                    <a16:creationId xmlns:a16="http://schemas.microsoft.com/office/drawing/2014/main" id="{81200567-70BF-46AA-96E4-3483BAABC92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511560" y="3699760"/>
                <a:ext cx="236618" cy="231960"/>
                <a:chOff x="2498" y="1246"/>
                <a:chExt cx="762" cy="747"/>
              </a:xfrm>
              <a:solidFill>
                <a:srgbClr val="8F93A1"/>
              </a:solidFill>
            </p:grpSpPr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126008FB-E984-4840-90DB-0EBDFE6D59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" y="1251"/>
                  <a:ext cx="426" cy="440"/>
                </a:xfrm>
                <a:custGeom>
                  <a:avLst/>
                  <a:gdLst>
                    <a:gd name="T0" fmla="*/ 297 w 349"/>
                    <a:gd name="T1" fmla="*/ 0 h 362"/>
                    <a:gd name="T2" fmla="*/ 19 w 349"/>
                    <a:gd name="T3" fmla="*/ 0 h 362"/>
                    <a:gd name="T4" fmla="*/ 0 w 349"/>
                    <a:gd name="T5" fmla="*/ 20 h 362"/>
                    <a:gd name="T6" fmla="*/ 19 w 349"/>
                    <a:gd name="T7" fmla="*/ 39 h 362"/>
                    <a:gd name="T8" fmla="*/ 297 w 349"/>
                    <a:gd name="T9" fmla="*/ 39 h 362"/>
                    <a:gd name="T10" fmla="*/ 310 w 349"/>
                    <a:gd name="T11" fmla="*/ 52 h 362"/>
                    <a:gd name="T12" fmla="*/ 310 w 349"/>
                    <a:gd name="T13" fmla="*/ 310 h 362"/>
                    <a:gd name="T14" fmla="*/ 297 w 349"/>
                    <a:gd name="T15" fmla="*/ 322 h 362"/>
                    <a:gd name="T16" fmla="*/ 19 w 349"/>
                    <a:gd name="T17" fmla="*/ 322 h 362"/>
                    <a:gd name="T18" fmla="*/ 0 w 349"/>
                    <a:gd name="T19" fmla="*/ 342 h 362"/>
                    <a:gd name="T20" fmla="*/ 19 w 349"/>
                    <a:gd name="T21" fmla="*/ 362 h 362"/>
                    <a:gd name="T22" fmla="*/ 297 w 349"/>
                    <a:gd name="T23" fmla="*/ 362 h 362"/>
                    <a:gd name="T24" fmla="*/ 349 w 349"/>
                    <a:gd name="T25" fmla="*/ 310 h 362"/>
                    <a:gd name="T26" fmla="*/ 349 w 349"/>
                    <a:gd name="T27" fmla="*/ 52 h 362"/>
                    <a:gd name="T28" fmla="*/ 297 w 349"/>
                    <a:gd name="T29" fmla="*/ 0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49" h="362">
                      <a:moveTo>
                        <a:pt x="297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31"/>
                        <a:pt x="9" y="39"/>
                        <a:pt x="19" y="39"/>
                      </a:cubicBezTo>
                      <a:cubicBezTo>
                        <a:pt x="297" y="39"/>
                        <a:pt x="297" y="39"/>
                        <a:pt x="297" y="39"/>
                      </a:cubicBezTo>
                      <a:cubicBezTo>
                        <a:pt x="304" y="39"/>
                        <a:pt x="310" y="45"/>
                        <a:pt x="310" y="52"/>
                      </a:cubicBezTo>
                      <a:cubicBezTo>
                        <a:pt x="310" y="310"/>
                        <a:pt x="310" y="310"/>
                        <a:pt x="310" y="310"/>
                      </a:cubicBezTo>
                      <a:cubicBezTo>
                        <a:pt x="310" y="317"/>
                        <a:pt x="304" y="322"/>
                        <a:pt x="297" y="322"/>
                      </a:cubicBezTo>
                      <a:cubicBezTo>
                        <a:pt x="19" y="322"/>
                        <a:pt x="19" y="322"/>
                        <a:pt x="19" y="322"/>
                      </a:cubicBezTo>
                      <a:cubicBezTo>
                        <a:pt x="9" y="322"/>
                        <a:pt x="0" y="331"/>
                        <a:pt x="0" y="342"/>
                      </a:cubicBezTo>
                      <a:cubicBezTo>
                        <a:pt x="0" y="353"/>
                        <a:pt x="9" y="362"/>
                        <a:pt x="19" y="362"/>
                      </a:cubicBezTo>
                      <a:cubicBezTo>
                        <a:pt x="297" y="362"/>
                        <a:pt x="297" y="362"/>
                        <a:pt x="297" y="362"/>
                      </a:cubicBezTo>
                      <a:cubicBezTo>
                        <a:pt x="326" y="362"/>
                        <a:pt x="349" y="338"/>
                        <a:pt x="349" y="310"/>
                      </a:cubicBezTo>
                      <a:cubicBezTo>
                        <a:pt x="349" y="52"/>
                        <a:pt x="349" y="52"/>
                        <a:pt x="349" y="52"/>
                      </a:cubicBezTo>
                      <a:cubicBezTo>
                        <a:pt x="349" y="24"/>
                        <a:pt x="326" y="0"/>
                        <a:pt x="29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6E2E3399-250E-4215-8E2A-46044AC21D1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498" y="1246"/>
                  <a:ext cx="673" cy="747"/>
                </a:xfrm>
                <a:custGeom>
                  <a:avLst/>
                  <a:gdLst>
                    <a:gd name="T0" fmla="*/ 423 w 551"/>
                    <a:gd name="T1" fmla="*/ 309 h 614"/>
                    <a:gd name="T2" fmla="*/ 456 w 551"/>
                    <a:gd name="T3" fmla="*/ 222 h 614"/>
                    <a:gd name="T4" fmla="*/ 507 w 551"/>
                    <a:gd name="T5" fmla="*/ 256 h 614"/>
                    <a:gd name="T6" fmla="*/ 549 w 551"/>
                    <a:gd name="T7" fmla="*/ 93 h 614"/>
                    <a:gd name="T8" fmla="*/ 510 w 551"/>
                    <a:gd name="T9" fmla="*/ 86 h 614"/>
                    <a:gd name="T10" fmla="*/ 459 w 551"/>
                    <a:gd name="T11" fmla="*/ 171 h 614"/>
                    <a:gd name="T12" fmla="*/ 427 w 551"/>
                    <a:gd name="T13" fmla="*/ 180 h 614"/>
                    <a:gd name="T14" fmla="*/ 399 w 551"/>
                    <a:gd name="T15" fmla="*/ 237 h 614"/>
                    <a:gd name="T16" fmla="*/ 369 w 551"/>
                    <a:gd name="T17" fmla="*/ 263 h 614"/>
                    <a:gd name="T18" fmla="*/ 419 w 551"/>
                    <a:gd name="T19" fmla="*/ 310 h 614"/>
                    <a:gd name="T20" fmla="*/ 218 w 551"/>
                    <a:gd name="T21" fmla="*/ 85 h 614"/>
                    <a:gd name="T22" fmla="*/ 48 w 551"/>
                    <a:gd name="T23" fmla="*/ 85 h 614"/>
                    <a:gd name="T24" fmla="*/ 133 w 551"/>
                    <a:gd name="T25" fmla="*/ 39 h 614"/>
                    <a:gd name="T26" fmla="*/ 133 w 551"/>
                    <a:gd name="T27" fmla="*/ 132 h 614"/>
                    <a:gd name="T28" fmla="*/ 133 w 551"/>
                    <a:gd name="T29" fmla="*/ 39 h 614"/>
                    <a:gd name="T30" fmla="*/ 296 w 551"/>
                    <a:gd name="T31" fmla="*/ 183 h 614"/>
                    <a:gd name="T32" fmla="*/ 12 w 551"/>
                    <a:gd name="T33" fmla="*/ 196 h 614"/>
                    <a:gd name="T34" fmla="*/ 6 w 551"/>
                    <a:gd name="T35" fmla="*/ 381 h 614"/>
                    <a:gd name="T36" fmla="*/ 47 w 551"/>
                    <a:gd name="T37" fmla="*/ 430 h 614"/>
                    <a:gd name="T38" fmla="*/ 60 w 551"/>
                    <a:gd name="T39" fmla="*/ 562 h 614"/>
                    <a:gd name="T40" fmla="*/ 117 w 551"/>
                    <a:gd name="T41" fmla="*/ 614 h 614"/>
                    <a:gd name="T42" fmla="*/ 206 w 551"/>
                    <a:gd name="T43" fmla="*/ 562 h 614"/>
                    <a:gd name="T44" fmla="*/ 235 w 551"/>
                    <a:gd name="T45" fmla="*/ 298 h 614"/>
                    <a:gd name="T46" fmla="*/ 343 w 551"/>
                    <a:gd name="T47" fmla="*/ 230 h 614"/>
                    <a:gd name="T48" fmla="*/ 224 w 551"/>
                    <a:gd name="T49" fmla="*/ 261 h 614"/>
                    <a:gd name="T50" fmla="*/ 167 w 551"/>
                    <a:gd name="T51" fmla="*/ 559 h 614"/>
                    <a:gd name="T52" fmla="*/ 117 w 551"/>
                    <a:gd name="T53" fmla="*/ 575 h 614"/>
                    <a:gd name="T54" fmla="*/ 88 w 551"/>
                    <a:gd name="T55" fmla="*/ 429 h 614"/>
                    <a:gd name="T56" fmla="*/ 46 w 551"/>
                    <a:gd name="T57" fmla="*/ 382 h 614"/>
                    <a:gd name="T58" fmla="*/ 40 w 551"/>
                    <a:gd name="T59" fmla="*/ 226 h 614"/>
                    <a:gd name="T60" fmla="*/ 43 w 551"/>
                    <a:gd name="T61" fmla="*/ 222 h 614"/>
                    <a:gd name="T62" fmla="*/ 304 w 551"/>
                    <a:gd name="T63" fmla="*/ 230 h 6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1" h="614">
                      <a:moveTo>
                        <a:pt x="419" y="310"/>
                      </a:moveTo>
                      <a:cubicBezTo>
                        <a:pt x="420" y="310"/>
                        <a:pt x="422" y="310"/>
                        <a:pt x="423" y="309"/>
                      </a:cubicBezTo>
                      <a:cubicBezTo>
                        <a:pt x="430" y="308"/>
                        <a:pt x="436" y="302"/>
                        <a:pt x="438" y="295"/>
                      </a:cubicBezTo>
                      <a:cubicBezTo>
                        <a:pt x="456" y="222"/>
                        <a:pt x="456" y="222"/>
                        <a:pt x="456" y="222"/>
                      </a:cubicBezTo>
                      <a:cubicBezTo>
                        <a:pt x="488" y="252"/>
                        <a:pt x="488" y="252"/>
                        <a:pt x="488" y="252"/>
                      </a:cubicBezTo>
                      <a:cubicBezTo>
                        <a:pt x="493" y="257"/>
                        <a:pt x="501" y="258"/>
                        <a:pt x="507" y="256"/>
                      </a:cubicBezTo>
                      <a:cubicBezTo>
                        <a:pt x="514" y="254"/>
                        <a:pt x="519" y="248"/>
                        <a:pt x="521" y="241"/>
                      </a:cubicBezTo>
                      <a:cubicBezTo>
                        <a:pt x="549" y="93"/>
                        <a:pt x="549" y="93"/>
                        <a:pt x="549" y="93"/>
                      </a:cubicBezTo>
                      <a:cubicBezTo>
                        <a:pt x="551" y="82"/>
                        <a:pt x="544" y="72"/>
                        <a:pt x="533" y="70"/>
                      </a:cubicBezTo>
                      <a:cubicBezTo>
                        <a:pt x="523" y="68"/>
                        <a:pt x="512" y="75"/>
                        <a:pt x="510" y="86"/>
                      </a:cubicBezTo>
                      <a:cubicBezTo>
                        <a:pt x="489" y="199"/>
                        <a:pt x="489" y="199"/>
                        <a:pt x="489" y="199"/>
                      </a:cubicBezTo>
                      <a:cubicBezTo>
                        <a:pt x="459" y="171"/>
                        <a:pt x="459" y="171"/>
                        <a:pt x="459" y="171"/>
                      </a:cubicBezTo>
                      <a:cubicBezTo>
                        <a:pt x="454" y="166"/>
                        <a:pt x="447" y="164"/>
                        <a:pt x="441" y="166"/>
                      </a:cubicBezTo>
                      <a:cubicBezTo>
                        <a:pt x="434" y="168"/>
                        <a:pt x="429" y="173"/>
                        <a:pt x="427" y="180"/>
                      </a:cubicBezTo>
                      <a:cubicBezTo>
                        <a:pt x="409" y="249"/>
                        <a:pt x="409" y="249"/>
                        <a:pt x="409" y="249"/>
                      </a:cubicBezTo>
                      <a:cubicBezTo>
                        <a:pt x="399" y="237"/>
                        <a:pt x="399" y="237"/>
                        <a:pt x="399" y="237"/>
                      </a:cubicBezTo>
                      <a:cubicBezTo>
                        <a:pt x="392" y="229"/>
                        <a:pt x="379" y="228"/>
                        <a:pt x="371" y="235"/>
                      </a:cubicBezTo>
                      <a:cubicBezTo>
                        <a:pt x="363" y="242"/>
                        <a:pt x="362" y="254"/>
                        <a:pt x="369" y="263"/>
                      </a:cubicBezTo>
                      <a:cubicBezTo>
                        <a:pt x="404" y="303"/>
                        <a:pt x="404" y="303"/>
                        <a:pt x="404" y="303"/>
                      </a:cubicBezTo>
                      <a:cubicBezTo>
                        <a:pt x="408" y="307"/>
                        <a:pt x="413" y="310"/>
                        <a:pt x="419" y="310"/>
                      </a:cubicBezTo>
                      <a:close/>
                      <a:moveTo>
                        <a:pt x="133" y="171"/>
                      </a:moveTo>
                      <a:cubicBezTo>
                        <a:pt x="180" y="171"/>
                        <a:pt x="218" y="132"/>
                        <a:pt x="218" y="85"/>
                      </a:cubicBezTo>
                      <a:cubicBezTo>
                        <a:pt x="218" y="38"/>
                        <a:pt x="180" y="0"/>
                        <a:pt x="133" y="0"/>
                      </a:cubicBezTo>
                      <a:cubicBezTo>
                        <a:pt x="86" y="0"/>
                        <a:pt x="48" y="38"/>
                        <a:pt x="48" y="85"/>
                      </a:cubicBezTo>
                      <a:cubicBezTo>
                        <a:pt x="48" y="132"/>
                        <a:pt x="86" y="171"/>
                        <a:pt x="133" y="171"/>
                      </a:cubicBezTo>
                      <a:close/>
                      <a:moveTo>
                        <a:pt x="133" y="39"/>
                      </a:moveTo>
                      <a:cubicBezTo>
                        <a:pt x="158" y="39"/>
                        <a:pt x="179" y="60"/>
                        <a:pt x="179" y="85"/>
                      </a:cubicBezTo>
                      <a:cubicBezTo>
                        <a:pt x="179" y="111"/>
                        <a:pt x="159" y="132"/>
                        <a:pt x="133" y="132"/>
                      </a:cubicBezTo>
                      <a:cubicBezTo>
                        <a:pt x="107" y="132"/>
                        <a:pt x="87" y="111"/>
                        <a:pt x="87" y="85"/>
                      </a:cubicBezTo>
                      <a:cubicBezTo>
                        <a:pt x="87" y="60"/>
                        <a:pt x="108" y="39"/>
                        <a:pt x="133" y="39"/>
                      </a:cubicBezTo>
                      <a:close/>
                      <a:moveTo>
                        <a:pt x="343" y="230"/>
                      </a:moveTo>
                      <a:cubicBezTo>
                        <a:pt x="343" y="204"/>
                        <a:pt x="322" y="183"/>
                        <a:pt x="296" y="183"/>
                      </a:cubicBezTo>
                      <a:cubicBezTo>
                        <a:pt x="43" y="183"/>
                        <a:pt x="43" y="183"/>
                        <a:pt x="43" y="183"/>
                      </a:cubicBezTo>
                      <a:cubicBezTo>
                        <a:pt x="31" y="183"/>
                        <a:pt x="21" y="188"/>
                        <a:pt x="12" y="196"/>
                      </a:cubicBezTo>
                      <a:cubicBezTo>
                        <a:pt x="4" y="204"/>
                        <a:pt x="0" y="215"/>
                        <a:pt x="1" y="227"/>
                      </a:cubicBezTo>
                      <a:cubicBezTo>
                        <a:pt x="6" y="381"/>
                        <a:pt x="6" y="381"/>
                        <a:pt x="6" y="381"/>
                      </a:cubicBezTo>
                      <a:cubicBezTo>
                        <a:pt x="7" y="394"/>
                        <a:pt x="13" y="407"/>
                        <a:pt x="24" y="414"/>
                      </a:cubicBezTo>
                      <a:cubicBezTo>
                        <a:pt x="47" y="430"/>
                        <a:pt x="47" y="430"/>
                        <a:pt x="47" y="430"/>
                      </a:cubicBezTo>
                      <a:cubicBezTo>
                        <a:pt x="48" y="430"/>
                        <a:pt x="49" y="431"/>
                        <a:pt x="49" y="432"/>
                      </a:cubicBezTo>
                      <a:cubicBezTo>
                        <a:pt x="60" y="562"/>
                        <a:pt x="60" y="562"/>
                        <a:pt x="60" y="562"/>
                      </a:cubicBezTo>
                      <a:cubicBezTo>
                        <a:pt x="61" y="576"/>
                        <a:pt x="68" y="589"/>
                        <a:pt x="78" y="599"/>
                      </a:cubicBezTo>
                      <a:cubicBezTo>
                        <a:pt x="89" y="609"/>
                        <a:pt x="103" y="614"/>
                        <a:pt x="117" y="614"/>
                      </a:cubicBezTo>
                      <a:cubicBezTo>
                        <a:pt x="149" y="614"/>
                        <a:pt x="149" y="614"/>
                        <a:pt x="149" y="614"/>
                      </a:cubicBezTo>
                      <a:cubicBezTo>
                        <a:pt x="178" y="614"/>
                        <a:pt x="203" y="592"/>
                        <a:pt x="206" y="562"/>
                      </a:cubicBezTo>
                      <a:cubicBezTo>
                        <a:pt x="233" y="301"/>
                        <a:pt x="233" y="301"/>
                        <a:pt x="233" y="301"/>
                      </a:cubicBezTo>
                      <a:cubicBezTo>
                        <a:pt x="233" y="299"/>
                        <a:pt x="234" y="298"/>
                        <a:pt x="235" y="298"/>
                      </a:cubicBezTo>
                      <a:cubicBezTo>
                        <a:pt x="310" y="275"/>
                        <a:pt x="310" y="275"/>
                        <a:pt x="310" y="275"/>
                      </a:cubicBezTo>
                      <a:cubicBezTo>
                        <a:pt x="330" y="269"/>
                        <a:pt x="343" y="251"/>
                        <a:pt x="343" y="230"/>
                      </a:cubicBezTo>
                      <a:close/>
                      <a:moveTo>
                        <a:pt x="299" y="238"/>
                      </a:moveTo>
                      <a:cubicBezTo>
                        <a:pt x="224" y="261"/>
                        <a:pt x="224" y="261"/>
                        <a:pt x="224" y="261"/>
                      </a:cubicBezTo>
                      <a:cubicBezTo>
                        <a:pt x="207" y="266"/>
                        <a:pt x="196" y="280"/>
                        <a:pt x="194" y="297"/>
                      </a:cubicBezTo>
                      <a:cubicBezTo>
                        <a:pt x="167" y="559"/>
                        <a:pt x="167" y="559"/>
                        <a:pt x="167" y="559"/>
                      </a:cubicBezTo>
                      <a:cubicBezTo>
                        <a:pt x="166" y="568"/>
                        <a:pt x="158" y="575"/>
                        <a:pt x="149" y="575"/>
                      </a:cubicBezTo>
                      <a:cubicBezTo>
                        <a:pt x="117" y="575"/>
                        <a:pt x="117" y="575"/>
                        <a:pt x="117" y="575"/>
                      </a:cubicBezTo>
                      <a:cubicBezTo>
                        <a:pt x="107" y="575"/>
                        <a:pt x="100" y="568"/>
                        <a:pt x="99" y="558"/>
                      </a:cubicBezTo>
                      <a:cubicBezTo>
                        <a:pt x="88" y="429"/>
                        <a:pt x="88" y="429"/>
                        <a:pt x="88" y="429"/>
                      </a:cubicBezTo>
                      <a:cubicBezTo>
                        <a:pt x="87" y="416"/>
                        <a:pt x="80" y="405"/>
                        <a:pt x="69" y="398"/>
                      </a:cubicBezTo>
                      <a:cubicBezTo>
                        <a:pt x="46" y="382"/>
                        <a:pt x="46" y="382"/>
                        <a:pt x="46" y="382"/>
                      </a:cubicBezTo>
                      <a:cubicBezTo>
                        <a:pt x="46" y="382"/>
                        <a:pt x="45" y="381"/>
                        <a:pt x="45" y="380"/>
                      </a:cubicBezTo>
                      <a:cubicBezTo>
                        <a:pt x="40" y="226"/>
                        <a:pt x="40" y="226"/>
                        <a:pt x="40" y="226"/>
                      </a:cubicBezTo>
                      <a:cubicBezTo>
                        <a:pt x="40" y="225"/>
                        <a:pt x="40" y="224"/>
                        <a:pt x="41" y="223"/>
                      </a:cubicBezTo>
                      <a:cubicBezTo>
                        <a:pt x="41" y="223"/>
                        <a:pt x="42" y="222"/>
                        <a:pt x="43" y="222"/>
                      </a:cubicBezTo>
                      <a:cubicBezTo>
                        <a:pt x="296" y="222"/>
                        <a:pt x="296" y="222"/>
                        <a:pt x="296" y="222"/>
                      </a:cubicBezTo>
                      <a:cubicBezTo>
                        <a:pt x="301" y="222"/>
                        <a:pt x="304" y="226"/>
                        <a:pt x="304" y="230"/>
                      </a:cubicBezTo>
                      <a:cubicBezTo>
                        <a:pt x="304" y="234"/>
                        <a:pt x="302" y="237"/>
                        <a:pt x="299" y="2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7C5EDE9-FFF3-4E14-8C79-F0C1599102E0}"/>
                </a:ext>
              </a:extLst>
            </p:cNvPr>
            <p:cNvSpPr/>
            <p:nvPr/>
          </p:nvSpPr>
          <p:spPr>
            <a:xfrm>
              <a:off x="7005524" y="59939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主讲老师：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F613D3F-55B6-4B54-B4FB-8A0206A0D52B}"/>
                </a:ext>
              </a:extLst>
            </p:cNvPr>
            <p:cNvGrpSpPr/>
            <p:nvPr/>
          </p:nvGrpSpPr>
          <p:grpSpPr>
            <a:xfrm>
              <a:off x="6407204" y="5793153"/>
              <a:ext cx="767367" cy="796368"/>
              <a:chOff x="3065803" y="729731"/>
              <a:chExt cx="3479126" cy="3610618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61E3F297-DF4E-48E5-9363-FD278939EB00}"/>
                  </a:ext>
                </a:extLst>
              </p:cNvPr>
              <p:cNvSpPr/>
              <p:nvPr/>
            </p:nvSpPr>
            <p:spPr>
              <a:xfrm>
                <a:off x="3065803" y="729731"/>
                <a:ext cx="2867461" cy="2867468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0C0B6A0-AABA-4FF6-B7F3-6C14978AC0E3}"/>
                  </a:ext>
                </a:extLst>
              </p:cNvPr>
              <p:cNvSpPr/>
              <p:nvPr/>
            </p:nvSpPr>
            <p:spPr>
              <a:xfrm>
                <a:off x="3677462" y="1472888"/>
                <a:ext cx="2867467" cy="2867461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8388F238-6CCD-436D-8982-F4AB306198F9}"/>
                  </a:ext>
                </a:extLst>
              </p:cNvPr>
              <p:cNvSpPr/>
              <p:nvPr/>
            </p:nvSpPr>
            <p:spPr>
              <a:xfrm>
                <a:off x="3288176" y="919103"/>
                <a:ext cx="2867466" cy="286746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BAA8BD3E-B0A9-489B-8BB0-50E79769E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7560" y="5989637"/>
              <a:ext cx="281256" cy="327200"/>
            </a:xfrm>
            <a:custGeom>
              <a:avLst/>
              <a:gdLst>
                <a:gd name="T0" fmla="*/ 688 w 701"/>
                <a:gd name="T1" fmla="*/ 820 h 820"/>
                <a:gd name="T2" fmla="*/ 21 w 701"/>
                <a:gd name="T3" fmla="*/ 820 h 820"/>
                <a:gd name="T4" fmla="*/ 0 w 701"/>
                <a:gd name="T5" fmla="*/ 800 h 820"/>
                <a:gd name="T6" fmla="*/ 99 w 701"/>
                <a:gd name="T7" fmla="*/ 512 h 820"/>
                <a:gd name="T8" fmla="*/ 113 w 701"/>
                <a:gd name="T9" fmla="*/ 507 h 820"/>
                <a:gd name="T10" fmla="*/ 204 w 701"/>
                <a:gd name="T11" fmla="*/ 549 h 820"/>
                <a:gd name="T12" fmla="*/ 58 w 701"/>
                <a:gd name="T13" fmla="*/ 665 h 820"/>
                <a:gd name="T14" fmla="*/ 655 w 701"/>
                <a:gd name="T15" fmla="*/ 779 h 820"/>
                <a:gd name="T16" fmla="*/ 573 w 701"/>
                <a:gd name="T17" fmla="*/ 548 h 820"/>
                <a:gd name="T18" fmla="*/ 477 w 701"/>
                <a:gd name="T19" fmla="*/ 507 h 820"/>
                <a:gd name="T20" fmla="*/ 595 w 701"/>
                <a:gd name="T21" fmla="*/ 509 h 820"/>
                <a:gd name="T22" fmla="*/ 696 w 701"/>
                <a:gd name="T23" fmla="*/ 807 h 820"/>
                <a:gd name="T24" fmla="*/ 300 w 701"/>
                <a:gd name="T25" fmla="*/ 711 h 820"/>
                <a:gd name="T26" fmla="*/ 322 w 701"/>
                <a:gd name="T27" fmla="*/ 547 h 820"/>
                <a:gd name="T28" fmla="*/ 381 w 701"/>
                <a:gd name="T29" fmla="*/ 525 h 820"/>
                <a:gd name="T30" fmla="*/ 369 w 701"/>
                <a:gd name="T31" fmla="*/ 569 h 820"/>
                <a:gd name="T32" fmla="*/ 354 w 701"/>
                <a:gd name="T33" fmla="*/ 752 h 820"/>
                <a:gd name="T34" fmla="*/ 454 w 701"/>
                <a:gd name="T35" fmla="*/ 452 h 820"/>
                <a:gd name="T36" fmla="*/ 345 w 701"/>
                <a:gd name="T37" fmla="*/ 508 h 820"/>
                <a:gd name="T38" fmla="*/ 239 w 701"/>
                <a:gd name="T39" fmla="*/ 455 h 820"/>
                <a:gd name="T40" fmla="*/ 149 w 701"/>
                <a:gd name="T41" fmla="*/ 309 h 820"/>
                <a:gd name="T42" fmla="*/ 139 w 701"/>
                <a:gd name="T43" fmla="*/ 236 h 820"/>
                <a:gd name="T44" fmla="*/ 156 w 701"/>
                <a:gd name="T45" fmla="*/ 226 h 820"/>
                <a:gd name="T46" fmla="*/ 353 w 701"/>
                <a:gd name="T47" fmla="*/ 25 h 820"/>
                <a:gd name="T48" fmla="*/ 540 w 701"/>
                <a:gd name="T49" fmla="*/ 231 h 820"/>
                <a:gd name="T50" fmla="*/ 548 w 701"/>
                <a:gd name="T51" fmla="*/ 246 h 820"/>
                <a:gd name="T52" fmla="*/ 512 w 701"/>
                <a:gd name="T53" fmla="*/ 341 h 820"/>
                <a:gd name="T54" fmla="*/ 490 w 701"/>
                <a:gd name="T55" fmla="*/ 256 h 820"/>
                <a:gd name="T56" fmla="*/ 481 w 701"/>
                <a:gd name="T57" fmla="*/ 240 h 820"/>
                <a:gd name="T58" fmla="*/ 424 w 701"/>
                <a:gd name="T59" fmla="*/ 136 h 820"/>
                <a:gd name="T60" fmla="*/ 405 w 701"/>
                <a:gd name="T61" fmla="*/ 158 h 820"/>
                <a:gd name="T62" fmla="*/ 394 w 701"/>
                <a:gd name="T63" fmla="*/ 164 h 820"/>
                <a:gd name="T64" fmla="*/ 393 w 701"/>
                <a:gd name="T65" fmla="*/ 132 h 820"/>
                <a:gd name="T66" fmla="*/ 214 w 701"/>
                <a:gd name="T67" fmla="*/ 162 h 820"/>
                <a:gd name="T68" fmla="*/ 205 w 701"/>
                <a:gd name="T69" fmla="*/ 257 h 820"/>
                <a:gd name="T70" fmla="*/ 202 w 701"/>
                <a:gd name="T71" fmla="*/ 263 h 820"/>
                <a:gd name="T72" fmla="*/ 184 w 701"/>
                <a:gd name="T73" fmla="*/ 295 h 820"/>
                <a:gd name="T74" fmla="*/ 208 w 701"/>
                <a:gd name="T75" fmla="*/ 313 h 820"/>
                <a:gd name="T76" fmla="*/ 266 w 701"/>
                <a:gd name="T77" fmla="*/ 429 h 820"/>
                <a:gd name="T78" fmla="*/ 426 w 701"/>
                <a:gd name="T79" fmla="*/ 426 h 820"/>
                <a:gd name="T80" fmla="*/ 480 w 701"/>
                <a:gd name="T81" fmla="*/ 313 h 820"/>
                <a:gd name="T82" fmla="*/ 504 w 701"/>
                <a:gd name="T83" fmla="*/ 294 h 820"/>
                <a:gd name="T84" fmla="*/ 492 w 701"/>
                <a:gd name="T85" fmla="*/ 26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1" h="820">
                  <a:moveTo>
                    <a:pt x="696" y="807"/>
                  </a:moveTo>
                  <a:cubicBezTo>
                    <a:pt x="688" y="820"/>
                    <a:pt x="688" y="820"/>
                    <a:pt x="688" y="820"/>
                  </a:cubicBezTo>
                  <a:cubicBezTo>
                    <a:pt x="670" y="820"/>
                    <a:pt x="670" y="820"/>
                    <a:pt x="670" y="820"/>
                  </a:cubicBezTo>
                  <a:cubicBezTo>
                    <a:pt x="21" y="820"/>
                    <a:pt x="21" y="820"/>
                    <a:pt x="21" y="820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1" y="760"/>
                    <a:pt x="5" y="707"/>
                    <a:pt x="19" y="655"/>
                  </a:cubicBezTo>
                  <a:cubicBezTo>
                    <a:pt x="33" y="601"/>
                    <a:pt x="57" y="549"/>
                    <a:pt x="99" y="512"/>
                  </a:cubicBezTo>
                  <a:cubicBezTo>
                    <a:pt x="105" y="507"/>
                    <a:pt x="105" y="507"/>
                    <a:pt x="105" y="507"/>
                  </a:cubicBezTo>
                  <a:cubicBezTo>
                    <a:pt x="113" y="507"/>
                    <a:pt x="113" y="507"/>
                    <a:pt x="113" y="507"/>
                  </a:cubicBezTo>
                  <a:cubicBezTo>
                    <a:pt x="204" y="507"/>
                    <a:pt x="204" y="507"/>
                    <a:pt x="204" y="507"/>
                  </a:cubicBezTo>
                  <a:cubicBezTo>
                    <a:pt x="204" y="549"/>
                    <a:pt x="204" y="549"/>
                    <a:pt x="204" y="549"/>
                  </a:cubicBezTo>
                  <a:cubicBezTo>
                    <a:pt x="121" y="548"/>
                    <a:pt x="121" y="548"/>
                    <a:pt x="121" y="548"/>
                  </a:cubicBezTo>
                  <a:cubicBezTo>
                    <a:pt x="89" y="578"/>
                    <a:pt x="70" y="621"/>
                    <a:pt x="58" y="665"/>
                  </a:cubicBezTo>
                  <a:cubicBezTo>
                    <a:pt x="48" y="705"/>
                    <a:pt x="43" y="746"/>
                    <a:pt x="42" y="780"/>
                  </a:cubicBezTo>
                  <a:cubicBezTo>
                    <a:pt x="655" y="779"/>
                    <a:pt x="655" y="779"/>
                    <a:pt x="655" y="779"/>
                  </a:cubicBezTo>
                  <a:cubicBezTo>
                    <a:pt x="656" y="741"/>
                    <a:pt x="644" y="695"/>
                    <a:pt x="631" y="653"/>
                  </a:cubicBezTo>
                  <a:cubicBezTo>
                    <a:pt x="617" y="610"/>
                    <a:pt x="597" y="573"/>
                    <a:pt x="573" y="548"/>
                  </a:cubicBezTo>
                  <a:cubicBezTo>
                    <a:pt x="477" y="548"/>
                    <a:pt x="477" y="548"/>
                    <a:pt x="477" y="548"/>
                  </a:cubicBezTo>
                  <a:cubicBezTo>
                    <a:pt x="477" y="507"/>
                    <a:pt x="477" y="507"/>
                    <a:pt x="477" y="507"/>
                  </a:cubicBezTo>
                  <a:cubicBezTo>
                    <a:pt x="586" y="507"/>
                    <a:pt x="586" y="507"/>
                    <a:pt x="586" y="507"/>
                  </a:cubicBezTo>
                  <a:cubicBezTo>
                    <a:pt x="595" y="509"/>
                    <a:pt x="595" y="509"/>
                    <a:pt x="595" y="509"/>
                  </a:cubicBezTo>
                  <a:cubicBezTo>
                    <a:pt x="627" y="539"/>
                    <a:pt x="653" y="588"/>
                    <a:pt x="670" y="640"/>
                  </a:cubicBezTo>
                  <a:cubicBezTo>
                    <a:pt x="687" y="695"/>
                    <a:pt x="701" y="759"/>
                    <a:pt x="696" y="807"/>
                  </a:cubicBezTo>
                  <a:close/>
                  <a:moveTo>
                    <a:pt x="354" y="752"/>
                  </a:moveTo>
                  <a:cubicBezTo>
                    <a:pt x="300" y="711"/>
                    <a:pt x="300" y="711"/>
                    <a:pt x="300" y="711"/>
                  </a:cubicBezTo>
                  <a:cubicBezTo>
                    <a:pt x="335" y="569"/>
                    <a:pt x="335" y="569"/>
                    <a:pt x="335" y="569"/>
                  </a:cubicBezTo>
                  <a:cubicBezTo>
                    <a:pt x="322" y="547"/>
                    <a:pt x="322" y="547"/>
                    <a:pt x="322" y="547"/>
                  </a:cubicBezTo>
                  <a:cubicBezTo>
                    <a:pt x="323" y="525"/>
                    <a:pt x="323" y="525"/>
                    <a:pt x="323" y="525"/>
                  </a:cubicBezTo>
                  <a:cubicBezTo>
                    <a:pt x="348" y="524"/>
                    <a:pt x="356" y="524"/>
                    <a:pt x="381" y="525"/>
                  </a:cubicBezTo>
                  <a:cubicBezTo>
                    <a:pt x="382" y="547"/>
                    <a:pt x="382" y="547"/>
                    <a:pt x="382" y="547"/>
                  </a:cubicBezTo>
                  <a:cubicBezTo>
                    <a:pt x="369" y="569"/>
                    <a:pt x="369" y="569"/>
                    <a:pt x="369" y="569"/>
                  </a:cubicBezTo>
                  <a:cubicBezTo>
                    <a:pt x="409" y="711"/>
                    <a:pt x="409" y="711"/>
                    <a:pt x="409" y="711"/>
                  </a:cubicBezTo>
                  <a:cubicBezTo>
                    <a:pt x="354" y="752"/>
                    <a:pt x="354" y="752"/>
                    <a:pt x="354" y="752"/>
                  </a:cubicBezTo>
                  <a:close/>
                  <a:moveTo>
                    <a:pt x="512" y="341"/>
                  </a:moveTo>
                  <a:cubicBezTo>
                    <a:pt x="498" y="389"/>
                    <a:pt x="479" y="425"/>
                    <a:pt x="454" y="452"/>
                  </a:cubicBezTo>
                  <a:cubicBezTo>
                    <a:pt x="426" y="481"/>
                    <a:pt x="392" y="498"/>
                    <a:pt x="348" y="507"/>
                  </a:cubicBezTo>
                  <a:cubicBezTo>
                    <a:pt x="345" y="508"/>
                    <a:pt x="345" y="508"/>
                    <a:pt x="345" y="508"/>
                  </a:cubicBezTo>
                  <a:cubicBezTo>
                    <a:pt x="341" y="508"/>
                    <a:pt x="341" y="508"/>
                    <a:pt x="341" y="508"/>
                  </a:cubicBezTo>
                  <a:cubicBezTo>
                    <a:pt x="302" y="501"/>
                    <a:pt x="268" y="484"/>
                    <a:pt x="239" y="455"/>
                  </a:cubicBezTo>
                  <a:cubicBezTo>
                    <a:pt x="212" y="428"/>
                    <a:pt x="191" y="391"/>
                    <a:pt x="177" y="342"/>
                  </a:cubicBezTo>
                  <a:cubicBezTo>
                    <a:pt x="164" y="335"/>
                    <a:pt x="155" y="324"/>
                    <a:pt x="149" y="309"/>
                  </a:cubicBezTo>
                  <a:cubicBezTo>
                    <a:pt x="142" y="293"/>
                    <a:pt x="139" y="271"/>
                    <a:pt x="139" y="24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8" y="231"/>
                    <a:pt x="148" y="231"/>
                    <a:pt x="148" y="231"/>
                  </a:cubicBezTo>
                  <a:cubicBezTo>
                    <a:pt x="150" y="229"/>
                    <a:pt x="153" y="227"/>
                    <a:pt x="156" y="226"/>
                  </a:cubicBezTo>
                  <a:cubicBezTo>
                    <a:pt x="143" y="150"/>
                    <a:pt x="147" y="85"/>
                    <a:pt x="193" y="42"/>
                  </a:cubicBezTo>
                  <a:cubicBezTo>
                    <a:pt x="229" y="15"/>
                    <a:pt x="294" y="34"/>
                    <a:pt x="353" y="25"/>
                  </a:cubicBezTo>
                  <a:cubicBezTo>
                    <a:pt x="521" y="0"/>
                    <a:pt x="520" y="85"/>
                    <a:pt x="537" y="229"/>
                  </a:cubicBezTo>
                  <a:cubicBezTo>
                    <a:pt x="538" y="230"/>
                    <a:pt x="539" y="230"/>
                    <a:pt x="540" y="231"/>
                  </a:cubicBezTo>
                  <a:cubicBezTo>
                    <a:pt x="548" y="236"/>
                    <a:pt x="548" y="236"/>
                    <a:pt x="548" y="236"/>
                  </a:cubicBezTo>
                  <a:cubicBezTo>
                    <a:pt x="548" y="246"/>
                    <a:pt x="548" y="246"/>
                    <a:pt x="548" y="246"/>
                  </a:cubicBezTo>
                  <a:cubicBezTo>
                    <a:pt x="549" y="271"/>
                    <a:pt x="546" y="292"/>
                    <a:pt x="539" y="308"/>
                  </a:cubicBezTo>
                  <a:cubicBezTo>
                    <a:pt x="533" y="323"/>
                    <a:pt x="524" y="334"/>
                    <a:pt x="512" y="341"/>
                  </a:cubicBezTo>
                  <a:close/>
                  <a:moveTo>
                    <a:pt x="492" y="265"/>
                  </a:moveTo>
                  <a:cubicBezTo>
                    <a:pt x="490" y="256"/>
                    <a:pt x="490" y="256"/>
                    <a:pt x="490" y="256"/>
                  </a:cubicBezTo>
                  <a:cubicBezTo>
                    <a:pt x="484" y="257"/>
                    <a:pt x="484" y="257"/>
                    <a:pt x="484" y="257"/>
                  </a:cubicBezTo>
                  <a:cubicBezTo>
                    <a:pt x="481" y="240"/>
                    <a:pt x="481" y="240"/>
                    <a:pt x="481" y="240"/>
                  </a:cubicBezTo>
                  <a:cubicBezTo>
                    <a:pt x="479" y="227"/>
                    <a:pt x="475" y="161"/>
                    <a:pt x="470" y="150"/>
                  </a:cubicBezTo>
                  <a:cubicBezTo>
                    <a:pt x="455" y="156"/>
                    <a:pt x="439" y="145"/>
                    <a:pt x="424" y="136"/>
                  </a:cubicBezTo>
                  <a:cubicBezTo>
                    <a:pt x="417" y="160"/>
                    <a:pt x="417" y="160"/>
                    <a:pt x="417" y="160"/>
                  </a:cubicBezTo>
                  <a:cubicBezTo>
                    <a:pt x="405" y="158"/>
                    <a:pt x="405" y="158"/>
                    <a:pt x="405" y="158"/>
                  </a:cubicBezTo>
                  <a:cubicBezTo>
                    <a:pt x="406" y="144"/>
                    <a:pt x="406" y="144"/>
                    <a:pt x="406" y="144"/>
                  </a:cubicBezTo>
                  <a:cubicBezTo>
                    <a:pt x="394" y="164"/>
                    <a:pt x="394" y="164"/>
                    <a:pt x="394" y="164"/>
                  </a:cubicBezTo>
                  <a:cubicBezTo>
                    <a:pt x="382" y="162"/>
                    <a:pt x="382" y="162"/>
                    <a:pt x="382" y="162"/>
                  </a:cubicBezTo>
                  <a:cubicBezTo>
                    <a:pt x="393" y="132"/>
                    <a:pt x="393" y="132"/>
                    <a:pt x="393" y="132"/>
                  </a:cubicBezTo>
                  <a:cubicBezTo>
                    <a:pt x="334" y="173"/>
                    <a:pt x="231" y="171"/>
                    <a:pt x="218" y="153"/>
                  </a:cubicBezTo>
                  <a:cubicBezTo>
                    <a:pt x="216" y="155"/>
                    <a:pt x="215" y="159"/>
                    <a:pt x="214" y="162"/>
                  </a:cubicBezTo>
                  <a:cubicBezTo>
                    <a:pt x="211" y="173"/>
                    <a:pt x="208" y="242"/>
                    <a:pt x="205" y="253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04" y="257"/>
                    <a:pt x="204" y="257"/>
                    <a:pt x="204" y="257"/>
                  </a:cubicBezTo>
                  <a:cubicBezTo>
                    <a:pt x="204" y="260"/>
                    <a:pt x="203" y="261"/>
                    <a:pt x="202" y="263"/>
                  </a:cubicBezTo>
                  <a:cubicBezTo>
                    <a:pt x="197" y="260"/>
                    <a:pt x="187" y="262"/>
                    <a:pt x="178" y="264"/>
                  </a:cubicBezTo>
                  <a:cubicBezTo>
                    <a:pt x="179" y="276"/>
                    <a:pt x="181" y="286"/>
                    <a:pt x="184" y="295"/>
                  </a:cubicBezTo>
                  <a:cubicBezTo>
                    <a:pt x="188" y="303"/>
                    <a:pt x="192" y="308"/>
                    <a:pt x="198" y="310"/>
                  </a:cubicBezTo>
                  <a:cubicBezTo>
                    <a:pt x="208" y="313"/>
                    <a:pt x="208" y="313"/>
                    <a:pt x="208" y="31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24" y="371"/>
                    <a:pt x="243" y="405"/>
                    <a:pt x="266" y="429"/>
                  </a:cubicBezTo>
                  <a:cubicBezTo>
                    <a:pt x="288" y="451"/>
                    <a:pt x="314" y="464"/>
                    <a:pt x="344" y="470"/>
                  </a:cubicBezTo>
                  <a:cubicBezTo>
                    <a:pt x="378" y="462"/>
                    <a:pt x="405" y="448"/>
                    <a:pt x="426" y="426"/>
                  </a:cubicBezTo>
                  <a:cubicBezTo>
                    <a:pt x="449" y="402"/>
                    <a:pt x="465" y="369"/>
                    <a:pt x="478" y="323"/>
                  </a:cubicBezTo>
                  <a:cubicBezTo>
                    <a:pt x="480" y="313"/>
                    <a:pt x="480" y="313"/>
                    <a:pt x="480" y="313"/>
                  </a:cubicBezTo>
                  <a:cubicBezTo>
                    <a:pt x="490" y="310"/>
                    <a:pt x="490" y="310"/>
                    <a:pt x="490" y="310"/>
                  </a:cubicBezTo>
                  <a:cubicBezTo>
                    <a:pt x="496" y="308"/>
                    <a:pt x="500" y="302"/>
                    <a:pt x="504" y="294"/>
                  </a:cubicBezTo>
                  <a:cubicBezTo>
                    <a:pt x="507" y="286"/>
                    <a:pt x="509" y="276"/>
                    <a:pt x="510" y="264"/>
                  </a:cubicBezTo>
                  <a:cubicBezTo>
                    <a:pt x="504" y="264"/>
                    <a:pt x="499" y="264"/>
                    <a:pt x="492" y="265"/>
                  </a:cubicBezTo>
                  <a:close/>
                </a:path>
              </a:pathLst>
            </a:custGeom>
            <a:solidFill>
              <a:srgbClr val="8F93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6AF6C5C0-E334-44AF-9C85-B8AD0A18DD90}"/>
              </a:ext>
            </a:extLst>
          </p:cNvPr>
          <p:cNvSpPr/>
          <p:nvPr/>
        </p:nvSpPr>
        <p:spPr>
          <a:xfrm>
            <a:off x="780216" y="1436795"/>
            <a:ext cx="10777832" cy="4074023"/>
          </a:xfrm>
          <a:prstGeom prst="rect">
            <a:avLst/>
          </a:prstGeom>
          <a:noFill/>
          <a:ln w="12700" cap="flat" cmpd="sng" algn="ctr">
            <a:solidFill>
              <a:srgbClr val="8F93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F4F8AB2-08DE-4346-A8E3-76FE506958BA}"/>
              </a:ext>
            </a:extLst>
          </p:cNvPr>
          <p:cNvGrpSpPr/>
          <p:nvPr/>
        </p:nvGrpSpPr>
        <p:grpSpPr>
          <a:xfrm>
            <a:off x="4843875" y="110924"/>
            <a:ext cx="2650513" cy="2800802"/>
            <a:chOff x="4773208" y="235255"/>
            <a:chExt cx="2650513" cy="2800802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BCA71014-FA09-465C-9096-2D178F67FE86}"/>
                </a:ext>
              </a:extLst>
            </p:cNvPr>
            <p:cNvSpPr/>
            <p:nvPr/>
          </p:nvSpPr>
          <p:spPr>
            <a:xfrm>
              <a:off x="4773208" y="235255"/>
              <a:ext cx="1898885" cy="1898884"/>
            </a:xfrm>
            <a:prstGeom prst="ellipse">
              <a:avLst/>
            </a:prstGeom>
            <a:solidFill>
              <a:srgbClr val="FFFEFF"/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8B920E9A-16B4-4E56-AFF8-E27745DA10B7}"/>
                </a:ext>
              </a:extLst>
            </p:cNvPr>
            <p:cNvSpPr/>
            <p:nvPr/>
          </p:nvSpPr>
          <p:spPr>
            <a:xfrm>
              <a:off x="5524836" y="1137174"/>
              <a:ext cx="1898885" cy="1898883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60879F7C-41F1-43D5-BB90-971104A874A2}"/>
                </a:ext>
              </a:extLst>
            </p:cNvPr>
            <p:cNvSpPr/>
            <p:nvPr/>
          </p:nvSpPr>
          <p:spPr>
            <a:xfrm>
              <a:off x="5219691" y="600046"/>
              <a:ext cx="1898885" cy="1898883"/>
            </a:xfrm>
            <a:prstGeom prst="ellipse">
              <a:avLst/>
            </a:prstGeom>
            <a:gradFill>
              <a:gsLst>
                <a:gs pos="0">
                  <a:srgbClr val="ECECEE"/>
                </a:gs>
                <a:gs pos="100000">
                  <a:srgbClr val="E8EAF0"/>
                </a:gs>
              </a:gsLst>
              <a:lin ang="5400000" scaled="1"/>
            </a:gra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C753641-2F61-414C-91A1-E63901208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7130" y="1166481"/>
              <a:ext cx="992148" cy="728744"/>
            </a:xfrm>
            <a:custGeom>
              <a:avLst/>
              <a:gdLst>
                <a:gd name="T0" fmla="*/ 690 w 702"/>
                <a:gd name="T1" fmla="*/ 144 h 517"/>
                <a:gd name="T2" fmla="*/ 358 w 702"/>
                <a:gd name="T3" fmla="*/ 1 h 517"/>
                <a:gd name="T4" fmla="*/ 351 w 702"/>
                <a:gd name="T5" fmla="*/ 0 h 517"/>
                <a:gd name="T6" fmla="*/ 345 w 702"/>
                <a:gd name="T7" fmla="*/ 1 h 517"/>
                <a:gd name="T8" fmla="*/ 12 w 702"/>
                <a:gd name="T9" fmla="*/ 144 h 517"/>
                <a:gd name="T10" fmla="*/ 0 w 702"/>
                <a:gd name="T11" fmla="*/ 164 h 517"/>
                <a:gd name="T12" fmla="*/ 12 w 702"/>
                <a:gd name="T13" fmla="*/ 183 h 517"/>
                <a:gd name="T14" fmla="*/ 345 w 702"/>
                <a:gd name="T15" fmla="*/ 326 h 517"/>
                <a:gd name="T16" fmla="*/ 358 w 702"/>
                <a:gd name="T17" fmla="*/ 326 h 517"/>
                <a:gd name="T18" fmla="*/ 616 w 702"/>
                <a:gd name="T19" fmla="*/ 215 h 517"/>
                <a:gd name="T20" fmla="*/ 616 w 702"/>
                <a:gd name="T21" fmla="*/ 329 h 517"/>
                <a:gd name="T22" fmla="*/ 593 w 702"/>
                <a:gd name="T23" fmla="*/ 370 h 517"/>
                <a:gd name="T24" fmla="*/ 616 w 702"/>
                <a:gd name="T25" fmla="*/ 412 h 517"/>
                <a:gd name="T26" fmla="*/ 616 w 702"/>
                <a:gd name="T27" fmla="*/ 452 h 517"/>
                <a:gd name="T28" fmla="*/ 650 w 702"/>
                <a:gd name="T29" fmla="*/ 452 h 517"/>
                <a:gd name="T30" fmla="*/ 650 w 702"/>
                <a:gd name="T31" fmla="*/ 412 h 517"/>
                <a:gd name="T32" fmla="*/ 674 w 702"/>
                <a:gd name="T33" fmla="*/ 370 h 517"/>
                <a:gd name="T34" fmla="*/ 650 w 702"/>
                <a:gd name="T35" fmla="*/ 329 h 517"/>
                <a:gd name="T36" fmla="*/ 650 w 702"/>
                <a:gd name="T37" fmla="*/ 200 h 517"/>
                <a:gd name="T38" fmla="*/ 690 w 702"/>
                <a:gd name="T39" fmla="*/ 183 h 517"/>
                <a:gd name="T40" fmla="*/ 702 w 702"/>
                <a:gd name="T41" fmla="*/ 164 h 517"/>
                <a:gd name="T42" fmla="*/ 690 w 702"/>
                <a:gd name="T43" fmla="*/ 144 h 517"/>
                <a:gd name="T44" fmla="*/ 351 w 702"/>
                <a:gd name="T45" fmla="*/ 355 h 517"/>
                <a:gd name="T46" fmla="*/ 336 w 702"/>
                <a:gd name="T47" fmla="*/ 352 h 517"/>
                <a:gd name="T48" fmla="*/ 129 w 702"/>
                <a:gd name="T49" fmla="*/ 262 h 517"/>
                <a:gd name="T50" fmla="*/ 129 w 702"/>
                <a:gd name="T51" fmla="*/ 386 h 517"/>
                <a:gd name="T52" fmla="*/ 327 w 702"/>
                <a:gd name="T53" fmla="*/ 517 h 517"/>
                <a:gd name="T54" fmla="*/ 375 w 702"/>
                <a:gd name="T55" fmla="*/ 517 h 517"/>
                <a:gd name="T56" fmla="*/ 574 w 702"/>
                <a:gd name="T57" fmla="*/ 386 h 517"/>
                <a:gd name="T58" fmla="*/ 574 w 702"/>
                <a:gd name="T59" fmla="*/ 262 h 517"/>
                <a:gd name="T60" fmla="*/ 366 w 702"/>
                <a:gd name="T61" fmla="*/ 352 h 517"/>
                <a:gd name="T62" fmla="*/ 351 w 702"/>
                <a:gd name="T63" fmla="*/ 355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2" h="517">
                  <a:moveTo>
                    <a:pt x="690" y="144"/>
                  </a:moveTo>
                  <a:cubicBezTo>
                    <a:pt x="358" y="1"/>
                    <a:pt x="358" y="1"/>
                    <a:pt x="358" y="1"/>
                  </a:cubicBezTo>
                  <a:cubicBezTo>
                    <a:pt x="356" y="0"/>
                    <a:pt x="353" y="0"/>
                    <a:pt x="351" y="0"/>
                  </a:cubicBezTo>
                  <a:cubicBezTo>
                    <a:pt x="349" y="0"/>
                    <a:pt x="347" y="0"/>
                    <a:pt x="345" y="1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5" y="147"/>
                    <a:pt x="0" y="155"/>
                    <a:pt x="0" y="164"/>
                  </a:cubicBezTo>
                  <a:cubicBezTo>
                    <a:pt x="0" y="172"/>
                    <a:pt x="5" y="180"/>
                    <a:pt x="12" y="183"/>
                  </a:cubicBezTo>
                  <a:cubicBezTo>
                    <a:pt x="345" y="326"/>
                    <a:pt x="345" y="326"/>
                    <a:pt x="345" y="326"/>
                  </a:cubicBezTo>
                  <a:cubicBezTo>
                    <a:pt x="349" y="328"/>
                    <a:pt x="354" y="328"/>
                    <a:pt x="358" y="326"/>
                  </a:cubicBezTo>
                  <a:cubicBezTo>
                    <a:pt x="616" y="215"/>
                    <a:pt x="616" y="215"/>
                    <a:pt x="616" y="215"/>
                  </a:cubicBezTo>
                  <a:cubicBezTo>
                    <a:pt x="616" y="329"/>
                    <a:pt x="616" y="329"/>
                    <a:pt x="616" y="329"/>
                  </a:cubicBezTo>
                  <a:cubicBezTo>
                    <a:pt x="602" y="336"/>
                    <a:pt x="593" y="352"/>
                    <a:pt x="593" y="370"/>
                  </a:cubicBezTo>
                  <a:cubicBezTo>
                    <a:pt x="593" y="389"/>
                    <a:pt x="602" y="405"/>
                    <a:pt x="616" y="412"/>
                  </a:cubicBezTo>
                  <a:cubicBezTo>
                    <a:pt x="616" y="452"/>
                    <a:pt x="616" y="452"/>
                    <a:pt x="616" y="452"/>
                  </a:cubicBezTo>
                  <a:cubicBezTo>
                    <a:pt x="650" y="452"/>
                    <a:pt x="650" y="452"/>
                    <a:pt x="650" y="452"/>
                  </a:cubicBezTo>
                  <a:cubicBezTo>
                    <a:pt x="650" y="412"/>
                    <a:pt x="650" y="412"/>
                    <a:pt x="650" y="412"/>
                  </a:cubicBezTo>
                  <a:cubicBezTo>
                    <a:pt x="664" y="405"/>
                    <a:pt x="674" y="389"/>
                    <a:pt x="674" y="370"/>
                  </a:cubicBezTo>
                  <a:cubicBezTo>
                    <a:pt x="674" y="352"/>
                    <a:pt x="664" y="336"/>
                    <a:pt x="650" y="329"/>
                  </a:cubicBezTo>
                  <a:cubicBezTo>
                    <a:pt x="650" y="200"/>
                    <a:pt x="650" y="200"/>
                    <a:pt x="650" y="200"/>
                  </a:cubicBezTo>
                  <a:cubicBezTo>
                    <a:pt x="690" y="183"/>
                    <a:pt x="690" y="183"/>
                    <a:pt x="690" y="183"/>
                  </a:cubicBezTo>
                  <a:cubicBezTo>
                    <a:pt x="697" y="180"/>
                    <a:pt x="702" y="172"/>
                    <a:pt x="702" y="164"/>
                  </a:cubicBezTo>
                  <a:cubicBezTo>
                    <a:pt x="702" y="155"/>
                    <a:pt x="697" y="147"/>
                    <a:pt x="690" y="144"/>
                  </a:cubicBezTo>
                  <a:close/>
                  <a:moveTo>
                    <a:pt x="351" y="355"/>
                  </a:moveTo>
                  <a:cubicBezTo>
                    <a:pt x="346" y="355"/>
                    <a:pt x="341" y="354"/>
                    <a:pt x="336" y="352"/>
                  </a:cubicBezTo>
                  <a:cubicBezTo>
                    <a:pt x="129" y="262"/>
                    <a:pt x="129" y="262"/>
                    <a:pt x="129" y="262"/>
                  </a:cubicBezTo>
                  <a:cubicBezTo>
                    <a:pt x="129" y="386"/>
                    <a:pt x="129" y="386"/>
                    <a:pt x="129" y="386"/>
                  </a:cubicBezTo>
                  <a:cubicBezTo>
                    <a:pt x="129" y="487"/>
                    <a:pt x="280" y="517"/>
                    <a:pt x="327" y="517"/>
                  </a:cubicBezTo>
                  <a:cubicBezTo>
                    <a:pt x="375" y="517"/>
                    <a:pt x="375" y="517"/>
                    <a:pt x="375" y="517"/>
                  </a:cubicBezTo>
                  <a:cubicBezTo>
                    <a:pt x="410" y="517"/>
                    <a:pt x="574" y="487"/>
                    <a:pt x="574" y="386"/>
                  </a:cubicBezTo>
                  <a:cubicBezTo>
                    <a:pt x="574" y="262"/>
                    <a:pt x="574" y="262"/>
                    <a:pt x="574" y="262"/>
                  </a:cubicBezTo>
                  <a:cubicBezTo>
                    <a:pt x="366" y="352"/>
                    <a:pt x="366" y="352"/>
                    <a:pt x="366" y="352"/>
                  </a:cubicBezTo>
                  <a:cubicBezTo>
                    <a:pt x="361" y="354"/>
                    <a:pt x="356" y="355"/>
                    <a:pt x="351" y="35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4DA2ED2D-9E62-48FA-845A-3133D77626BC}"/>
              </a:ext>
            </a:extLst>
          </p:cNvPr>
          <p:cNvGrpSpPr/>
          <p:nvPr/>
        </p:nvGrpSpPr>
        <p:grpSpPr>
          <a:xfrm>
            <a:off x="1498600" y="2617581"/>
            <a:ext cx="9728200" cy="1693460"/>
            <a:chOff x="1498600" y="2617581"/>
            <a:chExt cx="9728200" cy="1693460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6EA9348-C0A5-4E1E-AB08-E9FB4712E126}"/>
                </a:ext>
              </a:extLst>
            </p:cNvPr>
            <p:cNvSpPr/>
            <p:nvPr/>
          </p:nvSpPr>
          <p:spPr>
            <a:xfrm>
              <a:off x="2286000" y="3941709"/>
              <a:ext cx="784492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TOPIC 26.1.1 INVERSE SCALE FUNCTION</a:t>
              </a:r>
              <a:endParaRPr lang="zh-CN" altLang="en-US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C52581F-049C-47C2-BA51-F0B215729B91}"/>
                </a:ext>
              </a:extLst>
            </p:cNvPr>
            <p:cNvSpPr/>
            <p:nvPr/>
          </p:nvSpPr>
          <p:spPr bwMode="auto">
            <a:xfrm>
              <a:off x="2003627" y="2617581"/>
              <a:ext cx="8409673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6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专题</a:t>
              </a:r>
              <a:r>
                <a:rPr lang="en-US" altLang="zh-CN" sz="6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26.1.1   </a:t>
              </a:r>
              <a:r>
                <a:rPr lang="zh-CN" altLang="en-US" sz="6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反比例函数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695974E-C4F3-46D9-82BF-E77A3E11997C}"/>
                </a:ext>
              </a:extLst>
            </p:cNvPr>
            <p:cNvCxnSpPr/>
            <p:nvPr/>
          </p:nvCxnSpPr>
          <p:spPr>
            <a:xfrm>
              <a:off x="1498600" y="3784765"/>
              <a:ext cx="9728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1444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6040992" cy="865006"/>
            <a:chOff x="210705" y="105395"/>
            <a:chExt cx="6040992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5109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待定系数法求反比例函数解析式方法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18BA72D4-6407-49C9-AC44-8A8406CC86BA}"/>
                  </a:ext>
                </a:extLst>
              </p:cNvPr>
              <p:cNvSpPr txBox="1"/>
              <p:nvPr/>
            </p:nvSpPr>
            <p:spPr>
              <a:xfrm>
                <a:off x="1458344" y="1801855"/>
                <a:ext cx="7681876" cy="325428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1.</a:t>
                </a: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设出含“未知系数”的函数一般式，如</a:t>
                </a: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</a:t>
                </a:r>
                <a14:m>
                  <m:oMath xmlns:m="http://schemas.openxmlformats.org/officeDocument/2006/math">
                    <m:r>
                      <a:rPr lang="en-US" altLang="zh-CN" sz="2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2400" i="1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; </a:t>
                </a:r>
              </a:p>
              <a:p>
                <a:pPr defTabSz="685800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2.</a:t>
                </a: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根据已知条件列出含“未知系数”的方程（组）；</a:t>
                </a:r>
              </a:p>
              <a:p>
                <a:pPr defTabSz="685800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3.</a:t>
                </a: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解这个方程（组）</a:t>
                </a: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,</a:t>
                </a: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求出未知系数</a:t>
                </a: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; </a:t>
                </a:r>
              </a:p>
              <a:p>
                <a:pPr defTabSz="685800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4.</a:t>
                </a:r>
                <a:r>
                  <a:rPr lang="zh-CN" alt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将求出的未知系数的值代入所设的一般式中</a:t>
                </a:r>
                <a:r>
                  <a:rPr lang="en-US" altLang="zh-CN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18BA72D4-6407-49C9-AC44-8A8406CC8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8344" y="1801855"/>
                <a:ext cx="7681876" cy="3254289"/>
              </a:xfrm>
              <a:prstGeom prst="rect">
                <a:avLst/>
              </a:prstGeom>
              <a:blipFill>
                <a:blip r:embed="rId3"/>
                <a:stretch>
                  <a:fillRect l="-1190" b="-394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6905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5425439" cy="865006"/>
            <a:chOff x="210705" y="105395"/>
            <a:chExt cx="5425439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4493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待定系数法求反比例函数解析式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CC2E989C-D628-4172-8D1B-86818EEA05AD}"/>
              </a:ext>
            </a:extLst>
          </p:cNvPr>
          <p:cNvSpPr/>
          <p:nvPr/>
        </p:nvSpPr>
        <p:spPr>
          <a:xfrm>
            <a:off x="1483564" y="1456779"/>
            <a:ext cx="5236550" cy="1428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例：已知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的反比例函数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,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x=2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,y=6.           </a:t>
            </a:r>
          </a:p>
          <a:p>
            <a:pPr defTabSz="685800" fontAlgn="base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写出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的函数关系式；           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base">
              <a:lnSpc>
                <a:spcPct val="150000"/>
              </a:lnSpc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求当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x=4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753DF4E7-FEE9-4CCC-8C25-282059665BE9}"/>
                  </a:ext>
                </a:extLst>
              </p:cNvPr>
              <p:cNvSpPr txBox="1"/>
              <p:nvPr/>
            </p:nvSpPr>
            <p:spPr>
              <a:xfrm>
                <a:off x="5036215" y="1884523"/>
                <a:ext cx="4415499" cy="91512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algn="ctr" defTabSz="685800">
                  <a:lnSpc>
                    <a:spcPct val="140000"/>
                  </a:lnSpc>
                </a:pPr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分析：因为y是x的反比例函数，所以设y=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altLang="zh-CN" sz="16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16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，把x=2和y=6代入上式，就可以求出常数k的值</a:t>
                </a:r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753DF4E7-FEE9-4CCC-8C25-282059665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215" y="1884523"/>
                <a:ext cx="4415499" cy="91512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BCCEE131-8900-4A3D-A112-BA962B6B9D45}"/>
                  </a:ext>
                </a:extLst>
              </p:cNvPr>
              <p:cNvSpPr txBox="1"/>
              <p:nvPr/>
            </p:nvSpPr>
            <p:spPr>
              <a:xfrm>
                <a:off x="1483564" y="3270701"/>
                <a:ext cx="4987101" cy="21305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40000"/>
                  </a:lnSpc>
                </a:pP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1.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解：设y=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，因为当x=2时y=6，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所以有                     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</m:num>
                      <m:den>
                        <m:r>
                          <a:rPr lang="en-US" altLang="zh-CN" b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                         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k=12</a:t>
                </a: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因此                         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BCCEE131-8900-4A3D-A112-BA962B6B9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564" y="3270701"/>
                <a:ext cx="4987101" cy="2130520"/>
              </a:xfrm>
              <a:prstGeom prst="rect">
                <a:avLst/>
              </a:prstGeom>
              <a:blipFill>
                <a:blip r:embed="rId4"/>
                <a:stretch>
                  <a:fillRect l="-978" b="-1146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F789C283-F8D8-42FA-9BE0-810D6D0FC3EB}"/>
                  </a:ext>
                </a:extLst>
              </p:cNvPr>
              <p:cNvSpPr txBox="1"/>
              <p:nvPr/>
            </p:nvSpPr>
            <p:spPr>
              <a:xfrm>
                <a:off x="1483564" y="5521448"/>
                <a:ext cx="4725844" cy="6124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40000"/>
                  </a:lnSpc>
                </a:pP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2.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把x=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带入y=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，得y=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，因此y= 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F789C283-F8D8-42FA-9BE0-810D6D0FC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564" y="5521448"/>
                <a:ext cx="4725844" cy="612475"/>
              </a:xfrm>
              <a:prstGeom prst="rect">
                <a:avLst/>
              </a:prstGeom>
              <a:blipFill>
                <a:blip r:embed="rId5"/>
                <a:stretch>
                  <a:fillRect l="-1031" b="-600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76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5425439" cy="865006"/>
            <a:chOff x="210705" y="105395"/>
            <a:chExt cx="5425439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44935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待定系数法求反比例函数解析式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F4F0F025-634A-46C9-A681-319D30FF5E51}"/>
              </a:ext>
            </a:extLst>
          </p:cNvPr>
          <p:cNvSpPr/>
          <p:nvPr/>
        </p:nvSpPr>
        <p:spPr>
          <a:xfrm>
            <a:off x="1603084" y="1178960"/>
            <a:ext cx="7650787" cy="2250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例：已知 </a:t>
            </a:r>
            <a:r>
              <a: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 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 </a:t>
            </a:r>
            <a:r>
              <a: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400" baseline="50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成反比例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并且当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=3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</a:t>
            </a:r>
            <a:r>
              <a:rPr lang="zh-CN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=4．</a:t>
            </a:r>
          </a:p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写出 </a:t>
            </a:r>
            <a:r>
              <a: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关于 </a:t>
            </a:r>
            <a:r>
              <a: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的函数解析式；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2.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 </a:t>
            </a:r>
            <a:r>
              <a:rPr lang="zh-CN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=1.5 时，求 </a:t>
            </a:r>
            <a:r>
              <a:rPr lang="zh-CN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的值；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3.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 </a:t>
            </a:r>
            <a:r>
              <a:rPr lang="zh-CN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 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时，求 </a:t>
            </a:r>
            <a:r>
              <a:rPr lang="zh-CN" alt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D9340FFF-9B9C-4510-95D2-E6C390518352}"/>
                  </a:ext>
                </a:extLst>
              </p:cNvPr>
              <p:cNvSpPr txBox="1"/>
              <p:nvPr/>
            </p:nvSpPr>
            <p:spPr>
              <a:xfrm>
                <a:off x="1603083" y="3766461"/>
                <a:ext cx="4033060" cy="21327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40000"/>
                  </a:lnSpc>
                </a:pP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1.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解：设y=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sSup>
                          <m:sSupPr>
                            <m:ctrlPr>
                              <a:rPr lang="en-US" altLang="zh-CN" b="1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，因为当x=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时y=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所以有                     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𝐤</m:t>
                        </m:r>
                      </m:num>
                      <m:den>
                        <m:r>
                          <a:rPr lang="en-US" altLang="zh-CN" b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                          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k=36</a:t>
                </a:r>
              </a:p>
              <a:p>
                <a:pPr defTabSz="685800">
                  <a:lnSpc>
                    <a:spcPct val="140000"/>
                  </a:lnSpc>
                </a:pP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因此                          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sSup>
                          <m:sSupPr>
                            <m:ctrlP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Text Box 4">
                <a:extLst>
                  <a:ext uri="{FF2B5EF4-FFF2-40B4-BE49-F238E27FC236}">
                    <a16:creationId xmlns:a16="http://schemas.microsoft.com/office/drawing/2014/main" id="{D9340FFF-9B9C-4510-95D2-E6C390518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083" y="3766461"/>
                <a:ext cx="4033060" cy="2132763"/>
              </a:xfrm>
              <a:prstGeom prst="rect">
                <a:avLst/>
              </a:prstGeom>
              <a:blipFill>
                <a:blip r:embed="rId3"/>
                <a:stretch>
                  <a:fillRect l="-1360" b="-857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ABB5AB05-4107-4911-BE86-9DB3B57ACCE2}"/>
                  </a:ext>
                </a:extLst>
              </p:cNvPr>
              <p:cNvSpPr txBox="1"/>
              <p:nvPr/>
            </p:nvSpPr>
            <p:spPr>
              <a:xfrm>
                <a:off x="5841254" y="3766461"/>
                <a:ext cx="4609030" cy="6126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40000"/>
                  </a:lnSpc>
                </a:pP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2.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把x=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1.5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带入y=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sSup>
                          <m:sSupPr>
                            <m:ctrlP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，得y=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，因此y= </a:t>
                </a:r>
                <a14:m>
                  <m:oMath xmlns:m="http://schemas.openxmlformats.org/officeDocument/2006/math">
                    <m:r>
                      <a:rPr lang="en-US" altLang="zh-CN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Text Box 4">
                <a:extLst>
                  <a:ext uri="{FF2B5EF4-FFF2-40B4-BE49-F238E27FC236}">
                    <a16:creationId xmlns:a16="http://schemas.microsoft.com/office/drawing/2014/main" id="{ABB5AB05-4107-4911-BE86-9DB3B57AC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54" y="3766461"/>
                <a:ext cx="4609030" cy="612668"/>
              </a:xfrm>
              <a:prstGeom prst="rect">
                <a:avLst/>
              </a:prstGeom>
              <a:blipFill>
                <a:blip r:embed="rId4"/>
                <a:stretch>
                  <a:fillRect l="-1058" b="-600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1B4B3B77-A704-407F-AFD9-C9571A0A3E31}"/>
                  </a:ext>
                </a:extLst>
              </p:cNvPr>
              <p:cNvSpPr txBox="1"/>
              <p:nvPr/>
            </p:nvSpPr>
            <p:spPr>
              <a:xfrm>
                <a:off x="5841254" y="4379129"/>
                <a:ext cx="5131545" cy="61266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40000"/>
                  </a:lnSpc>
                </a:pP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3.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把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6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带入y=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sSup>
                          <m:sSupPr>
                            <m:ctrlP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CN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，因此</a:t>
                </a:r>
                <a:r>
                  <a:rPr lang="en-US" altLang="zh-CN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</a:t>
                </a:r>
                <a:r>
                  <a:rPr lang="zh-CN" altLang="en-US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CN" b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altLang="zh-CN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b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Text Box 4">
                <a:extLst>
                  <a:ext uri="{FF2B5EF4-FFF2-40B4-BE49-F238E27FC236}">
                    <a16:creationId xmlns:a16="http://schemas.microsoft.com/office/drawing/2014/main" id="{1B4B3B77-A704-407F-AFD9-C9571A0A3E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254" y="4379129"/>
                <a:ext cx="5131545" cy="612668"/>
              </a:xfrm>
              <a:prstGeom prst="rect">
                <a:avLst/>
              </a:prstGeom>
              <a:blipFill>
                <a:blip r:embed="rId5"/>
                <a:stretch>
                  <a:fillRect l="-950" b="-4950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0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F50FFAB4-AD61-47D6-9F1F-7EAF44D34361}"/>
              </a:ext>
            </a:extLst>
          </p:cNvPr>
          <p:cNvSpPr/>
          <p:nvPr/>
        </p:nvSpPr>
        <p:spPr>
          <a:xfrm>
            <a:off x="1968388" y="1466188"/>
            <a:ext cx="8255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．（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2019·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莱芜市寨里镇寨里中学初三期中）若函数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𝑦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＝（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m+1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en-US" altLang="zh-CN" sz="2000" kern="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000" kern="100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|m</a:t>
            </a:r>
            <a:r>
              <a:rPr lang="en-US" altLang="zh-CN" sz="2000" kern="1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</a:t>
            </a:r>
            <a:r>
              <a:rPr lang="zh-CN" altLang="zh-CN" sz="2000" kern="1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﹣</a:t>
            </a:r>
            <a:r>
              <a:rPr lang="en-US" altLang="zh-CN" sz="2000" kern="1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是反比例函数，则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𝑚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＝（　　）</a:t>
            </a:r>
          </a:p>
          <a:p>
            <a:pPr defTabSz="685800" fontAlgn="ctr">
              <a:lnSpc>
                <a:spcPct val="150000"/>
              </a:lnSpc>
              <a:tabLst>
                <a:tab pos="1318260" algn="l"/>
                <a:tab pos="2637155" algn="l"/>
                <a:tab pos="3955415" algn="l"/>
              </a:tabLst>
            </a:pP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±1	    B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±3	      C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．﹣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	         D</a:t>
            </a:r>
            <a:r>
              <a:rPr lang="zh-CN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  <a:r>
              <a:rPr lang="en-US" altLang="zh-CN" sz="20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endParaRPr lang="zh-CN" altLang="zh-CN" sz="2000" kern="100" dirty="0">
              <a:solidFill>
                <a:schemeClr val="tx1">
                  <a:lumMod val="75000"/>
                  <a:lumOff val="25000"/>
                </a:scheme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2CAACFB-9B17-4F39-8AD7-32EEB98CB910}"/>
              </a:ext>
            </a:extLst>
          </p:cNvPr>
          <p:cNvSpPr/>
          <p:nvPr/>
        </p:nvSpPr>
        <p:spPr>
          <a:xfrm>
            <a:off x="1968388" y="3429000"/>
            <a:ext cx="610570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函数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𝑦=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+1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</a:t>
            </a:r>
            <a:r>
              <a:rPr lang="en-US" altLang="zh-CN" sz="2000" i="1" kern="100" dirty="0" err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000" kern="100" baseline="30000" dirty="0" err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</a:t>
            </a:r>
            <a:r>
              <a:rPr lang="en-US" altLang="zh-CN" sz="2000" i="1" kern="100" baseline="30000" dirty="0" err="1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</a:t>
            </a:r>
            <a:r>
              <a:rPr lang="zh-CN" altLang="zh-CN" sz="2000" kern="100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﹣</a:t>
            </a:r>
            <a:r>
              <a:rPr lang="en-US" altLang="zh-CN" sz="2000" kern="100" baseline="30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是反比例函数，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∴|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﹣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2=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﹣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，解得：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=±1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∵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+1≠0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≠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－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</a:t>
            </a:r>
            <a:r>
              <a:rPr lang="en-US" altLang="zh-CN" sz="2000" i="1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=1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故选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</p:txBody>
      </p:sp>
      <p:sp>
        <p:nvSpPr>
          <p:cNvPr id="10" name="笑脸 9">
            <a:extLst>
              <a:ext uri="{FF2B5EF4-FFF2-40B4-BE49-F238E27FC236}">
                <a16:creationId xmlns:a16="http://schemas.microsoft.com/office/drawing/2014/main" id="{3E4C02B9-E04D-4D35-9CD4-56CA7A69D213}"/>
              </a:ext>
            </a:extLst>
          </p:cNvPr>
          <p:cNvSpPr/>
          <p:nvPr/>
        </p:nvSpPr>
        <p:spPr>
          <a:xfrm>
            <a:off x="6458435" y="2490028"/>
            <a:ext cx="403412" cy="471915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0847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5995F2E-EA63-4337-BDEF-B0355EEAFA52}"/>
                  </a:ext>
                </a:extLst>
              </p:cNvPr>
              <p:cNvSpPr/>
              <p:nvPr/>
            </p:nvSpPr>
            <p:spPr>
              <a:xfrm>
                <a:off x="2250602" y="1680171"/>
                <a:ext cx="6541663" cy="8788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sz="2400" kern="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．反比例函数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2400" i="1" kern="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 kern="10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sz="2400" kern="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的比例系数是</a:t>
                </a:r>
                <a:r>
                  <a:rPr lang="en-US" altLang="zh-CN" sz="2400" kern="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______</a:t>
                </a:r>
                <a:r>
                  <a:rPr lang="zh-CN" altLang="zh-CN" sz="2400" kern="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5995F2E-EA63-4337-BDEF-B0355EEAFA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602" y="1680171"/>
                <a:ext cx="6541663" cy="878830"/>
              </a:xfrm>
              <a:prstGeom prst="rect">
                <a:avLst/>
              </a:prstGeom>
              <a:blipFill>
                <a:blip r:embed="rId3"/>
                <a:stretch>
                  <a:fillRect l="-1398" r="-280" b="-62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768A204-E825-4F21-A815-2CCD3E8EF0A7}"/>
                  </a:ext>
                </a:extLst>
              </p:cNvPr>
              <p:cNvSpPr/>
              <p:nvPr/>
            </p:nvSpPr>
            <p:spPr>
              <a:xfrm>
                <a:off x="2250602" y="2782719"/>
                <a:ext cx="4572000" cy="30325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zh-CN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zh-CN" i="1" kern="1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的比例系数是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  <a:endParaRPr lang="zh-CN" altLang="zh-CN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故答案为：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  <a:endParaRPr lang="zh-CN" altLang="zh-CN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768A204-E825-4F21-A815-2CCD3E8EF0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602" y="2782719"/>
                <a:ext cx="4572000" cy="3032561"/>
              </a:xfrm>
              <a:prstGeom prst="rect">
                <a:avLst/>
              </a:prstGeom>
              <a:blipFill>
                <a:blip r:embed="rId4"/>
                <a:stretch>
                  <a:fillRect l="-1067" b="-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ACD1952F-8335-4F26-A32F-69D1A94B5963}"/>
                  </a:ext>
                </a:extLst>
              </p:cNvPr>
              <p:cNvSpPr/>
              <p:nvPr/>
            </p:nvSpPr>
            <p:spPr>
              <a:xfrm>
                <a:off x="7528562" y="1842907"/>
                <a:ext cx="53303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i="1" kern="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zh-CN" sz="1600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1600" i="1" kern="1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sz="1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ACD1952F-8335-4F26-A32F-69D1A94B5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8562" y="1842907"/>
                <a:ext cx="533031" cy="55335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87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497F854-DCEA-482F-831F-F06B8943485B}"/>
                  </a:ext>
                </a:extLst>
              </p:cNvPr>
              <p:cNvSpPr/>
              <p:nvPr/>
            </p:nvSpPr>
            <p:spPr>
              <a:xfrm>
                <a:off x="1696604" y="1787164"/>
                <a:ext cx="8226194" cy="7572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．反比例函数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的图象经过点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(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﹣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2)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9497F854-DCEA-482F-831F-F06B894348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04" y="1787164"/>
                <a:ext cx="8226194" cy="757259"/>
              </a:xfrm>
              <a:prstGeom prst="rect">
                <a:avLst/>
              </a:prstGeom>
              <a:blipFill>
                <a:blip r:embed="rId3"/>
                <a:stretch>
                  <a:fillRect l="-741" b="-48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378E257-6F8A-4249-9331-5E8AA2987DED}"/>
                  </a:ext>
                </a:extLst>
              </p:cNvPr>
              <p:cNvSpPr/>
              <p:nvPr/>
            </p:nvSpPr>
            <p:spPr>
              <a:xfrm>
                <a:off x="1911800" y="2869640"/>
                <a:ext cx="5983941" cy="26039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【答案】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-3</a:t>
                </a:r>
                <a:endParaRPr lang="zh-CN" altLang="zh-CN" sz="20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∵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的图象经过点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(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﹣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2)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        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k+1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(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﹣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1)×2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  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解得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＝﹣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3378E257-6F8A-4249-9331-5E8AA2987D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800" y="2869640"/>
                <a:ext cx="5983941" cy="2603918"/>
              </a:xfrm>
              <a:prstGeom prst="rect">
                <a:avLst/>
              </a:prstGeom>
              <a:blipFill>
                <a:blip r:embed="rId4"/>
                <a:stretch>
                  <a:fillRect l="-1121" b="-32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>
            <a:extLst>
              <a:ext uri="{FF2B5EF4-FFF2-40B4-BE49-F238E27FC236}">
                <a16:creationId xmlns:a16="http://schemas.microsoft.com/office/drawing/2014/main" id="{6A0CD219-DDD1-4248-BEC9-54BD64E28FD0}"/>
              </a:ext>
            </a:extLst>
          </p:cNvPr>
          <p:cNvSpPr/>
          <p:nvPr/>
        </p:nvSpPr>
        <p:spPr>
          <a:xfrm>
            <a:off x="7833914" y="2007891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﹣</a:t>
            </a:r>
            <a:r>
              <a:rPr lang="en-US" altLang="zh-CN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</a:t>
            </a:r>
            <a:endParaRPr lang="zh-CN" altLang="en-US" sz="16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56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C71B2CEE-DCA8-4E9F-B018-5C4C75C201E8}"/>
              </a:ext>
            </a:extLst>
          </p:cNvPr>
          <p:cNvSpPr/>
          <p:nvPr/>
        </p:nvSpPr>
        <p:spPr>
          <a:xfrm>
            <a:off x="1741984" y="1888586"/>
            <a:ext cx="78928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  <a:r>
              <a:rPr lang="zh-CN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．（</a:t>
            </a:r>
            <a:r>
              <a:rPr lang="en-US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2019·</a:t>
            </a:r>
            <a:r>
              <a:rPr lang="zh-CN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竹溪县延坝中学初三月考）函数</a:t>
            </a:r>
            <a:r>
              <a:rPr lang="en-US" altLang="zh-CN" sz="2000" i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＝</a:t>
            </a:r>
            <a:r>
              <a:rPr lang="en-US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</a:t>
            </a:r>
            <a:r>
              <a:rPr lang="en-US" altLang="zh-CN" sz="2000" i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en-US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–1)</a:t>
            </a:r>
            <a:r>
              <a:rPr lang="en-US" altLang="zh-CN" sz="2000" i="1" kern="100" dirty="0" err="1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en-US" altLang="zh-CN" sz="2000" kern="100" baseline="30000" dirty="0" err="1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|m</a:t>
            </a:r>
            <a:r>
              <a:rPr lang="en-US" altLang="zh-CN" sz="2000" kern="100" baseline="30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|-2</a:t>
            </a:r>
            <a:r>
              <a:rPr lang="zh-CN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是反比例函数，则</a:t>
            </a:r>
            <a:r>
              <a:rPr lang="en-US" altLang="zh-CN" sz="2000" i="1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的值是</a:t>
            </a:r>
            <a:r>
              <a:rPr lang="en-US" altLang="zh-CN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______________</a:t>
            </a:r>
            <a:r>
              <a:rPr lang="zh-CN" altLang="en-US" sz="20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  <a:endParaRPr lang="zh-CN" altLang="zh-CN" sz="2000" kern="1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F2970AE-0966-44F8-87F2-BD956E4FC5A0}"/>
              </a:ext>
            </a:extLst>
          </p:cNvPr>
          <p:cNvSpPr/>
          <p:nvPr/>
        </p:nvSpPr>
        <p:spPr>
          <a:xfrm>
            <a:off x="1803177" y="3261859"/>
            <a:ext cx="56007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【答案】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  <a:endParaRPr lang="zh-CN" altLang="zh-CN" sz="2000" kern="1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由题意得：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|m|-2=-1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且，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m-1≠0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；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解得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m=±1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，又</a:t>
            </a: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m≠1</a:t>
            </a:r>
            <a:r>
              <a:rPr lang="zh-CN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∴m=-1</a:t>
            </a:r>
            <a:endParaRPr lang="zh-CN" altLang="zh-CN" sz="2000" kern="1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424DFB6-C628-45D1-AD2E-15DC25FC42C7}"/>
              </a:ext>
            </a:extLst>
          </p:cNvPr>
          <p:cNvSpPr/>
          <p:nvPr/>
        </p:nvSpPr>
        <p:spPr>
          <a:xfrm>
            <a:off x="4603527" y="2442584"/>
            <a:ext cx="479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en-US" altLang="zh-CN" sz="24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-1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476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Text Box 2">
            <a:extLst>
              <a:ext uri="{FF2B5EF4-FFF2-40B4-BE49-F238E27FC236}">
                <a16:creationId xmlns:a16="http://schemas.microsoft.com/office/drawing/2014/main" id="{01804C85-5F38-4C3B-A38C-22B72A5D536D}"/>
              </a:ext>
            </a:extLst>
          </p:cNvPr>
          <p:cNvSpPr txBox="1"/>
          <p:nvPr/>
        </p:nvSpPr>
        <p:spPr>
          <a:xfrm>
            <a:off x="1755183" y="1209841"/>
            <a:ext cx="8898303" cy="198272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24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5.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已知函数 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 = y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+ y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000" dirty="0">
                <a:solidFill>
                  <a:srgbClr val="FF006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2000" baseline="-25000" dirty="0">
                <a:solidFill>
                  <a:srgbClr val="FF006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en-US" sz="2000" dirty="0">
                <a:solidFill>
                  <a:srgbClr val="FF006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000" dirty="0">
                <a:solidFill>
                  <a:srgbClr val="FF006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 </a:t>
            </a:r>
            <a:r>
              <a:rPr lang="zh-CN" altLang="en-US" sz="2000" dirty="0">
                <a:solidFill>
                  <a:srgbClr val="FF0066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成正比例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r>
              <a:rPr lang="en-US" altLang="zh-CN" sz="200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en-US" altLang="zh-CN" sz="2000" baseline="-2500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200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00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2000" dirty="0">
                <a:solidFill>
                  <a:srgbClr val="0000FF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成反比例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，且当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x=1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y=4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；当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x=2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y=5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。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(1)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求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的函数关系式；</a:t>
            </a:r>
          </a:p>
          <a:p>
            <a:pPr defTabSz="685800"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(2)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x=4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时，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 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的值。  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B64EFEB-150C-40F6-AB3C-83C74B875B26}"/>
              </a:ext>
            </a:extLst>
          </p:cNvPr>
          <p:cNvGrpSpPr/>
          <p:nvPr/>
        </p:nvGrpSpPr>
        <p:grpSpPr>
          <a:xfrm>
            <a:off x="1790347" y="3644451"/>
            <a:ext cx="7718727" cy="2367764"/>
            <a:chOff x="746828" y="2583565"/>
            <a:chExt cx="7718727" cy="23677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5">
                  <a:extLst>
                    <a:ext uri="{FF2B5EF4-FFF2-40B4-BE49-F238E27FC236}">
                      <a16:creationId xmlns:a16="http://schemas.microsoft.com/office/drawing/2014/main" id="{6E10EDE6-6361-4276-8156-3145E6850F73}"/>
                    </a:ext>
                  </a:extLst>
                </p:cNvPr>
                <p:cNvSpPr txBox="1"/>
                <p:nvPr/>
              </p:nvSpPr>
              <p:spPr>
                <a:xfrm>
                  <a:off x="746828" y="2583565"/>
                  <a:ext cx="7104769" cy="236776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解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  <a:sym typeface="Wingdings" panose="05000000000000000000" pitchFamily="2" charset="2"/>
                    </a:rPr>
                    <a:t>:(1)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设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</a:t>
                  </a:r>
                  <a:r>
                    <a:rPr kumimoji="0" lang="en-US" altLang="zh-CN" sz="105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=k</a:t>
                  </a: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，</a:t>
                  </a:r>
                  <a:r>
                    <a:rPr kumimoji="0" lang="zh-CN" alt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y</a:t>
                  </a:r>
                  <a:r>
                    <a:rPr kumimoji="0" lang="en-US" altLang="zh-CN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  <a:r>
                    <a:rPr kumimoji="0" lang="zh-CN" alt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zh-CN" altLang="en-US" sz="16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16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kumimoji="0" lang="en-US" altLang="zh-CN" sz="16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kumimoji="0" lang="en-US" altLang="zh-CN" sz="16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，则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y=k</a:t>
                  </a: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x+</a:t>
                  </a:r>
                  <a:r>
                    <a:rPr kumimoji="0" lang="zh-CN" alt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zh-CN" altLang="en-US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endPara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     ∵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x=1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时，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y=4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；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x=2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时，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y=5</a:t>
                  </a:r>
                  <a:r>
                    <a:rPr kumimoji="0" lang="zh-CN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，</a:t>
                  </a:r>
                  <a:endPara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 ∴y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与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的函数关系式为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y=2x+</a:t>
                  </a:r>
                  <a:r>
                    <a:rPr kumimoji="0" lang="zh-CN" alt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zh-CN" altLang="en-US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a14:m>
                  <a:r>
                    <a:rPr kumimoji="0" lang="zh-CN" altLang="en-US" sz="2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</a:t>
                  </a:r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mc:Choice>
          <mc:Fallback xmlns="">
            <p:sp>
              <p:nvSpPr>
                <p:cNvPr id="10" name="Text Box 5">
                  <a:extLst>
                    <a:ext uri="{FF2B5EF4-FFF2-40B4-BE49-F238E27FC236}">
                      <a16:creationId xmlns:a16="http://schemas.microsoft.com/office/drawing/2014/main" id="{6E10EDE6-6361-4276-8156-3145E6850F7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828" y="2583565"/>
                  <a:ext cx="7104769" cy="2367764"/>
                </a:xfrm>
                <a:prstGeom prst="rect">
                  <a:avLst/>
                </a:prstGeom>
                <a:blipFill>
                  <a:blip r:embed="rId4"/>
                  <a:stretch>
                    <a:fillRect l="-944"/>
                  </a:stretch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B61DC150-F6F7-4388-B4A8-CF7AE483A04B}"/>
                </a:ext>
              </a:extLst>
            </p:cNvPr>
            <p:cNvSpPr/>
            <p:nvPr/>
          </p:nvSpPr>
          <p:spPr>
            <a:xfrm>
              <a:off x="1054622" y="3278129"/>
              <a:ext cx="184731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Object 12">
                  <a:extLst>
                    <a:ext uri="{FF2B5EF4-FFF2-40B4-BE49-F238E27FC236}">
                      <a16:creationId xmlns:a16="http://schemas.microsoft.com/office/drawing/2014/main" id="{0BB03F06-CA3F-4D41-ABBC-2CED5CC5FB7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857234576"/>
                    </p:ext>
                  </p:extLst>
                </p:nvPr>
              </p:nvGraphicFramePr>
              <p:xfrm>
                <a:off x="1207083" y="3484866"/>
                <a:ext cx="1338263" cy="9286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5" imgW="952200" imgH="660240" progId="Equation.DSMT4">
                        <p:embed/>
                      </p:oleObj>
                    </mc:Choice>
                    <mc:Fallback>
                      <p:oleObj name="Equation" r:id="rId5" imgW="952200" imgH="660240" progId="Equation.DSMT4">
                        <p:embed/>
                        <p:pic>
                          <p:nvPicPr>
                            <p:cNvPr id="27" name="Object 12">
                              <a:extLst>
                                <a:ext uri="{FF2B5EF4-FFF2-40B4-BE49-F238E27FC236}">
                                  <a16:creationId xmlns:a16="http://schemas.microsoft.com/office/drawing/2014/main" id="{78C76E5F-ED06-4E51-82D2-764E6F8061E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207083" y="3484866"/>
                              <a:ext cx="1338263" cy="9286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2" name="Object 12">
                  <a:extLst>
                    <a:ext uri="{FF2B5EF4-FFF2-40B4-BE49-F238E27FC236}">
                      <a16:creationId xmlns:a16="http://schemas.microsoft.com/office/drawing/2014/main" id="{0BB03F06-CA3F-4D41-ABBC-2CED5CC5FB79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857234576"/>
                    </p:ext>
                  </p:extLst>
                </p:nvPr>
              </p:nvGraphicFramePr>
              <p:xfrm>
                <a:off x="1207083" y="3484866"/>
                <a:ext cx="1338263" cy="92868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6" name="Equation" r:id="rId7" imgW="952200" imgH="660240" progId="Equation.DSMT4">
                        <p:embed/>
                      </p:oleObj>
                    </mc:Choice>
                    <mc:Fallback>
                      <p:oleObj name="Equation" r:id="rId7" imgW="952200" imgH="660240" progId="Equation.DSMT4">
                        <p:embed/>
                        <p:pic>
                          <p:nvPicPr>
                            <p:cNvPr id="27" name="Object 12">
                              <a:extLst>
                                <a:ext uri="{FF2B5EF4-FFF2-40B4-BE49-F238E27FC236}">
                                  <a16:creationId xmlns:a16="http://schemas.microsoft.com/office/drawing/2014/main" id="{78C76E5F-ED06-4E51-82D2-764E6F8061E0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207083" y="3484866"/>
                              <a:ext cx="1338263" cy="928688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3" name="Object 13">
                  <a:extLst>
                    <a:ext uri="{FF2B5EF4-FFF2-40B4-BE49-F238E27FC236}">
                      <a16:creationId xmlns:a16="http://schemas.microsoft.com/office/drawing/2014/main" id="{FFCC1651-E2EF-4F37-9A2C-50C6DD68744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27857186"/>
                    </p:ext>
                  </p:extLst>
                </p:nvPr>
              </p:nvGraphicFramePr>
              <p:xfrm>
                <a:off x="2694492" y="3595478"/>
                <a:ext cx="987183" cy="7074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name="Equation" r:id="rId9" imgW="672840" imgH="482400" progId="Equation.DSMT4">
                        <p:embed/>
                      </p:oleObj>
                    </mc:Choice>
                    <mc:Fallback>
                      <p:oleObj name="Equation" r:id="rId9" imgW="672840" imgH="482400" progId="Equation.DSMT4">
                        <p:embed/>
                        <p:pic>
                          <p:nvPicPr>
                            <p:cNvPr id="28" name="Object 13">
                              <a:extLst>
                                <a:ext uri="{FF2B5EF4-FFF2-40B4-BE49-F238E27FC236}">
                                  <a16:creationId xmlns:a16="http://schemas.microsoft.com/office/drawing/2014/main" id="{36391040-C8A6-4C38-815D-42A34D19FAB2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94492" y="3595478"/>
                              <a:ext cx="987183" cy="70746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3" name="Object 13">
                  <a:extLst>
                    <a:ext uri="{FF2B5EF4-FFF2-40B4-BE49-F238E27FC236}">
                      <a16:creationId xmlns:a16="http://schemas.microsoft.com/office/drawing/2014/main" id="{FFCC1651-E2EF-4F37-9A2C-50C6DD68744A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27857186"/>
                    </p:ext>
                  </p:extLst>
                </p:nvPr>
              </p:nvGraphicFramePr>
              <p:xfrm>
                <a:off x="2694492" y="3595478"/>
                <a:ext cx="987183" cy="7074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7" name="Equation" r:id="rId11" imgW="672840" imgH="482400" progId="Equation.DSMT4">
                        <p:embed/>
                      </p:oleObj>
                    </mc:Choice>
                    <mc:Fallback>
                      <p:oleObj name="Equation" r:id="rId11" imgW="672840" imgH="482400" progId="Equation.DSMT4">
                        <p:embed/>
                        <p:pic>
                          <p:nvPicPr>
                            <p:cNvPr id="28" name="Object 13">
                              <a:extLst>
                                <a:ext uri="{FF2B5EF4-FFF2-40B4-BE49-F238E27FC236}">
                                  <a16:creationId xmlns:a16="http://schemas.microsoft.com/office/drawing/2014/main" id="{36391040-C8A6-4C38-815D-42A34D19FAB2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1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2694492" y="3595478"/>
                              <a:ext cx="987183" cy="707463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19">
                  <a:extLst>
                    <a:ext uri="{FF2B5EF4-FFF2-40B4-BE49-F238E27FC236}">
                      <a16:creationId xmlns:a16="http://schemas.microsoft.com/office/drawing/2014/main" id="{636CA402-07EC-4B8A-9C01-5799B5C5AAE1}"/>
                    </a:ext>
                  </a:extLst>
                </p:cNvPr>
                <p:cNvSpPr txBox="1"/>
                <p:nvPr/>
              </p:nvSpPr>
              <p:spPr>
                <a:xfrm>
                  <a:off x="4487286" y="3769833"/>
                  <a:ext cx="3978269" cy="53546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（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）当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x=4</a:t>
                  </a:r>
                  <a:r>
                    <a:rPr kumimoji="0" lang="zh-CN" altLang="en-US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时，</a:t>
                  </a:r>
                  <a:r>
                    <a:rPr kumimoji="0" lang="en-US" altLang="zh-CN" sz="20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y=2×4+</a:t>
                  </a:r>
                  <a:r>
                    <a:rPr kumimoji="0" lang="zh-CN" altLang="en-US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0" lang="zh-CN" altLang="en-US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kumimoji="0" lang="en-US" altLang="zh-CN" sz="2000" b="1" i="1" u="none" strike="noStrike" kern="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kumimoji="0" lang="en-US" altLang="zh-CN" sz="20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zh-CN" sz="20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kumimoji="0" lang="en-US" altLang="zh-CN" sz="20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kumimoji="0" lang="en-US" altLang="zh-CN" sz="2000" b="1" i="1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𝟓</m:t>
                      </m:r>
                    </m:oMath>
                  </a14:m>
                  <a:endParaRPr kumimoji="0" lang="zh-CN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mc:Choice>
          <mc:Fallback xmlns="">
            <p:sp>
              <p:nvSpPr>
                <p:cNvPr id="14" name="Text Box 19">
                  <a:extLst>
                    <a:ext uri="{FF2B5EF4-FFF2-40B4-BE49-F238E27FC236}">
                      <a16:creationId xmlns:a16="http://schemas.microsoft.com/office/drawing/2014/main" id="{636CA402-07EC-4B8A-9C01-5799B5C5AAE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7286" y="3769833"/>
                  <a:ext cx="3978269" cy="535468"/>
                </a:xfrm>
                <a:prstGeom prst="rect">
                  <a:avLst/>
                </a:prstGeom>
                <a:blipFill>
                  <a:blip r:embed="rId13"/>
                  <a:stretch>
                    <a:fillRect l="-1531" b="-7955"/>
                  </a:stretch>
                </a:blipFill>
                <a:ln w="9525">
                  <a:noFill/>
                </a:ln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9084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宋体 CN Light" panose="02020300000000000000" pitchFamily="18" charset="-122"/>
              <a:ea typeface="思源宋体 CN Light" panose="02020300000000000000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FA521F80-E6BB-46E0-9AE2-8D7CC32B3DE7}"/>
              </a:ext>
            </a:extLst>
          </p:cNvPr>
          <p:cNvGrpSpPr/>
          <p:nvPr/>
        </p:nvGrpSpPr>
        <p:grpSpPr>
          <a:xfrm>
            <a:off x="2491604" y="-432350"/>
            <a:ext cx="10242912" cy="7555054"/>
            <a:chOff x="4123114" y="1375187"/>
            <a:chExt cx="5295206" cy="283284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E49A049-4AA1-4792-BC07-24C655396FBD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20EF9E-3B09-492B-94B4-6751369C6BE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C1BC651-E63E-4845-B758-9CD69DB53D37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5F3748B-2414-4877-86CE-D72BEECF4FFD}"/>
              </a:ext>
            </a:extLst>
          </p:cNvPr>
          <p:cNvGrpSpPr/>
          <p:nvPr/>
        </p:nvGrpSpPr>
        <p:grpSpPr>
          <a:xfrm>
            <a:off x="444086" y="1421324"/>
            <a:ext cx="2650513" cy="3528923"/>
            <a:chOff x="444086" y="1421324"/>
            <a:chExt cx="2650513" cy="3528923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F4289A2A-7372-49E0-844F-F84192702CC1}"/>
                </a:ext>
              </a:extLst>
            </p:cNvPr>
            <p:cNvGrpSpPr/>
            <p:nvPr/>
          </p:nvGrpSpPr>
          <p:grpSpPr>
            <a:xfrm>
              <a:off x="444086" y="1421324"/>
              <a:ext cx="2650513" cy="2800802"/>
              <a:chOff x="4773208" y="235255"/>
              <a:chExt cx="2650513" cy="280080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6005604-2CC5-42E6-875C-A3C7C0EB2B99}"/>
                  </a:ext>
                </a:extLst>
              </p:cNvPr>
              <p:cNvSpPr/>
              <p:nvPr/>
            </p:nvSpPr>
            <p:spPr>
              <a:xfrm>
                <a:off x="4773208" y="235255"/>
                <a:ext cx="1898885" cy="1898884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C0031F2D-6A26-43C9-B70B-AAC721A9513E}"/>
                  </a:ext>
                </a:extLst>
              </p:cNvPr>
              <p:cNvSpPr/>
              <p:nvPr/>
            </p:nvSpPr>
            <p:spPr>
              <a:xfrm>
                <a:off x="5524836" y="1137174"/>
                <a:ext cx="1898885" cy="1898883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AA93C9D-7B46-41FE-88AD-F0267EDED7A0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id="{8596E096-A97B-45B4-B128-FB49AD970C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DC60CC1-FA4A-431F-9DE1-6B41B48C6A41}"/>
                </a:ext>
              </a:extLst>
            </p:cNvPr>
            <p:cNvSpPr txBox="1"/>
            <p:nvPr/>
          </p:nvSpPr>
          <p:spPr>
            <a:xfrm>
              <a:off x="644490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3AFE11E2-B1D9-4983-8B70-834EB3BC5292}"/>
              </a:ext>
            </a:extLst>
          </p:cNvPr>
          <p:cNvGrpSpPr/>
          <p:nvPr/>
        </p:nvGrpSpPr>
        <p:grpSpPr>
          <a:xfrm>
            <a:off x="4636568" y="1302460"/>
            <a:ext cx="6530417" cy="826347"/>
            <a:chOff x="3926652" y="1015035"/>
            <a:chExt cx="6530417" cy="826347"/>
          </a:xfrm>
        </p:grpSpPr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6F0FEABF-D860-49C1-8CA8-A4747CF020CB}"/>
                </a:ext>
              </a:extLst>
            </p:cNvPr>
            <p:cNvSpPr txBox="1"/>
            <p:nvPr/>
          </p:nvSpPr>
          <p:spPr>
            <a:xfrm>
              <a:off x="4937609" y="1135821"/>
              <a:ext cx="55194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识别相关量之间的反比例关系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9CEB4D1B-CBA8-4FC0-85FD-3957B1F54013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452AC8C-67A6-4A4C-B4F5-E9A0201BB8BB}"/>
              </a:ext>
            </a:extLst>
          </p:cNvPr>
          <p:cNvGrpSpPr/>
          <p:nvPr/>
        </p:nvGrpSpPr>
        <p:grpSpPr>
          <a:xfrm>
            <a:off x="4636568" y="2875530"/>
            <a:ext cx="5299310" cy="826347"/>
            <a:chOff x="3926652" y="1015035"/>
            <a:chExt cx="5299310" cy="826347"/>
          </a:xfrm>
        </p:grpSpPr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A615A420-9352-4433-82A5-F1AF9D366E1B}"/>
                </a:ext>
              </a:extLst>
            </p:cNvPr>
            <p:cNvSpPr txBox="1"/>
            <p:nvPr/>
          </p:nvSpPr>
          <p:spPr>
            <a:xfrm>
              <a:off x="4937609" y="1135821"/>
              <a:ext cx="42883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理解反比例函数的意义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A4864EE4-89E9-4418-9739-CDB09E4FAC81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AFF98337-1534-4829-874C-947CF5ED4550}"/>
              </a:ext>
            </a:extLst>
          </p:cNvPr>
          <p:cNvGrpSpPr/>
          <p:nvPr/>
        </p:nvGrpSpPr>
        <p:grpSpPr>
          <a:xfrm>
            <a:off x="4636568" y="4448600"/>
            <a:ext cx="6530417" cy="826347"/>
            <a:chOff x="3926652" y="1015035"/>
            <a:chExt cx="6530417" cy="826347"/>
          </a:xfrm>
        </p:grpSpPr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1FBE8F01-9552-4531-8BB8-84490D68B9D1}"/>
                </a:ext>
              </a:extLst>
            </p:cNvPr>
            <p:cNvSpPr txBox="1"/>
            <p:nvPr/>
          </p:nvSpPr>
          <p:spPr>
            <a:xfrm>
              <a:off x="4937609" y="1135821"/>
              <a:ext cx="55194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用待定系数法确定反比例函数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3220AC32-0852-4A05-9A55-C9B90F2A2EAC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44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FA521F80-E6BB-46E0-9AE2-8D7CC32B3DE7}"/>
              </a:ext>
            </a:extLst>
          </p:cNvPr>
          <p:cNvGrpSpPr/>
          <p:nvPr/>
        </p:nvGrpSpPr>
        <p:grpSpPr>
          <a:xfrm>
            <a:off x="2491604" y="-432350"/>
            <a:ext cx="10242912" cy="7555054"/>
            <a:chOff x="4123114" y="1375187"/>
            <a:chExt cx="5295206" cy="2832844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DE49A049-4AA1-4792-BC07-24C655396FBD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120EF9E-3B09-492B-94B4-6751369C6BE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AC1BC651-E63E-4845-B758-9CD69DB53D37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2BCDD3B3-BCC0-450E-9F09-757DA36EDFD2}"/>
              </a:ext>
            </a:extLst>
          </p:cNvPr>
          <p:cNvGrpSpPr/>
          <p:nvPr/>
        </p:nvGrpSpPr>
        <p:grpSpPr>
          <a:xfrm>
            <a:off x="4253359" y="938308"/>
            <a:ext cx="7116661" cy="1770791"/>
            <a:chOff x="3926652" y="1015035"/>
            <a:chExt cx="7116661" cy="1770791"/>
          </a:xfrm>
        </p:grpSpPr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43C6CBAE-4E7A-47AC-8C6B-14DCA5A8378D}"/>
                </a:ext>
              </a:extLst>
            </p:cNvPr>
            <p:cNvSpPr txBox="1"/>
            <p:nvPr/>
          </p:nvSpPr>
          <p:spPr>
            <a:xfrm>
              <a:off x="4937609" y="1083331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1996445A-88CA-4DA3-9284-4DA7DA5ABB6C}"/>
                </a:ext>
              </a:extLst>
            </p:cNvPr>
            <p:cNvSpPr txBox="1"/>
            <p:nvPr/>
          </p:nvSpPr>
          <p:spPr>
            <a:xfrm>
              <a:off x="4937608" y="1623841"/>
              <a:ext cx="6105705" cy="1161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、会识别相关量之间的反比例关系。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、理解反比例函数的意义。</a:t>
              </a:r>
            </a:p>
            <a:p>
              <a:pPr defTabSz="609585">
                <a:lnSpc>
                  <a:spcPct val="150000"/>
                </a:lnSpc>
                <a:defRPr/>
              </a:pPr>
              <a:r>
                <a:rPr kumimoji="1" lang="en-US" altLang="zh-CN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、能确定简单的反比例函数关系式。</a:t>
              </a:r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9DA99FC7-1713-4A15-B709-98228D903445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721590AC-4D51-4ABD-8013-E51DB18067CC}"/>
              </a:ext>
            </a:extLst>
          </p:cNvPr>
          <p:cNvGrpSpPr/>
          <p:nvPr/>
        </p:nvGrpSpPr>
        <p:grpSpPr>
          <a:xfrm>
            <a:off x="4253359" y="3248007"/>
            <a:ext cx="7116661" cy="860307"/>
            <a:chOff x="3926652" y="1001212"/>
            <a:chExt cx="7116661" cy="860307"/>
          </a:xfrm>
        </p:grpSpPr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CCEDA3FD-98C3-47D2-AF9E-2E49A2851058}"/>
                </a:ext>
              </a:extLst>
            </p:cNvPr>
            <p:cNvSpPr txBox="1"/>
            <p:nvPr/>
          </p:nvSpPr>
          <p:spPr>
            <a:xfrm>
              <a:off x="4937609" y="1001212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9BBC433C-7AD2-44A4-B83B-FEFBD9380E3C}"/>
                </a:ext>
              </a:extLst>
            </p:cNvPr>
            <p:cNvSpPr txBox="1"/>
            <p:nvPr/>
          </p:nvSpPr>
          <p:spPr>
            <a:xfrm>
              <a:off x="4937608" y="1438198"/>
              <a:ext cx="6105705" cy="423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理解反比例函数的意义，确定反比例函数的解析式。</a:t>
              </a: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E2BD1352-C5B0-47EA-AB2E-66EDBFA13E40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0F560D5-3A61-400C-B18C-6626DAF3EB6E}"/>
              </a:ext>
            </a:extLst>
          </p:cNvPr>
          <p:cNvGrpSpPr/>
          <p:nvPr/>
        </p:nvGrpSpPr>
        <p:grpSpPr>
          <a:xfrm>
            <a:off x="4253359" y="4647221"/>
            <a:ext cx="7116661" cy="864777"/>
            <a:chOff x="3926652" y="976605"/>
            <a:chExt cx="7116661" cy="864777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E41A5F3-F379-46D8-8915-FBA3C59DCCC2}"/>
                </a:ext>
              </a:extLst>
            </p:cNvPr>
            <p:cNvSpPr txBox="1"/>
            <p:nvPr/>
          </p:nvSpPr>
          <p:spPr>
            <a:xfrm>
              <a:off x="4937609" y="976605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3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36F31476-A9B9-48FB-B4FE-3AE825E1333D}"/>
                </a:ext>
              </a:extLst>
            </p:cNvPr>
            <p:cNvSpPr txBox="1"/>
            <p:nvPr/>
          </p:nvSpPr>
          <p:spPr>
            <a:xfrm>
              <a:off x="4937608" y="1413591"/>
              <a:ext cx="6105705" cy="423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585">
                <a:lnSpc>
                  <a:spcPct val="150000"/>
                </a:lnSpc>
                <a:defRPr/>
              </a:pPr>
              <a:r>
                <a:rPr kumimoji="1" lang="zh-CN" altLang="en-US" sz="1600" kern="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反比例函数解析式的确定。</a:t>
              </a:r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518E0BB4-9202-4176-A3F0-999BBA70CC59}"/>
                </a:ext>
              </a:extLst>
            </p:cNvPr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D5F3748B-2414-4877-86CE-D72BEECF4FFD}"/>
              </a:ext>
            </a:extLst>
          </p:cNvPr>
          <p:cNvGrpSpPr/>
          <p:nvPr/>
        </p:nvGrpSpPr>
        <p:grpSpPr>
          <a:xfrm>
            <a:off x="444086" y="1421324"/>
            <a:ext cx="2650513" cy="3528923"/>
            <a:chOff x="444086" y="1421324"/>
            <a:chExt cx="2650513" cy="3528923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F4289A2A-7372-49E0-844F-F84192702CC1}"/>
                </a:ext>
              </a:extLst>
            </p:cNvPr>
            <p:cNvGrpSpPr/>
            <p:nvPr/>
          </p:nvGrpSpPr>
          <p:grpSpPr>
            <a:xfrm>
              <a:off x="444086" y="1421324"/>
              <a:ext cx="2650513" cy="2800802"/>
              <a:chOff x="4773208" y="235255"/>
              <a:chExt cx="2650513" cy="2800802"/>
            </a:xfrm>
          </p:grpSpPr>
          <p:sp>
            <p:nvSpPr>
              <p:cNvPr id="21" name="椭圆 20">
                <a:extLst>
                  <a:ext uri="{FF2B5EF4-FFF2-40B4-BE49-F238E27FC236}">
                    <a16:creationId xmlns:a16="http://schemas.microsoft.com/office/drawing/2014/main" id="{F6005604-2CC5-42E6-875C-A3C7C0EB2B99}"/>
                  </a:ext>
                </a:extLst>
              </p:cNvPr>
              <p:cNvSpPr/>
              <p:nvPr/>
            </p:nvSpPr>
            <p:spPr>
              <a:xfrm>
                <a:off x="4773208" y="235255"/>
                <a:ext cx="1898885" cy="1898884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C0031F2D-6A26-43C9-B70B-AAC721A9513E}"/>
                  </a:ext>
                </a:extLst>
              </p:cNvPr>
              <p:cNvSpPr/>
              <p:nvPr/>
            </p:nvSpPr>
            <p:spPr>
              <a:xfrm>
                <a:off x="5524836" y="1137174"/>
                <a:ext cx="1898885" cy="1898883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317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FAA93C9D-7B46-41FE-88AD-F0267EDED7A0}"/>
                  </a:ext>
                </a:extLst>
              </p:cNvPr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Freeform 5">
                <a:extLst>
                  <a:ext uri="{FF2B5EF4-FFF2-40B4-BE49-F238E27FC236}">
                    <a16:creationId xmlns:a16="http://schemas.microsoft.com/office/drawing/2014/main" id="{8596E096-A97B-45B4-B128-FB49AD970C9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457200"/>
                <a:endParaRPr lang="zh-CN" altLang="en-US" sz="32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DC60CC1-FA4A-431F-9DE1-6B41B48C6A41}"/>
                </a:ext>
              </a:extLst>
            </p:cNvPr>
            <p:cNvSpPr txBox="1"/>
            <p:nvPr/>
          </p:nvSpPr>
          <p:spPr>
            <a:xfrm>
              <a:off x="1208746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585">
                <a:defRPr/>
              </a:pPr>
              <a:r>
                <a:rPr kumimoji="1" lang="zh-CN" altLang="en-US" sz="4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07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矩形 45">
            <a:extLst>
              <a:ext uri="{FF2B5EF4-FFF2-40B4-BE49-F238E27FC236}">
                <a16:creationId xmlns:a16="http://schemas.microsoft.com/office/drawing/2014/main" id="{4494FA83-8004-4DDC-8A14-2B695BEFEEF6}"/>
              </a:ext>
            </a:extLst>
          </p:cNvPr>
          <p:cNvSpPr/>
          <p:nvPr/>
        </p:nvSpPr>
        <p:spPr>
          <a:xfrm>
            <a:off x="-18178" y="1"/>
            <a:ext cx="12210178" cy="6858000"/>
          </a:xfrm>
          <a:prstGeom prst="rect">
            <a:avLst/>
          </a:prstGeom>
          <a:blipFill dpi="0" rotWithShape="1">
            <a:blip r:embed="rId2">
              <a:alphaModFix amt="9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BC75DD88-3FC1-4C1D-AD46-7175E547FB03}"/>
              </a:ext>
            </a:extLst>
          </p:cNvPr>
          <p:cNvGrpSpPr/>
          <p:nvPr/>
        </p:nvGrpSpPr>
        <p:grpSpPr>
          <a:xfrm>
            <a:off x="-383358" y="680116"/>
            <a:ext cx="12502788" cy="5374767"/>
            <a:chOff x="4123114" y="1375187"/>
            <a:chExt cx="5295206" cy="283284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DD25F3D-AEFA-4C00-8362-643943749D84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B75393FA-D721-4580-9CBF-C67D75B1FA92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8B2FE67A-2AA7-4BF4-A2C2-8DEDF69ADA3D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353FE69B-19B6-4242-82EC-BB884C20CB93}"/>
              </a:ext>
            </a:extLst>
          </p:cNvPr>
          <p:cNvSpPr/>
          <p:nvPr/>
        </p:nvSpPr>
        <p:spPr bwMode="auto">
          <a:xfrm>
            <a:off x="3796506" y="4783499"/>
            <a:ext cx="4453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>
              <a:defRPr/>
            </a:pP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某某中小学 九年级数学下册 第</a:t>
            </a:r>
            <a:r>
              <a:rPr lang="en-US" altLang="zh-CN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26</a:t>
            </a:r>
            <a:r>
              <a:rPr lang="zh-CN" altLang="en-US" sz="1600" kern="1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Times New Roman" panose="02020603050405020304" pitchFamily="18" charset="0"/>
              </a:rPr>
              <a:t>章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0FA57077-8BB8-4733-88B5-F04728980173}"/>
              </a:ext>
            </a:extLst>
          </p:cNvPr>
          <p:cNvGrpSpPr/>
          <p:nvPr/>
        </p:nvGrpSpPr>
        <p:grpSpPr>
          <a:xfrm>
            <a:off x="3267772" y="5764125"/>
            <a:ext cx="6077979" cy="796368"/>
            <a:chOff x="3340342" y="5793153"/>
            <a:chExt cx="6077979" cy="796368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33EDDF6-BBE6-436E-B10D-9BF44982FCB4}"/>
                </a:ext>
              </a:extLst>
            </p:cNvPr>
            <p:cNvSpPr/>
            <p:nvPr/>
          </p:nvSpPr>
          <p:spPr>
            <a:xfrm>
              <a:off x="3957712" y="60066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讲授时间：</a:t>
              </a:r>
              <a:r>
                <a:rPr lang="en-US" altLang="zh-CN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20XX</a:t>
              </a: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C8E51408-47D2-441B-A1A9-4210F36B53B6}"/>
                </a:ext>
              </a:extLst>
            </p:cNvPr>
            <p:cNvGrpSpPr/>
            <p:nvPr/>
          </p:nvGrpSpPr>
          <p:grpSpPr>
            <a:xfrm>
              <a:off x="3340342" y="5793153"/>
              <a:ext cx="767367" cy="796368"/>
              <a:chOff x="3349030" y="3523033"/>
              <a:chExt cx="563557" cy="584855"/>
            </a:xfrm>
          </p:grpSpPr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E883A8DB-1835-414A-8FD6-F68D8D50D72C}"/>
                  </a:ext>
                </a:extLst>
              </p:cNvPr>
              <p:cNvGrpSpPr/>
              <p:nvPr/>
            </p:nvGrpSpPr>
            <p:grpSpPr>
              <a:xfrm>
                <a:off x="3349030" y="3523033"/>
                <a:ext cx="563557" cy="584855"/>
                <a:chOff x="3065803" y="729731"/>
                <a:chExt cx="3479126" cy="3610618"/>
              </a:xfrm>
            </p:grpSpPr>
            <p:sp>
              <p:nvSpPr>
                <p:cNvPr id="17" name="椭圆 16">
                  <a:extLst>
                    <a:ext uri="{FF2B5EF4-FFF2-40B4-BE49-F238E27FC236}">
                      <a16:creationId xmlns:a16="http://schemas.microsoft.com/office/drawing/2014/main" id="{7AC38916-7C08-4312-8A36-19172CF68EC9}"/>
                    </a:ext>
                  </a:extLst>
                </p:cNvPr>
                <p:cNvSpPr/>
                <p:nvPr/>
              </p:nvSpPr>
              <p:spPr>
                <a:xfrm>
                  <a:off x="3065803" y="729731"/>
                  <a:ext cx="2867461" cy="2867468"/>
                </a:xfrm>
                <a:prstGeom prst="ellipse">
                  <a:avLst/>
                </a:prstGeom>
                <a:solidFill>
                  <a:srgbClr val="FFFE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8" name="椭圆 17">
                  <a:extLst>
                    <a:ext uri="{FF2B5EF4-FFF2-40B4-BE49-F238E27FC236}">
                      <a16:creationId xmlns:a16="http://schemas.microsoft.com/office/drawing/2014/main" id="{5B8E6A7B-181A-4D2C-B7E6-0CF09D916F02}"/>
                    </a:ext>
                  </a:extLst>
                </p:cNvPr>
                <p:cNvSpPr/>
                <p:nvPr/>
              </p:nvSpPr>
              <p:spPr>
                <a:xfrm>
                  <a:off x="3677462" y="1472888"/>
                  <a:ext cx="2867467" cy="2867461"/>
                </a:xfrm>
                <a:prstGeom prst="ellipse">
                  <a:avLst/>
                </a:prstGeom>
                <a:solidFill>
                  <a:sysClr val="windowText" lastClr="000000">
                    <a:lumMod val="65000"/>
                    <a:lumOff val="3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softEdge rad="63500"/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9" name="椭圆 18">
                  <a:extLst>
                    <a:ext uri="{FF2B5EF4-FFF2-40B4-BE49-F238E27FC236}">
                      <a16:creationId xmlns:a16="http://schemas.microsoft.com/office/drawing/2014/main" id="{365BFF73-05A1-4571-A696-C61C82C107E3}"/>
                    </a:ext>
                  </a:extLst>
                </p:cNvPr>
                <p:cNvSpPr/>
                <p:nvPr/>
              </p:nvSpPr>
              <p:spPr>
                <a:xfrm>
                  <a:off x="3288176" y="919103"/>
                  <a:ext cx="2867466" cy="2867463"/>
                </a:xfrm>
                <a:prstGeom prst="ellipse">
                  <a:avLst/>
                </a:prstGeom>
                <a:gradFill>
                  <a:gsLst>
                    <a:gs pos="0">
                      <a:srgbClr val="ECECEE"/>
                    </a:gs>
                    <a:gs pos="100000">
                      <a:srgbClr val="E8EAF0"/>
                    </a:gs>
                  </a:gsLst>
                  <a:lin ang="5400000" scaled="1"/>
                </a:gra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grpSp>
            <p:nvGrpSpPr>
              <p:cNvPr id="14" name="Group 4">
                <a:extLst>
                  <a:ext uri="{FF2B5EF4-FFF2-40B4-BE49-F238E27FC236}">
                    <a16:creationId xmlns:a16="http://schemas.microsoft.com/office/drawing/2014/main" id="{81200567-70BF-46AA-96E4-3483BAABC92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511560" y="3699760"/>
                <a:ext cx="236618" cy="231960"/>
                <a:chOff x="2498" y="1246"/>
                <a:chExt cx="762" cy="747"/>
              </a:xfrm>
              <a:solidFill>
                <a:srgbClr val="8F93A1"/>
              </a:solidFill>
            </p:grpSpPr>
            <p:sp>
              <p:nvSpPr>
                <p:cNvPr id="15" name="Freeform 5">
                  <a:extLst>
                    <a:ext uri="{FF2B5EF4-FFF2-40B4-BE49-F238E27FC236}">
                      <a16:creationId xmlns:a16="http://schemas.microsoft.com/office/drawing/2014/main" id="{126008FB-E984-4840-90DB-0EBDFE6D59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34" y="1251"/>
                  <a:ext cx="426" cy="440"/>
                </a:xfrm>
                <a:custGeom>
                  <a:avLst/>
                  <a:gdLst>
                    <a:gd name="T0" fmla="*/ 297 w 349"/>
                    <a:gd name="T1" fmla="*/ 0 h 362"/>
                    <a:gd name="T2" fmla="*/ 19 w 349"/>
                    <a:gd name="T3" fmla="*/ 0 h 362"/>
                    <a:gd name="T4" fmla="*/ 0 w 349"/>
                    <a:gd name="T5" fmla="*/ 20 h 362"/>
                    <a:gd name="T6" fmla="*/ 19 w 349"/>
                    <a:gd name="T7" fmla="*/ 39 h 362"/>
                    <a:gd name="T8" fmla="*/ 297 w 349"/>
                    <a:gd name="T9" fmla="*/ 39 h 362"/>
                    <a:gd name="T10" fmla="*/ 310 w 349"/>
                    <a:gd name="T11" fmla="*/ 52 h 362"/>
                    <a:gd name="T12" fmla="*/ 310 w 349"/>
                    <a:gd name="T13" fmla="*/ 310 h 362"/>
                    <a:gd name="T14" fmla="*/ 297 w 349"/>
                    <a:gd name="T15" fmla="*/ 322 h 362"/>
                    <a:gd name="T16" fmla="*/ 19 w 349"/>
                    <a:gd name="T17" fmla="*/ 322 h 362"/>
                    <a:gd name="T18" fmla="*/ 0 w 349"/>
                    <a:gd name="T19" fmla="*/ 342 h 362"/>
                    <a:gd name="T20" fmla="*/ 19 w 349"/>
                    <a:gd name="T21" fmla="*/ 362 h 362"/>
                    <a:gd name="T22" fmla="*/ 297 w 349"/>
                    <a:gd name="T23" fmla="*/ 362 h 362"/>
                    <a:gd name="T24" fmla="*/ 349 w 349"/>
                    <a:gd name="T25" fmla="*/ 310 h 362"/>
                    <a:gd name="T26" fmla="*/ 349 w 349"/>
                    <a:gd name="T27" fmla="*/ 52 h 362"/>
                    <a:gd name="T28" fmla="*/ 297 w 349"/>
                    <a:gd name="T29" fmla="*/ 0 h 3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49" h="362">
                      <a:moveTo>
                        <a:pt x="297" y="0"/>
                      </a:move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9" y="0"/>
                        <a:pt x="0" y="9"/>
                        <a:pt x="0" y="20"/>
                      </a:cubicBezTo>
                      <a:cubicBezTo>
                        <a:pt x="0" y="31"/>
                        <a:pt x="9" y="39"/>
                        <a:pt x="19" y="39"/>
                      </a:cubicBezTo>
                      <a:cubicBezTo>
                        <a:pt x="297" y="39"/>
                        <a:pt x="297" y="39"/>
                        <a:pt x="297" y="39"/>
                      </a:cubicBezTo>
                      <a:cubicBezTo>
                        <a:pt x="304" y="39"/>
                        <a:pt x="310" y="45"/>
                        <a:pt x="310" y="52"/>
                      </a:cubicBezTo>
                      <a:cubicBezTo>
                        <a:pt x="310" y="310"/>
                        <a:pt x="310" y="310"/>
                        <a:pt x="310" y="310"/>
                      </a:cubicBezTo>
                      <a:cubicBezTo>
                        <a:pt x="310" y="317"/>
                        <a:pt x="304" y="322"/>
                        <a:pt x="297" y="322"/>
                      </a:cubicBezTo>
                      <a:cubicBezTo>
                        <a:pt x="19" y="322"/>
                        <a:pt x="19" y="322"/>
                        <a:pt x="19" y="322"/>
                      </a:cubicBezTo>
                      <a:cubicBezTo>
                        <a:pt x="9" y="322"/>
                        <a:pt x="0" y="331"/>
                        <a:pt x="0" y="342"/>
                      </a:cubicBezTo>
                      <a:cubicBezTo>
                        <a:pt x="0" y="353"/>
                        <a:pt x="9" y="362"/>
                        <a:pt x="19" y="362"/>
                      </a:cubicBezTo>
                      <a:cubicBezTo>
                        <a:pt x="297" y="362"/>
                        <a:pt x="297" y="362"/>
                        <a:pt x="297" y="362"/>
                      </a:cubicBezTo>
                      <a:cubicBezTo>
                        <a:pt x="326" y="362"/>
                        <a:pt x="349" y="338"/>
                        <a:pt x="349" y="310"/>
                      </a:cubicBezTo>
                      <a:cubicBezTo>
                        <a:pt x="349" y="52"/>
                        <a:pt x="349" y="52"/>
                        <a:pt x="349" y="52"/>
                      </a:cubicBezTo>
                      <a:cubicBezTo>
                        <a:pt x="349" y="24"/>
                        <a:pt x="326" y="0"/>
                        <a:pt x="29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16" name="Freeform 6">
                  <a:extLst>
                    <a:ext uri="{FF2B5EF4-FFF2-40B4-BE49-F238E27FC236}">
                      <a16:creationId xmlns:a16="http://schemas.microsoft.com/office/drawing/2014/main" id="{6E2E3399-250E-4215-8E2A-46044AC21D1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498" y="1246"/>
                  <a:ext cx="673" cy="747"/>
                </a:xfrm>
                <a:custGeom>
                  <a:avLst/>
                  <a:gdLst>
                    <a:gd name="T0" fmla="*/ 423 w 551"/>
                    <a:gd name="T1" fmla="*/ 309 h 614"/>
                    <a:gd name="T2" fmla="*/ 456 w 551"/>
                    <a:gd name="T3" fmla="*/ 222 h 614"/>
                    <a:gd name="T4" fmla="*/ 507 w 551"/>
                    <a:gd name="T5" fmla="*/ 256 h 614"/>
                    <a:gd name="T6" fmla="*/ 549 w 551"/>
                    <a:gd name="T7" fmla="*/ 93 h 614"/>
                    <a:gd name="T8" fmla="*/ 510 w 551"/>
                    <a:gd name="T9" fmla="*/ 86 h 614"/>
                    <a:gd name="T10" fmla="*/ 459 w 551"/>
                    <a:gd name="T11" fmla="*/ 171 h 614"/>
                    <a:gd name="T12" fmla="*/ 427 w 551"/>
                    <a:gd name="T13" fmla="*/ 180 h 614"/>
                    <a:gd name="T14" fmla="*/ 399 w 551"/>
                    <a:gd name="T15" fmla="*/ 237 h 614"/>
                    <a:gd name="T16" fmla="*/ 369 w 551"/>
                    <a:gd name="T17" fmla="*/ 263 h 614"/>
                    <a:gd name="T18" fmla="*/ 419 w 551"/>
                    <a:gd name="T19" fmla="*/ 310 h 614"/>
                    <a:gd name="T20" fmla="*/ 218 w 551"/>
                    <a:gd name="T21" fmla="*/ 85 h 614"/>
                    <a:gd name="T22" fmla="*/ 48 w 551"/>
                    <a:gd name="T23" fmla="*/ 85 h 614"/>
                    <a:gd name="T24" fmla="*/ 133 w 551"/>
                    <a:gd name="T25" fmla="*/ 39 h 614"/>
                    <a:gd name="T26" fmla="*/ 133 w 551"/>
                    <a:gd name="T27" fmla="*/ 132 h 614"/>
                    <a:gd name="T28" fmla="*/ 133 w 551"/>
                    <a:gd name="T29" fmla="*/ 39 h 614"/>
                    <a:gd name="T30" fmla="*/ 296 w 551"/>
                    <a:gd name="T31" fmla="*/ 183 h 614"/>
                    <a:gd name="T32" fmla="*/ 12 w 551"/>
                    <a:gd name="T33" fmla="*/ 196 h 614"/>
                    <a:gd name="T34" fmla="*/ 6 w 551"/>
                    <a:gd name="T35" fmla="*/ 381 h 614"/>
                    <a:gd name="T36" fmla="*/ 47 w 551"/>
                    <a:gd name="T37" fmla="*/ 430 h 614"/>
                    <a:gd name="T38" fmla="*/ 60 w 551"/>
                    <a:gd name="T39" fmla="*/ 562 h 614"/>
                    <a:gd name="T40" fmla="*/ 117 w 551"/>
                    <a:gd name="T41" fmla="*/ 614 h 614"/>
                    <a:gd name="T42" fmla="*/ 206 w 551"/>
                    <a:gd name="T43" fmla="*/ 562 h 614"/>
                    <a:gd name="T44" fmla="*/ 235 w 551"/>
                    <a:gd name="T45" fmla="*/ 298 h 614"/>
                    <a:gd name="T46" fmla="*/ 343 w 551"/>
                    <a:gd name="T47" fmla="*/ 230 h 614"/>
                    <a:gd name="T48" fmla="*/ 224 w 551"/>
                    <a:gd name="T49" fmla="*/ 261 h 614"/>
                    <a:gd name="T50" fmla="*/ 167 w 551"/>
                    <a:gd name="T51" fmla="*/ 559 h 614"/>
                    <a:gd name="T52" fmla="*/ 117 w 551"/>
                    <a:gd name="T53" fmla="*/ 575 h 614"/>
                    <a:gd name="T54" fmla="*/ 88 w 551"/>
                    <a:gd name="T55" fmla="*/ 429 h 614"/>
                    <a:gd name="T56" fmla="*/ 46 w 551"/>
                    <a:gd name="T57" fmla="*/ 382 h 614"/>
                    <a:gd name="T58" fmla="*/ 40 w 551"/>
                    <a:gd name="T59" fmla="*/ 226 h 614"/>
                    <a:gd name="T60" fmla="*/ 43 w 551"/>
                    <a:gd name="T61" fmla="*/ 222 h 614"/>
                    <a:gd name="T62" fmla="*/ 304 w 551"/>
                    <a:gd name="T63" fmla="*/ 230 h 6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551" h="614">
                      <a:moveTo>
                        <a:pt x="419" y="310"/>
                      </a:moveTo>
                      <a:cubicBezTo>
                        <a:pt x="420" y="310"/>
                        <a:pt x="422" y="310"/>
                        <a:pt x="423" y="309"/>
                      </a:cubicBezTo>
                      <a:cubicBezTo>
                        <a:pt x="430" y="308"/>
                        <a:pt x="436" y="302"/>
                        <a:pt x="438" y="295"/>
                      </a:cubicBezTo>
                      <a:cubicBezTo>
                        <a:pt x="456" y="222"/>
                        <a:pt x="456" y="222"/>
                        <a:pt x="456" y="222"/>
                      </a:cubicBezTo>
                      <a:cubicBezTo>
                        <a:pt x="488" y="252"/>
                        <a:pt x="488" y="252"/>
                        <a:pt x="488" y="252"/>
                      </a:cubicBezTo>
                      <a:cubicBezTo>
                        <a:pt x="493" y="257"/>
                        <a:pt x="501" y="258"/>
                        <a:pt x="507" y="256"/>
                      </a:cubicBezTo>
                      <a:cubicBezTo>
                        <a:pt x="514" y="254"/>
                        <a:pt x="519" y="248"/>
                        <a:pt x="521" y="241"/>
                      </a:cubicBezTo>
                      <a:cubicBezTo>
                        <a:pt x="549" y="93"/>
                        <a:pt x="549" y="93"/>
                        <a:pt x="549" y="93"/>
                      </a:cubicBezTo>
                      <a:cubicBezTo>
                        <a:pt x="551" y="82"/>
                        <a:pt x="544" y="72"/>
                        <a:pt x="533" y="70"/>
                      </a:cubicBezTo>
                      <a:cubicBezTo>
                        <a:pt x="523" y="68"/>
                        <a:pt x="512" y="75"/>
                        <a:pt x="510" y="86"/>
                      </a:cubicBezTo>
                      <a:cubicBezTo>
                        <a:pt x="489" y="199"/>
                        <a:pt x="489" y="199"/>
                        <a:pt x="489" y="199"/>
                      </a:cubicBezTo>
                      <a:cubicBezTo>
                        <a:pt x="459" y="171"/>
                        <a:pt x="459" y="171"/>
                        <a:pt x="459" y="171"/>
                      </a:cubicBezTo>
                      <a:cubicBezTo>
                        <a:pt x="454" y="166"/>
                        <a:pt x="447" y="164"/>
                        <a:pt x="441" y="166"/>
                      </a:cubicBezTo>
                      <a:cubicBezTo>
                        <a:pt x="434" y="168"/>
                        <a:pt x="429" y="173"/>
                        <a:pt x="427" y="180"/>
                      </a:cubicBezTo>
                      <a:cubicBezTo>
                        <a:pt x="409" y="249"/>
                        <a:pt x="409" y="249"/>
                        <a:pt x="409" y="249"/>
                      </a:cubicBezTo>
                      <a:cubicBezTo>
                        <a:pt x="399" y="237"/>
                        <a:pt x="399" y="237"/>
                        <a:pt x="399" y="237"/>
                      </a:cubicBezTo>
                      <a:cubicBezTo>
                        <a:pt x="392" y="229"/>
                        <a:pt x="379" y="228"/>
                        <a:pt x="371" y="235"/>
                      </a:cubicBezTo>
                      <a:cubicBezTo>
                        <a:pt x="363" y="242"/>
                        <a:pt x="362" y="254"/>
                        <a:pt x="369" y="263"/>
                      </a:cubicBezTo>
                      <a:cubicBezTo>
                        <a:pt x="404" y="303"/>
                        <a:pt x="404" y="303"/>
                        <a:pt x="404" y="303"/>
                      </a:cubicBezTo>
                      <a:cubicBezTo>
                        <a:pt x="408" y="307"/>
                        <a:pt x="413" y="310"/>
                        <a:pt x="419" y="310"/>
                      </a:cubicBezTo>
                      <a:close/>
                      <a:moveTo>
                        <a:pt x="133" y="171"/>
                      </a:moveTo>
                      <a:cubicBezTo>
                        <a:pt x="180" y="171"/>
                        <a:pt x="218" y="132"/>
                        <a:pt x="218" y="85"/>
                      </a:cubicBezTo>
                      <a:cubicBezTo>
                        <a:pt x="218" y="38"/>
                        <a:pt x="180" y="0"/>
                        <a:pt x="133" y="0"/>
                      </a:cubicBezTo>
                      <a:cubicBezTo>
                        <a:pt x="86" y="0"/>
                        <a:pt x="48" y="38"/>
                        <a:pt x="48" y="85"/>
                      </a:cubicBezTo>
                      <a:cubicBezTo>
                        <a:pt x="48" y="132"/>
                        <a:pt x="86" y="171"/>
                        <a:pt x="133" y="171"/>
                      </a:cubicBezTo>
                      <a:close/>
                      <a:moveTo>
                        <a:pt x="133" y="39"/>
                      </a:moveTo>
                      <a:cubicBezTo>
                        <a:pt x="158" y="39"/>
                        <a:pt x="179" y="60"/>
                        <a:pt x="179" y="85"/>
                      </a:cubicBezTo>
                      <a:cubicBezTo>
                        <a:pt x="179" y="111"/>
                        <a:pt x="159" y="132"/>
                        <a:pt x="133" y="132"/>
                      </a:cubicBezTo>
                      <a:cubicBezTo>
                        <a:pt x="107" y="132"/>
                        <a:pt x="87" y="111"/>
                        <a:pt x="87" y="85"/>
                      </a:cubicBezTo>
                      <a:cubicBezTo>
                        <a:pt x="87" y="60"/>
                        <a:pt x="108" y="39"/>
                        <a:pt x="133" y="39"/>
                      </a:cubicBezTo>
                      <a:close/>
                      <a:moveTo>
                        <a:pt x="343" y="230"/>
                      </a:moveTo>
                      <a:cubicBezTo>
                        <a:pt x="343" y="204"/>
                        <a:pt x="322" y="183"/>
                        <a:pt x="296" y="183"/>
                      </a:cubicBezTo>
                      <a:cubicBezTo>
                        <a:pt x="43" y="183"/>
                        <a:pt x="43" y="183"/>
                        <a:pt x="43" y="183"/>
                      </a:cubicBezTo>
                      <a:cubicBezTo>
                        <a:pt x="31" y="183"/>
                        <a:pt x="21" y="188"/>
                        <a:pt x="12" y="196"/>
                      </a:cubicBezTo>
                      <a:cubicBezTo>
                        <a:pt x="4" y="204"/>
                        <a:pt x="0" y="215"/>
                        <a:pt x="1" y="227"/>
                      </a:cubicBezTo>
                      <a:cubicBezTo>
                        <a:pt x="6" y="381"/>
                        <a:pt x="6" y="381"/>
                        <a:pt x="6" y="381"/>
                      </a:cubicBezTo>
                      <a:cubicBezTo>
                        <a:pt x="7" y="394"/>
                        <a:pt x="13" y="407"/>
                        <a:pt x="24" y="414"/>
                      </a:cubicBezTo>
                      <a:cubicBezTo>
                        <a:pt x="47" y="430"/>
                        <a:pt x="47" y="430"/>
                        <a:pt x="47" y="430"/>
                      </a:cubicBezTo>
                      <a:cubicBezTo>
                        <a:pt x="48" y="430"/>
                        <a:pt x="49" y="431"/>
                        <a:pt x="49" y="432"/>
                      </a:cubicBezTo>
                      <a:cubicBezTo>
                        <a:pt x="60" y="562"/>
                        <a:pt x="60" y="562"/>
                        <a:pt x="60" y="562"/>
                      </a:cubicBezTo>
                      <a:cubicBezTo>
                        <a:pt x="61" y="576"/>
                        <a:pt x="68" y="589"/>
                        <a:pt x="78" y="599"/>
                      </a:cubicBezTo>
                      <a:cubicBezTo>
                        <a:pt x="89" y="609"/>
                        <a:pt x="103" y="614"/>
                        <a:pt x="117" y="614"/>
                      </a:cubicBezTo>
                      <a:cubicBezTo>
                        <a:pt x="149" y="614"/>
                        <a:pt x="149" y="614"/>
                        <a:pt x="149" y="614"/>
                      </a:cubicBezTo>
                      <a:cubicBezTo>
                        <a:pt x="178" y="614"/>
                        <a:pt x="203" y="592"/>
                        <a:pt x="206" y="562"/>
                      </a:cubicBezTo>
                      <a:cubicBezTo>
                        <a:pt x="233" y="301"/>
                        <a:pt x="233" y="301"/>
                        <a:pt x="233" y="301"/>
                      </a:cubicBezTo>
                      <a:cubicBezTo>
                        <a:pt x="233" y="299"/>
                        <a:pt x="234" y="298"/>
                        <a:pt x="235" y="298"/>
                      </a:cubicBezTo>
                      <a:cubicBezTo>
                        <a:pt x="310" y="275"/>
                        <a:pt x="310" y="275"/>
                        <a:pt x="310" y="275"/>
                      </a:cubicBezTo>
                      <a:cubicBezTo>
                        <a:pt x="330" y="269"/>
                        <a:pt x="343" y="251"/>
                        <a:pt x="343" y="230"/>
                      </a:cubicBezTo>
                      <a:close/>
                      <a:moveTo>
                        <a:pt x="299" y="238"/>
                      </a:moveTo>
                      <a:cubicBezTo>
                        <a:pt x="224" y="261"/>
                        <a:pt x="224" y="261"/>
                        <a:pt x="224" y="261"/>
                      </a:cubicBezTo>
                      <a:cubicBezTo>
                        <a:pt x="207" y="266"/>
                        <a:pt x="196" y="280"/>
                        <a:pt x="194" y="297"/>
                      </a:cubicBezTo>
                      <a:cubicBezTo>
                        <a:pt x="167" y="559"/>
                        <a:pt x="167" y="559"/>
                        <a:pt x="167" y="559"/>
                      </a:cubicBezTo>
                      <a:cubicBezTo>
                        <a:pt x="166" y="568"/>
                        <a:pt x="158" y="575"/>
                        <a:pt x="149" y="575"/>
                      </a:cubicBezTo>
                      <a:cubicBezTo>
                        <a:pt x="117" y="575"/>
                        <a:pt x="117" y="575"/>
                        <a:pt x="117" y="575"/>
                      </a:cubicBezTo>
                      <a:cubicBezTo>
                        <a:pt x="107" y="575"/>
                        <a:pt x="100" y="568"/>
                        <a:pt x="99" y="558"/>
                      </a:cubicBezTo>
                      <a:cubicBezTo>
                        <a:pt x="88" y="429"/>
                        <a:pt x="88" y="429"/>
                        <a:pt x="88" y="429"/>
                      </a:cubicBezTo>
                      <a:cubicBezTo>
                        <a:pt x="87" y="416"/>
                        <a:pt x="80" y="405"/>
                        <a:pt x="69" y="398"/>
                      </a:cubicBezTo>
                      <a:cubicBezTo>
                        <a:pt x="46" y="382"/>
                        <a:pt x="46" y="382"/>
                        <a:pt x="46" y="382"/>
                      </a:cubicBezTo>
                      <a:cubicBezTo>
                        <a:pt x="46" y="382"/>
                        <a:pt x="45" y="381"/>
                        <a:pt x="45" y="380"/>
                      </a:cubicBezTo>
                      <a:cubicBezTo>
                        <a:pt x="40" y="226"/>
                        <a:pt x="40" y="226"/>
                        <a:pt x="40" y="226"/>
                      </a:cubicBezTo>
                      <a:cubicBezTo>
                        <a:pt x="40" y="225"/>
                        <a:pt x="40" y="224"/>
                        <a:pt x="41" y="223"/>
                      </a:cubicBezTo>
                      <a:cubicBezTo>
                        <a:pt x="41" y="223"/>
                        <a:pt x="42" y="222"/>
                        <a:pt x="43" y="222"/>
                      </a:cubicBezTo>
                      <a:cubicBezTo>
                        <a:pt x="296" y="222"/>
                        <a:pt x="296" y="222"/>
                        <a:pt x="296" y="222"/>
                      </a:cubicBezTo>
                      <a:cubicBezTo>
                        <a:pt x="301" y="222"/>
                        <a:pt x="304" y="226"/>
                        <a:pt x="304" y="230"/>
                      </a:cubicBezTo>
                      <a:cubicBezTo>
                        <a:pt x="304" y="234"/>
                        <a:pt x="302" y="237"/>
                        <a:pt x="299" y="23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32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</p:grp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7C5EDE9-FFF3-4E14-8C79-F0C1599102E0}"/>
                </a:ext>
              </a:extLst>
            </p:cNvPr>
            <p:cNvSpPr/>
            <p:nvPr/>
          </p:nvSpPr>
          <p:spPr>
            <a:xfrm>
              <a:off x="7174570" y="5993971"/>
              <a:ext cx="22437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/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主讲老师：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xippt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2F613D3F-55B6-4B54-B4FB-8A0206A0D52B}"/>
                </a:ext>
              </a:extLst>
            </p:cNvPr>
            <p:cNvGrpSpPr/>
            <p:nvPr/>
          </p:nvGrpSpPr>
          <p:grpSpPr>
            <a:xfrm>
              <a:off x="6407204" y="5793153"/>
              <a:ext cx="767367" cy="796368"/>
              <a:chOff x="3065803" y="729731"/>
              <a:chExt cx="3479126" cy="3610618"/>
            </a:xfrm>
          </p:grpSpPr>
          <p:sp>
            <p:nvSpPr>
              <p:cNvPr id="22" name="椭圆 21">
                <a:extLst>
                  <a:ext uri="{FF2B5EF4-FFF2-40B4-BE49-F238E27FC236}">
                    <a16:creationId xmlns:a16="http://schemas.microsoft.com/office/drawing/2014/main" id="{61E3F297-DF4E-48E5-9363-FD278939EB00}"/>
                  </a:ext>
                </a:extLst>
              </p:cNvPr>
              <p:cNvSpPr/>
              <p:nvPr/>
            </p:nvSpPr>
            <p:spPr>
              <a:xfrm>
                <a:off x="3065803" y="729731"/>
                <a:ext cx="2867461" cy="2867468"/>
              </a:xfrm>
              <a:prstGeom prst="ellipse">
                <a:avLst/>
              </a:prstGeom>
              <a:solidFill>
                <a:srgbClr val="FFFEFF"/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C0C0B6A0-AABA-4FF6-B7F3-6C14978AC0E3}"/>
                  </a:ext>
                </a:extLst>
              </p:cNvPr>
              <p:cNvSpPr/>
              <p:nvPr/>
            </p:nvSpPr>
            <p:spPr>
              <a:xfrm>
                <a:off x="3677462" y="1472888"/>
                <a:ext cx="2867467" cy="2867461"/>
              </a:xfrm>
              <a:prstGeom prst="ellipse">
                <a:avLst/>
              </a:prstGeom>
              <a:solidFill>
                <a:sysClr val="windowText" lastClr="000000">
                  <a:lumMod val="65000"/>
                  <a:lumOff val="35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>
                <a:softEdge rad="63500"/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8388F238-6CCD-436D-8982-F4AB306198F9}"/>
                  </a:ext>
                </a:extLst>
              </p:cNvPr>
              <p:cNvSpPr/>
              <p:nvPr/>
            </p:nvSpPr>
            <p:spPr>
              <a:xfrm>
                <a:off x="3288176" y="919103"/>
                <a:ext cx="2867466" cy="286746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BAA8BD3E-B0A9-489B-8BB0-50E79769E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37560" y="5989637"/>
              <a:ext cx="281256" cy="327200"/>
            </a:xfrm>
            <a:custGeom>
              <a:avLst/>
              <a:gdLst>
                <a:gd name="T0" fmla="*/ 688 w 701"/>
                <a:gd name="T1" fmla="*/ 820 h 820"/>
                <a:gd name="T2" fmla="*/ 21 w 701"/>
                <a:gd name="T3" fmla="*/ 820 h 820"/>
                <a:gd name="T4" fmla="*/ 0 w 701"/>
                <a:gd name="T5" fmla="*/ 800 h 820"/>
                <a:gd name="T6" fmla="*/ 99 w 701"/>
                <a:gd name="T7" fmla="*/ 512 h 820"/>
                <a:gd name="T8" fmla="*/ 113 w 701"/>
                <a:gd name="T9" fmla="*/ 507 h 820"/>
                <a:gd name="T10" fmla="*/ 204 w 701"/>
                <a:gd name="T11" fmla="*/ 549 h 820"/>
                <a:gd name="T12" fmla="*/ 58 w 701"/>
                <a:gd name="T13" fmla="*/ 665 h 820"/>
                <a:gd name="T14" fmla="*/ 655 w 701"/>
                <a:gd name="T15" fmla="*/ 779 h 820"/>
                <a:gd name="T16" fmla="*/ 573 w 701"/>
                <a:gd name="T17" fmla="*/ 548 h 820"/>
                <a:gd name="T18" fmla="*/ 477 w 701"/>
                <a:gd name="T19" fmla="*/ 507 h 820"/>
                <a:gd name="T20" fmla="*/ 595 w 701"/>
                <a:gd name="T21" fmla="*/ 509 h 820"/>
                <a:gd name="T22" fmla="*/ 696 w 701"/>
                <a:gd name="T23" fmla="*/ 807 h 820"/>
                <a:gd name="T24" fmla="*/ 300 w 701"/>
                <a:gd name="T25" fmla="*/ 711 h 820"/>
                <a:gd name="T26" fmla="*/ 322 w 701"/>
                <a:gd name="T27" fmla="*/ 547 h 820"/>
                <a:gd name="T28" fmla="*/ 381 w 701"/>
                <a:gd name="T29" fmla="*/ 525 h 820"/>
                <a:gd name="T30" fmla="*/ 369 w 701"/>
                <a:gd name="T31" fmla="*/ 569 h 820"/>
                <a:gd name="T32" fmla="*/ 354 w 701"/>
                <a:gd name="T33" fmla="*/ 752 h 820"/>
                <a:gd name="T34" fmla="*/ 454 w 701"/>
                <a:gd name="T35" fmla="*/ 452 h 820"/>
                <a:gd name="T36" fmla="*/ 345 w 701"/>
                <a:gd name="T37" fmla="*/ 508 h 820"/>
                <a:gd name="T38" fmla="*/ 239 w 701"/>
                <a:gd name="T39" fmla="*/ 455 h 820"/>
                <a:gd name="T40" fmla="*/ 149 w 701"/>
                <a:gd name="T41" fmla="*/ 309 h 820"/>
                <a:gd name="T42" fmla="*/ 139 w 701"/>
                <a:gd name="T43" fmla="*/ 236 h 820"/>
                <a:gd name="T44" fmla="*/ 156 w 701"/>
                <a:gd name="T45" fmla="*/ 226 h 820"/>
                <a:gd name="T46" fmla="*/ 353 w 701"/>
                <a:gd name="T47" fmla="*/ 25 h 820"/>
                <a:gd name="T48" fmla="*/ 540 w 701"/>
                <a:gd name="T49" fmla="*/ 231 h 820"/>
                <a:gd name="T50" fmla="*/ 548 w 701"/>
                <a:gd name="T51" fmla="*/ 246 h 820"/>
                <a:gd name="T52" fmla="*/ 512 w 701"/>
                <a:gd name="T53" fmla="*/ 341 h 820"/>
                <a:gd name="T54" fmla="*/ 490 w 701"/>
                <a:gd name="T55" fmla="*/ 256 h 820"/>
                <a:gd name="T56" fmla="*/ 481 w 701"/>
                <a:gd name="T57" fmla="*/ 240 h 820"/>
                <a:gd name="T58" fmla="*/ 424 w 701"/>
                <a:gd name="T59" fmla="*/ 136 h 820"/>
                <a:gd name="T60" fmla="*/ 405 w 701"/>
                <a:gd name="T61" fmla="*/ 158 h 820"/>
                <a:gd name="T62" fmla="*/ 394 w 701"/>
                <a:gd name="T63" fmla="*/ 164 h 820"/>
                <a:gd name="T64" fmla="*/ 393 w 701"/>
                <a:gd name="T65" fmla="*/ 132 h 820"/>
                <a:gd name="T66" fmla="*/ 214 w 701"/>
                <a:gd name="T67" fmla="*/ 162 h 820"/>
                <a:gd name="T68" fmla="*/ 205 w 701"/>
                <a:gd name="T69" fmla="*/ 257 h 820"/>
                <a:gd name="T70" fmla="*/ 202 w 701"/>
                <a:gd name="T71" fmla="*/ 263 h 820"/>
                <a:gd name="T72" fmla="*/ 184 w 701"/>
                <a:gd name="T73" fmla="*/ 295 h 820"/>
                <a:gd name="T74" fmla="*/ 208 w 701"/>
                <a:gd name="T75" fmla="*/ 313 h 820"/>
                <a:gd name="T76" fmla="*/ 266 w 701"/>
                <a:gd name="T77" fmla="*/ 429 h 820"/>
                <a:gd name="T78" fmla="*/ 426 w 701"/>
                <a:gd name="T79" fmla="*/ 426 h 820"/>
                <a:gd name="T80" fmla="*/ 480 w 701"/>
                <a:gd name="T81" fmla="*/ 313 h 820"/>
                <a:gd name="T82" fmla="*/ 504 w 701"/>
                <a:gd name="T83" fmla="*/ 294 h 820"/>
                <a:gd name="T84" fmla="*/ 492 w 701"/>
                <a:gd name="T85" fmla="*/ 265 h 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01" h="820">
                  <a:moveTo>
                    <a:pt x="696" y="807"/>
                  </a:moveTo>
                  <a:cubicBezTo>
                    <a:pt x="688" y="820"/>
                    <a:pt x="688" y="820"/>
                    <a:pt x="688" y="820"/>
                  </a:cubicBezTo>
                  <a:cubicBezTo>
                    <a:pt x="670" y="820"/>
                    <a:pt x="670" y="820"/>
                    <a:pt x="670" y="820"/>
                  </a:cubicBezTo>
                  <a:cubicBezTo>
                    <a:pt x="21" y="820"/>
                    <a:pt x="21" y="820"/>
                    <a:pt x="21" y="820"/>
                  </a:cubicBezTo>
                  <a:cubicBezTo>
                    <a:pt x="0" y="820"/>
                    <a:pt x="0" y="820"/>
                    <a:pt x="0" y="820"/>
                  </a:cubicBezTo>
                  <a:cubicBezTo>
                    <a:pt x="0" y="800"/>
                    <a:pt x="0" y="800"/>
                    <a:pt x="0" y="800"/>
                  </a:cubicBezTo>
                  <a:cubicBezTo>
                    <a:pt x="1" y="760"/>
                    <a:pt x="5" y="707"/>
                    <a:pt x="19" y="655"/>
                  </a:cubicBezTo>
                  <a:cubicBezTo>
                    <a:pt x="33" y="601"/>
                    <a:pt x="57" y="549"/>
                    <a:pt x="99" y="512"/>
                  </a:cubicBezTo>
                  <a:cubicBezTo>
                    <a:pt x="105" y="507"/>
                    <a:pt x="105" y="507"/>
                    <a:pt x="105" y="507"/>
                  </a:cubicBezTo>
                  <a:cubicBezTo>
                    <a:pt x="113" y="507"/>
                    <a:pt x="113" y="507"/>
                    <a:pt x="113" y="507"/>
                  </a:cubicBezTo>
                  <a:cubicBezTo>
                    <a:pt x="204" y="507"/>
                    <a:pt x="204" y="507"/>
                    <a:pt x="204" y="507"/>
                  </a:cubicBezTo>
                  <a:cubicBezTo>
                    <a:pt x="204" y="549"/>
                    <a:pt x="204" y="549"/>
                    <a:pt x="204" y="549"/>
                  </a:cubicBezTo>
                  <a:cubicBezTo>
                    <a:pt x="121" y="548"/>
                    <a:pt x="121" y="548"/>
                    <a:pt x="121" y="548"/>
                  </a:cubicBezTo>
                  <a:cubicBezTo>
                    <a:pt x="89" y="578"/>
                    <a:pt x="70" y="621"/>
                    <a:pt x="58" y="665"/>
                  </a:cubicBezTo>
                  <a:cubicBezTo>
                    <a:pt x="48" y="705"/>
                    <a:pt x="43" y="746"/>
                    <a:pt x="42" y="780"/>
                  </a:cubicBezTo>
                  <a:cubicBezTo>
                    <a:pt x="655" y="779"/>
                    <a:pt x="655" y="779"/>
                    <a:pt x="655" y="779"/>
                  </a:cubicBezTo>
                  <a:cubicBezTo>
                    <a:pt x="656" y="741"/>
                    <a:pt x="644" y="695"/>
                    <a:pt x="631" y="653"/>
                  </a:cubicBezTo>
                  <a:cubicBezTo>
                    <a:pt x="617" y="610"/>
                    <a:pt x="597" y="573"/>
                    <a:pt x="573" y="548"/>
                  </a:cubicBezTo>
                  <a:cubicBezTo>
                    <a:pt x="477" y="548"/>
                    <a:pt x="477" y="548"/>
                    <a:pt x="477" y="548"/>
                  </a:cubicBezTo>
                  <a:cubicBezTo>
                    <a:pt x="477" y="507"/>
                    <a:pt x="477" y="507"/>
                    <a:pt x="477" y="507"/>
                  </a:cubicBezTo>
                  <a:cubicBezTo>
                    <a:pt x="586" y="507"/>
                    <a:pt x="586" y="507"/>
                    <a:pt x="586" y="507"/>
                  </a:cubicBezTo>
                  <a:cubicBezTo>
                    <a:pt x="595" y="509"/>
                    <a:pt x="595" y="509"/>
                    <a:pt x="595" y="509"/>
                  </a:cubicBezTo>
                  <a:cubicBezTo>
                    <a:pt x="627" y="539"/>
                    <a:pt x="653" y="588"/>
                    <a:pt x="670" y="640"/>
                  </a:cubicBezTo>
                  <a:cubicBezTo>
                    <a:pt x="687" y="695"/>
                    <a:pt x="701" y="759"/>
                    <a:pt x="696" y="807"/>
                  </a:cubicBezTo>
                  <a:close/>
                  <a:moveTo>
                    <a:pt x="354" y="752"/>
                  </a:moveTo>
                  <a:cubicBezTo>
                    <a:pt x="300" y="711"/>
                    <a:pt x="300" y="711"/>
                    <a:pt x="300" y="711"/>
                  </a:cubicBezTo>
                  <a:cubicBezTo>
                    <a:pt x="335" y="569"/>
                    <a:pt x="335" y="569"/>
                    <a:pt x="335" y="569"/>
                  </a:cubicBezTo>
                  <a:cubicBezTo>
                    <a:pt x="322" y="547"/>
                    <a:pt x="322" y="547"/>
                    <a:pt x="322" y="547"/>
                  </a:cubicBezTo>
                  <a:cubicBezTo>
                    <a:pt x="323" y="525"/>
                    <a:pt x="323" y="525"/>
                    <a:pt x="323" y="525"/>
                  </a:cubicBezTo>
                  <a:cubicBezTo>
                    <a:pt x="348" y="524"/>
                    <a:pt x="356" y="524"/>
                    <a:pt x="381" y="525"/>
                  </a:cubicBezTo>
                  <a:cubicBezTo>
                    <a:pt x="382" y="547"/>
                    <a:pt x="382" y="547"/>
                    <a:pt x="382" y="547"/>
                  </a:cubicBezTo>
                  <a:cubicBezTo>
                    <a:pt x="369" y="569"/>
                    <a:pt x="369" y="569"/>
                    <a:pt x="369" y="569"/>
                  </a:cubicBezTo>
                  <a:cubicBezTo>
                    <a:pt x="409" y="711"/>
                    <a:pt x="409" y="711"/>
                    <a:pt x="409" y="711"/>
                  </a:cubicBezTo>
                  <a:cubicBezTo>
                    <a:pt x="354" y="752"/>
                    <a:pt x="354" y="752"/>
                    <a:pt x="354" y="752"/>
                  </a:cubicBezTo>
                  <a:close/>
                  <a:moveTo>
                    <a:pt x="512" y="341"/>
                  </a:moveTo>
                  <a:cubicBezTo>
                    <a:pt x="498" y="389"/>
                    <a:pt x="479" y="425"/>
                    <a:pt x="454" y="452"/>
                  </a:cubicBezTo>
                  <a:cubicBezTo>
                    <a:pt x="426" y="481"/>
                    <a:pt x="392" y="498"/>
                    <a:pt x="348" y="507"/>
                  </a:cubicBezTo>
                  <a:cubicBezTo>
                    <a:pt x="345" y="508"/>
                    <a:pt x="345" y="508"/>
                    <a:pt x="345" y="508"/>
                  </a:cubicBezTo>
                  <a:cubicBezTo>
                    <a:pt x="341" y="508"/>
                    <a:pt x="341" y="508"/>
                    <a:pt x="341" y="508"/>
                  </a:cubicBezTo>
                  <a:cubicBezTo>
                    <a:pt x="302" y="501"/>
                    <a:pt x="268" y="484"/>
                    <a:pt x="239" y="455"/>
                  </a:cubicBezTo>
                  <a:cubicBezTo>
                    <a:pt x="212" y="428"/>
                    <a:pt x="191" y="391"/>
                    <a:pt x="177" y="342"/>
                  </a:cubicBezTo>
                  <a:cubicBezTo>
                    <a:pt x="164" y="335"/>
                    <a:pt x="155" y="324"/>
                    <a:pt x="149" y="309"/>
                  </a:cubicBezTo>
                  <a:cubicBezTo>
                    <a:pt x="142" y="293"/>
                    <a:pt x="139" y="271"/>
                    <a:pt x="139" y="246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8" y="231"/>
                    <a:pt x="148" y="231"/>
                    <a:pt x="148" y="231"/>
                  </a:cubicBezTo>
                  <a:cubicBezTo>
                    <a:pt x="150" y="229"/>
                    <a:pt x="153" y="227"/>
                    <a:pt x="156" y="226"/>
                  </a:cubicBezTo>
                  <a:cubicBezTo>
                    <a:pt x="143" y="150"/>
                    <a:pt x="147" y="85"/>
                    <a:pt x="193" y="42"/>
                  </a:cubicBezTo>
                  <a:cubicBezTo>
                    <a:pt x="229" y="15"/>
                    <a:pt x="294" y="34"/>
                    <a:pt x="353" y="25"/>
                  </a:cubicBezTo>
                  <a:cubicBezTo>
                    <a:pt x="521" y="0"/>
                    <a:pt x="520" y="85"/>
                    <a:pt x="537" y="229"/>
                  </a:cubicBezTo>
                  <a:cubicBezTo>
                    <a:pt x="538" y="230"/>
                    <a:pt x="539" y="230"/>
                    <a:pt x="540" y="231"/>
                  </a:cubicBezTo>
                  <a:cubicBezTo>
                    <a:pt x="548" y="236"/>
                    <a:pt x="548" y="236"/>
                    <a:pt x="548" y="236"/>
                  </a:cubicBezTo>
                  <a:cubicBezTo>
                    <a:pt x="548" y="246"/>
                    <a:pt x="548" y="246"/>
                    <a:pt x="548" y="246"/>
                  </a:cubicBezTo>
                  <a:cubicBezTo>
                    <a:pt x="549" y="271"/>
                    <a:pt x="546" y="292"/>
                    <a:pt x="539" y="308"/>
                  </a:cubicBezTo>
                  <a:cubicBezTo>
                    <a:pt x="533" y="323"/>
                    <a:pt x="524" y="334"/>
                    <a:pt x="512" y="341"/>
                  </a:cubicBezTo>
                  <a:close/>
                  <a:moveTo>
                    <a:pt x="492" y="265"/>
                  </a:moveTo>
                  <a:cubicBezTo>
                    <a:pt x="490" y="256"/>
                    <a:pt x="490" y="256"/>
                    <a:pt x="490" y="256"/>
                  </a:cubicBezTo>
                  <a:cubicBezTo>
                    <a:pt x="484" y="257"/>
                    <a:pt x="484" y="257"/>
                    <a:pt x="484" y="257"/>
                  </a:cubicBezTo>
                  <a:cubicBezTo>
                    <a:pt x="481" y="240"/>
                    <a:pt x="481" y="240"/>
                    <a:pt x="481" y="240"/>
                  </a:cubicBezTo>
                  <a:cubicBezTo>
                    <a:pt x="479" y="227"/>
                    <a:pt x="475" y="161"/>
                    <a:pt x="470" y="150"/>
                  </a:cubicBezTo>
                  <a:cubicBezTo>
                    <a:pt x="455" y="156"/>
                    <a:pt x="439" y="145"/>
                    <a:pt x="424" y="136"/>
                  </a:cubicBezTo>
                  <a:cubicBezTo>
                    <a:pt x="417" y="160"/>
                    <a:pt x="417" y="160"/>
                    <a:pt x="417" y="160"/>
                  </a:cubicBezTo>
                  <a:cubicBezTo>
                    <a:pt x="405" y="158"/>
                    <a:pt x="405" y="158"/>
                    <a:pt x="405" y="158"/>
                  </a:cubicBezTo>
                  <a:cubicBezTo>
                    <a:pt x="406" y="144"/>
                    <a:pt x="406" y="144"/>
                    <a:pt x="406" y="144"/>
                  </a:cubicBezTo>
                  <a:cubicBezTo>
                    <a:pt x="394" y="164"/>
                    <a:pt x="394" y="164"/>
                    <a:pt x="394" y="164"/>
                  </a:cubicBezTo>
                  <a:cubicBezTo>
                    <a:pt x="382" y="162"/>
                    <a:pt x="382" y="162"/>
                    <a:pt x="382" y="162"/>
                  </a:cubicBezTo>
                  <a:cubicBezTo>
                    <a:pt x="393" y="132"/>
                    <a:pt x="393" y="132"/>
                    <a:pt x="393" y="132"/>
                  </a:cubicBezTo>
                  <a:cubicBezTo>
                    <a:pt x="334" y="173"/>
                    <a:pt x="231" y="171"/>
                    <a:pt x="218" y="153"/>
                  </a:cubicBezTo>
                  <a:cubicBezTo>
                    <a:pt x="216" y="155"/>
                    <a:pt x="215" y="159"/>
                    <a:pt x="214" y="162"/>
                  </a:cubicBezTo>
                  <a:cubicBezTo>
                    <a:pt x="211" y="173"/>
                    <a:pt x="208" y="242"/>
                    <a:pt x="205" y="253"/>
                  </a:cubicBezTo>
                  <a:cubicBezTo>
                    <a:pt x="205" y="257"/>
                    <a:pt x="205" y="257"/>
                    <a:pt x="205" y="257"/>
                  </a:cubicBezTo>
                  <a:cubicBezTo>
                    <a:pt x="204" y="257"/>
                    <a:pt x="204" y="257"/>
                    <a:pt x="204" y="257"/>
                  </a:cubicBezTo>
                  <a:cubicBezTo>
                    <a:pt x="204" y="260"/>
                    <a:pt x="203" y="261"/>
                    <a:pt x="202" y="263"/>
                  </a:cubicBezTo>
                  <a:cubicBezTo>
                    <a:pt x="197" y="260"/>
                    <a:pt x="187" y="262"/>
                    <a:pt x="178" y="264"/>
                  </a:cubicBezTo>
                  <a:cubicBezTo>
                    <a:pt x="179" y="276"/>
                    <a:pt x="181" y="286"/>
                    <a:pt x="184" y="295"/>
                  </a:cubicBezTo>
                  <a:cubicBezTo>
                    <a:pt x="188" y="303"/>
                    <a:pt x="192" y="308"/>
                    <a:pt x="198" y="310"/>
                  </a:cubicBezTo>
                  <a:cubicBezTo>
                    <a:pt x="208" y="313"/>
                    <a:pt x="208" y="313"/>
                    <a:pt x="208" y="313"/>
                  </a:cubicBezTo>
                  <a:cubicBezTo>
                    <a:pt x="211" y="323"/>
                    <a:pt x="211" y="323"/>
                    <a:pt x="211" y="323"/>
                  </a:cubicBezTo>
                  <a:cubicBezTo>
                    <a:pt x="224" y="371"/>
                    <a:pt x="243" y="405"/>
                    <a:pt x="266" y="429"/>
                  </a:cubicBezTo>
                  <a:cubicBezTo>
                    <a:pt x="288" y="451"/>
                    <a:pt x="314" y="464"/>
                    <a:pt x="344" y="470"/>
                  </a:cubicBezTo>
                  <a:cubicBezTo>
                    <a:pt x="378" y="462"/>
                    <a:pt x="405" y="448"/>
                    <a:pt x="426" y="426"/>
                  </a:cubicBezTo>
                  <a:cubicBezTo>
                    <a:pt x="449" y="402"/>
                    <a:pt x="465" y="369"/>
                    <a:pt x="478" y="323"/>
                  </a:cubicBezTo>
                  <a:cubicBezTo>
                    <a:pt x="480" y="313"/>
                    <a:pt x="480" y="313"/>
                    <a:pt x="480" y="313"/>
                  </a:cubicBezTo>
                  <a:cubicBezTo>
                    <a:pt x="490" y="310"/>
                    <a:pt x="490" y="310"/>
                    <a:pt x="490" y="310"/>
                  </a:cubicBezTo>
                  <a:cubicBezTo>
                    <a:pt x="496" y="308"/>
                    <a:pt x="500" y="302"/>
                    <a:pt x="504" y="294"/>
                  </a:cubicBezTo>
                  <a:cubicBezTo>
                    <a:pt x="507" y="286"/>
                    <a:pt x="509" y="276"/>
                    <a:pt x="510" y="264"/>
                  </a:cubicBezTo>
                  <a:cubicBezTo>
                    <a:pt x="504" y="264"/>
                    <a:pt x="499" y="264"/>
                    <a:pt x="492" y="265"/>
                  </a:cubicBezTo>
                  <a:close/>
                </a:path>
              </a:pathLst>
            </a:custGeom>
            <a:solidFill>
              <a:srgbClr val="8F93A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id="{6AF6C5C0-E334-44AF-9C85-B8AD0A18DD90}"/>
              </a:ext>
            </a:extLst>
          </p:cNvPr>
          <p:cNvSpPr/>
          <p:nvPr/>
        </p:nvSpPr>
        <p:spPr>
          <a:xfrm>
            <a:off x="707646" y="1407767"/>
            <a:ext cx="10777832" cy="4074023"/>
          </a:xfrm>
          <a:prstGeom prst="rect">
            <a:avLst/>
          </a:prstGeom>
          <a:noFill/>
          <a:ln w="12700" cap="flat" cmpd="sng" algn="ctr">
            <a:solidFill>
              <a:srgbClr val="8F93A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2F4F8AB2-08DE-4346-A8E3-76FE506958BA}"/>
              </a:ext>
            </a:extLst>
          </p:cNvPr>
          <p:cNvGrpSpPr/>
          <p:nvPr/>
        </p:nvGrpSpPr>
        <p:grpSpPr>
          <a:xfrm>
            <a:off x="4689084" y="36981"/>
            <a:ext cx="2650513" cy="2800802"/>
            <a:chOff x="4773208" y="235255"/>
            <a:chExt cx="2650513" cy="2800802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BCA71014-FA09-465C-9096-2D178F67FE86}"/>
                </a:ext>
              </a:extLst>
            </p:cNvPr>
            <p:cNvSpPr/>
            <p:nvPr/>
          </p:nvSpPr>
          <p:spPr>
            <a:xfrm>
              <a:off x="4773208" y="235255"/>
              <a:ext cx="1898885" cy="1898884"/>
            </a:xfrm>
            <a:prstGeom prst="ellipse">
              <a:avLst/>
            </a:prstGeom>
            <a:solidFill>
              <a:srgbClr val="FFFEFF"/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8B920E9A-16B4-4E56-AFF8-E27745DA10B7}"/>
                </a:ext>
              </a:extLst>
            </p:cNvPr>
            <p:cNvSpPr/>
            <p:nvPr/>
          </p:nvSpPr>
          <p:spPr>
            <a:xfrm>
              <a:off x="5524836" y="1137174"/>
              <a:ext cx="1898885" cy="1898883"/>
            </a:xfrm>
            <a:prstGeom prst="ellipse">
              <a:avLst/>
            </a:prstGeom>
            <a:solidFill>
              <a:sysClr val="windowText" lastClr="000000">
                <a:lumMod val="65000"/>
                <a:lumOff val="35000"/>
              </a:sysClr>
            </a:solidFill>
            <a:ln w="12700" cap="flat" cmpd="sng" algn="ctr">
              <a:noFill/>
              <a:prstDash val="solid"/>
              <a:miter lim="800000"/>
            </a:ln>
            <a:effectLst>
              <a:softEdge rad="3175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60879F7C-41F1-43D5-BB90-971104A874A2}"/>
                </a:ext>
              </a:extLst>
            </p:cNvPr>
            <p:cNvSpPr/>
            <p:nvPr/>
          </p:nvSpPr>
          <p:spPr>
            <a:xfrm>
              <a:off x="5219691" y="600046"/>
              <a:ext cx="1898885" cy="1898883"/>
            </a:xfrm>
            <a:prstGeom prst="ellipse">
              <a:avLst/>
            </a:prstGeom>
            <a:gradFill>
              <a:gsLst>
                <a:gs pos="0">
                  <a:srgbClr val="ECECEE"/>
                </a:gs>
                <a:gs pos="100000">
                  <a:srgbClr val="E8EAF0"/>
                </a:gs>
              </a:gsLst>
              <a:lin ang="5400000" scaled="1"/>
            </a:gradFill>
            <a:ln w="12700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1C753641-2F61-414C-91A1-E639012086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57130" y="1166481"/>
              <a:ext cx="992148" cy="728744"/>
            </a:xfrm>
            <a:custGeom>
              <a:avLst/>
              <a:gdLst>
                <a:gd name="T0" fmla="*/ 690 w 702"/>
                <a:gd name="T1" fmla="*/ 144 h 517"/>
                <a:gd name="T2" fmla="*/ 358 w 702"/>
                <a:gd name="T3" fmla="*/ 1 h 517"/>
                <a:gd name="T4" fmla="*/ 351 w 702"/>
                <a:gd name="T5" fmla="*/ 0 h 517"/>
                <a:gd name="T6" fmla="*/ 345 w 702"/>
                <a:gd name="T7" fmla="*/ 1 h 517"/>
                <a:gd name="T8" fmla="*/ 12 w 702"/>
                <a:gd name="T9" fmla="*/ 144 h 517"/>
                <a:gd name="T10" fmla="*/ 0 w 702"/>
                <a:gd name="T11" fmla="*/ 164 h 517"/>
                <a:gd name="T12" fmla="*/ 12 w 702"/>
                <a:gd name="T13" fmla="*/ 183 h 517"/>
                <a:gd name="T14" fmla="*/ 345 w 702"/>
                <a:gd name="T15" fmla="*/ 326 h 517"/>
                <a:gd name="T16" fmla="*/ 358 w 702"/>
                <a:gd name="T17" fmla="*/ 326 h 517"/>
                <a:gd name="T18" fmla="*/ 616 w 702"/>
                <a:gd name="T19" fmla="*/ 215 h 517"/>
                <a:gd name="T20" fmla="*/ 616 w 702"/>
                <a:gd name="T21" fmla="*/ 329 h 517"/>
                <a:gd name="T22" fmla="*/ 593 w 702"/>
                <a:gd name="T23" fmla="*/ 370 h 517"/>
                <a:gd name="T24" fmla="*/ 616 w 702"/>
                <a:gd name="T25" fmla="*/ 412 h 517"/>
                <a:gd name="T26" fmla="*/ 616 w 702"/>
                <a:gd name="T27" fmla="*/ 452 h 517"/>
                <a:gd name="T28" fmla="*/ 650 w 702"/>
                <a:gd name="T29" fmla="*/ 452 h 517"/>
                <a:gd name="T30" fmla="*/ 650 w 702"/>
                <a:gd name="T31" fmla="*/ 412 h 517"/>
                <a:gd name="T32" fmla="*/ 674 w 702"/>
                <a:gd name="T33" fmla="*/ 370 h 517"/>
                <a:gd name="T34" fmla="*/ 650 w 702"/>
                <a:gd name="T35" fmla="*/ 329 h 517"/>
                <a:gd name="T36" fmla="*/ 650 w 702"/>
                <a:gd name="T37" fmla="*/ 200 h 517"/>
                <a:gd name="T38" fmla="*/ 690 w 702"/>
                <a:gd name="T39" fmla="*/ 183 h 517"/>
                <a:gd name="T40" fmla="*/ 702 w 702"/>
                <a:gd name="T41" fmla="*/ 164 h 517"/>
                <a:gd name="T42" fmla="*/ 690 w 702"/>
                <a:gd name="T43" fmla="*/ 144 h 517"/>
                <a:gd name="T44" fmla="*/ 351 w 702"/>
                <a:gd name="T45" fmla="*/ 355 h 517"/>
                <a:gd name="T46" fmla="*/ 336 w 702"/>
                <a:gd name="T47" fmla="*/ 352 h 517"/>
                <a:gd name="T48" fmla="*/ 129 w 702"/>
                <a:gd name="T49" fmla="*/ 262 h 517"/>
                <a:gd name="T50" fmla="*/ 129 w 702"/>
                <a:gd name="T51" fmla="*/ 386 h 517"/>
                <a:gd name="T52" fmla="*/ 327 w 702"/>
                <a:gd name="T53" fmla="*/ 517 h 517"/>
                <a:gd name="T54" fmla="*/ 375 w 702"/>
                <a:gd name="T55" fmla="*/ 517 h 517"/>
                <a:gd name="T56" fmla="*/ 574 w 702"/>
                <a:gd name="T57" fmla="*/ 386 h 517"/>
                <a:gd name="T58" fmla="*/ 574 w 702"/>
                <a:gd name="T59" fmla="*/ 262 h 517"/>
                <a:gd name="T60" fmla="*/ 366 w 702"/>
                <a:gd name="T61" fmla="*/ 352 h 517"/>
                <a:gd name="T62" fmla="*/ 351 w 702"/>
                <a:gd name="T63" fmla="*/ 355 h 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02" h="517">
                  <a:moveTo>
                    <a:pt x="690" y="144"/>
                  </a:moveTo>
                  <a:cubicBezTo>
                    <a:pt x="358" y="1"/>
                    <a:pt x="358" y="1"/>
                    <a:pt x="358" y="1"/>
                  </a:cubicBezTo>
                  <a:cubicBezTo>
                    <a:pt x="356" y="0"/>
                    <a:pt x="353" y="0"/>
                    <a:pt x="351" y="0"/>
                  </a:cubicBezTo>
                  <a:cubicBezTo>
                    <a:pt x="349" y="0"/>
                    <a:pt x="347" y="0"/>
                    <a:pt x="345" y="1"/>
                  </a:cubicBezTo>
                  <a:cubicBezTo>
                    <a:pt x="12" y="144"/>
                    <a:pt x="12" y="144"/>
                    <a:pt x="12" y="144"/>
                  </a:cubicBezTo>
                  <a:cubicBezTo>
                    <a:pt x="5" y="147"/>
                    <a:pt x="0" y="155"/>
                    <a:pt x="0" y="164"/>
                  </a:cubicBezTo>
                  <a:cubicBezTo>
                    <a:pt x="0" y="172"/>
                    <a:pt x="5" y="180"/>
                    <a:pt x="12" y="183"/>
                  </a:cubicBezTo>
                  <a:cubicBezTo>
                    <a:pt x="345" y="326"/>
                    <a:pt x="345" y="326"/>
                    <a:pt x="345" y="326"/>
                  </a:cubicBezTo>
                  <a:cubicBezTo>
                    <a:pt x="349" y="328"/>
                    <a:pt x="354" y="328"/>
                    <a:pt x="358" y="326"/>
                  </a:cubicBezTo>
                  <a:cubicBezTo>
                    <a:pt x="616" y="215"/>
                    <a:pt x="616" y="215"/>
                    <a:pt x="616" y="215"/>
                  </a:cubicBezTo>
                  <a:cubicBezTo>
                    <a:pt x="616" y="329"/>
                    <a:pt x="616" y="329"/>
                    <a:pt x="616" y="329"/>
                  </a:cubicBezTo>
                  <a:cubicBezTo>
                    <a:pt x="602" y="336"/>
                    <a:pt x="593" y="352"/>
                    <a:pt x="593" y="370"/>
                  </a:cubicBezTo>
                  <a:cubicBezTo>
                    <a:pt x="593" y="389"/>
                    <a:pt x="602" y="405"/>
                    <a:pt x="616" y="412"/>
                  </a:cubicBezTo>
                  <a:cubicBezTo>
                    <a:pt x="616" y="452"/>
                    <a:pt x="616" y="452"/>
                    <a:pt x="616" y="452"/>
                  </a:cubicBezTo>
                  <a:cubicBezTo>
                    <a:pt x="650" y="452"/>
                    <a:pt x="650" y="452"/>
                    <a:pt x="650" y="452"/>
                  </a:cubicBezTo>
                  <a:cubicBezTo>
                    <a:pt x="650" y="412"/>
                    <a:pt x="650" y="412"/>
                    <a:pt x="650" y="412"/>
                  </a:cubicBezTo>
                  <a:cubicBezTo>
                    <a:pt x="664" y="405"/>
                    <a:pt x="674" y="389"/>
                    <a:pt x="674" y="370"/>
                  </a:cubicBezTo>
                  <a:cubicBezTo>
                    <a:pt x="674" y="352"/>
                    <a:pt x="664" y="336"/>
                    <a:pt x="650" y="329"/>
                  </a:cubicBezTo>
                  <a:cubicBezTo>
                    <a:pt x="650" y="200"/>
                    <a:pt x="650" y="200"/>
                    <a:pt x="650" y="200"/>
                  </a:cubicBezTo>
                  <a:cubicBezTo>
                    <a:pt x="690" y="183"/>
                    <a:pt x="690" y="183"/>
                    <a:pt x="690" y="183"/>
                  </a:cubicBezTo>
                  <a:cubicBezTo>
                    <a:pt x="697" y="180"/>
                    <a:pt x="702" y="172"/>
                    <a:pt x="702" y="164"/>
                  </a:cubicBezTo>
                  <a:cubicBezTo>
                    <a:pt x="702" y="155"/>
                    <a:pt x="697" y="147"/>
                    <a:pt x="690" y="144"/>
                  </a:cubicBezTo>
                  <a:close/>
                  <a:moveTo>
                    <a:pt x="351" y="355"/>
                  </a:moveTo>
                  <a:cubicBezTo>
                    <a:pt x="346" y="355"/>
                    <a:pt x="341" y="354"/>
                    <a:pt x="336" y="352"/>
                  </a:cubicBezTo>
                  <a:cubicBezTo>
                    <a:pt x="129" y="262"/>
                    <a:pt x="129" y="262"/>
                    <a:pt x="129" y="262"/>
                  </a:cubicBezTo>
                  <a:cubicBezTo>
                    <a:pt x="129" y="386"/>
                    <a:pt x="129" y="386"/>
                    <a:pt x="129" y="386"/>
                  </a:cubicBezTo>
                  <a:cubicBezTo>
                    <a:pt x="129" y="487"/>
                    <a:pt x="280" y="517"/>
                    <a:pt x="327" y="517"/>
                  </a:cubicBezTo>
                  <a:cubicBezTo>
                    <a:pt x="375" y="517"/>
                    <a:pt x="375" y="517"/>
                    <a:pt x="375" y="517"/>
                  </a:cubicBezTo>
                  <a:cubicBezTo>
                    <a:pt x="410" y="517"/>
                    <a:pt x="574" y="487"/>
                    <a:pt x="574" y="386"/>
                  </a:cubicBezTo>
                  <a:cubicBezTo>
                    <a:pt x="574" y="262"/>
                    <a:pt x="574" y="262"/>
                    <a:pt x="574" y="262"/>
                  </a:cubicBezTo>
                  <a:cubicBezTo>
                    <a:pt x="366" y="352"/>
                    <a:pt x="366" y="352"/>
                    <a:pt x="366" y="352"/>
                  </a:cubicBezTo>
                  <a:cubicBezTo>
                    <a:pt x="361" y="354"/>
                    <a:pt x="356" y="355"/>
                    <a:pt x="351" y="35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zh-CN" altLang="en-US" sz="32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4C22096B-CC58-4564-A121-CBF741ACEFDD}"/>
              </a:ext>
            </a:extLst>
          </p:cNvPr>
          <p:cNvGrpSpPr/>
          <p:nvPr/>
        </p:nvGrpSpPr>
        <p:grpSpPr>
          <a:xfrm>
            <a:off x="1426030" y="2588553"/>
            <a:ext cx="9728200" cy="1867636"/>
            <a:chOff x="1498600" y="2617581"/>
            <a:chExt cx="9728200" cy="1867636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6EA9348-C0A5-4E1E-AB08-E9FB4712E126}"/>
                </a:ext>
              </a:extLst>
            </p:cNvPr>
            <p:cNvSpPr/>
            <p:nvPr/>
          </p:nvSpPr>
          <p:spPr>
            <a:xfrm>
              <a:off x="3167647" y="4115885"/>
              <a:ext cx="60816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1C52581F-049C-47C2-BA51-F0B215729B91}"/>
                </a:ext>
              </a:extLst>
            </p:cNvPr>
            <p:cNvSpPr/>
            <p:nvPr/>
          </p:nvSpPr>
          <p:spPr bwMode="auto">
            <a:xfrm>
              <a:off x="2012443" y="2617581"/>
              <a:ext cx="839204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7200">
                <a:defRPr/>
              </a:pPr>
              <a:r>
                <a:rPr lang="zh-CN" altLang="en-US" sz="8000" b="1" kern="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695974E-C4F3-46D9-82BF-E77A3E11997C}"/>
                </a:ext>
              </a:extLst>
            </p:cNvPr>
            <p:cNvCxnSpPr/>
            <p:nvPr/>
          </p:nvCxnSpPr>
          <p:spPr>
            <a:xfrm>
              <a:off x="1498600" y="3958941"/>
              <a:ext cx="97282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216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678C82D-0BB4-4759-810F-85F967A1B2A4}"/>
              </a:ext>
            </a:extLst>
          </p:cNvPr>
          <p:cNvGrpSpPr/>
          <p:nvPr/>
        </p:nvGrpSpPr>
        <p:grpSpPr>
          <a:xfrm>
            <a:off x="1413237" y="689697"/>
            <a:ext cx="9054738" cy="5478606"/>
            <a:chOff x="4123114" y="1375187"/>
            <a:chExt cx="5295206" cy="283284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C37414DE-EA68-4C85-AC9F-37CCF4075249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409E81F-2454-4D06-9AF5-5583B96002B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8A3E8FC6-C999-49A5-A34B-A386E1BF31CA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4B6720D1-B414-4EF2-9382-BDEF8F4DD589}"/>
              </a:ext>
            </a:extLst>
          </p:cNvPr>
          <p:cNvSpPr/>
          <p:nvPr/>
        </p:nvSpPr>
        <p:spPr>
          <a:xfrm>
            <a:off x="2473849" y="4198659"/>
            <a:ext cx="7244303" cy="8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、会识别相关量之间的反比例关系。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、理解反比例函数的意义。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、能确定简单的反比例函数关系式。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1CA80AD-4C49-4B0F-B436-999E2E459246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5CC2E39B-3906-4496-A42E-AF965A8A22FF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33" name="矩形 8">
              <a:extLst>
                <a:ext uri="{FF2B5EF4-FFF2-40B4-BE49-F238E27FC236}">
                  <a16:creationId xmlns:a16="http://schemas.microsoft.com/office/drawing/2014/main" id="{4A9EF995-DF27-4DC4-A6D4-427D16A1394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46" name="组合 45">
            <a:extLst>
              <a:ext uri="{FF2B5EF4-FFF2-40B4-BE49-F238E27FC236}">
                <a16:creationId xmlns:a16="http://schemas.microsoft.com/office/drawing/2014/main" id="{92C48760-FCBA-4E9A-B547-C834D7C2E388}"/>
              </a:ext>
            </a:extLst>
          </p:cNvPr>
          <p:cNvGrpSpPr/>
          <p:nvPr/>
        </p:nvGrpSpPr>
        <p:grpSpPr>
          <a:xfrm>
            <a:off x="5005280" y="412353"/>
            <a:ext cx="1925624" cy="2040982"/>
            <a:chOff x="5005280" y="412353"/>
            <a:chExt cx="1925624" cy="2040982"/>
          </a:xfrm>
        </p:grpSpPr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A60A0476-DA6F-4D53-961C-AEAA0E41E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5280" y="412353"/>
              <a:ext cx="1925624" cy="2040982"/>
            </a:xfrm>
            <a:prstGeom prst="rect">
              <a:avLst/>
            </a:prstGeom>
          </p:spPr>
        </p:pic>
        <p:sp>
          <p:nvSpPr>
            <p:cNvPr id="34" name="矩形: 圆角 33">
              <a:extLst>
                <a:ext uri="{FF2B5EF4-FFF2-40B4-BE49-F238E27FC236}">
                  <a16:creationId xmlns:a16="http://schemas.microsoft.com/office/drawing/2014/main" id="{B2941DA7-10DF-4DB0-B691-58619BFEC254}"/>
                </a:ext>
              </a:extLst>
            </p:cNvPr>
            <p:cNvSpPr/>
            <p:nvPr/>
          </p:nvSpPr>
          <p:spPr>
            <a:xfrm>
              <a:off x="5478333" y="963011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0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16" name="图片 15">
            <a:extLst>
              <a:ext uri="{FF2B5EF4-FFF2-40B4-BE49-F238E27FC236}">
                <a16:creationId xmlns:a16="http://schemas.microsoft.com/office/drawing/2014/main" id="{8A0EDF1B-7442-4F0B-9292-65D08EAFA42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821" y="2164266"/>
            <a:ext cx="3189342" cy="3973606"/>
          </a:xfrm>
          <a:prstGeom prst="rect">
            <a:avLst/>
          </a:prstGeom>
        </p:spPr>
      </p:pic>
      <p:sp>
        <p:nvSpPr>
          <p:cNvPr id="17" name="内容占位符 2">
            <a:extLst>
              <a:ext uri="{FF2B5EF4-FFF2-40B4-BE49-F238E27FC236}">
                <a16:creationId xmlns:a16="http://schemas.microsoft.com/office/drawing/2014/main" id="{1F3D675B-2C6D-4797-81A0-D69A6509ACD3}"/>
              </a:ext>
            </a:extLst>
          </p:cNvPr>
          <p:cNvSpPr txBox="1">
            <a:spLocks/>
          </p:cNvSpPr>
          <p:nvPr/>
        </p:nvSpPr>
        <p:spPr>
          <a:xfrm>
            <a:off x="1278013" y="1467580"/>
            <a:ext cx="7880715" cy="3372590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京沪线铁路全程为</a:t>
            </a:r>
            <a:r>
              <a:rPr lang="en-US" altLang="zh-CN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1463 km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，某次列车的平均速度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v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（单位：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km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/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h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）随此次列车的全程运行时间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t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（单位：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h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）的变化而变化．</a:t>
            </a:r>
            <a:b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</a:br>
            <a:r>
              <a:rPr lang="en-US" altLang="zh-CN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1.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这两个变量间有函数关系吗？试说明理由．</a:t>
            </a: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zh-CN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2.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你能写出平均速度</a:t>
            </a:r>
            <a:r>
              <a:rPr lang="en-US" altLang="zh-CN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v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关于运行时间</a:t>
            </a:r>
            <a:r>
              <a:rPr lang="en-US" altLang="zh-CN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t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的解析式吗？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F31DC3F0-231C-41B8-9D86-9FC23C87DB86}"/>
              </a:ext>
            </a:extLst>
          </p:cNvPr>
          <p:cNvSpPr txBox="1"/>
          <p:nvPr/>
        </p:nvSpPr>
        <p:spPr>
          <a:xfrm>
            <a:off x="1558408" y="3322995"/>
            <a:ext cx="6256851" cy="78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当一个变量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t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变化时，另一个变量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v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随它变化而变化。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而且对于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t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的每一个确定的值，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v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都有唯一一个确定的值与其对应。</a:t>
            </a:r>
            <a:endParaRPr lang="zh-CN" altLang="en-US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95CA9D2F-F47F-43CB-9421-81EB23105296}"/>
                  </a:ext>
                </a:extLst>
              </p:cNvPr>
              <p:cNvSpPr txBox="1"/>
              <p:nvPr/>
            </p:nvSpPr>
            <p:spPr>
              <a:xfrm>
                <a:off x="2956612" y="4960917"/>
                <a:ext cx="2212041" cy="615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v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1463</m:t>
                        </m:r>
                      </m:num>
                      <m:den>
                        <m:r>
                          <a:rPr lang="zh-CN" altLang="en-US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95CA9D2F-F47F-43CB-9421-81EB231052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612" y="4960917"/>
                <a:ext cx="2212041" cy="615810"/>
              </a:xfrm>
              <a:prstGeom prst="rect">
                <a:avLst/>
              </a:prstGeom>
              <a:blipFill>
                <a:blip r:embed="rId4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47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内容占位符 2">
            <a:extLst>
              <a:ext uri="{FF2B5EF4-FFF2-40B4-BE49-F238E27FC236}">
                <a16:creationId xmlns:a16="http://schemas.microsoft.com/office/drawing/2014/main" id="{B60E4DA8-4357-40DD-B107-08E7B27CE082}"/>
              </a:ext>
            </a:extLst>
          </p:cNvPr>
          <p:cNvSpPr txBox="1">
            <a:spLocks/>
          </p:cNvSpPr>
          <p:nvPr/>
        </p:nvSpPr>
        <p:spPr>
          <a:xfrm>
            <a:off x="1389364" y="1482095"/>
            <a:ext cx="7880715" cy="351108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某住宅小区要种植一块面积为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1000 m</a:t>
            </a:r>
            <a:r>
              <a:rPr lang="zh-CN" altLang="en-US" sz="1600" baseline="500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的矩形草坪，草坪的长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（单位：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）随宽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（单位：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）的变化而变化．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zh-CN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1.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这两个变量间有函数关系吗？试说明理由．</a:t>
            </a: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endParaRPr lang="en-US" altLang="zh-CN" sz="1800" b="1" dirty="0">
              <a:ln/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j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zh-CN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2.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你能写出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草坪的长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关于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草坪的宽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的解析式吗？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AFF4DCB-9D72-480D-A552-7550C934D930}"/>
              </a:ext>
            </a:extLst>
          </p:cNvPr>
          <p:cNvSpPr txBox="1"/>
          <p:nvPr/>
        </p:nvSpPr>
        <p:spPr>
          <a:xfrm>
            <a:off x="1748892" y="3237639"/>
            <a:ext cx="6256851" cy="78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当一个变量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变化时，另一个变量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随它变化而变化。</a:t>
            </a:r>
            <a:endParaRPr lang="en-US" altLang="zh-CN" sz="16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而且对于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y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的每一个确定的值，</a:t>
            </a:r>
            <a:r>
              <a:rPr lang="en-US" altLang="zh-CN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x</a:t>
            </a: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都有唯一一个确定的值与其对应。</a:t>
            </a:r>
            <a:endParaRPr lang="zh-CN" altLang="en-US" sz="1400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56ED04F-0C95-45CC-913E-8EF659346840}"/>
                  </a:ext>
                </a:extLst>
              </p:cNvPr>
              <p:cNvSpPr txBox="1"/>
              <p:nvPr/>
            </p:nvSpPr>
            <p:spPr>
              <a:xfrm>
                <a:off x="3592218" y="5055399"/>
                <a:ext cx="2212041" cy="615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y=</a:t>
                </a:r>
                <a14:m>
                  <m:oMath xmlns:m="http://schemas.openxmlformats.org/officeDocument/2006/math">
                    <m:r>
                      <a:rPr lang="en-US" altLang="zh-CN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656ED04F-0C95-45CC-913E-8EF6593468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218" y="5055399"/>
                <a:ext cx="2212041" cy="615810"/>
              </a:xfrm>
              <a:prstGeom prst="rect">
                <a:avLst/>
              </a:prstGeom>
              <a:blipFill>
                <a:blip r:embed="rId3"/>
                <a:stretch>
                  <a:fillRect l="-4132" b="-9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FDBBF37E-794C-426F-B87E-5EA794B1D8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743" y="3708795"/>
            <a:ext cx="2946662" cy="1967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0095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情景引入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A68023B4-FCCC-41DD-8CB8-749EB8C3D567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175" y="2655034"/>
            <a:ext cx="3387047" cy="2737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7248333-B7A4-4913-B479-81AA010C6469}"/>
              </a:ext>
            </a:extLst>
          </p:cNvPr>
          <p:cNvSpPr txBox="1">
            <a:spLocks/>
          </p:cNvSpPr>
          <p:nvPr/>
        </p:nvSpPr>
        <p:spPr>
          <a:xfrm>
            <a:off x="1248606" y="1601948"/>
            <a:ext cx="9462558" cy="1675972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buFont typeface="Arial" charset="0"/>
              <a:buNone/>
            </a:pP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已知北京市的总面积为 </a:t>
            </a:r>
            <a:r>
              <a:rPr lang="zh-CN" altLang="en-US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1.68×10</a:t>
            </a:r>
            <a:r>
              <a:rPr lang="en-US" altLang="zh-CN" sz="1600" baseline="500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  </a:t>
            </a:r>
            <a:r>
              <a:rPr lang="en-US" altLang="zh-CN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km</a:t>
            </a:r>
            <a:r>
              <a:rPr lang="zh-CN" altLang="en-US" sz="1600" baseline="500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  <a:r>
              <a:rPr lang="zh-CN" altLang="en-US" sz="1800" baseline="500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，人均占有面积 </a:t>
            </a:r>
            <a:r>
              <a:rPr lang="en-US" altLang="zh-CN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（单位：</a:t>
            </a:r>
            <a:r>
              <a:rPr lang="en-US" altLang="zh-CN" sz="18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km</a:t>
            </a:r>
            <a:r>
              <a:rPr lang="zh-CN" altLang="en-US" sz="1600" baseline="50000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 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/人）随全市总人口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（单位：人）的变化而变化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．</a:t>
            </a:r>
            <a:br>
              <a:rPr lang="zh-CN" altLang="en-US" sz="1800" b="1" dirty="0">
                <a:ln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</a:br>
            <a:r>
              <a:rPr lang="en-US" altLang="zh-CN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1.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你能写出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人均占有面积 </a:t>
            </a:r>
            <a:r>
              <a:rPr lang="en-US" altLang="zh-CN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S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关于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全市总人口 </a:t>
            </a:r>
            <a:r>
              <a:rPr lang="zh-CN" altLang="en-US" sz="1800" i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  <a:r>
              <a:rPr lang="zh-CN" altLang="en-US" sz="1800" b="1" dirty="0">
                <a:ln/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j-ea"/>
              </a:rPr>
              <a:t>的解析式吗？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537BCEE-DFD0-4EAD-BDB1-ACA2024061E3}"/>
                  </a:ext>
                </a:extLst>
              </p:cNvPr>
              <p:cNvSpPr txBox="1"/>
              <p:nvPr/>
            </p:nvSpPr>
            <p:spPr>
              <a:xfrm>
                <a:off x="2896609" y="3804696"/>
                <a:ext cx="2212041" cy="706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/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S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zh-CN" altLang="en-US" sz="2400" dirty="0">
                            <a:ln/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1.68×10</m:t>
                        </m:r>
                        <m:r>
                          <m:rPr>
                            <m:nor/>
                          </m:rPr>
                          <a:rPr lang="en-US" altLang="zh-CN" sz="2000" baseline="50000" dirty="0">
                            <a:ln/>
                            <a:solidFill>
                              <a:srgbClr val="FF0000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4</m:t>
                        </m:r>
                      </m:num>
                      <m:den>
                        <m:r>
                          <a:rPr lang="en-US" altLang="zh-CN" sz="24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A537BCEE-DFD0-4EAD-BDB1-ACA202406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6609" y="3804696"/>
                <a:ext cx="2212041" cy="706604"/>
              </a:xfrm>
              <a:prstGeom prst="rect">
                <a:avLst/>
              </a:prstGeom>
              <a:blipFill>
                <a:blip r:embed="rId4"/>
                <a:stretch>
                  <a:fillRect l="-1377" b="-77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8E335101-D81E-4756-8242-8FEF6ADA5233}"/>
              </a:ext>
            </a:extLst>
          </p:cNvPr>
          <p:cNvSpPr txBox="1"/>
          <p:nvPr/>
        </p:nvSpPr>
        <p:spPr>
          <a:xfrm>
            <a:off x="1248607" y="5142731"/>
            <a:ext cx="6293222" cy="46166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观察以上三个问题的解析式，你发现了什么？</a:t>
            </a:r>
          </a:p>
        </p:txBody>
      </p:sp>
    </p:spTree>
    <p:extLst>
      <p:ext uri="{BB962C8B-B14F-4D97-AF65-F5344CB8AC3E}">
        <p14:creationId xmlns:p14="http://schemas.microsoft.com/office/powerpoint/2010/main" val="424458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A6A7DE52-20EB-4838-88E3-BF29B3428296}"/>
              </a:ext>
            </a:extLst>
          </p:cNvPr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63FFF29B-7877-44E6-9DAB-672C9FD9BE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BFDB10B-9EEF-439A-A26E-7B3F30E47558}"/>
                </a:ext>
              </a:extLst>
            </p:cNvPr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反比例函数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2EBC62D-CA43-4A76-B512-5E18F239E3C9}"/>
                </a:ext>
              </a:extLst>
            </p:cNvPr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6AC87761-B72A-4BC4-94C0-2ED326C6AD90}"/>
                  </a:ext>
                </a:extLst>
              </p:cNvPr>
              <p:cNvSpPr txBox="1"/>
              <p:nvPr/>
            </p:nvSpPr>
            <p:spPr>
              <a:xfrm>
                <a:off x="1061245" y="1533841"/>
                <a:ext cx="10069510" cy="116051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一般地，</a:t>
                </a:r>
                <a:r>
                  <a:rPr lang="en-US" altLang="zh-CN" sz="2000" b="1" dirty="0" err="1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形如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zh-CN" alt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2000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 </a:t>
                </a: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为常数，且 </a:t>
                </a:r>
                <a:r>
                  <a:rPr lang="en-US" altLang="zh-CN" sz="2000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 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≠ </a:t>
                </a: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）的函数，叫做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反比例函数</a:t>
                </a: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，其中 </a:t>
                </a:r>
                <a:r>
                  <a:rPr lang="en-US" altLang="zh-CN" sz="2000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 </a:t>
                </a: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是自变量，</a:t>
                </a:r>
                <a:r>
                  <a:rPr lang="en-US" altLang="zh-CN" sz="2000" i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y </a:t>
                </a:r>
                <a:r>
                  <a:rPr lang="zh-CN" altLang="en-US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是函数</a:t>
                </a:r>
                <a:r>
                  <a:rPr lang="en-US" altLang="zh-CN" sz="2000" b="1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6AC87761-B72A-4BC4-94C0-2ED326C6A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245" y="1533841"/>
                <a:ext cx="10069510" cy="1160511"/>
              </a:xfrm>
              <a:prstGeom prst="rect">
                <a:avLst/>
              </a:prstGeom>
              <a:blipFill>
                <a:blip r:embed="rId3"/>
                <a:stretch>
                  <a:fillRect l="-605" r="-3148" b="-9474"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3653D6FF-9F56-41C7-9258-320BCE7C3C22}"/>
                  </a:ext>
                </a:extLst>
              </p:cNvPr>
              <p:cNvSpPr/>
              <p:nvPr/>
            </p:nvSpPr>
            <p:spPr>
              <a:xfrm>
                <a:off x="3115456" y="3250673"/>
                <a:ext cx="5961089" cy="1163524"/>
              </a:xfrm>
              <a:prstGeom prst="rect">
                <a:avLst/>
              </a:prstGeom>
              <a:noFill/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 defTabSz="68580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自变量 </a:t>
                </a:r>
                <a:r>
                  <a:rPr lang="en-US" altLang="zh-CN" sz="2000" i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 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的取值范围是不等于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0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的一切实数．</a:t>
                </a:r>
                <a:endParaRPr lang="en-US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algn="ctr" defTabSz="68580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x=0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，分式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zh-CN" alt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无意义） </a:t>
                </a:r>
              </a:p>
            </p:txBody>
          </p:sp>
        </mc:Choice>
        <mc:Fallback xmlns=""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3653D6FF-9F56-41C7-9258-320BCE7C3C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456" y="3250673"/>
                <a:ext cx="5961089" cy="1163524"/>
              </a:xfrm>
              <a:prstGeom prst="rect">
                <a:avLst/>
              </a:prstGeom>
              <a:blipFill>
                <a:blip r:embed="rId4"/>
                <a:stretch>
                  <a:fillRect b="-2591"/>
                </a:stretch>
              </a:blip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BB81541-1D4F-40C7-947D-BBDA9024F585}"/>
                  </a:ext>
                </a:extLst>
              </p:cNvPr>
              <p:cNvSpPr txBox="1"/>
              <p:nvPr/>
            </p:nvSpPr>
            <p:spPr>
              <a:xfrm>
                <a:off x="2184277" y="4869446"/>
                <a:ext cx="8084704" cy="1172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85800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v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rgbClr val="50742F">
                            <a:lumMod val="50000"/>
                          </a:srgb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en-US" sz="20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1" i="1" dirty="0" smtClean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𝟏𝟒𝟔𝟑</m:t>
                        </m:r>
                      </m:num>
                      <m:den>
                        <m:r>
                          <a:rPr lang="zh-CN" altLang="en-US" sz="2000" b="1" i="1" dirty="0">
                            <a:solidFill>
                              <a:srgbClr val="50742F">
                                <a:lumMod val="50000"/>
                              </a:srgbClr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表示速度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v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是时间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t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的反比例函数，</a:t>
                </a:r>
                <a:endParaRPr lang="en-US" altLang="zh-CN" sz="2000" b="1" dirty="0">
                  <a:solidFill>
                    <a:srgbClr val="50742F">
                      <a:lumMod val="50000"/>
                    </a:srgb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algn="ctr"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当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t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取每一个确定的值时，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v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都有唯一一个确定的值与其对应。</a:t>
                </a:r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5BB81541-1D4F-40C7-947D-BBDA9024F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4277" y="4869446"/>
                <a:ext cx="8084704" cy="1172309"/>
              </a:xfrm>
              <a:prstGeom prst="rect">
                <a:avLst/>
              </a:prstGeom>
              <a:blipFill>
                <a:blip r:embed="rId5"/>
                <a:stretch>
                  <a:fillRect b="-88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98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2678C82D-0BB4-4759-810F-85F967A1B2A4}"/>
              </a:ext>
            </a:extLst>
          </p:cNvPr>
          <p:cNvGrpSpPr/>
          <p:nvPr/>
        </p:nvGrpSpPr>
        <p:grpSpPr>
          <a:xfrm>
            <a:off x="1413237" y="689697"/>
            <a:ext cx="9054738" cy="5478606"/>
            <a:chOff x="4123114" y="1375187"/>
            <a:chExt cx="5295206" cy="2832844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C37414DE-EA68-4C85-AC9F-37CCF4075249}"/>
                </a:ext>
              </a:extLst>
            </p:cNvPr>
            <p:cNvSpPr/>
            <p:nvPr userDrawn="1"/>
          </p:nvSpPr>
          <p:spPr>
            <a:xfrm>
              <a:off x="4846320" y="2041998"/>
              <a:ext cx="4572000" cy="2166033"/>
            </a:xfrm>
            <a:prstGeom prst="rect">
              <a:avLst/>
            </a:prstGeom>
            <a:solidFill>
              <a:sysClr val="windowText" lastClr="000000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409E81F-2454-4D06-9AF5-5583B96002B9}"/>
                </a:ext>
              </a:extLst>
            </p:cNvPr>
            <p:cNvSpPr/>
            <p:nvPr userDrawn="1"/>
          </p:nvSpPr>
          <p:spPr>
            <a:xfrm>
              <a:off x="4123114" y="1375187"/>
              <a:ext cx="4572000" cy="2166033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softEdge rad="635000"/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8A3E8FC6-C999-49A5-A34B-A386E1BF31CA}"/>
                </a:ext>
              </a:extLst>
            </p:cNvPr>
            <p:cNvSpPr/>
            <p:nvPr userDrawn="1"/>
          </p:nvSpPr>
          <p:spPr>
            <a:xfrm>
              <a:off x="4572000" y="1749260"/>
              <a:ext cx="4572000" cy="2166033"/>
            </a:xfrm>
            <a:prstGeom prst="rect">
              <a:avLst/>
            </a:prstGeom>
            <a:solidFill>
              <a:srgbClr val="ECEBF2"/>
            </a:solidFill>
            <a:ln w="127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30" name="矩形 29">
            <a:extLst>
              <a:ext uri="{FF2B5EF4-FFF2-40B4-BE49-F238E27FC236}">
                <a16:creationId xmlns:a16="http://schemas.microsoft.com/office/drawing/2014/main" id="{4B6720D1-B414-4EF2-9382-BDEF8F4DD589}"/>
              </a:ext>
            </a:extLst>
          </p:cNvPr>
          <p:cNvSpPr/>
          <p:nvPr/>
        </p:nvSpPr>
        <p:spPr>
          <a:xfrm>
            <a:off x="2473849" y="4198659"/>
            <a:ext cx="7244303" cy="894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、会识别相关量之间的反比例关系。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、理解反比例函数的意义。</a:t>
            </a:r>
          </a:p>
          <a:p>
            <a:pPr lvl="0" algn="ctr" defTabSz="609585">
              <a:lnSpc>
                <a:spcPct val="150000"/>
              </a:lnSpc>
              <a:defRPr/>
            </a:pPr>
            <a:r>
              <a:rPr kumimoji="1"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、能确定简单的反比例函数关系式。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1CA80AD-4C49-4B0F-B436-999E2E459246}"/>
              </a:ext>
            </a:extLst>
          </p:cNvPr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32" name="矩形 7">
              <a:extLst>
                <a:ext uri="{FF2B5EF4-FFF2-40B4-BE49-F238E27FC236}">
                  <a16:creationId xmlns:a16="http://schemas.microsoft.com/office/drawing/2014/main" id="{5CC2E39B-3906-4496-A42E-AF965A8A22FF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734093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33" name="矩形 8">
              <a:extLst>
                <a:ext uri="{FF2B5EF4-FFF2-40B4-BE49-F238E27FC236}">
                  <a16:creationId xmlns:a16="http://schemas.microsoft.com/office/drawing/2014/main" id="{4A9EF995-DF27-4DC4-A6D4-427D16A1394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3CEEEB76-6855-4E3C-8F82-C09C3D867905}"/>
              </a:ext>
            </a:extLst>
          </p:cNvPr>
          <p:cNvGrpSpPr/>
          <p:nvPr/>
        </p:nvGrpSpPr>
        <p:grpSpPr>
          <a:xfrm>
            <a:off x="5005280" y="412353"/>
            <a:ext cx="1925624" cy="2040982"/>
            <a:chOff x="5005280" y="412353"/>
            <a:chExt cx="1925624" cy="2040982"/>
          </a:xfrm>
        </p:grpSpPr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A60A0476-DA6F-4D53-961C-AEAA0E41E5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05280" y="412353"/>
              <a:ext cx="1925624" cy="2040982"/>
            </a:xfrm>
            <a:prstGeom prst="rect">
              <a:avLst/>
            </a:prstGeom>
          </p:spPr>
        </p:pic>
        <p:sp>
          <p:nvSpPr>
            <p:cNvPr id="34" name="矩形: 圆角 33">
              <a:extLst>
                <a:ext uri="{FF2B5EF4-FFF2-40B4-BE49-F238E27FC236}">
                  <a16:creationId xmlns:a16="http://schemas.microsoft.com/office/drawing/2014/main" id="{B2941DA7-10DF-4DB0-B691-58619BFEC254}"/>
                </a:ext>
              </a:extLst>
            </p:cNvPr>
            <p:cNvSpPr/>
            <p:nvPr/>
          </p:nvSpPr>
          <p:spPr>
            <a:xfrm>
              <a:off x="5478333" y="963011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679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>
            <a:extLst>
              <a:ext uri="{FF2B5EF4-FFF2-40B4-BE49-F238E27FC236}">
                <a16:creationId xmlns:a16="http://schemas.microsoft.com/office/drawing/2014/main" id="{5128D448-64AE-4A4B-A1F0-08642EBA8405}"/>
              </a:ext>
            </a:extLst>
          </p:cNvPr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81CDD220-6FA3-4484-8A50-00E5263D080F}"/>
              </a:ext>
            </a:extLst>
          </p:cNvPr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DD0FCC39-55ED-4A07-8ECC-C83A6BA9B4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6E2CED05-5134-45A2-B4F6-0D5EE1BB8FDB}"/>
                </a:ext>
              </a:extLst>
            </p:cNvPr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585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AF4770A7-83F4-4DC8-8AEA-7409D6B5EBBE}"/>
                </a:ext>
              </a:extLst>
            </p:cNvPr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6">
                <a:extLst>
                  <a:ext uri="{FF2B5EF4-FFF2-40B4-BE49-F238E27FC236}">
                    <a16:creationId xmlns:a16="http://schemas.microsoft.com/office/drawing/2014/main" id="{FAF6BB38-705B-4263-BA8E-BE2A1414EE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1993505"/>
                  </p:ext>
                </p:extLst>
              </p:nvPr>
            </p:nvGraphicFramePr>
            <p:xfrm>
              <a:off x="3048000" y="1972736"/>
              <a:ext cx="6096000" cy="360000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395145937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458099856"/>
                        </a:ext>
                      </a:extLst>
                    </a:gridCol>
                  </a:tblGrid>
                  <a:tr h="514286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zh-CN" altLang="en-US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判断下列式子是不是反比例函数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3059810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 = 3x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52813072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yx</a:t>
                          </a:r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 = 2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3522723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zh-CN" altLang="en-US" sz="180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num>
                                <m:den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 = 1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7420887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zh-CN" altLang="en-US" sz="180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−1 </m:t>
                                  </m:r>
                                </m:num>
                                <m:den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015112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 = 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zh-CN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i="0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+1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9085905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zh-CN" altLang="en-US" sz="180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1800" b="0" i="1" dirty="0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−1 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zh-CN" i="1" dirty="0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i="1" dirty="0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altLang="zh-CN" i="0" dirty="0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53594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6">
                <a:extLst>
                  <a:ext uri="{FF2B5EF4-FFF2-40B4-BE49-F238E27FC236}">
                    <a16:creationId xmlns:a16="http://schemas.microsoft.com/office/drawing/2014/main" id="{FAF6BB38-705B-4263-BA8E-BE2A1414EE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81993505"/>
                  </p:ext>
                </p:extLst>
              </p:nvPr>
            </p:nvGraphicFramePr>
            <p:xfrm>
              <a:off x="3048000" y="1972736"/>
              <a:ext cx="6096000" cy="360000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395145937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458099856"/>
                        </a:ext>
                      </a:extLst>
                    </a:gridCol>
                  </a:tblGrid>
                  <a:tr h="514286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zh-CN" altLang="en-US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判断下列式子是不是反比例函数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03059810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 = 3x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52813072"/>
                      </a:ext>
                    </a:extLst>
                  </a:tr>
                  <a:tr h="51428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US" altLang="zh-CN" dirty="0" err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yx</a:t>
                          </a:r>
                          <a:r>
                            <a:rPr lang="en-US" altLang="zh-CN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思源黑体 CN Bold" panose="020B0800000000000000" pitchFamily="34" charset="-122"/>
                              <a:ea typeface="思源黑体 CN Bold" panose="020B0800000000000000" pitchFamily="34" charset="-122"/>
                            </a:rPr>
                            <a:t> = 2</a:t>
                          </a:r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93522723"/>
                      </a:ext>
                    </a:extLst>
                  </a:tr>
                  <a:tr h="5142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" t="-303571" r="-100600" b="-307143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67420887"/>
                      </a:ext>
                    </a:extLst>
                  </a:tr>
                  <a:tr h="5142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" t="-398824" r="-100600" b="-203529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2015112"/>
                      </a:ext>
                    </a:extLst>
                  </a:tr>
                  <a:tr h="5142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" t="-504762" r="-100600" b="-105952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49085905"/>
                      </a:ext>
                    </a:extLst>
                  </a:tr>
                  <a:tr h="514286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" t="-597647" r="-100600" b="-470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zh-CN" altLang="en-US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535946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5C7FB78D-1759-4A5B-B74E-63387325677A}"/>
              </a:ext>
            </a:extLst>
          </p:cNvPr>
          <p:cNvSpPr txBox="1"/>
          <p:nvPr/>
        </p:nvSpPr>
        <p:spPr>
          <a:xfrm>
            <a:off x="7201867" y="2541174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不是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C218462-D437-42AA-9B6B-4E627F68AAD0}"/>
              </a:ext>
            </a:extLst>
          </p:cNvPr>
          <p:cNvSpPr txBox="1"/>
          <p:nvPr/>
        </p:nvSpPr>
        <p:spPr>
          <a:xfrm>
            <a:off x="7201867" y="3067241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39B2584-891E-4022-8DAC-E25B8234D938}"/>
              </a:ext>
            </a:extLst>
          </p:cNvPr>
          <p:cNvSpPr txBox="1"/>
          <p:nvPr/>
        </p:nvSpPr>
        <p:spPr>
          <a:xfrm>
            <a:off x="7201867" y="3593308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不是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F428A90-B996-4D33-856F-1CD5935E0DB4}"/>
              </a:ext>
            </a:extLst>
          </p:cNvPr>
          <p:cNvSpPr txBox="1"/>
          <p:nvPr/>
        </p:nvSpPr>
        <p:spPr>
          <a:xfrm>
            <a:off x="7201867" y="4611075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不是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8F9044A-9499-48D4-9A50-84B6F5821C83}"/>
              </a:ext>
            </a:extLst>
          </p:cNvPr>
          <p:cNvSpPr txBox="1"/>
          <p:nvPr/>
        </p:nvSpPr>
        <p:spPr>
          <a:xfrm>
            <a:off x="7201867" y="5137142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3959EE7-1911-4B42-A666-5B4BC964532B}"/>
              </a:ext>
            </a:extLst>
          </p:cNvPr>
          <p:cNvSpPr txBox="1"/>
          <p:nvPr/>
        </p:nvSpPr>
        <p:spPr>
          <a:xfrm>
            <a:off x="7201867" y="4056956"/>
            <a:ext cx="9345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是</a:t>
            </a:r>
          </a:p>
        </p:txBody>
      </p:sp>
    </p:spTree>
    <p:extLst>
      <p:ext uri="{BB962C8B-B14F-4D97-AF65-F5344CB8AC3E}">
        <p14:creationId xmlns:p14="http://schemas.microsoft.com/office/powerpoint/2010/main" val="365375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1654</Words>
  <Application>Microsoft Office PowerPoint</Application>
  <PresentationFormat>宽屏</PresentationFormat>
  <Paragraphs>189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思源黑体 CN Bold</vt:lpstr>
      <vt:lpstr>思源黑体 CN Light</vt:lpstr>
      <vt:lpstr>思源宋体 CN Light</vt:lpstr>
      <vt:lpstr>Arial</vt:lpstr>
      <vt:lpstr>Cambria Math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34</cp:revision>
  <dcterms:created xsi:type="dcterms:W3CDTF">2020-03-21T06:52:04Z</dcterms:created>
  <dcterms:modified xsi:type="dcterms:W3CDTF">2021-01-09T09:32:40Z</dcterms:modified>
</cp:coreProperties>
</file>