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3" r:id="rId13"/>
    <p:sldId id="261" r:id="rId14"/>
    <p:sldId id="262" r:id="rId15"/>
    <p:sldId id="274" r:id="rId16"/>
    <p:sldId id="275" r:id="rId17"/>
    <p:sldId id="276" r:id="rId18"/>
    <p:sldId id="277" r:id="rId19"/>
    <p:sldId id="287" r:id="rId20"/>
    <p:sldId id="278" r:id="rId21"/>
    <p:sldId id="26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700D137C-88C1-457C-9BC8-720DC1EBB439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5D3F3DF4-8229-4181-BAF2-E927B24450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52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D4B0-4312-4DB3-9C68-7C8C6AC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7BEFEF-2648-446D-AAC4-681DC163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94A898-BB8E-4DD3-A420-F52B9DE6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74EBA-84F0-4C23-9285-FD279B9A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77907-643F-47FF-A6FA-6DE7FDB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137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734A48-52ED-4B3F-8DEA-A9EFA8F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FA7097-6D5E-4C33-BD02-817D5A1BA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A7258F-3908-47C2-8C9A-82116CF3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A32398-4D45-482E-941B-D880C7AB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31B12F-77FC-4599-AA97-0C3A025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AB70A-7020-4949-A8CC-C993E2C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9923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8D179-AC7B-4A23-9ED7-47FA9706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F4EBF5-BCD3-47C1-8FA4-F88EA3104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BE68EA-8D14-4080-99D4-E13D5097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88D2A6-3F31-4AE2-A8C4-D96DAB3A1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C3D723-5F63-4DE1-AF59-693501A97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170367-914C-4DF8-AAB8-ACF81598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C316E4-9366-40A0-B9BF-9AD730F2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FD50DE-9F2B-4489-A41F-F0A6406B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27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BD9EB-D4E5-495F-B05A-7A1168EA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639B7F-C617-440E-B850-5432CE51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046737-F8A2-4186-AC2C-A89EC172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2C17CEA-4263-4E2F-A7F2-904FB309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6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1BC2FA0-42CB-4B1D-974B-9971964FA983}"/>
              </a:ext>
            </a:extLst>
          </p:cNvPr>
          <p:cNvSpPr/>
          <p:nvPr/>
        </p:nvSpPr>
        <p:spPr>
          <a:xfrm>
            <a:off x="1348267" y="972230"/>
            <a:ext cx="9495466" cy="4611815"/>
          </a:xfrm>
          <a:prstGeom prst="rect">
            <a:avLst/>
          </a:prstGeom>
          <a:noFill/>
          <a:ln w="57150" cap="flat" cmpd="sng" algn="ctr">
            <a:solidFill>
              <a:srgbClr val="48527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45D8158-BE20-472E-A9A6-C59E7F3E1953}"/>
              </a:ext>
            </a:extLst>
          </p:cNvPr>
          <p:cNvSpPr/>
          <p:nvPr/>
        </p:nvSpPr>
        <p:spPr>
          <a:xfrm>
            <a:off x="3154" y="2082800"/>
            <a:ext cx="12185692" cy="2846899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E9FC753D-65F9-4165-AE53-88AD3215EAEA}"/>
              </a:ext>
            </a:extLst>
          </p:cNvPr>
          <p:cNvGrpSpPr/>
          <p:nvPr/>
        </p:nvGrpSpPr>
        <p:grpSpPr>
          <a:xfrm>
            <a:off x="12444" y="2432046"/>
            <a:ext cx="12167112" cy="1323439"/>
            <a:chOff x="12446" y="2306444"/>
            <a:chExt cx="12167112" cy="1323439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01259E6-06C3-4B52-82B9-E9F9527C845F}"/>
                </a:ext>
              </a:extLst>
            </p:cNvPr>
            <p:cNvSpPr/>
            <p:nvPr/>
          </p:nvSpPr>
          <p:spPr>
            <a:xfrm>
              <a:off x="12446" y="2306444"/>
              <a:ext cx="1216711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altLang="zh-CN" sz="8000" kern="0" dirty="0">
                  <a:solidFill>
                    <a:prstClr val="white">
                      <a:alpha val="4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SIMILARITY OF FIGURES</a:t>
              </a:r>
              <a:endParaRPr lang="zh-CN" altLang="en-US" sz="8800" dirty="0">
                <a:solidFill>
                  <a:prstClr val="white">
                    <a:alpha val="4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7">
              <a:extLst>
                <a:ext uri="{FF2B5EF4-FFF2-40B4-BE49-F238E27FC236}">
                  <a16:creationId xmlns:a16="http://schemas.microsoft.com/office/drawing/2014/main" id="{4CC628AB-BC59-426C-AEE1-A57893BAE453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963300" y="2414165"/>
              <a:ext cx="826540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专题 </a:t>
              </a:r>
              <a:r>
                <a:rPr lang="en-US" altLang="zh-CN" sz="66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27.1 </a:t>
              </a:r>
              <a:r>
                <a:rPr lang="zh-CN" altLang="en-US" sz="66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图形的相似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337EBE2-6840-4989-BEAE-8AE7EF0D096B}"/>
              </a:ext>
            </a:extLst>
          </p:cNvPr>
          <p:cNvGrpSpPr/>
          <p:nvPr/>
        </p:nvGrpSpPr>
        <p:grpSpPr>
          <a:xfrm>
            <a:off x="1129737" y="3811011"/>
            <a:ext cx="9932527" cy="769441"/>
            <a:chOff x="1129737" y="3685409"/>
            <a:chExt cx="9932527" cy="76944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28AB395-8494-4707-A54D-549FFB19FCB1}"/>
                </a:ext>
              </a:extLst>
            </p:cNvPr>
            <p:cNvSpPr/>
            <p:nvPr/>
          </p:nvSpPr>
          <p:spPr>
            <a:xfrm>
              <a:off x="1129737" y="3685409"/>
              <a:ext cx="993252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altLang="zh-CN" sz="4400" kern="0" dirty="0">
                  <a:solidFill>
                    <a:prstClr val="white">
                      <a:alpha val="4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TOPIC 27.1 SIMILARITY OF FIGURES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6089A86-01C3-4CF5-B0E2-5A9AAEA4F952}"/>
                </a:ext>
              </a:extLst>
            </p:cNvPr>
            <p:cNvSpPr/>
            <p:nvPr/>
          </p:nvSpPr>
          <p:spPr>
            <a:xfrm>
              <a:off x="2858188" y="3839297"/>
              <a:ext cx="64756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2400" kern="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Arial" panose="020B0604020202020204" pitchFamily="34" charset="0"/>
                </a:rPr>
                <a:t>TOPIC 27.1 SIMILARITY OF FIGURES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1DE4B23E-72BC-49FE-B2EC-B4711DEB06D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987800" y="1255440"/>
            <a:ext cx="421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>
              <a:defRPr/>
            </a:pPr>
            <a:r>
              <a:rPr lang="zh-CN" altLang="en-US" sz="3600" kern="0" dirty="0">
                <a:solidFill>
                  <a:srgbClr val="485275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第二十七章   相似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DA954019-E95B-455A-BC0F-D808C66FECD9}"/>
              </a:ext>
            </a:extLst>
          </p:cNvPr>
          <p:cNvGrpSpPr/>
          <p:nvPr/>
        </p:nvGrpSpPr>
        <p:grpSpPr>
          <a:xfrm>
            <a:off x="4005714" y="5923687"/>
            <a:ext cx="4180572" cy="304983"/>
            <a:chOff x="4005714" y="5923687"/>
            <a:chExt cx="4180572" cy="304983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9BFC85C0-D7B3-4CAA-8979-92F4F6282FD0}"/>
                </a:ext>
              </a:extLst>
            </p:cNvPr>
            <p:cNvSpPr/>
            <p:nvPr/>
          </p:nvSpPr>
          <p:spPr>
            <a:xfrm>
              <a:off x="4005714" y="5923688"/>
              <a:ext cx="1638644" cy="304982"/>
            </a:xfrm>
            <a:prstGeom prst="roundRect">
              <a:avLst>
                <a:gd name="adj" fmla="val 50000"/>
              </a:avLst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主讲人：</a:t>
              </a: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166CF0B0-F83B-4386-BCDB-CB9735A80740}"/>
                </a:ext>
              </a:extLst>
            </p:cNvPr>
            <p:cNvSpPr/>
            <p:nvPr/>
          </p:nvSpPr>
          <p:spPr>
            <a:xfrm>
              <a:off x="6547642" y="5923687"/>
              <a:ext cx="1638644" cy="304982"/>
            </a:xfrm>
            <a:prstGeom prst="roundRect">
              <a:avLst>
                <a:gd name="adj" fmla="val 50000"/>
              </a:avLst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时间：</a:t>
              </a:r>
              <a:r>
                <a:rPr lang="en-US" altLang="zh-CN" sz="12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3479158" cy="680297"/>
            <a:chOff x="319852" y="247650"/>
            <a:chExt cx="4226081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3215123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相似多边形的概念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2751902-F88F-4E74-B481-1C4F0D8F43F9}"/>
              </a:ext>
            </a:extLst>
          </p:cNvPr>
          <p:cNvSpPr txBox="1"/>
          <p:nvPr/>
        </p:nvSpPr>
        <p:spPr>
          <a:xfrm>
            <a:off x="1831770" y="1208667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相似多边形概念：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81494DA-4FE9-4342-9C5B-85329B6449AE}"/>
              </a:ext>
            </a:extLst>
          </p:cNvPr>
          <p:cNvSpPr txBox="1"/>
          <p:nvPr/>
        </p:nvSpPr>
        <p:spPr>
          <a:xfrm>
            <a:off x="1831770" y="2187025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相似多边形特征：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A907F1D-A7A8-47CC-8625-A767C5E54704}"/>
              </a:ext>
            </a:extLst>
          </p:cNvPr>
          <p:cNvSpPr txBox="1"/>
          <p:nvPr/>
        </p:nvSpPr>
        <p:spPr>
          <a:xfrm>
            <a:off x="3799009" y="1127299"/>
            <a:ext cx="5700266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两个边数相同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的多边形，它们的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，则这两个多边形叫做相似多边形。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DAD45A1-5998-413F-9030-AB180671010C}"/>
              </a:ext>
            </a:extLst>
          </p:cNvPr>
          <p:cNvSpPr/>
          <p:nvPr/>
        </p:nvSpPr>
        <p:spPr>
          <a:xfrm>
            <a:off x="3959212" y="2187025"/>
            <a:ext cx="3281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164012B-1D07-45CD-A441-0357068AF54A}"/>
              </a:ext>
            </a:extLst>
          </p:cNvPr>
          <p:cNvGrpSpPr/>
          <p:nvPr/>
        </p:nvGrpSpPr>
        <p:grpSpPr>
          <a:xfrm>
            <a:off x="1567561" y="3783562"/>
            <a:ext cx="2076233" cy="2121367"/>
            <a:chOff x="1818712" y="2225146"/>
            <a:chExt cx="2076233" cy="2121367"/>
          </a:xfrm>
        </p:grpSpPr>
        <p:sp>
          <p:nvSpPr>
            <p:cNvPr id="12" name="五边形 11">
              <a:extLst>
                <a:ext uri="{FF2B5EF4-FFF2-40B4-BE49-F238E27FC236}">
                  <a16:creationId xmlns:a16="http://schemas.microsoft.com/office/drawing/2014/main" id="{5153E9AE-16D8-46C6-A91D-95AB66B5976A}"/>
                </a:ext>
              </a:extLst>
            </p:cNvPr>
            <p:cNvSpPr/>
            <p:nvPr/>
          </p:nvSpPr>
          <p:spPr>
            <a:xfrm>
              <a:off x="2150408" y="2571750"/>
              <a:ext cx="1412510" cy="1352446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617E739-ED49-4409-995A-2626192318D3}"/>
                </a:ext>
              </a:extLst>
            </p:cNvPr>
            <p:cNvSpPr txBox="1"/>
            <p:nvPr/>
          </p:nvSpPr>
          <p:spPr>
            <a:xfrm>
              <a:off x="2705001" y="2225146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9BB5315-CB49-4390-B291-18B99799F417}"/>
                </a:ext>
              </a:extLst>
            </p:cNvPr>
            <p:cNvSpPr txBox="1"/>
            <p:nvPr/>
          </p:nvSpPr>
          <p:spPr>
            <a:xfrm>
              <a:off x="3563580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9DD277D-4E53-4D08-970B-82B94DDBDF5B}"/>
                </a:ext>
              </a:extLst>
            </p:cNvPr>
            <p:cNvSpPr txBox="1"/>
            <p:nvPr/>
          </p:nvSpPr>
          <p:spPr>
            <a:xfrm>
              <a:off x="3280933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196F55CA-600E-4F24-87DC-21A73CA961D2}"/>
                </a:ext>
              </a:extLst>
            </p:cNvPr>
            <p:cNvSpPr txBox="1"/>
            <p:nvPr/>
          </p:nvSpPr>
          <p:spPr>
            <a:xfrm>
              <a:off x="2074208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05B8FE4-A94D-464A-AA0B-94A2AB09E58E}"/>
                </a:ext>
              </a:extLst>
            </p:cNvPr>
            <p:cNvSpPr txBox="1"/>
            <p:nvPr/>
          </p:nvSpPr>
          <p:spPr>
            <a:xfrm>
              <a:off x="1818712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07C7A55-8C60-47EA-A7A2-223EB6473371}"/>
              </a:ext>
            </a:extLst>
          </p:cNvPr>
          <p:cNvGrpSpPr/>
          <p:nvPr/>
        </p:nvGrpSpPr>
        <p:grpSpPr>
          <a:xfrm>
            <a:off x="3553166" y="4110940"/>
            <a:ext cx="1689447" cy="2101765"/>
            <a:chOff x="3864454" y="2897372"/>
            <a:chExt cx="1689447" cy="2101765"/>
          </a:xfrm>
        </p:grpSpPr>
        <p:sp>
          <p:nvSpPr>
            <p:cNvPr id="19" name="五边形 18">
              <a:extLst>
                <a:ext uri="{FF2B5EF4-FFF2-40B4-BE49-F238E27FC236}">
                  <a16:creationId xmlns:a16="http://schemas.microsoft.com/office/drawing/2014/main" id="{032ACADE-1F39-4307-9D81-5BB4E42C1F6B}"/>
                </a:ext>
              </a:extLst>
            </p:cNvPr>
            <p:cNvSpPr/>
            <p:nvPr/>
          </p:nvSpPr>
          <p:spPr>
            <a:xfrm>
              <a:off x="4225132" y="3297482"/>
              <a:ext cx="1029082" cy="985322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F2347FE-57B6-488F-8A88-2119F8E3E216}"/>
                </a:ext>
              </a:extLst>
            </p:cNvPr>
            <p:cNvSpPr txBox="1"/>
            <p:nvPr/>
          </p:nvSpPr>
          <p:spPr>
            <a:xfrm>
              <a:off x="4573990" y="2897372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1679CCE-E219-4D69-A256-E708488D90B2}"/>
                </a:ext>
              </a:extLst>
            </p:cNvPr>
            <p:cNvSpPr txBox="1"/>
            <p:nvPr/>
          </p:nvSpPr>
          <p:spPr>
            <a:xfrm>
              <a:off x="3864454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FC777638-E847-463F-BB98-29BC403DA863}"/>
                </a:ext>
              </a:extLst>
            </p:cNvPr>
            <p:cNvSpPr txBox="1"/>
            <p:nvPr/>
          </p:nvSpPr>
          <p:spPr>
            <a:xfrm>
              <a:off x="4137492" y="4291251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C119535-4848-4129-914E-9F51334B2536}"/>
                </a:ext>
              </a:extLst>
            </p:cNvPr>
            <p:cNvSpPr txBox="1"/>
            <p:nvPr/>
          </p:nvSpPr>
          <p:spPr>
            <a:xfrm>
              <a:off x="4929829" y="4291251"/>
              <a:ext cx="500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01D95089-A494-4DE1-81F6-A2F4AA360E5A}"/>
                </a:ext>
              </a:extLst>
            </p:cNvPr>
            <p:cNvSpPr txBox="1"/>
            <p:nvPr/>
          </p:nvSpPr>
          <p:spPr>
            <a:xfrm>
              <a:off x="5222536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66FCFC37-EDE1-4598-9C3A-7C54A3760563}"/>
              </a:ext>
            </a:extLst>
          </p:cNvPr>
          <p:cNvSpPr txBox="1"/>
          <p:nvPr/>
        </p:nvSpPr>
        <p:spPr>
          <a:xfrm>
            <a:off x="4763642" y="3549778"/>
            <a:ext cx="626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若下面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两个五边形相似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，你知道它们的角和边有什么关系？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B41AC3A-4ADD-4DE5-9F28-2EF268403FB6}"/>
              </a:ext>
            </a:extLst>
          </p:cNvPr>
          <p:cNvSpPr txBox="1"/>
          <p:nvPr/>
        </p:nvSpPr>
        <p:spPr>
          <a:xfrm>
            <a:off x="5746913" y="4378659"/>
            <a:ext cx="4748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E’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D31B9410-03CA-448E-8BEE-D5FA29CF1813}"/>
                  </a:ext>
                </a:extLst>
              </p:cNvPr>
              <p:cNvSpPr txBox="1"/>
              <p:nvPr/>
            </p:nvSpPr>
            <p:spPr>
              <a:xfrm>
                <a:off x="5809212" y="5111616"/>
                <a:ext cx="3894925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D31B9410-03CA-448E-8BEE-D5FA29CF1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212" y="5111616"/>
                <a:ext cx="3894925" cy="624082"/>
              </a:xfrm>
              <a:prstGeom prst="rect">
                <a:avLst/>
              </a:prstGeom>
              <a:blipFill>
                <a:blip r:embed="rId2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27">
            <a:extLst>
              <a:ext uri="{FF2B5EF4-FFF2-40B4-BE49-F238E27FC236}">
                <a16:creationId xmlns:a16="http://schemas.microsoft.com/office/drawing/2014/main" id="{8D523789-0185-4DD9-9BF7-B78046637A50}"/>
              </a:ext>
            </a:extLst>
          </p:cNvPr>
          <p:cNvSpPr txBox="1"/>
          <p:nvPr/>
        </p:nvSpPr>
        <p:spPr>
          <a:xfrm>
            <a:off x="1831770" y="2730705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相似比概念：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551250E-3320-469E-BD50-13F37E60ABBE}"/>
              </a:ext>
            </a:extLst>
          </p:cNvPr>
          <p:cNvSpPr/>
          <p:nvPr/>
        </p:nvSpPr>
        <p:spPr>
          <a:xfrm>
            <a:off x="3367474" y="2715310"/>
            <a:ext cx="361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对应边的比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5525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5" grpId="0"/>
      <p:bldP spid="26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632499" cy="680297"/>
            <a:chOff x="319852" y="247650"/>
            <a:chExt cx="1982972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972014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思考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3F79CB77-72FA-4E10-9252-475C09FEB320}"/>
              </a:ext>
            </a:extLst>
          </p:cNvPr>
          <p:cNvSpPr txBox="1"/>
          <p:nvPr/>
        </p:nvSpPr>
        <p:spPr>
          <a:xfrm>
            <a:off x="1390580" y="1510776"/>
            <a:ext cx="7501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已知四条线段长度（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a≠0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）如下图，这四条线段长度成比例吗？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74EBCE0-BFB7-4A0B-A832-D1DAE253F8F6}"/>
              </a:ext>
            </a:extLst>
          </p:cNvPr>
          <p:cNvCxnSpPr>
            <a:cxnSpLocks/>
          </p:cNvCxnSpPr>
          <p:nvPr/>
        </p:nvCxnSpPr>
        <p:spPr>
          <a:xfrm>
            <a:off x="2244207" y="2847305"/>
            <a:ext cx="747015" cy="0"/>
          </a:xfrm>
          <a:prstGeom prst="line">
            <a:avLst/>
          </a:prstGeom>
          <a:noFill/>
          <a:ln w="25400" cap="flat" cmpd="sng" algn="ctr">
            <a:solidFill>
              <a:srgbClr val="268868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CB78168F-AB47-43A8-AF6D-FCE1E251BBF1}"/>
              </a:ext>
            </a:extLst>
          </p:cNvPr>
          <p:cNvCxnSpPr>
            <a:cxnSpLocks/>
          </p:cNvCxnSpPr>
          <p:nvPr/>
        </p:nvCxnSpPr>
        <p:spPr>
          <a:xfrm>
            <a:off x="2286796" y="4281290"/>
            <a:ext cx="1458282" cy="0"/>
          </a:xfrm>
          <a:prstGeom prst="line">
            <a:avLst/>
          </a:prstGeom>
          <a:noFill/>
          <a:ln w="25400" cap="flat" cmpd="sng" algn="ctr">
            <a:solidFill>
              <a:srgbClr val="268868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78E47F6-A7E1-4520-94D6-E7824A24AD20}"/>
              </a:ext>
            </a:extLst>
          </p:cNvPr>
          <p:cNvCxnSpPr>
            <a:cxnSpLocks/>
          </p:cNvCxnSpPr>
          <p:nvPr/>
        </p:nvCxnSpPr>
        <p:spPr>
          <a:xfrm>
            <a:off x="2286797" y="3576295"/>
            <a:ext cx="1086064" cy="0"/>
          </a:xfrm>
          <a:prstGeom prst="line">
            <a:avLst/>
          </a:prstGeom>
          <a:noFill/>
          <a:ln w="25400" cap="flat" cmpd="sng" algn="ctr">
            <a:solidFill>
              <a:srgbClr val="268868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E479A68-2D0A-4A01-8086-A8194AD034F3}"/>
              </a:ext>
            </a:extLst>
          </p:cNvPr>
          <p:cNvCxnSpPr>
            <a:cxnSpLocks/>
          </p:cNvCxnSpPr>
          <p:nvPr/>
        </p:nvCxnSpPr>
        <p:spPr>
          <a:xfrm>
            <a:off x="2286796" y="5007224"/>
            <a:ext cx="2156298" cy="0"/>
          </a:xfrm>
          <a:prstGeom prst="line">
            <a:avLst/>
          </a:prstGeom>
          <a:noFill/>
          <a:ln w="25400" cap="flat" cmpd="sng" algn="ctr">
            <a:solidFill>
              <a:srgbClr val="268868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98BB9527-6A3A-4DF4-B329-164D71782CE3}"/>
              </a:ext>
            </a:extLst>
          </p:cNvPr>
          <p:cNvSpPr txBox="1"/>
          <p:nvPr/>
        </p:nvSpPr>
        <p:spPr>
          <a:xfrm>
            <a:off x="2463665" y="2390897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6CB3B32-F60E-45A4-A81B-7BA24F304CA0}"/>
              </a:ext>
            </a:extLst>
          </p:cNvPr>
          <p:cNvSpPr txBox="1"/>
          <p:nvPr/>
        </p:nvSpPr>
        <p:spPr>
          <a:xfrm>
            <a:off x="2521987" y="3119321"/>
            <a:ext cx="721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1.5a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A46B8A3-F843-4BC2-8796-B309D20B9399}"/>
              </a:ext>
            </a:extLst>
          </p:cNvPr>
          <p:cNvSpPr txBox="1"/>
          <p:nvPr/>
        </p:nvSpPr>
        <p:spPr>
          <a:xfrm>
            <a:off x="2734037" y="3816820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2a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629D11E-2880-4104-BE07-40A482F588DC}"/>
              </a:ext>
            </a:extLst>
          </p:cNvPr>
          <p:cNvSpPr txBox="1"/>
          <p:nvPr/>
        </p:nvSpPr>
        <p:spPr>
          <a:xfrm>
            <a:off x="3153891" y="4542753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3a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5161B94-7CDF-49DE-8810-22737E2EB55C}"/>
              </a:ext>
            </a:extLst>
          </p:cNvPr>
          <p:cNvSpPr txBox="1"/>
          <p:nvPr/>
        </p:nvSpPr>
        <p:spPr>
          <a:xfrm>
            <a:off x="1390583" y="266496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线段一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AF7B0BD-F87F-47D8-AACC-6E43F921090E}"/>
              </a:ext>
            </a:extLst>
          </p:cNvPr>
          <p:cNvSpPr txBox="1"/>
          <p:nvPr/>
        </p:nvSpPr>
        <p:spPr>
          <a:xfrm>
            <a:off x="1390582" y="3378835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线段二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425140E-5B51-46B8-8612-1F25BC2E48FC}"/>
              </a:ext>
            </a:extLst>
          </p:cNvPr>
          <p:cNvSpPr txBox="1"/>
          <p:nvPr/>
        </p:nvSpPr>
        <p:spPr>
          <a:xfrm>
            <a:off x="1390581" y="4131072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线段三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F856164-5A76-4FF8-A00C-077FD5AADF32}"/>
              </a:ext>
            </a:extLst>
          </p:cNvPr>
          <p:cNvSpPr txBox="1"/>
          <p:nvPr/>
        </p:nvSpPr>
        <p:spPr>
          <a:xfrm>
            <a:off x="1390580" y="4837947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线段四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A66EAE8-186E-417A-A802-4FE24B1A6B47}"/>
                  </a:ext>
                </a:extLst>
              </p:cNvPr>
              <p:cNvSpPr txBox="1"/>
              <p:nvPr/>
            </p:nvSpPr>
            <p:spPr>
              <a:xfrm>
                <a:off x="4364187" y="2402162"/>
                <a:ext cx="6201107" cy="12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提示：如果有四条线段</a:t>
                </a:r>
                <a:r>
                  <a:rPr lang="en-US" altLang="zh-CN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如果两条线段的长度比与另外两条的长度比相等，如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zh-CN" altLang="en-US" sz="16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zh-CN" alt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</m:t>
                    </m:r>
                  </m:oMath>
                </a14:m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或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</a:t>
                </a:r>
                <a:r>
                  <a:rPr lang="en-US" altLang="zh-CN" sz="1600" b="1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cb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），</a:t>
                </a:r>
                <a:r>
                  <a:rPr lang="zh-CN" altLang="en-US" sz="1600" b="1" dirty="0">
                    <a:solidFill>
                      <a:srgbClr val="268868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我们就说这四条线段成比例</a:t>
                </a:r>
                <a:r>
                  <a:rPr lang="zh-CN" altLang="en-US" sz="16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A66EAE8-186E-417A-A802-4FE24B1A6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87" y="2402162"/>
                <a:ext cx="6201107" cy="1284775"/>
              </a:xfrm>
              <a:prstGeom prst="rect">
                <a:avLst/>
              </a:prstGeom>
              <a:blipFill>
                <a:blip r:embed="rId2"/>
                <a:stretch>
                  <a:fillRect l="-590" b="-52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3346755A-197D-4A02-8575-B807DB239C2C}"/>
                  </a:ext>
                </a:extLst>
              </p:cNvPr>
              <p:cNvSpPr/>
              <p:nvPr/>
            </p:nvSpPr>
            <p:spPr>
              <a:xfrm>
                <a:off x="6204877" y="3949700"/>
                <a:ext cx="2854564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zh-CN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∵</m:t>
                    </m:r>
                    <m:f>
                      <m:fPr>
                        <m:ctrlP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线段</m:t>
                        </m:r>
                        <m: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一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线段</m:t>
                        </m:r>
                        <m:r>
                          <a:rPr lang="zh-CN" alt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三</m:t>
                        </m:r>
                      </m:den>
                    </m:f>
                    <m:r>
                      <a:rPr lang="zh-CN" altLang="en-US" sz="20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线段</m:t>
                        </m:r>
                        <m:r>
                          <a:rPr lang="zh-CN" alt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二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线段</m:t>
                        </m:r>
                        <m:r>
                          <a:rPr lang="zh-CN" altLang="en-US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四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3346755A-197D-4A02-8575-B807DB239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77" y="3949700"/>
                <a:ext cx="2854564" cy="7007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>
            <a:extLst>
              <a:ext uri="{FF2B5EF4-FFF2-40B4-BE49-F238E27FC236}">
                <a16:creationId xmlns:a16="http://schemas.microsoft.com/office/drawing/2014/main" id="{ECAF37C8-93E7-4936-92F9-09FF9458332D}"/>
              </a:ext>
            </a:extLst>
          </p:cNvPr>
          <p:cNvSpPr/>
          <p:nvPr/>
        </p:nvSpPr>
        <p:spPr>
          <a:xfrm>
            <a:off x="6204877" y="4776173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∴四条线段长度成比例</a:t>
            </a:r>
          </a:p>
        </p:txBody>
      </p:sp>
    </p:spTree>
    <p:extLst>
      <p:ext uri="{BB962C8B-B14F-4D97-AF65-F5344CB8AC3E}">
        <p14:creationId xmlns:p14="http://schemas.microsoft.com/office/powerpoint/2010/main" val="1916315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2555829" cy="680297"/>
            <a:chOff x="319852" y="247650"/>
            <a:chExt cx="3104527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2093569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CDA914D0-DF57-4195-A620-E59235EE8145}"/>
              </a:ext>
            </a:extLst>
          </p:cNvPr>
          <p:cNvSpPr txBox="1"/>
          <p:nvPr/>
        </p:nvSpPr>
        <p:spPr>
          <a:xfrm>
            <a:off x="1885329" y="1682055"/>
            <a:ext cx="7501873" cy="2463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）任意两个等边三角形相似吗？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）任意两个正方形相似吗？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）任意两个正五边形相似吗？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）任意两个正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边形相似吗？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80C018F-E36C-40E7-B6BF-71F5A661F05E}"/>
              </a:ext>
            </a:extLst>
          </p:cNvPr>
          <p:cNvSpPr/>
          <p:nvPr/>
        </p:nvSpPr>
        <p:spPr>
          <a:xfrm>
            <a:off x="1885329" y="4695743"/>
            <a:ext cx="6883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3200" b="1" noProof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任意两个边数相等的正多边形都相似.</a:t>
            </a:r>
            <a:endParaRPr lang="zh-CN" altLang="en-US" sz="32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2504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BF4DD9A7-E60B-46D0-8250-EA500ECF923C}"/>
              </a:ext>
            </a:extLst>
          </p:cNvPr>
          <p:cNvGrpSpPr/>
          <p:nvPr/>
        </p:nvGrpSpPr>
        <p:grpSpPr>
          <a:xfrm>
            <a:off x="1711970" y="952500"/>
            <a:ext cx="8768060" cy="4953000"/>
            <a:chOff x="1711970" y="952500"/>
            <a:chExt cx="8768060" cy="4953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FE25F24E-6CE2-46AC-B617-4BCC2BC356E0}"/>
                </a:ext>
              </a:extLst>
            </p:cNvPr>
            <p:cNvSpPr/>
            <p:nvPr/>
          </p:nvSpPr>
          <p:spPr>
            <a:xfrm>
              <a:off x="1711970" y="952500"/>
              <a:ext cx="8768060" cy="4953000"/>
            </a:xfrm>
            <a:prstGeom prst="rect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4913D4F-7122-425A-B615-38AC8871C58F}"/>
                </a:ext>
              </a:extLst>
            </p:cNvPr>
            <p:cNvSpPr/>
            <p:nvPr/>
          </p:nvSpPr>
          <p:spPr>
            <a:xfrm>
              <a:off x="1924599" y="1175924"/>
              <a:ext cx="8342803" cy="4506152"/>
            </a:xfrm>
            <a:prstGeom prst="rect">
              <a:avLst/>
            </a:prstGeom>
            <a:noFill/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1DB4ABA-6116-4599-80D1-87D6C0E1E7B4}"/>
              </a:ext>
            </a:extLst>
          </p:cNvPr>
          <p:cNvSpPr/>
          <p:nvPr/>
        </p:nvSpPr>
        <p:spPr>
          <a:xfrm>
            <a:off x="2473849" y="4281355"/>
            <a:ext cx="7244303" cy="8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、通过具体实例理解图形相似的概念。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、理解相似多边形和相似比的概念。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、经历认识图形的过程，养成学生观察、比较、归纳总结的能力。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92936A1-4D91-4B77-9A62-011E3975D555}"/>
              </a:ext>
            </a:extLst>
          </p:cNvPr>
          <p:cNvGrpSpPr/>
          <p:nvPr/>
        </p:nvGrpSpPr>
        <p:grpSpPr>
          <a:xfrm>
            <a:off x="3690149" y="2408508"/>
            <a:ext cx="4811703" cy="1649423"/>
            <a:chOff x="3690149" y="2408508"/>
            <a:chExt cx="4811703" cy="1649423"/>
          </a:xfrm>
        </p:grpSpPr>
        <p:sp>
          <p:nvSpPr>
            <p:cNvPr id="5" name="矩形 7">
              <a:extLst>
                <a:ext uri="{FF2B5EF4-FFF2-40B4-BE49-F238E27FC236}">
                  <a16:creationId xmlns:a16="http://schemas.microsoft.com/office/drawing/2014/main" id="{2FA4AEAA-A918-4224-9B0C-335B536E5FE1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34091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DCBB68FE-20BF-4814-A328-E0459B548589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BC681622-4F26-403A-AF7F-8462A1B0116A}"/>
              </a:ext>
            </a:extLst>
          </p:cNvPr>
          <p:cNvSpPr/>
          <p:nvPr/>
        </p:nvSpPr>
        <p:spPr>
          <a:xfrm>
            <a:off x="5209974" y="1682042"/>
            <a:ext cx="1772053" cy="329812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 01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0686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940277" cy="680297"/>
            <a:chOff x="319852" y="247650"/>
            <a:chExt cx="235682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345866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Text Box 2">
            <a:extLst>
              <a:ext uri="{FF2B5EF4-FFF2-40B4-BE49-F238E27FC236}">
                <a16:creationId xmlns:a16="http://schemas.microsoft.com/office/drawing/2014/main" id="{77B03135-217E-4113-82F5-DA0D8EBF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779" y="1249855"/>
            <a:ext cx="8075612" cy="54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>
              <a:lnSpc>
                <a:spcPts val="4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如图，四边形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EFGH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相似，求角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β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的大小和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EH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的长度 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.</a:t>
            </a:r>
            <a:endParaRPr lang="en-US" altLang="zh-CN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AFBC98A-9233-4067-A3C7-9A299F581B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7"/>
              </a:clrFrom>
              <a:clrTo>
                <a:srgbClr val="FFFF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7079" y="2604052"/>
            <a:ext cx="5066877" cy="2624521"/>
          </a:xfrm>
          <a:prstGeom prst="rect">
            <a:avLst/>
          </a:prstGeom>
        </p:spPr>
      </p:pic>
      <p:sp>
        <p:nvSpPr>
          <p:cNvPr id="10" name="Text Box 30">
            <a:extLst>
              <a:ext uri="{FF2B5EF4-FFF2-40B4-BE49-F238E27FC236}">
                <a16:creationId xmlns:a16="http://schemas.microsoft.com/office/drawing/2014/main" id="{A59D4381-EE40-4328-A658-795272AD5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953" y="2035177"/>
            <a:ext cx="3685707" cy="19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）解：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 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 ABCD 和 EFGH 相似</a:t>
            </a:r>
            <a:endParaRPr lang="en-US" altLang="zh-CN" sz="16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 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它们的对应角相等．由此可得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∴∠α＝∠C＝83°，∠A＝∠E＝118°</a:t>
            </a:r>
            <a:endParaRPr lang="en-US" altLang="zh-CN" sz="16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在四边形ABCD中，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∠β＝360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°-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∠A 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sz="16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＝81°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8">
                <a:extLst>
                  <a:ext uri="{FF2B5EF4-FFF2-40B4-BE49-F238E27FC236}">
                    <a16:creationId xmlns:a16="http://schemas.microsoft.com/office/drawing/2014/main" id="{1BE7348B-E5A0-4724-A988-5C5E3D7695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2953" y="4278505"/>
                <a:ext cx="4308118" cy="1319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 </a:t>
                </a:r>
                <a:r>
                  <a:rPr lang="en-US" altLang="zh-CN" sz="1600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四边形ABCD和EFGH相似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en-US" altLang="zh-CN" sz="1600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它们的对应边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成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比</a:t>
                </a: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例</a:t>
                </a:r>
                <a:endParaRPr lang="en-US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𝑬𝑯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den>
                    </m:f>
                    <m:r>
                      <a:rPr lang="zh-CN" altLang="en-US" sz="16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𝑬𝑭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den>
                    </m:f>
                    <m:r>
                      <a:rPr lang="zh-CN" alt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得</m:t>
                    </m:r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zh-CN" altLang="en-US" sz="16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zh-CN" alt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x=28  </a:t>
                </a:r>
              </a:p>
            </p:txBody>
          </p:sp>
        </mc:Choice>
        <mc:Fallback xmlns="">
          <p:sp>
            <p:nvSpPr>
              <p:cNvPr id="11" name="Text Box 28">
                <a:extLst>
                  <a:ext uri="{FF2B5EF4-FFF2-40B4-BE49-F238E27FC236}">
                    <a16:creationId xmlns:a16="http://schemas.microsoft.com/office/drawing/2014/main" id="{1BE7348B-E5A0-4724-A988-5C5E3D769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953" y="4278505"/>
                <a:ext cx="4308118" cy="1319079"/>
              </a:xfrm>
              <a:prstGeom prst="rect">
                <a:avLst/>
              </a:prstGeom>
              <a:blipFill>
                <a:blip r:embed="rId3"/>
                <a:stretch>
                  <a:fillRect l="-707" b="-13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185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940277" cy="680297"/>
            <a:chOff x="319852" y="247650"/>
            <a:chExt cx="235682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345866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5309AE93-81C2-412D-B174-433B89960951}"/>
              </a:ext>
            </a:extLst>
          </p:cNvPr>
          <p:cNvSpPr/>
          <p:nvPr/>
        </p:nvSpPr>
        <p:spPr>
          <a:xfrm>
            <a:off x="1823055" y="1411377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．下列说法中，正确的是（ ）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．所有的等腰三角形都相似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．所有的菱形都相似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．所有的矩形都相似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．所有的等腰直角三角形都相似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58864C3-32C7-4C2C-87DC-7FEEC2087E5C}"/>
              </a:ext>
            </a:extLst>
          </p:cNvPr>
          <p:cNvSpPr/>
          <p:nvPr/>
        </p:nvSpPr>
        <p:spPr>
          <a:xfrm>
            <a:off x="1792458" y="3657243"/>
            <a:ext cx="74276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、所有的等腰三角形，边的比不一定相等，对应角不一定对应相等，故错误；</a:t>
            </a:r>
            <a:b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、所有的菱形，边的比一定相等，而对应角不一定对应相等，故错误；</a:t>
            </a:r>
            <a:b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、所有的矩形，对应角的度数一定相同，但对应边的比值不一定相等，故错误；</a:t>
            </a:r>
            <a:b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、所有的等腰直角三角形，边的比一定相等，而对应角对应相等，故正确．</a:t>
            </a:r>
            <a:b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故选：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809DE5CC-79ED-49F3-B81E-1B673B17F691}"/>
              </a:ext>
            </a:extLst>
          </p:cNvPr>
          <p:cNvSpPr/>
          <p:nvPr/>
        </p:nvSpPr>
        <p:spPr>
          <a:xfrm>
            <a:off x="1833870" y="2963864"/>
            <a:ext cx="342875" cy="412609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4075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940277" cy="680297"/>
            <a:chOff x="319852" y="247650"/>
            <a:chExt cx="235682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345866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BB6B8252-E71D-4E1D-A688-8C8D9971F933}"/>
              </a:ext>
            </a:extLst>
          </p:cNvPr>
          <p:cNvSpPr/>
          <p:nvPr/>
        </p:nvSpPr>
        <p:spPr>
          <a:xfrm>
            <a:off x="2260128" y="1180139"/>
            <a:ext cx="7625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下列结论中，错误的有：（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所有的菱形都相似；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②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放大镜下的图形与原图形不一定相似；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③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等边三角形都相似；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④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有一个角为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110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度的两个等腰三角形相似；</a:t>
            </a:r>
            <a:endParaRPr lang="en-US" altLang="zh-CN" sz="1600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⑤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所有的矩形不一定相似．</a:t>
            </a: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B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C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D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zh-CN" sz="16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ACC27DE-ACC0-41A7-9B67-415C6A306388}"/>
              </a:ext>
            </a:extLst>
          </p:cNvPr>
          <p:cNvSpPr/>
          <p:nvPr/>
        </p:nvSpPr>
        <p:spPr>
          <a:xfrm>
            <a:off x="2203850" y="3425054"/>
            <a:ext cx="8009725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相似多边形对应边成比例，对应角相等，菱形之间的对应角不一定相等，故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错误；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放大镜下的图形只是大小发生了变化，形状不变，所以一定相似，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错误；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等边三角形的角都是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60°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，一定相似，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③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正确；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钝角只能是等腰三角形的顶角，则底角只能是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35°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，所以两个等腰三角形相似，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④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正确；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矩形之间的对应角相等，但是对应边不一定成比例，故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⑤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正确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  <a:endParaRPr lang="zh-CN" altLang="zh-CN" sz="1400" kern="1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个错误，故选</a:t>
            </a:r>
            <a:r>
              <a:rPr lang="en-US" altLang="zh-CN" sz="1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B.</a:t>
            </a:r>
            <a:endParaRPr lang="zh-CN" altLang="zh-CN" sz="1400" kern="1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B274C465-C10C-4E75-9FF3-85A3E700773F}"/>
              </a:ext>
            </a:extLst>
          </p:cNvPr>
          <p:cNvSpPr/>
          <p:nvPr/>
        </p:nvSpPr>
        <p:spPr>
          <a:xfrm>
            <a:off x="3595544" y="2702576"/>
            <a:ext cx="342875" cy="412609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0809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940277" cy="680297"/>
            <a:chOff x="319852" y="247650"/>
            <a:chExt cx="235682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345866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C795CC5-DAC1-42E1-A2EB-15F0A86A760E}"/>
                  </a:ext>
                </a:extLst>
              </p:cNvPr>
              <p:cNvSpPr/>
              <p:nvPr/>
            </p:nvSpPr>
            <p:spPr>
              <a:xfrm>
                <a:off x="1737263" y="1072041"/>
                <a:ext cx="7543248" cy="3647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．下列各组线段的长度成比例的是（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4cm    B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7cm</a:t>
                </a:r>
                <a:endParaRPr lang="zh-CN" altLang="zh-CN" sz="20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5cm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6cm    D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8cm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4cm</a:t>
                </a:r>
              </a:p>
              <a:p>
                <a:pPr defTabSz="685800" fontAlgn="ctr">
                  <a:lnSpc>
                    <a:spcPct val="150000"/>
                  </a:lnSpc>
                </a:pPr>
                <a:endParaRPr lang="en-US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．在比例尺是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：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4000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的安庆市城区地图上，菱湖南路的长度约为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25</m:t>
                    </m:r>
                    <m:r>
                      <m:rPr>
                        <m:sty m:val="p"/>
                      </m:rP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，它的实际长度约为（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160</m:t>
                    </m:r>
                    <m:r>
                      <m:rPr>
                        <m:sty m:val="p"/>
                      </m:rP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160</m:t>
                    </m:r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1000</m:t>
                    </m:r>
                    <m:r>
                      <m:rPr>
                        <m:sty m:val="p"/>
                      </m:rP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1000</m:t>
                    </m:r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zh-CN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endParaRPr lang="zh-CN" altLang="zh-CN" sz="14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5C795CC5-DAC1-42E1-A2EB-15F0A86A76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263" y="1072041"/>
                <a:ext cx="7543248" cy="3647152"/>
              </a:xfrm>
              <a:prstGeom prst="rect">
                <a:avLst/>
              </a:prstGeo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笑脸 7">
            <a:extLst>
              <a:ext uri="{FF2B5EF4-FFF2-40B4-BE49-F238E27FC236}">
                <a16:creationId xmlns:a16="http://schemas.microsoft.com/office/drawing/2014/main" id="{8538A57C-F634-4891-A164-6F4FFD7FFB99}"/>
              </a:ext>
            </a:extLst>
          </p:cNvPr>
          <p:cNvSpPr/>
          <p:nvPr/>
        </p:nvSpPr>
        <p:spPr>
          <a:xfrm>
            <a:off x="5281762" y="2129885"/>
            <a:ext cx="342875" cy="412609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93399B0C-DC13-4DBE-9E1F-34ACAAE6B86D}"/>
              </a:ext>
            </a:extLst>
          </p:cNvPr>
          <p:cNvSpPr/>
          <p:nvPr/>
        </p:nvSpPr>
        <p:spPr>
          <a:xfrm>
            <a:off x="5924562" y="3983041"/>
            <a:ext cx="342875" cy="412609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4F8879E-EDD6-4FFB-B29F-77EC3629EBB1}"/>
                  </a:ext>
                </a:extLst>
              </p:cNvPr>
              <p:cNvSpPr/>
              <p:nvPr/>
            </p:nvSpPr>
            <p:spPr>
              <a:xfrm>
                <a:off x="1737263" y="4627749"/>
                <a:ext cx="6358349" cy="1360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【详解】解：设它的实际长度为</a:t>
                </a:r>
                <a:r>
                  <a:rPr lang="en-US" altLang="zh-CN" sz="1600" kern="100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xcm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，根据题意得：</a:t>
                </a: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zh-CN" altLang="en-US" sz="16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altLang="zh-CN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x=100000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∵100000cm=1000m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它的实际长度为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1000m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．故选：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4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4F8879E-EDD6-4FFB-B29F-77EC3629E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263" y="4627749"/>
                <a:ext cx="6358349" cy="1360885"/>
              </a:xfrm>
              <a:prstGeom prst="rect">
                <a:avLst/>
              </a:prstGeom>
              <a:blipFill>
                <a:blip r:embed="rId3"/>
                <a:stretch>
                  <a:fillRect l="-575" b="-49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377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940277" cy="680297"/>
            <a:chOff x="319852" y="247650"/>
            <a:chExt cx="235682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345866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4BFF07F2-A292-4774-B7EA-D29E7DF5978B}"/>
              </a:ext>
            </a:extLst>
          </p:cNvPr>
          <p:cNvSpPr/>
          <p:nvPr/>
        </p:nvSpPr>
        <p:spPr>
          <a:xfrm>
            <a:off x="1544760" y="1267894"/>
            <a:ext cx="7668890" cy="129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．如图所示，在长为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 cm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，宽为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 cm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的矩形中，截去一个矩形，使得留下的矩形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图中阴影部分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)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与原矩形相似，则留下矩形的面积是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</a:t>
            </a:r>
            <a:r>
              <a:rPr lang="zh-CN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　　</a:t>
            </a:r>
            <a:r>
              <a:rPr lang="en-US" altLang="zh-CN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)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 cm</a:t>
            </a:r>
            <a:r>
              <a:rPr lang="en-US" altLang="zh-CN" baseline="30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B</a:t>
            </a:r>
            <a:r>
              <a:rPr lang="zh-CN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 cm</a:t>
            </a:r>
            <a:r>
              <a:rPr lang="en-US" altLang="zh-CN" baseline="30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C</a:t>
            </a:r>
            <a:r>
              <a:rPr lang="zh-CN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 cm</a:t>
            </a:r>
            <a:r>
              <a:rPr lang="en-US" altLang="zh-CN" baseline="30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D</a:t>
            </a:r>
            <a:r>
              <a:rPr lang="zh-CN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16 cm</a:t>
            </a:r>
            <a:r>
              <a:rPr lang="en-US" altLang="zh-CN" baseline="30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zh-CN" altLang="en-US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8" name="图片 7" descr="figure">
            <a:extLst>
              <a:ext uri="{FF2B5EF4-FFF2-40B4-BE49-F238E27FC236}">
                <a16:creationId xmlns:a16="http://schemas.microsoft.com/office/drawing/2014/main" id="{F654280A-6860-4EFA-AEC2-50CD5A8FE4C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156635" y="3614771"/>
            <a:ext cx="2852070" cy="15859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5546DFE-7B04-4265-8821-C45B3E57676E}"/>
                  </a:ext>
                </a:extLst>
              </p:cNvPr>
              <p:cNvSpPr/>
              <p:nvPr/>
            </p:nvSpPr>
            <p:spPr>
              <a:xfrm>
                <a:off x="1598165" y="3069215"/>
                <a:ext cx="5057121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【解析】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设留下矩形的宽为</a:t>
                </a:r>
                <a:r>
                  <a:rPr lang="en-US" altLang="zh-CN" sz="1600" i="1" kern="100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en-US" altLang="zh-CN" sz="1600" kern="100" dirty="0" err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cm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留下的矩形（图中阴影部分）与原矩形相似，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则留下矩形的面积为</a:t>
                </a:r>
                <a14:m>
                  <m:oMath xmlns:m="http://schemas.openxmlformats.org/officeDocument/2006/math"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2×4=8(</m:t>
                    </m:r>
                    <m:r>
                      <a:rPr lang="en-US" altLang="zh-CN" sz="16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.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C.</a:t>
                </a:r>
                <a:endParaRPr lang="zh-CN" altLang="zh-CN" sz="16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5546DFE-7B04-4265-8821-C45B3E576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165" y="3069215"/>
                <a:ext cx="5057121" cy="2462213"/>
              </a:xfrm>
              <a:prstGeom prst="rect">
                <a:avLst/>
              </a:prstGeom>
              <a:blipFill>
                <a:blip r:embed="rId3"/>
                <a:stretch>
                  <a:fillRect l="-602" b="-22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笑脸 9">
            <a:extLst>
              <a:ext uri="{FF2B5EF4-FFF2-40B4-BE49-F238E27FC236}">
                <a16:creationId xmlns:a16="http://schemas.microsoft.com/office/drawing/2014/main" id="{3F081A1D-552B-440B-8AF1-56122C9C8C00}"/>
              </a:ext>
            </a:extLst>
          </p:cNvPr>
          <p:cNvSpPr/>
          <p:nvPr/>
        </p:nvSpPr>
        <p:spPr>
          <a:xfrm>
            <a:off x="4276670" y="2146664"/>
            <a:ext cx="342875" cy="412609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4343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7871D7F-1E80-4A3B-86E9-ABE7357C7113}"/>
              </a:ext>
            </a:extLst>
          </p:cNvPr>
          <p:cNvSpPr/>
          <p:nvPr/>
        </p:nvSpPr>
        <p:spPr>
          <a:xfrm>
            <a:off x="92037" y="0"/>
            <a:ext cx="2850067" cy="6858000"/>
          </a:xfrm>
          <a:prstGeom prst="rect">
            <a:avLst/>
          </a:prstGeom>
          <a:solidFill>
            <a:srgbClr val="48527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F5D969C-3C53-4089-9EF3-B7676BFE72D9}"/>
              </a:ext>
            </a:extLst>
          </p:cNvPr>
          <p:cNvSpPr/>
          <p:nvPr/>
        </p:nvSpPr>
        <p:spPr>
          <a:xfrm>
            <a:off x="0" y="0"/>
            <a:ext cx="2850067" cy="685800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412CFCB-6F63-408C-BEF0-CE2C35670A4E}"/>
              </a:ext>
            </a:extLst>
          </p:cNvPr>
          <p:cNvSpPr txBox="1"/>
          <p:nvPr/>
        </p:nvSpPr>
        <p:spPr>
          <a:xfrm rot="16200000">
            <a:off x="-1156150" y="2828835"/>
            <a:ext cx="5181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>
              <a:defRPr/>
            </a:pPr>
            <a:r>
              <a:rPr kumimoji="1" lang="en-US" altLang="zh-CN" sz="7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Calibri" panose="020F0502020204030204" pitchFamily="34" charset="0"/>
              </a:rPr>
              <a:t>CONTENTS</a:t>
            </a:r>
            <a:endParaRPr kumimoji="1" lang="zh-CN" altLang="en-US" sz="7200" kern="0" dirty="0">
              <a:solidFill>
                <a:prstClr val="white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EC2E666-F963-4486-98AD-84B49FF31DF9}"/>
              </a:ext>
            </a:extLst>
          </p:cNvPr>
          <p:cNvSpPr/>
          <p:nvPr/>
        </p:nvSpPr>
        <p:spPr>
          <a:xfrm>
            <a:off x="11950788" y="0"/>
            <a:ext cx="241212" cy="685800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276F5D7-5AB4-47B9-9423-8208F511698A}"/>
              </a:ext>
            </a:extLst>
          </p:cNvPr>
          <p:cNvGrpSpPr/>
          <p:nvPr/>
        </p:nvGrpSpPr>
        <p:grpSpPr>
          <a:xfrm>
            <a:off x="3926652" y="1091027"/>
            <a:ext cx="7116661" cy="1667267"/>
            <a:chOff x="3926652" y="1015035"/>
            <a:chExt cx="7116661" cy="166726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CAD8A52-3D83-471B-960C-0AC84CEBA0AE}"/>
                </a:ext>
              </a:extLst>
            </p:cNvPr>
            <p:cNvSpPr txBox="1"/>
            <p:nvPr/>
          </p:nvSpPr>
          <p:spPr>
            <a:xfrm>
              <a:off x="4937609" y="1083331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D1DE104F-17C5-4E18-A1AE-514E33E769AF}"/>
                </a:ext>
              </a:extLst>
            </p:cNvPr>
            <p:cNvSpPr txBox="1"/>
            <p:nvPr/>
          </p:nvSpPr>
          <p:spPr>
            <a:xfrm>
              <a:off x="4937608" y="1520317"/>
              <a:ext cx="6105705" cy="1161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、通过具体实例理解图形相似的概念。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、理解相似多边形和相似比的概念。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、经历认识图形的过程，养成学生观察、比较、归纳总结的能力。</a:t>
              </a: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D0CD2B7-C081-4F0E-8DAA-F11ADE0F8EE2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30E3900-4CA2-4251-B34B-A7FEE1DF2B38}"/>
              </a:ext>
            </a:extLst>
          </p:cNvPr>
          <p:cNvGrpSpPr/>
          <p:nvPr/>
        </p:nvGrpSpPr>
        <p:grpSpPr>
          <a:xfrm>
            <a:off x="3926652" y="3334031"/>
            <a:ext cx="7116661" cy="928603"/>
            <a:chOff x="3926652" y="1015035"/>
            <a:chExt cx="7116661" cy="928603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9B9FD74E-CF26-4BCD-A30A-09D47CAFB090}"/>
                </a:ext>
              </a:extLst>
            </p:cNvPr>
            <p:cNvSpPr txBox="1"/>
            <p:nvPr/>
          </p:nvSpPr>
          <p:spPr>
            <a:xfrm>
              <a:off x="4937609" y="1083331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78D60D63-DE38-4AAB-A87B-56DBD935958C}"/>
                </a:ext>
              </a:extLst>
            </p:cNvPr>
            <p:cNvSpPr txBox="1"/>
            <p:nvPr/>
          </p:nvSpPr>
          <p:spPr>
            <a:xfrm>
              <a:off x="4937608" y="1520317"/>
              <a:ext cx="6105705" cy="423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理解相似图形概念。</a:t>
              </a:r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4F34A04-74F2-49CB-BE5C-0BF994E359DD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075A46D-090F-4CD0-A4C6-69015DC312F4}"/>
              </a:ext>
            </a:extLst>
          </p:cNvPr>
          <p:cNvGrpSpPr/>
          <p:nvPr/>
        </p:nvGrpSpPr>
        <p:grpSpPr>
          <a:xfrm>
            <a:off x="3926652" y="4838370"/>
            <a:ext cx="7116661" cy="928603"/>
            <a:chOff x="3926652" y="1015035"/>
            <a:chExt cx="7116661" cy="928603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A7C67A79-4F38-4FEF-902A-E141EAB2FAB0}"/>
                </a:ext>
              </a:extLst>
            </p:cNvPr>
            <p:cNvSpPr txBox="1"/>
            <p:nvPr/>
          </p:nvSpPr>
          <p:spPr>
            <a:xfrm>
              <a:off x="4937609" y="1083331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807765D-8F97-4A7E-BFE0-1B568364EB68}"/>
                </a:ext>
              </a:extLst>
            </p:cNvPr>
            <p:cNvSpPr txBox="1"/>
            <p:nvPr/>
          </p:nvSpPr>
          <p:spPr>
            <a:xfrm>
              <a:off x="4937608" y="1520317"/>
              <a:ext cx="6105705" cy="423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根据多边形相似进行相关计算。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8DA245EF-8C57-429D-A850-6DB68F800D52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7871D7F-1E80-4A3B-86E9-ABE7357C7113}"/>
              </a:ext>
            </a:extLst>
          </p:cNvPr>
          <p:cNvSpPr/>
          <p:nvPr/>
        </p:nvSpPr>
        <p:spPr>
          <a:xfrm>
            <a:off x="92037" y="0"/>
            <a:ext cx="2850067" cy="6858000"/>
          </a:xfrm>
          <a:prstGeom prst="rect">
            <a:avLst/>
          </a:prstGeom>
          <a:solidFill>
            <a:srgbClr val="48527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F5D969C-3C53-4089-9EF3-B7676BFE72D9}"/>
              </a:ext>
            </a:extLst>
          </p:cNvPr>
          <p:cNvSpPr/>
          <p:nvPr/>
        </p:nvSpPr>
        <p:spPr>
          <a:xfrm>
            <a:off x="0" y="0"/>
            <a:ext cx="2850067" cy="685800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412CFCB-6F63-408C-BEF0-CE2C35670A4E}"/>
              </a:ext>
            </a:extLst>
          </p:cNvPr>
          <p:cNvSpPr txBox="1"/>
          <p:nvPr/>
        </p:nvSpPr>
        <p:spPr>
          <a:xfrm rot="16200000">
            <a:off x="-504528" y="282883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>
              <a:defRPr/>
            </a:pPr>
            <a:r>
              <a:rPr kumimoji="1" lang="zh-CN" altLang="en-US" sz="7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Calibri" panose="020F0502020204030204" pitchFamily="34" charset="0"/>
              </a:rPr>
              <a:t>课后回顾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EC2E666-F963-4486-98AD-84B49FF31DF9}"/>
              </a:ext>
            </a:extLst>
          </p:cNvPr>
          <p:cNvSpPr/>
          <p:nvPr/>
        </p:nvSpPr>
        <p:spPr>
          <a:xfrm>
            <a:off x="11950788" y="0"/>
            <a:ext cx="241212" cy="685800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276F5D7-5AB4-47B9-9423-8208F511698A}"/>
              </a:ext>
            </a:extLst>
          </p:cNvPr>
          <p:cNvGrpSpPr/>
          <p:nvPr/>
        </p:nvGrpSpPr>
        <p:grpSpPr>
          <a:xfrm>
            <a:off x="4181237" y="1091027"/>
            <a:ext cx="4068204" cy="826347"/>
            <a:chOff x="3926652" y="1015035"/>
            <a:chExt cx="4068204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CAD8A52-3D83-471B-960C-0AC84CEBA0AE}"/>
                </a:ext>
              </a:extLst>
            </p:cNvPr>
            <p:cNvSpPr txBox="1"/>
            <p:nvPr/>
          </p:nvSpPr>
          <p:spPr>
            <a:xfrm>
              <a:off x="4937609" y="1135821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图形相似的概念</a:t>
              </a: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D0CD2B7-C081-4F0E-8DAA-F11ADE0F8EE2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C16E496C-0E6C-4024-B24B-0EB3F5FD761F}"/>
              </a:ext>
            </a:extLst>
          </p:cNvPr>
          <p:cNvGrpSpPr/>
          <p:nvPr/>
        </p:nvGrpSpPr>
        <p:grpSpPr>
          <a:xfrm>
            <a:off x="4181237" y="2809240"/>
            <a:ext cx="6120048" cy="826347"/>
            <a:chOff x="3926652" y="2740922"/>
            <a:chExt cx="6120048" cy="826347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C0E6F79-390E-45B7-A804-23DFE2518A27}"/>
                </a:ext>
              </a:extLst>
            </p:cNvPr>
            <p:cNvSpPr txBox="1"/>
            <p:nvPr/>
          </p:nvSpPr>
          <p:spPr>
            <a:xfrm>
              <a:off x="4937609" y="2861708"/>
              <a:ext cx="5109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相似多边形和相似比的概念</a:t>
              </a: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4E4272F0-BE8C-4F6A-9FAA-B1BAFC5A1CBA}"/>
                </a:ext>
              </a:extLst>
            </p:cNvPr>
            <p:cNvSpPr/>
            <p:nvPr/>
          </p:nvSpPr>
          <p:spPr>
            <a:xfrm>
              <a:off x="3926652" y="2740922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51A999C-17D4-49B5-8B9F-55AB4CA2FA6E}"/>
              </a:ext>
            </a:extLst>
          </p:cNvPr>
          <p:cNvGrpSpPr/>
          <p:nvPr/>
        </p:nvGrpSpPr>
        <p:grpSpPr>
          <a:xfrm>
            <a:off x="4181237" y="4527453"/>
            <a:ext cx="6530417" cy="826347"/>
            <a:chOff x="3926652" y="2740922"/>
            <a:chExt cx="6530417" cy="82634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814316B7-7685-4D3C-BDB7-2C476B454919}"/>
                </a:ext>
              </a:extLst>
            </p:cNvPr>
            <p:cNvSpPr txBox="1"/>
            <p:nvPr/>
          </p:nvSpPr>
          <p:spPr>
            <a:xfrm>
              <a:off x="4937609" y="2861708"/>
              <a:ext cx="55194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根据多边形相似进行相关计算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7DBFDFDC-AEC0-4C9C-A218-BDB17833FAA2}"/>
                </a:ext>
              </a:extLst>
            </p:cNvPr>
            <p:cNvSpPr/>
            <p:nvPr/>
          </p:nvSpPr>
          <p:spPr>
            <a:xfrm>
              <a:off x="3926652" y="2740922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8813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1BC2FA0-42CB-4B1D-974B-9971964FA983}"/>
              </a:ext>
            </a:extLst>
          </p:cNvPr>
          <p:cNvSpPr/>
          <p:nvPr/>
        </p:nvSpPr>
        <p:spPr>
          <a:xfrm>
            <a:off x="1348267" y="972230"/>
            <a:ext cx="9495466" cy="4611815"/>
          </a:xfrm>
          <a:prstGeom prst="rect">
            <a:avLst/>
          </a:prstGeom>
          <a:noFill/>
          <a:ln w="57150" cap="flat" cmpd="sng" algn="ctr">
            <a:solidFill>
              <a:srgbClr val="48527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45D8158-BE20-472E-A9A6-C59E7F3E1953}"/>
              </a:ext>
            </a:extLst>
          </p:cNvPr>
          <p:cNvSpPr/>
          <p:nvPr/>
        </p:nvSpPr>
        <p:spPr>
          <a:xfrm>
            <a:off x="3154" y="2082800"/>
            <a:ext cx="12185692" cy="2846899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E9FC753D-65F9-4165-AE53-88AD3215EAEA}"/>
              </a:ext>
            </a:extLst>
          </p:cNvPr>
          <p:cNvGrpSpPr/>
          <p:nvPr/>
        </p:nvGrpSpPr>
        <p:grpSpPr>
          <a:xfrm>
            <a:off x="12444" y="2410628"/>
            <a:ext cx="12167112" cy="1344857"/>
            <a:chOff x="12446" y="2285026"/>
            <a:chExt cx="12167112" cy="1344857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01259E6-06C3-4B52-82B9-E9F9527C845F}"/>
                </a:ext>
              </a:extLst>
            </p:cNvPr>
            <p:cNvSpPr/>
            <p:nvPr/>
          </p:nvSpPr>
          <p:spPr>
            <a:xfrm>
              <a:off x="12446" y="2306444"/>
              <a:ext cx="1216711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altLang="zh-CN" sz="8000" kern="0" dirty="0">
                  <a:solidFill>
                    <a:prstClr val="white">
                      <a:alpha val="4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SIMILARITY OF FIGURES</a:t>
              </a:r>
              <a:endParaRPr lang="zh-CN" altLang="en-US" sz="8800" dirty="0">
                <a:solidFill>
                  <a:prstClr val="white">
                    <a:alpha val="4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7">
              <a:extLst>
                <a:ext uri="{FF2B5EF4-FFF2-40B4-BE49-F238E27FC236}">
                  <a16:creationId xmlns:a16="http://schemas.microsoft.com/office/drawing/2014/main" id="{4CC628AB-BC59-426C-AEE1-A57893BAE453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899984" y="2285026"/>
              <a:ext cx="839204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80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谢谢各位同学倾听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337EBE2-6840-4989-BEAE-8AE7EF0D096B}"/>
              </a:ext>
            </a:extLst>
          </p:cNvPr>
          <p:cNvGrpSpPr/>
          <p:nvPr/>
        </p:nvGrpSpPr>
        <p:grpSpPr>
          <a:xfrm>
            <a:off x="1129737" y="3811011"/>
            <a:ext cx="9932527" cy="769441"/>
            <a:chOff x="1129737" y="3685409"/>
            <a:chExt cx="9932527" cy="769441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28AB395-8494-4707-A54D-549FFB19FCB1}"/>
                </a:ext>
              </a:extLst>
            </p:cNvPr>
            <p:cNvSpPr/>
            <p:nvPr/>
          </p:nvSpPr>
          <p:spPr>
            <a:xfrm>
              <a:off x="1129737" y="3685409"/>
              <a:ext cx="993252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altLang="zh-CN" sz="4400" kern="0" dirty="0">
                  <a:solidFill>
                    <a:prstClr val="white">
                      <a:alpha val="4000"/>
                    </a:prst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TOPIC 27.1 SIMILARITY OF FIGURES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6089A86-01C3-4CF5-B0E2-5A9AAEA4F952}"/>
                </a:ext>
              </a:extLst>
            </p:cNvPr>
            <p:cNvSpPr/>
            <p:nvPr/>
          </p:nvSpPr>
          <p:spPr>
            <a:xfrm>
              <a:off x="2858188" y="3839297"/>
              <a:ext cx="64756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2400" kern="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Arial" panose="020B0604020202020204" pitchFamily="34" charset="0"/>
                </a:rPr>
                <a:t>THANK YOU FOR LISTENING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1DE4B23E-72BC-49FE-B2EC-B4711DEB06D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987800" y="1255440"/>
            <a:ext cx="421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>
              <a:defRPr/>
            </a:pPr>
            <a:r>
              <a:rPr lang="zh-CN" altLang="en-US" sz="3600" kern="0" dirty="0">
                <a:solidFill>
                  <a:srgbClr val="485275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第二十七章   相似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DA954019-E95B-455A-BC0F-D808C66FECD9}"/>
              </a:ext>
            </a:extLst>
          </p:cNvPr>
          <p:cNvGrpSpPr/>
          <p:nvPr/>
        </p:nvGrpSpPr>
        <p:grpSpPr>
          <a:xfrm>
            <a:off x="4005714" y="5923687"/>
            <a:ext cx="4180572" cy="304983"/>
            <a:chOff x="4005714" y="5923687"/>
            <a:chExt cx="4180572" cy="304983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9BFC85C0-D7B3-4CAA-8979-92F4F6282FD0}"/>
                </a:ext>
              </a:extLst>
            </p:cNvPr>
            <p:cNvSpPr/>
            <p:nvPr/>
          </p:nvSpPr>
          <p:spPr>
            <a:xfrm>
              <a:off x="4005714" y="5923688"/>
              <a:ext cx="1638644" cy="304982"/>
            </a:xfrm>
            <a:prstGeom prst="roundRect">
              <a:avLst>
                <a:gd name="adj" fmla="val 50000"/>
              </a:avLst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 defTabSz="457200">
                <a:defRPr/>
              </a:pP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主讲人：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</a:t>
              </a:r>
              <a:endParaRPr lang="zh-CN" altLang="en-US" sz="1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166CF0B0-F83B-4386-BCDB-CB9735A80740}"/>
                </a:ext>
              </a:extLst>
            </p:cNvPr>
            <p:cNvSpPr/>
            <p:nvPr/>
          </p:nvSpPr>
          <p:spPr>
            <a:xfrm>
              <a:off x="6547642" y="5923687"/>
              <a:ext cx="1638644" cy="304982"/>
            </a:xfrm>
            <a:prstGeom prst="roundRect">
              <a:avLst>
                <a:gd name="adj" fmla="val 50000"/>
              </a:avLst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时间：</a:t>
              </a:r>
              <a:r>
                <a:rPr lang="en-US" altLang="zh-CN" sz="12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978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BF4DD9A7-E60B-46D0-8250-EA500ECF923C}"/>
              </a:ext>
            </a:extLst>
          </p:cNvPr>
          <p:cNvGrpSpPr/>
          <p:nvPr/>
        </p:nvGrpSpPr>
        <p:grpSpPr>
          <a:xfrm>
            <a:off x="1711970" y="952500"/>
            <a:ext cx="8768060" cy="4953000"/>
            <a:chOff x="1711970" y="952500"/>
            <a:chExt cx="8768060" cy="495300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FE25F24E-6CE2-46AC-B617-4BCC2BC356E0}"/>
                </a:ext>
              </a:extLst>
            </p:cNvPr>
            <p:cNvSpPr/>
            <p:nvPr/>
          </p:nvSpPr>
          <p:spPr>
            <a:xfrm>
              <a:off x="1711970" y="952500"/>
              <a:ext cx="8768060" cy="4953000"/>
            </a:xfrm>
            <a:prstGeom prst="rect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4913D4F-7122-425A-B615-38AC8871C58F}"/>
                </a:ext>
              </a:extLst>
            </p:cNvPr>
            <p:cNvSpPr/>
            <p:nvPr/>
          </p:nvSpPr>
          <p:spPr>
            <a:xfrm>
              <a:off x="1924599" y="1175924"/>
              <a:ext cx="8342803" cy="4506152"/>
            </a:xfrm>
            <a:prstGeom prst="rect">
              <a:avLst/>
            </a:prstGeom>
            <a:noFill/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1DB4ABA-6116-4599-80D1-87D6C0E1E7B4}"/>
              </a:ext>
            </a:extLst>
          </p:cNvPr>
          <p:cNvSpPr/>
          <p:nvPr/>
        </p:nvSpPr>
        <p:spPr>
          <a:xfrm>
            <a:off x="2473849" y="4281355"/>
            <a:ext cx="7244303" cy="8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、通过具体实例理解图形相似的概念。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、理解相似多边形和相似比的概念。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2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、经历认识图形的过程，养成学生观察、比较、归纳总结的能力。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92936A1-4D91-4B77-9A62-011E3975D555}"/>
              </a:ext>
            </a:extLst>
          </p:cNvPr>
          <p:cNvGrpSpPr/>
          <p:nvPr/>
        </p:nvGrpSpPr>
        <p:grpSpPr>
          <a:xfrm>
            <a:off x="3690149" y="2408508"/>
            <a:ext cx="4811703" cy="1649423"/>
            <a:chOff x="3690149" y="2408508"/>
            <a:chExt cx="4811703" cy="1649423"/>
          </a:xfrm>
        </p:grpSpPr>
        <p:sp>
          <p:nvSpPr>
            <p:cNvPr id="5" name="矩形 7">
              <a:extLst>
                <a:ext uri="{FF2B5EF4-FFF2-40B4-BE49-F238E27FC236}">
                  <a16:creationId xmlns:a16="http://schemas.microsoft.com/office/drawing/2014/main" id="{2FA4AEAA-A918-4224-9B0C-335B536E5FE1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DCBB68FE-20BF-4814-A328-E0459B548589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BC681622-4F26-403A-AF7F-8462A1B0116A}"/>
              </a:ext>
            </a:extLst>
          </p:cNvPr>
          <p:cNvSpPr/>
          <p:nvPr/>
        </p:nvSpPr>
        <p:spPr>
          <a:xfrm>
            <a:off x="5209974" y="1682042"/>
            <a:ext cx="1772053" cy="329812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 01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2248052" cy="680297"/>
            <a:chOff x="319852" y="247650"/>
            <a:chExt cx="2730675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719717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立方体 6">
            <a:extLst>
              <a:ext uri="{FF2B5EF4-FFF2-40B4-BE49-F238E27FC236}">
                <a16:creationId xmlns:a16="http://schemas.microsoft.com/office/drawing/2014/main" id="{9A316509-2EEF-4A9D-8CB1-0D7F44936C08}"/>
              </a:ext>
            </a:extLst>
          </p:cNvPr>
          <p:cNvSpPr/>
          <p:nvPr/>
        </p:nvSpPr>
        <p:spPr>
          <a:xfrm>
            <a:off x="1277634" y="2660062"/>
            <a:ext cx="1775012" cy="1714500"/>
          </a:xfrm>
          <a:prstGeom prst="cub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8" name="立方体 7">
            <a:extLst>
              <a:ext uri="{FF2B5EF4-FFF2-40B4-BE49-F238E27FC236}">
                <a16:creationId xmlns:a16="http://schemas.microsoft.com/office/drawing/2014/main" id="{9C7CF048-F039-4B0B-9520-2ABECB633841}"/>
              </a:ext>
            </a:extLst>
          </p:cNvPr>
          <p:cNvSpPr/>
          <p:nvPr/>
        </p:nvSpPr>
        <p:spPr>
          <a:xfrm>
            <a:off x="3655523" y="3521641"/>
            <a:ext cx="883024" cy="852921"/>
          </a:xfrm>
          <a:prstGeom prst="cub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7CF9E74-E50F-4B83-844C-F66653D82E8C}"/>
              </a:ext>
            </a:extLst>
          </p:cNvPr>
          <p:cNvSpPr txBox="1"/>
          <p:nvPr/>
        </p:nvSpPr>
        <p:spPr>
          <a:xfrm>
            <a:off x="1261461" y="1393909"/>
            <a:ext cx="358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实例一：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两个正方体纸盒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441D49F-5B14-44E8-AC40-B71A0EAFF228}"/>
              </a:ext>
            </a:extLst>
          </p:cNvPr>
          <p:cNvSpPr txBox="1"/>
          <p:nvPr/>
        </p:nvSpPr>
        <p:spPr>
          <a:xfrm>
            <a:off x="7081573" y="1393909"/>
            <a:ext cx="358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实例二：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两个地球仪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0C0CD1A-4876-40BD-A0DA-5E1825BB9B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763" y="2890431"/>
            <a:ext cx="1832162" cy="1832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619EE1C-FBEF-430E-B454-844296ED01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t="5359" r="5110" b="16400"/>
          <a:stretch/>
        </p:blipFill>
        <p:spPr>
          <a:xfrm>
            <a:off x="6575466" y="2022613"/>
            <a:ext cx="2563890" cy="2709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26C80D46-228E-45DD-8B10-73581D9B4C36}"/>
              </a:ext>
            </a:extLst>
          </p:cNvPr>
          <p:cNvSpPr txBox="1"/>
          <p:nvPr/>
        </p:nvSpPr>
        <p:spPr>
          <a:xfrm>
            <a:off x="2777938" y="5528048"/>
            <a:ext cx="663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观察这两组实例，你发现它们有什么相同点和不同点？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B5B394-FD1F-4028-BB3C-80F11906D58B}"/>
              </a:ext>
            </a:extLst>
          </p:cNvPr>
          <p:cNvSpPr txBox="1"/>
          <p:nvPr/>
        </p:nvSpPr>
        <p:spPr>
          <a:xfrm>
            <a:off x="4953000" y="592815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形状相同，大小不同</a:t>
            </a:r>
          </a:p>
        </p:txBody>
      </p:sp>
    </p:spTree>
    <p:extLst>
      <p:ext uri="{BB962C8B-B14F-4D97-AF65-F5344CB8AC3E}">
        <p14:creationId xmlns:p14="http://schemas.microsoft.com/office/powerpoint/2010/main" val="3653753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2248052" cy="680297"/>
            <a:chOff x="319852" y="247650"/>
            <a:chExt cx="2730675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719717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D13AAAD8-01C9-45B5-BCD6-87099F6E6606}"/>
              </a:ext>
            </a:extLst>
          </p:cNvPr>
          <p:cNvSpPr txBox="1"/>
          <p:nvPr/>
        </p:nvSpPr>
        <p:spPr>
          <a:xfrm>
            <a:off x="1161513" y="1566182"/>
            <a:ext cx="429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实例三：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应县木塔和模型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B351663-52A1-40FE-9E92-1032A462DDFF}"/>
              </a:ext>
            </a:extLst>
          </p:cNvPr>
          <p:cNvSpPr txBox="1"/>
          <p:nvPr/>
        </p:nvSpPr>
        <p:spPr>
          <a:xfrm>
            <a:off x="6669384" y="1566181"/>
            <a:ext cx="415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实例四：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F22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猛禽和模型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7E88D0D-3E7D-4B5B-91F5-D195B9600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796" y="2666231"/>
            <a:ext cx="1545570" cy="2060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C80771C3-6345-4757-AD72-09C2BA68D6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9"/>
          <a:stretch/>
        </p:blipFill>
        <p:spPr bwMode="auto">
          <a:xfrm>
            <a:off x="6793429" y="2478985"/>
            <a:ext cx="2373406" cy="2119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DA0D6E6F-781E-4C1D-A6C1-D4D71BC17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441661" y="3263224"/>
            <a:ext cx="1589834" cy="1335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1F21B6BF-4EBC-45DA-8376-0DE77DA73579}"/>
              </a:ext>
            </a:extLst>
          </p:cNvPr>
          <p:cNvSpPr txBox="1"/>
          <p:nvPr/>
        </p:nvSpPr>
        <p:spPr>
          <a:xfrm>
            <a:off x="2777938" y="5547712"/>
            <a:ext cx="663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观察这两组实例，你发现它们有什么相同点和不同点？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3AEB242-44C5-4ED4-875C-D4055B889381}"/>
              </a:ext>
            </a:extLst>
          </p:cNvPr>
          <p:cNvSpPr txBox="1"/>
          <p:nvPr/>
        </p:nvSpPr>
        <p:spPr>
          <a:xfrm>
            <a:off x="4953000" y="594782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形状相同，大小不同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2F6D238-5FC8-4EE0-A76C-7FCFBC8B94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18" y="2712739"/>
            <a:ext cx="2871365" cy="1829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1050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1632499" cy="680297"/>
            <a:chOff x="319852" y="247650"/>
            <a:chExt cx="1982972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972014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8FC61232-9F67-4DEB-990C-89FB0B46A5BA}"/>
              </a:ext>
            </a:extLst>
          </p:cNvPr>
          <p:cNvSpPr txBox="1"/>
          <p:nvPr/>
        </p:nvSpPr>
        <p:spPr>
          <a:xfrm>
            <a:off x="1492252" y="1945765"/>
            <a:ext cx="234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相似图形的概念：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301269A-EE1A-4C06-BD67-528E488F69B9}"/>
              </a:ext>
            </a:extLst>
          </p:cNvPr>
          <p:cNvSpPr txBox="1"/>
          <p:nvPr/>
        </p:nvSpPr>
        <p:spPr>
          <a:xfrm>
            <a:off x="3515655" y="1945765"/>
            <a:ext cx="463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我们把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形状相同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图形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相似图形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9FD2D7D-55E4-40A3-A7E6-9EF0CFCEF39D}"/>
              </a:ext>
            </a:extLst>
          </p:cNvPr>
          <p:cNvSpPr txBox="1"/>
          <p:nvPr/>
        </p:nvSpPr>
        <p:spPr>
          <a:xfrm>
            <a:off x="1492252" y="1399960"/>
            <a:ext cx="1866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全等形的概念：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C92D142-4CA2-45F1-B26B-ABD8CAC5B61E}"/>
              </a:ext>
            </a:extLst>
          </p:cNvPr>
          <p:cNvSpPr txBox="1"/>
          <p:nvPr/>
        </p:nvSpPr>
        <p:spPr>
          <a:xfrm>
            <a:off x="3300692" y="1399960"/>
            <a:ext cx="463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能够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完全重合的两个图形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全等形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1E8D6E-CE45-4DAF-B24D-9C1C9D8D425A}"/>
              </a:ext>
            </a:extLst>
          </p:cNvPr>
          <p:cNvSpPr txBox="1"/>
          <p:nvPr/>
        </p:nvSpPr>
        <p:spPr>
          <a:xfrm>
            <a:off x="1475028" y="2482888"/>
            <a:ext cx="6209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全等形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相似图形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有什么关系呢？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5FCA246B-8183-445D-ABE2-F8C259E49700}"/>
              </a:ext>
            </a:extLst>
          </p:cNvPr>
          <p:cNvSpPr/>
          <p:nvPr/>
        </p:nvSpPr>
        <p:spPr>
          <a:xfrm>
            <a:off x="3835627" y="3429000"/>
            <a:ext cx="5204011" cy="1502954"/>
          </a:xfrm>
          <a:prstGeom prst="ellips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BFF8905-69D9-4811-AF59-5FE37C002556}"/>
              </a:ext>
            </a:extLst>
          </p:cNvPr>
          <p:cNvSpPr txBox="1"/>
          <p:nvPr/>
        </p:nvSpPr>
        <p:spPr>
          <a:xfrm>
            <a:off x="7599235" y="3947717"/>
            <a:ext cx="12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相似图形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AE50F6A-8D1B-4F12-A1D7-9488881E2437}"/>
              </a:ext>
            </a:extLst>
          </p:cNvPr>
          <p:cNvSpPr/>
          <p:nvPr/>
        </p:nvSpPr>
        <p:spPr>
          <a:xfrm>
            <a:off x="4521941" y="3779508"/>
            <a:ext cx="2554046" cy="736527"/>
          </a:xfrm>
          <a:prstGeom prst="ellips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E7A560C-BBAD-472F-9708-8B3078C25DF5}"/>
              </a:ext>
            </a:extLst>
          </p:cNvPr>
          <p:cNvSpPr txBox="1"/>
          <p:nvPr/>
        </p:nvSpPr>
        <p:spPr>
          <a:xfrm>
            <a:off x="5225381" y="3947717"/>
            <a:ext cx="12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全等形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40C31D-54C2-4819-9FF3-FF46D34BE111}"/>
              </a:ext>
            </a:extLst>
          </p:cNvPr>
          <p:cNvSpPr txBox="1"/>
          <p:nvPr/>
        </p:nvSpPr>
        <p:spPr>
          <a:xfrm>
            <a:off x="2604053" y="5539478"/>
            <a:ext cx="6983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32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全等形</a:t>
            </a:r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sz="32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相似图形</a:t>
            </a:r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的一种特殊形式</a:t>
            </a:r>
          </a:p>
        </p:txBody>
      </p:sp>
    </p:spTree>
    <p:extLst>
      <p:ext uri="{BB962C8B-B14F-4D97-AF65-F5344CB8AC3E}">
        <p14:creationId xmlns:p14="http://schemas.microsoft.com/office/powerpoint/2010/main" val="240484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2555829" cy="680297"/>
            <a:chOff x="319852" y="247650"/>
            <a:chExt cx="3104527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2093569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3B64D6E9-F385-4EC3-BF0A-18B642D200F0}"/>
              </a:ext>
            </a:extLst>
          </p:cNvPr>
          <p:cNvSpPr txBox="1"/>
          <p:nvPr/>
        </p:nvSpPr>
        <p:spPr>
          <a:xfrm>
            <a:off x="2350673" y="1240219"/>
            <a:ext cx="7490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观察下面的相似图形，你发现了什么？</a:t>
            </a:r>
          </a:p>
        </p:txBody>
      </p:sp>
      <p:sp>
        <p:nvSpPr>
          <p:cNvPr id="8" name="等腰三角形 7">
            <a:extLst>
              <a:ext uri="{FF2B5EF4-FFF2-40B4-BE49-F238E27FC236}">
                <a16:creationId xmlns:a16="http://schemas.microsoft.com/office/drawing/2014/main" id="{7E9A5E13-7199-4D1D-B6DE-58159E4C1C83}"/>
              </a:ext>
            </a:extLst>
          </p:cNvPr>
          <p:cNvSpPr/>
          <p:nvPr/>
        </p:nvSpPr>
        <p:spPr>
          <a:xfrm>
            <a:off x="1825696" y="2267759"/>
            <a:ext cx="1015253" cy="1405218"/>
          </a:xfrm>
          <a:prstGeom prst="triangl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EE65F8F0-FE7A-4DAF-A48D-EE00DFD98A9F}"/>
              </a:ext>
            </a:extLst>
          </p:cNvPr>
          <p:cNvSpPr/>
          <p:nvPr/>
        </p:nvSpPr>
        <p:spPr>
          <a:xfrm>
            <a:off x="2967160" y="2899771"/>
            <a:ext cx="557166" cy="773206"/>
          </a:xfrm>
          <a:prstGeom prst="triangl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D27DF65-B458-40E8-ADA8-B3803DF111F1}"/>
              </a:ext>
            </a:extLst>
          </p:cNvPr>
          <p:cNvSpPr/>
          <p:nvPr/>
        </p:nvSpPr>
        <p:spPr>
          <a:xfrm>
            <a:off x="4453793" y="2375336"/>
            <a:ext cx="1297641" cy="1297641"/>
          </a:xfrm>
          <a:prstGeom prst="ellips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8E022C00-2976-4ACF-9854-5FDCA6AFED5F}"/>
              </a:ext>
            </a:extLst>
          </p:cNvPr>
          <p:cNvSpPr/>
          <p:nvPr/>
        </p:nvSpPr>
        <p:spPr>
          <a:xfrm>
            <a:off x="5920553" y="2899771"/>
            <a:ext cx="768127" cy="768127"/>
          </a:xfrm>
          <a:prstGeom prst="ellipse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六边形 11">
            <a:extLst>
              <a:ext uri="{FF2B5EF4-FFF2-40B4-BE49-F238E27FC236}">
                <a16:creationId xmlns:a16="http://schemas.microsoft.com/office/drawing/2014/main" id="{94CFB82C-FEFF-4FF3-8C30-7D30C0C17899}"/>
              </a:ext>
            </a:extLst>
          </p:cNvPr>
          <p:cNvSpPr/>
          <p:nvPr/>
        </p:nvSpPr>
        <p:spPr>
          <a:xfrm>
            <a:off x="7854279" y="2210609"/>
            <a:ext cx="1297641" cy="1378324"/>
          </a:xfrm>
          <a:prstGeom prst="hexagon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六边形 12">
            <a:extLst>
              <a:ext uri="{FF2B5EF4-FFF2-40B4-BE49-F238E27FC236}">
                <a16:creationId xmlns:a16="http://schemas.microsoft.com/office/drawing/2014/main" id="{6DB71F07-6DDD-4C84-8029-7F410313DE76}"/>
              </a:ext>
            </a:extLst>
          </p:cNvPr>
          <p:cNvSpPr/>
          <p:nvPr/>
        </p:nvSpPr>
        <p:spPr>
          <a:xfrm>
            <a:off x="9309923" y="2828354"/>
            <a:ext cx="716057" cy="760579"/>
          </a:xfrm>
          <a:prstGeom prst="hexagon">
            <a:avLst/>
          </a:prstGeom>
          <a:noFill/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3E71E38-39AE-49A8-9DE0-D965CBB84691}"/>
              </a:ext>
            </a:extLst>
          </p:cNvPr>
          <p:cNvSpPr/>
          <p:nvPr/>
        </p:nvSpPr>
        <p:spPr>
          <a:xfrm>
            <a:off x="1680882" y="4211376"/>
            <a:ext cx="8814839" cy="1428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，其中一个图形可以看作由另一个图形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得到.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即：两个图形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，其中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可以由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的图形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__________________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得到。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1F482C0-BD8B-460C-86D2-D6E78450C35C}"/>
              </a:ext>
            </a:extLst>
          </p:cNvPr>
          <p:cNvSpPr txBox="1"/>
          <p:nvPr/>
        </p:nvSpPr>
        <p:spPr>
          <a:xfrm>
            <a:off x="8263217" y="4211376"/>
            <a:ext cx="1522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放大或缩小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592E757-A95B-4B8F-BC24-7697260ECC1B}"/>
              </a:ext>
            </a:extLst>
          </p:cNvPr>
          <p:cNvSpPr txBox="1"/>
          <p:nvPr/>
        </p:nvSpPr>
        <p:spPr>
          <a:xfrm>
            <a:off x="2974376" y="4242688"/>
            <a:ext cx="793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26D96AC-C2D7-4A45-899F-370FDC8F2802}"/>
              </a:ext>
            </a:extLst>
          </p:cNvPr>
          <p:cNvSpPr txBox="1"/>
          <p:nvPr/>
        </p:nvSpPr>
        <p:spPr>
          <a:xfrm>
            <a:off x="3695176" y="4732040"/>
            <a:ext cx="793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E14D6F6-5457-4184-9401-526D0EFEDD2E}"/>
              </a:ext>
            </a:extLst>
          </p:cNvPr>
          <p:cNvSpPr txBox="1"/>
          <p:nvPr/>
        </p:nvSpPr>
        <p:spPr>
          <a:xfrm>
            <a:off x="5751434" y="4743531"/>
            <a:ext cx="1405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较大（小）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48FE745-AE74-4DC2-B91A-D12FC849D230}"/>
              </a:ext>
            </a:extLst>
          </p:cNvPr>
          <p:cNvSpPr txBox="1"/>
          <p:nvPr/>
        </p:nvSpPr>
        <p:spPr>
          <a:xfrm>
            <a:off x="8263217" y="4702761"/>
            <a:ext cx="1405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较小（大）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7A0AAA3-B60B-44D5-9F1C-EFF88FEB877B}"/>
              </a:ext>
            </a:extLst>
          </p:cNvPr>
          <p:cNvSpPr txBox="1"/>
          <p:nvPr/>
        </p:nvSpPr>
        <p:spPr>
          <a:xfrm>
            <a:off x="2208161" y="5186070"/>
            <a:ext cx="1883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放大（缩小）</a:t>
            </a:r>
          </a:p>
        </p:txBody>
      </p:sp>
    </p:spTree>
    <p:extLst>
      <p:ext uri="{BB962C8B-B14F-4D97-AF65-F5344CB8AC3E}">
        <p14:creationId xmlns:p14="http://schemas.microsoft.com/office/powerpoint/2010/main" val="3744908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2248052" cy="680297"/>
            <a:chOff x="319852" y="247650"/>
            <a:chExt cx="2730675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1719717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概念理解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AEF68614-D893-4ED7-9A0C-08BC952118E3}"/>
              </a:ext>
            </a:extLst>
          </p:cNvPr>
          <p:cNvSpPr/>
          <p:nvPr/>
        </p:nvSpPr>
        <p:spPr>
          <a:xfrm>
            <a:off x="1686339" y="1627556"/>
            <a:ext cx="955481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你见过哈哈镜吗？哈哈镜与平面镜中的形象哪一个与你本人相似？请说明原因？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03DCBA3-EEA5-4E1D-95C3-EBA72EAD8B4B}"/>
              </a:ext>
            </a:extLst>
          </p:cNvPr>
          <p:cNvSpPr txBox="1"/>
          <p:nvPr/>
        </p:nvSpPr>
        <p:spPr>
          <a:xfrm>
            <a:off x="4956314" y="2773896"/>
            <a:ext cx="2279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4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9A6771C-D221-43FE-94B2-BCE9AA528EC7}"/>
              </a:ext>
            </a:extLst>
          </p:cNvPr>
          <p:cNvSpPr txBox="1"/>
          <p:nvPr/>
        </p:nvSpPr>
        <p:spPr>
          <a:xfrm>
            <a:off x="1686339" y="3999093"/>
            <a:ext cx="8819322" cy="142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因为相似图形的形状相同，而哈哈镜的原理是曲面镜引起的不规则光线反射与聚焦，做成散乱的影像。镜面扭曲的情况不同，成像的效果也会相异。所以哈哈镜中的人像是扭曲的，即哈哈镜所成像与本人不相似。</a:t>
            </a:r>
          </a:p>
        </p:txBody>
      </p:sp>
    </p:spTree>
    <p:extLst>
      <p:ext uri="{BB962C8B-B14F-4D97-AF65-F5344CB8AC3E}">
        <p14:creationId xmlns:p14="http://schemas.microsoft.com/office/powerpoint/2010/main" val="2962602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14856A1-B170-4108-AB72-F868BF940FFC}"/>
              </a:ext>
            </a:extLst>
          </p:cNvPr>
          <p:cNvSpPr/>
          <p:nvPr/>
        </p:nvSpPr>
        <p:spPr>
          <a:xfrm>
            <a:off x="0" y="6610350"/>
            <a:ext cx="12192000" cy="247650"/>
          </a:xfrm>
          <a:prstGeom prst="rect">
            <a:avLst/>
          </a:prstGeom>
          <a:solidFill>
            <a:srgbClr val="4852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 Light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1154A4-FFD3-469F-A2DA-8C595C415C1D}"/>
              </a:ext>
            </a:extLst>
          </p:cNvPr>
          <p:cNvGrpSpPr/>
          <p:nvPr/>
        </p:nvGrpSpPr>
        <p:grpSpPr>
          <a:xfrm>
            <a:off x="319851" y="196850"/>
            <a:ext cx="3786935" cy="680297"/>
            <a:chOff x="319852" y="247650"/>
            <a:chExt cx="4599933" cy="826347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0078CD7-ED83-43F1-BAB8-5B168119D351}"/>
                </a:ext>
              </a:extLst>
            </p:cNvPr>
            <p:cNvSpPr txBox="1"/>
            <p:nvPr/>
          </p:nvSpPr>
          <p:spPr>
            <a:xfrm>
              <a:off x="1330810" y="368436"/>
              <a:ext cx="3588975" cy="560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rgbClr val="485275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情景引入（投影仪）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A0B89EB7-9AFD-4309-A51D-64DD08C0E47F}"/>
                </a:ext>
              </a:extLst>
            </p:cNvPr>
            <p:cNvSpPr/>
            <p:nvPr/>
          </p:nvSpPr>
          <p:spPr>
            <a:xfrm>
              <a:off x="319852" y="247650"/>
              <a:ext cx="826347" cy="826347"/>
            </a:xfrm>
            <a:prstGeom prst="ellipse">
              <a:avLst/>
            </a:prstGeom>
            <a:solidFill>
              <a:srgbClr val="48527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F4652C48-02DA-4DFE-A378-AD34C1A583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8" y="1693275"/>
            <a:ext cx="3343275" cy="304454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46B3BAC1-D9D6-4972-A011-9165622DA7F6}"/>
              </a:ext>
            </a:extLst>
          </p:cNvPr>
          <p:cNvGrpSpPr/>
          <p:nvPr/>
        </p:nvGrpSpPr>
        <p:grpSpPr>
          <a:xfrm>
            <a:off x="2387233" y="2007336"/>
            <a:ext cx="3641340" cy="2565435"/>
            <a:chOff x="1135992" y="1607082"/>
            <a:chExt cx="3641340" cy="2565435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515C2E96-5CEA-4314-B284-0DA50A9EF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992" y="1607082"/>
              <a:ext cx="2109313" cy="1656140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A6546BF6-0CD2-49C9-905E-1022F1AD2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6840" y="3412025"/>
              <a:ext cx="760492" cy="760492"/>
            </a:xfrm>
            <a:prstGeom prst="rect">
              <a:avLst/>
            </a:prstGeom>
          </p:spPr>
        </p:pic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4A2E5004-D72D-4239-A633-EE1F7FBCB52E}"/>
                </a:ext>
              </a:extLst>
            </p:cNvPr>
            <p:cNvCxnSpPr>
              <a:cxnSpLocks/>
            </p:cNvCxnSpPr>
            <p:nvPr/>
          </p:nvCxnSpPr>
          <p:spPr>
            <a:xfrm>
              <a:off x="2903744" y="2680379"/>
              <a:ext cx="1256427" cy="0"/>
            </a:xfrm>
            <a:prstGeom prst="line">
              <a:avLst/>
            </a:prstGeom>
            <a:noFill/>
            <a:ln w="25400" cap="flat" cmpd="sng" algn="ctr">
              <a:solidFill>
                <a:srgbClr val="268868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C60AA235-D732-44B8-B7F1-D78281CC6E29}"/>
                </a:ext>
              </a:extLst>
            </p:cNvPr>
            <p:cNvCxnSpPr>
              <a:cxnSpLocks/>
            </p:cNvCxnSpPr>
            <p:nvPr/>
          </p:nvCxnSpPr>
          <p:spPr>
            <a:xfrm>
              <a:off x="4153191" y="2666419"/>
              <a:ext cx="6980" cy="942320"/>
            </a:xfrm>
            <a:prstGeom prst="line">
              <a:avLst/>
            </a:prstGeom>
            <a:noFill/>
            <a:ln w="25400" cap="flat" cmpd="sng" algn="ctr">
              <a:solidFill>
                <a:srgbClr val="268868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13" name="五边形 12">
            <a:extLst>
              <a:ext uri="{FF2B5EF4-FFF2-40B4-BE49-F238E27FC236}">
                <a16:creationId xmlns:a16="http://schemas.microsoft.com/office/drawing/2014/main" id="{8297E974-FAAC-4F65-9CF1-BC0650EF34DF}"/>
              </a:ext>
            </a:extLst>
          </p:cNvPr>
          <p:cNvSpPr/>
          <p:nvPr/>
        </p:nvSpPr>
        <p:spPr>
          <a:xfrm>
            <a:off x="3261524" y="2530904"/>
            <a:ext cx="460690" cy="441100"/>
          </a:xfrm>
          <a:prstGeom prst="pentag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五边形 13">
            <a:extLst>
              <a:ext uri="{FF2B5EF4-FFF2-40B4-BE49-F238E27FC236}">
                <a16:creationId xmlns:a16="http://schemas.microsoft.com/office/drawing/2014/main" id="{572AAD2B-ED7C-418F-9BB6-7D2778B3F966}"/>
              </a:ext>
            </a:extLst>
          </p:cNvPr>
          <p:cNvSpPr/>
          <p:nvPr/>
        </p:nvSpPr>
        <p:spPr>
          <a:xfrm>
            <a:off x="7811844" y="2142457"/>
            <a:ext cx="1412510" cy="1352446"/>
          </a:xfrm>
          <a:prstGeom prst="pentag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B4720BE-1ECA-446F-8F2B-7EEA04D866C9}"/>
              </a:ext>
            </a:extLst>
          </p:cNvPr>
          <p:cNvSpPr txBox="1"/>
          <p:nvPr/>
        </p:nvSpPr>
        <p:spPr>
          <a:xfrm>
            <a:off x="2777938" y="1141037"/>
            <a:ext cx="663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观察这两个五边形，你发现了什么？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A69CCD9-63DF-4596-A006-46E54ACBD218}"/>
              </a:ext>
            </a:extLst>
          </p:cNvPr>
          <p:cNvSpPr txBox="1"/>
          <p:nvPr/>
        </p:nvSpPr>
        <p:spPr>
          <a:xfrm>
            <a:off x="5397850" y="2647344"/>
            <a:ext cx="126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A4B1BAD-0321-4933-9D34-EB02B8883A2A}"/>
              </a:ext>
            </a:extLst>
          </p:cNvPr>
          <p:cNvSpPr txBox="1"/>
          <p:nvPr/>
        </p:nvSpPr>
        <p:spPr>
          <a:xfrm>
            <a:off x="2777938" y="4983461"/>
            <a:ext cx="663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想一想这两个相似图形的边和角有什么关系呢？依据呢？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2FB4DAF-4699-402A-98CD-E5ECCA7DB8C1}"/>
              </a:ext>
            </a:extLst>
          </p:cNvPr>
          <p:cNvSpPr txBox="1"/>
          <p:nvPr/>
        </p:nvSpPr>
        <p:spPr>
          <a:xfrm>
            <a:off x="4043830" y="5397156"/>
            <a:ext cx="4104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对应角相等、对应边成比例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12ECC66-9572-4C07-93DE-6D61F39D0C12}"/>
              </a:ext>
            </a:extLst>
          </p:cNvPr>
          <p:cNvSpPr/>
          <p:nvPr/>
        </p:nvSpPr>
        <p:spPr>
          <a:xfrm>
            <a:off x="2731313" y="5938468"/>
            <a:ext cx="6729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两个图形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</a:t>
            </a: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，其中一个图形可以看作由另一个图形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放大或缩小</a:t>
            </a: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得到。</a:t>
            </a:r>
            <a:endParaRPr lang="zh-CN" altLang="en-US" sz="14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000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1766</Words>
  <Application>Microsoft Office PowerPoint</Application>
  <PresentationFormat>宽屏</PresentationFormat>
  <Paragraphs>213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思源黑体 CN Bold</vt:lpstr>
      <vt:lpstr>思源黑体 CN Light</vt:lpstr>
      <vt:lpstr>思源宋体 CN Light</vt:lpstr>
      <vt:lpstr>Arial</vt:lpstr>
      <vt:lpstr>Calibri Light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30</cp:revision>
  <dcterms:created xsi:type="dcterms:W3CDTF">2020-03-21T06:52:04Z</dcterms:created>
  <dcterms:modified xsi:type="dcterms:W3CDTF">2021-01-09T09:38:12Z</dcterms:modified>
</cp:coreProperties>
</file>