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2" r:id="rId14"/>
    <p:sldId id="263" r:id="rId15"/>
    <p:sldId id="274" r:id="rId16"/>
    <p:sldId id="275" r:id="rId17"/>
    <p:sldId id="276" r:id="rId18"/>
    <p:sldId id="277" r:id="rId19"/>
    <p:sldId id="278" r:id="rId20"/>
    <p:sldId id="264" r:id="rId21"/>
    <p:sldId id="287" r:id="rId22"/>
    <p:sldId id="26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92891A56-C0CE-479E-8B67-EEB0A1EA0298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D1E57484-1F22-488A-9DA9-C4FE6908C0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00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D4B0-4312-4DB3-9C68-7C8C6AC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7BEFEF-2648-446D-AAC4-681DC163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94A898-BB8E-4DD3-A420-F52B9DE6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74EBA-84F0-4C23-9285-FD279B9A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77907-643F-47FF-A6FA-6DE7FDB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137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734A48-52ED-4B3F-8DEA-A9EFA8F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FA7097-6D5E-4C33-BD02-817D5A1BA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A7258F-3908-47C2-8C9A-82116CF3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A32398-4D45-482E-941B-D880C7AB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31B12F-77FC-4599-AA97-0C3A025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AB70A-7020-4949-A8CC-C993E2C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9923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8D179-AC7B-4A23-9ED7-47FA9706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F4EBF5-BCD3-47C1-8FA4-F88EA3104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BE68EA-8D14-4080-99D4-E13D50974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88D2A6-3F31-4AE2-A8C4-D96DAB3A1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9C3D723-5F63-4DE1-AF59-693501A97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170367-914C-4DF8-AAB8-ACF81598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C316E4-9366-40A0-B9BF-9AD730F2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FD50DE-9F2B-4489-A41F-F0A6406B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927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3BD9EB-D4E5-495F-B05A-7A1168EA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639B7F-C617-440E-B850-5432CE51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3046737-F8A2-4186-AC2C-A89EC172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2C17CEA-4263-4E2F-A7F2-904FB309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6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C5649F14-4A91-4AE7-98D5-12C522E1A513}"/>
              </a:ext>
            </a:extLst>
          </p:cNvPr>
          <p:cNvGrpSpPr/>
          <p:nvPr/>
        </p:nvGrpSpPr>
        <p:grpSpPr>
          <a:xfrm>
            <a:off x="1776745" y="4746211"/>
            <a:ext cx="3101294" cy="364914"/>
            <a:chOff x="4545353" y="4846437"/>
            <a:chExt cx="3101294" cy="36491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28FD127-96F3-4936-8369-525806295F39}"/>
                </a:ext>
              </a:extLst>
            </p:cNvPr>
            <p:cNvSpPr/>
            <p:nvPr/>
          </p:nvSpPr>
          <p:spPr>
            <a:xfrm>
              <a:off x="4545353" y="4890395"/>
              <a:ext cx="31012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           </a:t>
              </a: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C58E0300-DAC0-4D69-AA2E-379F9D53CF2C}"/>
                </a:ext>
              </a:extLst>
            </p:cNvPr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024" name="组合 1023">
            <a:extLst>
              <a:ext uri="{FF2B5EF4-FFF2-40B4-BE49-F238E27FC236}">
                <a16:creationId xmlns:a16="http://schemas.microsoft.com/office/drawing/2014/main" id="{067A57CC-C09E-47C5-B09C-1A65BDCD2CC3}"/>
              </a:ext>
            </a:extLst>
          </p:cNvPr>
          <p:cNvGrpSpPr/>
          <p:nvPr/>
        </p:nvGrpSpPr>
        <p:grpSpPr>
          <a:xfrm>
            <a:off x="1742956" y="2230871"/>
            <a:ext cx="6211619" cy="1562477"/>
            <a:chOff x="1742956" y="2230871"/>
            <a:chExt cx="6211619" cy="1562477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B061E4A-84DF-4BDA-80C7-7A669838DE77}"/>
                </a:ext>
              </a:extLst>
            </p:cNvPr>
            <p:cNvSpPr/>
            <p:nvPr/>
          </p:nvSpPr>
          <p:spPr bwMode="auto">
            <a:xfrm>
              <a:off x="1742956" y="2230871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相似三角形的判定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836E1A0-EEC5-478C-B69D-33E9DF065708}"/>
                </a:ext>
              </a:extLst>
            </p:cNvPr>
            <p:cNvSpPr/>
            <p:nvPr/>
          </p:nvSpPr>
          <p:spPr>
            <a:xfrm>
              <a:off x="1776745" y="3516349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DETERMINATION OF SIMILAR TRIANGLE</a:t>
              </a:r>
              <a:endParaRPr lang="zh-CN" altLang="en-US" sz="120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E46DD37F-8D14-48D0-86C7-DB62254CB6F0}"/>
                </a:ext>
              </a:extLst>
            </p:cNvPr>
            <p:cNvCxnSpPr>
              <a:cxnSpLocks/>
            </p:cNvCxnSpPr>
            <p:nvPr/>
          </p:nvCxnSpPr>
          <p:spPr>
            <a:xfrm>
              <a:off x="1827545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474F5CF-43CD-4676-A00C-83878DAB78F1}"/>
              </a:ext>
            </a:extLst>
          </p:cNvPr>
          <p:cNvSpPr/>
          <p:nvPr/>
        </p:nvSpPr>
        <p:spPr bwMode="auto">
          <a:xfrm>
            <a:off x="1768356" y="1628472"/>
            <a:ext cx="338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27.2.1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B680378-4886-447B-95E6-FECFEE948B8A}"/>
              </a:ext>
            </a:extLst>
          </p:cNvPr>
          <p:cNvSpPr/>
          <p:nvPr/>
        </p:nvSpPr>
        <p:spPr bwMode="auto">
          <a:xfrm>
            <a:off x="1565180" y="3928354"/>
            <a:ext cx="3223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kern="100" dirty="0">
                <a:solidFill>
                  <a:prstClr val="white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（边边边 边角边）</a:t>
            </a: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9734311" cy="865006"/>
            <a:chOff x="210705" y="105395"/>
            <a:chExt cx="9734311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88024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探究与证明（通过两边成比例且夹角相等判定两个三角形相似）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50D0A89-65C2-4AA6-BB86-1488314568BC}"/>
                  </a:ext>
                </a:extLst>
              </p:cNvPr>
              <p:cNvSpPr txBox="1"/>
              <p:nvPr/>
            </p:nvSpPr>
            <p:spPr>
              <a:xfrm>
                <a:off x="1553210" y="1627216"/>
                <a:ext cx="8290449" cy="99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在△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zh-CN" alt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 Math" panose="02040503050406030204" pitchFamily="18" charset="0"/>
                  <a:ea typeface="思源宋体 CN Light" panose="02020300000000000000" pitchFamily="18" charset="-122"/>
                </a:endParaRPr>
              </a:p>
              <a:p>
                <a:pPr defTabSz="685800"/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求证</m:t>
                    </m:r>
                    <m: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zh-CN" altLang="en-US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050D0A89-65C2-4AA6-BB86-148831456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210" y="1627216"/>
                <a:ext cx="8290449" cy="996363"/>
              </a:xfrm>
              <a:prstGeom prst="rect">
                <a:avLst/>
              </a:prstGeom>
              <a:blipFill>
                <a:blip r:embed="rId3"/>
                <a:stretch>
                  <a:fillRect l="-1176" b="-134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等腰三角形 8">
            <a:extLst>
              <a:ext uri="{FF2B5EF4-FFF2-40B4-BE49-F238E27FC236}">
                <a16:creationId xmlns:a16="http://schemas.microsoft.com/office/drawing/2014/main" id="{C2B85F85-8E6C-416F-A15B-80FF5F5DC54A}"/>
              </a:ext>
            </a:extLst>
          </p:cNvPr>
          <p:cNvSpPr/>
          <p:nvPr/>
        </p:nvSpPr>
        <p:spPr>
          <a:xfrm>
            <a:off x="1985622" y="38174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C5F3F40D-21BC-43F4-95A2-D804A6A991FD}"/>
              </a:ext>
            </a:extLst>
          </p:cNvPr>
          <p:cNvSpPr/>
          <p:nvPr/>
        </p:nvSpPr>
        <p:spPr>
          <a:xfrm>
            <a:off x="3903799" y="3252693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8A12F83-D70B-4C70-85F9-06919886CC17}"/>
              </a:ext>
            </a:extLst>
          </p:cNvPr>
          <p:cNvSpPr txBox="1"/>
          <p:nvPr/>
        </p:nvSpPr>
        <p:spPr>
          <a:xfrm>
            <a:off x="2550802" y="33356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C474704-EE9B-400A-9474-7B286045791E}"/>
              </a:ext>
            </a:extLst>
          </p:cNvPr>
          <p:cNvSpPr txBox="1"/>
          <p:nvPr/>
        </p:nvSpPr>
        <p:spPr>
          <a:xfrm>
            <a:off x="1591714" y="49066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8C9D81-736B-4F76-AA9F-3AE24E17C686}"/>
              </a:ext>
            </a:extLst>
          </p:cNvPr>
          <p:cNvSpPr txBox="1"/>
          <p:nvPr/>
        </p:nvSpPr>
        <p:spPr>
          <a:xfrm>
            <a:off x="2944711" y="47475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F260B8D-DD9A-4D73-A842-0C73E879A2F5}"/>
              </a:ext>
            </a:extLst>
          </p:cNvPr>
          <p:cNvSpPr txBox="1"/>
          <p:nvPr/>
        </p:nvSpPr>
        <p:spPr>
          <a:xfrm>
            <a:off x="4796549" y="279102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F46B3E6-DA76-40C3-8DFC-EF87A8CBA37F}"/>
              </a:ext>
            </a:extLst>
          </p:cNvPr>
          <p:cNvSpPr txBox="1"/>
          <p:nvPr/>
        </p:nvSpPr>
        <p:spPr>
          <a:xfrm>
            <a:off x="3600076" y="52092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0C76F0E-7EDA-4FB7-9464-760902F9021A}"/>
              </a:ext>
            </a:extLst>
          </p:cNvPr>
          <p:cNvSpPr txBox="1"/>
          <p:nvPr/>
        </p:nvSpPr>
        <p:spPr>
          <a:xfrm>
            <a:off x="5931347" y="52092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弧形 16">
            <a:extLst>
              <a:ext uri="{FF2B5EF4-FFF2-40B4-BE49-F238E27FC236}">
                <a16:creationId xmlns:a16="http://schemas.microsoft.com/office/drawing/2014/main" id="{5C7E5CCD-D574-40EF-B76F-696EF938D2C5}"/>
              </a:ext>
            </a:extLst>
          </p:cNvPr>
          <p:cNvSpPr/>
          <p:nvPr/>
        </p:nvSpPr>
        <p:spPr>
          <a:xfrm rot="10800000">
            <a:off x="4139347" y="3918323"/>
            <a:ext cx="793377" cy="860612"/>
          </a:xfrm>
          <a:prstGeom prst="arc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F4AE70BF-F1E2-4316-BDAC-235D84B825EE}"/>
              </a:ext>
            </a:extLst>
          </p:cNvPr>
          <p:cNvCxnSpPr>
            <a:stCxn id="14" idx="2"/>
          </p:cNvCxnSpPr>
          <p:nvPr/>
        </p:nvCxnSpPr>
        <p:spPr>
          <a:xfrm flipH="1">
            <a:off x="4245535" y="3252693"/>
            <a:ext cx="793061" cy="1364878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F59EE963-F119-4D9E-8ED7-68FD50770C1F}"/>
              </a:ext>
            </a:extLst>
          </p:cNvPr>
          <p:cNvCxnSpPr>
            <a:cxnSpLocks/>
          </p:cNvCxnSpPr>
          <p:nvPr/>
        </p:nvCxnSpPr>
        <p:spPr>
          <a:xfrm flipH="1">
            <a:off x="4238811" y="4599644"/>
            <a:ext cx="1586437" cy="8964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505685E9-8100-44EF-85BD-033F8D9A31CD}"/>
              </a:ext>
            </a:extLst>
          </p:cNvPr>
          <p:cNvCxnSpPr>
            <a:cxnSpLocks/>
          </p:cNvCxnSpPr>
          <p:nvPr/>
        </p:nvCxnSpPr>
        <p:spPr>
          <a:xfrm flipH="1" flipV="1">
            <a:off x="5045321" y="3242133"/>
            <a:ext cx="779927" cy="1357511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6BAEC999-9348-487C-8FEC-A8D669E76336}"/>
              </a:ext>
            </a:extLst>
          </p:cNvPr>
          <p:cNvSpPr txBox="1"/>
          <p:nvPr/>
        </p:nvSpPr>
        <p:spPr>
          <a:xfrm>
            <a:off x="3776274" y="433119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86BB51C-8E7F-4488-ACE8-159667629E3E}"/>
              </a:ext>
            </a:extLst>
          </p:cNvPr>
          <p:cNvSpPr txBox="1"/>
          <p:nvPr/>
        </p:nvSpPr>
        <p:spPr>
          <a:xfrm>
            <a:off x="5816825" y="428591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0941E92B-F713-482A-9FBD-C9B53131C9F9}"/>
                  </a:ext>
                </a:extLst>
              </p:cNvPr>
              <p:cNvSpPr/>
              <p:nvPr/>
            </p:nvSpPr>
            <p:spPr>
              <a:xfrm>
                <a:off x="7057495" y="2758249"/>
                <a:ext cx="3422732" cy="2912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∵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△</a:t>
                </a:r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A'DE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∽△</a:t>
                </a:r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A'B‘C’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AB=A’D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AC=A’E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而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14:m>
                  <m:oMath xmlns:m="http://schemas.openxmlformats.org/officeDocument/2006/math"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0941E92B-F713-482A-9FBD-C9B53131C9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7495" y="2758249"/>
                <a:ext cx="3422732" cy="2912657"/>
              </a:xfrm>
              <a:prstGeom prst="rect">
                <a:avLst/>
              </a:prstGeom>
              <a:blipFill>
                <a:blip r:embed="rId4"/>
                <a:stretch>
                  <a:fillRect l="-1604" r="-1070" b="-23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576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小结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FD1736A1-F4FD-48B3-8697-A48AFEA10259}"/>
              </a:ext>
            </a:extLst>
          </p:cNvPr>
          <p:cNvSpPr txBox="1"/>
          <p:nvPr/>
        </p:nvSpPr>
        <p:spPr>
          <a:xfrm>
            <a:off x="1850465" y="1411586"/>
            <a:ext cx="8036859" cy="1142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两边及夹角判定三角形相似定理</a:t>
            </a: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endParaRPr lang="en-US" altLang="zh-CN" sz="2400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2400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两边</a:t>
            </a:r>
            <a:r>
              <a:rPr lang="zh-CN" altLang="en-US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成比例且夹角相等的两个三角形相似。</a:t>
            </a:r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FF01158A-5AAD-4071-9F58-F448A2180810}"/>
              </a:ext>
            </a:extLst>
          </p:cNvPr>
          <p:cNvSpPr/>
          <p:nvPr/>
        </p:nvSpPr>
        <p:spPr>
          <a:xfrm>
            <a:off x="1630022" y="37539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63DDEC1D-C73D-49FA-82F8-007EACD97C18}"/>
              </a:ext>
            </a:extLst>
          </p:cNvPr>
          <p:cNvSpPr/>
          <p:nvPr/>
        </p:nvSpPr>
        <p:spPr>
          <a:xfrm>
            <a:off x="3548199" y="3189193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BCE939E-89D0-4018-B797-687F4DC08CEE}"/>
              </a:ext>
            </a:extLst>
          </p:cNvPr>
          <p:cNvSpPr txBox="1"/>
          <p:nvPr/>
        </p:nvSpPr>
        <p:spPr>
          <a:xfrm>
            <a:off x="2195202" y="32721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8E8DFC1-93BE-4086-8BDF-D37A0DF140FA}"/>
              </a:ext>
            </a:extLst>
          </p:cNvPr>
          <p:cNvSpPr txBox="1"/>
          <p:nvPr/>
        </p:nvSpPr>
        <p:spPr>
          <a:xfrm>
            <a:off x="1236114" y="48431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D02B555-59FA-4C6F-BCF9-7DCB9D47E09F}"/>
              </a:ext>
            </a:extLst>
          </p:cNvPr>
          <p:cNvSpPr txBox="1"/>
          <p:nvPr/>
        </p:nvSpPr>
        <p:spPr>
          <a:xfrm>
            <a:off x="2589111" y="46840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AFC97BC-27D5-481E-BDC6-B66FAD8322A9}"/>
              </a:ext>
            </a:extLst>
          </p:cNvPr>
          <p:cNvSpPr txBox="1"/>
          <p:nvPr/>
        </p:nvSpPr>
        <p:spPr>
          <a:xfrm>
            <a:off x="4440949" y="272752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DEDAE2D-1586-4324-9F88-E0BFADC77A4F}"/>
              </a:ext>
            </a:extLst>
          </p:cNvPr>
          <p:cNvSpPr txBox="1"/>
          <p:nvPr/>
        </p:nvSpPr>
        <p:spPr>
          <a:xfrm>
            <a:off x="3244476" y="51457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2B97795-2DEC-4161-8953-2D00EACCAC80}"/>
              </a:ext>
            </a:extLst>
          </p:cNvPr>
          <p:cNvSpPr txBox="1"/>
          <p:nvPr/>
        </p:nvSpPr>
        <p:spPr>
          <a:xfrm>
            <a:off x="5575747" y="51457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4425208-1E78-4E39-931B-E83C515CCF1A}"/>
              </a:ext>
            </a:extLst>
          </p:cNvPr>
          <p:cNvSpPr/>
          <p:nvPr/>
        </p:nvSpPr>
        <p:spPr>
          <a:xfrm>
            <a:off x="6745043" y="3272135"/>
            <a:ext cx="14816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几何语言：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9B42AAB-4B41-426E-BDD0-A9E5F9CA5816}"/>
                  </a:ext>
                </a:extLst>
              </p:cNvPr>
              <p:cNvSpPr/>
              <p:nvPr/>
            </p:nvSpPr>
            <p:spPr>
              <a:xfrm>
                <a:off x="6741340" y="3728613"/>
                <a:ext cx="4214546" cy="11697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zh-CN" alt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9B42AAB-4B41-426E-BDD0-A9E5F9CA5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340" y="3728613"/>
                <a:ext cx="4214546" cy="1169744"/>
              </a:xfrm>
              <a:prstGeom prst="rect">
                <a:avLst/>
              </a:prstGeom>
              <a:blipFill>
                <a:blip r:embed="rId3"/>
                <a:stretch>
                  <a:fillRect l="-1592" b="-88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830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10349864" cy="865006"/>
            <a:chOff x="210705" y="105395"/>
            <a:chExt cx="10349864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94179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探究与证明（通过两边成比例且一边对角相等判定两个三角形相似）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86391F3-19DE-4230-80B3-AACAE0484F12}"/>
                  </a:ext>
                </a:extLst>
              </p:cNvPr>
              <p:cNvSpPr txBox="1"/>
              <p:nvPr/>
            </p:nvSpPr>
            <p:spPr>
              <a:xfrm>
                <a:off x="1383253" y="1437680"/>
                <a:ext cx="8511988" cy="99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在△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</a:t>
                </a:r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zh-CN" altLang="en-US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altLang="zh-CN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 Math" panose="02040503050406030204" pitchFamily="18" charset="0"/>
                  <a:ea typeface="思源宋体 CN Light" panose="02020300000000000000" pitchFamily="18" charset="-122"/>
                </a:endParaRPr>
              </a:p>
              <a:p>
                <a:pPr defTabSz="685800"/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求证</m:t>
                    </m:r>
                    <m:r>
                      <a:rPr lang="zh-CN" altLang="en-US" sz="24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a:rPr lang="zh-CN" altLang="en-US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4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86391F3-19DE-4230-80B3-AACAE0484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253" y="1437680"/>
                <a:ext cx="8511988" cy="996363"/>
              </a:xfrm>
              <a:prstGeom prst="rect">
                <a:avLst/>
              </a:prstGeom>
              <a:blipFill>
                <a:blip r:embed="rId3"/>
                <a:stretch>
                  <a:fillRect l="-1146" b="-134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等腰三角形 8">
            <a:extLst>
              <a:ext uri="{FF2B5EF4-FFF2-40B4-BE49-F238E27FC236}">
                <a16:creationId xmlns:a16="http://schemas.microsoft.com/office/drawing/2014/main" id="{1C319FE2-7874-466C-BE9B-8A0F5DCE7D0B}"/>
              </a:ext>
            </a:extLst>
          </p:cNvPr>
          <p:cNvSpPr/>
          <p:nvPr/>
        </p:nvSpPr>
        <p:spPr>
          <a:xfrm>
            <a:off x="1693522" y="3914372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8360FF7E-6B98-4087-AEB3-0004C53CD1A2}"/>
              </a:ext>
            </a:extLst>
          </p:cNvPr>
          <p:cNvSpPr/>
          <p:nvPr/>
        </p:nvSpPr>
        <p:spPr>
          <a:xfrm>
            <a:off x="3611699" y="3349595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2D2688-93E3-49C3-9677-0133404DF8FE}"/>
              </a:ext>
            </a:extLst>
          </p:cNvPr>
          <p:cNvSpPr txBox="1"/>
          <p:nvPr/>
        </p:nvSpPr>
        <p:spPr>
          <a:xfrm>
            <a:off x="2258702" y="3432537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13B6ACD-EFB3-4BCA-90B1-25D6A8A3A62B}"/>
              </a:ext>
            </a:extLst>
          </p:cNvPr>
          <p:cNvSpPr txBox="1"/>
          <p:nvPr/>
        </p:nvSpPr>
        <p:spPr>
          <a:xfrm>
            <a:off x="1299614" y="500358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A66B131-8F18-439A-9761-A301F21A9ED8}"/>
              </a:ext>
            </a:extLst>
          </p:cNvPr>
          <p:cNvSpPr txBox="1"/>
          <p:nvPr/>
        </p:nvSpPr>
        <p:spPr>
          <a:xfrm>
            <a:off x="2652611" y="484447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9146CAD-5D29-4F9C-B8C7-80B73AC2D5B1}"/>
              </a:ext>
            </a:extLst>
          </p:cNvPr>
          <p:cNvSpPr txBox="1"/>
          <p:nvPr/>
        </p:nvSpPr>
        <p:spPr>
          <a:xfrm>
            <a:off x="4504449" y="2887930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C05466E-830D-40D9-98A7-E2FCF8682CC7}"/>
              </a:ext>
            </a:extLst>
          </p:cNvPr>
          <p:cNvSpPr txBox="1"/>
          <p:nvPr/>
        </p:nvSpPr>
        <p:spPr>
          <a:xfrm>
            <a:off x="3307976" y="530614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BAB580C-1C2B-4576-AAE8-E234D728DADF}"/>
              </a:ext>
            </a:extLst>
          </p:cNvPr>
          <p:cNvSpPr txBox="1"/>
          <p:nvPr/>
        </p:nvSpPr>
        <p:spPr>
          <a:xfrm>
            <a:off x="5639247" y="530614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弧形 16">
            <a:extLst>
              <a:ext uri="{FF2B5EF4-FFF2-40B4-BE49-F238E27FC236}">
                <a16:creationId xmlns:a16="http://schemas.microsoft.com/office/drawing/2014/main" id="{EDBA64D3-2A9C-4704-AFC0-491728EE93CF}"/>
              </a:ext>
            </a:extLst>
          </p:cNvPr>
          <p:cNvSpPr/>
          <p:nvPr/>
        </p:nvSpPr>
        <p:spPr>
          <a:xfrm rot="10800000">
            <a:off x="3847247" y="4015225"/>
            <a:ext cx="793377" cy="860612"/>
          </a:xfrm>
          <a:prstGeom prst="arc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1E1B1B67-3793-4338-99B9-100966089B2B}"/>
              </a:ext>
            </a:extLst>
          </p:cNvPr>
          <p:cNvCxnSpPr>
            <a:stCxn id="14" idx="2"/>
          </p:cNvCxnSpPr>
          <p:nvPr/>
        </p:nvCxnSpPr>
        <p:spPr>
          <a:xfrm flipH="1">
            <a:off x="3953435" y="3349595"/>
            <a:ext cx="793061" cy="1364878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FD808B6-24B2-43CC-92E6-F510B0EF27EE}"/>
              </a:ext>
            </a:extLst>
          </p:cNvPr>
          <p:cNvCxnSpPr>
            <a:cxnSpLocks/>
          </p:cNvCxnSpPr>
          <p:nvPr/>
        </p:nvCxnSpPr>
        <p:spPr>
          <a:xfrm flipH="1">
            <a:off x="3946711" y="4696546"/>
            <a:ext cx="1586437" cy="8964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272DD9F-D0BF-4B9E-998D-94BEA4CAE38A}"/>
              </a:ext>
            </a:extLst>
          </p:cNvPr>
          <p:cNvCxnSpPr>
            <a:cxnSpLocks/>
          </p:cNvCxnSpPr>
          <p:nvPr/>
        </p:nvCxnSpPr>
        <p:spPr>
          <a:xfrm flipH="1" flipV="1">
            <a:off x="4753221" y="3339035"/>
            <a:ext cx="779927" cy="1357511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C60D026A-FC8D-4207-B19A-4F64ABDC26DA}"/>
              </a:ext>
            </a:extLst>
          </p:cNvPr>
          <p:cNvSpPr txBox="1"/>
          <p:nvPr/>
        </p:nvSpPr>
        <p:spPr>
          <a:xfrm>
            <a:off x="3484174" y="442809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3807C4C-CF58-4D5D-93F0-E9A05860EB9D}"/>
              </a:ext>
            </a:extLst>
          </p:cNvPr>
          <p:cNvSpPr txBox="1"/>
          <p:nvPr/>
        </p:nvSpPr>
        <p:spPr>
          <a:xfrm>
            <a:off x="5524725" y="438281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97F4658-5C3B-4AF8-A09B-373A3E112374}"/>
                  </a:ext>
                </a:extLst>
              </p:cNvPr>
              <p:cNvSpPr txBox="1"/>
              <p:nvPr/>
            </p:nvSpPr>
            <p:spPr>
              <a:xfrm>
                <a:off x="6425898" y="3113770"/>
                <a:ext cx="4940183" cy="2351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我们在证明三角形全等时讨论时若已知条件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SSA</a:t>
                </a:r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en-US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这两个三角形不一定全等。</a:t>
                </a:r>
                <a:endParaRPr lang="en-US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所以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不一定全等于△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14:m>
                  <m:oMath xmlns:m="http://schemas.openxmlformats.org/officeDocument/2006/math">
                    <m:r>
                      <a:rPr lang="zh-CN" altLang="en-US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000" i="1" smtClean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不一定与</m:t>
                    </m:r>
                    <m:r>
                      <a:rPr lang="zh-CN" altLang="en-US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00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</a:t>
                </a:r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97F4658-5C3B-4AF8-A09B-373A3E112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898" y="3113770"/>
                <a:ext cx="4940183" cy="2351478"/>
              </a:xfrm>
              <a:prstGeom prst="rect">
                <a:avLst/>
              </a:prstGeom>
              <a:blipFill>
                <a:blip r:embed="rId4"/>
                <a:stretch>
                  <a:fillRect l="-1233" b="-36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245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AC2DE27-2B43-4945-8CCF-F07C42622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BEE070-89E2-45D2-B93E-A228A249858E}"/>
              </a:ext>
            </a:extLst>
          </p:cNvPr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、初步掌握“三边成比例的两个三角形相似”和</a:t>
            </a:r>
            <a:b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</a:b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“两边成比例且夹角相等的两个三角形相似”的判定方法。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、能够运用三角形相似的条件解决简单的问题。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8A3B9E7-D337-4392-9FFB-69EBEDECAD90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>
              <a:extLst>
                <a:ext uri="{FF2B5EF4-FFF2-40B4-BE49-F238E27FC236}">
                  <a16:creationId xmlns:a16="http://schemas.microsoft.com/office/drawing/2014/main" id="{60082523-E933-4377-BA6C-77E28E848C4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34088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756D7FC1-31A4-493D-9DC8-5E9C75908A6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BB7BA266-E734-40AC-919F-93B114653EA1}"/>
              </a:ext>
            </a:extLst>
          </p:cNvPr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2EF32ABF-AA0D-4E14-87E0-9FA76EA283A2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25EC1176-E8FB-4E59-908B-1116C8F075A5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97199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CD777C4F-C490-42B9-B564-FDD2DE28C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777" y="1407363"/>
            <a:ext cx="9129216" cy="15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根据下列条件，判断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ABC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与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A'B'C'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是否相似，并说明理由：</a:t>
            </a:r>
          </a:p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）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=4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BC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=6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AC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=8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=12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B'C'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=18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A'C'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=24 cm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；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2B7FB935-8DB2-445D-B4A3-9FF0C4D0EB83}"/>
              </a:ext>
            </a:extLst>
          </p:cNvPr>
          <p:cNvGrpSpPr/>
          <p:nvPr/>
        </p:nvGrpSpPr>
        <p:grpSpPr>
          <a:xfrm>
            <a:off x="1571074" y="3307229"/>
            <a:ext cx="4164097" cy="2297876"/>
            <a:chOff x="481185" y="2177834"/>
            <a:chExt cx="4714309" cy="3026206"/>
          </a:xfrm>
        </p:grpSpPr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id="{0C5B07F2-6D14-4993-8AF9-2DC7F48797FC}"/>
                </a:ext>
              </a:extLst>
            </p:cNvPr>
            <p:cNvSpPr/>
            <p:nvPr/>
          </p:nvSpPr>
          <p:spPr>
            <a:xfrm>
              <a:off x="765675" y="3204276"/>
              <a:ext cx="1614454" cy="1391771"/>
            </a:xfrm>
            <a:prstGeom prst="triangle">
              <a:avLst/>
            </a:prstGeom>
            <a:noFill/>
            <a:ln w="25400" cap="flat" cmpd="sng" algn="ctr">
              <a:solidFill>
                <a:srgbClr val="4BC5B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DB9AC1A2-09C8-4C8E-9B84-CF29FB0587BC}"/>
                </a:ext>
              </a:extLst>
            </p:cNvPr>
            <p:cNvSpPr/>
            <p:nvPr/>
          </p:nvSpPr>
          <p:spPr>
            <a:xfrm>
              <a:off x="2683852" y="2639499"/>
              <a:ext cx="2269595" cy="1956548"/>
            </a:xfrm>
            <a:prstGeom prst="triangl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FA002A0A-95BD-4ED8-ADE7-6C84BDA5FFDB}"/>
                </a:ext>
              </a:extLst>
            </p:cNvPr>
            <p:cNvSpPr txBox="1"/>
            <p:nvPr/>
          </p:nvSpPr>
          <p:spPr>
            <a:xfrm>
              <a:off x="1330855" y="2722441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B187C39-91C7-4FAF-9E2B-F217F2CCF318}"/>
                </a:ext>
              </a:extLst>
            </p:cNvPr>
            <p:cNvSpPr txBox="1"/>
            <p:nvPr/>
          </p:nvSpPr>
          <p:spPr>
            <a:xfrm>
              <a:off x="481185" y="4516552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40EEF5F-0FE0-48DD-AF96-D9C16F252E56}"/>
                </a:ext>
              </a:extLst>
            </p:cNvPr>
            <p:cNvSpPr txBox="1"/>
            <p:nvPr/>
          </p:nvSpPr>
          <p:spPr>
            <a:xfrm>
              <a:off x="2007354" y="4516552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8CD8F082-BBF6-4B1B-A0B7-F325D5D4EF77}"/>
                </a:ext>
              </a:extLst>
            </p:cNvPr>
            <p:cNvSpPr txBox="1"/>
            <p:nvPr/>
          </p:nvSpPr>
          <p:spPr>
            <a:xfrm>
              <a:off x="3576602" y="2177834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1FE68746-8472-45B5-AED3-ACD903EB6A6B}"/>
                </a:ext>
              </a:extLst>
            </p:cNvPr>
            <p:cNvSpPr txBox="1"/>
            <p:nvPr/>
          </p:nvSpPr>
          <p:spPr>
            <a:xfrm>
              <a:off x="2380129" y="4596047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CDBA785-CD1D-4861-8835-606A986B9F20}"/>
                </a:ext>
              </a:extLst>
            </p:cNvPr>
            <p:cNvSpPr txBox="1"/>
            <p:nvPr/>
          </p:nvSpPr>
          <p:spPr>
            <a:xfrm>
              <a:off x="4711400" y="4596047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7F6E98F-7FB4-49C1-B17D-263CCBDCE063}"/>
                  </a:ext>
                </a:extLst>
              </p:cNvPr>
              <p:cNvSpPr/>
              <p:nvPr/>
            </p:nvSpPr>
            <p:spPr>
              <a:xfrm>
                <a:off x="6456831" y="3517969"/>
                <a:ext cx="3808360" cy="1795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</a:t>
                </a:r>
                <a:endParaRPr lang="en-US" altLang="zh-CN" sz="24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7F6E98F-7FB4-49C1-B17D-263CCBDCE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831" y="3517969"/>
                <a:ext cx="3808360" cy="1795941"/>
              </a:xfrm>
              <a:prstGeom prst="rect">
                <a:avLst/>
              </a:prstGeom>
              <a:blipFill>
                <a:blip r:embed="rId3"/>
                <a:stretch>
                  <a:fillRect l="-2400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216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46659CC5-48A5-4935-BFE9-C05C38AA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0663" y="1484492"/>
            <a:ext cx="8970673" cy="15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根据下列条件，判断</a:t>
            </a:r>
            <a:r>
              <a:rPr 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ABC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与</a:t>
            </a:r>
            <a:r>
              <a:rPr 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A'B'C'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是否相似，并说明理由：</a:t>
            </a:r>
          </a:p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）</a:t>
            </a:r>
            <a:r>
              <a:rPr 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∠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=120°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AB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=7 cm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AC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=14 cm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24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charset="0"/>
              <a:buNone/>
            </a:pP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∠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=120°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=3 cm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r>
              <a:rPr lang="en-US" altLang="zh-CN" sz="24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A'C'</a:t>
            </a: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=6 cm</a:t>
            </a:r>
            <a:r>
              <a:rPr lang="zh-CN" altLang="en-US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．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0509F7-9F6D-4614-92B5-73AE738D45EA}"/>
              </a:ext>
            </a:extLst>
          </p:cNvPr>
          <p:cNvGrpSpPr/>
          <p:nvPr/>
        </p:nvGrpSpPr>
        <p:grpSpPr>
          <a:xfrm>
            <a:off x="1887827" y="3365499"/>
            <a:ext cx="4164097" cy="2297876"/>
            <a:chOff x="481185" y="2177834"/>
            <a:chExt cx="4714309" cy="3026206"/>
          </a:xfrm>
        </p:grpSpPr>
        <p:sp>
          <p:nvSpPr>
            <p:cNvPr id="10" name="等腰三角形 9">
              <a:extLst>
                <a:ext uri="{FF2B5EF4-FFF2-40B4-BE49-F238E27FC236}">
                  <a16:creationId xmlns:a16="http://schemas.microsoft.com/office/drawing/2014/main" id="{9FC14768-8875-4FE1-AF84-951E988097AC}"/>
                </a:ext>
              </a:extLst>
            </p:cNvPr>
            <p:cNvSpPr/>
            <p:nvPr/>
          </p:nvSpPr>
          <p:spPr>
            <a:xfrm>
              <a:off x="765675" y="3204276"/>
              <a:ext cx="1614454" cy="1391771"/>
            </a:xfrm>
            <a:prstGeom prst="triangle">
              <a:avLst/>
            </a:prstGeom>
            <a:noFill/>
            <a:ln w="25400" cap="flat" cmpd="sng" algn="ctr">
              <a:solidFill>
                <a:srgbClr val="4BC5B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>
              <a:extLst>
                <a:ext uri="{FF2B5EF4-FFF2-40B4-BE49-F238E27FC236}">
                  <a16:creationId xmlns:a16="http://schemas.microsoft.com/office/drawing/2014/main" id="{D79538DA-E137-488A-968A-75278EB19E83}"/>
                </a:ext>
              </a:extLst>
            </p:cNvPr>
            <p:cNvSpPr/>
            <p:nvPr/>
          </p:nvSpPr>
          <p:spPr>
            <a:xfrm>
              <a:off x="2683852" y="2639499"/>
              <a:ext cx="2269595" cy="1956548"/>
            </a:xfrm>
            <a:prstGeom prst="triangl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6F2D5E4-5CF6-4C8C-A2D0-2B3506BA361B}"/>
                </a:ext>
              </a:extLst>
            </p:cNvPr>
            <p:cNvSpPr txBox="1"/>
            <p:nvPr/>
          </p:nvSpPr>
          <p:spPr>
            <a:xfrm>
              <a:off x="1330855" y="2722441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EA69A2B-A34E-44B1-AEC8-885BF8D8B242}"/>
                </a:ext>
              </a:extLst>
            </p:cNvPr>
            <p:cNvSpPr txBox="1"/>
            <p:nvPr/>
          </p:nvSpPr>
          <p:spPr>
            <a:xfrm>
              <a:off x="481185" y="4516552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73D7D22A-B32A-4544-9F55-5B4375A7BF7A}"/>
                </a:ext>
              </a:extLst>
            </p:cNvPr>
            <p:cNvSpPr txBox="1"/>
            <p:nvPr/>
          </p:nvSpPr>
          <p:spPr>
            <a:xfrm>
              <a:off x="2007354" y="4516552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DF04903-93A2-4576-AF3D-F0D25041BDDD}"/>
                </a:ext>
              </a:extLst>
            </p:cNvPr>
            <p:cNvSpPr txBox="1"/>
            <p:nvPr/>
          </p:nvSpPr>
          <p:spPr>
            <a:xfrm>
              <a:off x="3576602" y="2177834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2F72064-1248-403F-B59D-CD9F7C2C4D5C}"/>
                </a:ext>
              </a:extLst>
            </p:cNvPr>
            <p:cNvSpPr txBox="1"/>
            <p:nvPr/>
          </p:nvSpPr>
          <p:spPr>
            <a:xfrm>
              <a:off x="2380129" y="4596047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8EC37A3-2F3F-4FF7-BEBD-47FBCAC5A415}"/>
                </a:ext>
              </a:extLst>
            </p:cNvPr>
            <p:cNvSpPr txBox="1"/>
            <p:nvPr/>
          </p:nvSpPr>
          <p:spPr>
            <a:xfrm>
              <a:off x="4711400" y="4596047"/>
              <a:ext cx="484094" cy="607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29353F9C-7B90-416D-AC45-28A649E3A660}"/>
                  </a:ext>
                </a:extLst>
              </p:cNvPr>
              <p:cNvSpPr/>
              <p:nvPr/>
            </p:nvSpPr>
            <p:spPr>
              <a:xfrm>
                <a:off x="6605618" y="3429000"/>
                <a:ext cx="4689521" cy="1795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zh-CN" alt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29353F9C-7B90-416D-AC45-28A649E3A6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618" y="3429000"/>
                <a:ext cx="4689521" cy="1795941"/>
              </a:xfrm>
              <a:prstGeom prst="rect">
                <a:avLst/>
              </a:prstGeom>
              <a:blipFill>
                <a:blip r:embed="rId3"/>
                <a:stretch>
                  <a:fillRect l="-2081" b="-68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519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0B212F90-DAD6-4277-BFB6-4AFF425871B5}"/>
              </a:ext>
            </a:extLst>
          </p:cNvPr>
          <p:cNvSpPr/>
          <p:nvPr/>
        </p:nvSpPr>
        <p:spPr>
          <a:xfrm>
            <a:off x="1589584" y="1399436"/>
            <a:ext cx="8595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．如图，在</a:t>
            </a:r>
            <a:r>
              <a:rPr lang="en-US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4×4</a:t>
            </a:r>
            <a:r>
              <a:rPr lang="zh-CN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的正方形网格中，是相似三角形的是（</a:t>
            </a:r>
            <a:r>
              <a:rPr lang="en-US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zh-CN" sz="24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endParaRPr lang="en-US" altLang="zh-CN" sz="2400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①③	B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①②	C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②③	D</a:t>
            </a: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②④</a:t>
            </a:r>
            <a:endParaRPr lang="zh-CN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100001" descr="figure">
            <a:extLst>
              <a:ext uri="{FF2B5EF4-FFF2-40B4-BE49-F238E27FC236}">
                <a16:creationId xmlns:a16="http://schemas.microsoft.com/office/drawing/2014/main" id="{F85D4725-A1B5-4123-8D78-A6BA51C9C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43" y="2828365"/>
            <a:ext cx="7429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图片 100002" descr="figure">
            <a:extLst>
              <a:ext uri="{FF2B5EF4-FFF2-40B4-BE49-F238E27FC236}">
                <a16:creationId xmlns:a16="http://schemas.microsoft.com/office/drawing/2014/main" id="{365A6CB6-BE22-433A-B613-74A0077F9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61" y="2809315"/>
            <a:ext cx="7810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0003" descr="figure">
            <a:extLst>
              <a:ext uri="{FF2B5EF4-FFF2-40B4-BE49-F238E27FC236}">
                <a16:creationId xmlns:a16="http://schemas.microsoft.com/office/drawing/2014/main" id="{2747FA60-49A4-4E6C-97BB-2C13685BE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920" y="2809315"/>
            <a:ext cx="742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图片 100004" descr="figure">
            <a:extLst>
              <a:ext uri="{FF2B5EF4-FFF2-40B4-BE49-F238E27FC236}">
                <a16:creationId xmlns:a16="http://schemas.microsoft.com/office/drawing/2014/main" id="{271D2CA9-5056-4E9F-9D04-4DA5FB02D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54" y="2809315"/>
            <a:ext cx="7048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4">
            <a:extLst>
              <a:ext uri="{FF2B5EF4-FFF2-40B4-BE49-F238E27FC236}">
                <a16:creationId xmlns:a16="http://schemas.microsoft.com/office/drawing/2014/main" id="{FE6DD658-6BDE-42DE-8F8A-BB149A6DB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043" y="2449724"/>
            <a:ext cx="91440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zh-CN" altLang="en-US" sz="135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6">
                <a:extLst>
                  <a:ext uri="{FF2B5EF4-FFF2-40B4-BE49-F238E27FC236}">
                    <a16:creationId xmlns:a16="http://schemas.microsoft.com/office/drawing/2014/main" id="{BBB7EA4F-E3E9-4FF1-A423-FB895C13C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4357" y="2862730"/>
                <a:ext cx="4629755" cy="2863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∵①中的三角形的三边分别是：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2,</a:t>
                </a: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；</a:t>
                </a:r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②中的三角形的三边分别是：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3,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；</a:t>
                </a:r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③中的三角形的三边分别是：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,2,2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；</a:t>
                </a:r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④中的三角形的三边分别是：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3,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rad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,4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b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∵①与③中的三角形的三边的比为：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1: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zh-CN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①</a:t>
                </a: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③</a:t>
                </a:r>
                <a:r>
                  <a:rPr lang="zh-CN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相似．故答选：</a:t>
                </a:r>
                <a:r>
                  <a:rPr lang="en-US" altLang="zh-CN" sz="16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endParaRPr lang="zh-CN" altLang="zh-CN" sz="16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5" name="Rectangle 16">
                <a:extLst>
                  <a:ext uri="{FF2B5EF4-FFF2-40B4-BE49-F238E27FC236}">
                    <a16:creationId xmlns:a16="http://schemas.microsoft.com/office/drawing/2014/main" id="{BBB7EA4F-E3E9-4FF1-A423-FB895C13C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4357" y="2862730"/>
                <a:ext cx="4629755" cy="2863156"/>
              </a:xfrm>
              <a:prstGeom prst="rect">
                <a:avLst/>
              </a:prstGeom>
              <a:blipFill>
                <a:blip r:embed="rId7"/>
                <a:stretch>
                  <a:fillRect l="-658" b="-2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笑脸 16">
            <a:extLst>
              <a:ext uri="{FF2B5EF4-FFF2-40B4-BE49-F238E27FC236}">
                <a16:creationId xmlns:a16="http://schemas.microsoft.com/office/drawing/2014/main" id="{6FADA882-6612-4556-A0CF-92075E97CD28}"/>
              </a:ext>
            </a:extLst>
          </p:cNvPr>
          <p:cNvSpPr/>
          <p:nvPr/>
        </p:nvSpPr>
        <p:spPr>
          <a:xfrm>
            <a:off x="1978958" y="3516036"/>
            <a:ext cx="389965" cy="37651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907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5A3F192B-C4F5-41B3-98E8-4DF07ECEB152}"/>
              </a:ext>
            </a:extLst>
          </p:cNvPr>
          <p:cNvSpPr/>
          <p:nvPr/>
        </p:nvSpPr>
        <p:spPr>
          <a:xfrm>
            <a:off x="1424484" y="1272778"/>
            <a:ext cx="607089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．下列四个三角形中，与图中的三角形相似的是（　　）</a:t>
            </a:r>
          </a:p>
        </p:txBody>
      </p:sp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0FA40F4C-B8CF-452A-AF62-AD73221C7200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23725" y="1782008"/>
            <a:ext cx="1274109" cy="125844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F0E6C50-BDED-469F-88CB-3207C1E6875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1563" y="2043412"/>
            <a:ext cx="6145821" cy="10071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B7137FD-90C2-4584-9628-A58220F28553}"/>
                  </a:ext>
                </a:extLst>
              </p:cNvPr>
              <p:cNvSpPr/>
              <p:nvPr/>
            </p:nvSpPr>
            <p:spPr>
              <a:xfrm>
                <a:off x="1496492" y="3280738"/>
                <a:ext cx="7520508" cy="2861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解：设单位正方形的边长为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，给出的三角形三边长分别为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、三角形三边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，与给出的三角形的各边不成比例，故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选项错误；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、三角形三边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，与给出的三角形的各边成正比例，故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选项正确；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、三角形三边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，与给出的三角形的各边不成比例，故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选项错误；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、三角形三边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，与给出的三角形的各边不成比例，故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选项错误．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故选：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0B7137FD-90C2-4584-9628-A58220F285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492" y="3280738"/>
                <a:ext cx="7520508" cy="2861874"/>
              </a:xfrm>
              <a:prstGeom prst="rect">
                <a:avLst/>
              </a:prstGeom>
              <a:blipFill>
                <a:blip r:embed="rId5"/>
                <a:stretch>
                  <a:fillRect l="-405" b="-17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笑脸 11">
            <a:extLst>
              <a:ext uri="{FF2B5EF4-FFF2-40B4-BE49-F238E27FC236}">
                <a16:creationId xmlns:a16="http://schemas.microsoft.com/office/drawing/2014/main" id="{A3E5B555-99B2-4790-A554-7D9615F56467}"/>
              </a:ext>
            </a:extLst>
          </p:cNvPr>
          <p:cNvSpPr/>
          <p:nvPr/>
        </p:nvSpPr>
        <p:spPr>
          <a:xfrm>
            <a:off x="2916517" y="2411230"/>
            <a:ext cx="389965" cy="37651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3222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333D7AAE-0A51-4C75-ABFF-BB45E41E4B74}"/>
              </a:ext>
            </a:extLst>
          </p:cNvPr>
          <p:cNvSpPr/>
          <p:nvPr/>
        </p:nvSpPr>
        <p:spPr>
          <a:xfrm>
            <a:off x="1386681" y="1401732"/>
            <a:ext cx="82780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．下列命题中，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等腰三角形都相似；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直角三角形都相似；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③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等腰直角三角形都相似；真命题的个数是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    )</a:t>
            </a:r>
            <a:endParaRPr lang="zh-CN" altLang="zh-CN" sz="2000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	B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	C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	D</a:t>
            </a:r>
            <a:r>
              <a:rPr lang="zh-CN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endParaRPr lang="zh-CN" altLang="zh-CN" sz="2000" kern="10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17648B1-83D3-4904-BF67-08F79D96C598}"/>
              </a:ext>
            </a:extLst>
          </p:cNvPr>
          <p:cNvSpPr/>
          <p:nvPr/>
        </p:nvSpPr>
        <p:spPr>
          <a:xfrm>
            <a:off x="1386681" y="3429000"/>
            <a:ext cx="7833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</a:t>
            </a: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没有指明角相等或边对应成比例，所以不能判定其相似，故不正确；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</a:t>
            </a: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没有指明角相等或对应边成比例，所以不能判定其相似，故不正确；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③</a:t>
            </a: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等腰直角三角形有三组角对应相等，故可判定相似，故正确；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所以</a:t>
            </a: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③</a:t>
            </a: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为真命题，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故选</a:t>
            </a: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endParaRPr lang="zh-CN" altLang="zh-CN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2A2F185D-1645-40F5-9F4D-1E05338250EA}"/>
              </a:ext>
            </a:extLst>
          </p:cNvPr>
          <p:cNvSpPr/>
          <p:nvPr/>
        </p:nvSpPr>
        <p:spPr>
          <a:xfrm>
            <a:off x="2710287" y="2502545"/>
            <a:ext cx="389965" cy="37651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6665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95E9EF-962E-4CBB-B726-15B4AD3CE934}"/>
                  </a:ext>
                </a:extLst>
              </p:cNvPr>
              <p:cNvSpPr/>
              <p:nvPr/>
            </p:nvSpPr>
            <p:spPr>
              <a:xfrm>
                <a:off x="1310183" y="1444588"/>
                <a:ext cx="7879387" cy="1671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．如图，在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△ADE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∠BAC=∠D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，要使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与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△ADE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相似，还需满足下列条件中的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(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　　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)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den>
                    </m:f>
                  </m:oMath>
                </a14:m>
                <a:endParaRPr lang="zh-CN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395E9EF-962E-4CBB-B726-15B4AD3CE9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83" y="1444588"/>
                <a:ext cx="7879387" cy="1671420"/>
              </a:xfrm>
              <a:prstGeom prst="rect">
                <a:avLst/>
              </a:prstGeom>
              <a:blipFill>
                <a:blip r:embed="rId3"/>
                <a:stretch>
                  <a:fillRect l="-851" b="-18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473D4BAD-BDB8-4E10-82EA-B8CD2E5CF844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5216" y="2628900"/>
            <a:ext cx="3823239" cy="29154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A44C5D06-52F3-4E56-83BB-56728B93D722}"/>
                  </a:ext>
                </a:extLst>
              </p:cNvPr>
              <p:cNvSpPr/>
              <p:nvPr/>
            </p:nvSpPr>
            <p:spPr>
              <a:xfrm>
                <a:off x="1310183" y="3670260"/>
                <a:ext cx="4572000" cy="192899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  <a:endParaRPr lang="zh-CN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∵∠</a:t>
                </a:r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BAC=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∠</a:t>
                </a:r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zh-CN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＝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den>
                    </m:f>
                  </m:oMath>
                </a14:m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b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∴△</a:t>
                </a:r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∽△</a:t>
                </a:r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b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</a:b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endParaRPr lang="zh-CN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A44C5D06-52F3-4E56-83BB-56728B93D7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83" y="3670260"/>
                <a:ext cx="4572000" cy="1928990"/>
              </a:xfrm>
              <a:prstGeom prst="rect">
                <a:avLst/>
              </a:prstGeom>
              <a:blipFill>
                <a:blip r:embed="rId5"/>
                <a:stretch>
                  <a:fillRect l="-1200" b="-4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>
            <a:extLst>
              <a:ext uri="{FF2B5EF4-FFF2-40B4-BE49-F238E27FC236}">
                <a16:creationId xmlns:a16="http://schemas.microsoft.com/office/drawing/2014/main" id="{5DF40BE6-8BB0-4A76-A9CE-B4BA999D6067}"/>
              </a:ext>
            </a:extLst>
          </p:cNvPr>
          <p:cNvSpPr/>
          <p:nvPr/>
        </p:nvSpPr>
        <p:spPr>
          <a:xfrm>
            <a:off x="4116820" y="2643842"/>
            <a:ext cx="389965" cy="37651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2801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8868E18-A8E8-4B5C-8EE5-D2DC18E77F59}"/>
              </a:ext>
            </a:extLst>
          </p:cNvPr>
          <p:cNvGrpSpPr/>
          <p:nvPr/>
        </p:nvGrpSpPr>
        <p:grpSpPr>
          <a:xfrm>
            <a:off x="5319273" y="1389213"/>
            <a:ext cx="5517032" cy="1411499"/>
            <a:chOff x="3926652" y="1015035"/>
            <a:chExt cx="6498019" cy="166248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3C0FB1E2-520E-405A-88B1-9A5A79F0B7A0}"/>
                </a:ext>
              </a:extLst>
            </p:cNvPr>
            <p:cNvSpPr txBox="1"/>
            <p:nvPr/>
          </p:nvSpPr>
          <p:spPr>
            <a:xfrm>
              <a:off x="4937609" y="1083332"/>
              <a:ext cx="1667511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C3A4E42-CA85-48FF-975C-1B2AAE66E518}"/>
                </a:ext>
              </a:extLst>
            </p:cNvPr>
            <p:cNvSpPr txBox="1"/>
            <p:nvPr/>
          </p:nvSpPr>
          <p:spPr>
            <a:xfrm>
              <a:off x="4937608" y="1623840"/>
              <a:ext cx="5487063" cy="1053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、初步掌握“三边成比例的两个三角形相似”和“两边成比例且夹角相等的两个三角形相似”的判定方法。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、能够运用三角形相似的条件解决简单的问题。</a:t>
              </a: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5C7D135D-1A9A-4F12-BB3E-C60ECDAEBA23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E392BD1-F2A9-46C5-B854-83B281BB29B3}"/>
              </a:ext>
            </a:extLst>
          </p:cNvPr>
          <p:cNvGrpSpPr/>
          <p:nvPr/>
        </p:nvGrpSpPr>
        <p:grpSpPr>
          <a:xfrm>
            <a:off x="5319273" y="3350223"/>
            <a:ext cx="5430770" cy="713332"/>
            <a:chOff x="3926652" y="1001212"/>
            <a:chExt cx="6396419" cy="840170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DDDA0531-A465-47DA-A71A-04EE800708CB}"/>
                </a:ext>
              </a:extLst>
            </p:cNvPr>
            <p:cNvSpPr txBox="1"/>
            <p:nvPr/>
          </p:nvSpPr>
          <p:spPr>
            <a:xfrm>
              <a:off x="4937609" y="1001212"/>
              <a:ext cx="942506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3742197-1491-478E-B988-5B2BFB5EF871}"/>
                </a:ext>
              </a:extLst>
            </p:cNvPr>
            <p:cNvSpPr txBox="1"/>
            <p:nvPr/>
          </p:nvSpPr>
          <p:spPr>
            <a:xfrm>
              <a:off x="4937608" y="1438199"/>
              <a:ext cx="5385463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运用两种判定方法判定两个三角形相似。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4EEC90F1-8B27-4902-A3ED-E475388458E1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27A2F9A-C890-488C-A728-395451B83F93}"/>
              </a:ext>
            </a:extLst>
          </p:cNvPr>
          <p:cNvGrpSpPr/>
          <p:nvPr/>
        </p:nvGrpSpPr>
        <p:grpSpPr>
          <a:xfrm>
            <a:off x="5319273" y="4534695"/>
            <a:ext cx="3554577" cy="734224"/>
            <a:chOff x="3926652" y="976605"/>
            <a:chExt cx="4186619" cy="86477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4F063094-AE9D-42FC-ADE6-55746359E2C9}"/>
                </a:ext>
              </a:extLst>
            </p:cNvPr>
            <p:cNvSpPr txBox="1"/>
            <p:nvPr/>
          </p:nvSpPr>
          <p:spPr>
            <a:xfrm>
              <a:off x="4937609" y="976605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AFF5687E-56C5-43E6-945A-9235C4898694}"/>
                </a:ext>
              </a:extLst>
            </p:cNvPr>
            <p:cNvSpPr txBox="1"/>
            <p:nvPr/>
          </p:nvSpPr>
          <p:spPr>
            <a:xfrm>
              <a:off x="4937608" y="1413590"/>
              <a:ext cx="3175663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三角形相似的条件归纳、证明。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1E8995D6-41D9-4A2D-BD65-F79FAFDB760C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D9FB463D-21F2-46C5-8FA7-9F90A433BD7B}"/>
              </a:ext>
            </a:extLst>
          </p:cNvPr>
          <p:cNvGrpSpPr/>
          <p:nvPr/>
        </p:nvGrpSpPr>
        <p:grpSpPr>
          <a:xfrm>
            <a:off x="2061632" y="1934692"/>
            <a:ext cx="1898885" cy="3164132"/>
            <a:chOff x="890569" y="1786115"/>
            <a:chExt cx="1898885" cy="3164132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10464C6C-2F54-41D3-BB75-3ECB658CC7BA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626CFAEA-AEE8-40B9-A1EF-D36CB6C61E69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DD4D17F4-5796-40AE-821F-B35B2DE905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DED97B86-4485-4197-9F83-23E6CBD5B3AE}"/>
                </a:ext>
              </a:extLst>
            </p:cNvPr>
            <p:cNvSpPr txBox="1"/>
            <p:nvPr/>
          </p:nvSpPr>
          <p:spPr>
            <a:xfrm>
              <a:off x="1183421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0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D9FB463D-21F2-46C5-8FA7-9F90A433BD7B}"/>
              </a:ext>
            </a:extLst>
          </p:cNvPr>
          <p:cNvGrpSpPr/>
          <p:nvPr/>
        </p:nvGrpSpPr>
        <p:grpSpPr>
          <a:xfrm>
            <a:off x="1790228" y="1934692"/>
            <a:ext cx="2441694" cy="3164132"/>
            <a:chOff x="619165" y="1786115"/>
            <a:chExt cx="2441694" cy="3164132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10464C6C-2F54-41D3-BB75-3ECB658CC7BA}"/>
                </a:ext>
              </a:extLst>
            </p:cNvPr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626CFAEA-AEE8-40B9-A1EF-D36CB6C61E69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DD4D17F4-5796-40AE-821F-B35B2DE905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DED97B86-4485-4197-9F83-23E6CBD5B3AE}"/>
                </a:ext>
              </a:extLst>
            </p:cNvPr>
            <p:cNvSpPr txBox="1"/>
            <p:nvPr/>
          </p:nvSpPr>
          <p:spPr>
            <a:xfrm>
              <a:off x="619165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8F32DBC-EB93-4916-829A-6FBF5913E227}"/>
              </a:ext>
            </a:extLst>
          </p:cNvPr>
          <p:cNvGrpSpPr/>
          <p:nvPr/>
        </p:nvGrpSpPr>
        <p:grpSpPr>
          <a:xfrm>
            <a:off x="5319274" y="1457578"/>
            <a:ext cx="4960708" cy="693707"/>
            <a:chOff x="3926652" y="1015035"/>
            <a:chExt cx="5909217" cy="826347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8867CEBA-D412-4B65-89C5-F28BCEAD4920}"/>
                </a:ext>
              </a:extLst>
            </p:cNvPr>
            <p:cNvSpPr txBox="1"/>
            <p:nvPr/>
          </p:nvSpPr>
          <p:spPr>
            <a:xfrm>
              <a:off x="4937609" y="1135821"/>
              <a:ext cx="4898260" cy="5499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三角形相似定理</a:t>
              </a:r>
              <a:r>
                <a:rPr kumimoji="1" lang="en-US" altLang="zh-CN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(</a:t>
              </a: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三边成比例</a:t>
              </a:r>
              <a:r>
                <a:rPr kumimoji="1" lang="en-US" altLang="zh-CN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)</a:t>
              </a: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729317F-2B6E-4B04-B1EB-8DB7BC40E0E6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C7C9AC9-6867-462D-BC78-789B7C147E46}"/>
              </a:ext>
            </a:extLst>
          </p:cNvPr>
          <p:cNvGrpSpPr/>
          <p:nvPr/>
        </p:nvGrpSpPr>
        <p:grpSpPr>
          <a:xfrm>
            <a:off x="5319274" y="2800616"/>
            <a:ext cx="4345154" cy="830997"/>
            <a:chOff x="3926652" y="1015035"/>
            <a:chExt cx="5175967" cy="989887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81EA4559-A2B0-4237-90D9-1F3AE4A74B4A}"/>
                </a:ext>
              </a:extLst>
            </p:cNvPr>
            <p:cNvSpPr txBox="1"/>
            <p:nvPr/>
          </p:nvSpPr>
          <p:spPr>
            <a:xfrm>
              <a:off x="4937609" y="1015035"/>
              <a:ext cx="4165010" cy="98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三角形相似定理</a:t>
              </a:r>
            </a:p>
            <a:p>
              <a:pPr defTabSz="609585">
                <a:defRPr/>
              </a:pPr>
              <a:r>
                <a:rPr kumimoji="1" lang="en-US" altLang="zh-CN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(</a:t>
              </a: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两边成比例且夹角相等</a:t>
              </a:r>
              <a:r>
                <a:rPr kumimoji="1" lang="en-US" altLang="zh-CN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)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4A4827A1-41C1-4BE1-ADD0-5C6090BDD3ED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8223B93D-90C6-46B1-B8C3-DE96C27B7C7C}"/>
              </a:ext>
            </a:extLst>
          </p:cNvPr>
          <p:cNvGrpSpPr/>
          <p:nvPr/>
        </p:nvGrpSpPr>
        <p:grpSpPr>
          <a:xfrm>
            <a:off x="5319274" y="4143653"/>
            <a:ext cx="4111117" cy="693707"/>
            <a:chOff x="3926652" y="1015035"/>
            <a:chExt cx="4897180" cy="826347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9441B7FC-253B-43C0-B44A-834BBF8D13FD}"/>
                </a:ext>
              </a:extLst>
            </p:cNvPr>
            <p:cNvSpPr txBox="1"/>
            <p:nvPr/>
          </p:nvSpPr>
          <p:spPr>
            <a:xfrm>
              <a:off x="4937609" y="1135821"/>
              <a:ext cx="3886223" cy="5499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三角形相似条件的证明</a:t>
              </a: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338AE6AE-42EC-4D27-A5D0-7ED8857AB4AE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7002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200C3F6-B802-44A2-8658-174C1F1E0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73D41-67E4-4034-B69C-1D1ADC1F0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C5649F14-4A91-4AE7-98D5-12C522E1A513}"/>
              </a:ext>
            </a:extLst>
          </p:cNvPr>
          <p:cNvGrpSpPr/>
          <p:nvPr/>
        </p:nvGrpSpPr>
        <p:grpSpPr>
          <a:xfrm>
            <a:off x="1776745" y="4746211"/>
            <a:ext cx="3101294" cy="364914"/>
            <a:chOff x="4545353" y="4846437"/>
            <a:chExt cx="3101294" cy="36491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28FD127-96F3-4936-8369-525806295F39}"/>
                </a:ext>
              </a:extLst>
            </p:cNvPr>
            <p:cNvSpPr/>
            <p:nvPr/>
          </p:nvSpPr>
          <p:spPr>
            <a:xfrm>
              <a:off x="4545353" y="4890395"/>
              <a:ext cx="31012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457200">
                <a:defRPr/>
              </a:pP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xippt           </a:t>
              </a:r>
              <a:r>
                <a:rPr lang="zh-CN" altLang="en-US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lang="zh-CN" altLang="en-US" sz="1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C58E0300-DAC0-4D69-AA2E-379F9D53CF2C}"/>
                </a:ext>
              </a:extLst>
            </p:cNvPr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FF147C9E-19A6-4B8B-B767-4177B68C0EAE}"/>
              </a:ext>
            </a:extLst>
          </p:cNvPr>
          <p:cNvGrpSpPr/>
          <p:nvPr/>
        </p:nvGrpSpPr>
        <p:grpSpPr>
          <a:xfrm>
            <a:off x="1742956" y="2521210"/>
            <a:ext cx="6211619" cy="1562477"/>
            <a:chOff x="1742956" y="2521210"/>
            <a:chExt cx="6211619" cy="1562477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B061E4A-84DF-4BDA-80C7-7A669838DE77}"/>
                </a:ext>
              </a:extLst>
            </p:cNvPr>
            <p:cNvSpPr/>
            <p:nvPr/>
          </p:nvSpPr>
          <p:spPr bwMode="auto">
            <a:xfrm>
              <a:off x="1742956" y="2521210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836E1A0-EEC5-478C-B69D-33E9DF065708}"/>
                </a:ext>
              </a:extLst>
            </p:cNvPr>
            <p:cNvSpPr/>
            <p:nvPr/>
          </p:nvSpPr>
          <p:spPr>
            <a:xfrm>
              <a:off x="1776745" y="3806688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E46DD37F-8D14-48D0-86C7-DB62254CB6F0}"/>
                </a:ext>
              </a:extLst>
            </p:cNvPr>
            <p:cNvCxnSpPr>
              <a:cxnSpLocks/>
            </p:cNvCxnSpPr>
            <p:nvPr/>
          </p:nvCxnSpPr>
          <p:spPr>
            <a:xfrm>
              <a:off x="1827545" y="3603152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B2BB9995-E454-45B2-B84F-39F60AB14413}"/>
              </a:ext>
            </a:extLst>
          </p:cNvPr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474F5CF-43CD-4676-A00C-83878DAB78F1}"/>
              </a:ext>
            </a:extLst>
          </p:cNvPr>
          <p:cNvSpPr/>
          <p:nvPr/>
        </p:nvSpPr>
        <p:spPr bwMode="auto">
          <a:xfrm>
            <a:off x="1768356" y="1918811"/>
            <a:ext cx="338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27.2.1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>
            <a:extLst>
              <a:ext uri="{FF2B5EF4-FFF2-40B4-BE49-F238E27FC236}">
                <a16:creationId xmlns:a16="http://schemas.microsoft.com/office/drawing/2014/main" id="{65AC47E2-02D0-41F2-B554-5F8D2FAC7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/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597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AC2DE27-2B43-4945-8CCF-F07C426224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9BEE070-89E2-45D2-B93E-A228A249858E}"/>
              </a:ext>
            </a:extLst>
          </p:cNvPr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、初步掌握“三边成比例的两个三角形相似”和</a:t>
            </a:r>
            <a:b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</a:b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“两边成比例且夹角相等的两个三角形相似”的判定方法。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、能够运用三角形相似的条件解决简单的问题。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8A3B9E7-D337-4392-9FFB-69EBEDECAD90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>
              <a:extLst>
                <a:ext uri="{FF2B5EF4-FFF2-40B4-BE49-F238E27FC236}">
                  <a16:creationId xmlns:a16="http://schemas.microsoft.com/office/drawing/2014/main" id="{60082523-E933-4377-BA6C-77E28E848C4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756D7FC1-31A4-493D-9DC8-5E9C75908A65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BB7BA266-E734-40AC-919F-93B114653EA1}"/>
              </a:ext>
            </a:extLst>
          </p:cNvPr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2EF32ABF-AA0D-4E14-87E0-9FA76EA283A2}"/>
                </a:ext>
              </a:extLst>
            </p:cNvPr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25EC1176-E8FB-4E59-908B-1116C8F075A5}"/>
                </a:ext>
              </a:extLst>
            </p:cNvPr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5425439" cy="865006"/>
            <a:chOff x="210705" y="105395"/>
            <a:chExt cx="5425439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4493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判定三角形全等条件知识点回顾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70F52CD4-8FB3-4ADA-B636-2D7821607A7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3532" y="1511300"/>
            <a:ext cx="9364936" cy="363988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980C903-FC6B-4091-98F4-60F9B0CD78AB}"/>
              </a:ext>
            </a:extLst>
          </p:cNvPr>
          <p:cNvSpPr txBox="1"/>
          <p:nvPr/>
        </p:nvSpPr>
        <p:spPr>
          <a:xfrm>
            <a:off x="2717800" y="5484187"/>
            <a:ext cx="675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本节课我们研究三角形相似的判定方法？</a:t>
            </a:r>
          </a:p>
        </p:txBody>
      </p:sp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小组讨论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等腰三角形 7">
            <a:extLst>
              <a:ext uri="{FF2B5EF4-FFF2-40B4-BE49-F238E27FC236}">
                <a16:creationId xmlns:a16="http://schemas.microsoft.com/office/drawing/2014/main" id="{05BDCBF3-EAA9-48F5-A7E0-5251CBC3E617}"/>
              </a:ext>
            </a:extLst>
          </p:cNvPr>
          <p:cNvSpPr/>
          <p:nvPr/>
        </p:nvSpPr>
        <p:spPr>
          <a:xfrm>
            <a:off x="4995175" y="3959796"/>
            <a:ext cx="1526241" cy="1424621"/>
          </a:xfrm>
          <a:prstGeom prst="triangle">
            <a:avLst/>
          </a:prstGeom>
          <a:solidFill>
            <a:srgbClr val="50742F"/>
          </a:solidFill>
          <a:ln w="25400" cap="flat" cmpd="sng" algn="ctr">
            <a:solidFill>
              <a:srgbClr val="50742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2C9FB5B-2890-4096-8173-328360765FC4}"/>
              </a:ext>
            </a:extLst>
          </p:cNvPr>
          <p:cNvSpPr txBox="1"/>
          <p:nvPr/>
        </p:nvSpPr>
        <p:spPr>
          <a:xfrm>
            <a:off x="1346200" y="1567635"/>
            <a:ext cx="9702799" cy="1696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纸上任意画一个三角形，再画一个三角形，使它的各边长都是原来三角形各边长的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k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倍，度量这两个三角形的角，它们分别相等吗？这两个三角形相似吗？</a:t>
            </a: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7EC7BEEA-46F6-472A-83C8-7109739263E8}"/>
              </a:ext>
            </a:extLst>
          </p:cNvPr>
          <p:cNvSpPr/>
          <p:nvPr/>
        </p:nvSpPr>
        <p:spPr>
          <a:xfrm>
            <a:off x="5003127" y="3970648"/>
            <a:ext cx="1526241" cy="1424621"/>
          </a:xfrm>
          <a:prstGeom prst="triangle">
            <a:avLst/>
          </a:prstGeom>
          <a:solidFill>
            <a:srgbClr val="4BC5B9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8734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7272098" cy="865006"/>
            <a:chOff x="210705" y="105395"/>
            <a:chExt cx="7272098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6340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探究与证明（通过三边判定两个三角形相似）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86B5C5C-D3F2-4EA4-8F03-10EF4FD0E12F}"/>
                  </a:ext>
                </a:extLst>
              </p:cNvPr>
              <p:cNvSpPr txBox="1"/>
              <p:nvPr/>
            </p:nvSpPr>
            <p:spPr>
              <a:xfrm>
                <a:off x="1252477" y="1477097"/>
                <a:ext cx="8036859" cy="556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20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求证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86B5C5C-D3F2-4EA4-8F03-10EF4FD0E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477" y="1477097"/>
                <a:ext cx="8036859" cy="556947"/>
              </a:xfrm>
              <a:prstGeom prst="rect">
                <a:avLst/>
              </a:prstGeom>
              <a:blipFill>
                <a:blip r:embed="rId3"/>
                <a:stretch>
                  <a:fillRect l="-758" r="-3942" b="-3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等腰三角形 8">
            <a:extLst>
              <a:ext uri="{FF2B5EF4-FFF2-40B4-BE49-F238E27FC236}">
                <a16:creationId xmlns:a16="http://schemas.microsoft.com/office/drawing/2014/main" id="{36AD1701-EB11-4081-8616-40DF9815BF3E}"/>
              </a:ext>
            </a:extLst>
          </p:cNvPr>
          <p:cNvSpPr/>
          <p:nvPr/>
        </p:nvSpPr>
        <p:spPr>
          <a:xfrm>
            <a:off x="1325182" y="35507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24375B3C-0C75-4288-99DE-76E8E7F34AC6}"/>
              </a:ext>
            </a:extLst>
          </p:cNvPr>
          <p:cNvSpPr/>
          <p:nvPr/>
        </p:nvSpPr>
        <p:spPr>
          <a:xfrm>
            <a:off x="3649258" y="3068935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1157678-E0A6-43D9-BE91-07CD3B410E8A}"/>
              </a:ext>
            </a:extLst>
          </p:cNvPr>
          <p:cNvSpPr txBox="1"/>
          <p:nvPr/>
        </p:nvSpPr>
        <p:spPr>
          <a:xfrm>
            <a:off x="1890362" y="30689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DA7494D-93EA-47BE-A89B-297261B480AD}"/>
              </a:ext>
            </a:extLst>
          </p:cNvPr>
          <p:cNvSpPr txBox="1"/>
          <p:nvPr/>
        </p:nvSpPr>
        <p:spPr>
          <a:xfrm>
            <a:off x="931274" y="46399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85990C4-14D5-4B13-A3E5-CEAABCB51E37}"/>
              </a:ext>
            </a:extLst>
          </p:cNvPr>
          <p:cNvSpPr txBox="1"/>
          <p:nvPr/>
        </p:nvSpPr>
        <p:spPr>
          <a:xfrm>
            <a:off x="2284271" y="44808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AE178A3-007E-4203-A557-B7BD9580C654}"/>
              </a:ext>
            </a:extLst>
          </p:cNvPr>
          <p:cNvSpPr txBox="1"/>
          <p:nvPr/>
        </p:nvSpPr>
        <p:spPr>
          <a:xfrm>
            <a:off x="4542008" y="2607270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29AAA91-16E5-46E4-8A27-192BCCD667FA}"/>
              </a:ext>
            </a:extLst>
          </p:cNvPr>
          <p:cNvSpPr txBox="1"/>
          <p:nvPr/>
        </p:nvSpPr>
        <p:spPr>
          <a:xfrm>
            <a:off x="3345535" y="502548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50E2417-428C-4FEC-A1A0-E8FA00BF8558}"/>
              </a:ext>
            </a:extLst>
          </p:cNvPr>
          <p:cNvSpPr txBox="1"/>
          <p:nvPr/>
        </p:nvSpPr>
        <p:spPr>
          <a:xfrm>
            <a:off x="5676806" y="502548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E1CF23A-37FD-45A7-B53E-4721D358FACE}"/>
              </a:ext>
            </a:extLst>
          </p:cNvPr>
          <p:cNvSpPr txBox="1"/>
          <p:nvPr/>
        </p:nvSpPr>
        <p:spPr>
          <a:xfrm>
            <a:off x="7050002" y="2326820"/>
            <a:ext cx="4210724" cy="1161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提示：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两个三角形除对应边成比例外无其他条件，通过构建条件的方法证明两个三角形相似。</a:t>
            </a:r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id="{8A4CDFA4-B612-4866-962E-BAB95409AC44}"/>
              </a:ext>
            </a:extLst>
          </p:cNvPr>
          <p:cNvSpPr/>
          <p:nvPr/>
        </p:nvSpPr>
        <p:spPr>
          <a:xfrm rot="10800000">
            <a:off x="3884806" y="3734565"/>
            <a:ext cx="793377" cy="860612"/>
          </a:xfrm>
          <a:prstGeom prst="arc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185AA34-47F8-4E04-867C-099F4272927C}"/>
              </a:ext>
            </a:extLst>
          </p:cNvPr>
          <p:cNvCxnSpPr>
            <a:stCxn id="14" idx="2"/>
          </p:cNvCxnSpPr>
          <p:nvPr/>
        </p:nvCxnSpPr>
        <p:spPr>
          <a:xfrm flipH="1">
            <a:off x="3990994" y="3068935"/>
            <a:ext cx="793061" cy="1364878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DFBD77EE-2E29-4675-9B8B-D03F7A5B3EC8}"/>
              </a:ext>
            </a:extLst>
          </p:cNvPr>
          <p:cNvCxnSpPr>
            <a:cxnSpLocks/>
          </p:cNvCxnSpPr>
          <p:nvPr/>
        </p:nvCxnSpPr>
        <p:spPr>
          <a:xfrm flipH="1">
            <a:off x="3984270" y="4415886"/>
            <a:ext cx="1586437" cy="8964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38E84ED8-D60C-4BF3-B890-E91608ADC004}"/>
              </a:ext>
            </a:extLst>
          </p:cNvPr>
          <p:cNvCxnSpPr>
            <a:cxnSpLocks/>
          </p:cNvCxnSpPr>
          <p:nvPr/>
        </p:nvCxnSpPr>
        <p:spPr>
          <a:xfrm flipH="1" flipV="1">
            <a:off x="4790780" y="3058375"/>
            <a:ext cx="779927" cy="1357511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3CA73E7F-8DC0-45AF-A46B-82C457C164BD}"/>
              </a:ext>
            </a:extLst>
          </p:cNvPr>
          <p:cNvSpPr txBox="1"/>
          <p:nvPr/>
        </p:nvSpPr>
        <p:spPr>
          <a:xfrm>
            <a:off x="3521733" y="41474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CDF1C7A-0066-4B77-AFEB-EFBC2B8EBE5C}"/>
              </a:ext>
            </a:extLst>
          </p:cNvPr>
          <p:cNvSpPr txBox="1"/>
          <p:nvPr/>
        </p:nvSpPr>
        <p:spPr>
          <a:xfrm>
            <a:off x="5562284" y="410215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58D1123-079D-4C9B-A12B-03A5AEF31EDD}"/>
              </a:ext>
            </a:extLst>
          </p:cNvPr>
          <p:cNvSpPr/>
          <p:nvPr/>
        </p:nvSpPr>
        <p:spPr>
          <a:xfrm>
            <a:off x="7067015" y="3569957"/>
            <a:ext cx="3693236" cy="1085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证明：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在线段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上截取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A'D=AB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过点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作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DE // B'C'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，交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A'C'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于点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E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5E39451-B710-45FF-A7CD-E70B06000066}"/>
              </a:ext>
            </a:extLst>
          </p:cNvPr>
          <p:cNvSpPr/>
          <p:nvPr/>
        </p:nvSpPr>
        <p:spPr>
          <a:xfrm>
            <a:off x="7061902" y="4737498"/>
            <a:ext cx="3916237" cy="96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根据</a:t>
            </a:r>
            <a:r>
              <a:rPr lang="en-US" altLang="zh-CN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“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平行于三角形一边的直线和其他两边相交，所构成的三角形与原三角形相似</a:t>
            </a:r>
            <a:r>
              <a:rPr lang="en-US" altLang="zh-CN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”</a:t>
            </a: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的结论可得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△A'DE∽△A'B'C'</a:t>
            </a: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．</a:t>
            </a:r>
          </a:p>
        </p:txBody>
      </p:sp>
    </p:spTree>
    <p:extLst>
      <p:ext uri="{BB962C8B-B14F-4D97-AF65-F5344CB8AC3E}">
        <p14:creationId xmlns:p14="http://schemas.microsoft.com/office/powerpoint/2010/main" val="702770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7272098" cy="865006"/>
            <a:chOff x="210705" y="105395"/>
            <a:chExt cx="7272098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6340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探究与证明（通过三边判定两个三角形相似）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5FC37E2-BE51-4772-AC29-BBBED29E3EEB}"/>
                  </a:ext>
                </a:extLst>
              </p:cNvPr>
              <p:cNvSpPr txBox="1"/>
              <p:nvPr/>
            </p:nvSpPr>
            <p:spPr>
              <a:xfrm>
                <a:off x="1349903" y="1489217"/>
                <a:ext cx="8036859" cy="556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20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求证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5FC37E2-BE51-4772-AC29-BBBED29E3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903" y="1489217"/>
                <a:ext cx="8036859" cy="556947"/>
              </a:xfrm>
              <a:prstGeom prst="rect">
                <a:avLst/>
              </a:prstGeom>
              <a:blipFill>
                <a:blip r:embed="rId3"/>
                <a:stretch>
                  <a:fillRect l="-758" r="-3942" b="-3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等腰三角形 8">
            <a:extLst>
              <a:ext uri="{FF2B5EF4-FFF2-40B4-BE49-F238E27FC236}">
                <a16:creationId xmlns:a16="http://schemas.microsoft.com/office/drawing/2014/main" id="{F876EC15-68E7-4CDA-957A-EAA732987CDD}"/>
              </a:ext>
            </a:extLst>
          </p:cNvPr>
          <p:cNvSpPr/>
          <p:nvPr/>
        </p:nvSpPr>
        <p:spPr>
          <a:xfrm>
            <a:off x="1422608" y="34237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A94CDED8-4C6B-4785-A131-4E63C79CD7C3}"/>
              </a:ext>
            </a:extLst>
          </p:cNvPr>
          <p:cNvSpPr/>
          <p:nvPr/>
        </p:nvSpPr>
        <p:spPr>
          <a:xfrm>
            <a:off x="3340785" y="2858993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F02E0B2-7586-4658-BDE8-4D24E949E9DF}"/>
              </a:ext>
            </a:extLst>
          </p:cNvPr>
          <p:cNvSpPr txBox="1"/>
          <p:nvPr/>
        </p:nvSpPr>
        <p:spPr>
          <a:xfrm>
            <a:off x="1987788" y="29419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9DB709C-3935-48EE-BBE9-4D4810FF5C17}"/>
              </a:ext>
            </a:extLst>
          </p:cNvPr>
          <p:cNvSpPr txBox="1"/>
          <p:nvPr/>
        </p:nvSpPr>
        <p:spPr>
          <a:xfrm>
            <a:off x="1028700" y="45129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8933BE6-4DA6-462A-A0A5-5CFB45E35DA2}"/>
              </a:ext>
            </a:extLst>
          </p:cNvPr>
          <p:cNvSpPr txBox="1"/>
          <p:nvPr/>
        </p:nvSpPr>
        <p:spPr>
          <a:xfrm>
            <a:off x="2381697" y="43538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1214DAE-B03B-4D15-9354-3D90D88B5507}"/>
              </a:ext>
            </a:extLst>
          </p:cNvPr>
          <p:cNvSpPr txBox="1"/>
          <p:nvPr/>
        </p:nvSpPr>
        <p:spPr>
          <a:xfrm>
            <a:off x="4233535" y="239732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1B1D15E-18D7-4C59-B0B4-6D56C38AB388}"/>
              </a:ext>
            </a:extLst>
          </p:cNvPr>
          <p:cNvSpPr txBox="1"/>
          <p:nvPr/>
        </p:nvSpPr>
        <p:spPr>
          <a:xfrm>
            <a:off x="3037062" y="48155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B5DED7F-988D-4CB4-B23A-B3005B4B408A}"/>
              </a:ext>
            </a:extLst>
          </p:cNvPr>
          <p:cNvSpPr txBox="1"/>
          <p:nvPr/>
        </p:nvSpPr>
        <p:spPr>
          <a:xfrm>
            <a:off x="5368333" y="48155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弧形 16">
            <a:extLst>
              <a:ext uri="{FF2B5EF4-FFF2-40B4-BE49-F238E27FC236}">
                <a16:creationId xmlns:a16="http://schemas.microsoft.com/office/drawing/2014/main" id="{B0AD819B-9DE6-4019-B759-AAF3FBE8797A}"/>
              </a:ext>
            </a:extLst>
          </p:cNvPr>
          <p:cNvSpPr/>
          <p:nvPr/>
        </p:nvSpPr>
        <p:spPr>
          <a:xfrm rot="10800000">
            <a:off x="3576333" y="3524623"/>
            <a:ext cx="793377" cy="860612"/>
          </a:xfrm>
          <a:prstGeom prst="arc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1416955-914B-480A-9B5F-D7A282ED3FDF}"/>
              </a:ext>
            </a:extLst>
          </p:cNvPr>
          <p:cNvCxnSpPr>
            <a:stCxn id="14" idx="2"/>
          </p:cNvCxnSpPr>
          <p:nvPr/>
        </p:nvCxnSpPr>
        <p:spPr>
          <a:xfrm flipH="1">
            <a:off x="3682521" y="2858993"/>
            <a:ext cx="793061" cy="1364878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055DD377-6502-4C0D-9818-0371AE1650B8}"/>
              </a:ext>
            </a:extLst>
          </p:cNvPr>
          <p:cNvCxnSpPr>
            <a:cxnSpLocks/>
          </p:cNvCxnSpPr>
          <p:nvPr/>
        </p:nvCxnSpPr>
        <p:spPr>
          <a:xfrm flipH="1">
            <a:off x="3675797" y="4205944"/>
            <a:ext cx="1586437" cy="8964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C7AB05F0-684D-4C5D-9CDC-E8EB26701531}"/>
              </a:ext>
            </a:extLst>
          </p:cNvPr>
          <p:cNvCxnSpPr>
            <a:cxnSpLocks/>
          </p:cNvCxnSpPr>
          <p:nvPr/>
        </p:nvCxnSpPr>
        <p:spPr>
          <a:xfrm flipH="1" flipV="1">
            <a:off x="4482307" y="2848433"/>
            <a:ext cx="779927" cy="1357511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74B2AD4-C211-4862-9717-FC8CE7F5DEE4}"/>
              </a:ext>
            </a:extLst>
          </p:cNvPr>
          <p:cNvSpPr txBox="1"/>
          <p:nvPr/>
        </p:nvSpPr>
        <p:spPr>
          <a:xfrm>
            <a:off x="3213260" y="393749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D1B730C-3EDE-4F6E-B727-1B6E83A43907}"/>
              </a:ext>
            </a:extLst>
          </p:cNvPr>
          <p:cNvSpPr txBox="1"/>
          <p:nvPr/>
        </p:nvSpPr>
        <p:spPr>
          <a:xfrm>
            <a:off x="5253811" y="389221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B799D779-6BDB-43A7-8B2A-E3E3B797860A}"/>
                  </a:ext>
                </a:extLst>
              </p:cNvPr>
              <p:cNvSpPr/>
              <p:nvPr/>
            </p:nvSpPr>
            <p:spPr>
              <a:xfrm>
                <a:off x="6096000" y="2334117"/>
                <a:ext cx="5741123" cy="37436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∵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△</a:t>
                </a:r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A'DE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∽△</a:t>
                </a:r>
                <a:r>
                  <a:rPr lang="en-US" altLang="zh-CN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A'B‘C’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Times New Roman" pitchFamily="18" charset="0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，而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AB=A’D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dirty="0" smtClean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,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BC=DE,AC=A’E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DA’E=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B’A’C’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A’DE=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A’ED=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A’C’B’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14:m>
                  <m:oMath xmlns:m="http://schemas.openxmlformats.org/officeDocument/2006/math"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B799D779-6BDB-43A7-8B2A-E3E3B79786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34117"/>
                <a:ext cx="5741123" cy="3743654"/>
              </a:xfrm>
              <a:prstGeom prst="rect">
                <a:avLst/>
              </a:prstGeom>
              <a:blipFill>
                <a:blip r:embed="rId4"/>
                <a:stretch>
                  <a:fillRect l="-849" r="-212" b="-16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6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小结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E2F3223-F865-4EF7-831E-BD160B716729}"/>
              </a:ext>
            </a:extLst>
          </p:cNvPr>
          <p:cNvSpPr txBox="1"/>
          <p:nvPr/>
        </p:nvSpPr>
        <p:spPr>
          <a:xfrm>
            <a:off x="1281410" y="1702520"/>
            <a:ext cx="954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8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三边判定三角形相似定理</a:t>
            </a:r>
            <a:r>
              <a:rPr lang="zh-CN" altLang="en-US" sz="2800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r>
              <a:rPr lang="zh-CN" altLang="en-US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三边成比例的两个三角形相似。</a:t>
            </a:r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CFC9003C-CF17-4411-9958-BC2ADE3275E7}"/>
              </a:ext>
            </a:extLst>
          </p:cNvPr>
          <p:cNvSpPr/>
          <p:nvPr/>
        </p:nvSpPr>
        <p:spPr>
          <a:xfrm>
            <a:off x="1675318" y="36650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A03E65E3-4AC3-4E37-B1B4-836656896535}"/>
              </a:ext>
            </a:extLst>
          </p:cNvPr>
          <p:cNvSpPr/>
          <p:nvPr/>
        </p:nvSpPr>
        <p:spPr>
          <a:xfrm>
            <a:off x="3593495" y="3100293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5C3A10F-DE46-4927-ABF1-42A1492E7529}"/>
              </a:ext>
            </a:extLst>
          </p:cNvPr>
          <p:cNvSpPr txBox="1"/>
          <p:nvPr/>
        </p:nvSpPr>
        <p:spPr>
          <a:xfrm>
            <a:off x="2240498" y="31832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178EB91-C739-4862-B4CB-EA859039F888}"/>
              </a:ext>
            </a:extLst>
          </p:cNvPr>
          <p:cNvSpPr txBox="1"/>
          <p:nvPr/>
        </p:nvSpPr>
        <p:spPr>
          <a:xfrm>
            <a:off x="1281410" y="47542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D764C28-2EB4-401A-B082-2807A7850981}"/>
              </a:ext>
            </a:extLst>
          </p:cNvPr>
          <p:cNvSpPr txBox="1"/>
          <p:nvPr/>
        </p:nvSpPr>
        <p:spPr>
          <a:xfrm>
            <a:off x="2634407" y="45951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EEE4061-B75F-49BC-8B31-CAA2661D8D0A}"/>
              </a:ext>
            </a:extLst>
          </p:cNvPr>
          <p:cNvSpPr txBox="1"/>
          <p:nvPr/>
        </p:nvSpPr>
        <p:spPr>
          <a:xfrm>
            <a:off x="4486245" y="263862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A787517-D960-46F8-949F-F8CD99C8F140}"/>
              </a:ext>
            </a:extLst>
          </p:cNvPr>
          <p:cNvSpPr txBox="1"/>
          <p:nvPr/>
        </p:nvSpPr>
        <p:spPr>
          <a:xfrm>
            <a:off x="3289772" y="50568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53B60C5-88D1-44D8-88B3-6B74AEEDEAD6}"/>
              </a:ext>
            </a:extLst>
          </p:cNvPr>
          <p:cNvSpPr txBox="1"/>
          <p:nvPr/>
        </p:nvSpPr>
        <p:spPr>
          <a:xfrm>
            <a:off x="5621043" y="50568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D45D4A7-DB03-4716-83A8-C8A1CBA8B194}"/>
              </a:ext>
            </a:extLst>
          </p:cNvPr>
          <p:cNvSpPr/>
          <p:nvPr/>
        </p:nvSpPr>
        <p:spPr>
          <a:xfrm>
            <a:off x="6919176" y="3183235"/>
            <a:ext cx="14816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几何语言：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97FBDF0-1B46-4E64-8EBB-74F1FF0B9615}"/>
                  </a:ext>
                </a:extLst>
              </p:cNvPr>
              <p:cNvSpPr/>
              <p:nvPr/>
            </p:nvSpPr>
            <p:spPr>
              <a:xfrm>
                <a:off x="6915473" y="3639713"/>
                <a:ext cx="4214546" cy="1164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en-US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</a:t>
                </a:r>
                <a:endParaRPr lang="en-US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697FBDF0-1B46-4E64-8EBB-74F1FF0B9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473" y="3639713"/>
                <a:ext cx="4214546" cy="1164678"/>
              </a:xfrm>
              <a:prstGeom prst="rect">
                <a:avLst/>
              </a:prstGeom>
              <a:blipFill>
                <a:blip r:embed="rId3"/>
                <a:stretch>
                  <a:fillRect l="-1445" b="-94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172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511DEA1-7F81-4C91-8DF4-5DC20E16D801}"/>
              </a:ext>
            </a:extLst>
          </p:cNvPr>
          <p:cNvGrpSpPr/>
          <p:nvPr/>
        </p:nvGrpSpPr>
        <p:grpSpPr>
          <a:xfrm>
            <a:off x="210705" y="105395"/>
            <a:ext cx="9734311" cy="865006"/>
            <a:chOff x="210705" y="105395"/>
            <a:chExt cx="9734311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2AE053A-E272-49B4-BCDB-E9D98552B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ADDD305E-29A5-4A5E-ADA0-AF6921A6C6B8}"/>
                </a:ext>
              </a:extLst>
            </p:cNvPr>
            <p:cNvSpPr txBox="1"/>
            <p:nvPr/>
          </p:nvSpPr>
          <p:spPr>
            <a:xfrm>
              <a:off x="1142606" y="296288"/>
              <a:ext cx="88024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探究与证明（通过两边成比例且夹角相等判定两个三角形相似）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A1A4C58-1009-4694-ADAE-D538230B62AF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C50ED7C-E5B6-4FB3-BB7D-07A60BBC4669}"/>
                  </a:ext>
                </a:extLst>
              </p:cNvPr>
              <p:cNvSpPr txBox="1"/>
              <p:nvPr/>
            </p:nvSpPr>
            <p:spPr>
              <a:xfrm>
                <a:off x="1312106" y="1467429"/>
                <a:ext cx="8802409" cy="53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在△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</a:t>
                </a:r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=∠</m:t>
                    </m:r>
                    <m:sSup>
                      <m:sSupPr>
                        <m:ctrlPr>
                          <a:rPr lang="en-US" altLang="zh-CN" sz="20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CN" sz="200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求证</m:t>
                    </m:r>
                    <m:r>
                      <a:rPr lang="en-US" altLang="zh-CN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ABC</m:t>
                    </m:r>
                    <m:r>
                      <a:rPr lang="zh-CN" altLang="en-US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∽△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00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C50ED7C-E5B6-4FB3-BB7D-07A60BBC4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106" y="1467429"/>
                <a:ext cx="8802409" cy="537968"/>
              </a:xfrm>
              <a:prstGeom prst="rect">
                <a:avLst/>
              </a:prstGeom>
              <a:blipFill>
                <a:blip r:embed="rId3"/>
                <a:stretch>
                  <a:fillRect l="-693" b="-79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等腰三角形 8">
            <a:extLst>
              <a:ext uri="{FF2B5EF4-FFF2-40B4-BE49-F238E27FC236}">
                <a16:creationId xmlns:a16="http://schemas.microsoft.com/office/drawing/2014/main" id="{88546A90-7D0E-4CCC-923D-E557354CE11E}"/>
              </a:ext>
            </a:extLst>
          </p:cNvPr>
          <p:cNvSpPr/>
          <p:nvPr/>
        </p:nvSpPr>
        <p:spPr>
          <a:xfrm>
            <a:off x="1325182" y="3715870"/>
            <a:ext cx="1614454" cy="1391771"/>
          </a:xfrm>
          <a:prstGeom prst="triangle">
            <a:avLst/>
          </a:prstGeom>
          <a:noFill/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194D57CE-805A-4084-85D5-5500A9E045C1}"/>
              </a:ext>
            </a:extLst>
          </p:cNvPr>
          <p:cNvSpPr/>
          <p:nvPr/>
        </p:nvSpPr>
        <p:spPr>
          <a:xfrm>
            <a:off x="3243359" y="3151093"/>
            <a:ext cx="2269595" cy="1956548"/>
          </a:xfrm>
          <a:prstGeom prst="triangl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143E8A0-B14C-4E63-B993-F8E561D46649}"/>
              </a:ext>
            </a:extLst>
          </p:cNvPr>
          <p:cNvSpPr txBox="1"/>
          <p:nvPr/>
        </p:nvSpPr>
        <p:spPr>
          <a:xfrm>
            <a:off x="1890362" y="3234035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E4DAAAD-03A8-44E3-B703-7D042E041420}"/>
              </a:ext>
            </a:extLst>
          </p:cNvPr>
          <p:cNvSpPr txBox="1"/>
          <p:nvPr/>
        </p:nvSpPr>
        <p:spPr>
          <a:xfrm>
            <a:off x="931274" y="480508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2E59417-2801-4BBD-9CE6-182ADB5C89DD}"/>
              </a:ext>
            </a:extLst>
          </p:cNvPr>
          <p:cNvSpPr txBox="1"/>
          <p:nvPr/>
        </p:nvSpPr>
        <p:spPr>
          <a:xfrm>
            <a:off x="2284271" y="4645976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B08C64D-1348-4BBD-ABA9-47A5C0BC41EF}"/>
              </a:ext>
            </a:extLst>
          </p:cNvPr>
          <p:cNvSpPr txBox="1"/>
          <p:nvPr/>
        </p:nvSpPr>
        <p:spPr>
          <a:xfrm>
            <a:off x="4136109" y="2689428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861BB37-D96B-4320-AC0F-7181873AA526}"/>
              </a:ext>
            </a:extLst>
          </p:cNvPr>
          <p:cNvSpPr txBox="1"/>
          <p:nvPr/>
        </p:nvSpPr>
        <p:spPr>
          <a:xfrm>
            <a:off x="2939636" y="51076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BD64E99-E5B6-4456-BA92-E2025F5FF20A}"/>
              </a:ext>
            </a:extLst>
          </p:cNvPr>
          <p:cNvSpPr txBox="1"/>
          <p:nvPr/>
        </p:nvSpPr>
        <p:spPr>
          <a:xfrm>
            <a:off x="5270907" y="510764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BF2F9DB-E802-4917-A3BF-716AD028FE19}"/>
              </a:ext>
            </a:extLst>
          </p:cNvPr>
          <p:cNvSpPr txBox="1"/>
          <p:nvPr/>
        </p:nvSpPr>
        <p:spPr>
          <a:xfrm>
            <a:off x="6524580" y="2626642"/>
            <a:ext cx="4210724" cy="10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提示：</a:t>
            </a:r>
            <a:endParaRPr lang="en-US" altLang="zh-CN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两个三角形除对应边成比例外无其他条件，通过构建条件的方法证明两个三角形相似。</a:t>
            </a:r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id="{E6F8E25A-CA74-40D9-8C1D-046B177B7AE3}"/>
              </a:ext>
            </a:extLst>
          </p:cNvPr>
          <p:cNvSpPr/>
          <p:nvPr/>
        </p:nvSpPr>
        <p:spPr>
          <a:xfrm rot="10800000">
            <a:off x="3478907" y="3816723"/>
            <a:ext cx="793377" cy="860612"/>
          </a:xfrm>
          <a:prstGeom prst="arc">
            <a:avLst/>
          </a:prstGeom>
          <a:noFill/>
          <a:ln w="25400" cap="flat" cmpd="sng" algn="ctr">
            <a:solidFill>
              <a:srgbClr val="3163C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F1AF3252-6C9D-4246-9BE3-E91E23BEE6F9}"/>
              </a:ext>
            </a:extLst>
          </p:cNvPr>
          <p:cNvCxnSpPr>
            <a:stCxn id="14" idx="2"/>
          </p:cNvCxnSpPr>
          <p:nvPr/>
        </p:nvCxnSpPr>
        <p:spPr>
          <a:xfrm flipH="1">
            <a:off x="3585095" y="3151093"/>
            <a:ext cx="793061" cy="1364878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EE53D7B9-0205-4A5B-AB45-1FAFB5B70EE8}"/>
              </a:ext>
            </a:extLst>
          </p:cNvPr>
          <p:cNvCxnSpPr>
            <a:cxnSpLocks/>
          </p:cNvCxnSpPr>
          <p:nvPr/>
        </p:nvCxnSpPr>
        <p:spPr>
          <a:xfrm flipH="1">
            <a:off x="3578371" y="4498044"/>
            <a:ext cx="1586437" cy="8964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DE5127AB-8CA7-4D79-BB1E-505D86BF84E1}"/>
              </a:ext>
            </a:extLst>
          </p:cNvPr>
          <p:cNvCxnSpPr>
            <a:cxnSpLocks/>
          </p:cNvCxnSpPr>
          <p:nvPr/>
        </p:nvCxnSpPr>
        <p:spPr>
          <a:xfrm flipH="1" flipV="1">
            <a:off x="4384881" y="3140533"/>
            <a:ext cx="779927" cy="1357511"/>
          </a:xfrm>
          <a:prstGeom prst="line">
            <a:avLst/>
          </a:prstGeom>
          <a:noFill/>
          <a:ln w="25400" cap="flat" cmpd="sng" algn="ctr">
            <a:solidFill>
              <a:srgbClr val="4B14AA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5372B043-6FBE-46C3-B7C9-4E70313AF8F1}"/>
              </a:ext>
            </a:extLst>
          </p:cNvPr>
          <p:cNvSpPr txBox="1"/>
          <p:nvPr/>
        </p:nvSpPr>
        <p:spPr>
          <a:xfrm>
            <a:off x="3115834" y="4229593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62A0263-722D-4C68-AF4B-67D88FA3B6CF}"/>
              </a:ext>
            </a:extLst>
          </p:cNvPr>
          <p:cNvSpPr txBox="1"/>
          <p:nvPr/>
        </p:nvSpPr>
        <p:spPr>
          <a:xfrm>
            <a:off x="5156385" y="4184311"/>
            <a:ext cx="4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24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endParaRPr lang="zh-CN" altLang="en-US" sz="24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1521055-AFD6-4FCF-A1C8-3C7CB9982D57}"/>
              </a:ext>
            </a:extLst>
          </p:cNvPr>
          <p:cNvSpPr/>
          <p:nvPr/>
        </p:nvSpPr>
        <p:spPr>
          <a:xfrm>
            <a:off x="6524580" y="3699595"/>
            <a:ext cx="3693236" cy="1085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证明：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在线段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A'B'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上截取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A'D=AB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过点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作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DE // B'C'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，交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A'C'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于点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E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，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800E50E-E48E-4CD7-BD93-5EA50F34E0DA}"/>
              </a:ext>
            </a:extLst>
          </p:cNvPr>
          <p:cNvSpPr/>
          <p:nvPr/>
        </p:nvSpPr>
        <p:spPr>
          <a:xfrm>
            <a:off x="6524580" y="4830642"/>
            <a:ext cx="3916237" cy="96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0" hangingPunct="0">
              <a:lnSpc>
                <a:spcPct val="140000"/>
              </a:lnSpc>
              <a:buFont typeface="Arial" pitchFamily="34" charset="0"/>
              <a:buNone/>
              <a:defRPr/>
            </a:pP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根据</a:t>
            </a:r>
            <a:r>
              <a:rPr lang="en-US" altLang="zh-CN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“</a:t>
            </a:r>
            <a:r>
              <a:rPr lang="zh-CN" altLang="en-US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平行于三角形一边的直线和其他两边相交，所构成的三角形与原三角形相似</a:t>
            </a:r>
            <a:r>
              <a:rPr lang="en-US" altLang="zh-CN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”</a:t>
            </a: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的结论可得</a:t>
            </a:r>
            <a:r>
              <a:rPr lang="en-US" altLang="zh-CN" sz="1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△A'DE∽△A'B'C'</a:t>
            </a:r>
            <a:r>
              <a:rPr lang="zh-CN" altLang="en-US" sz="14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．</a:t>
            </a:r>
          </a:p>
        </p:txBody>
      </p:sp>
    </p:spTree>
    <p:extLst>
      <p:ext uri="{BB962C8B-B14F-4D97-AF65-F5344CB8AC3E}">
        <p14:creationId xmlns:p14="http://schemas.microsoft.com/office/powerpoint/2010/main" val="4115322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1918</Words>
  <Application>Microsoft Office PowerPoint</Application>
  <PresentationFormat>宽屏</PresentationFormat>
  <Paragraphs>245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思源黑体 CN Bold</vt:lpstr>
      <vt:lpstr>思源黑体 CN Light</vt:lpstr>
      <vt:lpstr>思源黑体 CN Medium</vt:lpstr>
      <vt:lpstr>思源宋体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26</cp:revision>
  <dcterms:created xsi:type="dcterms:W3CDTF">2020-03-21T06:52:04Z</dcterms:created>
  <dcterms:modified xsi:type="dcterms:W3CDTF">2021-01-09T09:38:29Z</dcterms:modified>
</cp:coreProperties>
</file>