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57" r:id="rId4"/>
    <p:sldId id="258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0" r:id="rId13"/>
    <p:sldId id="262" r:id="rId14"/>
    <p:sldId id="263" r:id="rId15"/>
    <p:sldId id="274" r:id="rId16"/>
    <p:sldId id="275" r:id="rId17"/>
    <p:sldId id="276" r:id="rId18"/>
    <p:sldId id="277" r:id="rId19"/>
    <p:sldId id="278" r:id="rId20"/>
    <p:sldId id="279" r:id="rId21"/>
    <p:sldId id="287" r:id="rId22"/>
    <p:sldId id="264" r:id="rId23"/>
    <p:sldId id="265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EE0DC904-B9DE-42BF-B1EF-11B9969BD69C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1FD3E94-22ED-43E7-AB1F-87ED3BE59D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84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D024D6-15E9-40AF-9870-8934E35A4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9F9B80-F8E4-438F-9E9C-CA3410F7A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BF7B90-0090-475D-8371-8A369548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BF081D-34B7-4145-B3F7-B6E9B4BB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AF2C30-6F1B-4472-B702-B2532909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528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465FEE-7317-4A6D-B00D-F5884A13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D0DFB0-5C7A-4E8E-A7D3-6FD29457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2EE048-E54F-42D0-ADA5-5115DE3D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0DF3EA-04E7-455A-9DA5-1C128AE1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1142C3-257F-4EDD-8780-A9FA2BDE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005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BB8F2C-7ADF-4F2C-980C-C8457337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391C4C-B857-489D-8DDC-6506CF62B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B8B6BE-4F48-4D64-ACBA-3D1DCCBA1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9BD5218-BD8C-4CCA-B2DC-B1613B706AFB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C288F-8380-4D33-A268-5CD1EA67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60D93A-3B96-4FFE-80AE-456C1FA8C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32F3D649-5BD1-46FE-B989-A8D97432BE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69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00C3F6-B802-44A2-8658-174C1F1E0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973D41-67E4-4034-B69C-1D1ADC1F0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C5649F14-4A91-4AE7-98D5-12C522E1A513}"/>
              </a:ext>
            </a:extLst>
          </p:cNvPr>
          <p:cNvGrpSpPr/>
          <p:nvPr/>
        </p:nvGrpSpPr>
        <p:grpSpPr>
          <a:xfrm>
            <a:off x="1856257" y="4746211"/>
            <a:ext cx="3101294" cy="364914"/>
            <a:chOff x="4545353" y="4846437"/>
            <a:chExt cx="3101294" cy="364914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28FD127-96F3-4936-8369-525806295F39}"/>
                </a:ext>
              </a:extLst>
            </p:cNvPr>
            <p:cNvSpPr/>
            <p:nvPr/>
          </p:nvSpPr>
          <p:spPr>
            <a:xfrm>
              <a:off x="4545353" y="4890395"/>
              <a:ext cx="310129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457200">
                <a:defRPr/>
              </a:pPr>
              <a:r>
                <a:rPr lang="zh-CN" altLang="en-US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主讲老师：</a:t>
              </a:r>
              <a:r>
                <a:rPr lang="en-US" altLang="zh-CN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xippt       </a:t>
              </a:r>
              <a:r>
                <a:rPr lang="zh-CN" altLang="en-US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讲课时间：</a:t>
              </a:r>
              <a:r>
                <a:rPr lang="en-US" altLang="zh-CN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20XX</a:t>
              </a:r>
              <a:endParaRPr lang="zh-CN" altLang="en-US" sz="1200" kern="0" dirty="0">
                <a:solidFill>
                  <a:prstClr val="white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C58E0300-DAC0-4D69-AA2E-379F9D53CF2C}"/>
                </a:ext>
              </a:extLst>
            </p:cNvPr>
            <p:cNvSpPr/>
            <p:nvPr/>
          </p:nvSpPr>
          <p:spPr>
            <a:xfrm>
              <a:off x="4545353" y="4846437"/>
              <a:ext cx="3101294" cy="364914"/>
            </a:xfrm>
            <a:prstGeom prst="roundRect">
              <a:avLst>
                <a:gd name="adj" fmla="val 50000"/>
              </a:avLst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1024" name="组合 1023">
            <a:extLst>
              <a:ext uri="{FF2B5EF4-FFF2-40B4-BE49-F238E27FC236}">
                <a16:creationId xmlns:a16="http://schemas.microsoft.com/office/drawing/2014/main" id="{067A57CC-C09E-47C5-B09C-1A65BDCD2CC3}"/>
              </a:ext>
            </a:extLst>
          </p:cNvPr>
          <p:cNvGrpSpPr/>
          <p:nvPr/>
        </p:nvGrpSpPr>
        <p:grpSpPr>
          <a:xfrm>
            <a:off x="1742956" y="2230871"/>
            <a:ext cx="6261314" cy="1562477"/>
            <a:chOff x="1742956" y="2230871"/>
            <a:chExt cx="6261314" cy="1562477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B061E4A-84DF-4BDA-80C7-7A669838DE77}"/>
                </a:ext>
              </a:extLst>
            </p:cNvPr>
            <p:cNvSpPr/>
            <p:nvPr/>
          </p:nvSpPr>
          <p:spPr bwMode="auto">
            <a:xfrm>
              <a:off x="1742956" y="2230871"/>
              <a:ext cx="572464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54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相似三角形的判定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836E1A0-EEC5-478C-B69D-33E9DF065708}"/>
                </a:ext>
              </a:extLst>
            </p:cNvPr>
            <p:cNvSpPr/>
            <p:nvPr/>
          </p:nvSpPr>
          <p:spPr>
            <a:xfrm>
              <a:off x="1776745" y="3516349"/>
              <a:ext cx="538172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20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DETERMINATION OF SIMILAR TRIANGLE</a:t>
              </a:r>
              <a:endParaRPr lang="zh-CN" altLang="en-US" sz="1200" dirty="0">
                <a:solidFill>
                  <a:prstClr val="white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E46DD37F-8D14-48D0-86C7-DB62254CB6F0}"/>
                </a:ext>
              </a:extLst>
            </p:cNvPr>
            <p:cNvCxnSpPr>
              <a:cxnSpLocks/>
            </p:cNvCxnSpPr>
            <p:nvPr/>
          </p:nvCxnSpPr>
          <p:spPr>
            <a:xfrm>
              <a:off x="1877240" y="3312813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B2BB9995-E454-45B2-B84F-39F60AB14413}"/>
              </a:ext>
            </a:extLst>
          </p:cNvPr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474F5CF-43CD-4676-A00C-83878DAB78F1}"/>
              </a:ext>
            </a:extLst>
          </p:cNvPr>
          <p:cNvSpPr/>
          <p:nvPr/>
        </p:nvSpPr>
        <p:spPr bwMode="auto">
          <a:xfrm>
            <a:off x="1768357" y="1628472"/>
            <a:ext cx="3387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zh-CN" altLang="en-US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第二十七章    </a:t>
            </a:r>
            <a:r>
              <a:rPr lang="en-US" altLang="zh-CN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27.2.2</a:t>
            </a:r>
            <a:endParaRPr lang="zh-CN" altLang="en-US" sz="2800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B680378-4886-447B-95E6-FECFEE948B8A}"/>
              </a:ext>
            </a:extLst>
          </p:cNvPr>
          <p:cNvSpPr/>
          <p:nvPr/>
        </p:nvSpPr>
        <p:spPr bwMode="auto">
          <a:xfrm>
            <a:off x="1565180" y="3928354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kern="100" dirty="0">
                <a:solidFill>
                  <a:prstClr val="white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（平行线分线段成比例）</a:t>
            </a:r>
          </a:p>
        </p:txBody>
      </p:sp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>
            <a:extLst>
              <a:ext uri="{FF2B5EF4-FFF2-40B4-BE49-F238E27FC236}">
                <a16:creationId xmlns:a16="http://schemas.microsoft.com/office/drawing/2014/main" id="{65AC47E2-02D0-41F2-B554-5F8D2FAC7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/>
        </p:blipFill>
        <p:spPr bwMode="auto">
          <a:xfrm>
            <a:off x="79545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441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1732120" cy="865006"/>
            <a:chOff x="210705" y="105395"/>
            <a:chExt cx="1732120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小结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148EF792-242B-424C-AF04-2A72BB1FC086}"/>
              </a:ext>
            </a:extLst>
          </p:cNvPr>
          <p:cNvSpPr/>
          <p:nvPr/>
        </p:nvSpPr>
        <p:spPr>
          <a:xfrm>
            <a:off x="1691184" y="1423525"/>
            <a:ext cx="7488832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一般地，我们有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平行线分线段成比例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的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基本事实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：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8839142-2909-4528-9DA6-875AC0C0AF6E}"/>
              </a:ext>
            </a:extLst>
          </p:cNvPr>
          <p:cNvSpPr/>
          <p:nvPr/>
        </p:nvSpPr>
        <p:spPr>
          <a:xfrm>
            <a:off x="1691184" y="2069033"/>
            <a:ext cx="6340197" cy="5053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两条直线被一组平行线所截，所得的对应线段成比例。</a:t>
            </a:r>
            <a:endParaRPr lang="zh-CN" altLang="en-US" sz="2000" b="1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84E552F-29FA-4C6D-B2B4-DE99810AF54B}"/>
              </a:ext>
            </a:extLst>
          </p:cNvPr>
          <p:cNvGrpSpPr/>
          <p:nvPr/>
        </p:nvGrpSpPr>
        <p:grpSpPr>
          <a:xfrm>
            <a:off x="6768116" y="3431377"/>
            <a:ext cx="3366023" cy="2435768"/>
            <a:chOff x="5904516" y="2072477"/>
            <a:chExt cx="3366023" cy="2435768"/>
          </a:xfrm>
        </p:grpSpPr>
        <p:grpSp>
          <p:nvGrpSpPr>
            <p:cNvPr id="11" name="组合 23">
              <a:extLst>
                <a:ext uri="{FF2B5EF4-FFF2-40B4-BE49-F238E27FC236}">
                  <a16:creationId xmlns:a16="http://schemas.microsoft.com/office/drawing/2014/main" id="{204F64EF-3465-49B4-9AC0-18B2C8D183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04516" y="2168002"/>
              <a:ext cx="3366023" cy="2340243"/>
              <a:chOff x="4861" y="5809"/>
              <a:chExt cx="6579" cy="4151"/>
            </a:xfrm>
          </p:grpSpPr>
          <p:cxnSp>
            <p:nvCxnSpPr>
              <p:cNvPr id="13" name="直接连接符 7">
                <a:extLst>
                  <a:ext uri="{FF2B5EF4-FFF2-40B4-BE49-F238E27FC236}">
                    <a16:creationId xmlns:a16="http://schemas.microsoft.com/office/drawing/2014/main" id="{F0FE377C-A2BC-418C-BCEC-C1329A484FD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369" y="6081"/>
                <a:ext cx="1150" cy="3879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直接连接符 8">
                <a:extLst>
                  <a:ext uri="{FF2B5EF4-FFF2-40B4-BE49-F238E27FC236}">
                    <a16:creationId xmlns:a16="http://schemas.microsoft.com/office/drawing/2014/main" id="{8FFBB2F1-459C-47A6-B7A2-D70B7729B83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8140" y="6081"/>
                <a:ext cx="1619" cy="3728"/>
              </a:xfrm>
              <a:prstGeom prst="line">
                <a:avLst/>
              </a:prstGeom>
              <a:noFill/>
              <a:ln w="38100">
                <a:solidFill>
                  <a:srgbClr val="99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直接连接符 10">
                <a:extLst>
                  <a:ext uri="{FF2B5EF4-FFF2-40B4-BE49-F238E27FC236}">
                    <a16:creationId xmlns:a16="http://schemas.microsoft.com/office/drawing/2014/main" id="{30D1ED2D-33E3-44FC-9F95-27F862937B1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111" y="7413"/>
                <a:ext cx="4208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直接连接符 11">
                <a:extLst>
                  <a:ext uri="{FF2B5EF4-FFF2-40B4-BE49-F238E27FC236}">
                    <a16:creationId xmlns:a16="http://schemas.microsoft.com/office/drawing/2014/main" id="{97A732C7-E4E1-4E7D-9461-7E42D178779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285" y="6509"/>
                <a:ext cx="3794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直接连接符 12">
                <a:extLst>
                  <a:ext uri="{FF2B5EF4-FFF2-40B4-BE49-F238E27FC236}">
                    <a16:creationId xmlns:a16="http://schemas.microsoft.com/office/drawing/2014/main" id="{2898BAD7-C74E-4C3F-8AE3-D22E1921E2D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025" y="8956"/>
                <a:ext cx="5156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文本框 13">
                <a:extLst>
                  <a:ext uri="{FF2B5EF4-FFF2-40B4-BE49-F238E27FC236}">
                    <a16:creationId xmlns:a16="http://schemas.microsoft.com/office/drawing/2014/main" id="{0A67554F-9BE7-4622-8138-636A56486C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91" y="5819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19" name="文本框 14">
                <a:extLst>
                  <a:ext uri="{FF2B5EF4-FFF2-40B4-BE49-F238E27FC236}">
                    <a16:creationId xmlns:a16="http://schemas.microsoft.com/office/drawing/2014/main" id="{910D0750-ABD4-4A32-B78A-133646025D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11" y="6660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20" name="文本框 15">
                <a:extLst>
                  <a:ext uri="{FF2B5EF4-FFF2-40B4-BE49-F238E27FC236}">
                    <a16:creationId xmlns:a16="http://schemas.microsoft.com/office/drawing/2014/main" id="{21625DB3-98FE-4439-884E-4BA888D1E5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1" y="8115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21" name="文本框 16">
                <a:extLst>
                  <a:ext uri="{FF2B5EF4-FFF2-40B4-BE49-F238E27FC236}">
                    <a16:creationId xmlns:a16="http://schemas.microsoft.com/office/drawing/2014/main" id="{AF708B03-D32B-4001-8110-7ECFE692CD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27" y="5809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22" name="文本框 17">
                <a:extLst>
                  <a:ext uri="{FF2B5EF4-FFF2-40B4-BE49-F238E27FC236}">
                    <a16:creationId xmlns:a16="http://schemas.microsoft.com/office/drawing/2014/main" id="{2931858D-7FB8-4CF9-8B9F-492FAB2E44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14" y="664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23" name="文本框 18">
                <a:extLst>
                  <a:ext uri="{FF2B5EF4-FFF2-40B4-BE49-F238E27FC236}">
                    <a16:creationId xmlns:a16="http://schemas.microsoft.com/office/drawing/2014/main" id="{1CB7E610-2336-443F-89B0-EE62694352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85" y="815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9DCC9EA9-A61E-4BC8-9BE0-0D16CC26FD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07" y="6902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31D078C6-3A2A-4C6E-B3DF-148B505293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24" y="8445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9553E41A-9425-4B57-9A11-09B8AA371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2210" y="2072477"/>
              <a:ext cx="5198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id="{86CF63C2-6B12-4B82-8C97-468225D3C97B}"/>
              </a:ext>
            </a:extLst>
          </p:cNvPr>
          <p:cNvSpPr/>
          <p:nvPr/>
        </p:nvSpPr>
        <p:spPr>
          <a:xfrm>
            <a:off x="1721780" y="3193681"/>
            <a:ext cx="1481608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几何语言：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B684306B-614A-422B-AE60-A2F4B8A12609}"/>
                  </a:ext>
                </a:extLst>
              </p:cNvPr>
              <p:cNvSpPr/>
              <p:nvPr/>
            </p:nvSpPr>
            <p:spPr>
              <a:xfrm>
                <a:off x="1718077" y="3650159"/>
                <a:ext cx="4214546" cy="1829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若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a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∥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b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∥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c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baseline="-25000" smtClean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宋体" panose="02010600030101010101" pitchFamily="2" charset="-122"/>
                      </a:rPr>
                      <m:t>，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000" baseline="-25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zh-CN" altLang="en-US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宋体" panose="02010600030101010101" pitchFamily="2" charset="-122"/>
                      </a:rPr>
                      <m:t>，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 等</a:t>
                </a:r>
                <a:endParaRPr lang="en-US" altLang="zh-CN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B684306B-614A-422B-AE60-A2F4B8A12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077" y="3650159"/>
                <a:ext cx="4214546" cy="1829603"/>
              </a:xfrm>
              <a:prstGeom prst="rect">
                <a:avLst/>
              </a:prstGeom>
              <a:blipFill>
                <a:blip r:embed="rId3"/>
                <a:stretch>
                  <a:fillRect l="-1592"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本框 13">
            <a:extLst>
              <a:ext uri="{FF2B5EF4-FFF2-40B4-BE49-F238E27FC236}">
                <a16:creationId xmlns:a16="http://schemas.microsoft.com/office/drawing/2014/main" id="{51E8EA75-2949-410D-915E-6F0234367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3287" y="3125494"/>
            <a:ext cx="519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</a:p>
        </p:txBody>
      </p:sp>
      <p:sp>
        <p:nvSpPr>
          <p:cNvPr id="29" name="文本框 13">
            <a:extLst>
              <a:ext uri="{FF2B5EF4-FFF2-40B4-BE49-F238E27FC236}">
                <a16:creationId xmlns:a16="http://schemas.microsoft.com/office/drawing/2014/main" id="{609B7D51-6021-4140-BBD1-4014A08AB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3016" y="3136964"/>
            <a:ext cx="519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463216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13">
            <a:extLst>
              <a:ext uri="{FF2B5EF4-FFF2-40B4-BE49-F238E27FC236}">
                <a16:creationId xmlns:a16="http://schemas.microsoft.com/office/drawing/2014/main" id="{6EFBBC50-3AEE-4EDB-99A9-B404472D1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759" y="2746616"/>
            <a:ext cx="519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</a:p>
        </p:txBody>
      </p:sp>
      <p:sp>
        <p:nvSpPr>
          <p:cNvPr id="9" name="文本框 13">
            <a:extLst>
              <a:ext uri="{FF2B5EF4-FFF2-40B4-BE49-F238E27FC236}">
                <a16:creationId xmlns:a16="http://schemas.microsoft.com/office/drawing/2014/main" id="{4EDE9CAC-5B91-4431-8104-8DFBBED1F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638" y="2791521"/>
            <a:ext cx="519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n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333616A9-99C8-45CA-93B7-7320B0B9F8FD}"/>
              </a:ext>
            </a:extLst>
          </p:cNvPr>
          <p:cNvGrpSpPr/>
          <p:nvPr/>
        </p:nvGrpSpPr>
        <p:grpSpPr>
          <a:xfrm>
            <a:off x="1420335" y="3085127"/>
            <a:ext cx="3366023" cy="2387108"/>
            <a:chOff x="216410" y="1105884"/>
            <a:chExt cx="3366023" cy="2387108"/>
          </a:xfrm>
        </p:grpSpPr>
        <p:grpSp>
          <p:nvGrpSpPr>
            <p:cNvPr id="11" name="组合 23">
              <a:extLst>
                <a:ext uri="{FF2B5EF4-FFF2-40B4-BE49-F238E27FC236}">
                  <a16:creationId xmlns:a16="http://schemas.microsoft.com/office/drawing/2014/main" id="{1F26A795-0F6C-4A5B-8B6F-A200FE8B59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410" y="1152749"/>
              <a:ext cx="3366023" cy="2340243"/>
              <a:chOff x="4861" y="5809"/>
              <a:chExt cx="6579" cy="4151"/>
            </a:xfrm>
          </p:grpSpPr>
          <p:cxnSp>
            <p:nvCxnSpPr>
              <p:cNvPr id="13" name="直接连接符 7">
                <a:extLst>
                  <a:ext uri="{FF2B5EF4-FFF2-40B4-BE49-F238E27FC236}">
                    <a16:creationId xmlns:a16="http://schemas.microsoft.com/office/drawing/2014/main" id="{531906D4-ACC1-43EF-92DF-319010A7477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369" y="6081"/>
                <a:ext cx="1150" cy="3879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直接连接符 8">
                <a:extLst>
                  <a:ext uri="{FF2B5EF4-FFF2-40B4-BE49-F238E27FC236}">
                    <a16:creationId xmlns:a16="http://schemas.microsoft.com/office/drawing/2014/main" id="{44D5316A-2A37-496E-82E7-6776D8C1722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8140" y="6081"/>
                <a:ext cx="1619" cy="3728"/>
              </a:xfrm>
              <a:prstGeom prst="line">
                <a:avLst/>
              </a:prstGeom>
              <a:noFill/>
              <a:ln w="38100">
                <a:solidFill>
                  <a:srgbClr val="99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直接连接符 10">
                <a:extLst>
                  <a:ext uri="{FF2B5EF4-FFF2-40B4-BE49-F238E27FC236}">
                    <a16:creationId xmlns:a16="http://schemas.microsoft.com/office/drawing/2014/main" id="{D9503C8A-229A-4414-9AEB-3AE36CDEB84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111" y="7413"/>
                <a:ext cx="4208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直接连接符 11">
                <a:extLst>
                  <a:ext uri="{FF2B5EF4-FFF2-40B4-BE49-F238E27FC236}">
                    <a16:creationId xmlns:a16="http://schemas.microsoft.com/office/drawing/2014/main" id="{D7719246-7BC1-4237-BA8A-9B8FFC6B072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285" y="6509"/>
                <a:ext cx="3794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直接连接符 12">
                <a:extLst>
                  <a:ext uri="{FF2B5EF4-FFF2-40B4-BE49-F238E27FC236}">
                    <a16:creationId xmlns:a16="http://schemas.microsoft.com/office/drawing/2014/main" id="{4CA9729A-7822-458D-A7A0-3852A95117C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025" y="8956"/>
                <a:ext cx="5156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文本框 13">
                <a:extLst>
                  <a:ext uri="{FF2B5EF4-FFF2-40B4-BE49-F238E27FC236}">
                    <a16:creationId xmlns:a16="http://schemas.microsoft.com/office/drawing/2014/main" id="{07838875-582A-4456-948C-7A9CBEF48B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91" y="5819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19" name="文本框 14">
                <a:extLst>
                  <a:ext uri="{FF2B5EF4-FFF2-40B4-BE49-F238E27FC236}">
                    <a16:creationId xmlns:a16="http://schemas.microsoft.com/office/drawing/2014/main" id="{86312213-301C-45F4-8280-1343F4D36E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11" y="6660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20" name="文本框 15">
                <a:extLst>
                  <a:ext uri="{FF2B5EF4-FFF2-40B4-BE49-F238E27FC236}">
                    <a16:creationId xmlns:a16="http://schemas.microsoft.com/office/drawing/2014/main" id="{46026D21-0E2F-4D11-991D-55E0C986CC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1" y="8115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21" name="文本框 16">
                <a:extLst>
                  <a:ext uri="{FF2B5EF4-FFF2-40B4-BE49-F238E27FC236}">
                    <a16:creationId xmlns:a16="http://schemas.microsoft.com/office/drawing/2014/main" id="{667D7980-A600-4663-89A5-38B547BEA5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27" y="5809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22" name="文本框 17">
                <a:extLst>
                  <a:ext uri="{FF2B5EF4-FFF2-40B4-BE49-F238E27FC236}">
                    <a16:creationId xmlns:a16="http://schemas.microsoft.com/office/drawing/2014/main" id="{934F1B37-C3E8-48CB-8E20-EC7DD74C62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14" y="664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23" name="文本框 18">
                <a:extLst>
                  <a:ext uri="{FF2B5EF4-FFF2-40B4-BE49-F238E27FC236}">
                    <a16:creationId xmlns:a16="http://schemas.microsoft.com/office/drawing/2014/main" id="{965E9500-DFE3-49EC-A6D0-83F28C285D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85" y="815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FC8D029D-E6FC-4CE0-876F-4C76BC2E2E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07" y="6902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68F03454-A067-4C94-84FE-B8D4538D76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24" y="8445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D3C44245-25FA-42C6-895B-80C5C70E0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3263" y="1105884"/>
              <a:ext cx="519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E72A7FC1-F2C0-4C1B-A92F-7A070DA04AFE}"/>
              </a:ext>
            </a:extLst>
          </p:cNvPr>
          <p:cNvGrpSpPr/>
          <p:nvPr/>
        </p:nvGrpSpPr>
        <p:grpSpPr>
          <a:xfrm>
            <a:off x="5835813" y="757952"/>
            <a:ext cx="3282115" cy="2559591"/>
            <a:chOff x="4294325" y="-160046"/>
            <a:chExt cx="3282115" cy="2559591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525291C5-2C10-4888-AFE1-60A8B88BD4FC}"/>
                </a:ext>
              </a:extLst>
            </p:cNvPr>
            <p:cNvGrpSpPr/>
            <p:nvPr/>
          </p:nvGrpSpPr>
          <p:grpSpPr>
            <a:xfrm>
              <a:off x="4294325" y="-160046"/>
              <a:ext cx="3282115" cy="2559591"/>
              <a:chOff x="4294325" y="-160046"/>
              <a:chExt cx="3282115" cy="2559591"/>
            </a:xfrm>
          </p:grpSpPr>
          <p:grpSp>
            <p:nvGrpSpPr>
              <p:cNvPr id="29" name="组合 23">
                <a:extLst>
                  <a:ext uri="{FF2B5EF4-FFF2-40B4-BE49-F238E27FC236}">
                    <a16:creationId xmlns:a16="http://schemas.microsoft.com/office/drawing/2014/main" id="{4DEA871C-628E-4F06-81F7-25889B2DFA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4325" y="37878"/>
                <a:ext cx="3282115" cy="2361667"/>
                <a:chOff x="5025" y="5771"/>
                <a:chExt cx="6415" cy="4189"/>
              </a:xfrm>
            </p:grpSpPr>
            <p:cxnSp>
              <p:nvCxnSpPr>
                <p:cNvPr id="32" name="直接连接符 7">
                  <a:extLst>
                    <a:ext uri="{FF2B5EF4-FFF2-40B4-BE49-F238E27FC236}">
                      <a16:creationId xmlns:a16="http://schemas.microsoft.com/office/drawing/2014/main" id="{D784106C-9916-4769-B187-3D246E7BDDC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5369" y="5894"/>
                  <a:ext cx="2196" cy="4066"/>
                </a:xfrm>
                <a:prstGeom prst="line">
                  <a:avLst/>
                </a:prstGeom>
                <a:noFill/>
                <a:ln w="38100">
                  <a:solidFill>
                    <a:srgbClr val="FF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" name="直接连接符 8">
                  <a:extLst>
                    <a:ext uri="{FF2B5EF4-FFF2-40B4-BE49-F238E27FC236}">
                      <a16:creationId xmlns:a16="http://schemas.microsoft.com/office/drawing/2014/main" id="{98B6A30B-86D3-4AA2-8382-30108F1FF55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6817" y="6020"/>
                  <a:ext cx="2942" cy="3789"/>
                </a:xfrm>
                <a:prstGeom prst="line">
                  <a:avLst/>
                </a:pr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直接连接符 10">
                  <a:extLst>
                    <a:ext uri="{FF2B5EF4-FFF2-40B4-BE49-F238E27FC236}">
                      <a16:creationId xmlns:a16="http://schemas.microsoft.com/office/drawing/2014/main" id="{D143D902-A0D3-461E-B119-02CADEC7187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111" y="7413"/>
                  <a:ext cx="4208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" name="直接连接符 11">
                  <a:extLst>
                    <a:ext uri="{FF2B5EF4-FFF2-40B4-BE49-F238E27FC236}">
                      <a16:creationId xmlns:a16="http://schemas.microsoft.com/office/drawing/2014/main" id="{5A628EAB-E0BB-46D1-886B-712CF376CC8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285" y="6509"/>
                  <a:ext cx="3794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" name="直接连接符 12">
                  <a:extLst>
                    <a:ext uri="{FF2B5EF4-FFF2-40B4-BE49-F238E27FC236}">
                      <a16:creationId xmlns:a16="http://schemas.microsoft.com/office/drawing/2014/main" id="{B6ED11BC-7191-4C8E-BB3B-AE217515E79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025" y="8956"/>
                  <a:ext cx="5156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7" name="文本框 13">
                  <a:extLst>
                    <a:ext uri="{FF2B5EF4-FFF2-40B4-BE49-F238E27FC236}">
                      <a16:creationId xmlns:a16="http://schemas.microsoft.com/office/drawing/2014/main" id="{B40F872D-16D7-4583-9069-AB27BAEEA6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26" y="5771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1</a:t>
                  </a:r>
                </a:p>
              </p:txBody>
            </p:sp>
            <p:sp>
              <p:nvSpPr>
                <p:cNvPr id="38" name="文本框 14">
                  <a:extLst>
                    <a:ext uri="{FF2B5EF4-FFF2-40B4-BE49-F238E27FC236}">
                      <a16:creationId xmlns:a16="http://schemas.microsoft.com/office/drawing/2014/main" id="{93C38B46-686E-4CA4-83D7-FFB1C1BEBB6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91" y="6708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2</a:t>
                  </a:r>
                </a:p>
              </p:txBody>
            </p:sp>
            <p:sp>
              <p:nvSpPr>
                <p:cNvPr id="39" name="文本框 15">
                  <a:extLst>
                    <a:ext uri="{FF2B5EF4-FFF2-40B4-BE49-F238E27FC236}">
                      <a16:creationId xmlns:a16="http://schemas.microsoft.com/office/drawing/2014/main" id="{3791C8CA-F809-46F3-96FD-23EE84D521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38" y="8211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3</a:t>
                  </a:r>
                </a:p>
              </p:txBody>
            </p:sp>
            <p:sp>
              <p:nvSpPr>
                <p:cNvPr id="40" name="文本框 17">
                  <a:extLst>
                    <a:ext uri="{FF2B5EF4-FFF2-40B4-BE49-F238E27FC236}">
                      <a16:creationId xmlns:a16="http://schemas.microsoft.com/office/drawing/2014/main" id="{BFF2FF2D-2F7C-4104-BEE1-46C01BDD5F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04" y="6708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2</a:t>
                  </a:r>
                </a:p>
              </p:txBody>
            </p:sp>
            <p:sp>
              <p:nvSpPr>
                <p:cNvPr id="41" name="文本框 18">
                  <a:extLst>
                    <a:ext uri="{FF2B5EF4-FFF2-40B4-BE49-F238E27FC236}">
                      <a16:creationId xmlns:a16="http://schemas.microsoft.com/office/drawing/2014/main" id="{5E1AEDBA-0CC7-4B95-99E5-42105D9C40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57" y="8193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3</a:t>
                  </a:r>
                </a:p>
              </p:txBody>
            </p:sp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57E15289-3A6C-4B7E-A661-A2C04A613E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07" y="6902"/>
                  <a:ext cx="1016" cy="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8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endParaRPr kumimoji="0" lang="en-US" altLang="zh-CN" sz="28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43" name="文本框 24">
                  <a:extLst>
                    <a:ext uri="{FF2B5EF4-FFF2-40B4-BE49-F238E27FC236}">
                      <a16:creationId xmlns:a16="http://schemas.microsoft.com/office/drawing/2014/main" id="{89117BAC-C274-4A69-91A4-60F77A67E6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424" y="8445"/>
                  <a:ext cx="1016" cy="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8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c</a:t>
                  </a:r>
                  <a:endParaRPr kumimoji="0" lang="en-US" altLang="zh-CN" sz="28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  <p:sp>
            <p:nvSpPr>
              <p:cNvPr id="30" name="文本框 13">
                <a:extLst>
                  <a:ext uri="{FF2B5EF4-FFF2-40B4-BE49-F238E27FC236}">
                    <a16:creationId xmlns:a16="http://schemas.microsoft.com/office/drawing/2014/main" id="{CE78E840-C5A8-41BD-A9D0-7221CDEF56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12821" y="-84871"/>
                <a:ext cx="5198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m</a:t>
                </a:r>
              </a:p>
            </p:txBody>
          </p:sp>
          <p:sp>
            <p:nvSpPr>
              <p:cNvPr id="31" name="文本框 13">
                <a:extLst>
                  <a:ext uri="{FF2B5EF4-FFF2-40B4-BE49-F238E27FC236}">
                    <a16:creationId xmlns:a16="http://schemas.microsoft.com/office/drawing/2014/main" id="{6E6EB3EA-8D48-4B3C-BBBF-5B4B359C19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8072" y="-160046"/>
                <a:ext cx="5198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n</a:t>
                </a:r>
              </a:p>
            </p:txBody>
          </p:sp>
        </p:grp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6AE4C1C4-1995-45A6-8A8E-FF4C1ECCF2A4}"/>
                </a:ext>
              </a:extLst>
            </p:cNvPr>
            <p:cNvSpPr/>
            <p:nvPr/>
          </p:nvSpPr>
          <p:spPr>
            <a:xfrm>
              <a:off x="6683799" y="33922"/>
              <a:ext cx="39626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E6072BD9-E012-40EE-A96D-C4ADAE4BC9A7}"/>
              </a:ext>
            </a:extLst>
          </p:cNvPr>
          <p:cNvGrpSpPr/>
          <p:nvPr/>
        </p:nvGrpSpPr>
        <p:grpSpPr>
          <a:xfrm>
            <a:off x="5764586" y="3238148"/>
            <a:ext cx="3282115" cy="3139469"/>
            <a:chOff x="4316102" y="1896905"/>
            <a:chExt cx="3282115" cy="3139469"/>
          </a:xfrm>
        </p:grpSpPr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8576A4CD-931D-4F99-8087-7906EDE2D3D0}"/>
                </a:ext>
              </a:extLst>
            </p:cNvPr>
            <p:cNvGrpSpPr/>
            <p:nvPr/>
          </p:nvGrpSpPr>
          <p:grpSpPr>
            <a:xfrm>
              <a:off x="4316102" y="1896905"/>
              <a:ext cx="3282115" cy="3139469"/>
              <a:chOff x="4316102" y="1896905"/>
              <a:chExt cx="3282115" cy="3139469"/>
            </a:xfrm>
          </p:grpSpPr>
          <p:grpSp>
            <p:nvGrpSpPr>
              <p:cNvPr id="47" name="组合 23">
                <a:extLst>
                  <a:ext uri="{FF2B5EF4-FFF2-40B4-BE49-F238E27FC236}">
                    <a16:creationId xmlns:a16="http://schemas.microsoft.com/office/drawing/2014/main" id="{D8863753-97CF-439A-9DB5-FA05037DB0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16102" y="2345462"/>
                <a:ext cx="3282115" cy="2690912"/>
                <a:chOff x="5025" y="5312"/>
                <a:chExt cx="6415" cy="4773"/>
              </a:xfrm>
            </p:grpSpPr>
            <p:cxnSp>
              <p:nvCxnSpPr>
                <p:cNvPr id="50" name="直接连接符 7">
                  <a:extLst>
                    <a:ext uri="{FF2B5EF4-FFF2-40B4-BE49-F238E27FC236}">
                      <a16:creationId xmlns:a16="http://schemas.microsoft.com/office/drawing/2014/main" id="{D101F538-BB24-4F6A-844A-666BD1DD631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7522" y="5312"/>
                  <a:ext cx="737" cy="4773"/>
                </a:xfrm>
                <a:prstGeom prst="line">
                  <a:avLst/>
                </a:prstGeom>
                <a:noFill/>
                <a:ln w="38100">
                  <a:solidFill>
                    <a:srgbClr val="FF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" name="直接连接符 8">
                  <a:extLst>
                    <a:ext uri="{FF2B5EF4-FFF2-40B4-BE49-F238E27FC236}">
                      <a16:creationId xmlns:a16="http://schemas.microsoft.com/office/drawing/2014/main" id="{F25FB849-98AB-4098-9B1F-E4921C0B28A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6545" y="5680"/>
                  <a:ext cx="3248" cy="4129"/>
                </a:xfrm>
                <a:prstGeom prst="line">
                  <a:avLst/>
                </a:pr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" name="直接连接符 10">
                  <a:extLst>
                    <a:ext uri="{FF2B5EF4-FFF2-40B4-BE49-F238E27FC236}">
                      <a16:creationId xmlns:a16="http://schemas.microsoft.com/office/drawing/2014/main" id="{E5FBA8DE-44EC-4D5D-8261-4EE819AE6F5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111" y="7413"/>
                  <a:ext cx="4208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3" name="直接连接符 11">
                  <a:extLst>
                    <a:ext uri="{FF2B5EF4-FFF2-40B4-BE49-F238E27FC236}">
                      <a16:creationId xmlns:a16="http://schemas.microsoft.com/office/drawing/2014/main" id="{9D0B09DE-F0D0-47AE-81F1-F610DF076F9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285" y="6509"/>
                  <a:ext cx="3794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4" name="直接连接符 12">
                  <a:extLst>
                    <a:ext uri="{FF2B5EF4-FFF2-40B4-BE49-F238E27FC236}">
                      <a16:creationId xmlns:a16="http://schemas.microsoft.com/office/drawing/2014/main" id="{3F688187-90CB-4493-B2CA-C9099936558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025" y="8956"/>
                  <a:ext cx="5156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5" name="文本框 13">
                  <a:extLst>
                    <a:ext uri="{FF2B5EF4-FFF2-40B4-BE49-F238E27FC236}">
                      <a16:creationId xmlns:a16="http://schemas.microsoft.com/office/drawing/2014/main" id="{A6626C18-00CE-4292-A64C-9439C6796F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13" y="5699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1</a:t>
                  </a:r>
                </a:p>
              </p:txBody>
            </p:sp>
            <p:sp>
              <p:nvSpPr>
                <p:cNvPr id="56" name="文本框 14">
                  <a:extLst>
                    <a:ext uri="{FF2B5EF4-FFF2-40B4-BE49-F238E27FC236}">
                      <a16:creationId xmlns:a16="http://schemas.microsoft.com/office/drawing/2014/main" id="{B54CBDEB-1F30-4950-87FB-828A9F3B54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95" y="7279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2</a:t>
                  </a:r>
                </a:p>
              </p:txBody>
            </p:sp>
            <p:sp>
              <p:nvSpPr>
                <p:cNvPr id="57" name="文本框 15">
                  <a:extLst>
                    <a:ext uri="{FF2B5EF4-FFF2-40B4-BE49-F238E27FC236}">
                      <a16:creationId xmlns:a16="http://schemas.microsoft.com/office/drawing/2014/main" id="{ADFABF3D-18BF-403B-BA34-E093F3971B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664" y="8956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3</a:t>
                  </a:r>
                </a:p>
              </p:txBody>
            </p:sp>
            <p:sp>
              <p:nvSpPr>
                <p:cNvPr id="58" name="文本框 16">
                  <a:extLst>
                    <a:ext uri="{FF2B5EF4-FFF2-40B4-BE49-F238E27FC236}">
                      <a16:creationId xmlns:a16="http://schemas.microsoft.com/office/drawing/2014/main" id="{602093C0-E090-4032-B7F3-05ABFC7DD9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27" y="5809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1</a:t>
                  </a:r>
                </a:p>
              </p:txBody>
            </p:sp>
            <p:sp>
              <p:nvSpPr>
                <p:cNvPr id="59" name="文本框 18">
                  <a:extLst>
                    <a:ext uri="{FF2B5EF4-FFF2-40B4-BE49-F238E27FC236}">
                      <a16:creationId xmlns:a16="http://schemas.microsoft.com/office/drawing/2014/main" id="{D9E1B573-D565-4744-AF87-79797785C9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94" y="8980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3</a:t>
                  </a:r>
                </a:p>
              </p:txBody>
            </p:sp>
            <p:sp>
              <p:nvSpPr>
                <p:cNvPr id="60" name="文本框 59">
                  <a:extLst>
                    <a:ext uri="{FF2B5EF4-FFF2-40B4-BE49-F238E27FC236}">
                      <a16:creationId xmlns:a16="http://schemas.microsoft.com/office/drawing/2014/main" id="{7FC26DF8-D8F3-4E38-BA38-9063EBB38F6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07" y="6902"/>
                  <a:ext cx="1016" cy="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8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endParaRPr kumimoji="0" lang="en-US" altLang="zh-CN" sz="28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61" name="文本框 24">
                  <a:extLst>
                    <a:ext uri="{FF2B5EF4-FFF2-40B4-BE49-F238E27FC236}">
                      <a16:creationId xmlns:a16="http://schemas.microsoft.com/office/drawing/2014/main" id="{ACC3460A-4A89-4A39-B45C-FF69FCF7A56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424" y="8445"/>
                  <a:ext cx="1016" cy="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8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c</a:t>
                  </a:r>
                  <a:endParaRPr kumimoji="0" lang="en-US" altLang="zh-CN" sz="28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  <p:sp>
            <p:nvSpPr>
              <p:cNvPr id="48" name="文本框 13">
                <a:extLst>
                  <a:ext uri="{FF2B5EF4-FFF2-40B4-BE49-F238E27FC236}">
                    <a16:creationId xmlns:a16="http://schemas.microsoft.com/office/drawing/2014/main" id="{F85DEF06-FEE5-486F-AA42-5B6BB0EEFF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33825" y="1896905"/>
                <a:ext cx="5198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m</a:t>
                </a:r>
              </a:p>
            </p:txBody>
          </p:sp>
          <p:sp>
            <p:nvSpPr>
              <p:cNvPr id="49" name="文本框 13">
                <a:extLst>
                  <a:ext uri="{FF2B5EF4-FFF2-40B4-BE49-F238E27FC236}">
                    <a16:creationId xmlns:a16="http://schemas.microsoft.com/office/drawing/2014/main" id="{A5BA9D3F-C324-40B8-AAC5-81F85CF6B8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3014" y="2068400"/>
                <a:ext cx="5198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n</a:t>
                </a:r>
              </a:p>
            </p:txBody>
          </p:sp>
        </p:grp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71EDD572-10DE-4A7F-AC7A-7DEE2C9725F9}"/>
                </a:ext>
              </a:extLst>
            </p:cNvPr>
            <p:cNvSpPr/>
            <p:nvPr/>
          </p:nvSpPr>
          <p:spPr>
            <a:xfrm>
              <a:off x="6689849" y="2668466"/>
              <a:ext cx="39626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sp>
        <p:nvSpPr>
          <p:cNvPr id="62" name="矩形 61">
            <a:extLst>
              <a:ext uri="{FF2B5EF4-FFF2-40B4-BE49-F238E27FC236}">
                <a16:creationId xmlns:a16="http://schemas.microsoft.com/office/drawing/2014/main" id="{7BAD74AB-09B0-434A-8E69-78848EC42809}"/>
              </a:ext>
            </a:extLst>
          </p:cNvPr>
          <p:cNvSpPr/>
          <p:nvPr/>
        </p:nvSpPr>
        <p:spPr>
          <a:xfrm>
            <a:off x="2156822" y="4856589"/>
            <a:ext cx="1342034" cy="5880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∥</a:t>
            </a: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∥</a:t>
            </a: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c</a:t>
            </a:r>
          </a:p>
        </p:txBody>
      </p:sp>
      <p:sp>
        <p:nvSpPr>
          <p:cNvPr id="63" name="箭头: 燕尾形 62">
            <a:extLst>
              <a:ext uri="{FF2B5EF4-FFF2-40B4-BE49-F238E27FC236}">
                <a16:creationId xmlns:a16="http://schemas.microsoft.com/office/drawing/2014/main" id="{80961D8E-07D5-4A88-BD5D-168D9CA9C065}"/>
              </a:ext>
            </a:extLst>
          </p:cNvPr>
          <p:cNvSpPr/>
          <p:nvPr/>
        </p:nvSpPr>
        <p:spPr>
          <a:xfrm rot="19197406">
            <a:off x="4850254" y="2547004"/>
            <a:ext cx="504969" cy="338456"/>
          </a:xfrm>
          <a:prstGeom prst="notchedRightArrow">
            <a:avLst/>
          </a:prstGeom>
          <a:solidFill>
            <a:srgbClr val="4BC5B9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4" name="箭头: 燕尾形 63">
            <a:extLst>
              <a:ext uri="{FF2B5EF4-FFF2-40B4-BE49-F238E27FC236}">
                <a16:creationId xmlns:a16="http://schemas.microsoft.com/office/drawing/2014/main" id="{767550C8-3DAA-4376-A1E4-B09870970C83}"/>
              </a:ext>
            </a:extLst>
          </p:cNvPr>
          <p:cNvSpPr/>
          <p:nvPr/>
        </p:nvSpPr>
        <p:spPr>
          <a:xfrm rot="1047756">
            <a:off x="5187237" y="4626919"/>
            <a:ext cx="504969" cy="338456"/>
          </a:xfrm>
          <a:prstGeom prst="notchedRightArrow">
            <a:avLst/>
          </a:prstGeom>
          <a:solidFill>
            <a:srgbClr val="4BC5B9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462B1E85-D19B-4C38-B009-D57ADF4CDD6C}"/>
              </a:ext>
            </a:extLst>
          </p:cNvPr>
          <p:cNvSpPr txBox="1"/>
          <p:nvPr/>
        </p:nvSpPr>
        <p:spPr>
          <a:xfrm>
            <a:off x="8926620" y="1761967"/>
            <a:ext cx="2819675" cy="792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平行于三角形第三边的直线</a:t>
            </a:r>
            <a:endParaRPr lang="en-US" altLang="zh-CN" sz="16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截其它两边</a:t>
            </a: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3B96E060-CB1E-40EC-897F-E07E44977CF6}"/>
              </a:ext>
            </a:extLst>
          </p:cNvPr>
          <p:cNvSpPr txBox="1"/>
          <p:nvPr/>
        </p:nvSpPr>
        <p:spPr>
          <a:xfrm>
            <a:off x="8926620" y="5015609"/>
            <a:ext cx="2819675" cy="792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平行于三角形第三边的直线</a:t>
            </a:r>
            <a:endParaRPr lang="en-US" altLang="zh-CN" sz="16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截两边的延长线</a:t>
            </a:r>
          </a:p>
        </p:txBody>
      </p:sp>
      <p:sp>
        <p:nvSpPr>
          <p:cNvPr id="67" name="Text Box 4">
            <a:extLst>
              <a:ext uri="{FF2B5EF4-FFF2-40B4-BE49-F238E27FC236}">
                <a16:creationId xmlns:a16="http://schemas.microsoft.com/office/drawing/2014/main" id="{112429A5-0268-4FBE-B86C-5C4651E19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390" y="1704623"/>
            <a:ext cx="3394181" cy="54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lnSpc>
                <a:spcPts val="4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移动线段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，你发现了什么？</a:t>
            </a:r>
          </a:p>
        </p:txBody>
      </p: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473925A7-6806-4966-BA6E-4C0D5FBE45AA}"/>
              </a:ext>
            </a:extLst>
          </p:cNvPr>
          <p:cNvGrpSpPr/>
          <p:nvPr/>
        </p:nvGrpSpPr>
        <p:grpSpPr>
          <a:xfrm>
            <a:off x="6317779" y="1378831"/>
            <a:ext cx="1613963" cy="1359149"/>
            <a:chOff x="4776291" y="460833"/>
            <a:chExt cx="1613963" cy="1359149"/>
          </a:xfrm>
        </p:grpSpPr>
        <p:sp>
          <p:nvSpPr>
            <p:cNvPr id="69" name="等腰三角形 68">
              <a:extLst>
                <a:ext uri="{FF2B5EF4-FFF2-40B4-BE49-F238E27FC236}">
                  <a16:creationId xmlns:a16="http://schemas.microsoft.com/office/drawing/2014/main" id="{8351FDD9-6D7D-4E3E-9A68-30C57185C998}"/>
                </a:ext>
              </a:extLst>
            </p:cNvPr>
            <p:cNvSpPr/>
            <p:nvPr/>
          </p:nvSpPr>
          <p:spPr>
            <a:xfrm>
              <a:off x="4776291" y="460833"/>
              <a:ext cx="1613963" cy="1359149"/>
            </a:xfrm>
            <a:prstGeom prst="triangle">
              <a:avLst>
                <a:gd name="adj" fmla="val 40396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70" name="直接连接符 69">
              <a:extLst>
                <a:ext uri="{FF2B5EF4-FFF2-40B4-BE49-F238E27FC236}">
                  <a16:creationId xmlns:a16="http://schemas.microsoft.com/office/drawing/2014/main" id="{46BCDD9B-167D-4104-9AC6-F054A846D86A}"/>
                </a:ext>
              </a:extLst>
            </p:cNvPr>
            <p:cNvCxnSpPr>
              <a:cxnSpLocks/>
            </p:cNvCxnSpPr>
            <p:nvPr/>
          </p:nvCxnSpPr>
          <p:spPr>
            <a:xfrm>
              <a:off x="5168555" y="966438"/>
              <a:ext cx="618198" cy="7657"/>
            </a:xfrm>
            <a:prstGeom prst="line">
              <a:avLst/>
            </a:prstGeom>
            <a:noFill/>
            <a:ln w="38100" cap="flat" cmpd="sng" algn="ctr">
              <a:solidFill>
                <a:srgbClr val="268868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67EC0347-2E02-4D38-8FF6-99CF0B730BA6}"/>
              </a:ext>
            </a:extLst>
          </p:cNvPr>
          <p:cNvGrpSpPr/>
          <p:nvPr/>
        </p:nvGrpSpPr>
        <p:grpSpPr>
          <a:xfrm>
            <a:off x="6899056" y="4369486"/>
            <a:ext cx="951198" cy="1369357"/>
            <a:chOff x="4911302" y="3119367"/>
            <a:chExt cx="951198" cy="1369357"/>
          </a:xfrm>
        </p:grpSpPr>
        <p:sp>
          <p:nvSpPr>
            <p:cNvPr id="72" name="等腰三角形 71">
              <a:extLst>
                <a:ext uri="{FF2B5EF4-FFF2-40B4-BE49-F238E27FC236}">
                  <a16:creationId xmlns:a16="http://schemas.microsoft.com/office/drawing/2014/main" id="{E41AC913-5171-487B-8372-6C4C4AE6FC04}"/>
                </a:ext>
              </a:extLst>
            </p:cNvPr>
            <p:cNvSpPr/>
            <p:nvPr/>
          </p:nvSpPr>
          <p:spPr>
            <a:xfrm>
              <a:off x="5153114" y="3659386"/>
              <a:ext cx="709386" cy="829338"/>
            </a:xfrm>
            <a:prstGeom prst="triangle">
              <a:avLst>
                <a:gd name="adj" fmla="val 13857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3" name="等腰三角形 72">
              <a:extLst>
                <a:ext uri="{FF2B5EF4-FFF2-40B4-BE49-F238E27FC236}">
                  <a16:creationId xmlns:a16="http://schemas.microsoft.com/office/drawing/2014/main" id="{9A8A7B71-C77E-4E4C-B3E8-CE9AFC011197}"/>
                </a:ext>
              </a:extLst>
            </p:cNvPr>
            <p:cNvSpPr/>
            <p:nvPr/>
          </p:nvSpPr>
          <p:spPr>
            <a:xfrm rot="10800000">
              <a:off x="4911302" y="3119367"/>
              <a:ext cx="399178" cy="490001"/>
            </a:xfrm>
            <a:prstGeom prst="triangle">
              <a:avLst>
                <a:gd name="adj" fmla="val 12909"/>
              </a:avLst>
            </a:prstGeom>
            <a:noFill/>
            <a:ln w="57150" cap="flat" cmpd="sng" algn="ctr">
              <a:solidFill>
                <a:srgbClr val="50742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41296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归纳小结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796B3001-C63E-4C38-B182-06B6D484C272}"/>
              </a:ext>
            </a:extLst>
          </p:cNvPr>
          <p:cNvGrpSpPr/>
          <p:nvPr/>
        </p:nvGrpSpPr>
        <p:grpSpPr>
          <a:xfrm>
            <a:off x="2080692" y="1848449"/>
            <a:ext cx="6943349" cy="2006685"/>
            <a:chOff x="3894229" y="25275"/>
            <a:chExt cx="6943349" cy="2006685"/>
          </a:xfrm>
        </p:grpSpPr>
        <p:grpSp>
          <p:nvGrpSpPr>
            <p:cNvPr id="9" name="组合 23">
              <a:extLst>
                <a:ext uri="{FF2B5EF4-FFF2-40B4-BE49-F238E27FC236}">
                  <a16:creationId xmlns:a16="http://schemas.microsoft.com/office/drawing/2014/main" id="{C444F132-0B5E-4045-8764-77358E5E2B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94229" y="37877"/>
              <a:ext cx="6943349" cy="1994083"/>
              <a:chOff x="4243" y="5771"/>
              <a:chExt cx="13571" cy="3537"/>
            </a:xfrm>
          </p:grpSpPr>
          <p:cxnSp>
            <p:nvCxnSpPr>
              <p:cNvPr id="11" name="直接连接符 10">
                <a:extLst>
                  <a:ext uri="{FF2B5EF4-FFF2-40B4-BE49-F238E27FC236}">
                    <a16:creationId xmlns:a16="http://schemas.microsoft.com/office/drawing/2014/main" id="{45EDEA05-C776-4510-BC3E-2D0CEF22621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111" y="7413"/>
                <a:ext cx="12532" cy="49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9536628C-DD8A-4CD0-AE0F-9D8B4A55C6E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285" y="6509"/>
                <a:ext cx="12358" cy="13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B1789FA7-6430-4499-890C-692E767F849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025" y="8956"/>
                <a:ext cx="12789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C864941-8785-4068-B518-C8C8428BF3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26" y="5771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620B71D6-3229-424F-8C06-A70A606F06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1" y="670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ADC72474-1615-4DF2-BAC2-DC884BB51B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8" y="8211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17" name="文本框 17">
                <a:extLst>
                  <a:ext uri="{FF2B5EF4-FFF2-40B4-BE49-F238E27FC236}">
                    <a16:creationId xmlns:a16="http://schemas.microsoft.com/office/drawing/2014/main" id="{F13DDAAE-4D22-41E1-8774-616224BDE9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4" y="670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18" name="文本框 18">
                <a:extLst>
                  <a:ext uri="{FF2B5EF4-FFF2-40B4-BE49-F238E27FC236}">
                    <a16:creationId xmlns:a16="http://schemas.microsoft.com/office/drawing/2014/main" id="{8C1DDB14-E2D8-4D01-B9B9-553B169141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57" y="8193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6E39457-5305-4DE1-91D4-53AFCA8D88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7" y="6888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0" name="文本框 24">
                <a:extLst>
                  <a:ext uri="{FF2B5EF4-FFF2-40B4-BE49-F238E27FC236}">
                    <a16:creationId xmlns:a16="http://schemas.microsoft.com/office/drawing/2014/main" id="{D51DADF7-D8EA-4814-85B7-2F06981B78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3" y="8380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16B8454F-E278-4EAD-A1D3-18FE46B5779C}"/>
                </a:ext>
              </a:extLst>
            </p:cNvPr>
            <p:cNvSpPr/>
            <p:nvPr/>
          </p:nvSpPr>
          <p:spPr>
            <a:xfrm>
              <a:off x="3946622" y="25275"/>
              <a:ext cx="39626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sp>
        <p:nvSpPr>
          <p:cNvPr id="21" name="文本框 13">
            <a:extLst>
              <a:ext uri="{FF2B5EF4-FFF2-40B4-BE49-F238E27FC236}">
                <a16:creationId xmlns:a16="http://schemas.microsoft.com/office/drawing/2014/main" id="{F06687DC-00DA-42BE-9590-5FDCF2789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1592" y="1782994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22" name="文本框 14">
            <a:extLst>
              <a:ext uri="{FF2B5EF4-FFF2-40B4-BE49-F238E27FC236}">
                <a16:creationId xmlns:a16="http://schemas.microsoft.com/office/drawing/2014/main" id="{14926CA4-18B4-412A-A65B-011C23F0D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649" y="2404831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23" name="文本框 15">
            <a:extLst>
              <a:ext uri="{FF2B5EF4-FFF2-40B4-BE49-F238E27FC236}">
                <a16:creationId xmlns:a16="http://schemas.microsoft.com/office/drawing/2014/main" id="{8DCF3096-06C5-4975-AC44-BDF3A3648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523" y="3281199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</a:p>
        </p:txBody>
      </p:sp>
      <p:sp>
        <p:nvSpPr>
          <p:cNvPr id="24" name="文本框 16">
            <a:extLst>
              <a:ext uri="{FF2B5EF4-FFF2-40B4-BE49-F238E27FC236}">
                <a16:creationId xmlns:a16="http://schemas.microsoft.com/office/drawing/2014/main" id="{0FACDBB2-D45D-4C1F-A252-7509BCD76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34" y="1794952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7</a:t>
            </a:r>
          </a:p>
        </p:txBody>
      </p:sp>
      <p:sp>
        <p:nvSpPr>
          <p:cNvPr id="25" name="文本框 18">
            <a:extLst>
              <a:ext uri="{FF2B5EF4-FFF2-40B4-BE49-F238E27FC236}">
                <a16:creationId xmlns:a16="http://schemas.microsoft.com/office/drawing/2014/main" id="{78123269-3DD6-4EAD-BB4A-6D784FC3D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4054" y="3276717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8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4342D43-87F1-4650-9FCD-093790A05AB4}"/>
              </a:ext>
            </a:extLst>
          </p:cNvPr>
          <p:cNvSpPr/>
          <p:nvPr/>
        </p:nvSpPr>
        <p:spPr>
          <a:xfrm>
            <a:off x="8379288" y="2910809"/>
            <a:ext cx="1342034" cy="5880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∥</a:t>
            </a: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∥</a:t>
            </a: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c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472AA9A-C13D-45A6-95E8-0154664B14F2}"/>
              </a:ext>
            </a:extLst>
          </p:cNvPr>
          <p:cNvSpPr/>
          <p:nvPr/>
        </p:nvSpPr>
        <p:spPr>
          <a:xfrm>
            <a:off x="2102880" y="4668371"/>
            <a:ext cx="7470985" cy="962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小结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：平行于三角形一边的直线截其他两边（或两边的延长线），所得的对应线段成比例.</a:t>
            </a:r>
            <a:endParaRPr lang="zh-CN" altLang="en-US" sz="2000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FBF0D500-D2C2-49F4-B3F5-3D9F403AFA75}"/>
              </a:ext>
            </a:extLst>
          </p:cNvPr>
          <p:cNvGrpSpPr/>
          <p:nvPr/>
        </p:nvGrpSpPr>
        <p:grpSpPr>
          <a:xfrm>
            <a:off x="2898185" y="2292101"/>
            <a:ext cx="1613963" cy="1359149"/>
            <a:chOff x="4776291" y="460833"/>
            <a:chExt cx="1613963" cy="1359149"/>
          </a:xfrm>
        </p:grpSpPr>
        <p:sp>
          <p:nvSpPr>
            <p:cNvPr id="29" name="等腰三角形 28">
              <a:extLst>
                <a:ext uri="{FF2B5EF4-FFF2-40B4-BE49-F238E27FC236}">
                  <a16:creationId xmlns:a16="http://schemas.microsoft.com/office/drawing/2014/main" id="{736233D7-7265-4C0E-A285-B93FBA73E452}"/>
                </a:ext>
              </a:extLst>
            </p:cNvPr>
            <p:cNvSpPr/>
            <p:nvPr/>
          </p:nvSpPr>
          <p:spPr>
            <a:xfrm>
              <a:off x="4776291" y="460833"/>
              <a:ext cx="1613963" cy="1359149"/>
            </a:xfrm>
            <a:prstGeom prst="triangle">
              <a:avLst>
                <a:gd name="adj" fmla="val 40396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143E1807-3426-4409-BC54-5902FFFB0833}"/>
                </a:ext>
              </a:extLst>
            </p:cNvPr>
            <p:cNvCxnSpPr>
              <a:cxnSpLocks/>
            </p:cNvCxnSpPr>
            <p:nvPr/>
          </p:nvCxnSpPr>
          <p:spPr>
            <a:xfrm>
              <a:off x="5168555" y="966438"/>
              <a:ext cx="618198" cy="7657"/>
            </a:xfrm>
            <a:prstGeom prst="line">
              <a:avLst/>
            </a:prstGeom>
            <a:noFill/>
            <a:ln w="38100" cap="flat" cmpd="sng" algn="ctr">
              <a:solidFill>
                <a:srgbClr val="268868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3C96D603-C148-4287-92CB-EA0482092406}"/>
              </a:ext>
            </a:extLst>
          </p:cNvPr>
          <p:cNvGrpSpPr/>
          <p:nvPr/>
        </p:nvGrpSpPr>
        <p:grpSpPr>
          <a:xfrm>
            <a:off x="6042856" y="2281893"/>
            <a:ext cx="951198" cy="1369357"/>
            <a:chOff x="4911302" y="3119367"/>
            <a:chExt cx="951198" cy="1369357"/>
          </a:xfrm>
        </p:grpSpPr>
        <p:sp>
          <p:nvSpPr>
            <p:cNvPr id="32" name="等腰三角形 31">
              <a:extLst>
                <a:ext uri="{FF2B5EF4-FFF2-40B4-BE49-F238E27FC236}">
                  <a16:creationId xmlns:a16="http://schemas.microsoft.com/office/drawing/2014/main" id="{C50523AE-EF8A-40E0-8839-F5B9DBBD362D}"/>
                </a:ext>
              </a:extLst>
            </p:cNvPr>
            <p:cNvSpPr/>
            <p:nvPr/>
          </p:nvSpPr>
          <p:spPr>
            <a:xfrm>
              <a:off x="5153114" y="3659386"/>
              <a:ext cx="709386" cy="829338"/>
            </a:xfrm>
            <a:prstGeom prst="triangle">
              <a:avLst>
                <a:gd name="adj" fmla="val 13857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" name="等腰三角形 32">
              <a:extLst>
                <a:ext uri="{FF2B5EF4-FFF2-40B4-BE49-F238E27FC236}">
                  <a16:creationId xmlns:a16="http://schemas.microsoft.com/office/drawing/2014/main" id="{F9B3FA5C-70EC-4E13-BEDC-9CAACE81D1EA}"/>
                </a:ext>
              </a:extLst>
            </p:cNvPr>
            <p:cNvSpPr/>
            <p:nvPr/>
          </p:nvSpPr>
          <p:spPr>
            <a:xfrm rot="10800000">
              <a:off x="4911302" y="3119367"/>
              <a:ext cx="399178" cy="490001"/>
            </a:xfrm>
            <a:prstGeom prst="triangle">
              <a:avLst>
                <a:gd name="adj" fmla="val 12909"/>
              </a:avLst>
            </a:prstGeom>
            <a:noFill/>
            <a:ln w="57150" cap="flat" cmpd="sng" algn="ctr">
              <a:solidFill>
                <a:srgbClr val="50742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7562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EAC2DE27-2B43-4945-8CCF-F07C426224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9BEE070-89E2-45D2-B93E-A228A249858E}"/>
              </a:ext>
            </a:extLst>
          </p:cNvPr>
          <p:cNvSpPr/>
          <p:nvPr/>
        </p:nvSpPr>
        <p:spPr>
          <a:xfrm>
            <a:off x="2473849" y="4198659"/>
            <a:ext cx="7244303" cy="102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、了解相似三角形的基础。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、了解平行线分线段成比例定理推论过程。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3</a:t>
            </a:r>
            <a:r>
              <a:rPr kumimoji="1" lang="zh-CN" altLang="en-US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、运用平行线分线段成比例定理进行三角形相似证明及计算。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D8A3B9E7-D337-4392-9FFB-69EBEDECAD90}"/>
              </a:ext>
            </a:extLst>
          </p:cNvPr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6" name="矩形 7">
              <a:extLst>
                <a:ext uri="{FF2B5EF4-FFF2-40B4-BE49-F238E27FC236}">
                  <a16:creationId xmlns:a16="http://schemas.microsoft.com/office/drawing/2014/main" id="{60082523-E933-4377-BA6C-77E28E848C4E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734088" y="2949935"/>
              <a:ext cx="27238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sp>
          <p:nvSpPr>
            <p:cNvPr id="7" name="矩形 8">
              <a:extLst>
                <a:ext uri="{FF2B5EF4-FFF2-40B4-BE49-F238E27FC236}">
                  <a16:creationId xmlns:a16="http://schemas.microsoft.com/office/drawing/2014/main" id="{756D7FC1-31A4-493D-9DC8-5E9C75908A65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HOMEWORK PRACTICE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BB7BA266-E734-40AC-919F-93B114653EA1}"/>
              </a:ext>
            </a:extLst>
          </p:cNvPr>
          <p:cNvGrpSpPr/>
          <p:nvPr/>
        </p:nvGrpSpPr>
        <p:grpSpPr>
          <a:xfrm>
            <a:off x="5473679" y="584201"/>
            <a:ext cx="1244642" cy="1244640"/>
            <a:chOff x="5408562" y="584201"/>
            <a:chExt cx="1244642" cy="1244640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2EF32ABF-AA0D-4E14-87E0-9FA76EA283A2}"/>
                </a:ext>
              </a:extLst>
            </p:cNvPr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7C3AC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25EC1176-E8FB-4E59-908B-1116C8F075A5}"/>
                </a:ext>
              </a:extLst>
            </p:cNvPr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7C3AC5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7C3AC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97199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13A9B5C5-DD03-42C4-ACD5-EA3A13F94586}"/>
              </a:ext>
            </a:extLst>
          </p:cNvPr>
          <p:cNvSpPr/>
          <p:nvPr/>
        </p:nvSpPr>
        <p:spPr>
          <a:xfrm>
            <a:off x="1853227" y="1352477"/>
            <a:ext cx="7578779" cy="1563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ts val="4000"/>
              </a:lnSpc>
              <a:defRPr/>
            </a:pP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如图，在△ABC中， EF∥BC.</a:t>
            </a:r>
          </a:p>
          <a:p>
            <a:pPr defTabSz="685800">
              <a:lnSpc>
                <a:spcPts val="4000"/>
              </a:lnSpc>
              <a:defRPr/>
            </a:pP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1)</a:t>
            </a: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如果E、F分别是AB和AC上的点</a:t>
            </a: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,</a:t>
            </a: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AE=BE=</a:t>
            </a: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8</a:t>
            </a: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，FC=</a:t>
            </a: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5</a:t>
            </a: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 ，那么AF的长是多少？</a:t>
            </a:r>
            <a:endParaRPr lang="en-US" altLang="zh-CN" b="1" noProof="1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</a:endParaRPr>
          </a:p>
          <a:p>
            <a:pPr defTabSz="685800">
              <a:lnSpc>
                <a:spcPts val="4000"/>
              </a:lnSpc>
            </a:pP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2)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如果AB=1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2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，AE=6，AF=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6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，那么FC的长是多少？ </a:t>
            </a:r>
          </a:p>
        </p:txBody>
      </p:sp>
      <p:grpSp>
        <p:nvGrpSpPr>
          <p:cNvPr id="20" name="Group 3">
            <a:extLst>
              <a:ext uri="{FF2B5EF4-FFF2-40B4-BE49-F238E27FC236}">
                <a16:creationId xmlns:a16="http://schemas.microsoft.com/office/drawing/2014/main" id="{942A95DB-10ED-4350-AF2E-7E9E351548F5}"/>
              </a:ext>
            </a:extLst>
          </p:cNvPr>
          <p:cNvGrpSpPr>
            <a:grpSpLocks/>
          </p:cNvGrpSpPr>
          <p:nvPr/>
        </p:nvGrpSpPr>
        <p:grpSpPr bwMode="auto">
          <a:xfrm>
            <a:off x="7939296" y="3183328"/>
            <a:ext cx="2798762" cy="2322195"/>
            <a:chOff x="0" y="3"/>
            <a:chExt cx="4406" cy="3656"/>
          </a:xfrm>
        </p:grpSpPr>
        <p:sp>
          <p:nvSpPr>
            <p:cNvPr id="21" name="Line 4">
              <a:extLst>
                <a:ext uri="{FF2B5EF4-FFF2-40B4-BE49-F238E27FC236}">
                  <a16:creationId xmlns:a16="http://schemas.microsoft.com/office/drawing/2014/main" id="{5753100D-3504-4FD8-9060-B4C298B6E71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60000" flipH="1">
              <a:off x="659" y="3171"/>
              <a:ext cx="3120" cy="0"/>
            </a:xfrm>
            <a:prstGeom prst="line">
              <a:avLst/>
            </a:prstGeom>
            <a:noFill/>
            <a:ln w="31750">
              <a:solidFill>
                <a:sysClr val="windowText" lastClr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E9EDBB7D-15E0-480C-8C29-AC9A032EA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8" y="3"/>
              <a:ext cx="654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23" name="Rectangle 6">
              <a:extLst>
                <a:ext uri="{FF2B5EF4-FFF2-40B4-BE49-F238E27FC236}">
                  <a16:creationId xmlns:a16="http://schemas.microsoft.com/office/drawing/2014/main" id="{2E508E2E-66E1-4C1F-9379-CCF0D275A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35"/>
              <a:ext cx="677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6906770C-F6A0-4ABB-8518-50EAD0AD4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835"/>
              <a:ext cx="66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en-US" altLang="zh-CN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BFF2DD8F-7385-4ADC-AFC9-C2223ED22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" y="778"/>
              <a:ext cx="2495" cy="2381"/>
            </a:xfrm>
            <a:prstGeom prst="line">
              <a:avLst/>
            </a:prstGeom>
            <a:noFill/>
            <a:ln w="3175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Line 9">
              <a:extLst>
                <a:ext uri="{FF2B5EF4-FFF2-40B4-BE49-F238E27FC236}">
                  <a16:creationId xmlns:a16="http://schemas.microsoft.com/office/drawing/2014/main" id="{79E0768F-9551-4B9C-9098-CAC80DCD0F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2" y="777"/>
              <a:ext cx="601" cy="2399"/>
            </a:xfrm>
            <a:prstGeom prst="line">
              <a:avLst/>
            </a:prstGeom>
            <a:noFill/>
            <a:ln w="3175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" name="Line 10">
              <a:extLst>
                <a:ext uri="{FF2B5EF4-FFF2-40B4-BE49-F238E27FC236}">
                  <a16:creationId xmlns:a16="http://schemas.microsoft.com/office/drawing/2014/main" id="{1C6E8698-A04C-4927-BE7B-EBD87ED50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" y="1928"/>
              <a:ext cx="1474" cy="1"/>
            </a:xfrm>
            <a:prstGeom prst="line">
              <a:avLst/>
            </a:prstGeom>
            <a:noFill/>
            <a:ln w="3175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17405C3D-D1D5-4370-9200-96E27D6CB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3" y="1248"/>
              <a:ext cx="639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</a:t>
              </a:r>
              <a:endParaRPr kumimoji="0" lang="zh-CN" altLang="en-US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51ECE3A3-38A0-4724-9B8C-118A75228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1478"/>
              <a:ext cx="63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F</a:t>
              </a:r>
              <a:endParaRPr kumimoji="0" lang="zh-CN" altLang="en-US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19082480-A3B6-4279-9D8A-14C8414DA00C}"/>
                  </a:ext>
                </a:extLst>
              </p:cNvPr>
              <p:cNvSpPr txBox="1"/>
              <p:nvPr/>
            </p:nvSpPr>
            <p:spPr>
              <a:xfrm>
                <a:off x="1853227" y="3145694"/>
                <a:ext cx="3672408" cy="2096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解：∵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EF∥BC</a:t>
                </a:r>
                <a:endParaRPr lang="en-US" altLang="zh-CN" noProof="1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   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BE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FC</m:t>
                        </m:r>
                      </m:den>
                    </m:f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    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AE=BE=</a:t>
                </a:r>
                <a:r>
                  <a:rPr lang="en-US" altLang="zh-CN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8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，FC=</a:t>
                </a:r>
                <a:r>
                  <a:rPr lang="en-US" altLang="zh-CN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5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   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AF</m:t>
                        </m:r>
                      </m:num>
                      <m:den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解得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AF=5</a:t>
                </a:r>
                <a:endParaRPr lang="zh-CN" altLang="en-US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19082480-A3B6-4279-9D8A-14C8414DA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227" y="3145694"/>
                <a:ext cx="3672408" cy="2096600"/>
              </a:xfrm>
              <a:prstGeom prst="rect">
                <a:avLst/>
              </a:prstGeom>
              <a:blipFill>
                <a:blip r:embed="rId3"/>
                <a:stretch>
                  <a:fillRect l="-13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A39E7833-065A-446F-A892-600B6140DA62}"/>
                  </a:ext>
                </a:extLst>
              </p:cNvPr>
              <p:cNvSpPr txBox="1"/>
              <p:nvPr/>
            </p:nvSpPr>
            <p:spPr>
              <a:xfrm>
                <a:off x="4768026" y="3124541"/>
                <a:ext cx="3672408" cy="248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EF∥BC</a:t>
                </a:r>
                <a:endParaRPr lang="en-US" altLang="zh-CN" noProof="1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den>
                    </m:f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AB=1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2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，AE=6，AF=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6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den>
                    </m:f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解得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AC=12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FC= AC – AF =6</a:t>
                </a:r>
                <a:endParaRPr lang="zh-CN" altLang="en-US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A39E7833-065A-446F-A892-600B6140D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026" y="3124541"/>
                <a:ext cx="3672408" cy="2487219"/>
              </a:xfrm>
              <a:prstGeom prst="rect">
                <a:avLst/>
              </a:prstGeom>
              <a:blipFill>
                <a:blip r:embed="rId4"/>
                <a:stretch>
                  <a:fillRect l="-1327" b="-2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216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289DEA56-3DC1-4FF4-B16C-E8459BFEB67D}"/>
              </a:ext>
            </a:extLst>
          </p:cNvPr>
          <p:cNvSpPr/>
          <p:nvPr/>
        </p:nvSpPr>
        <p:spPr>
          <a:xfrm>
            <a:off x="1028700" y="1529234"/>
            <a:ext cx="10704016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如图，在△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ABC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中，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DE//BC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，且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DE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分别交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AB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AC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于点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D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E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，△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ADE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与△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ABC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有什么关系？</a:t>
            </a:r>
            <a:endParaRPr lang="zh-CN" altLang="en-US" sz="2000" b="1" dirty="0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图片 45">
            <a:extLst>
              <a:ext uri="{FF2B5EF4-FFF2-40B4-BE49-F238E27FC236}">
                <a16:creationId xmlns:a16="http://schemas.microsoft.com/office/drawing/2014/main" id="{E7B283CD-388E-46E9-B98E-04F049A44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0602" y="2948987"/>
            <a:ext cx="21717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19D20E7-67C2-450D-A0BD-B9D477B80649}"/>
                  </a:ext>
                </a:extLst>
              </p:cNvPr>
              <p:cNvSpPr txBox="1"/>
              <p:nvPr/>
            </p:nvSpPr>
            <p:spPr>
              <a:xfrm>
                <a:off x="5676942" y="2792420"/>
                <a:ext cx="5100893" cy="1166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解：∵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</a:t>
                </a:r>
                <a:r>
                  <a:rPr lang="en-US" altLang="zh-CN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DE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∥BC</a:t>
                </a:r>
                <a:endParaRPr lang="en-US" altLang="zh-CN" sz="2000" noProof="1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      ∴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EC</m:t>
                        </m:r>
                      </m:den>
                    </m:f>
                    <m: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,</m:t>
                    </m:r>
                    <m:r>
                      <a:rPr lang="zh-CN" altLang="en-US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ADE</m:t>
                    </m:r>
                    <m: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ED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AC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19D20E7-67C2-450D-A0BD-B9D477B80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942" y="2792420"/>
                <a:ext cx="5100893" cy="1166217"/>
              </a:xfrm>
              <a:prstGeom prst="rect">
                <a:avLst/>
              </a:prstGeom>
              <a:blipFill>
                <a:blip r:embed="rId4"/>
                <a:stretch>
                  <a:fillRect l="-1195" b="-31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99CBD3A5-D768-47B4-A2D4-4857ED7E718F}"/>
              </a:ext>
            </a:extLst>
          </p:cNvPr>
          <p:cNvSpPr txBox="1"/>
          <p:nvPr/>
        </p:nvSpPr>
        <p:spPr>
          <a:xfrm>
            <a:off x="5676942" y="4224284"/>
            <a:ext cx="5100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你还记得两个三角形相似的条件吗</a:t>
            </a:r>
            <a:r>
              <a:rPr lang="zh-CN" altLang="en-US" sz="160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D0901E69-95E5-4AB9-B2FE-AE892F119012}"/>
                  </a:ext>
                </a:extLst>
              </p:cNvPr>
              <p:cNvSpPr/>
              <p:nvPr/>
            </p:nvSpPr>
            <p:spPr>
              <a:xfrm>
                <a:off x="5676942" y="4951595"/>
                <a:ext cx="3340979" cy="626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如何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证明：</m:t>
                    </m:r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D0901E69-95E5-4AB9-B2FE-AE892F119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942" y="4951595"/>
                <a:ext cx="3340979" cy="626582"/>
              </a:xfrm>
              <a:prstGeom prst="rect">
                <a:avLst/>
              </a:prstGeom>
              <a:blipFill>
                <a:blip r:embed="rId5"/>
                <a:stretch>
                  <a:fillRect l="-2737" b="-8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E4AC6FE3-7C3D-48D8-9530-DF756A690057}"/>
              </a:ext>
            </a:extLst>
          </p:cNvPr>
          <p:cNvCxnSpPr>
            <a:cxnSpLocks/>
          </p:cNvCxnSpPr>
          <p:nvPr/>
        </p:nvCxnSpPr>
        <p:spPr>
          <a:xfrm flipH="1">
            <a:off x="3308320" y="4029494"/>
            <a:ext cx="455076" cy="688752"/>
          </a:xfrm>
          <a:prstGeom prst="line">
            <a:avLst/>
          </a:prstGeom>
          <a:noFill/>
          <a:ln w="19050" cap="flat" cmpd="sng" algn="ctr">
            <a:solidFill>
              <a:srgbClr val="4B14A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E1FB35AC-C212-4BDA-825C-044BF6BD91B7}"/>
              </a:ext>
            </a:extLst>
          </p:cNvPr>
          <p:cNvSpPr txBox="1"/>
          <p:nvPr/>
        </p:nvSpPr>
        <p:spPr>
          <a:xfrm>
            <a:off x="3157925" y="4687328"/>
            <a:ext cx="30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2866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8" name="图片 45">
            <a:extLst>
              <a:ext uri="{FF2B5EF4-FFF2-40B4-BE49-F238E27FC236}">
                <a16:creationId xmlns:a16="http://schemas.microsoft.com/office/drawing/2014/main" id="{07E38C87-56C9-480F-A000-9119A8C4E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1766" y="1739963"/>
            <a:ext cx="21717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3CD5DB84-58A2-4461-BFC2-C808687756BD}"/>
              </a:ext>
            </a:extLst>
          </p:cNvPr>
          <p:cNvCxnSpPr>
            <a:cxnSpLocks/>
          </p:cNvCxnSpPr>
          <p:nvPr/>
        </p:nvCxnSpPr>
        <p:spPr>
          <a:xfrm flipH="1">
            <a:off x="8859484" y="2820470"/>
            <a:ext cx="455076" cy="688752"/>
          </a:xfrm>
          <a:prstGeom prst="line">
            <a:avLst/>
          </a:prstGeom>
          <a:noFill/>
          <a:ln w="19050" cap="flat" cmpd="sng" algn="ctr">
            <a:solidFill>
              <a:srgbClr val="4B14A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72253EE9-DBD6-45F5-891A-5062B4A0DF52}"/>
              </a:ext>
            </a:extLst>
          </p:cNvPr>
          <p:cNvSpPr txBox="1"/>
          <p:nvPr/>
        </p:nvSpPr>
        <p:spPr>
          <a:xfrm>
            <a:off x="8709089" y="3478304"/>
            <a:ext cx="30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D70C0AF3-CA86-4818-AE94-69B38BD71775}"/>
                  </a:ext>
                </a:extLst>
              </p:cNvPr>
              <p:cNvSpPr txBox="1"/>
              <p:nvPr/>
            </p:nvSpPr>
            <p:spPr>
              <a:xfrm>
                <a:off x="1813261" y="1739963"/>
                <a:ext cx="7427639" cy="4178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过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点做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边平行线，与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边交于点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F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en-US" altLang="zh-CN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DE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∥BC，</a:t>
                </a:r>
                <a:r>
                  <a:rPr lang="en-US" altLang="zh-CN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EF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∥</a:t>
                </a:r>
                <a:r>
                  <a:rPr lang="en-US" altLang="zh-CN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AB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∴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，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den>
                    </m:f>
                  </m:oMath>
                </a14:m>
                <a:endParaRPr lang="en-US" altLang="zh-CN" sz="2000" noProof="1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∵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四边形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BDEF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是平行四边形</a:t>
                </a:r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 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DE=BF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den>
                    </m:f>
                  </m:oMath>
                </a14:m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</m:oMath>
                </a14:m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14:m>
                  <m:oMath xmlns:m="http://schemas.openxmlformats.org/officeDocument/2006/math">
                    <m:r>
                      <a:rPr lang="zh-CN" alt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ADE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AED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ACB</m:t>
                    </m:r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则△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ADE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D70C0AF3-CA86-4818-AE94-69B38BD71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261" y="1739963"/>
                <a:ext cx="7427639" cy="4178260"/>
              </a:xfrm>
              <a:prstGeom prst="rect">
                <a:avLst/>
              </a:prstGeom>
              <a:blipFill>
                <a:blip r:embed="rId4"/>
                <a:stretch>
                  <a:fillRect l="-820" t="-729" b="-21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531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3886556" cy="865006"/>
            <a:chOff x="210705" y="105395"/>
            <a:chExt cx="3886556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29546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判定三角形相似定理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D7526598-C3C0-45BF-B149-3DA6B490C0E7}"/>
              </a:ext>
            </a:extLst>
          </p:cNvPr>
          <p:cNvSpPr/>
          <p:nvPr/>
        </p:nvSpPr>
        <p:spPr>
          <a:xfrm>
            <a:off x="1142606" y="1506299"/>
            <a:ext cx="9108008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平行于三角形一边的直线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其它两边相交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，所构成的三角形与原三角形相似.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B340D32-1366-4D73-B11F-9452BB841F45}"/>
              </a:ext>
            </a:extLst>
          </p:cNvPr>
          <p:cNvSpPr txBox="1"/>
          <p:nvPr/>
        </p:nvSpPr>
        <p:spPr>
          <a:xfrm>
            <a:off x="1060532" y="2196564"/>
            <a:ext cx="6815228" cy="460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</a:t>
            </a:r>
            <a:r>
              <a:rPr lang="zh-CN" altLang="en-US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注意</a:t>
            </a: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】</a:t>
            </a:r>
            <a:r>
              <a:rPr lang="zh-CN" altLang="en-US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平行第三边的直线与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其它两边相交有以下两种情况：</a:t>
            </a:r>
            <a:endParaRPr lang="zh-CN" altLang="en-US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5274E791-C9FE-4CD9-BB4D-79A66848FDF4}"/>
              </a:ext>
            </a:extLst>
          </p:cNvPr>
          <p:cNvGrpSpPr/>
          <p:nvPr/>
        </p:nvGrpSpPr>
        <p:grpSpPr>
          <a:xfrm>
            <a:off x="3290279" y="3655443"/>
            <a:ext cx="1613963" cy="1359149"/>
            <a:chOff x="4776291" y="460833"/>
            <a:chExt cx="1613963" cy="1359149"/>
          </a:xfrm>
        </p:grpSpPr>
        <p:sp>
          <p:nvSpPr>
            <p:cNvPr id="11" name="等腰三角形 10">
              <a:extLst>
                <a:ext uri="{FF2B5EF4-FFF2-40B4-BE49-F238E27FC236}">
                  <a16:creationId xmlns:a16="http://schemas.microsoft.com/office/drawing/2014/main" id="{471D845A-FC99-4462-A3F9-16D976702B55}"/>
                </a:ext>
              </a:extLst>
            </p:cNvPr>
            <p:cNvSpPr/>
            <p:nvPr/>
          </p:nvSpPr>
          <p:spPr>
            <a:xfrm>
              <a:off x="4776291" y="460833"/>
              <a:ext cx="1613963" cy="1359149"/>
            </a:xfrm>
            <a:prstGeom prst="triangle">
              <a:avLst>
                <a:gd name="adj" fmla="val 40396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1A087D5E-2C37-4CC1-9D26-27A81D20C86B}"/>
                </a:ext>
              </a:extLst>
            </p:cNvPr>
            <p:cNvCxnSpPr>
              <a:cxnSpLocks/>
            </p:cNvCxnSpPr>
            <p:nvPr/>
          </p:nvCxnSpPr>
          <p:spPr>
            <a:xfrm>
              <a:off x="5168555" y="966438"/>
              <a:ext cx="618198" cy="7657"/>
            </a:xfrm>
            <a:prstGeom prst="line">
              <a:avLst/>
            </a:prstGeom>
            <a:noFill/>
            <a:ln w="38100" cap="flat" cmpd="sng" algn="ctr">
              <a:solidFill>
                <a:srgbClr val="268868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4479D69B-A686-4E58-B0E1-8E2F74010AF3}"/>
              </a:ext>
            </a:extLst>
          </p:cNvPr>
          <p:cNvGrpSpPr/>
          <p:nvPr/>
        </p:nvGrpSpPr>
        <p:grpSpPr>
          <a:xfrm>
            <a:off x="7216486" y="3645235"/>
            <a:ext cx="951198" cy="1369357"/>
            <a:chOff x="4911302" y="3119367"/>
            <a:chExt cx="951198" cy="1369357"/>
          </a:xfrm>
        </p:grpSpPr>
        <p:sp>
          <p:nvSpPr>
            <p:cNvPr id="14" name="等腰三角形 13">
              <a:extLst>
                <a:ext uri="{FF2B5EF4-FFF2-40B4-BE49-F238E27FC236}">
                  <a16:creationId xmlns:a16="http://schemas.microsoft.com/office/drawing/2014/main" id="{83B71A6F-2CE2-4F03-B297-B227E614EFE8}"/>
                </a:ext>
              </a:extLst>
            </p:cNvPr>
            <p:cNvSpPr/>
            <p:nvPr/>
          </p:nvSpPr>
          <p:spPr>
            <a:xfrm>
              <a:off x="5153114" y="3659386"/>
              <a:ext cx="709386" cy="829338"/>
            </a:xfrm>
            <a:prstGeom prst="triangle">
              <a:avLst>
                <a:gd name="adj" fmla="val 13857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3666D174-4D45-4998-83DB-5B4EC50B7EEF}"/>
                </a:ext>
              </a:extLst>
            </p:cNvPr>
            <p:cNvSpPr/>
            <p:nvPr/>
          </p:nvSpPr>
          <p:spPr>
            <a:xfrm rot="10800000">
              <a:off x="4911302" y="3119367"/>
              <a:ext cx="399178" cy="490001"/>
            </a:xfrm>
            <a:prstGeom prst="triangle">
              <a:avLst>
                <a:gd name="adj" fmla="val 12909"/>
              </a:avLst>
            </a:prstGeom>
            <a:noFill/>
            <a:ln w="57150" cap="flat" cmpd="sng" algn="ctr">
              <a:solidFill>
                <a:srgbClr val="50742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70420CE2-E8DE-46A4-AE7C-58C1EB5AD089}"/>
              </a:ext>
            </a:extLst>
          </p:cNvPr>
          <p:cNvCxnSpPr>
            <a:cxnSpLocks/>
          </p:cNvCxnSpPr>
          <p:nvPr/>
        </p:nvCxnSpPr>
        <p:spPr>
          <a:xfrm>
            <a:off x="6926729" y="3281203"/>
            <a:ext cx="688935" cy="970473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ot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61B4859-3074-4E5C-BDF1-7438A232300F}"/>
              </a:ext>
            </a:extLst>
          </p:cNvPr>
          <p:cNvCxnSpPr>
            <a:cxnSpLocks/>
          </p:cNvCxnSpPr>
          <p:nvPr/>
        </p:nvCxnSpPr>
        <p:spPr>
          <a:xfrm flipH="1">
            <a:off x="7519514" y="3333882"/>
            <a:ext cx="160251" cy="1070194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ot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522018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7DF749DF-BE20-4792-A9C3-8FA9B440BBDE}"/>
              </a:ext>
            </a:extLst>
          </p:cNvPr>
          <p:cNvSpPr/>
          <p:nvPr/>
        </p:nvSpPr>
        <p:spPr>
          <a:xfrm>
            <a:off x="1868984" y="1462934"/>
            <a:ext cx="7579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．下列说法中正确的是（ ）</a:t>
            </a:r>
          </a:p>
          <a:p>
            <a:pPr defTabSz="685800" fontAlgn="ctr">
              <a:lnSpc>
                <a:spcPct val="150000"/>
              </a:lnSpc>
              <a:tabLst>
                <a:tab pos="263715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．两个直角三角形相似</a:t>
            </a: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   B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．两个等腰三角形相似</a:t>
            </a:r>
          </a:p>
          <a:p>
            <a:pPr defTabSz="685800" fontAlgn="ctr">
              <a:lnSpc>
                <a:spcPct val="150000"/>
              </a:lnSpc>
              <a:tabLst>
                <a:tab pos="263715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．两个等边三角形相似</a:t>
            </a: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   D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．两个锐角三角形相似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4BAE575-F395-4BBF-B207-54C29BCFFAFC}"/>
              </a:ext>
            </a:extLst>
          </p:cNvPr>
          <p:cNvSpPr/>
          <p:nvPr/>
        </p:nvSpPr>
        <p:spPr>
          <a:xfrm>
            <a:off x="1868984" y="3527205"/>
            <a:ext cx="74891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30°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60°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90°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的直角三角形和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45°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45°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90°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的直角三角形不相似；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、两个顶角不同的等腰三角形不相似；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、正确，因为可以根据有两组角对应相等的两个三角形相似来判定；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、两个锐角不相等的两个三角形不相似．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故选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</a:p>
        </p:txBody>
      </p:sp>
      <p:sp>
        <p:nvSpPr>
          <p:cNvPr id="10" name="笑脸 9">
            <a:extLst>
              <a:ext uri="{FF2B5EF4-FFF2-40B4-BE49-F238E27FC236}">
                <a16:creationId xmlns:a16="http://schemas.microsoft.com/office/drawing/2014/main" id="{73810432-2532-4BCD-92F0-8BFA586D2C46}"/>
              </a:ext>
            </a:extLst>
          </p:cNvPr>
          <p:cNvSpPr/>
          <p:nvPr/>
        </p:nvSpPr>
        <p:spPr>
          <a:xfrm>
            <a:off x="1868984" y="2756294"/>
            <a:ext cx="396098" cy="410626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13368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AFF0BE17-45C3-4FE7-B6BD-5922B9F7928A}"/>
                  </a:ext>
                </a:extLst>
              </p:cNvPr>
              <p:cNvSpPr/>
              <p:nvPr/>
            </p:nvSpPr>
            <p:spPr>
              <a:xfrm>
                <a:off x="1028700" y="1105629"/>
                <a:ext cx="8659018" cy="1218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．如图，</a:t>
                </a: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DE∥BC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，在下列比例式中，不能成立的是（</a:t>
                </a: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DB</m:t>
                        </m:r>
                      </m:den>
                    </m:f>
                    <m:r>
                      <a:rPr lang="en-US" altLang="zh-CN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EC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           B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DE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BC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EC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AD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AE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 	D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DB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EC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AC</m:t>
                        </m:r>
                      </m:den>
                    </m:f>
                  </m:oMath>
                </a14:m>
                <a:endParaRPr lang="zh-CN" altLang="zh-CN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AFF0BE17-45C3-4FE7-B6BD-5922B9F792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1105629"/>
                <a:ext cx="8659018" cy="1218410"/>
              </a:xfrm>
              <a:prstGeom prst="rect">
                <a:avLst/>
              </a:prstGeom>
              <a:blipFill>
                <a:blip r:embed="rId3"/>
                <a:stretch>
                  <a:fillRect l="-634" b="-2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 descr="figure">
            <a:extLst>
              <a:ext uri="{FF2B5EF4-FFF2-40B4-BE49-F238E27FC236}">
                <a16:creationId xmlns:a16="http://schemas.microsoft.com/office/drawing/2014/main" id="{6BAE9970-5F9E-41B4-9856-42A1AB6D37E7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99728" y="970401"/>
            <a:ext cx="2066749" cy="1488866"/>
          </a:xfrm>
          <a:prstGeom prst="rect">
            <a:avLst/>
          </a:prstGeom>
        </p:spPr>
      </p:pic>
      <p:sp>
        <p:nvSpPr>
          <p:cNvPr id="10" name="笑脸 9">
            <a:extLst>
              <a:ext uri="{FF2B5EF4-FFF2-40B4-BE49-F238E27FC236}">
                <a16:creationId xmlns:a16="http://schemas.microsoft.com/office/drawing/2014/main" id="{21E12168-F340-4463-87D2-C3D55FE6C3D3}"/>
              </a:ext>
            </a:extLst>
          </p:cNvPr>
          <p:cNvSpPr/>
          <p:nvPr/>
        </p:nvSpPr>
        <p:spPr>
          <a:xfrm>
            <a:off x="2892272" y="1913413"/>
            <a:ext cx="396098" cy="410626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E913A22B-4F1B-4713-90ED-B43D2541D1FB}"/>
                  </a:ext>
                </a:extLst>
              </p:cNvPr>
              <p:cNvSpPr/>
              <p:nvPr/>
            </p:nvSpPr>
            <p:spPr>
              <a:xfrm>
                <a:off x="1037175" y="2618757"/>
                <a:ext cx="8081683" cy="1357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．在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△ABC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中，点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分别在边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上，如果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AD=1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BD=3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，那么由下列条件能够判断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DE∥BC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的是（　　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altLang="zh-CN" sz="16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B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altLang="zh-CN" sz="16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altLang="zh-CN" sz="16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D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altLang="zh-CN" sz="16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E913A22B-4F1B-4713-90ED-B43D2541D1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175" y="2618757"/>
                <a:ext cx="8081683" cy="1357808"/>
              </a:xfrm>
              <a:prstGeom prst="rect">
                <a:avLst/>
              </a:prstGeom>
              <a:blipFill>
                <a:blip r:embed="rId5"/>
                <a:stretch>
                  <a:fillRect l="-377" b="-13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7693F69E-8DA7-4123-86D2-3CE08C886853}"/>
                  </a:ext>
                </a:extLst>
              </p:cNvPr>
              <p:cNvSpPr/>
              <p:nvPr/>
            </p:nvSpPr>
            <p:spPr>
              <a:xfrm>
                <a:off x="1061045" y="3976565"/>
                <a:ext cx="4944227" cy="2620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如图，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∵AD=1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BD=3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当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时，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，又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∵∠DAE=∠BAC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∴△ADE∽△ABC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∴∠ADE=∠B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∴DE∥BC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而根据选项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的条件都不能推出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DE∥BC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7693F69E-8DA7-4123-86D2-3CE08C8868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045" y="3976565"/>
                <a:ext cx="4944227" cy="2620846"/>
              </a:xfrm>
              <a:prstGeom prst="rect">
                <a:avLst/>
              </a:prstGeom>
              <a:blipFill>
                <a:blip r:embed="rId6"/>
                <a:stretch>
                  <a:fillRect l="-617" b="-20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 descr="figure">
            <a:extLst>
              <a:ext uri="{FF2B5EF4-FFF2-40B4-BE49-F238E27FC236}">
                <a16:creationId xmlns:a16="http://schemas.microsoft.com/office/drawing/2014/main" id="{176C9516-DF8D-4A02-8E18-DA1177D27D0C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665" y="4128965"/>
            <a:ext cx="2708860" cy="1951437"/>
          </a:xfrm>
          <a:prstGeom prst="rect">
            <a:avLst/>
          </a:prstGeom>
        </p:spPr>
      </p:pic>
      <p:sp>
        <p:nvSpPr>
          <p:cNvPr id="14" name="笑脸 13">
            <a:extLst>
              <a:ext uri="{FF2B5EF4-FFF2-40B4-BE49-F238E27FC236}">
                <a16:creationId xmlns:a16="http://schemas.microsoft.com/office/drawing/2014/main" id="{5517B2CB-8E0B-45A7-89D2-CF1F63D630D6}"/>
              </a:ext>
            </a:extLst>
          </p:cNvPr>
          <p:cNvSpPr/>
          <p:nvPr/>
        </p:nvSpPr>
        <p:spPr>
          <a:xfrm>
            <a:off x="5007003" y="3565939"/>
            <a:ext cx="396098" cy="410626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0931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>
            <a:extLst>
              <a:ext uri="{FF2B5EF4-FFF2-40B4-BE49-F238E27FC236}">
                <a16:creationId xmlns:a16="http://schemas.microsoft.com/office/drawing/2014/main" id="{65AC47E2-02D0-41F2-B554-5F8D2FAC7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/>
        </p:blipFill>
        <p:spPr bwMode="auto">
          <a:xfrm>
            <a:off x="7028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00C3F6-B802-44A2-8658-174C1F1E0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973D41-67E4-4034-B69C-1D1ADC1F0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B2BB9995-E454-45B2-B84F-39F60AB14413}"/>
              </a:ext>
            </a:extLst>
          </p:cNvPr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8868E18-A8E8-4B5C-8EE5-D2DC18E77F59}"/>
              </a:ext>
            </a:extLst>
          </p:cNvPr>
          <p:cNvGrpSpPr/>
          <p:nvPr/>
        </p:nvGrpSpPr>
        <p:grpSpPr>
          <a:xfrm>
            <a:off x="5319273" y="1389213"/>
            <a:ext cx="5812553" cy="1545190"/>
            <a:chOff x="3926652" y="1015035"/>
            <a:chExt cx="6846087" cy="1819943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3C0FB1E2-520E-405A-88B1-9A5A79F0B7A0}"/>
                </a:ext>
              </a:extLst>
            </p:cNvPr>
            <p:cNvSpPr txBox="1"/>
            <p:nvPr/>
          </p:nvSpPr>
          <p:spPr>
            <a:xfrm>
              <a:off x="4937609" y="1083330"/>
              <a:ext cx="1667511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学习目标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5C3A4E42-CA85-48FF-975C-1B2AAE66E518}"/>
                </a:ext>
              </a:extLst>
            </p:cNvPr>
            <p:cNvSpPr txBox="1"/>
            <p:nvPr/>
          </p:nvSpPr>
          <p:spPr>
            <a:xfrm>
              <a:off x="4937608" y="1623840"/>
              <a:ext cx="5835131" cy="1211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、了解相似三角形的基础。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、了解平行线分线段成比例定理推论过程。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、运用平行线分线段成比例定理进行三角形相似证明及计算。</a:t>
              </a: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5C7D135D-1A9A-4F12-BB3E-C60ECDAEBA23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5E392BD1-F2A9-46C5-B854-83B281BB29B3}"/>
              </a:ext>
            </a:extLst>
          </p:cNvPr>
          <p:cNvGrpSpPr/>
          <p:nvPr/>
        </p:nvGrpSpPr>
        <p:grpSpPr>
          <a:xfrm>
            <a:off x="5319273" y="3350223"/>
            <a:ext cx="5430770" cy="713332"/>
            <a:chOff x="3926652" y="1001212"/>
            <a:chExt cx="6396419" cy="840170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DDDA0531-A465-47DA-A71A-04EE800708CB}"/>
                </a:ext>
              </a:extLst>
            </p:cNvPr>
            <p:cNvSpPr txBox="1"/>
            <p:nvPr/>
          </p:nvSpPr>
          <p:spPr>
            <a:xfrm>
              <a:off x="4937609" y="1001212"/>
              <a:ext cx="942506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重点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F3742197-1491-478E-B988-5B2BFB5EF871}"/>
                </a:ext>
              </a:extLst>
            </p:cNvPr>
            <p:cNvSpPr txBox="1"/>
            <p:nvPr/>
          </p:nvSpPr>
          <p:spPr>
            <a:xfrm>
              <a:off x="4937608" y="1438199"/>
              <a:ext cx="5385463" cy="401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平行线分线段成比例定理和推论及其应用。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4EEC90F1-8B27-4902-A3ED-E475388458E1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A27A2F9A-C890-488C-A728-395451B83F93}"/>
              </a:ext>
            </a:extLst>
          </p:cNvPr>
          <p:cNvGrpSpPr/>
          <p:nvPr/>
        </p:nvGrpSpPr>
        <p:grpSpPr>
          <a:xfrm>
            <a:off x="5319273" y="4534695"/>
            <a:ext cx="3554577" cy="988620"/>
            <a:chOff x="3926652" y="976605"/>
            <a:chExt cx="4186619" cy="1164407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4F063094-AE9D-42FC-ADE6-55746359E2C9}"/>
                </a:ext>
              </a:extLst>
            </p:cNvPr>
            <p:cNvSpPr txBox="1"/>
            <p:nvPr/>
          </p:nvSpPr>
          <p:spPr>
            <a:xfrm>
              <a:off x="4937609" y="976605"/>
              <a:ext cx="942507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难点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AFF5687E-56C5-43E6-945A-9235C4898694}"/>
                </a:ext>
              </a:extLst>
            </p:cNvPr>
            <p:cNvSpPr txBox="1"/>
            <p:nvPr/>
          </p:nvSpPr>
          <p:spPr>
            <a:xfrm>
              <a:off x="4937608" y="1413590"/>
              <a:ext cx="3175663" cy="727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运用平行线分线段成比例定理进行三角形相似证明及计算。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1E8995D6-41D9-4A2D-BD65-F79FAFDB760C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D9FB463D-21F2-46C5-8FA7-9F90A433BD7B}"/>
              </a:ext>
            </a:extLst>
          </p:cNvPr>
          <p:cNvGrpSpPr/>
          <p:nvPr/>
        </p:nvGrpSpPr>
        <p:grpSpPr>
          <a:xfrm>
            <a:off x="2061632" y="1934692"/>
            <a:ext cx="1898885" cy="3164132"/>
            <a:chOff x="890569" y="1786115"/>
            <a:chExt cx="1898885" cy="3164132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10464C6C-2F54-41D3-BB75-3ECB658CC7BA}"/>
                </a:ext>
              </a:extLst>
            </p:cNvPr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626CFAEA-AEE8-40B9-A1EF-D36CB6C61E69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DD4D17F4-5796-40AE-821F-B35B2DE905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DED97B86-4485-4197-9F83-23E6CBD5B3AE}"/>
                </a:ext>
              </a:extLst>
            </p:cNvPr>
            <p:cNvSpPr txBox="1"/>
            <p:nvPr/>
          </p:nvSpPr>
          <p:spPr>
            <a:xfrm>
              <a:off x="1183421" y="4180806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目录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304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642E3B1B-6B7B-4BE2-9780-54D1699A4EA2}"/>
                  </a:ext>
                </a:extLst>
              </p:cNvPr>
              <p:cNvSpPr/>
              <p:nvPr/>
            </p:nvSpPr>
            <p:spPr>
              <a:xfrm>
                <a:off x="1382350" y="1498046"/>
                <a:ext cx="8764950" cy="15790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2019·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宣武外国语实验学校初三期中）如图，在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△ABC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DE∥BC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分别与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相交于点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，若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AD=4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DB=2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：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的值为（　　）</a:t>
                </a:r>
                <a:endParaRPr lang="en-US" altLang="zh-CN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              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           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         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zh-CN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642E3B1B-6B7B-4BE2-9780-54D1699A4E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350" y="1498046"/>
                <a:ext cx="8764950" cy="1579087"/>
              </a:xfrm>
              <a:prstGeom prst="rect">
                <a:avLst/>
              </a:prstGeom>
              <a:blipFill>
                <a:blip r:embed="rId3"/>
                <a:stretch>
                  <a:fillRect l="-765" r="-556" b="-19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 descr="figure">
            <a:extLst>
              <a:ext uri="{FF2B5EF4-FFF2-40B4-BE49-F238E27FC236}">
                <a16:creationId xmlns:a16="http://schemas.microsoft.com/office/drawing/2014/main" id="{B628CD91-B7C6-41D8-8DD7-2538013EA783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559" y="2816189"/>
            <a:ext cx="2082516" cy="25975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8BC0E491-AC9C-43DC-A5BC-6918D6D75222}"/>
                  </a:ext>
                </a:extLst>
              </p:cNvPr>
              <p:cNvSpPr/>
              <p:nvPr/>
            </p:nvSpPr>
            <p:spPr>
              <a:xfrm>
                <a:off x="1492624" y="3263900"/>
                <a:ext cx="4572000" cy="25975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</a:t>
                </a:r>
                <a:r>
                  <a:rPr lang="zh-CN" altLang="en-US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解析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en-US" altLang="zh-CN" sz="20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∥</a:t>
                </a:r>
                <a:r>
                  <a:rPr lang="en-US" altLang="zh-CN" sz="20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</a:t>
                </a:r>
                <a:r>
                  <a:rPr lang="en-US" altLang="zh-CN" sz="20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ADE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sz="20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宋体" panose="02010600030101010101" pitchFamily="2" charset="-122"/>
                      </a:rPr>
                      <m:t>∴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zh-CN" altLang="zh-CN" sz="20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A.</a:t>
                </a:r>
                <a:endParaRPr lang="zh-CN" altLang="zh-CN" sz="20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8BC0E491-AC9C-43DC-A5BC-6918D6D752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624" y="3263900"/>
                <a:ext cx="4572000" cy="2597571"/>
              </a:xfrm>
              <a:prstGeom prst="rect">
                <a:avLst/>
              </a:prstGeom>
              <a:blipFill>
                <a:blip r:embed="rId5"/>
                <a:stretch>
                  <a:fillRect l="-1467" b="-30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笑脸 10">
            <a:extLst>
              <a:ext uri="{FF2B5EF4-FFF2-40B4-BE49-F238E27FC236}">
                <a16:creationId xmlns:a16="http://schemas.microsoft.com/office/drawing/2014/main" id="{9B4E84B3-2AA5-4270-985D-C365FA0A3E91}"/>
              </a:ext>
            </a:extLst>
          </p:cNvPr>
          <p:cNvSpPr/>
          <p:nvPr/>
        </p:nvSpPr>
        <p:spPr>
          <a:xfrm>
            <a:off x="1294575" y="2610876"/>
            <a:ext cx="396098" cy="410626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2826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Light" panose="02020300000000000000" pitchFamily="18" charset="-122"/>
              <a:ea typeface="思源宋体 CN Light" panose="02020300000000000000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>
            <a:extLst>
              <a:ext uri="{FF2B5EF4-FFF2-40B4-BE49-F238E27FC236}">
                <a16:creationId xmlns:a16="http://schemas.microsoft.com/office/drawing/2014/main" id="{65AC47E2-02D0-41F2-B554-5F8D2FAC7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/>
        </p:blipFill>
        <p:spPr bwMode="auto">
          <a:xfrm>
            <a:off x="7028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00C3F6-B802-44A2-8658-174C1F1E0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973D41-67E4-4034-B69C-1D1ADC1F0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B2BB9995-E454-45B2-B84F-39F60AB14413}"/>
              </a:ext>
            </a:extLst>
          </p:cNvPr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D9FB463D-21F2-46C5-8FA7-9F90A433BD7B}"/>
              </a:ext>
            </a:extLst>
          </p:cNvPr>
          <p:cNvGrpSpPr/>
          <p:nvPr/>
        </p:nvGrpSpPr>
        <p:grpSpPr>
          <a:xfrm>
            <a:off x="1790228" y="1934692"/>
            <a:ext cx="2441694" cy="3164132"/>
            <a:chOff x="619165" y="1786115"/>
            <a:chExt cx="2441694" cy="3164132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10464C6C-2F54-41D3-BB75-3ECB658CC7BA}"/>
                </a:ext>
              </a:extLst>
            </p:cNvPr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626CFAEA-AEE8-40B9-A1EF-D36CB6C61E69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DD4D17F4-5796-40AE-821F-B35B2DE905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DED97B86-4485-4197-9F83-23E6CBD5B3AE}"/>
                </a:ext>
              </a:extLst>
            </p:cNvPr>
            <p:cNvSpPr txBox="1"/>
            <p:nvPr/>
          </p:nvSpPr>
          <p:spPr>
            <a:xfrm>
              <a:off x="619165" y="4180806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课后回顾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8F32DBC-EB93-4916-829A-6FBF5913E227}"/>
              </a:ext>
            </a:extLst>
          </p:cNvPr>
          <p:cNvGrpSpPr/>
          <p:nvPr/>
        </p:nvGrpSpPr>
        <p:grpSpPr>
          <a:xfrm>
            <a:off x="5319274" y="1457578"/>
            <a:ext cx="4111117" cy="693707"/>
            <a:chOff x="3926652" y="1015035"/>
            <a:chExt cx="4897180" cy="826347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8867CEBA-D412-4B65-89C5-F28BCEAD4920}"/>
                </a:ext>
              </a:extLst>
            </p:cNvPr>
            <p:cNvSpPr txBox="1"/>
            <p:nvPr/>
          </p:nvSpPr>
          <p:spPr>
            <a:xfrm>
              <a:off x="4937609" y="1135821"/>
              <a:ext cx="3886223" cy="5499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判定三角形相似的条件</a:t>
              </a:r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5729317F-2B6E-4B04-B1EB-8DB7BC40E0E6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C7C9AC9-6867-462D-BC78-789B7C147E46}"/>
              </a:ext>
            </a:extLst>
          </p:cNvPr>
          <p:cNvGrpSpPr/>
          <p:nvPr/>
        </p:nvGrpSpPr>
        <p:grpSpPr>
          <a:xfrm>
            <a:off x="5319274" y="2800616"/>
            <a:ext cx="3187787" cy="830997"/>
            <a:chOff x="3926652" y="1015035"/>
            <a:chExt cx="3797306" cy="989887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81EA4559-A2B0-4237-90D9-1F3AE4A74B4A}"/>
                </a:ext>
              </a:extLst>
            </p:cNvPr>
            <p:cNvSpPr txBox="1"/>
            <p:nvPr/>
          </p:nvSpPr>
          <p:spPr>
            <a:xfrm>
              <a:off x="4937609" y="1015035"/>
              <a:ext cx="2786349" cy="98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平行线分线段成</a:t>
              </a:r>
            </a:p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比例定理的推论</a:t>
              </a: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4A4827A1-41C1-4BE1-ADD0-5C6090BDD3ED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8223B93D-90C6-46B1-B8C3-DE96C27B7C7C}"/>
              </a:ext>
            </a:extLst>
          </p:cNvPr>
          <p:cNvGrpSpPr/>
          <p:nvPr/>
        </p:nvGrpSpPr>
        <p:grpSpPr>
          <a:xfrm>
            <a:off x="5319274" y="4253038"/>
            <a:ext cx="4726670" cy="830997"/>
            <a:chOff x="3926652" y="940696"/>
            <a:chExt cx="5630429" cy="989887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9441B7FC-253B-43C0-B44A-834BBF8D13FD}"/>
                </a:ext>
              </a:extLst>
            </p:cNvPr>
            <p:cNvSpPr txBox="1"/>
            <p:nvPr/>
          </p:nvSpPr>
          <p:spPr>
            <a:xfrm>
              <a:off x="4937609" y="940696"/>
              <a:ext cx="4619472" cy="98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平行线分线段成比例定理</a:t>
              </a:r>
              <a:endParaRPr kumimoji="1" lang="en-US" altLang="zh-CN" sz="2400" kern="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Calibri" panose="020F0502020204030204" pitchFamily="34" charset="0"/>
              </a:endParaRPr>
            </a:p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进行三角形相似证明及计算</a:t>
              </a: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338AE6AE-42EC-4D27-A5D0-7ED8857AB4AE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7700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00C3F6-B802-44A2-8658-174C1F1E0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973D41-67E4-4034-B69C-1D1ADC1F0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C5649F14-4A91-4AE7-98D5-12C522E1A513}"/>
              </a:ext>
            </a:extLst>
          </p:cNvPr>
          <p:cNvGrpSpPr/>
          <p:nvPr/>
        </p:nvGrpSpPr>
        <p:grpSpPr>
          <a:xfrm>
            <a:off x="1776745" y="4746211"/>
            <a:ext cx="3101294" cy="364914"/>
            <a:chOff x="4545353" y="4846437"/>
            <a:chExt cx="3101294" cy="364914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28FD127-96F3-4936-8369-525806295F39}"/>
                </a:ext>
              </a:extLst>
            </p:cNvPr>
            <p:cNvSpPr/>
            <p:nvPr/>
          </p:nvSpPr>
          <p:spPr>
            <a:xfrm>
              <a:off x="4545353" y="4890395"/>
              <a:ext cx="310129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主讲老师：</a:t>
              </a:r>
              <a:r>
                <a:rPr lang="en-US" altLang="zh-CN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xippt       </a:t>
              </a:r>
              <a:r>
                <a:rPr lang="zh-CN" altLang="en-US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讲课时间：</a:t>
              </a:r>
              <a:r>
                <a:rPr lang="en-US" altLang="zh-CN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20XX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C58E0300-DAC0-4D69-AA2E-379F9D53CF2C}"/>
                </a:ext>
              </a:extLst>
            </p:cNvPr>
            <p:cNvSpPr/>
            <p:nvPr/>
          </p:nvSpPr>
          <p:spPr>
            <a:xfrm>
              <a:off x="4545353" y="4846437"/>
              <a:ext cx="3101294" cy="364914"/>
            </a:xfrm>
            <a:prstGeom prst="roundRect">
              <a:avLst>
                <a:gd name="adj" fmla="val 50000"/>
              </a:avLst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F147C9E-19A6-4B8B-B767-4177B68C0EAE}"/>
              </a:ext>
            </a:extLst>
          </p:cNvPr>
          <p:cNvGrpSpPr/>
          <p:nvPr/>
        </p:nvGrpSpPr>
        <p:grpSpPr>
          <a:xfrm>
            <a:off x="1742956" y="2521210"/>
            <a:ext cx="6211619" cy="1562477"/>
            <a:chOff x="1742956" y="2521210"/>
            <a:chExt cx="6211619" cy="1562477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B061E4A-84DF-4BDA-80C7-7A669838DE77}"/>
                </a:ext>
              </a:extLst>
            </p:cNvPr>
            <p:cNvSpPr/>
            <p:nvPr/>
          </p:nvSpPr>
          <p:spPr bwMode="auto">
            <a:xfrm>
              <a:off x="1742956" y="2521210"/>
              <a:ext cx="572464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54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谢谢各位同学倾听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836E1A0-EEC5-478C-B69D-33E9DF065708}"/>
                </a:ext>
              </a:extLst>
            </p:cNvPr>
            <p:cNvSpPr/>
            <p:nvPr/>
          </p:nvSpPr>
          <p:spPr>
            <a:xfrm>
              <a:off x="1776745" y="3806688"/>
              <a:ext cx="538172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20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THANK YOU FOR LISTENING</a:t>
              </a: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E46DD37F-8D14-48D0-86C7-DB62254CB6F0}"/>
                </a:ext>
              </a:extLst>
            </p:cNvPr>
            <p:cNvCxnSpPr>
              <a:cxnSpLocks/>
            </p:cNvCxnSpPr>
            <p:nvPr/>
          </p:nvCxnSpPr>
          <p:spPr>
            <a:xfrm>
              <a:off x="1827545" y="3603152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B2BB9995-E454-45B2-B84F-39F60AB14413}"/>
              </a:ext>
            </a:extLst>
          </p:cNvPr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474F5CF-43CD-4676-A00C-83878DAB78F1}"/>
              </a:ext>
            </a:extLst>
          </p:cNvPr>
          <p:cNvSpPr/>
          <p:nvPr/>
        </p:nvSpPr>
        <p:spPr bwMode="auto">
          <a:xfrm>
            <a:off x="1768356" y="1918811"/>
            <a:ext cx="3387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zh-CN" altLang="en-US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第二十七章    </a:t>
            </a:r>
            <a:r>
              <a:rPr lang="en-US" altLang="zh-CN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27.2.2</a:t>
            </a:r>
            <a:endParaRPr lang="zh-CN" altLang="en-US" sz="2800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>
            <a:extLst>
              <a:ext uri="{FF2B5EF4-FFF2-40B4-BE49-F238E27FC236}">
                <a16:creationId xmlns:a16="http://schemas.microsoft.com/office/drawing/2014/main" id="{65AC47E2-02D0-41F2-B554-5F8D2FAC7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/>
        </p:blipFill>
        <p:spPr bwMode="auto">
          <a:xfrm>
            <a:off x="79545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597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EAC2DE27-2B43-4945-8CCF-F07C426224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9BEE070-89E2-45D2-B93E-A228A249858E}"/>
              </a:ext>
            </a:extLst>
          </p:cNvPr>
          <p:cNvSpPr/>
          <p:nvPr/>
        </p:nvSpPr>
        <p:spPr>
          <a:xfrm>
            <a:off x="2473849" y="4198659"/>
            <a:ext cx="7244303" cy="102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、了解相似三角形的基础。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、了解平行线分线段成比例定理推论过程。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3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、运用平行线分线段成比例定理进行三角形相似证明及计算。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D8A3B9E7-D337-4392-9FFB-69EBEDECAD90}"/>
              </a:ext>
            </a:extLst>
          </p:cNvPr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6" name="矩形 7">
              <a:extLst>
                <a:ext uri="{FF2B5EF4-FFF2-40B4-BE49-F238E27FC236}">
                  <a16:creationId xmlns:a16="http://schemas.microsoft.com/office/drawing/2014/main" id="{60082523-E933-4377-BA6C-77E28E848C4E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310896" y="2949935"/>
              <a:ext cx="35702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学习目标</a:t>
              </a:r>
            </a:p>
          </p:txBody>
        </p:sp>
        <p:sp>
          <p:nvSpPr>
            <p:cNvPr id="7" name="矩形 8">
              <a:extLst>
                <a:ext uri="{FF2B5EF4-FFF2-40B4-BE49-F238E27FC236}">
                  <a16:creationId xmlns:a16="http://schemas.microsoft.com/office/drawing/2014/main" id="{756D7FC1-31A4-493D-9DC8-5E9C75908A65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LEARNING OBJECTIVES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BB7BA266-E734-40AC-919F-93B114653EA1}"/>
              </a:ext>
            </a:extLst>
          </p:cNvPr>
          <p:cNvGrpSpPr/>
          <p:nvPr/>
        </p:nvGrpSpPr>
        <p:grpSpPr>
          <a:xfrm>
            <a:off x="5473679" y="584201"/>
            <a:ext cx="1244642" cy="1244640"/>
            <a:chOff x="5408562" y="584201"/>
            <a:chExt cx="1244642" cy="1244640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2EF32ABF-AA0D-4E14-87E0-9FA76EA283A2}"/>
                </a:ext>
              </a:extLst>
            </p:cNvPr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7C3AC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25EC1176-E8FB-4E59-908B-1116C8F075A5}"/>
                </a:ext>
              </a:extLst>
            </p:cNvPr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7C3AC5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7C3AC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796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相似多边形知识点回顾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9CDA9272-8444-4587-AC4C-FB59FF4466DD}"/>
              </a:ext>
            </a:extLst>
          </p:cNvPr>
          <p:cNvSpPr txBox="1"/>
          <p:nvPr/>
        </p:nvSpPr>
        <p:spPr>
          <a:xfrm>
            <a:off x="1459749" y="1398370"/>
            <a:ext cx="220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相似多边形概念：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1EBDD52-4C54-4DC5-8A37-69531583FAE0}"/>
              </a:ext>
            </a:extLst>
          </p:cNvPr>
          <p:cNvSpPr txBox="1"/>
          <p:nvPr/>
        </p:nvSpPr>
        <p:spPr>
          <a:xfrm>
            <a:off x="1459749" y="2376728"/>
            <a:ext cx="220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相似多边形特征：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C10420F-799D-4F50-B350-1C24F525AE85}"/>
              </a:ext>
            </a:extLst>
          </p:cNvPr>
          <p:cNvSpPr txBox="1"/>
          <p:nvPr/>
        </p:nvSpPr>
        <p:spPr>
          <a:xfrm>
            <a:off x="3426988" y="1317002"/>
            <a:ext cx="5700266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若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两个边数相同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的多边形，它们的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对应角相等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对应边成比例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，则这两个多边形叫做相似多边形。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2825462-8457-4DB3-AAA1-F9304148FFEA}"/>
              </a:ext>
            </a:extLst>
          </p:cNvPr>
          <p:cNvSpPr/>
          <p:nvPr/>
        </p:nvSpPr>
        <p:spPr>
          <a:xfrm>
            <a:off x="3587191" y="2376728"/>
            <a:ext cx="3281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对应角相等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对应边成比例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238C4B4B-5A49-4E88-83F8-C25F02EF93A9}"/>
              </a:ext>
            </a:extLst>
          </p:cNvPr>
          <p:cNvGrpSpPr/>
          <p:nvPr/>
        </p:nvGrpSpPr>
        <p:grpSpPr>
          <a:xfrm>
            <a:off x="1403152" y="3848533"/>
            <a:ext cx="2076233" cy="2121367"/>
            <a:chOff x="1818712" y="2225146"/>
            <a:chExt cx="2076233" cy="2121367"/>
          </a:xfrm>
        </p:grpSpPr>
        <p:sp>
          <p:nvSpPr>
            <p:cNvPr id="15" name="五边形 14">
              <a:extLst>
                <a:ext uri="{FF2B5EF4-FFF2-40B4-BE49-F238E27FC236}">
                  <a16:creationId xmlns:a16="http://schemas.microsoft.com/office/drawing/2014/main" id="{58E2008F-16FA-427B-B236-4A9D076D0BE1}"/>
                </a:ext>
              </a:extLst>
            </p:cNvPr>
            <p:cNvSpPr/>
            <p:nvPr/>
          </p:nvSpPr>
          <p:spPr>
            <a:xfrm>
              <a:off x="2150408" y="2571750"/>
              <a:ext cx="1412510" cy="1352446"/>
            </a:xfrm>
            <a:prstGeom prst="pentagon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6A53964D-B42E-4404-98E3-FFCD154065BC}"/>
                </a:ext>
              </a:extLst>
            </p:cNvPr>
            <p:cNvSpPr txBox="1"/>
            <p:nvPr/>
          </p:nvSpPr>
          <p:spPr>
            <a:xfrm>
              <a:off x="2705001" y="2225146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4639637F-FEC3-43DA-B8FE-C981A8236682}"/>
                </a:ext>
              </a:extLst>
            </p:cNvPr>
            <p:cNvSpPr txBox="1"/>
            <p:nvPr/>
          </p:nvSpPr>
          <p:spPr>
            <a:xfrm>
              <a:off x="3563580" y="2822969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0E7F7722-99EC-4628-9AAF-E38FC70A995F}"/>
                </a:ext>
              </a:extLst>
            </p:cNvPr>
            <p:cNvSpPr txBox="1"/>
            <p:nvPr/>
          </p:nvSpPr>
          <p:spPr>
            <a:xfrm>
              <a:off x="3280933" y="3946403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DA7E5BF4-9034-49F3-8031-704C6FF8375B}"/>
                </a:ext>
              </a:extLst>
            </p:cNvPr>
            <p:cNvSpPr txBox="1"/>
            <p:nvPr/>
          </p:nvSpPr>
          <p:spPr>
            <a:xfrm>
              <a:off x="2074208" y="3946403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4F127423-3BBF-459A-A634-AC71314C777E}"/>
                </a:ext>
              </a:extLst>
            </p:cNvPr>
            <p:cNvSpPr txBox="1"/>
            <p:nvPr/>
          </p:nvSpPr>
          <p:spPr>
            <a:xfrm>
              <a:off x="1818712" y="2822969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4D09783F-3356-4E51-BEE1-51B654C9D9A4}"/>
              </a:ext>
            </a:extLst>
          </p:cNvPr>
          <p:cNvGrpSpPr/>
          <p:nvPr/>
        </p:nvGrpSpPr>
        <p:grpSpPr>
          <a:xfrm>
            <a:off x="3388757" y="4175911"/>
            <a:ext cx="1689447" cy="2101765"/>
            <a:chOff x="3864454" y="2897372"/>
            <a:chExt cx="1689447" cy="2101765"/>
          </a:xfrm>
        </p:grpSpPr>
        <p:sp>
          <p:nvSpPr>
            <p:cNvPr id="22" name="五边形 21">
              <a:extLst>
                <a:ext uri="{FF2B5EF4-FFF2-40B4-BE49-F238E27FC236}">
                  <a16:creationId xmlns:a16="http://schemas.microsoft.com/office/drawing/2014/main" id="{74D19578-0B6B-4610-B848-805EE2FEFBC3}"/>
                </a:ext>
              </a:extLst>
            </p:cNvPr>
            <p:cNvSpPr/>
            <p:nvPr/>
          </p:nvSpPr>
          <p:spPr>
            <a:xfrm>
              <a:off x="4225132" y="3297482"/>
              <a:ext cx="1029082" cy="985322"/>
            </a:xfrm>
            <a:prstGeom prst="pentagon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649FB5D2-CF86-4B9E-A2BC-D2B8F8D02EA0}"/>
                </a:ext>
              </a:extLst>
            </p:cNvPr>
            <p:cNvSpPr txBox="1"/>
            <p:nvPr/>
          </p:nvSpPr>
          <p:spPr>
            <a:xfrm>
              <a:off x="4573990" y="2897372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D1A0FDF6-1F38-4E60-9CC2-177D62623F4D}"/>
                </a:ext>
              </a:extLst>
            </p:cNvPr>
            <p:cNvSpPr txBox="1"/>
            <p:nvPr/>
          </p:nvSpPr>
          <p:spPr>
            <a:xfrm>
              <a:off x="3864454" y="3492179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F6A04B3E-0DE7-4DCC-87D3-BDF084C42097}"/>
                </a:ext>
              </a:extLst>
            </p:cNvPr>
            <p:cNvSpPr txBox="1"/>
            <p:nvPr/>
          </p:nvSpPr>
          <p:spPr>
            <a:xfrm>
              <a:off x="4137492" y="4291251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8792CC7A-2BA2-49E9-9F80-2A946B439AE4}"/>
                </a:ext>
              </a:extLst>
            </p:cNvPr>
            <p:cNvSpPr txBox="1"/>
            <p:nvPr/>
          </p:nvSpPr>
          <p:spPr>
            <a:xfrm>
              <a:off x="4929829" y="4291251"/>
              <a:ext cx="5007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3D373E50-19D2-44F9-8831-64F916237AF2}"/>
                </a:ext>
              </a:extLst>
            </p:cNvPr>
            <p:cNvSpPr txBox="1"/>
            <p:nvPr/>
          </p:nvSpPr>
          <p:spPr>
            <a:xfrm>
              <a:off x="5222536" y="3492179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4B62CF63-26ED-4322-8F16-B9C482511FBA}"/>
              </a:ext>
            </a:extLst>
          </p:cNvPr>
          <p:cNvSpPr txBox="1"/>
          <p:nvPr/>
        </p:nvSpPr>
        <p:spPr>
          <a:xfrm>
            <a:off x="4454132" y="3473412"/>
            <a:ext cx="6269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若下面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两个五边形相似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，你知道它们的角和边有什么关系？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D3B7FD4A-2DA9-45EA-BAB1-FDD8656C3569}"/>
              </a:ext>
            </a:extLst>
          </p:cNvPr>
          <p:cNvSpPr txBox="1"/>
          <p:nvPr/>
        </p:nvSpPr>
        <p:spPr>
          <a:xfrm>
            <a:off x="5470647" y="4195137"/>
            <a:ext cx="4748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E’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DD8C5D68-2A1B-47BF-ADCD-52CD133197F6}"/>
                  </a:ext>
                </a:extLst>
              </p:cNvPr>
              <p:cNvSpPr txBox="1"/>
              <p:nvPr/>
            </p:nvSpPr>
            <p:spPr>
              <a:xfrm>
                <a:off x="5532946" y="4963383"/>
                <a:ext cx="3894925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p>
                            <m: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zh-CN" altLang="en-US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DD8C5D68-2A1B-47BF-ADCD-52CD13319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946" y="4963383"/>
                <a:ext cx="3894925" cy="624082"/>
              </a:xfrm>
              <a:prstGeom prst="rect">
                <a:avLst/>
              </a:prstGeom>
              <a:blipFill>
                <a:blip r:embed="rId3"/>
                <a:stretch>
                  <a:fillRect b="-8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>
            <a:extLst>
              <a:ext uri="{FF2B5EF4-FFF2-40B4-BE49-F238E27FC236}">
                <a16:creationId xmlns:a16="http://schemas.microsoft.com/office/drawing/2014/main" id="{A90CB121-F9A2-4FE9-A132-4F16258666F5}"/>
              </a:ext>
            </a:extLst>
          </p:cNvPr>
          <p:cNvSpPr txBox="1"/>
          <p:nvPr/>
        </p:nvSpPr>
        <p:spPr>
          <a:xfrm>
            <a:off x="1459749" y="2920408"/>
            <a:ext cx="220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相似比概念：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F0B85FE2-98C6-40A3-B078-E5CC857E6F9B}"/>
              </a:ext>
            </a:extLst>
          </p:cNvPr>
          <p:cNvSpPr/>
          <p:nvPr/>
        </p:nvSpPr>
        <p:spPr>
          <a:xfrm>
            <a:off x="2995453" y="2905013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对应边的比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9477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  <p:bldP spid="29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相似三角形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3EF74E7F-4FCB-4350-A7E4-108FE3EF6A8E}"/>
              </a:ext>
            </a:extLst>
          </p:cNvPr>
          <p:cNvSpPr txBox="1"/>
          <p:nvPr/>
        </p:nvSpPr>
        <p:spPr>
          <a:xfrm>
            <a:off x="1142606" y="1901864"/>
            <a:ext cx="989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已知△</a:t>
            </a:r>
            <a:r>
              <a:rPr lang="en-US" altLang="zh-CN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</a:t>
            </a:r>
            <a:r>
              <a:rPr lang="zh-CN" altLang="en-US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和△</a:t>
            </a:r>
            <a:r>
              <a:rPr lang="en-US" altLang="zh-CN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A’B’C’</a:t>
            </a:r>
            <a:r>
              <a:rPr lang="zh-CN" altLang="en-US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相似，请指出他们对应边、对应角的关系？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0BE3B867-53D7-4A45-BD41-42AF3868217D}"/>
              </a:ext>
            </a:extLst>
          </p:cNvPr>
          <p:cNvGrpSpPr/>
          <p:nvPr/>
        </p:nvGrpSpPr>
        <p:grpSpPr>
          <a:xfrm>
            <a:off x="1536840" y="3053904"/>
            <a:ext cx="3232131" cy="2176111"/>
            <a:chOff x="673240" y="1415604"/>
            <a:chExt cx="3232131" cy="2176111"/>
          </a:xfrm>
        </p:grpSpPr>
        <p:sp>
          <p:nvSpPr>
            <p:cNvPr id="10" name="等腰三角形 9">
              <a:extLst>
                <a:ext uri="{FF2B5EF4-FFF2-40B4-BE49-F238E27FC236}">
                  <a16:creationId xmlns:a16="http://schemas.microsoft.com/office/drawing/2014/main" id="{45B82F7C-2564-464E-8CC5-A03856A7BFBC}"/>
                </a:ext>
              </a:extLst>
            </p:cNvPr>
            <p:cNvSpPr/>
            <p:nvPr/>
          </p:nvSpPr>
          <p:spPr>
            <a:xfrm>
              <a:off x="1070235" y="1869141"/>
              <a:ext cx="1015253" cy="1405218"/>
            </a:xfrm>
            <a:prstGeom prst="triangle">
              <a:avLst/>
            </a:prstGeom>
            <a:noFill/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等腰三角形 10">
              <a:extLst>
                <a:ext uri="{FF2B5EF4-FFF2-40B4-BE49-F238E27FC236}">
                  <a16:creationId xmlns:a16="http://schemas.microsoft.com/office/drawing/2014/main" id="{AFBB62A5-2D9D-4B93-A249-41709D193C7D}"/>
                </a:ext>
              </a:extLst>
            </p:cNvPr>
            <p:cNvSpPr/>
            <p:nvPr/>
          </p:nvSpPr>
          <p:spPr>
            <a:xfrm>
              <a:off x="2843710" y="2501153"/>
              <a:ext cx="557166" cy="773206"/>
            </a:xfrm>
            <a:prstGeom prst="triangle">
              <a:avLst/>
            </a:prstGeom>
            <a:noFill/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5F1BA71D-E2FD-484D-B3AF-12AFBD700C4B}"/>
                </a:ext>
              </a:extLst>
            </p:cNvPr>
            <p:cNvSpPr txBox="1"/>
            <p:nvPr/>
          </p:nvSpPr>
          <p:spPr>
            <a:xfrm>
              <a:off x="1403048" y="141560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2B01DF2-5770-4734-B575-5D8986934A9A}"/>
                </a:ext>
              </a:extLst>
            </p:cNvPr>
            <p:cNvSpPr txBox="1"/>
            <p:nvPr/>
          </p:nvSpPr>
          <p:spPr>
            <a:xfrm>
              <a:off x="2116937" y="317008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D3DA705C-90DE-4E01-A404-B906B310D87E}"/>
                </a:ext>
              </a:extLst>
            </p:cNvPr>
            <p:cNvSpPr txBox="1"/>
            <p:nvPr/>
          </p:nvSpPr>
          <p:spPr>
            <a:xfrm>
              <a:off x="673240" y="3169935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99244339-6756-46EC-9EAD-5361B3A773F1}"/>
                </a:ext>
              </a:extLst>
            </p:cNvPr>
            <p:cNvSpPr txBox="1"/>
            <p:nvPr/>
          </p:nvSpPr>
          <p:spPr>
            <a:xfrm>
              <a:off x="2862993" y="205016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1896566C-7B54-41F7-9007-15E1F8B0BA7F}"/>
                </a:ext>
              </a:extLst>
            </p:cNvPr>
            <p:cNvSpPr txBox="1"/>
            <p:nvPr/>
          </p:nvSpPr>
          <p:spPr>
            <a:xfrm>
              <a:off x="2480324" y="316993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70A7212-3833-4D86-A8EC-1FCA29525E0D}"/>
                </a:ext>
              </a:extLst>
            </p:cNvPr>
            <p:cNvSpPr txBox="1"/>
            <p:nvPr/>
          </p:nvSpPr>
          <p:spPr>
            <a:xfrm>
              <a:off x="3367488" y="3191605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A90FEEA8-199C-456D-A4FF-C3A9EAB00AE3}"/>
                  </a:ext>
                </a:extLst>
              </p:cNvPr>
              <p:cNvSpPr/>
              <p:nvPr/>
            </p:nvSpPr>
            <p:spPr>
              <a:xfrm>
                <a:off x="5118252" y="3171656"/>
                <a:ext cx="5363969" cy="1935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∵△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</a:t>
                </a:r>
                <a:endParaRPr lang="en-US" altLang="zh-CN" sz="24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C’</a:t>
                </a:r>
                <a:endParaRPr lang="zh-CN" altLang="en-US" sz="24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=k</a:t>
                </a:r>
                <a:endParaRPr lang="zh-CN" altLang="en-US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A90FEEA8-199C-456D-A4FF-C3A9EAB00A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252" y="3171656"/>
                <a:ext cx="5363969" cy="1935594"/>
              </a:xfrm>
              <a:prstGeom prst="rect">
                <a:avLst/>
              </a:prstGeom>
              <a:blipFill>
                <a:blip r:embed="rId3"/>
                <a:stretch>
                  <a:fillRect l="-1818" r="-682" b="-22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957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判定三角形相似的条件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71C4B64-662C-42B6-B67A-A1201B56C326}"/>
                  </a:ext>
                </a:extLst>
              </p:cNvPr>
              <p:cNvSpPr txBox="1"/>
              <p:nvPr/>
            </p:nvSpPr>
            <p:spPr>
              <a:xfrm>
                <a:off x="1142606" y="1200167"/>
                <a:ext cx="8929595" cy="1173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已知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A=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A’,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B=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B’,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C=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C’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=k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那么△</a:t>
                </a:r>
                <a:r>
                  <a:rPr lang="en-US" altLang="zh-CN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相似吗？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71C4B64-662C-42B6-B67A-A1201B56C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606" y="1200167"/>
                <a:ext cx="8929595" cy="1173847"/>
              </a:xfrm>
              <a:prstGeom prst="rect">
                <a:avLst/>
              </a:prstGeom>
              <a:blipFill>
                <a:blip r:embed="rId3"/>
                <a:stretch>
                  <a:fillRect l="-683" b="-88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组合 8">
            <a:extLst>
              <a:ext uri="{FF2B5EF4-FFF2-40B4-BE49-F238E27FC236}">
                <a16:creationId xmlns:a16="http://schemas.microsoft.com/office/drawing/2014/main" id="{F14C1908-7C1C-497B-BDE2-BA4399996F78}"/>
              </a:ext>
            </a:extLst>
          </p:cNvPr>
          <p:cNvGrpSpPr/>
          <p:nvPr/>
        </p:nvGrpSpPr>
        <p:grpSpPr>
          <a:xfrm>
            <a:off x="1333132" y="2841791"/>
            <a:ext cx="3232131" cy="2176111"/>
            <a:chOff x="673240" y="1415604"/>
            <a:chExt cx="3232131" cy="2176111"/>
          </a:xfrm>
        </p:grpSpPr>
        <p:sp>
          <p:nvSpPr>
            <p:cNvPr id="10" name="等腰三角形 9">
              <a:extLst>
                <a:ext uri="{FF2B5EF4-FFF2-40B4-BE49-F238E27FC236}">
                  <a16:creationId xmlns:a16="http://schemas.microsoft.com/office/drawing/2014/main" id="{97EB025B-7646-4117-9D31-8631109953AE}"/>
                </a:ext>
              </a:extLst>
            </p:cNvPr>
            <p:cNvSpPr/>
            <p:nvPr/>
          </p:nvSpPr>
          <p:spPr>
            <a:xfrm>
              <a:off x="1070235" y="1869141"/>
              <a:ext cx="1015253" cy="1405218"/>
            </a:xfrm>
            <a:prstGeom prst="triangle">
              <a:avLst/>
            </a:prstGeom>
            <a:noFill/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等腰三角形 10">
              <a:extLst>
                <a:ext uri="{FF2B5EF4-FFF2-40B4-BE49-F238E27FC236}">
                  <a16:creationId xmlns:a16="http://schemas.microsoft.com/office/drawing/2014/main" id="{DAC101A5-F9A3-44B1-839E-6BA4CDA6DA9E}"/>
                </a:ext>
              </a:extLst>
            </p:cNvPr>
            <p:cNvSpPr/>
            <p:nvPr/>
          </p:nvSpPr>
          <p:spPr>
            <a:xfrm>
              <a:off x="2843710" y="2501153"/>
              <a:ext cx="557166" cy="773206"/>
            </a:xfrm>
            <a:prstGeom prst="triangle">
              <a:avLst/>
            </a:prstGeom>
            <a:noFill/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9FB896A8-8F8B-4643-8127-69C051AE45E6}"/>
                </a:ext>
              </a:extLst>
            </p:cNvPr>
            <p:cNvSpPr txBox="1"/>
            <p:nvPr/>
          </p:nvSpPr>
          <p:spPr>
            <a:xfrm>
              <a:off x="1403048" y="141560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9F58B85-15C1-4D4F-AE3C-F334BF91245E}"/>
                </a:ext>
              </a:extLst>
            </p:cNvPr>
            <p:cNvSpPr txBox="1"/>
            <p:nvPr/>
          </p:nvSpPr>
          <p:spPr>
            <a:xfrm>
              <a:off x="2116937" y="317008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C071D820-4BFD-4EF5-928E-E3C20EE13A56}"/>
                </a:ext>
              </a:extLst>
            </p:cNvPr>
            <p:cNvSpPr txBox="1"/>
            <p:nvPr/>
          </p:nvSpPr>
          <p:spPr>
            <a:xfrm>
              <a:off x="673240" y="3169935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93B613E0-2C6E-4644-9E33-CEEF879F5428}"/>
                </a:ext>
              </a:extLst>
            </p:cNvPr>
            <p:cNvSpPr txBox="1"/>
            <p:nvPr/>
          </p:nvSpPr>
          <p:spPr>
            <a:xfrm>
              <a:off x="2862993" y="205016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86410C64-5CBE-4B41-A411-EC92B5A71F62}"/>
                </a:ext>
              </a:extLst>
            </p:cNvPr>
            <p:cNvSpPr txBox="1"/>
            <p:nvPr/>
          </p:nvSpPr>
          <p:spPr>
            <a:xfrm>
              <a:off x="2480324" y="316993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94D06F05-8D09-484E-986B-CEBFC799477F}"/>
                </a:ext>
              </a:extLst>
            </p:cNvPr>
            <p:cNvSpPr txBox="1"/>
            <p:nvPr/>
          </p:nvSpPr>
          <p:spPr>
            <a:xfrm>
              <a:off x="3367488" y="3191605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BBBC97F-BB3D-458F-9AAC-E845CAF8D78F}"/>
                  </a:ext>
                </a:extLst>
              </p:cNvPr>
              <p:cNvSpPr/>
              <p:nvPr/>
            </p:nvSpPr>
            <p:spPr>
              <a:xfrm>
                <a:off x="5086526" y="2570373"/>
                <a:ext cx="6432374" cy="27189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为三角形</a:t>
                </a:r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∴边数为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A’,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B’,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altLang="zh-CN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（多边形相似的概念）</a:t>
                </a:r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相似，相似比为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记作△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BBBC97F-BB3D-458F-9AAC-E845CAF8D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526" y="2570373"/>
                <a:ext cx="6432374" cy="2718949"/>
              </a:xfrm>
              <a:prstGeom prst="rect">
                <a:avLst/>
              </a:prstGeom>
              <a:blipFill>
                <a:blip r:embed="rId4"/>
                <a:stretch>
                  <a:fillRect l="-758" b="-26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CAA5C0C0-9197-4318-A64E-667B2F56FE24}"/>
              </a:ext>
            </a:extLst>
          </p:cNvPr>
          <p:cNvSpPr txBox="1"/>
          <p:nvPr/>
        </p:nvSpPr>
        <p:spPr>
          <a:xfrm>
            <a:off x="5269402" y="5516532"/>
            <a:ext cx="480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注意：相似用符号</a:t>
            </a:r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∽</a:t>
            </a:r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表示，读作</a:t>
            </a:r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相似于</a:t>
            </a:r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”</a:t>
            </a:r>
            <a:endParaRPr lang="zh-CN" altLang="en-US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2FA0F72-A7DC-4A6E-ADA8-8EF34883CE5D}"/>
              </a:ext>
            </a:extLst>
          </p:cNvPr>
          <p:cNvSpPr txBox="1"/>
          <p:nvPr/>
        </p:nvSpPr>
        <p:spPr>
          <a:xfrm>
            <a:off x="1572190" y="5128431"/>
            <a:ext cx="2724131" cy="64633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C5B9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0742F">
                    <a:lumMod val="50000"/>
                  </a:srgb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若两个三角形相似比为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50742F">
                    <a:lumMod val="50000"/>
                  </a:srgb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0742F">
                    <a:lumMod val="50000"/>
                  </a:srgb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50742F">
                  <a:lumMod val="50000"/>
                </a:srgb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0742F">
                    <a:lumMod val="50000"/>
                  </a:srgb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说明了什么？</a:t>
            </a:r>
          </a:p>
        </p:txBody>
      </p:sp>
    </p:spTree>
    <p:extLst>
      <p:ext uri="{BB962C8B-B14F-4D97-AF65-F5344CB8AC3E}">
        <p14:creationId xmlns:p14="http://schemas.microsoft.com/office/powerpoint/2010/main" val="23403108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53AACBAD-84B1-493E-AF3D-F32B9D3B42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6877" y="1390771"/>
                <a:ext cx="7499840" cy="1166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如图所示，小方格的边长都是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，直线 a∥b∥c，分别交直线 m，n于A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.计算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，你发现了什么？</a:t>
                </a:r>
              </a:p>
            </p:txBody>
          </p:sp>
        </mc:Choice>
        <mc:Fallback xmlns=""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53AACBAD-84B1-493E-AF3D-F32B9D3B4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6877" y="1390771"/>
                <a:ext cx="7499840" cy="1166794"/>
              </a:xfrm>
              <a:prstGeom prst="rect">
                <a:avLst/>
              </a:prstGeom>
              <a:blipFill>
                <a:blip r:embed="rId3"/>
                <a:stretch>
                  <a:fillRect l="-812" r="-731" b="-2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1538E10-ADB0-498F-8417-7B9EB734A1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535390"/>
              </p:ext>
            </p:extLst>
          </p:nvPr>
        </p:nvGraphicFramePr>
        <p:xfrm>
          <a:off x="2209922" y="3160918"/>
          <a:ext cx="7489830" cy="2560635"/>
        </p:xfrm>
        <a:graphic>
          <a:graphicData uri="http://schemas.openxmlformats.org/drawingml/2006/table">
            <a:tbl>
              <a:tblPr firstRow="1" bandRow="1"/>
              <a:tblGrid>
                <a:gridCol w="37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组合 23">
            <a:extLst>
              <a:ext uri="{FF2B5EF4-FFF2-40B4-BE49-F238E27FC236}">
                <a16:creationId xmlns:a16="http://schemas.microsoft.com/office/drawing/2014/main" id="{1F973EEE-8594-4C38-80AD-C4146D7B8E48}"/>
              </a:ext>
            </a:extLst>
          </p:cNvPr>
          <p:cNvGrpSpPr>
            <a:grpSpLocks/>
          </p:cNvGrpSpPr>
          <p:nvPr/>
        </p:nvGrpSpPr>
        <p:grpSpPr bwMode="auto">
          <a:xfrm>
            <a:off x="2196877" y="3013652"/>
            <a:ext cx="7758113" cy="2868613"/>
            <a:chOff x="2537" y="5686"/>
            <a:chExt cx="12216" cy="4516"/>
          </a:xfrm>
        </p:grpSpPr>
        <p:cxnSp>
          <p:nvCxnSpPr>
            <p:cNvPr id="11" name="直接连接符 7">
              <a:extLst>
                <a:ext uri="{FF2B5EF4-FFF2-40B4-BE49-F238E27FC236}">
                  <a16:creationId xmlns:a16="http://schemas.microsoft.com/office/drawing/2014/main" id="{BF03CC80-2158-4E1C-B3F2-354768F80B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59" y="6081"/>
              <a:ext cx="3660" cy="3579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直接连接符 8">
              <a:extLst>
                <a:ext uri="{FF2B5EF4-FFF2-40B4-BE49-F238E27FC236}">
                  <a16:creationId xmlns:a16="http://schemas.microsoft.com/office/drawing/2014/main" id="{47E5A3C9-0E10-4549-AA96-3AE3DE47172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860" y="6274"/>
              <a:ext cx="6690" cy="3271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DA4CF3BC-6269-42AE-B1FB-A5CCF345C1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98" y="7046"/>
              <a:ext cx="10513" cy="0"/>
            </a:xfrm>
            <a:prstGeom prst="line">
              <a:avLst/>
            </a:prstGeom>
            <a:noFill/>
            <a:ln w="38100" cap="flat" cmpd="sng" algn="ctr">
              <a:solidFill>
                <a:srgbClr val="3163CA"/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AEFD4EA1-E8F7-4259-B4E6-3A2123E0B30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37" y="6481"/>
              <a:ext cx="1051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7A95B7A7-054D-495E-8583-D2171B58CB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94" y="9380"/>
              <a:ext cx="1083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CB07D906-5827-4B23-B778-A9A81F2FE4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8" y="569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A07A066B-7B50-4064-AFD2-CBABED3ABB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6" y="6973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06982A62-D27C-4163-A1F7-60246C561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7" y="853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7ED5AC57-1EFB-4B30-8D55-61544B606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7" y="570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21DBA697-CB26-4ABE-B0E3-32A2E1923D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7" y="6903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EF28E48F-9FEC-4A1D-9BFA-A9E7F9D2D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25" y="8519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B8343AAC-6155-4164-AE3A-F03A2D42D5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4" y="9380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m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5923F67E-EA34-4E07-BE7D-9ABCEF0F98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60" y="933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n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00A7E890-41BE-4926-AAA7-D20072BB2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85" y="568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ED09D345-9703-4A3E-A937-C83C7EAE15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85" y="646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文本框 24">
              <a:extLst>
                <a:ext uri="{FF2B5EF4-FFF2-40B4-BE49-F238E27FC236}">
                  <a16:creationId xmlns:a16="http://schemas.microsoft.com/office/drawing/2014/main" id="{67A8F862-EF4F-41BD-9F3D-12985D9E7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7" y="883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7" name="椭圆 26">
            <a:extLst>
              <a:ext uri="{FF2B5EF4-FFF2-40B4-BE49-F238E27FC236}">
                <a16:creationId xmlns:a16="http://schemas.microsoft.com/office/drawing/2014/main" id="{A553AA11-F83C-4725-8507-82E956D3767C}"/>
              </a:ext>
            </a:extLst>
          </p:cNvPr>
          <p:cNvSpPr/>
          <p:nvPr/>
        </p:nvSpPr>
        <p:spPr>
          <a:xfrm>
            <a:off x="4433558" y="3495278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3EE3A3E1-7709-4306-B5FC-687F763D9317}"/>
              </a:ext>
            </a:extLst>
          </p:cNvPr>
          <p:cNvSpPr/>
          <p:nvPr/>
        </p:nvSpPr>
        <p:spPr>
          <a:xfrm>
            <a:off x="4070992" y="3846593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DB834D35-130F-49F7-ABD7-7A2B67E58C93}"/>
              </a:ext>
            </a:extLst>
          </p:cNvPr>
          <p:cNvSpPr/>
          <p:nvPr/>
        </p:nvSpPr>
        <p:spPr>
          <a:xfrm>
            <a:off x="2546349" y="535424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CF022B48-906F-494E-BD10-549BED7D8843}"/>
              </a:ext>
            </a:extLst>
          </p:cNvPr>
          <p:cNvSpPr/>
          <p:nvPr/>
        </p:nvSpPr>
        <p:spPr>
          <a:xfrm>
            <a:off x="5191226" y="3486049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F1D01B00-873A-45E5-B629-0B2801816A42}"/>
              </a:ext>
            </a:extLst>
          </p:cNvPr>
          <p:cNvSpPr/>
          <p:nvPr/>
        </p:nvSpPr>
        <p:spPr>
          <a:xfrm>
            <a:off x="5923937" y="3839273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87778A72-2353-483F-AAB0-E061D8208097}"/>
              </a:ext>
            </a:extLst>
          </p:cNvPr>
          <p:cNvSpPr/>
          <p:nvPr/>
        </p:nvSpPr>
        <p:spPr>
          <a:xfrm>
            <a:off x="8932973" y="532652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45753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54F6B1CE-DF7C-47D9-856C-E710731BD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4380" y="1517785"/>
                <a:ext cx="8087135" cy="1164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小方格的边长都是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改变直线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的位置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，使直线 a∥b∥c，分别交直线 m，n于A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.计算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，你发现了什么？</a:t>
                </a:r>
              </a:p>
            </p:txBody>
          </p:sp>
        </mc:Choice>
        <mc:Fallback xmlns=""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54F6B1CE-DF7C-47D9-856C-E710731BD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04380" y="1517785"/>
                <a:ext cx="8087135" cy="1164742"/>
              </a:xfrm>
              <a:prstGeom prst="rect">
                <a:avLst/>
              </a:prstGeom>
              <a:blipFill>
                <a:blip r:embed="rId3"/>
                <a:stretch>
                  <a:fillRect l="-830" r="-3922" b="-31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99EB2D0-18F0-47C2-B0A7-52820F7D1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568971"/>
              </p:ext>
            </p:extLst>
          </p:nvPr>
        </p:nvGraphicFramePr>
        <p:xfrm>
          <a:off x="2346447" y="3135518"/>
          <a:ext cx="7489830" cy="2560635"/>
        </p:xfrm>
        <a:graphic>
          <a:graphicData uri="http://schemas.openxmlformats.org/drawingml/2006/table">
            <a:tbl>
              <a:tblPr firstRow="1" bandRow="1"/>
              <a:tblGrid>
                <a:gridCol w="37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组合 23">
            <a:extLst>
              <a:ext uri="{FF2B5EF4-FFF2-40B4-BE49-F238E27FC236}">
                <a16:creationId xmlns:a16="http://schemas.microsoft.com/office/drawing/2014/main" id="{DD6E49FC-7C72-43A3-BE9A-151F97571BC5}"/>
              </a:ext>
            </a:extLst>
          </p:cNvPr>
          <p:cNvGrpSpPr>
            <a:grpSpLocks/>
          </p:cNvGrpSpPr>
          <p:nvPr/>
        </p:nvGrpSpPr>
        <p:grpSpPr bwMode="auto">
          <a:xfrm>
            <a:off x="2333402" y="2988252"/>
            <a:ext cx="7758113" cy="2868613"/>
            <a:chOff x="2537" y="5686"/>
            <a:chExt cx="12216" cy="4516"/>
          </a:xfrm>
        </p:grpSpPr>
        <p:cxnSp>
          <p:nvCxnSpPr>
            <p:cNvPr id="11" name="直接连接符 7">
              <a:extLst>
                <a:ext uri="{FF2B5EF4-FFF2-40B4-BE49-F238E27FC236}">
                  <a16:creationId xmlns:a16="http://schemas.microsoft.com/office/drawing/2014/main" id="{9289B870-D057-4AA6-9716-F2674F10C2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59" y="6081"/>
              <a:ext cx="3660" cy="3579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直接连接符 8">
              <a:extLst>
                <a:ext uri="{FF2B5EF4-FFF2-40B4-BE49-F238E27FC236}">
                  <a16:creationId xmlns:a16="http://schemas.microsoft.com/office/drawing/2014/main" id="{A333396C-818A-470F-8766-37DDECCFEA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860" y="6274"/>
              <a:ext cx="6690" cy="3271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381366BF-B892-4A2C-8BC6-3BB1E83CE9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87" y="7628"/>
              <a:ext cx="10513" cy="0"/>
            </a:xfrm>
            <a:prstGeom prst="line">
              <a:avLst/>
            </a:prstGeom>
            <a:noFill/>
            <a:ln w="25400" cap="flat" cmpd="sng" algn="ctr">
              <a:solidFill>
                <a:srgbClr val="4B14AA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9934B978-016A-4584-93D7-900C52B69D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37" y="6481"/>
              <a:ext cx="1051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D6FDB402-AF34-4ACE-86E5-A4449A2B1E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94" y="9380"/>
              <a:ext cx="1083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D5A7AD43-6A92-4BBA-8297-B8C3F5FFA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8" y="569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4D996FBA-EB65-4C02-81A6-C4AEDCF91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5" y="7612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2B5491BE-F87E-4D1D-AD7F-D6DE9B61D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7" y="853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4F01628-0A40-4AE8-A4EA-0E77A1972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7" y="570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1CC443D-EFBC-4A0F-AA38-632040ADF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0" y="7632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0DF1BAF9-A14F-4CB2-8404-A0B58CF39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25" y="8519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5D2CC4DB-43C2-44DD-B7A3-4175FF1E4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4" y="9380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m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DDB21245-A36F-4FCF-B4A6-EACF7D436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60" y="933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n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9DE31636-07A7-45CC-8E0C-382F79474B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85" y="568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183F2956-80CE-4408-B9D2-9749B49D5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06" y="7069"/>
              <a:ext cx="1016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1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en-US" altLang="zh-CN" sz="36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文本框 24">
              <a:extLst>
                <a:ext uri="{FF2B5EF4-FFF2-40B4-BE49-F238E27FC236}">
                  <a16:creationId xmlns:a16="http://schemas.microsoft.com/office/drawing/2014/main" id="{1C3D6ADB-3A54-480E-9C07-F5E3051746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7" y="883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7" name="椭圆 26">
            <a:extLst>
              <a:ext uri="{FF2B5EF4-FFF2-40B4-BE49-F238E27FC236}">
                <a16:creationId xmlns:a16="http://schemas.microsoft.com/office/drawing/2014/main" id="{D8A33DB6-4212-4F4E-98D7-3672D0B59DB0}"/>
              </a:ext>
            </a:extLst>
          </p:cNvPr>
          <p:cNvSpPr/>
          <p:nvPr/>
        </p:nvSpPr>
        <p:spPr>
          <a:xfrm>
            <a:off x="4570083" y="3469878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DF6022CC-AE62-4793-9B04-61D5A828FE41}"/>
              </a:ext>
            </a:extLst>
          </p:cNvPr>
          <p:cNvSpPr/>
          <p:nvPr/>
        </p:nvSpPr>
        <p:spPr>
          <a:xfrm>
            <a:off x="3832193" y="4198972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FC86AEAA-24EE-4381-B45D-783CA15CC4CC}"/>
              </a:ext>
            </a:extLst>
          </p:cNvPr>
          <p:cNvSpPr/>
          <p:nvPr/>
        </p:nvSpPr>
        <p:spPr>
          <a:xfrm>
            <a:off x="2682874" y="532884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F234E8EC-7018-4680-91FA-C367F6CBF5A6}"/>
              </a:ext>
            </a:extLst>
          </p:cNvPr>
          <p:cNvSpPr/>
          <p:nvPr/>
        </p:nvSpPr>
        <p:spPr>
          <a:xfrm>
            <a:off x="5327751" y="3460649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8E1580E2-666F-444B-8859-3AB783345D6F}"/>
              </a:ext>
            </a:extLst>
          </p:cNvPr>
          <p:cNvSpPr/>
          <p:nvPr/>
        </p:nvSpPr>
        <p:spPr>
          <a:xfrm>
            <a:off x="6807361" y="4176106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FE2D9BF2-0798-400B-ACF2-917F2368E685}"/>
              </a:ext>
            </a:extLst>
          </p:cNvPr>
          <p:cNvSpPr/>
          <p:nvPr/>
        </p:nvSpPr>
        <p:spPr>
          <a:xfrm>
            <a:off x="9069498" y="530112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5033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小组讨论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Text Box 4">
            <a:extLst>
              <a:ext uri="{FF2B5EF4-FFF2-40B4-BE49-F238E27FC236}">
                <a16:creationId xmlns:a16="http://schemas.microsoft.com/office/drawing/2014/main" id="{80CD8623-16D6-43E4-AE04-812836B94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887" y="1546702"/>
            <a:ext cx="7558005" cy="106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685800">
              <a:lnSpc>
                <a:spcPts val="4000"/>
              </a:lnSpc>
            </a:pP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在平面上任意作三条平行线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(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a∥b∥c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)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，用它们截两条直线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(m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n)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，截得的对应线段成比例吗？</a:t>
            </a: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BACF0BE8-079B-4AFD-9F76-D28C47D04B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5442656"/>
              </p:ext>
            </p:extLst>
          </p:nvPr>
        </p:nvGraphicFramePr>
        <p:xfrm>
          <a:off x="2218887" y="3000617"/>
          <a:ext cx="7489830" cy="2560635"/>
        </p:xfrm>
        <a:graphic>
          <a:graphicData uri="http://schemas.openxmlformats.org/drawingml/2006/table">
            <a:tbl>
              <a:tblPr firstRow="1" bandRow="1"/>
              <a:tblGrid>
                <a:gridCol w="37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组合 23">
            <a:extLst>
              <a:ext uri="{FF2B5EF4-FFF2-40B4-BE49-F238E27FC236}">
                <a16:creationId xmlns:a16="http://schemas.microsoft.com/office/drawing/2014/main" id="{10983F5D-7F72-435B-A405-2C47BBF3A889}"/>
              </a:ext>
            </a:extLst>
          </p:cNvPr>
          <p:cNvGrpSpPr>
            <a:grpSpLocks/>
          </p:cNvGrpSpPr>
          <p:nvPr/>
        </p:nvGrpSpPr>
        <p:grpSpPr bwMode="auto">
          <a:xfrm>
            <a:off x="2218887" y="2881910"/>
            <a:ext cx="7758113" cy="2868613"/>
            <a:chOff x="2537" y="5686"/>
            <a:chExt cx="12216" cy="4516"/>
          </a:xfrm>
        </p:grpSpPr>
        <p:cxnSp>
          <p:nvCxnSpPr>
            <p:cNvPr id="11" name="直接连接符 7">
              <a:extLst>
                <a:ext uri="{FF2B5EF4-FFF2-40B4-BE49-F238E27FC236}">
                  <a16:creationId xmlns:a16="http://schemas.microsoft.com/office/drawing/2014/main" id="{D1438CFF-893A-461C-819B-1E3015A01F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739" y="6099"/>
              <a:ext cx="3660" cy="3579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直接连接符 8">
              <a:extLst>
                <a:ext uri="{FF2B5EF4-FFF2-40B4-BE49-F238E27FC236}">
                  <a16:creationId xmlns:a16="http://schemas.microsoft.com/office/drawing/2014/main" id="{C91D6A97-9C62-424E-9BC7-7E4A25BE39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860" y="6274"/>
              <a:ext cx="6690" cy="3271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25593C51-15E0-4B7B-AED8-B0C9F1ED8B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26" y="8740"/>
              <a:ext cx="10513" cy="0"/>
            </a:xfrm>
            <a:prstGeom prst="line">
              <a:avLst/>
            </a:prstGeom>
            <a:noFill/>
            <a:ln w="25400" cap="flat" cmpd="sng" algn="ctr">
              <a:solidFill>
                <a:srgbClr val="4B14AA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0F3B1782-89E1-414C-8808-0AA56AD32A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37" y="6481"/>
              <a:ext cx="1051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F2D45AF1-9796-48A7-83A7-1B950FB756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94" y="9380"/>
              <a:ext cx="1083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CECFF60A-ED34-412E-A972-DDB3A3A4DB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8" y="569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87B71C0B-44B2-411D-9C91-73EF93DBCB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7" y="853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A9C36E3C-3E9E-4A7D-B566-D7F069100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7" y="570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528237E7-D984-4D0C-8B7B-8722E47A1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25" y="8519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2EE45F7D-1969-4150-BB20-B463DA35D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4" y="9380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m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339296E-AD2C-4E7B-B019-36EABE940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60" y="933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n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7913A3FB-026F-413A-80E7-B8BB4A9568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85" y="568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261A5307-063E-4D54-B440-F1C6A7D13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23" y="7387"/>
              <a:ext cx="1016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1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en-US" altLang="zh-CN" sz="36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4">
              <a:extLst>
                <a:ext uri="{FF2B5EF4-FFF2-40B4-BE49-F238E27FC236}">
                  <a16:creationId xmlns:a16="http://schemas.microsoft.com/office/drawing/2014/main" id="{FD76BCF3-D59F-43B4-B4A8-3844FB257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7" y="883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5" name="椭圆 24">
            <a:extLst>
              <a:ext uri="{FF2B5EF4-FFF2-40B4-BE49-F238E27FC236}">
                <a16:creationId xmlns:a16="http://schemas.microsoft.com/office/drawing/2014/main" id="{40F38C2A-B825-4195-8A62-8EE93A517BC5}"/>
              </a:ext>
            </a:extLst>
          </p:cNvPr>
          <p:cNvSpPr/>
          <p:nvPr/>
        </p:nvSpPr>
        <p:spPr>
          <a:xfrm>
            <a:off x="4442523" y="3334977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F41227A0-513C-40A0-BED2-4AA33010270B}"/>
              </a:ext>
            </a:extLst>
          </p:cNvPr>
          <p:cNvSpPr/>
          <p:nvPr/>
        </p:nvSpPr>
        <p:spPr>
          <a:xfrm>
            <a:off x="2555314" y="5193939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1503E04E-B1CD-4BE6-9826-A8E88BBED9D8}"/>
              </a:ext>
            </a:extLst>
          </p:cNvPr>
          <p:cNvSpPr/>
          <p:nvPr/>
        </p:nvSpPr>
        <p:spPr>
          <a:xfrm>
            <a:off x="5200191" y="3325748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F03239F3-752B-4B60-B855-29E207EAD916}"/>
              </a:ext>
            </a:extLst>
          </p:cNvPr>
          <p:cNvSpPr/>
          <p:nvPr/>
        </p:nvSpPr>
        <p:spPr>
          <a:xfrm>
            <a:off x="8941938" y="5166219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3BAF13D6-9495-45A8-8397-97FEB4FE1B17}"/>
              </a:ext>
            </a:extLst>
          </p:cNvPr>
          <p:cNvSpPr/>
          <p:nvPr/>
        </p:nvSpPr>
        <p:spPr>
          <a:xfrm>
            <a:off x="2943797" y="479356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54EA37FD-4800-4631-A240-DB6BB171AB4F}"/>
              </a:ext>
            </a:extLst>
          </p:cNvPr>
          <p:cNvSpPr/>
          <p:nvPr/>
        </p:nvSpPr>
        <p:spPr>
          <a:xfrm>
            <a:off x="8211135" y="4798984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DEC261E-C97F-49FE-A39D-316502E22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314" y="4157731"/>
            <a:ext cx="645239" cy="52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sz="28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5A57D6C-F187-4BB8-A197-293736905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722" y="4194893"/>
            <a:ext cx="645239" cy="52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en-US" altLang="zh-CN" sz="28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49935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1930</Words>
  <Application>Microsoft Office PowerPoint</Application>
  <PresentationFormat>宽屏</PresentationFormat>
  <Paragraphs>316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思源黑体 CN Bold</vt:lpstr>
      <vt:lpstr>思源黑体 CN Light</vt:lpstr>
      <vt:lpstr>思源黑体 CN Medium</vt:lpstr>
      <vt:lpstr>思源宋体 CN Light</vt:lpstr>
      <vt:lpstr>Arial</vt:lpstr>
      <vt:lpstr>Calibri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41</cp:revision>
  <dcterms:created xsi:type="dcterms:W3CDTF">2020-03-21T06:52:04Z</dcterms:created>
  <dcterms:modified xsi:type="dcterms:W3CDTF">2021-01-09T09:38:54Z</dcterms:modified>
</cp:coreProperties>
</file>