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66" r:id="rId6"/>
    <p:sldId id="267" r:id="rId7"/>
    <p:sldId id="276" r:id="rId8"/>
    <p:sldId id="277" r:id="rId9"/>
    <p:sldId id="278" r:id="rId10"/>
    <p:sldId id="279" r:id="rId11"/>
    <p:sldId id="280" r:id="rId12"/>
    <p:sldId id="281" r:id="rId13"/>
    <p:sldId id="263" r:id="rId14"/>
    <p:sldId id="258" r:id="rId15"/>
    <p:sldId id="282" r:id="rId16"/>
    <p:sldId id="283" r:id="rId17"/>
    <p:sldId id="284" r:id="rId18"/>
    <p:sldId id="264" r:id="rId19"/>
    <p:sldId id="265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4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D024D6-15E9-40AF-9870-8934E35A4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F9F9B80-F8E4-438F-9E9C-CA3410F7A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BF7B90-0090-475D-8371-8A369548B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BF081D-34B7-4145-B3F7-B6E9B4BBF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AF2C30-6F1B-4472-B702-B25329092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5280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1132B1-15BF-44D3-9C3E-690AC6530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3FFA312-492F-4F3B-A49A-354E24358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110E70-E7C6-43B7-AC38-168EA8BCD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46E18D-B97F-47F7-8AAC-3E938A6B8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148DD3A-424B-433B-B5C2-37B2FD9B8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0384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675596C-2225-40CD-8F91-4E0ED38391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F73BBAF-077E-43E5-AC6B-3D8EE2F72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F7EAEF-ED4C-48A4-8B86-37DD2F21D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A76293-C370-4C7D-98A5-797573690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C42130C-6095-4CD6-95D0-F9DEE82B7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14965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465FEE-7317-4A6D-B00D-F5884A134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D0DFB0-5C7A-4E8E-A7D3-6FD29457E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2EE048-E54F-42D0-ADA5-5115DE3D2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0DF3EA-04E7-455A-9DA5-1C128AE1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61142C3-257F-4EDD-8780-A9FA2BDED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7005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CCD4B0-4312-4DB3-9C68-7C8C6AC8C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D7BEFEF-2648-446D-AAC4-681DC1631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94A898-BB8E-4DD3-A420-F52B9DE6D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674EBA-84F0-4C23-9285-FD279B9A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777907-643F-47FF-A6FA-6DE7FDB3D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61377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734A48-52ED-4B3F-8DEA-A9EFA8F75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FA7097-6D5E-4C33-BD02-817D5A1BA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AA7258F-3908-47C2-8C9A-82116CF3C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9A32398-4D45-482E-941B-D880C7AB1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31B12F-77FC-4599-AA97-0C3A0250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CDAB70A-7020-4949-A8CC-C993E2CA5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89923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A8D179-AC7B-4A23-9ED7-47FA97066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7F4EBF5-BCD3-47C1-8FA4-F88EA3104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5BE68EA-8D14-4080-99D4-E13D50974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088D2A6-3F31-4AE2-A8C4-D96DAB3A1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9C3D723-5F63-4DE1-AF59-693501A970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A170367-914C-4DF8-AAB8-ACF81598B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6C316E4-9366-40A0-B9BF-9AD730F2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6FD50DE-9F2B-4489-A41F-F0A6406BE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9278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3BD9EB-D4E5-495F-B05A-7A1168EA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E639B7F-C617-440E-B850-5432CE51A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3046737-F8A2-4186-AC2C-A89EC172A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2C17CEA-4263-4E2F-A7F2-904FB3090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3468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F992AF5-9E57-41F5-B757-3E618E2F2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893AD14-DF34-42DF-A67A-A9EEA11F8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D8549FA-30A5-4499-BE8A-3A7631F7F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98684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5F82A5-96DA-4612-8850-E11B62BA6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B6E10C9-4D7A-4483-A13D-9A0A2AB0E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C68F6B5-AF83-4394-A4B5-6BB358BFD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A6DE57-CA7A-46DF-A2F7-5DBE4FFF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1FA8C9-E6B4-45EC-A348-8158DF1D8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8C8379A-4199-400F-928D-BE8867F4F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0362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665410-8580-4917-8BBE-B16D53A22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89A32D9-A44C-439B-BBF1-C65286CF1E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B37A9FD-74CE-4226-87D1-6249E3BFB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85F2F27-5A5A-4A2E-8D69-801952667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38BA52-A1EB-46EF-A46A-D481A769D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850B700-325E-4E71-8DC9-E515D1A83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60127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9BB8F2C-7ADF-4F2C-980C-C84573376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8391C4C-B857-489D-8DDC-6506CF62B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B8B6BE-4F48-4D64-ACBA-3D1DCCBA1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A9BD5218-BD8C-4CCA-B2DC-B1613B706AFB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7C288F-8380-4D33-A268-5CD1EA67F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960D93A-3B96-4FFE-80AE-456C1FA8C8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32F3D649-5BD1-46FE-B989-A8D97432BE8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469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组合 46">
            <a:extLst>
              <a:ext uri="{FF2B5EF4-FFF2-40B4-BE49-F238E27FC236}">
                <a16:creationId xmlns:a16="http://schemas.microsoft.com/office/drawing/2014/main" id="{61407FAE-140E-490A-AFB7-772BDD2FE048}"/>
              </a:ext>
            </a:extLst>
          </p:cNvPr>
          <p:cNvGrpSpPr/>
          <p:nvPr/>
        </p:nvGrpSpPr>
        <p:grpSpPr>
          <a:xfrm>
            <a:off x="1" y="0"/>
            <a:ext cx="12191205" cy="4682579"/>
            <a:chOff x="1" y="0"/>
            <a:chExt cx="12191205" cy="4682579"/>
          </a:xfrm>
        </p:grpSpPr>
        <p:pic>
          <p:nvPicPr>
            <p:cNvPr id="35" name="图片 34" descr="拿着黑灰色钢笔的人-创业,办公室,商业,图表,工作,市场,平衡,成功,技术,数字,数学,数据,电子,笔,纸,组成,统计,计算,计算器,财富,货币,金融-海量高质量免版权图片素材-设计师素材-摄影图片-sitapix-西田图像">
              <a:extLst>
                <a:ext uri="{FF2B5EF4-FFF2-40B4-BE49-F238E27FC236}">
                  <a16:creationId xmlns:a16="http://schemas.microsoft.com/office/drawing/2014/main" id="{B5CFA7D3-CF17-4325-9DDF-70E1FB66D97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212" b="27655"/>
            <a:stretch/>
          </p:blipFill>
          <p:spPr bwMode="auto">
            <a:xfrm>
              <a:off x="1" y="0"/>
              <a:ext cx="12190412" cy="4682579"/>
            </a:xfrm>
            <a:custGeom>
              <a:avLst/>
              <a:gdLst>
                <a:gd name="connsiteX0" fmla="*/ 0 w 12190412"/>
                <a:gd name="connsiteY0" fmla="*/ 0 h 4682579"/>
                <a:gd name="connsiteX1" fmla="*/ 12190412 w 12190412"/>
                <a:gd name="connsiteY1" fmla="*/ 0 h 4682579"/>
                <a:gd name="connsiteX2" fmla="*/ 12190412 w 12190412"/>
                <a:gd name="connsiteY2" fmla="*/ 3554147 h 4682579"/>
                <a:gd name="connsiteX3" fmla="*/ 12133297 w 12190412"/>
                <a:gd name="connsiteY3" fmla="*/ 3578859 h 4682579"/>
                <a:gd name="connsiteX4" fmla="*/ 6096000 w 12190412"/>
                <a:gd name="connsiteY4" fmla="*/ 4682579 h 4682579"/>
                <a:gd name="connsiteX5" fmla="*/ 58703 w 12190412"/>
                <a:gd name="connsiteY5" fmla="*/ 3578859 h 4682579"/>
                <a:gd name="connsiteX6" fmla="*/ 0 w 12190412"/>
                <a:gd name="connsiteY6" fmla="*/ 3553459 h 468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0412" h="4682579">
                  <a:moveTo>
                    <a:pt x="0" y="0"/>
                  </a:moveTo>
                  <a:lnTo>
                    <a:pt x="12190412" y="0"/>
                  </a:lnTo>
                  <a:lnTo>
                    <a:pt x="12190412" y="3554147"/>
                  </a:lnTo>
                  <a:lnTo>
                    <a:pt x="12133297" y="3578859"/>
                  </a:lnTo>
                  <a:cubicBezTo>
                    <a:pt x="10449774" y="4272066"/>
                    <a:pt x="8359958" y="4682579"/>
                    <a:pt x="6096000" y="4682579"/>
                  </a:cubicBezTo>
                  <a:cubicBezTo>
                    <a:pt x="3832042" y="4682579"/>
                    <a:pt x="1742226" y="4272066"/>
                    <a:pt x="58703" y="3578859"/>
                  </a:cubicBezTo>
                  <a:lnTo>
                    <a:pt x="0" y="3553459"/>
                  </a:lnTo>
                  <a:close/>
                </a:path>
              </a:pathLst>
            </a:cu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B5C9A116-A550-4E7E-A546-FF18CBA43074}"/>
                </a:ext>
              </a:extLst>
            </p:cNvPr>
            <p:cNvSpPr/>
            <p:nvPr/>
          </p:nvSpPr>
          <p:spPr>
            <a:xfrm>
              <a:off x="794" y="0"/>
              <a:ext cx="12190412" cy="4682579"/>
            </a:xfrm>
            <a:custGeom>
              <a:avLst/>
              <a:gdLst>
                <a:gd name="connsiteX0" fmla="*/ 0 w 12190412"/>
                <a:gd name="connsiteY0" fmla="*/ 0 h 4682579"/>
                <a:gd name="connsiteX1" fmla="*/ 12190412 w 12190412"/>
                <a:gd name="connsiteY1" fmla="*/ 0 h 4682579"/>
                <a:gd name="connsiteX2" fmla="*/ 12190412 w 12190412"/>
                <a:gd name="connsiteY2" fmla="*/ 3554147 h 4682579"/>
                <a:gd name="connsiteX3" fmla="*/ 12133297 w 12190412"/>
                <a:gd name="connsiteY3" fmla="*/ 3578859 h 4682579"/>
                <a:gd name="connsiteX4" fmla="*/ 6096000 w 12190412"/>
                <a:gd name="connsiteY4" fmla="*/ 4682579 h 4682579"/>
                <a:gd name="connsiteX5" fmla="*/ 58703 w 12190412"/>
                <a:gd name="connsiteY5" fmla="*/ 3578859 h 4682579"/>
                <a:gd name="connsiteX6" fmla="*/ 0 w 12190412"/>
                <a:gd name="connsiteY6" fmla="*/ 3553459 h 468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0412" h="4682579">
                  <a:moveTo>
                    <a:pt x="0" y="0"/>
                  </a:moveTo>
                  <a:lnTo>
                    <a:pt x="12190412" y="0"/>
                  </a:lnTo>
                  <a:lnTo>
                    <a:pt x="12190412" y="3554147"/>
                  </a:lnTo>
                  <a:lnTo>
                    <a:pt x="12133297" y="3578859"/>
                  </a:lnTo>
                  <a:cubicBezTo>
                    <a:pt x="10449774" y="4272066"/>
                    <a:pt x="8359958" y="4682579"/>
                    <a:pt x="6096000" y="4682579"/>
                  </a:cubicBezTo>
                  <a:cubicBezTo>
                    <a:pt x="3832042" y="4682579"/>
                    <a:pt x="1742226" y="4272066"/>
                    <a:pt x="58703" y="3578859"/>
                  </a:cubicBezTo>
                  <a:lnTo>
                    <a:pt x="0" y="3553459"/>
                  </a:lnTo>
                  <a:close/>
                </a:path>
              </a:pathLst>
            </a:custGeom>
            <a:gradFill>
              <a:gsLst>
                <a:gs pos="100000">
                  <a:srgbClr val="0070C0"/>
                </a:gs>
                <a:gs pos="0">
                  <a:srgbClr val="00B0F0">
                    <a:alpha val="80000"/>
                  </a:srgbClr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29EAE51-1066-4A94-A0C3-E0392F0AF3A3}"/>
              </a:ext>
            </a:extLst>
          </p:cNvPr>
          <p:cNvSpPr/>
          <p:nvPr/>
        </p:nvSpPr>
        <p:spPr>
          <a:xfrm>
            <a:off x="1762125" y="1080173"/>
            <a:ext cx="8667750" cy="4041211"/>
          </a:xfrm>
          <a:prstGeom prst="rect">
            <a:avLst/>
          </a:prstGeom>
          <a:noFill/>
          <a:ln w="38100" cap="flat" cmpd="sng" algn="ctr">
            <a:gradFill>
              <a:gsLst>
                <a:gs pos="0">
                  <a:srgbClr val="499DCC">
                    <a:lumMod val="60000"/>
                    <a:lumOff val="40000"/>
                  </a:srgbClr>
                </a:gs>
                <a:gs pos="81000">
                  <a:srgbClr val="6B71C5">
                    <a:lumMod val="60000"/>
                    <a:lumOff val="4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7F7F7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C8EC27-1D59-4A53-A304-15F8F6ACC5A3}"/>
              </a:ext>
            </a:extLst>
          </p:cNvPr>
          <p:cNvSpPr txBox="1"/>
          <p:nvPr/>
        </p:nvSpPr>
        <p:spPr>
          <a:xfrm>
            <a:off x="2505979" y="5990766"/>
            <a:ext cx="7377661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defRPr/>
            </a:pPr>
            <a:r>
              <a:rPr lang="zh-CN" altLang="en-US" sz="3200" b="1" spc="300" dirty="0">
                <a:solidFill>
                  <a:srgbClr val="00B0F0">
                    <a:alpha val="17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Open Sans Semibold" panose="020B0706030804020204" pitchFamily="34" charset="0"/>
              </a:rPr>
              <a:t>某某中小学 九年级数学下册 第</a:t>
            </a:r>
            <a:r>
              <a:rPr lang="en-US" altLang="zh-CN" sz="3200" b="1" spc="300" dirty="0">
                <a:solidFill>
                  <a:srgbClr val="00B0F0">
                    <a:alpha val="17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Open Sans Semibold" panose="020B0706030804020204" pitchFamily="34" charset="0"/>
              </a:rPr>
              <a:t>27</a:t>
            </a:r>
            <a:r>
              <a:rPr lang="zh-CN" altLang="en-US" sz="3200" b="1" spc="300" dirty="0">
                <a:solidFill>
                  <a:srgbClr val="00B0F0">
                    <a:alpha val="17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Open Sans Semibold" panose="020B0706030804020204" pitchFamily="34" charset="0"/>
              </a:rPr>
              <a:t>章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A42313FE-4F25-4C25-8B01-1082AA305A2F}"/>
              </a:ext>
            </a:extLst>
          </p:cNvPr>
          <p:cNvGrpSpPr/>
          <p:nvPr/>
        </p:nvGrpSpPr>
        <p:grpSpPr>
          <a:xfrm>
            <a:off x="4752975" y="4881349"/>
            <a:ext cx="2686050" cy="504000"/>
            <a:chOff x="4724400" y="5056541"/>
            <a:chExt cx="2686050" cy="504000"/>
          </a:xfrm>
        </p:grpSpPr>
        <p:sp>
          <p:nvSpPr>
            <p:cNvPr id="10" name="矩形: 圆角 9">
              <a:extLst>
                <a:ext uri="{FF2B5EF4-FFF2-40B4-BE49-F238E27FC236}">
                  <a16:creationId xmlns:a16="http://schemas.microsoft.com/office/drawing/2014/main" id="{249339C1-2629-4C4A-8197-BBFE0FB0379F}"/>
                </a:ext>
              </a:extLst>
            </p:cNvPr>
            <p:cNvSpPr/>
            <p:nvPr/>
          </p:nvSpPr>
          <p:spPr>
            <a:xfrm>
              <a:off x="4724400" y="5056541"/>
              <a:ext cx="2686050" cy="5040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1F785165-EB7E-41C4-90AE-A1AF0A0BFF45}"/>
                </a:ext>
              </a:extLst>
            </p:cNvPr>
            <p:cNvSpPr txBox="1"/>
            <p:nvPr/>
          </p:nvSpPr>
          <p:spPr>
            <a:xfrm>
              <a:off x="4914900" y="5147278"/>
              <a:ext cx="230505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000" kern="0">
                  <a:solidFill>
                    <a:srgbClr val="F7F7F7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Open Sans Semibold" panose="020B0706030804020204" pitchFamily="34" charset="0"/>
                </a:rPr>
                <a:t>主讲人：</a:t>
              </a:r>
              <a:r>
                <a:rPr lang="en-US" altLang="zh-CN" sz="2000" kern="0">
                  <a:solidFill>
                    <a:srgbClr val="F7F7F7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Open Sans Semibold" panose="020B0706030804020204" pitchFamily="34" charset="0"/>
                </a:rPr>
                <a:t>xippt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Open Sans Semibold" panose="020B0706030804020204" pitchFamily="34" charset="0"/>
              </a:endParaRPr>
            </a:p>
          </p:txBody>
        </p: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62B88B06-1F44-409F-88F0-086A18FB5EF5}"/>
              </a:ext>
            </a:extLst>
          </p:cNvPr>
          <p:cNvGrpSpPr/>
          <p:nvPr/>
        </p:nvGrpSpPr>
        <p:grpSpPr>
          <a:xfrm>
            <a:off x="2194931" y="1530943"/>
            <a:ext cx="7802137" cy="2675182"/>
            <a:chOff x="2944134" y="1628472"/>
            <a:chExt cx="6303731" cy="2161411"/>
          </a:xfrm>
        </p:grpSpPr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A8FDE387-1C96-46C8-81CD-D19C195E3C52}"/>
                </a:ext>
              </a:extLst>
            </p:cNvPr>
            <p:cNvSpPr/>
            <p:nvPr/>
          </p:nvSpPr>
          <p:spPr bwMode="auto">
            <a:xfrm>
              <a:off x="2944134" y="2230871"/>
              <a:ext cx="6303731" cy="8952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>
                <a:defRPr/>
              </a:pPr>
              <a:r>
                <a:rPr lang="zh-CN" altLang="en-US" sz="6600" b="1" kern="1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相似三角形应用举例</a:t>
              </a: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FEE90170-7210-4DF4-9512-00027D0BE58D}"/>
                </a:ext>
              </a:extLst>
            </p:cNvPr>
            <p:cNvSpPr/>
            <p:nvPr/>
          </p:nvSpPr>
          <p:spPr>
            <a:xfrm>
              <a:off x="3405140" y="3516349"/>
              <a:ext cx="5381720" cy="2735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z="1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PROPERTIES OF SIMILAR TRIANGLES</a:t>
              </a:r>
              <a:endParaRPr lang="zh-CN" altLang="en-US" sz="1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4A826A07-37AC-4029-AF77-89B4A50EA85D}"/>
                </a:ext>
              </a:extLst>
            </p:cNvPr>
            <p:cNvCxnSpPr>
              <a:cxnSpLocks/>
            </p:cNvCxnSpPr>
            <p:nvPr/>
          </p:nvCxnSpPr>
          <p:spPr>
            <a:xfrm>
              <a:off x="3032485" y="3312813"/>
              <a:ext cx="6127030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D69B1F11-2C12-4673-9507-08AB584E8F78}"/>
                </a:ext>
              </a:extLst>
            </p:cNvPr>
            <p:cNvSpPr/>
            <p:nvPr/>
          </p:nvSpPr>
          <p:spPr bwMode="auto">
            <a:xfrm>
              <a:off x="4358434" y="1628472"/>
              <a:ext cx="3475134" cy="5222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>
                <a:defRPr/>
              </a:pPr>
              <a:r>
                <a:rPr lang="zh-CN" altLang="en-US" sz="3600" b="1" kern="1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第二十七章    </a:t>
              </a:r>
              <a:r>
                <a:rPr lang="en-US" altLang="zh-CN" sz="3600" b="1" kern="1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27.2.4</a:t>
              </a:r>
              <a:endParaRPr lang="zh-CN" altLang="en-US" sz="3600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44412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3B62BBA1-1B3B-4D1D-9859-676D09B035DD}"/>
              </a:ext>
            </a:extLst>
          </p:cNvPr>
          <p:cNvGrpSpPr/>
          <p:nvPr/>
        </p:nvGrpSpPr>
        <p:grpSpPr>
          <a:xfrm>
            <a:off x="210705" y="105395"/>
            <a:ext cx="4194333" cy="865006"/>
            <a:chOff x="210705" y="105395"/>
            <a:chExt cx="4194333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9DAEB458-CE40-4A8A-A94C-1CDC40966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F522D291-5966-4939-BE3C-0194C1237F7E}"/>
                </a:ext>
              </a:extLst>
            </p:cNvPr>
            <p:cNvSpPr txBox="1"/>
            <p:nvPr/>
          </p:nvSpPr>
          <p:spPr>
            <a:xfrm>
              <a:off x="1142606" y="296288"/>
              <a:ext cx="3262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情景引入（河宽问题）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D743D96-4B95-4355-B82D-10652DB75330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70CAABD7-A1E7-4560-8D09-23C9483225F7}"/>
              </a:ext>
            </a:extLst>
          </p:cNvPr>
          <p:cNvSpPr txBox="1"/>
          <p:nvPr/>
        </p:nvSpPr>
        <p:spPr>
          <a:xfrm>
            <a:off x="1191539" y="1141375"/>
            <a:ext cx="9808922" cy="171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如图，为了估算河的宽度，我们可以在河对岸选定一个目标点 </a:t>
            </a:r>
            <a:r>
              <a:rPr lang="en-US" altLang="zh-CN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，在近岸取点 </a:t>
            </a:r>
            <a:r>
              <a:rPr lang="en-US" altLang="zh-CN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Q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和 </a:t>
            </a:r>
            <a:r>
              <a:rPr lang="en-US" altLang="zh-CN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S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，使点 </a:t>
            </a:r>
            <a:r>
              <a:rPr lang="en-US" altLang="zh-CN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Q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S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共线且直线 </a:t>
            </a:r>
            <a:r>
              <a:rPr lang="en-US" altLang="zh-CN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PS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与河垂直，接着在过点 </a:t>
            </a:r>
            <a:r>
              <a:rPr lang="en-US" altLang="zh-CN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S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且与 </a:t>
            </a:r>
            <a:r>
              <a:rPr lang="en-US" altLang="zh-CN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PS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垂直的直线 </a:t>
            </a:r>
            <a:r>
              <a:rPr lang="en-US" altLang="zh-CN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上选择适当的点 </a:t>
            </a:r>
            <a:r>
              <a:rPr lang="en-US" altLang="zh-CN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T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，确定 </a:t>
            </a:r>
            <a:r>
              <a:rPr lang="en-US" altLang="zh-CN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PT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与过点 </a:t>
            </a:r>
            <a:r>
              <a:rPr lang="en-US" altLang="zh-CN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Q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且垂直 </a:t>
            </a:r>
            <a:r>
              <a:rPr lang="en-US" altLang="zh-CN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PS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的直线 </a:t>
            </a:r>
            <a:r>
              <a:rPr lang="en-US" altLang="zh-CN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的交点 </a:t>
            </a:r>
            <a:r>
              <a:rPr lang="en-US" altLang="zh-CN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R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．已测得 </a:t>
            </a:r>
            <a:r>
              <a:rPr lang="en-US" altLang="zh-CN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QS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= 45 m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ST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= 90 m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QR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= 60 m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，请根据这些数据，计算河宽 </a:t>
            </a:r>
            <a:r>
              <a:rPr lang="en-US" altLang="zh-CN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PQ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pic>
        <p:nvPicPr>
          <p:cNvPr id="9" name="Picture 17" descr="河">
            <a:extLst>
              <a:ext uri="{FF2B5EF4-FFF2-40B4-BE49-F238E27FC236}">
                <a16:creationId xmlns:a16="http://schemas.microsoft.com/office/drawing/2014/main" id="{B2700980-DBF2-429F-B8F4-D6A44468BA60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057" y="3557288"/>
            <a:ext cx="309721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9">
            <a:extLst>
              <a:ext uri="{FF2B5EF4-FFF2-40B4-BE49-F238E27FC236}">
                <a16:creationId xmlns:a16="http://schemas.microsoft.com/office/drawing/2014/main" id="{06650267-DFC3-4D47-AE27-64C76ACCD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7395" y="3154063"/>
            <a:ext cx="720725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</a:t>
            </a:r>
            <a:endParaRPr kumimoji="0" lang="zh-CN" altLang="en-US" sz="2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1" name="Line 21">
            <a:extLst>
              <a:ext uri="{FF2B5EF4-FFF2-40B4-BE49-F238E27FC236}">
                <a16:creationId xmlns:a16="http://schemas.microsoft.com/office/drawing/2014/main" id="{FF9B2FDA-B9B0-4A39-8FD6-79BFE71F2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406170" y="3412826"/>
            <a:ext cx="0" cy="1624012"/>
          </a:xfrm>
          <a:prstGeom prst="line">
            <a:avLst/>
          </a:prstGeom>
          <a:noFill/>
          <a:ln w="3810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2" name="Line 25">
            <a:extLst>
              <a:ext uri="{FF2B5EF4-FFF2-40B4-BE49-F238E27FC236}">
                <a16:creationId xmlns:a16="http://schemas.microsoft.com/office/drawing/2014/main" id="{0619CD61-5171-4DD4-A085-6EF99374DF6B}"/>
              </a:ext>
            </a:extLst>
          </p:cNvPr>
          <p:cNvSpPr>
            <a:spLocks noChangeShapeType="1"/>
          </p:cNvSpPr>
          <p:nvPr/>
        </p:nvSpPr>
        <p:spPr bwMode="auto">
          <a:xfrm>
            <a:off x="8047395" y="5027313"/>
            <a:ext cx="2376487" cy="0"/>
          </a:xfrm>
          <a:prstGeom prst="line">
            <a:avLst/>
          </a:prstGeom>
          <a:noFill/>
          <a:ln w="3810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3" name="Line 26">
            <a:extLst>
              <a:ext uri="{FF2B5EF4-FFF2-40B4-BE49-F238E27FC236}">
                <a16:creationId xmlns:a16="http://schemas.microsoft.com/office/drawing/2014/main" id="{DF400EBF-D3AA-4334-8873-BB5EFA96B544}"/>
              </a:ext>
            </a:extLst>
          </p:cNvPr>
          <p:cNvSpPr>
            <a:spLocks noChangeShapeType="1"/>
          </p:cNvSpPr>
          <p:nvPr/>
        </p:nvSpPr>
        <p:spPr bwMode="auto">
          <a:xfrm>
            <a:off x="8407757" y="3408063"/>
            <a:ext cx="1295400" cy="1631950"/>
          </a:xfrm>
          <a:prstGeom prst="line">
            <a:avLst/>
          </a:prstGeom>
          <a:noFill/>
          <a:ln w="3810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4" name="Rectangle 27">
            <a:extLst>
              <a:ext uri="{FF2B5EF4-FFF2-40B4-BE49-F238E27FC236}">
                <a16:creationId xmlns:a16="http://schemas.microsoft.com/office/drawing/2014/main" id="{113EFEF0-0608-4325-83E0-9BC617897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5957" y="4465338"/>
            <a:ext cx="64770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Q</a:t>
            </a:r>
            <a:endParaRPr kumimoji="0" lang="zh-CN" altLang="en-US" sz="2800" b="0" i="1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5" name="Rectangle 28">
            <a:extLst>
              <a:ext uri="{FF2B5EF4-FFF2-40B4-BE49-F238E27FC236}">
                <a16:creationId xmlns:a16="http://schemas.microsoft.com/office/drawing/2014/main" id="{286456F8-CFC1-4689-A8B6-7BFD52B0A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9295" y="4968576"/>
            <a:ext cx="542925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S</a:t>
            </a:r>
            <a:endParaRPr kumimoji="0" lang="zh-CN" altLang="en-US" sz="2800" b="0" i="1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6" name="Rectangle 29">
            <a:extLst>
              <a:ext uri="{FF2B5EF4-FFF2-40B4-BE49-F238E27FC236}">
                <a16:creationId xmlns:a16="http://schemas.microsoft.com/office/drawing/2014/main" id="{9F1D6EE8-21EC-45A5-A133-AB4C450E8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4020" y="4465338"/>
            <a:ext cx="64770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R</a:t>
            </a:r>
            <a:endParaRPr kumimoji="0" lang="zh-CN" altLang="en-US" sz="2800" b="0" i="1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7" name="Rectangle 30">
            <a:extLst>
              <a:ext uri="{FF2B5EF4-FFF2-40B4-BE49-F238E27FC236}">
                <a16:creationId xmlns:a16="http://schemas.microsoft.com/office/drawing/2014/main" id="{B8FA2DBA-2CE4-4B71-9F51-CFC7B954F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0282" y="4968576"/>
            <a:ext cx="542925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T</a:t>
            </a:r>
            <a:endParaRPr kumimoji="0" lang="zh-CN" altLang="en-US" sz="2800" b="0" i="1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8" name="Rectangle 31">
            <a:extLst>
              <a:ext uri="{FF2B5EF4-FFF2-40B4-BE49-F238E27FC236}">
                <a16:creationId xmlns:a16="http://schemas.microsoft.com/office/drawing/2014/main" id="{98A8BEFA-9100-4E75-BB70-833E4AA6C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9057" y="4320876"/>
            <a:ext cx="64770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endParaRPr kumimoji="0" lang="zh-CN" altLang="en-US" sz="2800" b="0" i="1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9" name="Rectangle 32">
            <a:extLst>
              <a:ext uri="{FF2B5EF4-FFF2-40B4-BE49-F238E27FC236}">
                <a16:creationId xmlns:a16="http://schemas.microsoft.com/office/drawing/2014/main" id="{BEE76CAF-1EF6-4B96-9884-BB2ACEBA4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2445" y="4752676"/>
            <a:ext cx="64770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endParaRPr kumimoji="0" lang="zh-CN" altLang="en-US" sz="2800" b="0" i="1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0" name="Line 22">
            <a:extLst>
              <a:ext uri="{FF2B5EF4-FFF2-40B4-BE49-F238E27FC236}">
                <a16:creationId xmlns:a16="http://schemas.microsoft.com/office/drawing/2014/main" id="{60A87B8B-1F0D-47ED-B6B7-B61DD69B12C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75957" y="4556573"/>
            <a:ext cx="1871662" cy="0"/>
          </a:xfrm>
          <a:prstGeom prst="line">
            <a:avLst/>
          </a:prstGeom>
          <a:noFill/>
          <a:ln w="3810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32DEE63A-90A6-4B36-B3FD-7349FBBEA361}"/>
              </a:ext>
            </a:extLst>
          </p:cNvPr>
          <p:cNvSpPr txBox="1"/>
          <p:nvPr/>
        </p:nvSpPr>
        <p:spPr>
          <a:xfrm>
            <a:off x="1180616" y="3350010"/>
            <a:ext cx="4921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解题关键：构建相似三角形，利用对应边成比例，解决实际问题。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A0DE5ACD-0307-4B5C-81FE-05B4B42F3663}"/>
                  </a:ext>
                </a:extLst>
              </p:cNvPr>
              <p:cNvSpPr/>
              <p:nvPr/>
            </p:nvSpPr>
            <p:spPr>
              <a:xfrm>
                <a:off x="783009" y="3975984"/>
                <a:ext cx="4572000" cy="208845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685800"/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　　解：∵  ∠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PQR=∠PST=90°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，∠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P=∠P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/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　　∴△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PQR∽△PST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</a:p>
              <a:p>
                <a:pPr defTabSz="685800">
                  <a:spcBef>
                    <a:spcPct val="50000"/>
                  </a:spcBef>
                  <a:spcAft>
                    <a:spcPct val="50000"/>
                  </a:spcAft>
                </a:pP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　　∴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16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PQ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16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PS</m:t>
                        </m:r>
                      </m:den>
                    </m:f>
                    <m:r>
                      <m:rPr>
                        <m:nor/>
                      </m:rPr>
                      <a:rPr lang="en-US" altLang="zh-CN" sz="1600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16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QR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16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ST</m:t>
                        </m:r>
                      </m:den>
                    </m:f>
                  </m:oMath>
                </a14:m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即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PQ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16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PQ</m:t>
                        </m:r>
                        <m:r>
                          <a:rPr lang="en-US" altLang="zh-CN" sz="16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16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QS</m:t>
                        </m:r>
                      </m:den>
                    </m:f>
                    <m:r>
                      <m:rPr>
                        <m:nor/>
                      </m:rPr>
                      <a:rPr lang="en-US" altLang="zh-CN" sz="1600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QR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ST</m:t>
                        </m:r>
                      </m:den>
                    </m:f>
                    <m:r>
                      <a:rPr lang="en-US" altLang="zh-CN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n-US" altLang="zh-CN" sz="16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den>
                    </m:f>
                    <m:r>
                      <a:rPr lang="en-US" altLang="zh-CN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/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　　则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PQ×90=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（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PQ+45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×60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b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</a:b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　　解得　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PQ=90</a:t>
                </a:r>
                <a:endParaRPr lang="zh-CN" altLang="en-US" sz="16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/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　　因此，河宽大约为 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90 m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</a:p>
            </p:txBody>
          </p:sp>
        </mc:Choice>
        <mc:Fallback xmlns="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A0DE5ACD-0307-4B5C-81FE-05B4B42F36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009" y="3975984"/>
                <a:ext cx="4572000" cy="2088457"/>
              </a:xfrm>
              <a:prstGeom prst="rect">
                <a:avLst/>
              </a:prstGeom>
              <a:blipFill>
                <a:blip r:embed="rId4"/>
                <a:stretch>
                  <a:fillRect t="-875" b="-29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文本框 22">
            <a:extLst>
              <a:ext uri="{FF2B5EF4-FFF2-40B4-BE49-F238E27FC236}">
                <a16:creationId xmlns:a16="http://schemas.microsoft.com/office/drawing/2014/main" id="{5F061107-1726-4461-B254-F61E640D6433}"/>
              </a:ext>
            </a:extLst>
          </p:cNvPr>
          <p:cNvSpPr txBox="1"/>
          <p:nvPr/>
        </p:nvSpPr>
        <p:spPr>
          <a:xfrm>
            <a:off x="7665515" y="5729512"/>
            <a:ext cx="40752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想一想还有其他方法可以求得河宽吗？</a:t>
            </a:r>
          </a:p>
        </p:txBody>
      </p:sp>
    </p:spTree>
    <p:extLst>
      <p:ext uri="{BB962C8B-B14F-4D97-AF65-F5344CB8AC3E}">
        <p14:creationId xmlns:p14="http://schemas.microsoft.com/office/powerpoint/2010/main" val="16035193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3B62BBA1-1B3B-4D1D-9859-676D09B035DD}"/>
              </a:ext>
            </a:extLst>
          </p:cNvPr>
          <p:cNvGrpSpPr/>
          <p:nvPr/>
        </p:nvGrpSpPr>
        <p:grpSpPr>
          <a:xfrm>
            <a:off x="210705" y="105395"/>
            <a:ext cx="4194333" cy="865006"/>
            <a:chOff x="210705" y="105395"/>
            <a:chExt cx="4194333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9DAEB458-CE40-4A8A-A94C-1CDC40966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F522D291-5966-4939-BE3C-0194C1237F7E}"/>
                </a:ext>
              </a:extLst>
            </p:cNvPr>
            <p:cNvSpPr txBox="1"/>
            <p:nvPr/>
          </p:nvSpPr>
          <p:spPr>
            <a:xfrm>
              <a:off x="1142606" y="296288"/>
              <a:ext cx="3262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情景引入（河宽问题）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D743D96-4B95-4355-B82D-10652DB75330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id="{F44EAA85-C011-48DF-B5D1-B5DA88757E15}"/>
              </a:ext>
            </a:extLst>
          </p:cNvPr>
          <p:cNvSpPr txBox="1"/>
          <p:nvPr/>
        </p:nvSpPr>
        <p:spPr>
          <a:xfrm>
            <a:off x="1553141" y="1467986"/>
            <a:ext cx="9469353" cy="171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   如图，为了估算河的宽度，我们可以在河对岸选定一个目标点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，在近岸取点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Q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和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S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，使点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Q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S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共线且直线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PS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与河垂直，接着在过点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S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且与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PS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垂直的直线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上选择适当的点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T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，确定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PT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与过点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Q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且垂直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PS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的直线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的交点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R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．已测得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QS = 45 m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ST = 90 m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QR = 60 m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，请根据这些数据，计算河宽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PQ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pic>
        <p:nvPicPr>
          <p:cNvPr id="23" name="Picture 17" descr="河">
            <a:extLst>
              <a:ext uri="{FF2B5EF4-FFF2-40B4-BE49-F238E27FC236}">
                <a16:creationId xmlns:a16="http://schemas.microsoft.com/office/drawing/2014/main" id="{2F5E11EB-6558-486C-B88D-5519D738E740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275" y="3913534"/>
            <a:ext cx="309721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19">
            <a:extLst>
              <a:ext uri="{FF2B5EF4-FFF2-40B4-BE49-F238E27FC236}">
                <a16:creationId xmlns:a16="http://schemas.microsoft.com/office/drawing/2014/main" id="{A1B0FA46-5E1D-46E5-883F-8E650B655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13" y="3510309"/>
            <a:ext cx="720725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</a:t>
            </a:r>
            <a:endParaRPr kumimoji="0" lang="zh-CN" altLang="en-US" sz="2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5" name="Line 21">
            <a:extLst>
              <a:ext uri="{FF2B5EF4-FFF2-40B4-BE49-F238E27FC236}">
                <a16:creationId xmlns:a16="http://schemas.microsoft.com/office/drawing/2014/main" id="{7E1EB334-E387-425C-8086-6C4D660EC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8207388" y="3769072"/>
            <a:ext cx="0" cy="1624012"/>
          </a:xfrm>
          <a:prstGeom prst="line">
            <a:avLst/>
          </a:prstGeom>
          <a:noFill/>
          <a:ln w="3810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94174939-AB1F-4ECE-9409-1E301B6434D7}"/>
              </a:ext>
            </a:extLst>
          </p:cNvPr>
          <p:cNvSpPr>
            <a:spLocks noChangeShapeType="1"/>
          </p:cNvSpPr>
          <p:nvPr/>
        </p:nvSpPr>
        <p:spPr bwMode="auto">
          <a:xfrm>
            <a:off x="8208974" y="3764309"/>
            <a:ext cx="1727195" cy="2033438"/>
          </a:xfrm>
          <a:prstGeom prst="line">
            <a:avLst/>
          </a:prstGeom>
          <a:noFill/>
          <a:ln w="3810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7" name="Rectangle 27">
            <a:extLst>
              <a:ext uri="{FF2B5EF4-FFF2-40B4-BE49-F238E27FC236}">
                <a16:creationId xmlns:a16="http://schemas.microsoft.com/office/drawing/2014/main" id="{62263CD8-24F8-4A19-A8BB-B570691F2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7175" y="4821584"/>
            <a:ext cx="64770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Q</a:t>
            </a:r>
            <a:endParaRPr kumimoji="0" lang="zh-CN" altLang="en-US" sz="2800" b="0" i="1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8" name="Rectangle 29">
            <a:extLst>
              <a:ext uri="{FF2B5EF4-FFF2-40B4-BE49-F238E27FC236}">
                <a16:creationId xmlns:a16="http://schemas.microsoft.com/office/drawing/2014/main" id="{D5C19C07-B4F5-443E-ABA3-A0FD3FEFD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5238" y="4821584"/>
            <a:ext cx="64770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R</a:t>
            </a:r>
            <a:endParaRPr kumimoji="0" lang="zh-CN" altLang="en-US" sz="2800" b="0" i="1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9" name="Rectangle 31">
            <a:extLst>
              <a:ext uri="{FF2B5EF4-FFF2-40B4-BE49-F238E27FC236}">
                <a16:creationId xmlns:a16="http://schemas.microsoft.com/office/drawing/2014/main" id="{9BA54129-6389-44A9-8630-2CAB45225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9050" y="4653263"/>
            <a:ext cx="64770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endParaRPr kumimoji="0" lang="zh-CN" altLang="en-US" sz="2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0" name="Line 22">
            <a:extLst>
              <a:ext uri="{FF2B5EF4-FFF2-40B4-BE49-F238E27FC236}">
                <a16:creationId xmlns:a16="http://schemas.microsoft.com/office/drawing/2014/main" id="{0B6C85C6-BEC0-4607-9BB2-DB9FC3A9472B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7174" y="4912819"/>
            <a:ext cx="2301875" cy="0"/>
          </a:xfrm>
          <a:prstGeom prst="line">
            <a:avLst/>
          </a:prstGeom>
          <a:noFill/>
          <a:ln w="3810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6412C90D-E51B-483E-AB83-DD1C9FD48330}"/>
              </a:ext>
            </a:extLst>
          </p:cNvPr>
          <p:cNvSpPr txBox="1"/>
          <p:nvPr/>
        </p:nvSpPr>
        <p:spPr>
          <a:xfrm>
            <a:off x="1520597" y="3706256"/>
            <a:ext cx="4921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解题关键：构建相似三角形，利用对应边成比例，解决实际问题。</a:t>
            </a:r>
          </a:p>
        </p:txBody>
      </p:sp>
      <p:sp>
        <p:nvSpPr>
          <p:cNvPr id="32" name="Rectangle 19">
            <a:extLst>
              <a:ext uri="{FF2B5EF4-FFF2-40B4-BE49-F238E27FC236}">
                <a16:creationId xmlns:a16="http://schemas.microsoft.com/office/drawing/2014/main" id="{C0C05537-6FF2-4599-BD34-78EF5063D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3886" y="4407887"/>
            <a:ext cx="720725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endParaRPr kumimoji="0" lang="zh-CN" altLang="en-US" sz="2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3BFB9546-F0EE-45FC-B5BD-46BBC0943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7639" y="5486284"/>
            <a:ext cx="64770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endParaRPr kumimoji="0" lang="zh-CN" altLang="en-US" sz="2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279B100D-AAAA-4596-89D2-C942642E702A}"/>
              </a:ext>
            </a:extLst>
          </p:cNvPr>
          <p:cNvCxnSpPr>
            <a:cxnSpLocks/>
          </p:cNvCxnSpPr>
          <p:nvPr/>
        </p:nvCxnSpPr>
        <p:spPr>
          <a:xfrm>
            <a:off x="9675452" y="4912819"/>
            <a:ext cx="0" cy="573465"/>
          </a:xfrm>
          <a:prstGeom prst="line">
            <a:avLst/>
          </a:prstGeom>
          <a:noFill/>
          <a:ln w="25400" cap="flat" cmpd="sng" algn="ctr">
            <a:solidFill>
              <a:srgbClr val="4B14A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本框 34">
                <a:extLst>
                  <a:ext uri="{FF2B5EF4-FFF2-40B4-BE49-F238E27FC236}">
                    <a16:creationId xmlns:a16="http://schemas.microsoft.com/office/drawing/2014/main" id="{8AD29975-2370-4718-A975-D665E29E020C}"/>
                  </a:ext>
                </a:extLst>
              </p:cNvPr>
              <p:cNvSpPr txBox="1"/>
              <p:nvPr/>
            </p:nvSpPr>
            <p:spPr>
              <a:xfrm>
                <a:off x="1520597" y="4274478"/>
                <a:ext cx="4553435" cy="1474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思路：构建△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PQR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∽△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BAR,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PQ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den>
                    </m:f>
                    <m:r>
                      <m:rPr>
                        <m:nor/>
                      </m:rPr>
                      <a:rPr lang="en-US" altLang="zh-CN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QR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而</m:t>
                    </m:r>
                    <m:r>
                      <a:rPr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𝑄𝑅</m:t>
                    </m:r>
                    <m:r>
                      <a:rPr lang="zh-CN" alt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、</m:t>
                    </m:r>
                    <m:r>
                      <a:rPr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𝐴𝑅</m:t>
                    </m:r>
                    <m:r>
                      <a:rPr lang="zh-CN" alt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、</m:t>
                    </m:r>
                    <m:r>
                      <a:rPr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均可通过测量得到其长度，故可以求得河宽长度</a:t>
                </a:r>
                <a:endParaRPr lang="zh-CN" altLang="en-US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35" name="文本框 34">
                <a:extLst>
                  <a:ext uri="{FF2B5EF4-FFF2-40B4-BE49-F238E27FC236}">
                    <a16:creationId xmlns:a16="http://schemas.microsoft.com/office/drawing/2014/main" id="{8AD29975-2370-4718-A975-D665E29E02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597" y="4274478"/>
                <a:ext cx="4553435" cy="1474506"/>
              </a:xfrm>
              <a:prstGeom prst="rect">
                <a:avLst/>
              </a:prstGeom>
              <a:blipFill>
                <a:blip r:embed="rId4"/>
                <a:stretch>
                  <a:fillRect l="-1071" r="-535" b="-57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55458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28" grpId="0"/>
      <p:bldP spid="29" grpId="0"/>
      <p:bldP spid="32" grpId="0"/>
      <p:bldP spid="33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3B62BBA1-1B3B-4D1D-9859-676D09B035DD}"/>
              </a:ext>
            </a:extLst>
          </p:cNvPr>
          <p:cNvGrpSpPr/>
          <p:nvPr/>
        </p:nvGrpSpPr>
        <p:grpSpPr>
          <a:xfrm>
            <a:off x="210705" y="105395"/>
            <a:ext cx="4194333" cy="865006"/>
            <a:chOff x="210705" y="105395"/>
            <a:chExt cx="4194333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9DAEB458-CE40-4A8A-A94C-1CDC40966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F522D291-5966-4939-BE3C-0194C1237F7E}"/>
                </a:ext>
              </a:extLst>
            </p:cNvPr>
            <p:cNvSpPr txBox="1"/>
            <p:nvPr/>
          </p:nvSpPr>
          <p:spPr>
            <a:xfrm>
              <a:off x="1142606" y="296288"/>
              <a:ext cx="3262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情景引入（盲区问题）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D743D96-4B95-4355-B82D-10652DB75330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0F2347EE-20FE-4EB6-B079-BD6FCA364225}"/>
              </a:ext>
            </a:extLst>
          </p:cNvPr>
          <p:cNvSpPr/>
          <p:nvPr/>
        </p:nvSpPr>
        <p:spPr>
          <a:xfrm>
            <a:off x="1158653" y="1236221"/>
            <a:ext cx="9734634" cy="1161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如图，左、右并排的两棵大树的高分别是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AB=8 m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和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CD=12 m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，两树底部的距离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BD=5 m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，一个人估计自己眼睛距地面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1.6 m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．她沿着正对这两棵树的一条水平直路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l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从左向右前进，当她与左边较低的树的距离小于多少时，就看不到右边较高的树的顶端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了？</a:t>
            </a: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0545E623-91E8-4615-BC69-A7E5C6A45B7B}"/>
              </a:ext>
            </a:extLst>
          </p:cNvPr>
          <p:cNvCxnSpPr/>
          <p:nvPr/>
        </p:nvCxnSpPr>
        <p:spPr>
          <a:xfrm>
            <a:off x="1686324" y="5412734"/>
            <a:ext cx="3416914" cy="0"/>
          </a:xfrm>
          <a:prstGeom prst="line">
            <a:avLst/>
          </a:prstGeom>
          <a:noFill/>
          <a:ln w="25400" cap="flat" cmpd="sng" algn="ctr">
            <a:solidFill>
              <a:srgbClr val="3163C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0EC403D9-3EB0-4782-AEFC-9ADDE1B7DD4F}"/>
              </a:ext>
            </a:extLst>
          </p:cNvPr>
          <p:cNvCxnSpPr/>
          <p:nvPr/>
        </p:nvCxnSpPr>
        <p:spPr>
          <a:xfrm flipV="1">
            <a:off x="3342178" y="4256287"/>
            <a:ext cx="0" cy="1156447"/>
          </a:xfrm>
          <a:prstGeom prst="straightConnector1">
            <a:avLst/>
          </a:prstGeom>
          <a:noFill/>
          <a:ln w="25400" cap="flat" cmpd="sng" algn="ctr">
            <a:solidFill>
              <a:srgbClr val="33BD56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77B23B02-469F-42E2-B0DC-1ED7BF521230}"/>
              </a:ext>
            </a:extLst>
          </p:cNvPr>
          <p:cNvCxnSpPr>
            <a:cxnSpLocks/>
          </p:cNvCxnSpPr>
          <p:nvPr/>
        </p:nvCxnSpPr>
        <p:spPr>
          <a:xfrm flipV="1">
            <a:off x="4106419" y="3785640"/>
            <a:ext cx="0" cy="1627095"/>
          </a:xfrm>
          <a:prstGeom prst="straightConnector1">
            <a:avLst/>
          </a:prstGeom>
          <a:noFill/>
          <a:ln w="25400" cap="flat" cmpd="sng" algn="ctr">
            <a:solidFill>
              <a:srgbClr val="33BD56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5F8F81D4-0962-4D4A-B7C1-7BBA6B927B79}"/>
              </a:ext>
            </a:extLst>
          </p:cNvPr>
          <p:cNvSpPr txBox="1"/>
          <p:nvPr/>
        </p:nvSpPr>
        <p:spPr>
          <a:xfrm>
            <a:off x="3150557" y="5454376"/>
            <a:ext cx="383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0C246E1-6720-405F-B0E0-5BED7CF49F72}"/>
              </a:ext>
            </a:extLst>
          </p:cNvPr>
          <p:cNvSpPr txBox="1"/>
          <p:nvPr/>
        </p:nvSpPr>
        <p:spPr>
          <a:xfrm>
            <a:off x="3914798" y="5454376"/>
            <a:ext cx="383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DB9E45F-2BE3-496A-93B1-0DF0ACE700CD}"/>
              </a:ext>
            </a:extLst>
          </p:cNvPr>
          <p:cNvSpPr txBox="1"/>
          <p:nvPr/>
        </p:nvSpPr>
        <p:spPr>
          <a:xfrm>
            <a:off x="3150557" y="3290119"/>
            <a:ext cx="383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C6F77BB-D6D5-4537-9BAF-FB3425FBA3B0}"/>
              </a:ext>
            </a:extLst>
          </p:cNvPr>
          <p:cNvSpPr txBox="1"/>
          <p:nvPr/>
        </p:nvSpPr>
        <p:spPr>
          <a:xfrm>
            <a:off x="3914798" y="3237672"/>
            <a:ext cx="383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B2A69C95-F1C8-427D-A19F-10033FCD798F}"/>
              </a:ext>
            </a:extLst>
          </p:cNvPr>
          <p:cNvCxnSpPr>
            <a:cxnSpLocks/>
          </p:cNvCxnSpPr>
          <p:nvPr/>
        </p:nvCxnSpPr>
        <p:spPr>
          <a:xfrm flipV="1">
            <a:off x="2054395" y="5065071"/>
            <a:ext cx="0" cy="322731"/>
          </a:xfrm>
          <a:prstGeom prst="straightConnector1">
            <a:avLst/>
          </a:prstGeom>
          <a:noFill/>
          <a:ln w="25400" cap="flat" cmpd="sng" algn="ctr">
            <a:solidFill>
              <a:srgbClr val="33BD56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F312F39B-7450-4736-A73D-98393ED0B05D}"/>
              </a:ext>
            </a:extLst>
          </p:cNvPr>
          <p:cNvCxnSpPr>
            <a:cxnSpLocks/>
          </p:cNvCxnSpPr>
          <p:nvPr/>
        </p:nvCxnSpPr>
        <p:spPr>
          <a:xfrm flipV="1">
            <a:off x="2036467" y="5039999"/>
            <a:ext cx="2069951" cy="25212"/>
          </a:xfrm>
          <a:prstGeom prst="line">
            <a:avLst/>
          </a:prstGeom>
          <a:noFill/>
          <a:ln w="9525" cap="flat" cmpd="sng" algn="ctr">
            <a:solidFill>
              <a:srgbClr val="50742F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151E5098-EB59-40B7-A838-F92B3855F96C}"/>
              </a:ext>
            </a:extLst>
          </p:cNvPr>
          <p:cNvCxnSpPr>
            <a:cxnSpLocks/>
          </p:cNvCxnSpPr>
          <p:nvPr/>
        </p:nvCxnSpPr>
        <p:spPr>
          <a:xfrm flipV="1">
            <a:off x="2036467" y="3562462"/>
            <a:ext cx="2468882" cy="1502609"/>
          </a:xfrm>
          <a:prstGeom prst="line">
            <a:avLst/>
          </a:prstGeom>
          <a:noFill/>
          <a:ln w="9525" cap="flat" cmpd="sng" algn="ctr">
            <a:solidFill>
              <a:srgbClr val="50742F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A90C747A-5596-4FB2-9E10-8DA4C7C76CA7}"/>
              </a:ext>
            </a:extLst>
          </p:cNvPr>
          <p:cNvSpPr txBox="1"/>
          <p:nvPr/>
        </p:nvSpPr>
        <p:spPr>
          <a:xfrm>
            <a:off x="1844847" y="4795790"/>
            <a:ext cx="383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O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1A7884EB-F2EA-4881-9138-FE14AED84AA5}"/>
              </a:ext>
            </a:extLst>
          </p:cNvPr>
          <p:cNvSpPr txBox="1"/>
          <p:nvPr/>
        </p:nvSpPr>
        <p:spPr>
          <a:xfrm>
            <a:off x="3342176" y="4662940"/>
            <a:ext cx="383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7541BEEC-6DAE-4631-BE0F-924A04A061A2}"/>
              </a:ext>
            </a:extLst>
          </p:cNvPr>
          <p:cNvSpPr txBox="1"/>
          <p:nvPr/>
        </p:nvSpPr>
        <p:spPr>
          <a:xfrm>
            <a:off x="4106417" y="4662940"/>
            <a:ext cx="383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F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0CBCD90C-E2C8-4BDC-956F-02EF07148E0D}"/>
              </a:ext>
            </a:extLst>
          </p:cNvPr>
          <p:cNvSpPr txBox="1"/>
          <p:nvPr/>
        </p:nvSpPr>
        <p:spPr>
          <a:xfrm>
            <a:off x="5900144" y="2591341"/>
            <a:ext cx="4082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解题关键：构建相似三角形，找临界点，利用对应边成比例，解决实际问题。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86D569ED-B68B-459C-A748-0D419016540D}"/>
              </a:ext>
            </a:extLst>
          </p:cNvPr>
          <p:cNvSpPr txBox="1"/>
          <p:nvPr/>
        </p:nvSpPr>
        <p:spPr>
          <a:xfrm>
            <a:off x="1356832" y="5194219"/>
            <a:ext cx="383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l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6599CCA5-93F8-4C70-8FB7-5BFDDFC795D4}"/>
                  </a:ext>
                </a:extLst>
              </p:cNvPr>
              <p:cNvSpPr/>
              <p:nvPr/>
            </p:nvSpPr>
            <p:spPr>
              <a:xfrm>
                <a:off x="5501211" y="3242073"/>
                <a:ext cx="5494803" cy="27368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　　解：∵  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⊥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l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CD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⊥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l  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∥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CD</a:t>
                </a:r>
                <a:endParaRPr lang="zh-CN" altLang="en-US" sz="16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　　∴△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AOE∽△COF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</a:p>
              <a:p>
                <a:pPr defTabSz="685800">
                  <a:lnSpc>
                    <a:spcPct val="150000"/>
                  </a:lnSpc>
                  <a:spcBef>
                    <a:spcPct val="50000"/>
                  </a:spcBef>
                  <a:spcAft>
                    <a:spcPct val="50000"/>
                  </a:spcAft>
                </a:pP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　　∴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16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OE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16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OF</m:t>
                        </m:r>
                      </m:den>
                    </m:f>
                    <m:r>
                      <m:rPr>
                        <m:nor/>
                      </m:rPr>
                      <a:rPr lang="en-US" altLang="zh-CN" sz="1600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16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16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CF</m:t>
                        </m:r>
                      </m:den>
                    </m:f>
                  </m:oMath>
                </a14:m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设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OE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长为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x 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，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即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altLang="zh-CN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  <m:r>
                      <m:rPr>
                        <m:nor/>
                      </m:rPr>
                      <a:rPr lang="en-US" altLang="zh-CN" sz="1600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8−1.6</m:t>
                        </m:r>
                      </m:num>
                      <m:den>
                        <m:r>
                          <a:rPr lang="en-US" altLang="zh-CN" sz="16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12−1.6</m:t>
                        </m:r>
                      </m:den>
                    </m:f>
                    <m:r>
                      <a:rPr lang="en-US" altLang="zh-CN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b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</a:b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　　解得　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OE=8</a:t>
                </a:r>
                <a:endParaRPr lang="zh-CN" altLang="en-US" sz="16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　　因此距左边较低的树为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8m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时，恰好看到两树顶端．</a:t>
                </a:r>
                <a:endParaRPr lang="en-US" altLang="zh-CN" sz="16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       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若小于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8m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，则看不到右边树的顶端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点</a:t>
                </a:r>
              </a:p>
            </p:txBody>
          </p:sp>
        </mc:Choice>
        <mc:Fallback xmlns=""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6599CCA5-93F8-4C70-8FB7-5BFDDFC795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211" y="3242073"/>
                <a:ext cx="5494803" cy="2736839"/>
              </a:xfrm>
              <a:prstGeom prst="rect">
                <a:avLst/>
              </a:prstGeom>
              <a:blipFill>
                <a:blip r:embed="rId3"/>
                <a:stretch>
                  <a:fillRect b="-20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63615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>
            <a:extLst>
              <a:ext uri="{FF2B5EF4-FFF2-40B4-BE49-F238E27FC236}">
                <a16:creationId xmlns:a16="http://schemas.microsoft.com/office/drawing/2014/main" id="{B13A90A3-2AB4-47AC-A66D-87BEAA3755E1}"/>
              </a:ext>
            </a:extLst>
          </p:cNvPr>
          <p:cNvSpPr/>
          <p:nvPr/>
        </p:nvSpPr>
        <p:spPr>
          <a:xfrm>
            <a:off x="1745402" y="1408395"/>
            <a:ext cx="9608398" cy="4041211"/>
          </a:xfrm>
          <a:prstGeom prst="rect">
            <a:avLst/>
          </a:prstGeom>
          <a:noFill/>
          <a:ln w="38100" cap="flat" cmpd="sng" algn="ctr">
            <a:gradFill>
              <a:gsLst>
                <a:gs pos="0">
                  <a:srgbClr val="499DCC">
                    <a:lumMod val="60000"/>
                    <a:lumOff val="40000"/>
                  </a:srgbClr>
                </a:gs>
                <a:gs pos="81000">
                  <a:srgbClr val="6B71C5">
                    <a:lumMod val="60000"/>
                    <a:lumOff val="4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7F7F7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A8763A84-F4DD-4ABD-AC26-A5F0B0F0FD1B}"/>
              </a:ext>
            </a:extLst>
          </p:cNvPr>
          <p:cNvGrpSpPr/>
          <p:nvPr/>
        </p:nvGrpSpPr>
        <p:grpSpPr>
          <a:xfrm>
            <a:off x="0" y="1"/>
            <a:ext cx="4682579" cy="6857999"/>
            <a:chOff x="0" y="1"/>
            <a:chExt cx="4682579" cy="6857999"/>
          </a:xfrm>
        </p:grpSpPr>
        <p:pic>
          <p:nvPicPr>
            <p:cNvPr id="35" name="图片 34" descr="拿着黑灰色钢笔的人-创业,办公室,商业,图表,工作,市场,平衡,成功,技术,数字,数学,数据,电子,笔,纸,组成,统计,计算,计算器,财富,货币,金融-海量高质量免版权图片素材-设计师素材-摄影图片-sitapix-西田图像">
              <a:extLst>
                <a:ext uri="{FF2B5EF4-FFF2-40B4-BE49-F238E27FC236}">
                  <a16:creationId xmlns:a16="http://schemas.microsoft.com/office/drawing/2014/main" id="{773D1B70-7A1A-4B6D-9E29-66562AD6D74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048" t="3" r="18228" b="3"/>
            <a:stretch/>
          </p:blipFill>
          <p:spPr bwMode="auto">
            <a:xfrm>
              <a:off x="0" y="225"/>
              <a:ext cx="4682579" cy="6857553"/>
            </a:xfrm>
            <a:custGeom>
              <a:avLst/>
              <a:gdLst>
                <a:gd name="connsiteX0" fmla="*/ 0 w 4682579"/>
                <a:gd name="connsiteY0" fmla="*/ 0 h 6857553"/>
                <a:gd name="connsiteX1" fmla="*/ 3553459 w 4682579"/>
                <a:gd name="connsiteY1" fmla="*/ 0 h 6857553"/>
                <a:gd name="connsiteX2" fmla="*/ 3578859 w 4682579"/>
                <a:gd name="connsiteY2" fmla="*/ 33025 h 6857553"/>
                <a:gd name="connsiteX3" fmla="*/ 4682579 w 4682579"/>
                <a:gd name="connsiteY3" fmla="*/ 3429446 h 6857553"/>
                <a:gd name="connsiteX4" fmla="*/ 3578859 w 4682579"/>
                <a:gd name="connsiteY4" fmla="*/ 6825868 h 6857553"/>
                <a:gd name="connsiteX5" fmla="*/ 3554490 w 4682579"/>
                <a:gd name="connsiteY5" fmla="*/ 6857553 h 6857553"/>
                <a:gd name="connsiteX6" fmla="*/ 0 w 4682579"/>
                <a:gd name="connsiteY6" fmla="*/ 6857553 h 6857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82579" h="6857553">
                  <a:moveTo>
                    <a:pt x="0" y="0"/>
                  </a:moveTo>
                  <a:lnTo>
                    <a:pt x="3553459" y="0"/>
                  </a:lnTo>
                  <a:lnTo>
                    <a:pt x="3578859" y="33025"/>
                  </a:lnTo>
                  <a:cubicBezTo>
                    <a:pt x="4272066" y="980130"/>
                    <a:pt x="4682579" y="2155805"/>
                    <a:pt x="4682579" y="3429446"/>
                  </a:cubicBezTo>
                  <a:cubicBezTo>
                    <a:pt x="4682579" y="4703089"/>
                    <a:pt x="4272066" y="5878763"/>
                    <a:pt x="3578859" y="6825868"/>
                  </a:cubicBezTo>
                  <a:lnTo>
                    <a:pt x="3554490" y="6857553"/>
                  </a:lnTo>
                  <a:lnTo>
                    <a:pt x="0" y="6857553"/>
                  </a:lnTo>
                  <a:close/>
                </a:path>
              </a:pathLst>
            </a:cu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B5C9A116-A550-4E7E-A546-FF18CBA43074}"/>
                </a:ext>
              </a:extLst>
            </p:cNvPr>
            <p:cNvSpPr/>
            <p:nvPr/>
          </p:nvSpPr>
          <p:spPr>
            <a:xfrm rot="5400000" flipV="1">
              <a:off x="-1087710" y="1087711"/>
              <a:ext cx="6857999" cy="4682579"/>
            </a:xfrm>
            <a:custGeom>
              <a:avLst/>
              <a:gdLst>
                <a:gd name="connsiteX0" fmla="*/ 0 w 12190412"/>
                <a:gd name="connsiteY0" fmla="*/ 0 h 4682579"/>
                <a:gd name="connsiteX1" fmla="*/ 12190412 w 12190412"/>
                <a:gd name="connsiteY1" fmla="*/ 0 h 4682579"/>
                <a:gd name="connsiteX2" fmla="*/ 12190412 w 12190412"/>
                <a:gd name="connsiteY2" fmla="*/ 3554147 h 4682579"/>
                <a:gd name="connsiteX3" fmla="*/ 12133297 w 12190412"/>
                <a:gd name="connsiteY3" fmla="*/ 3578859 h 4682579"/>
                <a:gd name="connsiteX4" fmla="*/ 6096000 w 12190412"/>
                <a:gd name="connsiteY4" fmla="*/ 4682579 h 4682579"/>
                <a:gd name="connsiteX5" fmla="*/ 58703 w 12190412"/>
                <a:gd name="connsiteY5" fmla="*/ 3578859 h 4682579"/>
                <a:gd name="connsiteX6" fmla="*/ 0 w 12190412"/>
                <a:gd name="connsiteY6" fmla="*/ 3553459 h 468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0412" h="4682579">
                  <a:moveTo>
                    <a:pt x="0" y="0"/>
                  </a:moveTo>
                  <a:lnTo>
                    <a:pt x="12190412" y="0"/>
                  </a:lnTo>
                  <a:lnTo>
                    <a:pt x="12190412" y="3554147"/>
                  </a:lnTo>
                  <a:lnTo>
                    <a:pt x="12133297" y="3578859"/>
                  </a:lnTo>
                  <a:cubicBezTo>
                    <a:pt x="10449774" y="4272066"/>
                    <a:pt x="8359958" y="4682579"/>
                    <a:pt x="6096000" y="4682579"/>
                  </a:cubicBezTo>
                  <a:cubicBezTo>
                    <a:pt x="3832042" y="4682579"/>
                    <a:pt x="1742226" y="4272066"/>
                    <a:pt x="58703" y="3578859"/>
                  </a:cubicBezTo>
                  <a:lnTo>
                    <a:pt x="0" y="3553459"/>
                  </a:lnTo>
                  <a:close/>
                </a:path>
              </a:pathLst>
            </a:custGeom>
            <a:gradFill>
              <a:gsLst>
                <a:gs pos="100000">
                  <a:srgbClr val="0070C0"/>
                </a:gs>
                <a:gs pos="0">
                  <a:srgbClr val="00B0F0">
                    <a:alpha val="80000"/>
                  </a:srgbClr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EE924768-233C-456B-B1A0-3E1A3F760F71}"/>
              </a:ext>
            </a:extLst>
          </p:cNvPr>
          <p:cNvGrpSpPr/>
          <p:nvPr/>
        </p:nvGrpSpPr>
        <p:grpSpPr>
          <a:xfrm>
            <a:off x="5596057" y="2080218"/>
            <a:ext cx="4907764" cy="3117871"/>
            <a:chOff x="5596057" y="2037454"/>
            <a:chExt cx="4907764" cy="3117871"/>
          </a:xfrm>
        </p:grpSpPr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4EB019EF-5FA2-4249-8E0F-B9649AEF69DB}"/>
                </a:ext>
              </a:extLst>
            </p:cNvPr>
            <p:cNvSpPr/>
            <p:nvPr/>
          </p:nvSpPr>
          <p:spPr>
            <a:xfrm>
              <a:off x="5614856" y="3706723"/>
              <a:ext cx="4888965" cy="14486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09585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1</a:t>
              </a:r>
              <a:r>
                <a:rPr kumimoji="1" lang="zh-CN" altLang="en-US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、运用三角形相似的知识，解决实际问题</a:t>
              </a:r>
              <a:endParaRPr kumimoji="1" lang="en-US" altLang="zh-CN" sz="12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endParaRPr>
            </a:p>
            <a:p>
              <a:pPr lvl="0" defTabSz="609585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     </a:t>
              </a:r>
              <a:r>
                <a:rPr kumimoji="1" lang="zh-CN" altLang="en-US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（例：测量高度、河宽、盲区等不能直接测量长度或高度）。</a:t>
              </a:r>
            </a:p>
            <a:p>
              <a:pPr lvl="0" defTabSz="609585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2</a:t>
              </a:r>
              <a:r>
                <a:rPr kumimoji="1" lang="zh-CN" altLang="en-US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、巩固相似三角形所学知识点。</a:t>
              </a:r>
            </a:p>
            <a:p>
              <a:pPr lvl="0" defTabSz="609585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3</a:t>
              </a:r>
              <a:r>
                <a:rPr kumimoji="1" lang="zh-CN" altLang="en-US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、通过把实际问题转化为有关相似三角形的数学模型，</a:t>
              </a:r>
              <a:endParaRPr kumimoji="1" lang="en-US" altLang="zh-CN" sz="12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endParaRPr>
            </a:p>
            <a:p>
              <a:pPr lvl="0" defTabSz="609585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        </a:t>
              </a:r>
              <a:r>
                <a:rPr kumimoji="1" lang="zh-CN" altLang="en-US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进一步了解数学建模的思想。</a:t>
              </a:r>
            </a:p>
          </p:txBody>
        </p:sp>
        <p:sp>
          <p:nvSpPr>
            <p:cNvPr id="42" name="矩形 7">
              <a:extLst>
                <a:ext uri="{FF2B5EF4-FFF2-40B4-BE49-F238E27FC236}">
                  <a16:creationId xmlns:a16="http://schemas.microsoft.com/office/drawing/2014/main" id="{51AA3A8F-1195-42EB-9509-2597B4B2E47B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5596057" y="2037454"/>
              <a:ext cx="2723823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85800">
                <a:defRPr/>
              </a:pPr>
              <a:r>
                <a:rPr lang="zh-CN" altLang="en-US" sz="6600" kern="0" dirty="0">
                  <a:solidFill>
                    <a:srgbClr val="00B0F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sp>
          <p:nvSpPr>
            <p:cNvPr id="43" name="矩形 8">
              <a:extLst>
                <a:ext uri="{FF2B5EF4-FFF2-40B4-BE49-F238E27FC236}">
                  <a16:creationId xmlns:a16="http://schemas.microsoft.com/office/drawing/2014/main" id="{16914962-141B-44A8-9AA1-B1D799C0983A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5614856" y="3077585"/>
              <a:ext cx="481170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5800">
                <a:defRPr/>
              </a:pPr>
              <a:r>
                <a:rPr lang="en-US" altLang="zh-CN" sz="2800" kern="0" dirty="0">
                  <a:solidFill>
                    <a:srgbClr val="00B0F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HOMEWORK PRACTICE</a:t>
              </a:r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78EF02DA-0163-45E0-AE69-3B1EA0061DB5}"/>
              </a:ext>
            </a:extLst>
          </p:cNvPr>
          <p:cNvGrpSpPr/>
          <p:nvPr/>
        </p:nvGrpSpPr>
        <p:grpSpPr>
          <a:xfrm>
            <a:off x="2012873" y="2377390"/>
            <a:ext cx="2103224" cy="2103220"/>
            <a:chOff x="5408562" y="584201"/>
            <a:chExt cx="1244642" cy="1244640"/>
          </a:xfrm>
        </p:grpSpPr>
        <p:sp>
          <p:nvSpPr>
            <p:cNvPr id="45" name="椭圆 44">
              <a:extLst>
                <a:ext uri="{FF2B5EF4-FFF2-40B4-BE49-F238E27FC236}">
                  <a16:creationId xmlns:a16="http://schemas.microsoft.com/office/drawing/2014/main" id="{0154906D-05BF-4574-9BE9-68045C797B3E}"/>
                </a:ext>
              </a:extLst>
            </p:cNvPr>
            <p:cNvSpPr/>
            <p:nvPr/>
          </p:nvSpPr>
          <p:spPr>
            <a:xfrm>
              <a:off x="5408562" y="584201"/>
              <a:ext cx="1244642" cy="124464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5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6" name="矩形: 圆角 45">
              <a:extLst>
                <a:ext uri="{FF2B5EF4-FFF2-40B4-BE49-F238E27FC236}">
                  <a16:creationId xmlns:a16="http://schemas.microsoft.com/office/drawing/2014/main" id="{2367DF5F-95B8-49D0-B17C-1460300BEE74}"/>
                </a:ext>
              </a:extLst>
            </p:cNvPr>
            <p:cNvSpPr/>
            <p:nvPr/>
          </p:nvSpPr>
          <p:spPr>
            <a:xfrm>
              <a:off x="5478333" y="791144"/>
              <a:ext cx="1105101" cy="830754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6000" b="0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11671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9B56C536-B50B-4270-9688-69BC2C460058}"/>
              </a:ext>
            </a:extLst>
          </p:cNvPr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4F80FC1C-0361-4D2D-A35B-6E7B923662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515C1D74-1375-4180-8E58-A55F1F2F64F8}"/>
                </a:ext>
              </a:extLst>
            </p:cNvPr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E12EF96E-7C55-4786-9B46-6CBCE136D231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E540793D-9655-433C-8779-7687C96BD206}"/>
              </a:ext>
            </a:extLst>
          </p:cNvPr>
          <p:cNvSpPr/>
          <p:nvPr/>
        </p:nvSpPr>
        <p:spPr>
          <a:xfrm>
            <a:off x="1707419" y="1478168"/>
            <a:ext cx="756533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．已知：如图，小华在打羽毛球时，扣球要使球恰好能打过网，而且落在离网前</a:t>
            </a:r>
            <a:r>
              <a:rPr lang="en-US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</a:t>
            </a:r>
            <a:r>
              <a:rPr lang="zh-CN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米的位置处，则球拍击球的高度</a:t>
            </a:r>
            <a:r>
              <a:rPr lang="en-US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h</a:t>
            </a:r>
            <a:r>
              <a:rPr lang="zh-CN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应为（　　）</a:t>
            </a:r>
          </a:p>
          <a:p>
            <a:pPr defTabSz="685800" fontAlgn="ctr">
              <a:lnSpc>
                <a:spcPct val="150000"/>
              </a:lnSpc>
              <a:tabLst>
                <a:tab pos="1318260" algn="l"/>
                <a:tab pos="2637155" algn="l"/>
                <a:tab pos="3955415" algn="l"/>
              </a:tabLst>
            </a:pPr>
            <a:r>
              <a:rPr lang="en-US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zh-CN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1.55m	B</a:t>
            </a:r>
            <a:r>
              <a:rPr lang="zh-CN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3.1m	C</a:t>
            </a:r>
            <a:r>
              <a:rPr lang="zh-CN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3.55m	     D</a:t>
            </a:r>
            <a:r>
              <a:rPr lang="zh-CN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4m</a:t>
            </a:r>
            <a:endParaRPr lang="zh-CN" altLang="zh-CN" kern="100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pic>
        <p:nvPicPr>
          <p:cNvPr id="20" name="图片 19" descr="figure">
            <a:extLst>
              <a:ext uri="{FF2B5EF4-FFF2-40B4-BE49-F238E27FC236}">
                <a16:creationId xmlns:a16="http://schemas.microsoft.com/office/drawing/2014/main" id="{DF168167-8197-4E4C-8816-AE338FC73591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68604" y="3275069"/>
            <a:ext cx="4069273" cy="16571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740A41CA-990E-4242-8B54-37B37C13159B}"/>
                  </a:ext>
                </a:extLst>
              </p:cNvPr>
              <p:cNvSpPr/>
              <p:nvPr/>
            </p:nvSpPr>
            <p:spPr>
              <a:xfrm>
                <a:off x="1696604" y="3453721"/>
                <a:ext cx="4572000" cy="209916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【答案】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endParaRPr lang="zh-CN" altLang="zh-CN" sz="16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【详解】</a:t>
                </a:r>
                <a:endParaRPr lang="zh-CN" altLang="zh-CN" sz="16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解：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∵DE∥BC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∴△ADE∽△ACB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endParaRPr lang="zh-CN" altLang="zh-CN" sz="16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即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𝐷𝐸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𝐴𝐸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，则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1.55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4+4</m:t>
                        </m:r>
                      </m:den>
                    </m:f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endParaRPr lang="zh-CN" altLang="zh-CN" sz="16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∴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h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3.1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．故选：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endParaRPr lang="zh-CN" altLang="zh-CN" sz="16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740A41CA-990E-4242-8B54-37B37C1315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604" y="3453721"/>
                <a:ext cx="4572000" cy="2099164"/>
              </a:xfrm>
              <a:prstGeom prst="rect">
                <a:avLst/>
              </a:prstGeom>
              <a:blipFill>
                <a:blip r:embed="rId4"/>
                <a:stretch>
                  <a:fillRect l="-667" b="-29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笑脸 21">
            <a:extLst>
              <a:ext uri="{FF2B5EF4-FFF2-40B4-BE49-F238E27FC236}">
                <a16:creationId xmlns:a16="http://schemas.microsoft.com/office/drawing/2014/main" id="{872C3D9D-F33F-47CF-833E-F6947BC1A513}"/>
              </a:ext>
            </a:extLst>
          </p:cNvPr>
          <p:cNvSpPr/>
          <p:nvPr/>
        </p:nvSpPr>
        <p:spPr>
          <a:xfrm>
            <a:off x="3050124" y="2415089"/>
            <a:ext cx="383241" cy="393220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694771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9B56C536-B50B-4270-9688-69BC2C460058}"/>
              </a:ext>
            </a:extLst>
          </p:cNvPr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4F80FC1C-0361-4D2D-A35B-6E7B923662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515C1D74-1375-4180-8E58-A55F1F2F64F8}"/>
                </a:ext>
              </a:extLst>
            </p:cNvPr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E12EF96E-7C55-4786-9B46-6CBCE136D231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63ECA4E7-FC82-48BE-9C9D-A70FCB362EAB}"/>
              </a:ext>
            </a:extLst>
          </p:cNvPr>
          <p:cNvSpPr/>
          <p:nvPr/>
        </p:nvSpPr>
        <p:spPr>
          <a:xfrm>
            <a:off x="1332427" y="1375819"/>
            <a:ext cx="89545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．（</a:t>
            </a:r>
            <a:r>
              <a:rPr lang="en-US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2019·</a:t>
            </a:r>
            <a:r>
              <a:rPr lang="zh-CN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奉化市溪口中学初三月考）如图，为测量学校旗杆的高度，小东用长为</a:t>
            </a:r>
            <a:r>
              <a:rPr lang="en-US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3.2</a:t>
            </a:r>
            <a:r>
              <a:rPr lang="en-US" altLang="zh-CN" i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</a:t>
            </a:r>
            <a:r>
              <a:rPr lang="zh-CN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的竹竿做测量工具，移动竹竿使竹竿和旗杆两者顶端的影子恰好落在地面的同一点</a:t>
            </a:r>
            <a:r>
              <a:rPr lang="en-US" altLang="zh-CN" i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zh-CN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，此时，竹竿与点</a:t>
            </a:r>
            <a:r>
              <a:rPr lang="en-US" altLang="zh-CN" i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zh-CN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相距</a:t>
            </a:r>
            <a:r>
              <a:rPr lang="en-US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8</a:t>
            </a:r>
            <a:r>
              <a:rPr lang="en-US" altLang="zh-CN" i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</a:t>
            </a:r>
            <a:r>
              <a:rPr lang="zh-CN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，与旗杆相距</a:t>
            </a:r>
            <a:r>
              <a:rPr lang="en-US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22</a:t>
            </a:r>
            <a:r>
              <a:rPr lang="en-US" altLang="zh-CN" i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</a:t>
            </a:r>
            <a:r>
              <a:rPr lang="zh-CN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，则旗杆的高为（　　）</a:t>
            </a:r>
          </a:p>
          <a:p>
            <a:pPr defTabSz="685800" fontAlgn="ctr">
              <a:lnSpc>
                <a:spcPct val="150000"/>
              </a:lnSpc>
              <a:tabLst>
                <a:tab pos="1318260" algn="l"/>
                <a:tab pos="2637155" algn="l"/>
                <a:tab pos="3955415" algn="l"/>
              </a:tabLst>
            </a:pPr>
            <a:r>
              <a:rPr lang="en-US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zh-CN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6</a:t>
            </a:r>
            <a:r>
              <a:rPr lang="en-US" altLang="zh-CN" i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</a:t>
            </a:r>
            <a:r>
              <a:rPr lang="en-US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	B</a:t>
            </a:r>
            <a:r>
              <a:rPr lang="zh-CN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8.8</a:t>
            </a:r>
            <a:r>
              <a:rPr lang="en-US" altLang="zh-CN" i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</a:t>
            </a:r>
            <a:r>
              <a:rPr lang="en-US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	C</a:t>
            </a:r>
            <a:r>
              <a:rPr lang="zh-CN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12</a:t>
            </a:r>
            <a:r>
              <a:rPr lang="en-US" altLang="zh-CN" i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</a:t>
            </a:r>
            <a:r>
              <a:rPr lang="en-US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	D</a:t>
            </a:r>
            <a:r>
              <a:rPr lang="zh-CN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15</a:t>
            </a:r>
            <a:r>
              <a:rPr lang="en-US" altLang="zh-CN" i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</a:t>
            </a:r>
            <a:endParaRPr lang="zh-CN" altLang="zh-CN" kern="100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pic>
        <p:nvPicPr>
          <p:cNvPr id="9" name="图片 8" descr="figure">
            <a:extLst>
              <a:ext uri="{FF2B5EF4-FFF2-40B4-BE49-F238E27FC236}">
                <a16:creationId xmlns:a16="http://schemas.microsoft.com/office/drawing/2014/main" id="{DD019105-B062-4A4D-A83E-AC6307EF4985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00039" y="3429000"/>
            <a:ext cx="3384282" cy="17543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9AC4DCFE-46A4-47C8-AF83-5AC5A4913E63}"/>
                  </a:ext>
                </a:extLst>
              </p:cNvPr>
              <p:cNvSpPr/>
              <p:nvPr/>
            </p:nvSpPr>
            <p:spPr>
              <a:xfrm>
                <a:off x="1332427" y="3485987"/>
                <a:ext cx="4572000" cy="216905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【答案】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</a:t>
                </a:r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【详解】</a:t>
                </a:r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如图，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AD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8m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30m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DE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3.2m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；</a:t>
                </a:r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由于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DE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∥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BC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，则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Cambria Math" panose="02040503050406030204" pitchFamily="18" charset="0"/>
                  </a:rPr>
                  <a:t>△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ADE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∽△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得：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num>
                      <m:den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  <m:r>
                      <a:rPr lang="en-US" altLang="zh-CN" sz="14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𝐷𝐸</m:t>
                        </m:r>
                      </m:num>
                      <m:den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，即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n-US" altLang="zh-CN" sz="14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3.2</m:t>
                        </m:r>
                      </m:num>
                      <m:den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</m:oMath>
                </a14:m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，解得：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BC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12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故选：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9AC4DCFE-46A4-47C8-AF83-5AC5A4913E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427" y="3485987"/>
                <a:ext cx="4572000" cy="2169055"/>
              </a:xfrm>
              <a:prstGeom prst="rect">
                <a:avLst/>
              </a:prstGeom>
              <a:blipFill>
                <a:blip r:embed="rId4"/>
                <a:stretch>
                  <a:fillRect l="-400" b="-16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笑脸 10">
            <a:extLst>
              <a:ext uri="{FF2B5EF4-FFF2-40B4-BE49-F238E27FC236}">
                <a16:creationId xmlns:a16="http://schemas.microsoft.com/office/drawing/2014/main" id="{33ECE2AC-D39C-4631-9DCF-109306336AB4}"/>
              </a:ext>
            </a:extLst>
          </p:cNvPr>
          <p:cNvSpPr/>
          <p:nvPr/>
        </p:nvSpPr>
        <p:spPr>
          <a:xfrm>
            <a:off x="3978604" y="2718236"/>
            <a:ext cx="383241" cy="393220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59910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9B56C536-B50B-4270-9688-69BC2C460058}"/>
              </a:ext>
            </a:extLst>
          </p:cNvPr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4F80FC1C-0361-4D2D-A35B-6E7B923662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515C1D74-1375-4180-8E58-A55F1F2F64F8}"/>
                </a:ext>
              </a:extLst>
            </p:cNvPr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E12EF96E-7C55-4786-9B46-6CBCE136D231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A6D4E05C-D4FD-4899-B8A5-3C626443A8A8}"/>
              </a:ext>
            </a:extLst>
          </p:cNvPr>
          <p:cNvSpPr/>
          <p:nvPr/>
        </p:nvSpPr>
        <p:spPr>
          <a:xfrm>
            <a:off x="1142605" y="1296286"/>
            <a:ext cx="99049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</a:t>
            </a:r>
            <a:r>
              <a:rPr lang="zh-CN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．（</a:t>
            </a:r>
            <a:r>
              <a:rPr lang="en-US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2019·</a:t>
            </a:r>
            <a:r>
              <a:rPr lang="zh-CN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深圳市福田区外国语学校初三期中）要测量一棵树的高度，发现同一时刻一根</a:t>
            </a:r>
            <a:r>
              <a:rPr lang="en-US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米长的竹竿在地面上的影长为</a:t>
            </a:r>
            <a:r>
              <a:rPr lang="en-US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0.4</a:t>
            </a:r>
            <a:r>
              <a:rPr lang="zh-CN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米，此刻树的影子不全落在地上，有一部分落在了教学楼第一级的台阶水平面上，测得台阶水平面上的影长为</a:t>
            </a:r>
            <a:r>
              <a:rPr lang="en-US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0.2</a:t>
            </a:r>
            <a:r>
              <a:rPr lang="zh-CN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米，一级台阶的垂直高度为</a:t>
            </a:r>
            <a:r>
              <a:rPr lang="en-US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0.3</a:t>
            </a:r>
            <a:r>
              <a:rPr lang="zh-CN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米，若此时落在地面上的影长为</a:t>
            </a:r>
            <a:r>
              <a:rPr lang="en-US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4.4</a:t>
            </a:r>
            <a:r>
              <a:rPr lang="zh-CN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米，则树高（</a:t>
            </a:r>
            <a:r>
              <a:rPr lang="en-US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</a:t>
            </a:r>
            <a:r>
              <a:rPr lang="zh-CN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</a:t>
            </a:r>
          </a:p>
          <a:p>
            <a:pPr defTabSz="685800" fontAlgn="ctr">
              <a:lnSpc>
                <a:spcPct val="150000"/>
              </a:lnSpc>
              <a:tabLst>
                <a:tab pos="1318260" algn="l"/>
                <a:tab pos="2637155" algn="l"/>
                <a:tab pos="3955415" algn="l"/>
              </a:tabLst>
            </a:pPr>
            <a:r>
              <a:rPr lang="en-US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zh-CN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11.5</a:t>
            </a:r>
            <a:r>
              <a:rPr lang="zh-CN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米</a:t>
            </a:r>
            <a:r>
              <a:rPr lang="en-US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	B</a:t>
            </a:r>
            <a:r>
              <a:rPr lang="zh-CN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11.75</a:t>
            </a:r>
            <a:r>
              <a:rPr lang="zh-CN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米</a:t>
            </a:r>
            <a:r>
              <a:rPr lang="en-US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	C</a:t>
            </a:r>
            <a:r>
              <a:rPr lang="zh-CN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11.8</a:t>
            </a:r>
            <a:r>
              <a:rPr lang="zh-CN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米</a:t>
            </a:r>
            <a:r>
              <a:rPr lang="en-US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	D</a:t>
            </a:r>
            <a:r>
              <a:rPr lang="zh-CN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12.25</a:t>
            </a:r>
            <a:r>
              <a:rPr lang="zh-CN" altLang="zh-CN" sz="16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米</a:t>
            </a:r>
          </a:p>
        </p:txBody>
      </p:sp>
      <p:pic>
        <p:nvPicPr>
          <p:cNvPr id="9" name="图片 8" descr="figure">
            <a:extLst>
              <a:ext uri="{FF2B5EF4-FFF2-40B4-BE49-F238E27FC236}">
                <a16:creationId xmlns:a16="http://schemas.microsoft.com/office/drawing/2014/main" id="{938B821E-B149-4850-9427-069E9D5BBF4A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20253" y="2692310"/>
            <a:ext cx="1526552" cy="1466064"/>
          </a:xfrm>
          <a:prstGeom prst="rect">
            <a:avLst/>
          </a:prstGeom>
        </p:spPr>
      </p:pic>
      <p:pic>
        <p:nvPicPr>
          <p:cNvPr id="10" name="图片 9" descr="figure">
            <a:extLst>
              <a:ext uri="{FF2B5EF4-FFF2-40B4-BE49-F238E27FC236}">
                <a16:creationId xmlns:a16="http://schemas.microsoft.com/office/drawing/2014/main" id="{340D77E7-0958-4972-9C40-678EF6739901}"/>
              </a:ext>
            </a:extLst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64391" y="4015473"/>
            <a:ext cx="1438275" cy="19526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6989DEBC-C588-483A-954E-D9B51313C7C5}"/>
                  </a:ext>
                </a:extLst>
              </p:cNvPr>
              <p:cNvSpPr/>
              <p:nvPr/>
            </p:nvSpPr>
            <p:spPr>
              <a:xfrm>
                <a:off x="1142606" y="3798850"/>
                <a:ext cx="6286500" cy="21692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【详解】</a:t>
                </a:r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根据题意可以构造出以下三角形模型</a:t>
                </a:r>
                <a:r>
                  <a:rPr lang="zh-CN" altLang="en-US" sz="14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其中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为树高，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EF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为树影在台阶上的影长，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BD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为树影在地面上部分的长，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ED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为台阶高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.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延长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FE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交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</a:t>
                </a: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于点</a:t>
                </a:r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G</a:t>
                </a:r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则</a:t>
                </a:r>
                <a14:m>
                  <m:oMath xmlns:m="http://schemas.openxmlformats.org/officeDocument/2006/math">
                    <m:r>
                      <a:rPr lang="en-US" altLang="zh-CN" sz="14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△</m:t>
                    </m:r>
                    <m:r>
                      <a:rPr lang="en-US" altLang="zh-CN" sz="14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𝐴𝐺𝐹</m:t>
                    </m:r>
                    <m:r>
                      <a:rPr lang="en-US" altLang="zh-CN" sz="14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∼△</m:t>
                    </m:r>
                    <m:r>
                      <a:rPr lang="en-US" altLang="zh-CN" sz="14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altLang="zh-CN" sz="14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zh-CN" sz="14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宋体" panose="02010600030101010101" pitchFamily="2" charset="-122"/>
                      </a:rPr>
                      <m:t>∴</m:t>
                    </m:r>
                    <m:f>
                      <m:fPr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𝐴𝐺</m:t>
                        </m:r>
                      </m:num>
                      <m:den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𝐺𝐹</m:t>
                        </m:r>
                      </m:den>
                    </m:f>
                    <m:r>
                      <a:rPr lang="en-US" altLang="zh-CN" sz="14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en-US" altLang="zh-CN" sz="14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4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0.4</m:t>
                        </m:r>
                      </m:den>
                    </m:f>
                  </m:oMath>
                </a14:m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zh-CN" sz="14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宋体" panose="02010600030101010101" pitchFamily="2" charset="-122"/>
                        </a:rPr>
                        <m:t>∵</m:t>
                      </m:r>
                      <m:r>
                        <a:rPr lang="en-US" altLang="zh-CN" sz="14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𝐺𝐹</m:t>
                      </m:r>
                      <m:r>
                        <a:rPr lang="en-US" altLang="zh-CN" sz="14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4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𝐺𝐸</m:t>
                      </m:r>
                      <m:r>
                        <a:rPr lang="en-US" altLang="zh-CN" sz="14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14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𝐸𝐹</m:t>
                      </m:r>
                      <m:r>
                        <a:rPr lang="en-US" altLang="zh-CN" sz="14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sz="14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𝐺𝐸</m:t>
                      </m:r>
                      <m:r>
                        <a:rPr lang="en-US" altLang="zh-CN" sz="14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4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𝐵𝐷</m:t>
                      </m:r>
                      <m:r>
                        <a:rPr lang="zh-CN" altLang="zh-CN" sz="14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宋体" panose="02010600030101010101" pitchFamily="2" charset="-122"/>
                        </a:rPr>
                        <m:t>∴</m:t>
                      </m:r>
                      <m:r>
                        <a:rPr lang="en-US" altLang="zh-CN" sz="14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𝐺𝐹</m:t>
                      </m:r>
                      <m:r>
                        <a:rPr lang="en-US" altLang="zh-CN" sz="14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=4.4+0.2=4.6</m:t>
                      </m:r>
                    </m:oMath>
                  </m:oMathPara>
                </a14:m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zh-CN" sz="14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宋体" panose="02010600030101010101" pitchFamily="2" charset="-122"/>
                        </a:rPr>
                        <m:t>∴</m:t>
                      </m:r>
                      <m:r>
                        <a:rPr lang="en-US" altLang="zh-CN" sz="14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𝐴𝐺</m:t>
                      </m:r>
                      <m:r>
                        <a:rPr lang="en-US" altLang="zh-CN" sz="14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=11.5∴</m:t>
                      </m:r>
                      <m:r>
                        <a:rPr lang="en-US" altLang="zh-CN" sz="14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altLang="zh-CN" sz="14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4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𝐴𝐺</m:t>
                      </m:r>
                      <m:r>
                        <a:rPr lang="en-US" altLang="zh-CN" sz="14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14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𝐺𝐵</m:t>
                      </m:r>
                      <m:r>
                        <a:rPr lang="en-US" altLang="zh-CN" sz="14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=11.5+0.3=11.8</m:t>
                      </m:r>
                    </m:oMath>
                  </m:oMathPara>
                </a14:m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6989DEBC-C588-483A-954E-D9B51313C7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606" y="3798850"/>
                <a:ext cx="6286500" cy="2169248"/>
              </a:xfrm>
              <a:prstGeom prst="rect">
                <a:avLst/>
              </a:prstGeom>
              <a:blipFill>
                <a:blip r:embed="rId5"/>
                <a:stretch>
                  <a:fillRect l="-2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笑脸 11">
            <a:extLst>
              <a:ext uri="{FF2B5EF4-FFF2-40B4-BE49-F238E27FC236}">
                <a16:creationId xmlns:a16="http://schemas.microsoft.com/office/drawing/2014/main" id="{81D0E21F-CE6B-4CBB-9BE3-8221817CE3BB}"/>
              </a:ext>
            </a:extLst>
          </p:cNvPr>
          <p:cNvSpPr/>
          <p:nvPr/>
        </p:nvSpPr>
        <p:spPr>
          <a:xfrm>
            <a:off x="3780714" y="2472726"/>
            <a:ext cx="383241" cy="393220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23166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3901B121-9E8D-40D8-BE72-B023A3033368}"/>
              </a:ext>
            </a:extLst>
          </p:cNvPr>
          <p:cNvSpPr/>
          <p:nvPr/>
        </p:nvSpPr>
        <p:spPr>
          <a:xfrm>
            <a:off x="1467667" y="2097069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09FC2A3-CC86-4954-8D2A-587840EA8C89}"/>
              </a:ext>
            </a:extLst>
          </p:cNvPr>
          <p:cNvSpPr/>
          <p:nvPr/>
        </p:nvSpPr>
        <p:spPr>
          <a:xfrm>
            <a:off x="5228197" y="1043837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06769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>
            <a:extLst>
              <a:ext uri="{FF2B5EF4-FFF2-40B4-BE49-F238E27FC236}">
                <a16:creationId xmlns:a16="http://schemas.microsoft.com/office/drawing/2014/main" id="{C680268B-5349-43D9-BB80-253876C6F13D}"/>
              </a:ext>
            </a:extLst>
          </p:cNvPr>
          <p:cNvSpPr/>
          <p:nvPr/>
        </p:nvSpPr>
        <p:spPr>
          <a:xfrm>
            <a:off x="1745402" y="1382636"/>
            <a:ext cx="8667750" cy="4041211"/>
          </a:xfrm>
          <a:prstGeom prst="rect">
            <a:avLst/>
          </a:prstGeom>
          <a:noFill/>
          <a:ln w="38100" cap="flat" cmpd="sng" algn="ctr">
            <a:gradFill>
              <a:gsLst>
                <a:gs pos="0">
                  <a:srgbClr val="499DCC">
                    <a:lumMod val="60000"/>
                    <a:lumOff val="40000"/>
                  </a:srgbClr>
                </a:gs>
                <a:gs pos="81000">
                  <a:srgbClr val="6B71C5">
                    <a:lumMod val="60000"/>
                    <a:lumOff val="4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7F7F7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77AED0FE-4703-4878-B9F8-F7D4022CD815}"/>
              </a:ext>
            </a:extLst>
          </p:cNvPr>
          <p:cNvGrpSpPr/>
          <p:nvPr/>
        </p:nvGrpSpPr>
        <p:grpSpPr>
          <a:xfrm>
            <a:off x="794" y="2175421"/>
            <a:ext cx="12190412" cy="4682579"/>
            <a:chOff x="794" y="2175421"/>
            <a:chExt cx="12190412" cy="4682579"/>
          </a:xfrm>
        </p:grpSpPr>
        <p:pic>
          <p:nvPicPr>
            <p:cNvPr id="24" name="图片 23" descr="拿着黑灰色钢笔的人-创业,办公室,商业,图表,工作,市场,平衡,成功,技术,数字,数学,数据,电子,笔,纸,组成,统计,计算,计算器,财富,货币,金融-海量高质量免版权图片素材-设计师素材-摄影图片-sitapix-西田图像">
              <a:extLst>
                <a:ext uri="{FF2B5EF4-FFF2-40B4-BE49-F238E27FC236}">
                  <a16:creationId xmlns:a16="http://schemas.microsoft.com/office/drawing/2014/main" id="{E18C57BB-EE7E-48DC-B9DE-A56B86056D5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" t="14911" r="-1" b="28956"/>
            <a:stretch/>
          </p:blipFill>
          <p:spPr bwMode="auto">
            <a:xfrm>
              <a:off x="1191" y="2175421"/>
              <a:ext cx="12189619" cy="4682579"/>
            </a:xfrm>
            <a:custGeom>
              <a:avLst/>
              <a:gdLst>
                <a:gd name="connsiteX0" fmla="*/ 6096000 w 12189619"/>
                <a:gd name="connsiteY0" fmla="*/ 0 h 4682579"/>
                <a:gd name="connsiteX1" fmla="*/ 12133297 w 12189619"/>
                <a:gd name="connsiteY1" fmla="*/ 1103720 h 4682579"/>
                <a:gd name="connsiteX2" fmla="*/ 12189619 w 12189619"/>
                <a:gd name="connsiteY2" fmla="*/ 1128089 h 4682579"/>
                <a:gd name="connsiteX3" fmla="*/ 12189619 w 12189619"/>
                <a:gd name="connsiteY3" fmla="*/ 4682579 h 4682579"/>
                <a:gd name="connsiteX4" fmla="*/ 0 w 12189619"/>
                <a:gd name="connsiteY4" fmla="*/ 4682579 h 4682579"/>
                <a:gd name="connsiteX5" fmla="*/ 0 w 12189619"/>
                <a:gd name="connsiteY5" fmla="*/ 1129120 h 4682579"/>
                <a:gd name="connsiteX6" fmla="*/ 58703 w 12189619"/>
                <a:gd name="connsiteY6" fmla="*/ 1103720 h 4682579"/>
                <a:gd name="connsiteX7" fmla="*/ 6096000 w 12189619"/>
                <a:gd name="connsiteY7" fmla="*/ 0 h 468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89619" h="4682579">
                  <a:moveTo>
                    <a:pt x="6096000" y="0"/>
                  </a:moveTo>
                  <a:cubicBezTo>
                    <a:pt x="8359958" y="0"/>
                    <a:pt x="10449774" y="410513"/>
                    <a:pt x="12133297" y="1103720"/>
                  </a:cubicBezTo>
                  <a:lnTo>
                    <a:pt x="12189619" y="1128089"/>
                  </a:lnTo>
                  <a:lnTo>
                    <a:pt x="12189619" y="4682579"/>
                  </a:lnTo>
                  <a:lnTo>
                    <a:pt x="0" y="4682579"/>
                  </a:lnTo>
                  <a:lnTo>
                    <a:pt x="0" y="1129120"/>
                  </a:lnTo>
                  <a:lnTo>
                    <a:pt x="58703" y="1103720"/>
                  </a:lnTo>
                  <a:cubicBezTo>
                    <a:pt x="1742226" y="410513"/>
                    <a:pt x="3832042" y="0"/>
                    <a:pt x="6096000" y="0"/>
                  </a:cubicBezTo>
                  <a:close/>
                </a:path>
              </a:pathLst>
            </a:cu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B5C9A116-A550-4E7E-A546-FF18CBA43074}"/>
                </a:ext>
              </a:extLst>
            </p:cNvPr>
            <p:cNvSpPr/>
            <p:nvPr/>
          </p:nvSpPr>
          <p:spPr>
            <a:xfrm flipV="1">
              <a:off x="794" y="2175421"/>
              <a:ext cx="12190412" cy="4682579"/>
            </a:xfrm>
            <a:custGeom>
              <a:avLst/>
              <a:gdLst>
                <a:gd name="connsiteX0" fmla="*/ 0 w 12190412"/>
                <a:gd name="connsiteY0" fmla="*/ 0 h 4682579"/>
                <a:gd name="connsiteX1" fmla="*/ 12190412 w 12190412"/>
                <a:gd name="connsiteY1" fmla="*/ 0 h 4682579"/>
                <a:gd name="connsiteX2" fmla="*/ 12190412 w 12190412"/>
                <a:gd name="connsiteY2" fmla="*/ 3554147 h 4682579"/>
                <a:gd name="connsiteX3" fmla="*/ 12133297 w 12190412"/>
                <a:gd name="connsiteY3" fmla="*/ 3578859 h 4682579"/>
                <a:gd name="connsiteX4" fmla="*/ 6096000 w 12190412"/>
                <a:gd name="connsiteY4" fmla="*/ 4682579 h 4682579"/>
                <a:gd name="connsiteX5" fmla="*/ 58703 w 12190412"/>
                <a:gd name="connsiteY5" fmla="*/ 3578859 h 4682579"/>
                <a:gd name="connsiteX6" fmla="*/ 0 w 12190412"/>
                <a:gd name="connsiteY6" fmla="*/ 3553459 h 468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0412" h="4682579">
                  <a:moveTo>
                    <a:pt x="0" y="0"/>
                  </a:moveTo>
                  <a:lnTo>
                    <a:pt x="12190412" y="0"/>
                  </a:lnTo>
                  <a:lnTo>
                    <a:pt x="12190412" y="3554147"/>
                  </a:lnTo>
                  <a:lnTo>
                    <a:pt x="12133297" y="3578859"/>
                  </a:lnTo>
                  <a:cubicBezTo>
                    <a:pt x="10449774" y="4272066"/>
                    <a:pt x="8359958" y="4682579"/>
                    <a:pt x="6096000" y="4682579"/>
                  </a:cubicBezTo>
                  <a:cubicBezTo>
                    <a:pt x="3832042" y="4682579"/>
                    <a:pt x="1742226" y="4272066"/>
                    <a:pt x="58703" y="3578859"/>
                  </a:cubicBezTo>
                  <a:lnTo>
                    <a:pt x="0" y="3553459"/>
                  </a:lnTo>
                  <a:close/>
                </a:path>
              </a:pathLst>
            </a:custGeom>
            <a:gradFill>
              <a:gsLst>
                <a:gs pos="100000">
                  <a:srgbClr val="0070C0"/>
                </a:gs>
                <a:gs pos="0">
                  <a:srgbClr val="00B0F0">
                    <a:alpha val="80000"/>
                  </a:srgbClr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2B388D6B-F385-45F5-A4B8-EE7C340E27CD}"/>
              </a:ext>
            </a:extLst>
          </p:cNvPr>
          <p:cNvGrpSpPr/>
          <p:nvPr/>
        </p:nvGrpSpPr>
        <p:grpSpPr>
          <a:xfrm>
            <a:off x="4874360" y="470564"/>
            <a:ext cx="2441694" cy="3164132"/>
            <a:chOff x="619165" y="1786115"/>
            <a:chExt cx="2441694" cy="3164132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72F3F388-5CED-42C1-849E-CBCD47D37E08}"/>
                </a:ext>
              </a:extLst>
            </p:cNvPr>
            <p:cNvGrpSpPr/>
            <p:nvPr/>
          </p:nvGrpSpPr>
          <p:grpSpPr>
            <a:xfrm>
              <a:off x="890569" y="1786115"/>
              <a:ext cx="1898885" cy="1898883"/>
              <a:chOff x="5219691" y="600046"/>
              <a:chExt cx="1898885" cy="1898883"/>
            </a:xfrm>
          </p:grpSpPr>
          <p:sp>
            <p:nvSpPr>
              <p:cNvPr id="18" name="椭圆 17">
                <a:extLst>
                  <a:ext uri="{FF2B5EF4-FFF2-40B4-BE49-F238E27FC236}">
                    <a16:creationId xmlns:a16="http://schemas.microsoft.com/office/drawing/2014/main" id="{E28983A0-3328-4143-AA94-83680A56AD05}"/>
                  </a:ext>
                </a:extLst>
              </p:cNvPr>
              <p:cNvSpPr/>
              <p:nvPr/>
            </p:nvSpPr>
            <p:spPr>
              <a:xfrm>
                <a:off x="5219691" y="600046"/>
                <a:ext cx="1898885" cy="1898883"/>
              </a:xfrm>
              <a:prstGeom prst="ellipse">
                <a:avLst/>
              </a:prstGeom>
              <a:gradFill>
                <a:gsLst>
                  <a:gs pos="0">
                    <a:srgbClr val="ECECEE"/>
                  </a:gs>
                  <a:gs pos="100000">
                    <a:srgbClr val="E8EAF0"/>
                  </a:gs>
                </a:gsLst>
                <a:lin ang="5400000" scaled="1"/>
              </a:gra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19" name="Freeform 5">
                <a:extLst>
                  <a:ext uri="{FF2B5EF4-FFF2-40B4-BE49-F238E27FC236}">
                    <a16:creationId xmlns:a16="http://schemas.microsoft.com/office/drawing/2014/main" id="{30CA9723-46D5-4740-AF93-FCE2B8A24EB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7130" y="1166481"/>
                <a:ext cx="992148" cy="728744"/>
              </a:xfrm>
              <a:custGeom>
                <a:avLst/>
                <a:gdLst>
                  <a:gd name="T0" fmla="*/ 690 w 702"/>
                  <a:gd name="T1" fmla="*/ 144 h 517"/>
                  <a:gd name="T2" fmla="*/ 358 w 702"/>
                  <a:gd name="T3" fmla="*/ 1 h 517"/>
                  <a:gd name="T4" fmla="*/ 351 w 702"/>
                  <a:gd name="T5" fmla="*/ 0 h 517"/>
                  <a:gd name="T6" fmla="*/ 345 w 702"/>
                  <a:gd name="T7" fmla="*/ 1 h 517"/>
                  <a:gd name="T8" fmla="*/ 12 w 702"/>
                  <a:gd name="T9" fmla="*/ 144 h 517"/>
                  <a:gd name="T10" fmla="*/ 0 w 702"/>
                  <a:gd name="T11" fmla="*/ 164 h 517"/>
                  <a:gd name="T12" fmla="*/ 12 w 702"/>
                  <a:gd name="T13" fmla="*/ 183 h 517"/>
                  <a:gd name="T14" fmla="*/ 345 w 702"/>
                  <a:gd name="T15" fmla="*/ 326 h 517"/>
                  <a:gd name="T16" fmla="*/ 358 w 702"/>
                  <a:gd name="T17" fmla="*/ 326 h 517"/>
                  <a:gd name="T18" fmla="*/ 616 w 702"/>
                  <a:gd name="T19" fmla="*/ 215 h 517"/>
                  <a:gd name="T20" fmla="*/ 616 w 702"/>
                  <a:gd name="T21" fmla="*/ 329 h 517"/>
                  <a:gd name="T22" fmla="*/ 593 w 702"/>
                  <a:gd name="T23" fmla="*/ 370 h 517"/>
                  <a:gd name="T24" fmla="*/ 616 w 702"/>
                  <a:gd name="T25" fmla="*/ 412 h 517"/>
                  <a:gd name="T26" fmla="*/ 616 w 702"/>
                  <a:gd name="T27" fmla="*/ 452 h 517"/>
                  <a:gd name="T28" fmla="*/ 650 w 702"/>
                  <a:gd name="T29" fmla="*/ 452 h 517"/>
                  <a:gd name="T30" fmla="*/ 650 w 702"/>
                  <a:gd name="T31" fmla="*/ 412 h 517"/>
                  <a:gd name="T32" fmla="*/ 674 w 702"/>
                  <a:gd name="T33" fmla="*/ 370 h 517"/>
                  <a:gd name="T34" fmla="*/ 650 w 702"/>
                  <a:gd name="T35" fmla="*/ 329 h 517"/>
                  <a:gd name="T36" fmla="*/ 650 w 702"/>
                  <a:gd name="T37" fmla="*/ 200 h 517"/>
                  <a:gd name="T38" fmla="*/ 690 w 702"/>
                  <a:gd name="T39" fmla="*/ 183 h 517"/>
                  <a:gd name="T40" fmla="*/ 702 w 702"/>
                  <a:gd name="T41" fmla="*/ 164 h 517"/>
                  <a:gd name="T42" fmla="*/ 690 w 702"/>
                  <a:gd name="T43" fmla="*/ 144 h 517"/>
                  <a:gd name="T44" fmla="*/ 351 w 702"/>
                  <a:gd name="T45" fmla="*/ 355 h 517"/>
                  <a:gd name="T46" fmla="*/ 336 w 702"/>
                  <a:gd name="T47" fmla="*/ 352 h 517"/>
                  <a:gd name="T48" fmla="*/ 129 w 702"/>
                  <a:gd name="T49" fmla="*/ 262 h 517"/>
                  <a:gd name="T50" fmla="*/ 129 w 702"/>
                  <a:gd name="T51" fmla="*/ 386 h 517"/>
                  <a:gd name="T52" fmla="*/ 327 w 702"/>
                  <a:gd name="T53" fmla="*/ 517 h 517"/>
                  <a:gd name="T54" fmla="*/ 375 w 702"/>
                  <a:gd name="T55" fmla="*/ 517 h 517"/>
                  <a:gd name="T56" fmla="*/ 574 w 702"/>
                  <a:gd name="T57" fmla="*/ 386 h 517"/>
                  <a:gd name="T58" fmla="*/ 574 w 702"/>
                  <a:gd name="T59" fmla="*/ 262 h 517"/>
                  <a:gd name="T60" fmla="*/ 366 w 702"/>
                  <a:gd name="T61" fmla="*/ 352 h 517"/>
                  <a:gd name="T62" fmla="*/ 351 w 702"/>
                  <a:gd name="T63" fmla="*/ 355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02" h="517">
                    <a:moveTo>
                      <a:pt x="690" y="144"/>
                    </a:moveTo>
                    <a:cubicBezTo>
                      <a:pt x="358" y="1"/>
                      <a:pt x="358" y="1"/>
                      <a:pt x="358" y="1"/>
                    </a:cubicBezTo>
                    <a:cubicBezTo>
                      <a:pt x="356" y="0"/>
                      <a:pt x="353" y="0"/>
                      <a:pt x="351" y="0"/>
                    </a:cubicBezTo>
                    <a:cubicBezTo>
                      <a:pt x="349" y="0"/>
                      <a:pt x="347" y="0"/>
                      <a:pt x="345" y="1"/>
                    </a:cubicBezTo>
                    <a:cubicBezTo>
                      <a:pt x="12" y="144"/>
                      <a:pt x="12" y="144"/>
                      <a:pt x="12" y="144"/>
                    </a:cubicBezTo>
                    <a:cubicBezTo>
                      <a:pt x="5" y="147"/>
                      <a:pt x="0" y="155"/>
                      <a:pt x="0" y="164"/>
                    </a:cubicBezTo>
                    <a:cubicBezTo>
                      <a:pt x="0" y="172"/>
                      <a:pt x="5" y="180"/>
                      <a:pt x="12" y="183"/>
                    </a:cubicBezTo>
                    <a:cubicBezTo>
                      <a:pt x="345" y="326"/>
                      <a:pt x="345" y="326"/>
                      <a:pt x="345" y="326"/>
                    </a:cubicBezTo>
                    <a:cubicBezTo>
                      <a:pt x="349" y="328"/>
                      <a:pt x="354" y="328"/>
                      <a:pt x="358" y="326"/>
                    </a:cubicBezTo>
                    <a:cubicBezTo>
                      <a:pt x="616" y="215"/>
                      <a:pt x="616" y="215"/>
                      <a:pt x="616" y="215"/>
                    </a:cubicBezTo>
                    <a:cubicBezTo>
                      <a:pt x="616" y="329"/>
                      <a:pt x="616" y="329"/>
                      <a:pt x="616" y="329"/>
                    </a:cubicBezTo>
                    <a:cubicBezTo>
                      <a:pt x="602" y="336"/>
                      <a:pt x="593" y="352"/>
                      <a:pt x="593" y="370"/>
                    </a:cubicBezTo>
                    <a:cubicBezTo>
                      <a:pt x="593" y="389"/>
                      <a:pt x="602" y="405"/>
                      <a:pt x="616" y="412"/>
                    </a:cubicBezTo>
                    <a:cubicBezTo>
                      <a:pt x="616" y="452"/>
                      <a:pt x="616" y="452"/>
                      <a:pt x="616" y="452"/>
                    </a:cubicBezTo>
                    <a:cubicBezTo>
                      <a:pt x="650" y="452"/>
                      <a:pt x="650" y="452"/>
                      <a:pt x="650" y="452"/>
                    </a:cubicBezTo>
                    <a:cubicBezTo>
                      <a:pt x="650" y="412"/>
                      <a:pt x="650" y="412"/>
                      <a:pt x="650" y="412"/>
                    </a:cubicBezTo>
                    <a:cubicBezTo>
                      <a:pt x="664" y="405"/>
                      <a:pt x="674" y="389"/>
                      <a:pt x="674" y="370"/>
                    </a:cubicBezTo>
                    <a:cubicBezTo>
                      <a:pt x="674" y="352"/>
                      <a:pt x="664" y="336"/>
                      <a:pt x="650" y="329"/>
                    </a:cubicBezTo>
                    <a:cubicBezTo>
                      <a:pt x="650" y="200"/>
                      <a:pt x="650" y="200"/>
                      <a:pt x="650" y="200"/>
                    </a:cubicBezTo>
                    <a:cubicBezTo>
                      <a:pt x="690" y="183"/>
                      <a:pt x="690" y="183"/>
                      <a:pt x="690" y="183"/>
                    </a:cubicBezTo>
                    <a:cubicBezTo>
                      <a:pt x="697" y="180"/>
                      <a:pt x="702" y="172"/>
                      <a:pt x="702" y="164"/>
                    </a:cubicBezTo>
                    <a:cubicBezTo>
                      <a:pt x="702" y="155"/>
                      <a:pt x="697" y="147"/>
                      <a:pt x="690" y="144"/>
                    </a:cubicBezTo>
                    <a:close/>
                    <a:moveTo>
                      <a:pt x="351" y="355"/>
                    </a:moveTo>
                    <a:cubicBezTo>
                      <a:pt x="346" y="355"/>
                      <a:pt x="341" y="354"/>
                      <a:pt x="336" y="352"/>
                    </a:cubicBezTo>
                    <a:cubicBezTo>
                      <a:pt x="129" y="262"/>
                      <a:pt x="129" y="262"/>
                      <a:pt x="129" y="262"/>
                    </a:cubicBezTo>
                    <a:cubicBezTo>
                      <a:pt x="129" y="386"/>
                      <a:pt x="129" y="386"/>
                      <a:pt x="129" y="386"/>
                    </a:cubicBezTo>
                    <a:cubicBezTo>
                      <a:pt x="129" y="487"/>
                      <a:pt x="280" y="517"/>
                      <a:pt x="327" y="517"/>
                    </a:cubicBezTo>
                    <a:cubicBezTo>
                      <a:pt x="375" y="517"/>
                      <a:pt x="375" y="517"/>
                      <a:pt x="375" y="517"/>
                    </a:cubicBezTo>
                    <a:cubicBezTo>
                      <a:pt x="410" y="517"/>
                      <a:pt x="574" y="487"/>
                      <a:pt x="574" y="386"/>
                    </a:cubicBezTo>
                    <a:cubicBezTo>
                      <a:pt x="574" y="262"/>
                      <a:pt x="574" y="262"/>
                      <a:pt x="574" y="262"/>
                    </a:cubicBezTo>
                    <a:cubicBezTo>
                      <a:pt x="366" y="352"/>
                      <a:pt x="366" y="352"/>
                      <a:pt x="366" y="352"/>
                    </a:cubicBezTo>
                    <a:cubicBezTo>
                      <a:pt x="361" y="354"/>
                      <a:pt x="356" y="355"/>
                      <a:pt x="351" y="35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457200"/>
                <a:endParaRPr lang="zh-CN" altLang="en-US" sz="32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338A8C89-86C0-4FC5-ABA3-DB41E360CD34}"/>
                </a:ext>
              </a:extLst>
            </p:cNvPr>
            <p:cNvSpPr txBox="1"/>
            <p:nvPr/>
          </p:nvSpPr>
          <p:spPr>
            <a:xfrm>
              <a:off x="619165" y="4180806"/>
              <a:ext cx="244169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609585">
                <a:defRPr/>
              </a:pPr>
              <a:r>
                <a:rPr kumimoji="1" lang="zh-CN" altLang="en-US" sz="44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课后回顾</a:t>
              </a: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187B2D6B-3EFE-4180-842C-CAB6968D4BB9}"/>
              </a:ext>
            </a:extLst>
          </p:cNvPr>
          <p:cNvGrpSpPr/>
          <p:nvPr/>
        </p:nvGrpSpPr>
        <p:grpSpPr>
          <a:xfrm>
            <a:off x="1032312" y="4103982"/>
            <a:ext cx="2954655" cy="1729543"/>
            <a:chOff x="486442" y="4130504"/>
            <a:chExt cx="2954655" cy="1729543"/>
          </a:xfrm>
        </p:grpSpPr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9398C79B-E1D0-4A74-9BA7-FA204803045E}"/>
                </a:ext>
              </a:extLst>
            </p:cNvPr>
            <p:cNvSpPr txBox="1"/>
            <p:nvPr/>
          </p:nvSpPr>
          <p:spPr>
            <a:xfrm>
              <a:off x="486442" y="5029050"/>
              <a:ext cx="295465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609585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如何通过三角形相似</a:t>
              </a:r>
            </a:p>
            <a:p>
              <a:pPr algn="ctr" defTabSz="609585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解决高度问题</a:t>
              </a:r>
            </a:p>
          </p:txBody>
        </p:sp>
        <p:sp>
          <p:nvSpPr>
            <p:cNvPr id="40" name="椭圆 39">
              <a:extLst>
                <a:ext uri="{FF2B5EF4-FFF2-40B4-BE49-F238E27FC236}">
                  <a16:creationId xmlns:a16="http://schemas.microsoft.com/office/drawing/2014/main" id="{C1B79E88-7EFA-45BB-9B3B-6B991005D382}"/>
                </a:ext>
              </a:extLst>
            </p:cNvPr>
            <p:cNvSpPr/>
            <p:nvPr/>
          </p:nvSpPr>
          <p:spPr>
            <a:xfrm>
              <a:off x="1616916" y="4130504"/>
              <a:ext cx="693707" cy="69370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6A958D3A-05C2-4543-BBCB-F8BD9AD2B9B7}"/>
              </a:ext>
            </a:extLst>
          </p:cNvPr>
          <p:cNvGrpSpPr/>
          <p:nvPr/>
        </p:nvGrpSpPr>
        <p:grpSpPr>
          <a:xfrm>
            <a:off x="4618673" y="4103982"/>
            <a:ext cx="2954655" cy="1729543"/>
            <a:chOff x="486442" y="4130504"/>
            <a:chExt cx="2954655" cy="1729543"/>
          </a:xfrm>
        </p:grpSpPr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F0BF68E9-7B36-4CC3-A8BB-2E3BDBD8A044}"/>
                </a:ext>
              </a:extLst>
            </p:cNvPr>
            <p:cNvSpPr txBox="1"/>
            <p:nvPr/>
          </p:nvSpPr>
          <p:spPr>
            <a:xfrm>
              <a:off x="486442" y="5029050"/>
              <a:ext cx="295465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609585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如何通过三角形相似</a:t>
              </a:r>
            </a:p>
            <a:p>
              <a:pPr algn="ctr" defTabSz="609585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解决宽度问题</a:t>
              </a:r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id="{280BF5CC-BCB2-4D7E-A3DC-A079A1593C4A}"/>
                </a:ext>
              </a:extLst>
            </p:cNvPr>
            <p:cNvSpPr/>
            <p:nvPr/>
          </p:nvSpPr>
          <p:spPr>
            <a:xfrm>
              <a:off x="1616916" y="4130504"/>
              <a:ext cx="693707" cy="69370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ECDA3468-4FE9-4A54-A010-9FBC460832AA}"/>
              </a:ext>
            </a:extLst>
          </p:cNvPr>
          <p:cNvGrpSpPr/>
          <p:nvPr/>
        </p:nvGrpSpPr>
        <p:grpSpPr>
          <a:xfrm>
            <a:off x="8205034" y="4103982"/>
            <a:ext cx="2954656" cy="1729543"/>
            <a:chOff x="486441" y="4130504"/>
            <a:chExt cx="2954656" cy="1729543"/>
          </a:xfrm>
        </p:grpSpPr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342ACF97-6896-48ED-BAF5-7AE7D3837285}"/>
                </a:ext>
              </a:extLst>
            </p:cNvPr>
            <p:cNvSpPr txBox="1"/>
            <p:nvPr/>
          </p:nvSpPr>
          <p:spPr>
            <a:xfrm>
              <a:off x="486441" y="5029050"/>
              <a:ext cx="295465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609585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如何通过三角形相似</a:t>
              </a:r>
            </a:p>
            <a:p>
              <a:pPr algn="ctr" defTabSz="609585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解决盲区问题</a:t>
              </a:r>
            </a:p>
          </p:txBody>
        </p:sp>
        <p:sp>
          <p:nvSpPr>
            <p:cNvPr id="46" name="椭圆 45">
              <a:extLst>
                <a:ext uri="{FF2B5EF4-FFF2-40B4-BE49-F238E27FC236}">
                  <a16:creationId xmlns:a16="http://schemas.microsoft.com/office/drawing/2014/main" id="{1101E0FD-8E3E-40AA-BAE2-96ACED6E0945}"/>
                </a:ext>
              </a:extLst>
            </p:cNvPr>
            <p:cNvSpPr/>
            <p:nvPr/>
          </p:nvSpPr>
          <p:spPr>
            <a:xfrm>
              <a:off x="1616916" y="4130504"/>
              <a:ext cx="693707" cy="69370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76712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EDE55689-2024-46F4-B19B-BD7FE04E1C5F}"/>
              </a:ext>
            </a:extLst>
          </p:cNvPr>
          <p:cNvGrpSpPr/>
          <p:nvPr/>
        </p:nvGrpSpPr>
        <p:grpSpPr>
          <a:xfrm>
            <a:off x="1" y="0"/>
            <a:ext cx="12191205" cy="4682579"/>
            <a:chOff x="1" y="0"/>
            <a:chExt cx="12191205" cy="4682579"/>
          </a:xfrm>
        </p:grpSpPr>
        <p:pic>
          <p:nvPicPr>
            <p:cNvPr id="35" name="图片 34" descr="拿着黑灰色钢笔的人-创业,办公室,商业,图表,工作,市场,平衡,成功,技术,数字,数学,数据,电子,笔,纸,组成,统计,计算,计算器,财富,货币,金融-海量高质量免版权图片素材-设计师素材-摄影图片-sitapix-西田图像">
              <a:extLst>
                <a:ext uri="{FF2B5EF4-FFF2-40B4-BE49-F238E27FC236}">
                  <a16:creationId xmlns:a16="http://schemas.microsoft.com/office/drawing/2014/main" id="{B5CFA7D3-CF17-4325-9DDF-70E1FB66D97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212" b="27655"/>
            <a:stretch/>
          </p:blipFill>
          <p:spPr bwMode="auto">
            <a:xfrm>
              <a:off x="1" y="0"/>
              <a:ext cx="12190412" cy="4682579"/>
            </a:xfrm>
            <a:custGeom>
              <a:avLst/>
              <a:gdLst>
                <a:gd name="connsiteX0" fmla="*/ 0 w 12190412"/>
                <a:gd name="connsiteY0" fmla="*/ 0 h 4682579"/>
                <a:gd name="connsiteX1" fmla="*/ 12190412 w 12190412"/>
                <a:gd name="connsiteY1" fmla="*/ 0 h 4682579"/>
                <a:gd name="connsiteX2" fmla="*/ 12190412 w 12190412"/>
                <a:gd name="connsiteY2" fmla="*/ 3554147 h 4682579"/>
                <a:gd name="connsiteX3" fmla="*/ 12133297 w 12190412"/>
                <a:gd name="connsiteY3" fmla="*/ 3578859 h 4682579"/>
                <a:gd name="connsiteX4" fmla="*/ 6096000 w 12190412"/>
                <a:gd name="connsiteY4" fmla="*/ 4682579 h 4682579"/>
                <a:gd name="connsiteX5" fmla="*/ 58703 w 12190412"/>
                <a:gd name="connsiteY5" fmla="*/ 3578859 h 4682579"/>
                <a:gd name="connsiteX6" fmla="*/ 0 w 12190412"/>
                <a:gd name="connsiteY6" fmla="*/ 3553459 h 468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0412" h="4682579">
                  <a:moveTo>
                    <a:pt x="0" y="0"/>
                  </a:moveTo>
                  <a:lnTo>
                    <a:pt x="12190412" y="0"/>
                  </a:lnTo>
                  <a:lnTo>
                    <a:pt x="12190412" y="3554147"/>
                  </a:lnTo>
                  <a:lnTo>
                    <a:pt x="12133297" y="3578859"/>
                  </a:lnTo>
                  <a:cubicBezTo>
                    <a:pt x="10449774" y="4272066"/>
                    <a:pt x="8359958" y="4682579"/>
                    <a:pt x="6096000" y="4682579"/>
                  </a:cubicBezTo>
                  <a:cubicBezTo>
                    <a:pt x="3832042" y="4682579"/>
                    <a:pt x="1742226" y="4272066"/>
                    <a:pt x="58703" y="3578859"/>
                  </a:cubicBezTo>
                  <a:lnTo>
                    <a:pt x="0" y="3553459"/>
                  </a:lnTo>
                  <a:close/>
                </a:path>
              </a:pathLst>
            </a:cu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B5C9A116-A550-4E7E-A546-FF18CBA43074}"/>
                </a:ext>
              </a:extLst>
            </p:cNvPr>
            <p:cNvSpPr/>
            <p:nvPr/>
          </p:nvSpPr>
          <p:spPr>
            <a:xfrm>
              <a:off x="794" y="0"/>
              <a:ext cx="12190412" cy="4682579"/>
            </a:xfrm>
            <a:custGeom>
              <a:avLst/>
              <a:gdLst>
                <a:gd name="connsiteX0" fmla="*/ 0 w 12190412"/>
                <a:gd name="connsiteY0" fmla="*/ 0 h 4682579"/>
                <a:gd name="connsiteX1" fmla="*/ 12190412 w 12190412"/>
                <a:gd name="connsiteY1" fmla="*/ 0 h 4682579"/>
                <a:gd name="connsiteX2" fmla="*/ 12190412 w 12190412"/>
                <a:gd name="connsiteY2" fmla="*/ 3554147 h 4682579"/>
                <a:gd name="connsiteX3" fmla="*/ 12133297 w 12190412"/>
                <a:gd name="connsiteY3" fmla="*/ 3578859 h 4682579"/>
                <a:gd name="connsiteX4" fmla="*/ 6096000 w 12190412"/>
                <a:gd name="connsiteY4" fmla="*/ 4682579 h 4682579"/>
                <a:gd name="connsiteX5" fmla="*/ 58703 w 12190412"/>
                <a:gd name="connsiteY5" fmla="*/ 3578859 h 4682579"/>
                <a:gd name="connsiteX6" fmla="*/ 0 w 12190412"/>
                <a:gd name="connsiteY6" fmla="*/ 3553459 h 468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0412" h="4682579">
                  <a:moveTo>
                    <a:pt x="0" y="0"/>
                  </a:moveTo>
                  <a:lnTo>
                    <a:pt x="12190412" y="0"/>
                  </a:lnTo>
                  <a:lnTo>
                    <a:pt x="12190412" y="3554147"/>
                  </a:lnTo>
                  <a:lnTo>
                    <a:pt x="12133297" y="3578859"/>
                  </a:lnTo>
                  <a:cubicBezTo>
                    <a:pt x="10449774" y="4272066"/>
                    <a:pt x="8359958" y="4682579"/>
                    <a:pt x="6096000" y="4682579"/>
                  </a:cubicBezTo>
                  <a:cubicBezTo>
                    <a:pt x="3832042" y="4682579"/>
                    <a:pt x="1742226" y="4272066"/>
                    <a:pt x="58703" y="3578859"/>
                  </a:cubicBezTo>
                  <a:lnTo>
                    <a:pt x="0" y="3553459"/>
                  </a:lnTo>
                  <a:close/>
                </a:path>
              </a:pathLst>
            </a:custGeom>
            <a:gradFill>
              <a:gsLst>
                <a:gs pos="100000">
                  <a:srgbClr val="0070C0"/>
                </a:gs>
                <a:gs pos="0">
                  <a:srgbClr val="00B0F0">
                    <a:alpha val="80000"/>
                  </a:srgbClr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29EAE51-1066-4A94-A0C3-E0392F0AF3A3}"/>
              </a:ext>
            </a:extLst>
          </p:cNvPr>
          <p:cNvSpPr/>
          <p:nvPr/>
        </p:nvSpPr>
        <p:spPr>
          <a:xfrm>
            <a:off x="1762125" y="1080173"/>
            <a:ext cx="8667750" cy="4041211"/>
          </a:xfrm>
          <a:prstGeom prst="rect">
            <a:avLst/>
          </a:prstGeom>
          <a:noFill/>
          <a:ln w="38100" cap="flat" cmpd="sng" algn="ctr">
            <a:gradFill>
              <a:gsLst>
                <a:gs pos="0">
                  <a:srgbClr val="499DCC">
                    <a:lumMod val="60000"/>
                    <a:lumOff val="40000"/>
                  </a:srgbClr>
                </a:gs>
                <a:gs pos="81000">
                  <a:srgbClr val="6B71C5">
                    <a:lumMod val="60000"/>
                    <a:lumOff val="4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7F7F7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C8EC27-1D59-4A53-A304-15F8F6ACC5A3}"/>
              </a:ext>
            </a:extLst>
          </p:cNvPr>
          <p:cNvSpPr txBox="1"/>
          <p:nvPr/>
        </p:nvSpPr>
        <p:spPr>
          <a:xfrm>
            <a:off x="2505979" y="5990766"/>
            <a:ext cx="7377661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defRPr/>
            </a:pPr>
            <a:r>
              <a:rPr lang="zh-CN" altLang="en-US" sz="3200" b="1" spc="300" dirty="0">
                <a:solidFill>
                  <a:srgbClr val="00B0F0">
                    <a:alpha val="17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Open Sans Semibold" panose="020B0706030804020204" pitchFamily="34" charset="0"/>
              </a:rPr>
              <a:t>某某中小学 九年级数学下册 第</a:t>
            </a:r>
            <a:r>
              <a:rPr lang="en-US" altLang="zh-CN" sz="3200" b="1" spc="300" dirty="0">
                <a:solidFill>
                  <a:srgbClr val="00B0F0">
                    <a:alpha val="17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Open Sans Semibold" panose="020B0706030804020204" pitchFamily="34" charset="0"/>
              </a:rPr>
              <a:t>27</a:t>
            </a:r>
            <a:r>
              <a:rPr lang="zh-CN" altLang="en-US" sz="3200" b="1" spc="300" dirty="0">
                <a:solidFill>
                  <a:srgbClr val="00B0F0">
                    <a:alpha val="17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Open Sans Semibold" panose="020B0706030804020204" pitchFamily="34" charset="0"/>
              </a:rPr>
              <a:t>章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A42313FE-4F25-4C25-8B01-1082AA305A2F}"/>
              </a:ext>
            </a:extLst>
          </p:cNvPr>
          <p:cNvGrpSpPr/>
          <p:nvPr/>
        </p:nvGrpSpPr>
        <p:grpSpPr>
          <a:xfrm>
            <a:off x="4752975" y="4881349"/>
            <a:ext cx="2686050" cy="504000"/>
            <a:chOff x="4724400" y="5056541"/>
            <a:chExt cx="2686050" cy="504000"/>
          </a:xfrm>
        </p:grpSpPr>
        <p:sp>
          <p:nvSpPr>
            <p:cNvPr id="10" name="矩形: 圆角 9">
              <a:extLst>
                <a:ext uri="{FF2B5EF4-FFF2-40B4-BE49-F238E27FC236}">
                  <a16:creationId xmlns:a16="http://schemas.microsoft.com/office/drawing/2014/main" id="{249339C1-2629-4C4A-8197-BBFE0FB0379F}"/>
                </a:ext>
              </a:extLst>
            </p:cNvPr>
            <p:cNvSpPr/>
            <p:nvPr/>
          </p:nvSpPr>
          <p:spPr>
            <a:xfrm>
              <a:off x="4724400" y="5056541"/>
              <a:ext cx="2686050" cy="5040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1F785165-EB7E-41C4-90AE-A1AF0A0BFF45}"/>
                </a:ext>
              </a:extLst>
            </p:cNvPr>
            <p:cNvSpPr txBox="1"/>
            <p:nvPr/>
          </p:nvSpPr>
          <p:spPr>
            <a:xfrm>
              <a:off x="4914900" y="5147278"/>
              <a:ext cx="230505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algn="ctr">
                <a:defRPr/>
              </a:pPr>
              <a:r>
                <a:rPr lang="zh-CN" altLang="en-US" sz="2000" kern="0">
                  <a:solidFill>
                    <a:srgbClr val="F7F7F7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Open Sans Semibold" panose="020B0706030804020204" pitchFamily="34" charset="0"/>
                </a:rPr>
                <a:t>主讲人：</a:t>
              </a:r>
              <a:r>
                <a:rPr lang="en-US" altLang="zh-CN" sz="2000" kern="0">
                  <a:solidFill>
                    <a:srgbClr val="F7F7F7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Open Sans Semibold" panose="020B0706030804020204" pitchFamily="34" charset="0"/>
                </a:rPr>
                <a:t>xippt</a:t>
              </a:r>
              <a:endParaRPr lang="zh-CN" altLang="en-US" sz="2000" kern="0" dirty="0">
                <a:solidFill>
                  <a:srgbClr val="F7F7F7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Open Sans Semibold" panose="020B0706030804020204" pitchFamily="34" charset="0"/>
              </a:endParaRPr>
            </a:p>
          </p:txBody>
        </p: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62B88B06-1F44-409F-88F0-086A18FB5EF5}"/>
              </a:ext>
            </a:extLst>
          </p:cNvPr>
          <p:cNvGrpSpPr/>
          <p:nvPr/>
        </p:nvGrpSpPr>
        <p:grpSpPr>
          <a:xfrm>
            <a:off x="2304283" y="1530943"/>
            <a:ext cx="7583434" cy="2675183"/>
            <a:chOff x="3032485" y="1628472"/>
            <a:chExt cx="6127030" cy="2161412"/>
          </a:xfrm>
        </p:grpSpPr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A8FDE387-1C96-46C8-81CD-D19C195E3C52}"/>
                </a:ext>
              </a:extLst>
            </p:cNvPr>
            <p:cNvSpPr/>
            <p:nvPr/>
          </p:nvSpPr>
          <p:spPr bwMode="auto">
            <a:xfrm>
              <a:off x="3286053" y="2230871"/>
              <a:ext cx="5619894" cy="8952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>
                <a:defRPr/>
              </a:pPr>
              <a:r>
                <a:rPr lang="zh-CN" altLang="en-US" sz="6600" b="1" kern="1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谢谢各位同学倾听</a:t>
              </a: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FEE90170-7210-4DF4-9512-00027D0BE58D}"/>
                </a:ext>
              </a:extLst>
            </p:cNvPr>
            <p:cNvSpPr/>
            <p:nvPr/>
          </p:nvSpPr>
          <p:spPr>
            <a:xfrm>
              <a:off x="3405140" y="3516350"/>
              <a:ext cx="5381720" cy="2735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z="1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THANK YOU FOR LISTENING</a:t>
              </a:r>
            </a:p>
          </p:txBody>
        </p:sp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4A826A07-37AC-4029-AF77-89B4A50EA85D}"/>
                </a:ext>
              </a:extLst>
            </p:cNvPr>
            <p:cNvCxnSpPr>
              <a:cxnSpLocks/>
            </p:cNvCxnSpPr>
            <p:nvPr/>
          </p:nvCxnSpPr>
          <p:spPr>
            <a:xfrm>
              <a:off x="3032485" y="3312813"/>
              <a:ext cx="6127030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D69B1F11-2C12-4673-9507-08AB584E8F78}"/>
                </a:ext>
              </a:extLst>
            </p:cNvPr>
            <p:cNvSpPr/>
            <p:nvPr/>
          </p:nvSpPr>
          <p:spPr bwMode="auto">
            <a:xfrm>
              <a:off x="4358434" y="1628472"/>
              <a:ext cx="3475134" cy="5222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>
                <a:defRPr/>
              </a:pPr>
              <a:r>
                <a:rPr lang="zh-CN" altLang="en-US" sz="3600" b="1" kern="1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第二十七章    </a:t>
              </a:r>
              <a:r>
                <a:rPr lang="en-US" altLang="zh-CN" sz="3600" b="1" kern="10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27.2.4</a:t>
              </a:r>
              <a:endParaRPr lang="zh-CN" altLang="en-US" sz="3600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18584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>
            <a:extLst>
              <a:ext uri="{FF2B5EF4-FFF2-40B4-BE49-F238E27FC236}">
                <a16:creationId xmlns:a16="http://schemas.microsoft.com/office/drawing/2014/main" id="{C680268B-5349-43D9-BB80-253876C6F13D}"/>
              </a:ext>
            </a:extLst>
          </p:cNvPr>
          <p:cNvSpPr/>
          <p:nvPr/>
        </p:nvSpPr>
        <p:spPr>
          <a:xfrm>
            <a:off x="1745402" y="1382636"/>
            <a:ext cx="8667750" cy="4041211"/>
          </a:xfrm>
          <a:prstGeom prst="rect">
            <a:avLst/>
          </a:prstGeom>
          <a:noFill/>
          <a:ln w="38100" cap="flat" cmpd="sng" algn="ctr">
            <a:gradFill>
              <a:gsLst>
                <a:gs pos="0">
                  <a:srgbClr val="499DCC">
                    <a:lumMod val="60000"/>
                    <a:lumOff val="40000"/>
                  </a:srgbClr>
                </a:gs>
                <a:gs pos="81000">
                  <a:srgbClr val="6B71C5">
                    <a:lumMod val="60000"/>
                    <a:lumOff val="4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7F7F7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A8A973FC-C3E1-4F59-95D8-B1511CCB772B}"/>
              </a:ext>
            </a:extLst>
          </p:cNvPr>
          <p:cNvGrpSpPr/>
          <p:nvPr/>
        </p:nvGrpSpPr>
        <p:grpSpPr>
          <a:xfrm>
            <a:off x="794" y="2175421"/>
            <a:ext cx="12190412" cy="4682579"/>
            <a:chOff x="794" y="2175421"/>
            <a:chExt cx="12190412" cy="4682579"/>
          </a:xfrm>
        </p:grpSpPr>
        <p:pic>
          <p:nvPicPr>
            <p:cNvPr id="24" name="图片 23" descr="拿着黑灰色钢笔的人-创业,办公室,商业,图表,工作,市场,平衡,成功,技术,数字,数学,数据,电子,笔,纸,组成,统计,计算,计算器,财富,货币,金融-海量高质量免版权图片素材-设计师素材-摄影图片-sitapix-西田图像">
              <a:extLst>
                <a:ext uri="{FF2B5EF4-FFF2-40B4-BE49-F238E27FC236}">
                  <a16:creationId xmlns:a16="http://schemas.microsoft.com/office/drawing/2014/main" id="{E18C57BB-EE7E-48DC-B9DE-A56B86056D5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" t="14911" r="-1" b="28956"/>
            <a:stretch/>
          </p:blipFill>
          <p:spPr bwMode="auto">
            <a:xfrm>
              <a:off x="1191" y="2175421"/>
              <a:ext cx="12189619" cy="4682579"/>
            </a:xfrm>
            <a:custGeom>
              <a:avLst/>
              <a:gdLst>
                <a:gd name="connsiteX0" fmla="*/ 6096000 w 12189619"/>
                <a:gd name="connsiteY0" fmla="*/ 0 h 4682579"/>
                <a:gd name="connsiteX1" fmla="*/ 12133297 w 12189619"/>
                <a:gd name="connsiteY1" fmla="*/ 1103720 h 4682579"/>
                <a:gd name="connsiteX2" fmla="*/ 12189619 w 12189619"/>
                <a:gd name="connsiteY2" fmla="*/ 1128089 h 4682579"/>
                <a:gd name="connsiteX3" fmla="*/ 12189619 w 12189619"/>
                <a:gd name="connsiteY3" fmla="*/ 4682579 h 4682579"/>
                <a:gd name="connsiteX4" fmla="*/ 0 w 12189619"/>
                <a:gd name="connsiteY4" fmla="*/ 4682579 h 4682579"/>
                <a:gd name="connsiteX5" fmla="*/ 0 w 12189619"/>
                <a:gd name="connsiteY5" fmla="*/ 1129120 h 4682579"/>
                <a:gd name="connsiteX6" fmla="*/ 58703 w 12189619"/>
                <a:gd name="connsiteY6" fmla="*/ 1103720 h 4682579"/>
                <a:gd name="connsiteX7" fmla="*/ 6096000 w 12189619"/>
                <a:gd name="connsiteY7" fmla="*/ 0 h 468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89619" h="4682579">
                  <a:moveTo>
                    <a:pt x="6096000" y="0"/>
                  </a:moveTo>
                  <a:cubicBezTo>
                    <a:pt x="8359958" y="0"/>
                    <a:pt x="10449774" y="410513"/>
                    <a:pt x="12133297" y="1103720"/>
                  </a:cubicBezTo>
                  <a:lnTo>
                    <a:pt x="12189619" y="1128089"/>
                  </a:lnTo>
                  <a:lnTo>
                    <a:pt x="12189619" y="4682579"/>
                  </a:lnTo>
                  <a:lnTo>
                    <a:pt x="0" y="4682579"/>
                  </a:lnTo>
                  <a:lnTo>
                    <a:pt x="0" y="1129120"/>
                  </a:lnTo>
                  <a:lnTo>
                    <a:pt x="58703" y="1103720"/>
                  </a:lnTo>
                  <a:cubicBezTo>
                    <a:pt x="1742226" y="410513"/>
                    <a:pt x="3832042" y="0"/>
                    <a:pt x="6096000" y="0"/>
                  </a:cubicBezTo>
                  <a:close/>
                </a:path>
              </a:pathLst>
            </a:cu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B5C9A116-A550-4E7E-A546-FF18CBA43074}"/>
                </a:ext>
              </a:extLst>
            </p:cNvPr>
            <p:cNvSpPr/>
            <p:nvPr/>
          </p:nvSpPr>
          <p:spPr>
            <a:xfrm flipV="1">
              <a:off x="794" y="2175421"/>
              <a:ext cx="12190412" cy="4682579"/>
            </a:xfrm>
            <a:custGeom>
              <a:avLst/>
              <a:gdLst>
                <a:gd name="connsiteX0" fmla="*/ 0 w 12190412"/>
                <a:gd name="connsiteY0" fmla="*/ 0 h 4682579"/>
                <a:gd name="connsiteX1" fmla="*/ 12190412 w 12190412"/>
                <a:gd name="connsiteY1" fmla="*/ 0 h 4682579"/>
                <a:gd name="connsiteX2" fmla="*/ 12190412 w 12190412"/>
                <a:gd name="connsiteY2" fmla="*/ 3554147 h 4682579"/>
                <a:gd name="connsiteX3" fmla="*/ 12133297 w 12190412"/>
                <a:gd name="connsiteY3" fmla="*/ 3578859 h 4682579"/>
                <a:gd name="connsiteX4" fmla="*/ 6096000 w 12190412"/>
                <a:gd name="connsiteY4" fmla="*/ 4682579 h 4682579"/>
                <a:gd name="connsiteX5" fmla="*/ 58703 w 12190412"/>
                <a:gd name="connsiteY5" fmla="*/ 3578859 h 4682579"/>
                <a:gd name="connsiteX6" fmla="*/ 0 w 12190412"/>
                <a:gd name="connsiteY6" fmla="*/ 3553459 h 468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0412" h="4682579">
                  <a:moveTo>
                    <a:pt x="0" y="0"/>
                  </a:moveTo>
                  <a:lnTo>
                    <a:pt x="12190412" y="0"/>
                  </a:lnTo>
                  <a:lnTo>
                    <a:pt x="12190412" y="3554147"/>
                  </a:lnTo>
                  <a:lnTo>
                    <a:pt x="12133297" y="3578859"/>
                  </a:lnTo>
                  <a:cubicBezTo>
                    <a:pt x="10449774" y="4272066"/>
                    <a:pt x="8359958" y="4682579"/>
                    <a:pt x="6096000" y="4682579"/>
                  </a:cubicBezTo>
                  <a:cubicBezTo>
                    <a:pt x="3832042" y="4682579"/>
                    <a:pt x="1742226" y="4272066"/>
                    <a:pt x="58703" y="3578859"/>
                  </a:cubicBezTo>
                  <a:lnTo>
                    <a:pt x="0" y="3553459"/>
                  </a:lnTo>
                  <a:close/>
                </a:path>
              </a:pathLst>
            </a:custGeom>
            <a:gradFill>
              <a:gsLst>
                <a:gs pos="100000">
                  <a:srgbClr val="0070C0"/>
                </a:gs>
                <a:gs pos="0">
                  <a:srgbClr val="00B0F0">
                    <a:alpha val="80000"/>
                  </a:srgbClr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2B388D6B-F385-45F5-A4B8-EE7C340E27CD}"/>
              </a:ext>
            </a:extLst>
          </p:cNvPr>
          <p:cNvGrpSpPr/>
          <p:nvPr/>
        </p:nvGrpSpPr>
        <p:grpSpPr>
          <a:xfrm>
            <a:off x="5145764" y="470564"/>
            <a:ext cx="1898885" cy="3164132"/>
            <a:chOff x="890569" y="1786115"/>
            <a:chExt cx="1898885" cy="3164132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72F3F388-5CED-42C1-849E-CBCD47D37E08}"/>
                </a:ext>
              </a:extLst>
            </p:cNvPr>
            <p:cNvGrpSpPr/>
            <p:nvPr/>
          </p:nvGrpSpPr>
          <p:grpSpPr>
            <a:xfrm>
              <a:off x="890569" y="1786115"/>
              <a:ext cx="1898885" cy="1898883"/>
              <a:chOff x="5219691" y="600046"/>
              <a:chExt cx="1898885" cy="1898883"/>
            </a:xfrm>
          </p:grpSpPr>
          <p:sp>
            <p:nvSpPr>
              <p:cNvPr id="18" name="椭圆 17">
                <a:extLst>
                  <a:ext uri="{FF2B5EF4-FFF2-40B4-BE49-F238E27FC236}">
                    <a16:creationId xmlns:a16="http://schemas.microsoft.com/office/drawing/2014/main" id="{E28983A0-3328-4143-AA94-83680A56AD05}"/>
                  </a:ext>
                </a:extLst>
              </p:cNvPr>
              <p:cNvSpPr/>
              <p:nvPr/>
            </p:nvSpPr>
            <p:spPr>
              <a:xfrm>
                <a:off x="5219691" y="600046"/>
                <a:ext cx="1898885" cy="1898883"/>
              </a:xfrm>
              <a:prstGeom prst="ellipse">
                <a:avLst/>
              </a:prstGeom>
              <a:gradFill>
                <a:gsLst>
                  <a:gs pos="0">
                    <a:srgbClr val="ECECEE"/>
                  </a:gs>
                  <a:gs pos="100000">
                    <a:srgbClr val="E8EAF0"/>
                  </a:gs>
                </a:gsLst>
                <a:lin ang="5400000" scaled="1"/>
              </a:gra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19" name="Freeform 5">
                <a:extLst>
                  <a:ext uri="{FF2B5EF4-FFF2-40B4-BE49-F238E27FC236}">
                    <a16:creationId xmlns:a16="http://schemas.microsoft.com/office/drawing/2014/main" id="{30CA9723-46D5-4740-AF93-FCE2B8A24EB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7130" y="1166481"/>
                <a:ext cx="992148" cy="728744"/>
              </a:xfrm>
              <a:custGeom>
                <a:avLst/>
                <a:gdLst>
                  <a:gd name="T0" fmla="*/ 690 w 702"/>
                  <a:gd name="T1" fmla="*/ 144 h 517"/>
                  <a:gd name="T2" fmla="*/ 358 w 702"/>
                  <a:gd name="T3" fmla="*/ 1 h 517"/>
                  <a:gd name="T4" fmla="*/ 351 w 702"/>
                  <a:gd name="T5" fmla="*/ 0 h 517"/>
                  <a:gd name="T6" fmla="*/ 345 w 702"/>
                  <a:gd name="T7" fmla="*/ 1 h 517"/>
                  <a:gd name="T8" fmla="*/ 12 w 702"/>
                  <a:gd name="T9" fmla="*/ 144 h 517"/>
                  <a:gd name="T10" fmla="*/ 0 w 702"/>
                  <a:gd name="T11" fmla="*/ 164 h 517"/>
                  <a:gd name="T12" fmla="*/ 12 w 702"/>
                  <a:gd name="T13" fmla="*/ 183 h 517"/>
                  <a:gd name="T14" fmla="*/ 345 w 702"/>
                  <a:gd name="T15" fmla="*/ 326 h 517"/>
                  <a:gd name="T16" fmla="*/ 358 w 702"/>
                  <a:gd name="T17" fmla="*/ 326 h 517"/>
                  <a:gd name="T18" fmla="*/ 616 w 702"/>
                  <a:gd name="T19" fmla="*/ 215 h 517"/>
                  <a:gd name="T20" fmla="*/ 616 w 702"/>
                  <a:gd name="T21" fmla="*/ 329 h 517"/>
                  <a:gd name="T22" fmla="*/ 593 w 702"/>
                  <a:gd name="T23" fmla="*/ 370 h 517"/>
                  <a:gd name="T24" fmla="*/ 616 w 702"/>
                  <a:gd name="T25" fmla="*/ 412 h 517"/>
                  <a:gd name="T26" fmla="*/ 616 w 702"/>
                  <a:gd name="T27" fmla="*/ 452 h 517"/>
                  <a:gd name="T28" fmla="*/ 650 w 702"/>
                  <a:gd name="T29" fmla="*/ 452 h 517"/>
                  <a:gd name="T30" fmla="*/ 650 w 702"/>
                  <a:gd name="T31" fmla="*/ 412 h 517"/>
                  <a:gd name="T32" fmla="*/ 674 w 702"/>
                  <a:gd name="T33" fmla="*/ 370 h 517"/>
                  <a:gd name="T34" fmla="*/ 650 w 702"/>
                  <a:gd name="T35" fmla="*/ 329 h 517"/>
                  <a:gd name="T36" fmla="*/ 650 w 702"/>
                  <a:gd name="T37" fmla="*/ 200 h 517"/>
                  <a:gd name="T38" fmla="*/ 690 w 702"/>
                  <a:gd name="T39" fmla="*/ 183 h 517"/>
                  <a:gd name="T40" fmla="*/ 702 w 702"/>
                  <a:gd name="T41" fmla="*/ 164 h 517"/>
                  <a:gd name="T42" fmla="*/ 690 w 702"/>
                  <a:gd name="T43" fmla="*/ 144 h 517"/>
                  <a:gd name="T44" fmla="*/ 351 w 702"/>
                  <a:gd name="T45" fmla="*/ 355 h 517"/>
                  <a:gd name="T46" fmla="*/ 336 w 702"/>
                  <a:gd name="T47" fmla="*/ 352 h 517"/>
                  <a:gd name="T48" fmla="*/ 129 w 702"/>
                  <a:gd name="T49" fmla="*/ 262 h 517"/>
                  <a:gd name="T50" fmla="*/ 129 w 702"/>
                  <a:gd name="T51" fmla="*/ 386 h 517"/>
                  <a:gd name="T52" fmla="*/ 327 w 702"/>
                  <a:gd name="T53" fmla="*/ 517 h 517"/>
                  <a:gd name="T54" fmla="*/ 375 w 702"/>
                  <a:gd name="T55" fmla="*/ 517 h 517"/>
                  <a:gd name="T56" fmla="*/ 574 w 702"/>
                  <a:gd name="T57" fmla="*/ 386 h 517"/>
                  <a:gd name="T58" fmla="*/ 574 w 702"/>
                  <a:gd name="T59" fmla="*/ 262 h 517"/>
                  <a:gd name="T60" fmla="*/ 366 w 702"/>
                  <a:gd name="T61" fmla="*/ 352 h 517"/>
                  <a:gd name="T62" fmla="*/ 351 w 702"/>
                  <a:gd name="T63" fmla="*/ 355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02" h="517">
                    <a:moveTo>
                      <a:pt x="690" y="144"/>
                    </a:moveTo>
                    <a:cubicBezTo>
                      <a:pt x="358" y="1"/>
                      <a:pt x="358" y="1"/>
                      <a:pt x="358" y="1"/>
                    </a:cubicBezTo>
                    <a:cubicBezTo>
                      <a:pt x="356" y="0"/>
                      <a:pt x="353" y="0"/>
                      <a:pt x="351" y="0"/>
                    </a:cubicBezTo>
                    <a:cubicBezTo>
                      <a:pt x="349" y="0"/>
                      <a:pt x="347" y="0"/>
                      <a:pt x="345" y="1"/>
                    </a:cubicBezTo>
                    <a:cubicBezTo>
                      <a:pt x="12" y="144"/>
                      <a:pt x="12" y="144"/>
                      <a:pt x="12" y="144"/>
                    </a:cubicBezTo>
                    <a:cubicBezTo>
                      <a:pt x="5" y="147"/>
                      <a:pt x="0" y="155"/>
                      <a:pt x="0" y="164"/>
                    </a:cubicBezTo>
                    <a:cubicBezTo>
                      <a:pt x="0" y="172"/>
                      <a:pt x="5" y="180"/>
                      <a:pt x="12" y="183"/>
                    </a:cubicBezTo>
                    <a:cubicBezTo>
                      <a:pt x="345" y="326"/>
                      <a:pt x="345" y="326"/>
                      <a:pt x="345" y="326"/>
                    </a:cubicBezTo>
                    <a:cubicBezTo>
                      <a:pt x="349" y="328"/>
                      <a:pt x="354" y="328"/>
                      <a:pt x="358" y="326"/>
                    </a:cubicBezTo>
                    <a:cubicBezTo>
                      <a:pt x="616" y="215"/>
                      <a:pt x="616" y="215"/>
                      <a:pt x="616" y="215"/>
                    </a:cubicBezTo>
                    <a:cubicBezTo>
                      <a:pt x="616" y="329"/>
                      <a:pt x="616" y="329"/>
                      <a:pt x="616" y="329"/>
                    </a:cubicBezTo>
                    <a:cubicBezTo>
                      <a:pt x="602" y="336"/>
                      <a:pt x="593" y="352"/>
                      <a:pt x="593" y="370"/>
                    </a:cubicBezTo>
                    <a:cubicBezTo>
                      <a:pt x="593" y="389"/>
                      <a:pt x="602" y="405"/>
                      <a:pt x="616" y="412"/>
                    </a:cubicBezTo>
                    <a:cubicBezTo>
                      <a:pt x="616" y="452"/>
                      <a:pt x="616" y="452"/>
                      <a:pt x="616" y="452"/>
                    </a:cubicBezTo>
                    <a:cubicBezTo>
                      <a:pt x="650" y="452"/>
                      <a:pt x="650" y="452"/>
                      <a:pt x="650" y="452"/>
                    </a:cubicBezTo>
                    <a:cubicBezTo>
                      <a:pt x="650" y="412"/>
                      <a:pt x="650" y="412"/>
                      <a:pt x="650" y="412"/>
                    </a:cubicBezTo>
                    <a:cubicBezTo>
                      <a:pt x="664" y="405"/>
                      <a:pt x="674" y="389"/>
                      <a:pt x="674" y="370"/>
                    </a:cubicBezTo>
                    <a:cubicBezTo>
                      <a:pt x="674" y="352"/>
                      <a:pt x="664" y="336"/>
                      <a:pt x="650" y="329"/>
                    </a:cubicBezTo>
                    <a:cubicBezTo>
                      <a:pt x="650" y="200"/>
                      <a:pt x="650" y="200"/>
                      <a:pt x="650" y="200"/>
                    </a:cubicBezTo>
                    <a:cubicBezTo>
                      <a:pt x="690" y="183"/>
                      <a:pt x="690" y="183"/>
                      <a:pt x="690" y="183"/>
                    </a:cubicBezTo>
                    <a:cubicBezTo>
                      <a:pt x="697" y="180"/>
                      <a:pt x="702" y="172"/>
                      <a:pt x="702" y="164"/>
                    </a:cubicBezTo>
                    <a:cubicBezTo>
                      <a:pt x="702" y="155"/>
                      <a:pt x="697" y="147"/>
                      <a:pt x="690" y="144"/>
                    </a:cubicBezTo>
                    <a:close/>
                    <a:moveTo>
                      <a:pt x="351" y="355"/>
                    </a:moveTo>
                    <a:cubicBezTo>
                      <a:pt x="346" y="355"/>
                      <a:pt x="341" y="354"/>
                      <a:pt x="336" y="352"/>
                    </a:cubicBezTo>
                    <a:cubicBezTo>
                      <a:pt x="129" y="262"/>
                      <a:pt x="129" y="262"/>
                      <a:pt x="129" y="262"/>
                    </a:cubicBezTo>
                    <a:cubicBezTo>
                      <a:pt x="129" y="386"/>
                      <a:pt x="129" y="386"/>
                      <a:pt x="129" y="386"/>
                    </a:cubicBezTo>
                    <a:cubicBezTo>
                      <a:pt x="129" y="487"/>
                      <a:pt x="280" y="517"/>
                      <a:pt x="327" y="517"/>
                    </a:cubicBezTo>
                    <a:cubicBezTo>
                      <a:pt x="375" y="517"/>
                      <a:pt x="375" y="517"/>
                      <a:pt x="375" y="517"/>
                    </a:cubicBezTo>
                    <a:cubicBezTo>
                      <a:pt x="410" y="517"/>
                      <a:pt x="574" y="487"/>
                      <a:pt x="574" y="386"/>
                    </a:cubicBezTo>
                    <a:cubicBezTo>
                      <a:pt x="574" y="262"/>
                      <a:pt x="574" y="262"/>
                      <a:pt x="574" y="262"/>
                    </a:cubicBezTo>
                    <a:cubicBezTo>
                      <a:pt x="366" y="352"/>
                      <a:pt x="366" y="352"/>
                      <a:pt x="366" y="352"/>
                    </a:cubicBezTo>
                    <a:cubicBezTo>
                      <a:pt x="361" y="354"/>
                      <a:pt x="356" y="355"/>
                      <a:pt x="351" y="35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457200"/>
                <a:endParaRPr lang="zh-CN" altLang="en-US" sz="32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338A8C89-86C0-4FC5-ABA3-DB41E360CD34}"/>
                </a:ext>
              </a:extLst>
            </p:cNvPr>
            <p:cNvSpPr txBox="1"/>
            <p:nvPr/>
          </p:nvSpPr>
          <p:spPr>
            <a:xfrm>
              <a:off x="1183421" y="4180806"/>
              <a:ext cx="131318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609585">
                <a:defRPr/>
              </a:pPr>
              <a:r>
                <a:rPr kumimoji="1" lang="zh-CN" altLang="en-US" sz="44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目录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690C8EDF-4E6D-4558-A538-7C25FA169172}"/>
              </a:ext>
            </a:extLst>
          </p:cNvPr>
          <p:cNvGrpSpPr/>
          <p:nvPr/>
        </p:nvGrpSpPr>
        <p:grpSpPr>
          <a:xfrm>
            <a:off x="1234764" y="4233275"/>
            <a:ext cx="5517032" cy="1965497"/>
            <a:chOff x="3926652" y="1015035"/>
            <a:chExt cx="6498019" cy="2314985"/>
          </a:xfrm>
        </p:grpSpPr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15B9EA96-D6B5-48A9-BB76-668963D59D0A}"/>
                </a:ext>
              </a:extLst>
            </p:cNvPr>
            <p:cNvSpPr txBox="1"/>
            <p:nvPr/>
          </p:nvSpPr>
          <p:spPr>
            <a:xfrm>
              <a:off x="4937609" y="1083332"/>
              <a:ext cx="1667511" cy="543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学习目标</a:t>
              </a: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6EE9B71C-DD50-44C6-9C90-D6F165C2DCF8}"/>
                </a:ext>
              </a:extLst>
            </p:cNvPr>
            <p:cNvSpPr txBox="1"/>
            <p:nvPr/>
          </p:nvSpPr>
          <p:spPr>
            <a:xfrm>
              <a:off x="4937608" y="1623840"/>
              <a:ext cx="5487063" cy="1706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85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1</a:t>
              </a:r>
              <a:r>
                <a:rPr kumimoji="1" lang="zh-CN" altLang="en-US" sz="12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、运用三角形相似的知识，解决实际问题（例：测量高度、河宽、盲区等不能直接测量长度或高度）。</a:t>
              </a:r>
            </a:p>
            <a:p>
              <a:pPr defTabSz="609585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2</a:t>
              </a:r>
              <a:r>
                <a:rPr kumimoji="1" lang="zh-CN" altLang="en-US" sz="12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、巩固相似三角形所学知识点。</a:t>
              </a:r>
            </a:p>
            <a:p>
              <a:pPr defTabSz="609585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3</a:t>
              </a:r>
              <a:r>
                <a:rPr kumimoji="1" lang="zh-CN" altLang="en-US" sz="12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、通过把实际问题转化为有关相似三角形的数学模型，进一步了解数学建模的思想。</a:t>
              </a:r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A0A0696F-113A-4E88-B8F0-39D924D5D6EC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134241BA-F845-4D39-9EE5-1B42F3434B29}"/>
              </a:ext>
            </a:extLst>
          </p:cNvPr>
          <p:cNvGrpSpPr/>
          <p:nvPr/>
        </p:nvGrpSpPr>
        <p:grpSpPr>
          <a:xfrm>
            <a:off x="7456082" y="4120244"/>
            <a:ext cx="4237758" cy="988622"/>
            <a:chOff x="3926652" y="1001212"/>
            <a:chExt cx="4991277" cy="1164409"/>
          </a:xfrm>
        </p:grpSpPr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B4D9CA04-3F00-443A-A87C-E11804A04D1F}"/>
                </a:ext>
              </a:extLst>
            </p:cNvPr>
            <p:cNvSpPr txBox="1"/>
            <p:nvPr/>
          </p:nvSpPr>
          <p:spPr>
            <a:xfrm>
              <a:off x="4937609" y="1001212"/>
              <a:ext cx="942507" cy="543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重点</a:t>
              </a: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491CFBBC-7D2E-44A9-8393-9B5ACF00221F}"/>
                </a:ext>
              </a:extLst>
            </p:cNvPr>
            <p:cNvSpPr txBox="1"/>
            <p:nvPr/>
          </p:nvSpPr>
          <p:spPr>
            <a:xfrm>
              <a:off x="4937608" y="1438199"/>
              <a:ext cx="3980321" cy="727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85">
                <a:lnSpc>
                  <a:spcPct val="150000"/>
                </a:lnSpc>
                <a:defRPr/>
              </a:pPr>
              <a:r>
                <a:rPr kumimoji="1" lang="zh-CN" altLang="en-US" sz="12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运用三角形相似的知识计算不能直接测量物体的长度和高度。</a:t>
              </a:r>
            </a:p>
          </p:txBody>
        </p:sp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DE04344F-46D9-46B6-8650-A7F64C4F5CA0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395B5EC7-B5DE-4B75-8842-EFD422D59908}"/>
              </a:ext>
            </a:extLst>
          </p:cNvPr>
          <p:cNvGrpSpPr/>
          <p:nvPr/>
        </p:nvGrpSpPr>
        <p:grpSpPr>
          <a:xfrm>
            <a:off x="7456082" y="5304716"/>
            <a:ext cx="3804953" cy="734224"/>
            <a:chOff x="3926652" y="976605"/>
            <a:chExt cx="4481514" cy="864777"/>
          </a:xfrm>
        </p:grpSpPr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1BEE6F50-D414-44C4-B597-044BD5A9A4D6}"/>
                </a:ext>
              </a:extLst>
            </p:cNvPr>
            <p:cNvSpPr txBox="1"/>
            <p:nvPr/>
          </p:nvSpPr>
          <p:spPr>
            <a:xfrm>
              <a:off x="4937609" y="976605"/>
              <a:ext cx="942507" cy="543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难点</a:t>
              </a: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5F268F42-BF38-4B7A-A863-2E35E74A3431}"/>
                </a:ext>
              </a:extLst>
            </p:cNvPr>
            <p:cNvSpPr txBox="1"/>
            <p:nvPr/>
          </p:nvSpPr>
          <p:spPr>
            <a:xfrm>
              <a:off x="4937608" y="1413590"/>
              <a:ext cx="3470558" cy="401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85">
                <a:lnSpc>
                  <a:spcPct val="150000"/>
                </a:lnSpc>
                <a:defRPr/>
              </a:pPr>
              <a:r>
                <a:rPr kumimoji="1" lang="zh-CN" altLang="en-US" sz="12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灵活运用三角形相似的知识解决实际问题。</a:t>
              </a:r>
            </a:p>
          </p:txBody>
        </p:sp>
        <p:sp>
          <p:nvSpPr>
            <p:cNvPr id="38" name="椭圆 37">
              <a:extLst>
                <a:ext uri="{FF2B5EF4-FFF2-40B4-BE49-F238E27FC236}">
                  <a16:creationId xmlns:a16="http://schemas.microsoft.com/office/drawing/2014/main" id="{460FD7E2-1768-4524-824A-C1B8A1A30AAA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67095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>
            <a:extLst>
              <a:ext uri="{FF2B5EF4-FFF2-40B4-BE49-F238E27FC236}">
                <a16:creationId xmlns:a16="http://schemas.microsoft.com/office/drawing/2014/main" id="{B13A90A3-2AB4-47AC-A66D-87BEAA3755E1}"/>
              </a:ext>
            </a:extLst>
          </p:cNvPr>
          <p:cNvSpPr/>
          <p:nvPr/>
        </p:nvSpPr>
        <p:spPr>
          <a:xfrm>
            <a:off x="1745402" y="1408395"/>
            <a:ext cx="9608398" cy="4041211"/>
          </a:xfrm>
          <a:prstGeom prst="rect">
            <a:avLst/>
          </a:prstGeom>
          <a:noFill/>
          <a:ln w="38100" cap="flat" cmpd="sng" algn="ctr">
            <a:gradFill>
              <a:gsLst>
                <a:gs pos="0">
                  <a:srgbClr val="499DCC">
                    <a:lumMod val="60000"/>
                    <a:lumOff val="40000"/>
                  </a:srgbClr>
                </a:gs>
                <a:gs pos="81000">
                  <a:srgbClr val="6B71C5">
                    <a:lumMod val="60000"/>
                    <a:lumOff val="4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7F7F7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A8763A84-F4DD-4ABD-AC26-A5F0B0F0FD1B}"/>
              </a:ext>
            </a:extLst>
          </p:cNvPr>
          <p:cNvGrpSpPr/>
          <p:nvPr/>
        </p:nvGrpSpPr>
        <p:grpSpPr>
          <a:xfrm>
            <a:off x="0" y="1"/>
            <a:ext cx="4682579" cy="6857999"/>
            <a:chOff x="0" y="1"/>
            <a:chExt cx="4682579" cy="6857999"/>
          </a:xfrm>
        </p:grpSpPr>
        <p:pic>
          <p:nvPicPr>
            <p:cNvPr id="35" name="图片 34" descr="拿着黑灰色钢笔的人-创业,办公室,商业,图表,工作,市场,平衡,成功,技术,数字,数学,数据,电子,笔,纸,组成,统计,计算,计算器,财富,货币,金融-海量高质量免版权图片素材-设计师素材-摄影图片-sitapix-西田图像">
              <a:extLst>
                <a:ext uri="{FF2B5EF4-FFF2-40B4-BE49-F238E27FC236}">
                  <a16:creationId xmlns:a16="http://schemas.microsoft.com/office/drawing/2014/main" id="{773D1B70-7A1A-4B6D-9E29-66562AD6D74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048" t="3" r="18228" b="3"/>
            <a:stretch/>
          </p:blipFill>
          <p:spPr bwMode="auto">
            <a:xfrm>
              <a:off x="0" y="225"/>
              <a:ext cx="4682579" cy="6857553"/>
            </a:xfrm>
            <a:custGeom>
              <a:avLst/>
              <a:gdLst>
                <a:gd name="connsiteX0" fmla="*/ 0 w 4682579"/>
                <a:gd name="connsiteY0" fmla="*/ 0 h 6857553"/>
                <a:gd name="connsiteX1" fmla="*/ 3553459 w 4682579"/>
                <a:gd name="connsiteY1" fmla="*/ 0 h 6857553"/>
                <a:gd name="connsiteX2" fmla="*/ 3578859 w 4682579"/>
                <a:gd name="connsiteY2" fmla="*/ 33025 h 6857553"/>
                <a:gd name="connsiteX3" fmla="*/ 4682579 w 4682579"/>
                <a:gd name="connsiteY3" fmla="*/ 3429446 h 6857553"/>
                <a:gd name="connsiteX4" fmla="*/ 3578859 w 4682579"/>
                <a:gd name="connsiteY4" fmla="*/ 6825868 h 6857553"/>
                <a:gd name="connsiteX5" fmla="*/ 3554490 w 4682579"/>
                <a:gd name="connsiteY5" fmla="*/ 6857553 h 6857553"/>
                <a:gd name="connsiteX6" fmla="*/ 0 w 4682579"/>
                <a:gd name="connsiteY6" fmla="*/ 6857553 h 6857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82579" h="6857553">
                  <a:moveTo>
                    <a:pt x="0" y="0"/>
                  </a:moveTo>
                  <a:lnTo>
                    <a:pt x="3553459" y="0"/>
                  </a:lnTo>
                  <a:lnTo>
                    <a:pt x="3578859" y="33025"/>
                  </a:lnTo>
                  <a:cubicBezTo>
                    <a:pt x="4272066" y="980130"/>
                    <a:pt x="4682579" y="2155805"/>
                    <a:pt x="4682579" y="3429446"/>
                  </a:cubicBezTo>
                  <a:cubicBezTo>
                    <a:pt x="4682579" y="4703089"/>
                    <a:pt x="4272066" y="5878763"/>
                    <a:pt x="3578859" y="6825868"/>
                  </a:cubicBezTo>
                  <a:lnTo>
                    <a:pt x="3554490" y="6857553"/>
                  </a:lnTo>
                  <a:lnTo>
                    <a:pt x="0" y="6857553"/>
                  </a:lnTo>
                  <a:close/>
                </a:path>
              </a:pathLst>
            </a:cu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B5C9A116-A550-4E7E-A546-FF18CBA43074}"/>
                </a:ext>
              </a:extLst>
            </p:cNvPr>
            <p:cNvSpPr/>
            <p:nvPr/>
          </p:nvSpPr>
          <p:spPr>
            <a:xfrm rot="5400000" flipV="1">
              <a:off x="-1087710" y="1087711"/>
              <a:ext cx="6857999" cy="4682579"/>
            </a:xfrm>
            <a:custGeom>
              <a:avLst/>
              <a:gdLst>
                <a:gd name="connsiteX0" fmla="*/ 0 w 12190412"/>
                <a:gd name="connsiteY0" fmla="*/ 0 h 4682579"/>
                <a:gd name="connsiteX1" fmla="*/ 12190412 w 12190412"/>
                <a:gd name="connsiteY1" fmla="*/ 0 h 4682579"/>
                <a:gd name="connsiteX2" fmla="*/ 12190412 w 12190412"/>
                <a:gd name="connsiteY2" fmla="*/ 3554147 h 4682579"/>
                <a:gd name="connsiteX3" fmla="*/ 12133297 w 12190412"/>
                <a:gd name="connsiteY3" fmla="*/ 3578859 h 4682579"/>
                <a:gd name="connsiteX4" fmla="*/ 6096000 w 12190412"/>
                <a:gd name="connsiteY4" fmla="*/ 4682579 h 4682579"/>
                <a:gd name="connsiteX5" fmla="*/ 58703 w 12190412"/>
                <a:gd name="connsiteY5" fmla="*/ 3578859 h 4682579"/>
                <a:gd name="connsiteX6" fmla="*/ 0 w 12190412"/>
                <a:gd name="connsiteY6" fmla="*/ 3553459 h 468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0412" h="4682579">
                  <a:moveTo>
                    <a:pt x="0" y="0"/>
                  </a:moveTo>
                  <a:lnTo>
                    <a:pt x="12190412" y="0"/>
                  </a:lnTo>
                  <a:lnTo>
                    <a:pt x="12190412" y="3554147"/>
                  </a:lnTo>
                  <a:lnTo>
                    <a:pt x="12133297" y="3578859"/>
                  </a:lnTo>
                  <a:cubicBezTo>
                    <a:pt x="10449774" y="4272066"/>
                    <a:pt x="8359958" y="4682579"/>
                    <a:pt x="6096000" y="4682579"/>
                  </a:cubicBezTo>
                  <a:cubicBezTo>
                    <a:pt x="3832042" y="4682579"/>
                    <a:pt x="1742226" y="4272066"/>
                    <a:pt x="58703" y="3578859"/>
                  </a:cubicBezTo>
                  <a:lnTo>
                    <a:pt x="0" y="3553459"/>
                  </a:lnTo>
                  <a:close/>
                </a:path>
              </a:pathLst>
            </a:custGeom>
            <a:gradFill>
              <a:gsLst>
                <a:gs pos="100000">
                  <a:srgbClr val="0070C0"/>
                </a:gs>
                <a:gs pos="0">
                  <a:srgbClr val="00B0F0">
                    <a:alpha val="80000"/>
                  </a:srgbClr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F7F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EE924768-233C-456B-B1A0-3E1A3F760F71}"/>
              </a:ext>
            </a:extLst>
          </p:cNvPr>
          <p:cNvGrpSpPr/>
          <p:nvPr/>
        </p:nvGrpSpPr>
        <p:grpSpPr>
          <a:xfrm>
            <a:off x="5557957" y="2067518"/>
            <a:ext cx="5285634" cy="3130571"/>
            <a:chOff x="5557957" y="2024754"/>
            <a:chExt cx="5285634" cy="3130571"/>
          </a:xfrm>
        </p:grpSpPr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4EB019EF-5FA2-4249-8E0F-B9649AEF69DB}"/>
                </a:ext>
              </a:extLst>
            </p:cNvPr>
            <p:cNvSpPr/>
            <p:nvPr/>
          </p:nvSpPr>
          <p:spPr>
            <a:xfrm>
              <a:off x="5614856" y="3706723"/>
              <a:ext cx="5228735" cy="14486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09585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1</a:t>
              </a:r>
              <a:r>
                <a:rPr kumimoji="1" lang="zh-CN" altLang="en-US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、运用三角形相似的知识，解决实际问题</a:t>
              </a:r>
              <a:endParaRPr kumimoji="1" lang="en-US" altLang="zh-CN" sz="12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endParaRPr>
            </a:p>
            <a:p>
              <a:pPr lvl="0" defTabSz="609585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     </a:t>
              </a:r>
              <a:r>
                <a:rPr kumimoji="1" lang="zh-CN" altLang="en-US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（例：测量高度、河宽、盲区等不能直接测量长度或高度）。</a:t>
              </a:r>
            </a:p>
            <a:p>
              <a:pPr lvl="0" defTabSz="609585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2</a:t>
              </a:r>
              <a:r>
                <a:rPr kumimoji="1" lang="zh-CN" altLang="en-US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、巩固相似三角形所学知识点。</a:t>
              </a:r>
            </a:p>
            <a:p>
              <a:pPr lvl="0" defTabSz="609585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3</a:t>
              </a:r>
              <a:r>
                <a:rPr kumimoji="1" lang="zh-CN" altLang="en-US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、通过把实际问题转化为有关相似三角形的数学模型，</a:t>
              </a:r>
              <a:endParaRPr kumimoji="1" lang="en-US" altLang="zh-CN" sz="12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endParaRPr>
            </a:p>
            <a:p>
              <a:pPr lvl="0" defTabSz="609585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        </a:t>
              </a:r>
              <a:r>
                <a:rPr kumimoji="1" lang="zh-CN" altLang="en-US" sz="1200" kern="0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进一步了解数学建模的思想。</a:t>
              </a:r>
            </a:p>
          </p:txBody>
        </p:sp>
        <p:sp>
          <p:nvSpPr>
            <p:cNvPr id="42" name="矩形 7">
              <a:extLst>
                <a:ext uri="{FF2B5EF4-FFF2-40B4-BE49-F238E27FC236}">
                  <a16:creationId xmlns:a16="http://schemas.microsoft.com/office/drawing/2014/main" id="{51AA3A8F-1195-42EB-9509-2597B4B2E47B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5557957" y="2024754"/>
              <a:ext cx="3570208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85800">
                <a:defRPr/>
              </a:pPr>
              <a:r>
                <a:rPr lang="zh-CN" altLang="en-US" sz="6600" kern="0" dirty="0">
                  <a:solidFill>
                    <a:srgbClr val="00B0F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学习目标</a:t>
              </a:r>
            </a:p>
          </p:txBody>
        </p:sp>
        <p:sp>
          <p:nvSpPr>
            <p:cNvPr id="43" name="矩形 8">
              <a:extLst>
                <a:ext uri="{FF2B5EF4-FFF2-40B4-BE49-F238E27FC236}">
                  <a16:creationId xmlns:a16="http://schemas.microsoft.com/office/drawing/2014/main" id="{16914962-141B-44A8-9AA1-B1D799C0983A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5614856" y="3077585"/>
              <a:ext cx="481170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5800">
                <a:defRPr/>
              </a:pPr>
              <a:r>
                <a:rPr lang="en-US" altLang="zh-CN" sz="2800" kern="0" dirty="0">
                  <a:solidFill>
                    <a:srgbClr val="00B0F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LEARNING OBJECTIVES</a:t>
              </a:r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78EF02DA-0163-45E0-AE69-3B1EA0061DB5}"/>
              </a:ext>
            </a:extLst>
          </p:cNvPr>
          <p:cNvGrpSpPr/>
          <p:nvPr/>
        </p:nvGrpSpPr>
        <p:grpSpPr>
          <a:xfrm>
            <a:off x="2012873" y="2377390"/>
            <a:ext cx="2103224" cy="2103220"/>
            <a:chOff x="5408562" y="584201"/>
            <a:chExt cx="1244642" cy="1244640"/>
          </a:xfrm>
        </p:grpSpPr>
        <p:sp>
          <p:nvSpPr>
            <p:cNvPr id="45" name="椭圆 44">
              <a:extLst>
                <a:ext uri="{FF2B5EF4-FFF2-40B4-BE49-F238E27FC236}">
                  <a16:creationId xmlns:a16="http://schemas.microsoft.com/office/drawing/2014/main" id="{0154906D-05BF-4574-9BE9-68045C797B3E}"/>
                </a:ext>
              </a:extLst>
            </p:cNvPr>
            <p:cNvSpPr/>
            <p:nvPr/>
          </p:nvSpPr>
          <p:spPr>
            <a:xfrm>
              <a:off x="5408562" y="584201"/>
              <a:ext cx="1244642" cy="124464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5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6" name="矩形: 圆角 45">
              <a:extLst>
                <a:ext uri="{FF2B5EF4-FFF2-40B4-BE49-F238E27FC236}">
                  <a16:creationId xmlns:a16="http://schemas.microsoft.com/office/drawing/2014/main" id="{2367DF5F-95B8-49D0-B17C-1460300BEE74}"/>
                </a:ext>
              </a:extLst>
            </p:cNvPr>
            <p:cNvSpPr/>
            <p:nvPr/>
          </p:nvSpPr>
          <p:spPr>
            <a:xfrm>
              <a:off x="5478333" y="791144"/>
              <a:ext cx="1105101" cy="830754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6000" b="0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83147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3B62BBA1-1B3B-4D1D-9859-676D09B035DD}"/>
              </a:ext>
            </a:extLst>
          </p:cNvPr>
          <p:cNvGrpSpPr/>
          <p:nvPr/>
        </p:nvGrpSpPr>
        <p:grpSpPr>
          <a:xfrm>
            <a:off x="210705" y="105395"/>
            <a:ext cx="5425439" cy="865006"/>
            <a:chOff x="210705" y="105395"/>
            <a:chExt cx="5425439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9DAEB458-CE40-4A8A-A94C-1CDC40966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F522D291-5966-4939-BE3C-0194C1237F7E}"/>
                </a:ext>
              </a:extLst>
            </p:cNvPr>
            <p:cNvSpPr txBox="1"/>
            <p:nvPr/>
          </p:nvSpPr>
          <p:spPr>
            <a:xfrm>
              <a:off x="1142606" y="296288"/>
              <a:ext cx="44935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判定三角形相似条件知识点回顾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D743D96-4B95-4355-B82D-10652DB75330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86A4CB4D-E9CD-45BD-AD3B-6F49BDBF21BC}"/>
              </a:ext>
            </a:extLst>
          </p:cNvPr>
          <p:cNvSpPr/>
          <p:nvPr/>
        </p:nvSpPr>
        <p:spPr>
          <a:xfrm>
            <a:off x="1625376" y="1451130"/>
            <a:ext cx="2210023" cy="753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判定定理：</a:t>
            </a:r>
            <a:endParaRPr lang="en-US" altLang="zh-CN" sz="32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宋体" panose="02010600030101010101" pitchFamily="2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01081A3-EA23-49AE-BFE5-90337DEC5783}"/>
              </a:ext>
            </a:extLst>
          </p:cNvPr>
          <p:cNvSpPr/>
          <p:nvPr/>
        </p:nvSpPr>
        <p:spPr>
          <a:xfrm>
            <a:off x="1625377" y="2373040"/>
            <a:ext cx="9220423" cy="505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1.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平行于三角形一边的直线和其他两边相交，所构成的三角形与原三角形相似。</a:t>
            </a:r>
            <a:endParaRPr lang="en-US" altLang="zh-CN" sz="2000" b="1" dirty="0">
              <a:solidFill>
                <a:schemeClr val="tx1">
                  <a:lumMod val="95000"/>
                  <a:lumOff val="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宋体" panose="02010600030101010101" pitchFamily="2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4B34BA2-5F69-4AF9-8591-2EFAF9A49573}"/>
              </a:ext>
            </a:extLst>
          </p:cNvPr>
          <p:cNvSpPr txBox="1"/>
          <p:nvPr/>
        </p:nvSpPr>
        <p:spPr>
          <a:xfrm>
            <a:off x="1625377" y="3061195"/>
            <a:ext cx="8036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2.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三边成比例的两个三角形相似。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317140D-02F0-426D-A015-FE624D675F76}"/>
              </a:ext>
            </a:extLst>
          </p:cNvPr>
          <p:cNvSpPr txBox="1"/>
          <p:nvPr/>
        </p:nvSpPr>
        <p:spPr>
          <a:xfrm>
            <a:off x="1625377" y="3644065"/>
            <a:ext cx="8036859" cy="505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3.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两边成比例且夹角相等的两个三角形相似。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B763F0E-0FB7-4C62-9CE1-832CA36EFEFB}"/>
              </a:ext>
            </a:extLst>
          </p:cNvPr>
          <p:cNvSpPr txBox="1"/>
          <p:nvPr/>
        </p:nvSpPr>
        <p:spPr>
          <a:xfrm>
            <a:off x="1625377" y="4332220"/>
            <a:ext cx="8036859" cy="505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4.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两角分别相等的两个三角形相似。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DCE2AF1-5E97-45FE-92C9-032E769CDC46}"/>
              </a:ext>
            </a:extLst>
          </p:cNvPr>
          <p:cNvSpPr txBox="1"/>
          <p:nvPr/>
        </p:nvSpPr>
        <p:spPr>
          <a:xfrm>
            <a:off x="1625377" y="5020376"/>
            <a:ext cx="8036859" cy="505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5.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斜边和任意一条直角边成比例的两个直角三角形相似。</a:t>
            </a:r>
          </a:p>
        </p:txBody>
      </p:sp>
    </p:spTree>
    <p:extLst>
      <p:ext uri="{BB962C8B-B14F-4D97-AF65-F5344CB8AC3E}">
        <p14:creationId xmlns:p14="http://schemas.microsoft.com/office/powerpoint/2010/main" val="40107965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3B62BBA1-1B3B-4D1D-9859-676D09B035DD}"/>
              </a:ext>
            </a:extLst>
          </p:cNvPr>
          <p:cNvGrpSpPr/>
          <p:nvPr/>
        </p:nvGrpSpPr>
        <p:grpSpPr>
          <a:xfrm>
            <a:off x="210705" y="105395"/>
            <a:ext cx="2347673" cy="865006"/>
            <a:chOff x="210705" y="105395"/>
            <a:chExt cx="2347673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9DAEB458-CE40-4A8A-A94C-1CDC40966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F522D291-5966-4939-BE3C-0194C1237F7E}"/>
                </a:ext>
              </a:extLst>
            </p:cNvPr>
            <p:cNvSpPr txBox="1"/>
            <p:nvPr/>
          </p:nvSpPr>
          <p:spPr>
            <a:xfrm>
              <a:off x="1142606" y="296288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情景引入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D743D96-4B95-4355-B82D-10652DB75330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B6080957-C4EC-463F-91DE-89C8815B2B38}"/>
              </a:ext>
            </a:extLst>
          </p:cNvPr>
          <p:cNvSpPr/>
          <p:nvPr/>
        </p:nvSpPr>
        <p:spPr>
          <a:xfrm>
            <a:off x="1777448" y="1536099"/>
            <a:ext cx="8637104" cy="1142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路灯下行走，影子会有时长有时短，你能根据影子的长度来计算路灯高度吗？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49DCEBE0-9BF8-48E1-8B28-D06534A73B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399" y="3162270"/>
            <a:ext cx="4449799" cy="29718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518708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3B62BBA1-1B3B-4D1D-9859-676D09B035DD}"/>
              </a:ext>
            </a:extLst>
          </p:cNvPr>
          <p:cNvGrpSpPr/>
          <p:nvPr/>
        </p:nvGrpSpPr>
        <p:grpSpPr>
          <a:xfrm>
            <a:off x="210705" y="105395"/>
            <a:ext cx="2347673" cy="865006"/>
            <a:chOff x="210705" y="105395"/>
            <a:chExt cx="2347673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9DAEB458-CE40-4A8A-A94C-1CDC40966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F522D291-5966-4939-BE3C-0194C1237F7E}"/>
                </a:ext>
              </a:extLst>
            </p:cNvPr>
            <p:cNvSpPr txBox="1"/>
            <p:nvPr/>
          </p:nvSpPr>
          <p:spPr>
            <a:xfrm>
              <a:off x="1142606" y="296288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情景引入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D743D96-4B95-4355-B82D-10652DB75330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40355F6A-1BDC-40E6-880F-1318ACF080A4}"/>
              </a:ext>
            </a:extLst>
          </p:cNvPr>
          <p:cNvSpPr/>
          <p:nvPr/>
        </p:nvSpPr>
        <p:spPr>
          <a:xfrm>
            <a:off x="1263498" y="2634691"/>
            <a:ext cx="5067728" cy="1424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在阳光下，同一时刻，</a:t>
            </a:r>
            <a:endParaRPr lang="en-US" altLang="zh-CN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物体的高度与物体的影长存在某种关系：</a:t>
            </a:r>
            <a:endParaRPr lang="en-US" altLang="zh-CN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物体的高度越高，物体的影长就越长．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DADC954-3F76-4286-9CF7-70F1A6B05699}"/>
              </a:ext>
            </a:extLst>
          </p:cNvPr>
          <p:cNvSpPr/>
          <p:nvPr/>
        </p:nvSpPr>
        <p:spPr>
          <a:xfrm>
            <a:off x="1263498" y="5372788"/>
            <a:ext cx="7480152" cy="501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在平行光线的照射下，同一时刻，两个物体的高度与影长成比例。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DC1F260-1A3F-4D7B-B737-BFC6C47A023C}"/>
              </a:ext>
            </a:extLst>
          </p:cNvPr>
          <p:cNvSpPr/>
          <p:nvPr/>
        </p:nvSpPr>
        <p:spPr>
          <a:xfrm>
            <a:off x="1263498" y="1326990"/>
            <a:ext cx="81868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在操场上几个人并排站立，此时影子的长度和什么有关呢？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CBB766D0-ED33-4C0C-B33E-C151BE0A35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9" t="40011" r="42420" b="6778"/>
          <a:stretch/>
        </p:blipFill>
        <p:spPr>
          <a:xfrm>
            <a:off x="7518399" y="2445112"/>
            <a:ext cx="1964667" cy="26242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565490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3B62BBA1-1B3B-4D1D-9859-676D09B035DD}"/>
              </a:ext>
            </a:extLst>
          </p:cNvPr>
          <p:cNvGrpSpPr/>
          <p:nvPr/>
        </p:nvGrpSpPr>
        <p:grpSpPr>
          <a:xfrm>
            <a:off x="210705" y="105395"/>
            <a:ext cx="4194333" cy="865006"/>
            <a:chOff x="210705" y="105395"/>
            <a:chExt cx="4194333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9DAEB458-CE40-4A8A-A94C-1CDC40966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F522D291-5966-4939-BE3C-0194C1237F7E}"/>
                </a:ext>
              </a:extLst>
            </p:cNvPr>
            <p:cNvSpPr txBox="1"/>
            <p:nvPr/>
          </p:nvSpPr>
          <p:spPr>
            <a:xfrm>
              <a:off x="1142606" y="296288"/>
              <a:ext cx="3262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情景引入（高度问题）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D743D96-4B95-4355-B82D-10652DB75330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D935E27F-FEF5-47E8-93B1-53C1E134A6CA}"/>
              </a:ext>
            </a:extLst>
          </p:cNvPr>
          <p:cNvSpPr txBox="1"/>
          <p:nvPr/>
        </p:nvSpPr>
        <p:spPr>
          <a:xfrm>
            <a:off x="1028701" y="1405872"/>
            <a:ext cx="10182638" cy="1659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据传说，古希腊数学家、天文学家泰勒斯曾利用相似三角形的原理，在金字塔影子的顶部立一根木杆，借助太阳光线构成两个相似三角形，来测量金字塔的高度．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  <a:p>
            <a:pPr defTabSz="68580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如图，木杆长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 m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，木杆的影长为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3 m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，测得金字塔底座中心到影子顶点的长为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201 m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，求金字塔的高度．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A262922F-226A-4156-B439-9091C67F37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418" y="3500900"/>
            <a:ext cx="3453684" cy="22073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1594BE6A-8B3E-48EE-9860-5E618A3721A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98" y="4215304"/>
            <a:ext cx="3977223" cy="1552752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76F405FB-A726-4EA0-879D-4B8B9F203DD5}"/>
              </a:ext>
            </a:extLst>
          </p:cNvPr>
          <p:cNvSpPr txBox="1"/>
          <p:nvPr/>
        </p:nvSpPr>
        <p:spPr>
          <a:xfrm>
            <a:off x="1988998" y="3624749"/>
            <a:ext cx="168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构建数学模型：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F4EFCDB-FF19-4CFF-ABFA-A16A5125177A}"/>
              </a:ext>
            </a:extLst>
          </p:cNvPr>
          <p:cNvSpPr/>
          <p:nvPr/>
        </p:nvSpPr>
        <p:spPr>
          <a:xfrm>
            <a:off x="5279680" y="5268572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3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2306391-87AA-48E6-A7BB-6E987A4693FF}"/>
              </a:ext>
            </a:extLst>
          </p:cNvPr>
          <p:cNvSpPr/>
          <p:nvPr/>
        </p:nvSpPr>
        <p:spPr>
          <a:xfrm>
            <a:off x="4912881" y="5068517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57EC8A5-4A54-40C4-8509-1D413EBC7A80}"/>
              </a:ext>
            </a:extLst>
          </p:cNvPr>
          <p:cNvSpPr/>
          <p:nvPr/>
        </p:nvSpPr>
        <p:spPr>
          <a:xfrm>
            <a:off x="3977609" y="5268572"/>
            <a:ext cx="6367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201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3662340-5561-47D1-A97B-1D5E379080F5}"/>
              </a:ext>
            </a:extLst>
          </p:cNvPr>
          <p:cNvSpPr/>
          <p:nvPr/>
        </p:nvSpPr>
        <p:spPr>
          <a:xfrm>
            <a:off x="2832801" y="480842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9585759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3B62BBA1-1B3B-4D1D-9859-676D09B035DD}"/>
              </a:ext>
            </a:extLst>
          </p:cNvPr>
          <p:cNvGrpSpPr/>
          <p:nvPr/>
        </p:nvGrpSpPr>
        <p:grpSpPr>
          <a:xfrm>
            <a:off x="210705" y="105395"/>
            <a:ext cx="4194333" cy="865006"/>
            <a:chOff x="210705" y="105395"/>
            <a:chExt cx="4194333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9DAEB458-CE40-4A8A-A94C-1CDC40966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F522D291-5966-4939-BE3C-0194C1237F7E}"/>
                </a:ext>
              </a:extLst>
            </p:cNvPr>
            <p:cNvSpPr txBox="1"/>
            <p:nvPr/>
          </p:nvSpPr>
          <p:spPr>
            <a:xfrm>
              <a:off x="1142606" y="296288"/>
              <a:ext cx="3262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情景引入（高度问题）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D743D96-4B95-4355-B82D-10652DB75330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575C77E9-7C39-4D58-B714-8D379A33AB9C}"/>
              </a:ext>
            </a:extLst>
          </p:cNvPr>
          <p:cNvSpPr txBox="1"/>
          <p:nvPr/>
        </p:nvSpPr>
        <p:spPr>
          <a:xfrm>
            <a:off x="1028700" y="1280043"/>
            <a:ext cx="10470874" cy="1659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据传说，古希腊数学家、天文学家泰勒斯曾利用相似三角形的原理，在金字塔影子的顶部立一根木杆，借助太阳光线构成两个相似三角形，来测量金字塔的高度．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  <a:p>
            <a:pPr defTabSz="68580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如图，木杆长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 m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，木杆的影长为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3 m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，测得金字塔底座中心到影子顶点的长为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201 m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，求金字塔的高度．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3E79A6D-86EC-456D-A8F5-69AE656B377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406" y="4324634"/>
            <a:ext cx="3977223" cy="1552752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162EDD8B-8FDD-4D45-B165-AD81F06D0AF9}"/>
              </a:ext>
            </a:extLst>
          </p:cNvPr>
          <p:cNvSpPr txBox="1"/>
          <p:nvPr/>
        </p:nvSpPr>
        <p:spPr>
          <a:xfrm>
            <a:off x="1432406" y="3734079"/>
            <a:ext cx="168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构建数学模型：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87A0425-9001-4ADC-9769-55110A7D15E1}"/>
              </a:ext>
            </a:extLst>
          </p:cNvPr>
          <p:cNvSpPr/>
          <p:nvPr/>
        </p:nvSpPr>
        <p:spPr>
          <a:xfrm>
            <a:off x="4723088" y="5377902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3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BF4E28A-5537-4E92-8400-37D3479270F7}"/>
              </a:ext>
            </a:extLst>
          </p:cNvPr>
          <p:cNvSpPr/>
          <p:nvPr/>
        </p:nvSpPr>
        <p:spPr>
          <a:xfrm>
            <a:off x="4356289" y="5177847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467275C-1831-4133-B8D6-223E4A143E23}"/>
              </a:ext>
            </a:extLst>
          </p:cNvPr>
          <p:cNvSpPr/>
          <p:nvPr/>
        </p:nvSpPr>
        <p:spPr>
          <a:xfrm>
            <a:off x="3421017" y="5377902"/>
            <a:ext cx="6367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201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F0674150-E1D1-45A7-9620-32B74F61EF0A}"/>
              </a:ext>
            </a:extLst>
          </p:cNvPr>
          <p:cNvSpPr/>
          <p:nvPr/>
        </p:nvSpPr>
        <p:spPr>
          <a:xfrm>
            <a:off x="2276209" y="491775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B68F39BF-2D44-4A06-B0D9-D622B641C30F}"/>
                  </a:ext>
                </a:extLst>
              </p:cNvPr>
              <p:cNvSpPr txBox="1"/>
              <p:nvPr/>
            </p:nvSpPr>
            <p:spPr>
              <a:xfrm>
                <a:off x="5547457" y="3358857"/>
                <a:ext cx="4881873" cy="2725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解：∵</a:t>
                </a: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太阳光是平行光</a:t>
                </a:r>
                <a:endParaRPr lang="en-US" altLang="zh-CN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CN" altLang="en-US" b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BAO=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EDF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而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BOA=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EFD=90°</a:t>
                </a:r>
                <a:endParaRPr lang="en-US" altLang="zh-CN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zh-CN" altLang="en-US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△</m:t>
                      </m:r>
                      <m:r>
                        <a:rPr lang="en-US" altLang="zh-CN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𝐀𝐁</m:t>
                      </m:r>
                      <m:r>
                        <a:rPr lang="en-US" altLang="zh-CN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𝐎</m:t>
                      </m:r>
                      <m:r>
                        <a:rPr lang="zh-CN" altLang="en-US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∽△</m:t>
                      </m:r>
                      <m:r>
                        <a:rPr lang="en-US" altLang="zh-CN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𝐃𝐄𝐅</m:t>
                      </m:r>
                    </m:oMath>
                  </m:oMathPara>
                </a14:m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EF</m:t>
                        </m:r>
                      </m:den>
                    </m:f>
                    <m:r>
                      <m:rPr>
                        <m:nor/>
                      </m:rPr>
                      <a:rPr lang="en-US" altLang="zh-CN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AO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DF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, 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∴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BO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AO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DF</m:t>
                        </m:r>
                      </m:den>
                    </m:f>
                    <m:r>
                      <a:rPr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•</m:t>
                    </m:r>
                  </m:oMath>
                </a14:m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EF=201×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宋体" panose="02010600030101010101" pitchFamily="2" charset="-122"/>
                          </a:rPr>
                          <m:t>2</m:t>
                        </m:r>
                      </m:num>
                      <m:den>
                        <m:r>
                          <a:rPr lang="en-US" altLang="zh-CN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=134 m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因此金字塔的高度为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134m</a:t>
                </a:r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B68F39BF-2D44-4A06-B0D9-D622B641C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457" y="3358857"/>
                <a:ext cx="4881873" cy="2725490"/>
              </a:xfrm>
              <a:prstGeom prst="rect">
                <a:avLst/>
              </a:prstGeom>
              <a:blipFill>
                <a:blip r:embed="rId4"/>
                <a:stretch>
                  <a:fillRect l="-999" b="-26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44581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3B62BBA1-1B3B-4D1D-9859-676D09B035DD}"/>
              </a:ext>
            </a:extLst>
          </p:cNvPr>
          <p:cNvGrpSpPr/>
          <p:nvPr/>
        </p:nvGrpSpPr>
        <p:grpSpPr>
          <a:xfrm>
            <a:off x="210705" y="105395"/>
            <a:ext cx="4194333" cy="865006"/>
            <a:chOff x="210705" y="105395"/>
            <a:chExt cx="4194333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9DAEB458-CE40-4A8A-A94C-1CDC40966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F522D291-5966-4939-BE3C-0194C1237F7E}"/>
                </a:ext>
              </a:extLst>
            </p:cNvPr>
            <p:cNvSpPr txBox="1"/>
            <p:nvPr/>
          </p:nvSpPr>
          <p:spPr>
            <a:xfrm>
              <a:off x="1142606" y="296288"/>
              <a:ext cx="3262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情景引入（高度问题）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D743D96-4B95-4355-B82D-10652DB75330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2F973F2F-6003-419C-B1D0-2FBD2B4612D9}"/>
              </a:ext>
            </a:extLst>
          </p:cNvPr>
          <p:cNvSpPr txBox="1"/>
          <p:nvPr/>
        </p:nvSpPr>
        <p:spPr>
          <a:xfrm>
            <a:off x="1142606" y="1463325"/>
            <a:ext cx="10048855" cy="1659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据传说，古希腊数学家、天文学家泰勒斯曾利用相似三角形的原理，在金字塔影子的顶部立一根木杆，借助太阳光线构成两个相似三角形，来测量金字塔的高度．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  <a:p>
            <a:pPr defTabSz="68580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如图，木杆长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 m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，木杆的影长为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3 m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，测得金字塔底座中心到影子顶点的长为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201 m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，求金字塔的高度．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B2915AB8-5A3F-4141-A895-226AABFA565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511" y="4319485"/>
            <a:ext cx="3977223" cy="1552752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748A5EC5-B232-46A4-AD20-7C0E190F4C50}"/>
              </a:ext>
            </a:extLst>
          </p:cNvPr>
          <p:cNvSpPr txBox="1"/>
          <p:nvPr/>
        </p:nvSpPr>
        <p:spPr>
          <a:xfrm>
            <a:off x="6332108" y="4474851"/>
            <a:ext cx="3238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构建数学模型</a:t>
            </a:r>
            <a:r>
              <a:rPr lang="en-US" altLang="zh-CN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Wingdings" panose="05000000000000000000" pitchFamily="2" charset="2"/>
              </a:rPr>
              <a:t>(</a:t>
            </a:r>
            <a:r>
              <a:rPr lang="zh-CN" altLang="en-US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Wingdings" panose="05000000000000000000" pitchFamily="2" charset="2"/>
              </a:rPr>
              <a:t>△</a:t>
            </a:r>
            <a:r>
              <a:rPr lang="en-US" altLang="zh-CN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Wingdings" panose="05000000000000000000" pitchFamily="2" charset="2"/>
              </a:rPr>
              <a:t>BOA</a:t>
            </a:r>
            <a:r>
              <a:rPr lang="zh-CN" altLang="en-US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Wingdings" panose="05000000000000000000" pitchFamily="2" charset="2"/>
              </a:rPr>
              <a:t>≌△</a:t>
            </a:r>
            <a:r>
              <a:rPr lang="en-US" altLang="zh-CN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Wingdings" panose="05000000000000000000" pitchFamily="2" charset="2"/>
              </a:rPr>
              <a:t>HIA)</a:t>
            </a:r>
            <a:endParaRPr lang="zh-CN" altLang="en-US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5B2B31F-EB95-476D-A85E-90CBD404BBFB}"/>
              </a:ext>
            </a:extLst>
          </p:cNvPr>
          <p:cNvSpPr/>
          <p:nvPr/>
        </p:nvSpPr>
        <p:spPr>
          <a:xfrm>
            <a:off x="5359193" y="5437538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3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8D134201-76EC-4BB0-92A3-BE8A309DD904}"/>
              </a:ext>
            </a:extLst>
          </p:cNvPr>
          <p:cNvSpPr/>
          <p:nvPr/>
        </p:nvSpPr>
        <p:spPr>
          <a:xfrm>
            <a:off x="4992394" y="5237483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C3FB3AE-A51C-4E2D-BE40-A803FB158655}"/>
              </a:ext>
            </a:extLst>
          </p:cNvPr>
          <p:cNvSpPr/>
          <p:nvPr/>
        </p:nvSpPr>
        <p:spPr>
          <a:xfrm>
            <a:off x="3496179" y="5377496"/>
            <a:ext cx="6367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201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4939566D-D8D6-49E7-822F-30446ED0B560}"/>
              </a:ext>
            </a:extLst>
          </p:cNvPr>
          <p:cNvSpPr/>
          <p:nvPr/>
        </p:nvSpPr>
        <p:spPr>
          <a:xfrm>
            <a:off x="2912314" y="4977386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？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BC15A1F-D711-4E6E-A5B3-A4860130045C}"/>
              </a:ext>
            </a:extLst>
          </p:cNvPr>
          <p:cNvSpPr txBox="1"/>
          <p:nvPr/>
        </p:nvSpPr>
        <p:spPr>
          <a:xfrm>
            <a:off x="2773822" y="3249610"/>
            <a:ext cx="7641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想一想还有其他方法可以求得金字塔高度吗？</a:t>
            </a: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31DA32CC-2B49-4363-9138-E14A60319E2D}"/>
              </a:ext>
            </a:extLst>
          </p:cNvPr>
          <p:cNvCxnSpPr>
            <a:cxnSpLocks/>
          </p:cNvCxnSpPr>
          <p:nvPr/>
        </p:nvCxnSpPr>
        <p:spPr>
          <a:xfrm>
            <a:off x="4387835" y="5177923"/>
            <a:ext cx="0" cy="424997"/>
          </a:xfrm>
          <a:prstGeom prst="line">
            <a:avLst/>
          </a:prstGeom>
          <a:noFill/>
          <a:ln w="25400" cap="flat" cmpd="sng" algn="ctr">
            <a:solidFill>
              <a:srgbClr val="4B14A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7" name="矩形 16">
            <a:extLst>
              <a:ext uri="{FF2B5EF4-FFF2-40B4-BE49-F238E27FC236}">
                <a16:creationId xmlns:a16="http://schemas.microsoft.com/office/drawing/2014/main" id="{C2EAD9C8-8217-4FF1-973F-F7FC0EFB7AFB}"/>
              </a:ext>
            </a:extLst>
          </p:cNvPr>
          <p:cNvSpPr/>
          <p:nvPr/>
        </p:nvSpPr>
        <p:spPr>
          <a:xfrm>
            <a:off x="4182148" y="4708551"/>
            <a:ext cx="3786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H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74ED9297-828E-4260-AD7D-39A5CCC90A03}"/>
              </a:ext>
            </a:extLst>
          </p:cNvPr>
          <p:cNvSpPr/>
          <p:nvPr/>
        </p:nvSpPr>
        <p:spPr>
          <a:xfrm>
            <a:off x="4208498" y="5653860"/>
            <a:ext cx="2696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I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45691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7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2057</Words>
  <Application>Microsoft Office PowerPoint</Application>
  <PresentationFormat>宽屏</PresentationFormat>
  <Paragraphs>198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等线 Light</vt:lpstr>
      <vt:lpstr>思源黑体 CN Bold</vt:lpstr>
      <vt:lpstr>思源黑体 CN Light</vt:lpstr>
      <vt:lpstr>思源宋体 CN Light</vt:lpstr>
      <vt:lpstr>Arial</vt:lpstr>
      <vt:lpstr>Cambria Math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48</cp:revision>
  <dcterms:created xsi:type="dcterms:W3CDTF">2020-03-21T06:52:04Z</dcterms:created>
  <dcterms:modified xsi:type="dcterms:W3CDTF">2021-01-09T09:39:25Z</dcterms:modified>
</cp:coreProperties>
</file>