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6" r:id="rId6"/>
    <p:sldId id="277" r:id="rId7"/>
    <p:sldId id="279" r:id="rId8"/>
    <p:sldId id="281" r:id="rId9"/>
    <p:sldId id="282" r:id="rId10"/>
    <p:sldId id="261" r:id="rId11"/>
    <p:sldId id="262" r:id="rId12"/>
    <p:sldId id="278" r:id="rId13"/>
    <p:sldId id="280" r:id="rId14"/>
    <p:sldId id="283" r:id="rId15"/>
    <p:sldId id="284" r:id="rId16"/>
    <p:sldId id="285" r:id="rId17"/>
    <p:sldId id="286" r:id="rId18"/>
    <p:sldId id="287" r:id="rId19"/>
    <p:sldId id="288" r:id="rId20"/>
    <p:sldId id="263" r:id="rId21"/>
    <p:sldId id="26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56E"/>
    <a:srgbClr val="F3740E"/>
    <a:srgbClr val="F49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067C0205-5ABF-4960-A8F5-3CA804391493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0310E246-1175-4C1D-90E0-E3993230B4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71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D024D6-15E9-40AF-9870-8934E35A4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9F9B80-F8E4-438F-9E9C-CA3410F7A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F7B90-0090-475D-8371-8A369548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BF081D-34B7-4145-B3F7-B6E9B4BB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AF2C30-6F1B-4472-B702-B2532909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528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465FEE-7317-4A6D-B00D-F5884A13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D0DFB0-5C7A-4E8E-A7D3-6FD29457E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2EE048-E54F-42D0-ADA5-5115DE3D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0DF3EA-04E7-455A-9DA5-1C128AE1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1142C3-257F-4EDD-8780-A9FA2BDE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00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CD4B0-4312-4DB3-9C68-7C8C6AC8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7BEFEF-2648-446D-AAC4-681DC1631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94A898-BB8E-4DD3-A420-F52B9DE6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674EBA-84F0-4C23-9285-FD279B9A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77907-643F-47FF-A6FA-6DE7FDB3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137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734A48-52ED-4B3F-8DEA-A9EFA8F7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FA7097-6D5E-4C33-BD02-817D5A1BA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A7258F-3908-47C2-8C9A-82116CF3C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A32398-4D45-482E-941B-D880C7AB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31B12F-77FC-4599-AA97-0C3A0250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DAB70A-7020-4949-A8CC-C993E2CA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92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8D179-AC7B-4A23-9ED7-47FA9706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F4EBF5-BCD3-47C1-8FA4-F88EA3104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BE68EA-8D14-4080-99D4-E13D50974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88D2A6-3F31-4AE2-A8C4-D96DAB3A1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C3D723-5F63-4DE1-AF59-693501A97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170367-914C-4DF8-AAB8-ACF81598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C316E4-9366-40A0-B9BF-9AD730F2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FD50DE-9F2B-4489-A41F-F0A6406B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927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BB8F2C-7ADF-4F2C-980C-C8457337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391C4C-B857-489D-8DDC-6506CF62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B8B6BE-4F48-4D64-ACBA-3D1DCCBA1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A9BD5218-BD8C-4CCA-B2DC-B1613B706AFB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C288F-8380-4D33-A268-5CD1EA67F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0D93A-3B96-4FFE-80AE-456C1FA8C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2F3D649-5BD1-46FE-B989-A8D97432BE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69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被分类的书特写镜头照片-书堆,书店,书籍,书籍装订,什锦,信息,图书馆,学习,教育,景深,桩,模糊,焦点,知识,研究,精装书,阅读-海量高质量免版权图片素材-设计师素材-摄影图片-sitapix-西田图像">
            <a:extLst>
              <a:ext uri="{FF2B5EF4-FFF2-40B4-BE49-F238E27FC236}">
                <a16:creationId xmlns:a16="http://schemas.microsoft.com/office/drawing/2014/main" id="{FDAD98CE-E68F-4CD6-B3A8-D57A0345F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0" r="39059"/>
          <a:stretch/>
        </p:blipFill>
        <p:spPr bwMode="auto">
          <a:xfrm>
            <a:off x="6988246" y="2"/>
            <a:ext cx="5286622" cy="6857999"/>
          </a:xfrm>
          <a:custGeom>
            <a:avLst/>
            <a:gdLst>
              <a:gd name="connsiteX0" fmla="*/ 1534888 w 5286622"/>
              <a:gd name="connsiteY0" fmla="*/ 0 h 6857999"/>
              <a:gd name="connsiteX1" fmla="*/ 5286622 w 5286622"/>
              <a:gd name="connsiteY1" fmla="*/ 0 h 6857999"/>
              <a:gd name="connsiteX2" fmla="*/ 5286622 w 5286622"/>
              <a:gd name="connsiteY2" fmla="*/ 6857999 h 6857999"/>
              <a:gd name="connsiteX3" fmla="*/ 0 w 528662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622" h="6857999">
                <a:moveTo>
                  <a:pt x="1534888" y="0"/>
                </a:moveTo>
                <a:lnTo>
                  <a:pt x="5286622" y="0"/>
                </a:lnTo>
                <a:lnTo>
                  <a:pt x="5286622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DE6D99C-2252-4CD7-8682-B60E1C7143B8}"/>
              </a:ext>
            </a:extLst>
          </p:cNvPr>
          <p:cNvGrpSpPr/>
          <p:nvPr/>
        </p:nvGrpSpPr>
        <p:grpSpPr>
          <a:xfrm flipH="1" flipV="1">
            <a:off x="11149378" y="468029"/>
            <a:ext cx="303107" cy="303107"/>
            <a:chOff x="962675" y="5112327"/>
            <a:chExt cx="672161" cy="672161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564FCAD-A481-4BE6-9F7F-22FA4F073935}"/>
                </a:ext>
              </a:extLst>
            </p:cNvPr>
            <p:cNvCxnSpPr/>
            <p:nvPr/>
          </p:nvCxnSpPr>
          <p:spPr>
            <a:xfrm flipH="1">
              <a:off x="962675" y="5784488"/>
              <a:ext cx="672161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alpha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AAAA189-9BEC-4971-B600-5439897A7675}"/>
                </a:ext>
              </a:extLst>
            </p:cNvPr>
            <p:cNvCxnSpPr/>
            <p:nvPr/>
          </p:nvCxnSpPr>
          <p:spPr>
            <a:xfrm flipV="1">
              <a:off x="962675" y="5112327"/>
              <a:ext cx="0" cy="67216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alpha val="6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1A57DEB-4ED4-4153-8A92-3B850276F4E8}"/>
              </a:ext>
            </a:extLst>
          </p:cNvPr>
          <p:cNvGrpSpPr/>
          <p:nvPr/>
        </p:nvGrpSpPr>
        <p:grpSpPr>
          <a:xfrm>
            <a:off x="909628" y="5306900"/>
            <a:ext cx="4037060" cy="369332"/>
            <a:chOff x="1149457" y="5016542"/>
            <a:chExt cx="4037060" cy="36933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59E7671-84A3-449F-BA29-E90EF8419477}"/>
                </a:ext>
              </a:extLst>
            </p:cNvPr>
            <p:cNvSpPr txBox="1"/>
            <p:nvPr/>
          </p:nvSpPr>
          <p:spPr>
            <a:xfrm>
              <a:off x="4259697" y="5100758"/>
              <a:ext cx="92682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F0502020204030204"/>
                  <a:ea typeface="Microsoft YaHei"/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lt"/>
                </a:rPr>
                <a:t>20XX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lt"/>
              </a:endParaRPr>
            </a:p>
          </p:txBody>
        </p:sp>
        <p:sp>
          <p:nvSpPr>
            <p:cNvPr id="25" name="圆角矩形">
              <a:extLst>
                <a:ext uri="{FF2B5EF4-FFF2-40B4-BE49-F238E27FC236}">
                  <a16:creationId xmlns:a16="http://schemas.microsoft.com/office/drawing/2014/main" id="{BFD7CB04-8EEC-4F5F-9E49-377EEEBE14E8}"/>
                </a:ext>
              </a:extLst>
            </p:cNvPr>
            <p:cNvSpPr/>
            <p:nvPr/>
          </p:nvSpPr>
          <p:spPr>
            <a:xfrm>
              <a:off x="114945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kern="0" dirty="0">
                  <a:solidFill>
                    <a:prstClr val="white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主讲人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圆角矩形">
              <a:extLst>
                <a:ext uri="{FF2B5EF4-FFF2-40B4-BE49-F238E27FC236}">
                  <a16:creationId xmlns:a16="http://schemas.microsoft.com/office/drawing/2014/main" id="{25E2EF6A-4A44-42A3-A5CB-8CF8ED109DF4}"/>
                </a:ext>
              </a:extLst>
            </p:cNvPr>
            <p:cNvSpPr/>
            <p:nvPr/>
          </p:nvSpPr>
          <p:spPr>
            <a:xfrm>
              <a:off x="321420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讲课时间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7A672DB-CB5E-4C16-A417-E5175946B2AD}"/>
                </a:ext>
              </a:extLst>
            </p:cNvPr>
            <p:cNvSpPr txBox="1"/>
            <p:nvPr/>
          </p:nvSpPr>
          <p:spPr>
            <a:xfrm>
              <a:off x="1902203" y="5100758"/>
              <a:ext cx="13562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</a:rPr>
                <a:t>xippt</a:t>
              </a:r>
              <a:endParaRPr lang="en-US" sz="1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69602F4-AB0B-47A9-804B-2C7ADD177E2A}"/>
              </a:ext>
            </a:extLst>
          </p:cNvPr>
          <p:cNvGrpSpPr/>
          <p:nvPr/>
        </p:nvGrpSpPr>
        <p:grpSpPr>
          <a:xfrm>
            <a:off x="827586" y="1964623"/>
            <a:ext cx="6449915" cy="1979997"/>
            <a:chOff x="1753691" y="1813351"/>
            <a:chExt cx="6449915" cy="197999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659F60E-D5D1-431A-9A73-12C7BFEB0586}"/>
                </a:ext>
              </a:extLst>
            </p:cNvPr>
            <p:cNvSpPr/>
            <p:nvPr/>
          </p:nvSpPr>
          <p:spPr bwMode="auto">
            <a:xfrm>
              <a:off x="1753691" y="1813351"/>
              <a:ext cx="5830442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en-US" sz="88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宋体 CN Light" panose="02020300000000000000" pitchFamily="18" charset="-122"/>
                  <a:ea typeface="思源宋体 CN Light" panose="02020300000000000000" pitchFamily="18" charset="-122"/>
                  <a:cs typeface="胡晓波男神体" panose="02010600030101010101" pitchFamily="2" charset="-122"/>
                </a:rPr>
                <a:t>锐角三角形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4E53E4F-21CF-41FA-9975-2DE8DF446CF1}"/>
                </a:ext>
              </a:extLst>
            </p:cNvPr>
            <p:cNvSpPr/>
            <p:nvPr/>
          </p:nvSpPr>
          <p:spPr>
            <a:xfrm>
              <a:off x="1776745" y="3516349"/>
              <a:ext cx="64268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TOPIC 28.1 ACUTE TRIANGLE (SINE, COSINE, TANGENT VALUE OF SPECIAL ANGLE)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608E955-91EC-409B-9FC8-39B12C9B0048}"/>
                </a:ext>
              </a:extLst>
            </p:cNvPr>
            <p:cNvCxnSpPr>
              <a:cxnSpLocks/>
            </p:cNvCxnSpPr>
            <p:nvPr/>
          </p:nvCxnSpPr>
          <p:spPr>
            <a:xfrm>
              <a:off x="1877240" y="3312813"/>
              <a:ext cx="6127030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93CADEE-5614-46B1-8850-E09C871263EC}"/>
              </a:ext>
            </a:extLst>
          </p:cNvPr>
          <p:cNvSpPr/>
          <p:nvPr/>
        </p:nvSpPr>
        <p:spPr bwMode="auto">
          <a:xfrm>
            <a:off x="871128" y="1224665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第二十八章</a:t>
            </a:r>
            <a:r>
              <a:rPr lang="en-US" altLang="zh-CN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02</a:t>
            </a: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锐角三角函数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92A5B81-9FA6-4C52-B177-CFBD7D453799}"/>
              </a:ext>
            </a:extLst>
          </p:cNvPr>
          <p:cNvSpPr/>
          <p:nvPr/>
        </p:nvSpPr>
        <p:spPr bwMode="auto">
          <a:xfrm>
            <a:off x="619825" y="410850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kern="10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（余弦、正弦）</a:t>
            </a: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62B85E3E-DED0-43AF-842A-8570DEA304DC}"/>
              </a:ext>
            </a:extLst>
          </p:cNvPr>
          <p:cNvSpPr/>
          <p:nvPr/>
        </p:nvSpPr>
        <p:spPr>
          <a:xfrm>
            <a:off x="6854474" y="4046220"/>
            <a:ext cx="866764" cy="2811780"/>
          </a:xfrm>
          <a:custGeom>
            <a:avLst/>
            <a:gdLst>
              <a:gd name="connsiteX0" fmla="*/ 553650 w 771739"/>
              <a:gd name="connsiteY0" fmla="*/ 0 h 2477350"/>
              <a:gd name="connsiteX1" fmla="*/ 771739 w 771739"/>
              <a:gd name="connsiteY1" fmla="*/ 0 h 2477350"/>
              <a:gd name="connsiteX2" fmla="*/ 218089 w 771739"/>
              <a:gd name="connsiteY2" fmla="*/ 2477350 h 2477350"/>
              <a:gd name="connsiteX3" fmla="*/ 0 w 771739"/>
              <a:gd name="connsiteY3" fmla="*/ 2477350 h 2477350"/>
              <a:gd name="connsiteX4" fmla="*/ 553650 w 771739"/>
              <a:gd name="connsiteY4" fmla="*/ 0 h 247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39" h="2477350">
                <a:moveTo>
                  <a:pt x="553650" y="0"/>
                </a:moveTo>
                <a:lnTo>
                  <a:pt x="771739" y="0"/>
                </a:lnTo>
                <a:lnTo>
                  <a:pt x="218089" y="2477350"/>
                </a:lnTo>
                <a:lnTo>
                  <a:pt x="0" y="2477350"/>
                </a:lnTo>
                <a:lnTo>
                  <a:pt x="553650" y="0"/>
                </a:ln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444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A9C3581-D7D8-4DFB-B831-68B3F2346F00}"/>
              </a:ext>
            </a:extLst>
          </p:cNvPr>
          <p:cNvSpPr txBox="1"/>
          <p:nvPr/>
        </p:nvSpPr>
        <p:spPr>
          <a:xfrm>
            <a:off x="1117061" y="-240632"/>
            <a:ext cx="46458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950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sz="59500" dirty="0">
              <a:gradFill>
                <a:gsLst>
                  <a:gs pos="0">
                    <a:srgbClr val="F49412"/>
                  </a:gs>
                  <a:gs pos="100000">
                    <a:srgbClr val="F3740E"/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C8DE04-91F1-4BFE-A9E3-BF0ED96FC87E}"/>
              </a:ext>
            </a:extLst>
          </p:cNvPr>
          <p:cNvSpPr txBox="1"/>
          <p:nvPr/>
        </p:nvSpPr>
        <p:spPr>
          <a:xfrm>
            <a:off x="1872344" y="5421868"/>
            <a:ext cx="3211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TWO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88D71DD-4197-423B-BB37-C5747ED577E5}"/>
              </a:ext>
            </a:extLst>
          </p:cNvPr>
          <p:cNvSpPr/>
          <p:nvPr/>
        </p:nvSpPr>
        <p:spPr>
          <a:xfrm>
            <a:off x="6429117" y="3980944"/>
            <a:ext cx="6429115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、理解余弦的概念。</a:t>
            </a:r>
          </a:p>
          <a:p>
            <a:pPr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、理解正切的概念。</a:t>
            </a:r>
          </a:p>
          <a:p>
            <a:pPr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、利用余弦、正切进行相关计算。</a:t>
            </a:r>
          </a:p>
        </p:txBody>
      </p:sp>
      <p:sp>
        <p:nvSpPr>
          <p:cNvPr id="10" name="矩形 7">
            <a:extLst>
              <a:ext uri="{FF2B5EF4-FFF2-40B4-BE49-F238E27FC236}">
                <a16:creationId xmlns:a16="http://schemas.microsoft.com/office/drawing/2014/main" id="{7B3F42B9-7AAC-4D90-95E3-CB687C92C2C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29117" y="2764692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6600" kern="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练一练</a:t>
            </a: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E48DA3EE-0373-471D-A57E-7C041F3556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29117" y="2118702"/>
            <a:ext cx="4811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HOMEWORK PRACTICE</a:t>
            </a:r>
          </a:p>
        </p:txBody>
      </p:sp>
    </p:spTree>
    <p:extLst>
      <p:ext uri="{BB962C8B-B14F-4D97-AF65-F5344CB8AC3E}">
        <p14:creationId xmlns:p14="http://schemas.microsoft.com/office/powerpoint/2010/main" val="2760145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A9D02394-23D9-48BC-AC8F-F8649F32E2CD}"/>
              </a:ext>
            </a:extLst>
          </p:cNvPr>
          <p:cNvSpPr/>
          <p:nvPr/>
        </p:nvSpPr>
        <p:spPr>
          <a:xfrm>
            <a:off x="1454689" y="1566410"/>
            <a:ext cx="7624482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A=30°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=?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64248BA4-8E3A-485B-982F-17A80F613EF3}"/>
              </a:ext>
            </a:extLst>
          </p:cNvPr>
          <p:cNvGrpSpPr>
            <a:grpSpLocks/>
          </p:cNvGrpSpPr>
          <p:nvPr/>
        </p:nvGrpSpPr>
        <p:grpSpPr bwMode="auto">
          <a:xfrm>
            <a:off x="8013827" y="2304183"/>
            <a:ext cx="2812936" cy="3006806"/>
            <a:chOff x="113" y="55"/>
            <a:chExt cx="1103" cy="998"/>
          </a:xfrm>
        </p:grpSpPr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7BEABBE7-B5EB-40AC-A373-9F63909A69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C5B9"/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6795030C-80DD-4A08-9091-C5387E8C1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87DD2078-0505-4108-8A14-68A5076A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CBDB27BC-05D6-44F3-87C7-71AAD1C0B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D149935-2FA5-48DF-A343-0C73C0EE7477}"/>
                  </a:ext>
                </a:extLst>
              </p:cNvPr>
              <p:cNvSpPr txBox="1"/>
              <p:nvPr/>
            </p:nvSpPr>
            <p:spPr>
              <a:xfrm>
                <a:off x="1454689" y="3281138"/>
                <a:ext cx="6368976" cy="20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∠C=90°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∠A=30°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而在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30°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角所对的边等于斜边的一边</a:t>
                </a:r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AB=4, 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由勾股定理得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𝑨𝑩</m:t>
                            </m:r>
                          </m:e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𝑨𝑪</m:t>
                            </m:r>
                          </m:e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 A=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dirty="0">
                            <a:solidFill>
                              <a:srgbClr val="FF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D149935-2FA5-48DF-A343-0C73C0EE7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689" y="3281138"/>
                <a:ext cx="6368976" cy="2029851"/>
              </a:xfrm>
              <a:prstGeom prst="rect">
                <a:avLst/>
              </a:prstGeom>
              <a:blipFill>
                <a:blip r:embed="rId3"/>
                <a:stretch>
                  <a:fillRect l="-862" b="-12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673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CB966F8D-C005-411B-9641-0400FC8D2A00}"/>
              </a:ext>
            </a:extLst>
          </p:cNvPr>
          <p:cNvSpPr/>
          <p:nvPr/>
        </p:nvSpPr>
        <p:spPr>
          <a:xfrm>
            <a:off x="1666985" y="1372298"/>
            <a:ext cx="7624482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A=45°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=?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79D05149-FF6F-42F8-8212-17DE3061A421}"/>
              </a:ext>
            </a:extLst>
          </p:cNvPr>
          <p:cNvGrpSpPr>
            <a:grpSpLocks/>
          </p:cNvGrpSpPr>
          <p:nvPr/>
        </p:nvGrpSpPr>
        <p:grpSpPr bwMode="auto">
          <a:xfrm>
            <a:off x="8262306" y="2194614"/>
            <a:ext cx="2309592" cy="2468771"/>
            <a:chOff x="113" y="55"/>
            <a:chExt cx="1103" cy="998"/>
          </a:xfrm>
        </p:grpSpPr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id="{6C91FC8D-A849-4E67-A65E-CCC7F6F038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C5B9"/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D6641C6C-4439-4031-833A-7048EB33A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AFB7A4BD-BF80-4124-AC8A-F5DD7B0D6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F100004C-BC9A-496A-B7A9-C95D9AAB6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E7B906E-EA50-4EF1-85F4-B281DF63138A}"/>
                  </a:ext>
                </a:extLst>
              </p:cNvPr>
              <p:cNvSpPr txBox="1"/>
              <p:nvPr/>
            </p:nvSpPr>
            <p:spPr>
              <a:xfrm>
                <a:off x="1666985" y="2521434"/>
                <a:ext cx="6368976" cy="2113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∠C=90°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∠A=45°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为等腰直角三角形，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BC=AC=2</a:t>
                </a:r>
                <a:r>
                  <a:rPr lang="en-US" altLang="zh-CN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由勾股定理得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 A=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dirty="0">
                            <a:solidFill>
                              <a:srgbClr val="FF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dirty="0">
                            <a:solidFill>
                              <a:srgbClr val="FF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E7B906E-EA50-4EF1-85F4-B281DF631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985" y="2521434"/>
                <a:ext cx="6368976" cy="2113014"/>
              </a:xfrm>
              <a:prstGeom prst="rect">
                <a:avLst/>
              </a:prstGeom>
              <a:blipFill>
                <a:blip r:embed="rId3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6587E6F9-DCBD-4726-AC00-AC169C618840}"/>
              </a:ext>
            </a:extLst>
          </p:cNvPr>
          <p:cNvSpPr txBox="1"/>
          <p:nvPr/>
        </p:nvSpPr>
        <p:spPr>
          <a:xfrm>
            <a:off x="1727384" y="5485702"/>
            <a:ext cx="4585447" cy="4001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若∠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A=60°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AC=2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=?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898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38FF93FF-9908-4FDC-A06B-87FA214C0688}"/>
              </a:ext>
            </a:extLst>
          </p:cNvPr>
          <p:cNvSpPr/>
          <p:nvPr/>
        </p:nvSpPr>
        <p:spPr>
          <a:xfrm>
            <a:off x="1487885" y="1780204"/>
            <a:ext cx="7624482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A=30°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tanA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=?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3FCA21C8-DD66-4489-988D-C0C24864E67D}"/>
              </a:ext>
            </a:extLst>
          </p:cNvPr>
          <p:cNvGrpSpPr>
            <a:grpSpLocks/>
          </p:cNvGrpSpPr>
          <p:nvPr/>
        </p:nvGrpSpPr>
        <p:grpSpPr bwMode="auto">
          <a:xfrm>
            <a:off x="8202670" y="2543987"/>
            <a:ext cx="2309592" cy="2468771"/>
            <a:chOff x="113" y="55"/>
            <a:chExt cx="1103" cy="998"/>
          </a:xfrm>
        </p:grpSpPr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id="{444E0542-1D21-4EEC-BE21-D9683520DD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66DAE37C-A770-451E-8444-2B1480D99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51A86AB5-A2D4-4B61-98CC-E277E44C5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CFA29F10-340B-491E-B004-28609D6A4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7E10A5D-C745-43D9-B86D-F61E61D8ED8B}"/>
                  </a:ext>
                </a:extLst>
              </p:cNvPr>
              <p:cNvSpPr txBox="1"/>
              <p:nvPr/>
            </p:nvSpPr>
            <p:spPr>
              <a:xfrm>
                <a:off x="1487885" y="2913273"/>
                <a:ext cx="6368976" cy="200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∠C=90°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∠A=30°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而在</a:t>
                </a:r>
                <a:r>
                  <a:rPr lang="en-US" altLang="zh-CN" sz="1800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30°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角所对的边等于斜边的一边</a:t>
                </a:r>
                <a:endParaRPr lang="en-US" altLang="zh-CN" sz="18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AB=4, 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由勾股定理得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𝑨𝑩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𝑨𝑪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altLang="zh-CN" sz="18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800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tanA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zh-CN" alt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zh-CN" alt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1800" b="1" dirty="0">
                            <a:solidFill>
                              <a:srgbClr val="FF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altLang="zh-CN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zh-CN" sz="18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7E10A5D-C745-43D9-B86D-F61E61D8E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85" y="2913273"/>
                <a:ext cx="6368976" cy="2009204"/>
              </a:xfrm>
              <a:prstGeom prst="rect">
                <a:avLst/>
              </a:prstGeom>
              <a:blipFill>
                <a:blip r:embed="rId3"/>
                <a:stretch>
                  <a:fillRect l="-766" b="-1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179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37ACC69F-DCFC-47D8-B670-2D2A86F554E2}"/>
              </a:ext>
            </a:extLst>
          </p:cNvPr>
          <p:cNvSpPr/>
          <p:nvPr/>
        </p:nvSpPr>
        <p:spPr>
          <a:xfrm>
            <a:off x="1833964" y="1656755"/>
            <a:ext cx="7624482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A=45°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tanA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=?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5A8C8E33-702F-4FEC-B5F4-470EF7A29FC2}"/>
              </a:ext>
            </a:extLst>
          </p:cNvPr>
          <p:cNvGrpSpPr>
            <a:grpSpLocks/>
          </p:cNvGrpSpPr>
          <p:nvPr/>
        </p:nvGrpSpPr>
        <p:grpSpPr bwMode="auto">
          <a:xfrm>
            <a:off x="8123942" y="2404840"/>
            <a:ext cx="2309592" cy="2468771"/>
            <a:chOff x="113" y="55"/>
            <a:chExt cx="1103" cy="998"/>
          </a:xfrm>
        </p:grpSpPr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id="{B53F9A1B-8BBF-4AD6-B18B-C1C157AD52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1AEC1284-598A-4323-9343-B881CE9E3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1C1D16A3-FC70-4BB4-8F19-B4BEA3E3F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1382A738-608E-43F1-BC84-29106C97F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9BC1952-8904-473C-B08D-EB37389B4CE7}"/>
                  </a:ext>
                </a:extLst>
              </p:cNvPr>
              <p:cNvSpPr txBox="1"/>
              <p:nvPr/>
            </p:nvSpPr>
            <p:spPr>
              <a:xfrm>
                <a:off x="1833964" y="3060952"/>
                <a:ext cx="6368976" cy="147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∠C=90°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∠A=45°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为等腰直角三角形，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BC=AC=2</a:t>
                </a:r>
                <a:r>
                  <a:rPr lang="en-US" altLang="zh-CN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tan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  <m:r>
                      <a:rPr lang="en-US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9BC1952-8904-473C-B08D-EB37389B4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64" y="3060952"/>
                <a:ext cx="6368976" cy="1473480"/>
              </a:xfrm>
              <a:prstGeom prst="rect">
                <a:avLst/>
              </a:prstGeom>
              <a:blipFill>
                <a:blip r:embed="rId3"/>
                <a:stretch>
                  <a:fillRect l="-861" b="-1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3D74483F-D1FD-4277-BCB2-FB4A0776ACAF}"/>
              </a:ext>
            </a:extLst>
          </p:cNvPr>
          <p:cNvSpPr txBox="1"/>
          <p:nvPr/>
        </p:nvSpPr>
        <p:spPr>
          <a:xfrm>
            <a:off x="3563676" y="5410051"/>
            <a:ext cx="4585447" cy="4001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若∠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A=60°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tanA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=?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4702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0AEAB4AB-5135-4BC1-BB38-E101DCB16BE5}"/>
              </a:ext>
            </a:extLst>
          </p:cNvPr>
          <p:cNvSpPr/>
          <p:nvPr/>
        </p:nvSpPr>
        <p:spPr>
          <a:xfrm>
            <a:off x="1621528" y="1723442"/>
            <a:ext cx="7624482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AB=10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BC=6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?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8D028470-AF41-4706-AFA8-2E8CB318B3DD}"/>
              </a:ext>
            </a:extLst>
          </p:cNvPr>
          <p:cNvGrpSpPr>
            <a:grpSpLocks/>
          </p:cNvGrpSpPr>
          <p:nvPr/>
        </p:nvGrpSpPr>
        <p:grpSpPr bwMode="auto">
          <a:xfrm>
            <a:off x="8222256" y="2722892"/>
            <a:ext cx="2309592" cy="2468771"/>
            <a:chOff x="113" y="55"/>
            <a:chExt cx="1103" cy="998"/>
          </a:xfrm>
        </p:grpSpPr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id="{55E4EFCF-A63C-4279-BBC3-8E7BCE8E8B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F9A9281B-CAD2-439F-95D7-3E4E73FB8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79536766-2537-4E0A-B69F-C821055B4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626812D4-B519-4F43-9AC9-A473C552B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B3E69EB-9481-47BE-A544-A0A0BFC04373}"/>
                  </a:ext>
                </a:extLst>
              </p:cNvPr>
              <p:cNvSpPr txBox="1"/>
              <p:nvPr/>
            </p:nvSpPr>
            <p:spPr>
              <a:xfrm>
                <a:off x="1610713" y="3061484"/>
                <a:ext cx="6368976" cy="2344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由勾股定理得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=8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因此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sinA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cosA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tanA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B3E69EB-9481-47BE-A544-A0A0BFC04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713" y="3061484"/>
                <a:ext cx="6368976" cy="2344103"/>
              </a:xfrm>
              <a:prstGeom prst="rect">
                <a:avLst/>
              </a:prstGeom>
              <a:blipFill>
                <a:blip r:embed="rId3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263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1732120" cy="865006"/>
            <a:chOff x="210705" y="105395"/>
            <a:chExt cx="173212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变式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A53B2B6-E2C2-48D1-877D-63552F6E280A}"/>
                  </a:ext>
                </a:extLst>
              </p:cNvPr>
              <p:cNvSpPr/>
              <p:nvPr/>
            </p:nvSpPr>
            <p:spPr>
              <a:xfrm>
                <a:off x="1942825" y="1574355"/>
                <a:ext cx="7624482" cy="693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 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中，∠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C=90°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，若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sinA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，求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tanA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cosA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的值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?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A53B2B6-E2C2-48D1-877D-63552F6E2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825" y="1574355"/>
                <a:ext cx="7624482" cy="693460"/>
              </a:xfrm>
              <a:prstGeom prst="rect">
                <a:avLst/>
              </a:prstGeom>
              <a:blipFill>
                <a:blip r:embed="rId3"/>
                <a:stretch>
                  <a:fillRect l="-880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6">
            <a:extLst>
              <a:ext uri="{FF2B5EF4-FFF2-40B4-BE49-F238E27FC236}">
                <a16:creationId xmlns:a16="http://schemas.microsoft.com/office/drawing/2014/main" id="{45A8F9CD-F892-4EE7-8D05-C90C81ED75F8}"/>
              </a:ext>
            </a:extLst>
          </p:cNvPr>
          <p:cNvGrpSpPr>
            <a:grpSpLocks/>
          </p:cNvGrpSpPr>
          <p:nvPr/>
        </p:nvGrpSpPr>
        <p:grpSpPr bwMode="auto">
          <a:xfrm>
            <a:off x="4236289" y="2643379"/>
            <a:ext cx="2309592" cy="2468771"/>
            <a:chOff x="113" y="55"/>
            <a:chExt cx="1103" cy="998"/>
          </a:xfrm>
        </p:grpSpPr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id="{F7184C16-8504-4A3F-A54F-EB2E0ADB52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B135C7AC-BBBB-4675-AEBC-30BB613AE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BFB9FF43-928B-4CFA-B616-BE70E6470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A8F5F7AE-E1BA-4778-B937-32AAFF41D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854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555861B-E648-443B-B192-D2A8F7400078}"/>
                  </a:ext>
                </a:extLst>
              </p:cNvPr>
              <p:cNvSpPr/>
              <p:nvPr/>
            </p:nvSpPr>
            <p:spPr>
              <a:xfrm>
                <a:off x="1658487" y="970401"/>
                <a:ext cx="5982215" cy="755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．在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90°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tanA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cosB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555861B-E648-443B-B192-D2A8F7400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87" y="970401"/>
                <a:ext cx="5982215" cy="755335"/>
              </a:xfrm>
              <a:prstGeom prst="rect">
                <a:avLst/>
              </a:prstGeom>
              <a:blipFill>
                <a:blip r:embed="rId3"/>
                <a:stretch>
                  <a:fillRect l="-815" r="-306" b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0DA0E76-BB44-48A1-9340-E2A0396B2D48}"/>
                  </a:ext>
                </a:extLst>
              </p:cNvPr>
              <p:cNvSpPr/>
              <p:nvPr/>
            </p:nvSpPr>
            <p:spPr>
              <a:xfrm>
                <a:off x="1897026" y="1725736"/>
                <a:ext cx="4572000" cy="18009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:r>
                  <a:rPr lang="en-US" altLang="zh-CN" sz="14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en-US" altLang="zh-CN" sz="14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14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90°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4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tan</a:t>
                </a:r>
                <a:r>
                  <a:rPr lang="en-US" altLang="zh-CN" sz="14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设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4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</a:t>
                </a:r>
                <a:r>
                  <a:rPr lang="en-US" altLang="zh-CN" sz="14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故答案为：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0DA0E76-BB44-48A1-9340-E2A0396B2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26" y="1725736"/>
                <a:ext cx="4572000" cy="1800942"/>
              </a:xfrm>
              <a:prstGeom prst="rect">
                <a:avLst/>
              </a:prstGeom>
              <a:blipFill>
                <a:blip r:embed="rId4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F8CAA3C-C9AA-4CB3-9919-959A23A8558F}"/>
                  </a:ext>
                </a:extLst>
              </p:cNvPr>
              <p:cNvSpPr/>
              <p:nvPr/>
            </p:nvSpPr>
            <p:spPr>
              <a:xfrm>
                <a:off x="1658487" y="3749362"/>
                <a:ext cx="7818982" cy="682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．在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𝑅𝑡</m:t>
                    </m:r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14:m>
                  <m:oMath xmlns:m="http://schemas.openxmlformats.org/officeDocument/2006/math">
                    <m:r>
                      <a:rPr lang="zh-CN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∠</m:t>
                    </m:r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，如果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u="sng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F8CAA3C-C9AA-4CB3-9919-959A23A85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87" y="3749362"/>
                <a:ext cx="7818982" cy="682046"/>
              </a:xfrm>
              <a:prstGeom prst="rect">
                <a:avLst/>
              </a:prstGeom>
              <a:blipFill>
                <a:blip r:embed="rId5"/>
                <a:stretch>
                  <a:fillRect l="-624" b="-5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620899D-238F-4553-A174-184B41ED4B27}"/>
                  </a:ext>
                </a:extLst>
              </p:cNvPr>
              <p:cNvSpPr/>
              <p:nvPr/>
            </p:nvSpPr>
            <p:spPr>
              <a:xfrm>
                <a:off x="1897026" y="4602375"/>
                <a:ext cx="5390336" cy="1285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因为在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𝑅𝑡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∠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，所以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</a:t>
                </a: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×6=4</m:t>
                    </m:r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620899D-238F-4553-A174-184B41ED4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26" y="4602375"/>
                <a:ext cx="5390336" cy="1285224"/>
              </a:xfrm>
              <a:prstGeom prst="rect">
                <a:avLst/>
              </a:prstGeom>
              <a:blipFill>
                <a:blip r:embed="rId6"/>
                <a:stretch>
                  <a:fillRect l="-566" t="-1422" b="-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037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AA131F9-AC85-4F27-8842-E2A44088AC22}"/>
                  </a:ext>
                </a:extLst>
              </p:cNvPr>
              <p:cNvSpPr/>
              <p:nvPr/>
            </p:nvSpPr>
            <p:spPr>
              <a:xfrm>
                <a:off x="1142606" y="931169"/>
                <a:ext cx="7754290" cy="682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 </a:t>
                </a:r>
                <a:r>
                  <a:rPr lang="en-US" altLang="zh-CN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en-US" altLang="zh-CN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i="1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i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90°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</a:t>
                </a:r>
                <a:r>
                  <a:rPr lang="en-US" altLang="zh-CN" i="1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i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  <a:r>
                  <a:rPr lang="en-US" altLang="zh-CN" i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cm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:r>
                  <a:rPr lang="en-US" altLang="zh-CN" i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等于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AA131F9-AC85-4F27-8842-E2A44088A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931169"/>
                <a:ext cx="7754290" cy="682495"/>
              </a:xfrm>
              <a:prstGeom prst="rect">
                <a:avLst/>
              </a:prstGeom>
              <a:blipFill>
                <a:blip r:embed="rId3"/>
                <a:stretch>
                  <a:fillRect l="-629" b="-5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475F07C-B62E-43C4-AFB0-C5D2795CB680}"/>
                  </a:ext>
                </a:extLst>
              </p:cNvPr>
              <p:cNvSpPr/>
              <p:nvPr/>
            </p:nvSpPr>
            <p:spPr>
              <a:xfrm>
                <a:off x="1386862" y="1613664"/>
                <a:ext cx="4572000" cy="19055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8cm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𝑅𝑡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△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∴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func>
                          <m:func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f>
                          <m:f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den>
                    </m:f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  <m:d>
                      <m:d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故答案为：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475F07C-B62E-43C4-AFB0-C5D2795CB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62" y="1613664"/>
                <a:ext cx="4572000" cy="1905522"/>
              </a:xfrm>
              <a:prstGeom prst="rect">
                <a:avLst/>
              </a:prstGeom>
              <a:blipFill>
                <a:blip r:embed="rId4"/>
                <a:stretch>
                  <a:fillRect l="-800" t="-962" b="-3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8D6F51FF-4408-4C6F-8DA1-23F1D6966D9B}"/>
              </a:ext>
            </a:extLst>
          </p:cNvPr>
          <p:cNvSpPr/>
          <p:nvPr/>
        </p:nvSpPr>
        <p:spPr>
          <a:xfrm>
            <a:off x="1028700" y="3731634"/>
            <a:ext cx="10123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．（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2019·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四川东辰国际学校中考模拟）如图，正方形网格中每个小正方形的边长都是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，若点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都在格点上，则</a:t>
            </a:r>
            <a:r>
              <a:rPr lang="en-US" altLang="zh-CN" kern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tan∠BAC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的值是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p:pic>
        <p:nvPicPr>
          <p:cNvPr id="11" name="图片 10" descr="figure">
            <a:extLst>
              <a:ext uri="{FF2B5EF4-FFF2-40B4-BE49-F238E27FC236}">
                <a16:creationId xmlns:a16="http://schemas.microsoft.com/office/drawing/2014/main" id="{BE39BDBA-16EE-4D04-B02F-70BDF97F89E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3104" y="4660495"/>
            <a:ext cx="1715567" cy="1857756"/>
          </a:xfrm>
          <a:prstGeom prst="rect">
            <a:avLst/>
          </a:prstGeom>
        </p:spPr>
      </p:pic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BC4B7A56-A181-4A11-B3CF-A4293EB67B91}"/>
              </a:ext>
            </a:extLst>
          </p:cNvPr>
          <p:cNvSpPr/>
          <p:nvPr/>
        </p:nvSpPr>
        <p:spPr>
          <a:xfrm rot="10800000">
            <a:off x="9317860" y="5280295"/>
            <a:ext cx="723028" cy="789891"/>
          </a:xfrm>
          <a:prstGeom prst="rtTriangl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FB307F3-217C-4A0E-81C4-0DEE50FFFFE0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13" y="4845569"/>
            <a:ext cx="1596813" cy="151941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F321001-D838-47C6-B1D6-43CA52164A5E}"/>
                  </a:ext>
                </a:extLst>
              </p:cNvPr>
              <p:cNvSpPr/>
              <p:nvPr/>
            </p:nvSpPr>
            <p:spPr>
              <a:xfrm>
                <a:off x="1386862" y="4885943"/>
                <a:ext cx="4572000" cy="14068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73355" algn="just" defTabSz="685800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解：连接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，∵∠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CAD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＝∠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ACD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45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°，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  <a:p>
                <a:pPr marL="173355" algn="just" defTabSz="685800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∴∠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ADC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90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°，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  <a:p>
                <a:pPr marL="173355" algn="just" defTabSz="685800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由勾股定理得：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CD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  <a:p>
                <a:pPr marL="173355" algn="just" defTabSz="685800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tan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BAC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  <a:p>
                <a:pPr marL="173355" algn="just" defTabSz="685800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故答案为：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． 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F321001-D838-47C6-B1D6-43CA52164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62" y="4885943"/>
                <a:ext cx="4572000" cy="1406860"/>
              </a:xfrm>
              <a:prstGeom prst="rect">
                <a:avLst/>
              </a:prstGeom>
              <a:blipFill>
                <a:blip r:embed="rId7"/>
                <a:stretch>
                  <a:fillRect t="-866" b="-3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16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A3D735C-DBA9-4C65-8744-FD221F768021}"/>
              </a:ext>
            </a:extLst>
          </p:cNvPr>
          <p:cNvSpPr/>
          <p:nvPr/>
        </p:nvSpPr>
        <p:spPr>
          <a:xfrm>
            <a:off x="350331" y="0"/>
            <a:ext cx="5870221" cy="6858000"/>
          </a:xfrm>
          <a:custGeom>
            <a:avLst/>
            <a:gdLst>
              <a:gd name="connsiteX0" fmla="*/ 0 w 7768957"/>
              <a:gd name="connsiteY0" fmla="*/ 0 h 6858000"/>
              <a:gd name="connsiteX1" fmla="*/ 7768957 w 7768957"/>
              <a:gd name="connsiteY1" fmla="*/ 0 h 6858000"/>
              <a:gd name="connsiteX2" fmla="*/ 6054457 w 7768957"/>
              <a:gd name="connsiteY2" fmla="*/ 6858000 h 6858000"/>
              <a:gd name="connsiteX3" fmla="*/ 0 w 77689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8957" h="6858000">
                <a:moveTo>
                  <a:pt x="0" y="0"/>
                </a:moveTo>
                <a:lnTo>
                  <a:pt x="7768957" y="0"/>
                </a:lnTo>
                <a:lnTo>
                  <a:pt x="60544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宋体 CN Light" panose="02020300000000000000" pitchFamily="18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D7846C0-C441-416D-8F44-C97C320E9103}"/>
              </a:ext>
            </a:extLst>
          </p:cNvPr>
          <p:cNvSpPr/>
          <p:nvPr/>
        </p:nvSpPr>
        <p:spPr>
          <a:xfrm>
            <a:off x="0" y="0"/>
            <a:ext cx="5870221" cy="6858000"/>
          </a:xfrm>
          <a:custGeom>
            <a:avLst/>
            <a:gdLst>
              <a:gd name="connsiteX0" fmla="*/ 0 w 7768957"/>
              <a:gd name="connsiteY0" fmla="*/ 0 h 6858000"/>
              <a:gd name="connsiteX1" fmla="*/ 7768957 w 7768957"/>
              <a:gd name="connsiteY1" fmla="*/ 0 h 6858000"/>
              <a:gd name="connsiteX2" fmla="*/ 6054457 w 7768957"/>
              <a:gd name="connsiteY2" fmla="*/ 6858000 h 6858000"/>
              <a:gd name="connsiteX3" fmla="*/ 0 w 77689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8957" h="6858000">
                <a:moveTo>
                  <a:pt x="0" y="0"/>
                </a:moveTo>
                <a:lnTo>
                  <a:pt x="7768957" y="0"/>
                </a:lnTo>
                <a:lnTo>
                  <a:pt x="60544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document_151896">
            <a:extLst>
              <a:ext uri="{FF2B5EF4-FFF2-40B4-BE49-F238E27FC236}">
                <a16:creationId xmlns:a16="http://schemas.microsoft.com/office/drawing/2014/main" id="{51428349-3797-4636-9EE8-7DCBD2E961CA}"/>
              </a:ext>
            </a:extLst>
          </p:cNvPr>
          <p:cNvSpPr>
            <a:spLocks noChangeAspect="1"/>
          </p:cNvSpPr>
          <p:nvPr/>
        </p:nvSpPr>
        <p:spPr bwMode="auto">
          <a:xfrm>
            <a:off x="1053337" y="1582017"/>
            <a:ext cx="2928171" cy="3648514"/>
          </a:xfrm>
          <a:custGeom>
            <a:avLst/>
            <a:gdLst>
              <a:gd name="connsiteX0" fmla="*/ 89319 w 486331"/>
              <a:gd name="connsiteY0" fmla="*/ 434588 h 605970"/>
              <a:gd name="connsiteX1" fmla="*/ 397012 w 486331"/>
              <a:gd name="connsiteY1" fmla="*/ 434588 h 605970"/>
              <a:gd name="connsiteX2" fmla="*/ 397012 w 486331"/>
              <a:gd name="connsiteY2" fmla="*/ 477520 h 605970"/>
              <a:gd name="connsiteX3" fmla="*/ 89319 w 486331"/>
              <a:gd name="connsiteY3" fmla="*/ 477520 h 605970"/>
              <a:gd name="connsiteX4" fmla="*/ 89319 w 486331"/>
              <a:gd name="connsiteY4" fmla="*/ 341123 h 605970"/>
              <a:gd name="connsiteX5" fmla="*/ 397012 w 486331"/>
              <a:gd name="connsiteY5" fmla="*/ 341123 h 605970"/>
              <a:gd name="connsiteX6" fmla="*/ 397012 w 486331"/>
              <a:gd name="connsiteY6" fmla="*/ 384055 h 605970"/>
              <a:gd name="connsiteX7" fmla="*/ 89319 w 486331"/>
              <a:gd name="connsiteY7" fmla="*/ 384055 h 605970"/>
              <a:gd name="connsiteX8" fmla="*/ 89319 w 486331"/>
              <a:gd name="connsiteY8" fmla="*/ 247657 h 605970"/>
              <a:gd name="connsiteX9" fmla="*/ 397012 w 486331"/>
              <a:gd name="connsiteY9" fmla="*/ 247657 h 605970"/>
              <a:gd name="connsiteX10" fmla="*/ 397012 w 486331"/>
              <a:gd name="connsiteY10" fmla="*/ 290589 h 605970"/>
              <a:gd name="connsiteX11" fmla="*/ 89319 w 486331"/>
              <a:gd name="connsiteY11" fmla="*/ 290589 h 605970"/>
              <a:gd name="connsiteX12" fmla="*/ 348071 w 486331"/>
              <a:gd name="connsiteY12" fmla="*/ 77895 h 605970"/>
              <a:gd name="connsiteX13" fmla="*/ 348071 w 486331"/>
              <a:gd name="connsiteY13" fmla="*/ 154178 h 605970"/>
              <a:gd name="connsiteX14" fmla="*/ 416932 w 486331"/>
              <a:gd name="connsiteY14" fmla="*/ 154178 h 605970"/>
              <a:gd name="connsiteX15" fmla="*/ 81772 w 486331"/>
              <a:gd name="connsiteY15" fmla="*/ 42977 h 605970"/>
              <a:gd name="connsiteX16" fmla="*/ 43038 w 486331"/>
              <a:gd name="connsiteY16" fmla="*/ 81655 h 605970"/>
              <a:gd name="connsiteX17" fmla="*/ 43038 w 486331"/>
              <a:gd name="connsiteY17" fmla="*/ 524315 h 605970"/>
              <a:gd name="connsiteX18" fmla="*/ 81772 w 486331"/>
              <a:gd name="connsiteY18" fmla="*/ 562993 h 605970"/>
              <a:gd name="connsiteX19" fmla="*/ 404559 w 486331"/>
              <a:gd name="connsiteY19" fmla="*/ 562993 h 605970"/>
              <a:gd name="connsiteX20" fmla="*/ 443293 w 486331"/>
              <a:gd name="connsiteY20" fmla="*/ 524315 h 605970"/>
              <a:gd name="connsiteX21" fmla="*/ 443293 w 486331"/>
              <a:gd name="connsiteY21" fmla="*/ 197155 h 605970"/>
              <a:gd name="connsiteX22" fmla="*/ 305033 w 486331"/>
              <a:gd name="connsiteY22" fmla="*/ 197155 h 605970"/>
              <a:gd name="connsiteX23" fmla="*/ 305033 w 486331"/>
              <a:gd name="connsiteY23" fmla="*/ 42977 h 605970"/>
              <a:gd name="connsiteX24" fmla="*/ 81772 w 486331"/>
              <a:gd name="connsiteY24" fmla="*/ 0 h 605970"/>
              <a:gd name="connsiteX25" fmla="*/ 336235 w 486331"/>
              <a:gd name="connsiteY25" fmla="*/ 0 h 605970"/>
              <a:gd name="connsiteX26" fmla="*/ 486331 w 486331"/>
              <a:gd name="connsiteY26" fmla="*/ 167609 h 605970"/>
              <a:gd name="connsiteX27" fmla="*/ 486331 w 486331"/>
              <a:gd name="connsiteY27" fmla="*/ 524315 h 605970"/>
              <a:gd name="connsiteX28" fmla="*/ 404559 w 486331"/>
              <a:gd name="connsiteY28" fmla="*/ 605970 h 605970"/>
              <a:gd name="connsiteX29" fmla="*/ 81772 w 486331"/>
              <a:gd name="connsiteY29" fmla="*/ 605970 h 605970"/>
              <a:gd name="connsiteX30" fmla="*/ 0 w 486331"/>
              <a:gd name="connsiteY30" fmla="*/ 524315 h 605970"/>
              <a:gd name="connsiteX31" fmla="*/ 0 w 486331"/>
              <a:gd name="connsiteY31" fmla="*/ 81655 h 605970"/>
              <a:gd name="connsiteX32" fmla="*/ 81772 w 486331"/>
              <a:gd name="connsiteY32" fmla="*/ 0 h 6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6331" h="605970">
                <a:moveTo>
                  <a:pt x="89319" y="434588"/>
                </a:moveTo>
                <a:lnTo>
                  <a:pt x="397012" y="434588"/>
                </a:lnTo>
                <a:lnTo>
                  <a:pt x="397012" y="477520"/>
                </a:lnTo>
                <a:lnTo>
                  <a:pt x="89319" y="477520"/>
                </a:lnTo>
                <a:close/>
                <a:moveTo>
                  <a:pt x="89319" y="341123"/>
                </a:moveTo>
                <a:lnTo>
                  <a:pt x="397012" y="341123"/>
                </a:lnTo>
                <a:lnTo>
                  <a:pt x="397012" y="384055"/>
                </a:lnTo>
                <a:lnTo>
                  <a:pt x="89319" y="384055"/>
                </a:lnTo>
                <a:close/>
                <a:moveTo>
                  <a:pt x="89319" y="247657"/>
                </a:moveTo>
                <a:lnTo>
                  <a:pt x="397012" y="247657"/>
                </a:lnTo>
                <a:lnTo>
                  <a:pt x="397012" y="290589"/>
                </a:lnTo>
                <a:lnTo>
                  <a:pt x="89319" y="290589"/>
                </a:lnTo>
                <a:close/>
                <a:moveTo>
                  <a:pt x="348071" y="77895"/>
                </a:moveTo>
                <a:lnTo>
                  <a:pt x="348071" y="154178"/>
                </a:lnTo>
                <a:lnTo>
                  <a:pt x="416932" y="154178"/>
                </a:lnTo>
                <a:close/>
                <a:moveTo>
                  <a:pt x="81772" y="42977"/>
                </a:moveTo>
                <a:cubicBezTo>
                  <a:pt x="60253" y="42977"/>
                  <a:pt x="43038" y="60167"/>
                  <a:pt x="43038" y="81655"/>
                </a:cubicBezTo>
                <a:lnTo>
                  <a:pt x="43038" y="524315"/>
                </a:lnTo>
                <a:cubicBezTo>
                  <a:pt x="43038" y="545803"/>
                  <a:pt x="60253" y="562993"/>
                  <a:pt x="81772" y="562993"/>
                </a:cubicBezTo>
                <a:lnTo>
                  <a:pt x="404559" y="562993"/>
                </a:lnTo>
                <a:cubicBezTo>
                  <a:pt x="426078" y="562993"/>
                  <a:pt x="443293" y="545803"/>
                  <a:pt x="443293" y="524315"/>
                </a:cubicBezTo>
                <a:lnTo>
                  <a:pt x="443293" y="197155"/>
                </a:lnTo>
                <a:lnTo>
                  <a:pt x="305033" y="197155"/>
                </a:lnTo>
                <a:lnTo>
                  <a:pt x="305033" y="42977"/>
                </a:lnTo>
                <a:close/>
                <a:moveTo>
                  <a:pt x="81772" y="0"/>
                </a:moveTo>
                <a:lnTo>
                  <a:pt x="336235" y="0"/>
                </a:lnTo>
                <a:lnTo>
                  <a:pt x="486331" y="167609"/>
                </a:lnTo>
                <a:lnTo>
                  <a:pt x="486331" y="524315"/>
                </a:lnTo>
                <a:cubicBezTo>
                  <a:pt x="486331" y="569440"/>
                  <a:pt x="449749" y="605970"/>
                  <a:pt x="404559" y="605970"/>
                </a:cubicBezTo>
                <a:lnTo>
                  <a:pt x="81772" y="605970"/>
                </a:lnTo>
                <a:cubicBezTo>
                  <a:pt x="36582" y="605970"/>
                  <a:pt x="0" y="569440"/>
                  <a:pt x="0" y="524315"/>
                </a:cubicBezTo>
                <a:lnTo>
                  <a:pt x="0" y="81655"/>
                </a:lnTo>
                <a:cubicBezTo>
                  <a:pt x="0" y="36530"/>
                  <a:pt x="36582" y="0"/>
                  <a:pt x="81772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B73581C-2EB1-42C6-84E2-383B47D4F4D4}"/>
              </a:ext>
            </a:extLst>
          </p:cNvPr>
          <p:cNvGrpSpPr/>
          <p:nvPr/>
        </p:nvGrpSpPr>
        <p:grpSpPr>
          <a:xfrm>
            <a:off x="1250274" y="2262258"/>
            <a:ext cx="2587948" cy="1655683"/>
            <a:chOff x="1250274" y="2262258"/>
            <a:chExt cx="2587948" cy="165568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1E29A22-8CA7-46F9-931D-0FD06297B3AE}"/>
                </a:ext>
              </a:extLst>
            </p:cNvPr>
            <p:cNvSpPr txBox="1"/>
            <p:nvPr/>
          </p:nvSpPr>
          <p:spPr>
            <a:xfrm>
              <a:off x="1250274" y="2262258"/>
              <a:ext cx="25879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目录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2EF6287-E675-4049-9005-F020EBE09965}"/>
                </a:ext>
              </a:extLst>
            </p:cNvPr>
            <p:cNvSpPr txBox="1"/>
            <p:nvPr/>
          </p:nvSpPr>
          <p:spPr>
            <a:xfrm>
              <a:off x="1259254" y="3548609"/>
              <a:ext cx="2578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CONTENTS</a:t>
              </a:r>
              <a:endParaRPr kumimoji="0" lang="zh-CN" altLang="en-US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FCF9AED-0CCB-41FF-8691-0BB16F1256C9}"/>
              </a:ext>
            </a:extLst>
          </p:cNvPr>
          <p:cNvGrpSpPr/>
          <p:nvPr/>
        </p:nvGrpSpPr>
        <p:grpSpPr>
          <a:xfrm>
            <a:off x="6674968" y="1389213"/>
            <a:ext cx="4805832" cy="1545190"/>
            <a:chOff x="3926652" y="1015035"/>
            <a:chExt cx="5660360" cy="181994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BE2614F-FFA2-4C1E-96AF-2EEB78EB3AEF}"/>
                </a:ext>
              </a:extLst>
            </p:cNvPr>
            <p:cNvSpPr txBox="1"/>
            <p:nvPr/>
          </p:nvSpPr>
          <p:spPr>
            <a:xfrm>
              <a:off x="4937609" y="1083332"/>
              <a:ext cx="1667511" cy="54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学习目标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87DA232-F307-4437-AA40-057ECAAAF808}"/>
                </a:ext>
              </a:extLst>
            </p:cNvPr>
            <p:cNvSpPr txBox="1"/>
            <p:nvPr/>
          </p:nvSpPr>
          <p:spPr>
            <a:xfrm>
              <a:off x="4937608" y="1623840"/>
              <a:ext cx="4649404" cy="1211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1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、理解余弦的概念。</a:t>
              </a:r>
            </a:p>
            <a:p>
              <a:pPr defTabSz="609585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2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、理解正切的概念。</a:t>
              </a:r>
            </a:p>
            <a:p>
              <a:pPr defTabSz="609585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3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、利用余弦、正切进行相关计算。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53F29A9-9822-499C-B185-9FCA47220028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B595C82-E3E8-4DBD-9BC3-1B5181F7A1D1}"/>
              </a:ext>
            </a:extLst>
          </p:cNvPr>
          <p:cNvGrpSpPr/>
          <p:nvPr/>
        </p:nvGrpSpPr>
        <p:grpSpPr>
          <a:xfrm>
            <a:off x="6674968" y="3561275"/>
            <a:ext cx="4152863" cy="713332"/>
            <a:chOff x="3926652" y="1001212"/>
            <a:chExt cx="4891287" cy="84017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6C132DB-6432-4117-9CDB-4095AFDA23F9}"/>
                </a:ext>
              </a:extLst>
            </p:cNvPr>
            <p:cNvSpPr txBox="1"/>
            <p:nvPr/>
          </p:nvSpPr>
          <p:spPr>
            <a:xfrm>
              <a:off x="4937609" y="1001212"/>
              <a:ext cx="942505" cy="543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重点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54347E4-6519-49B8-912C-EFAA2536B2B2}"/>
                </a:ext>
              </a:extLst>
            </p:cNvPr>
            <p:cNvSpPr txBox="1"/>
            <p:nvPr/>
          </p:nvSpPr>
          <p:spPr>
            <a:xfrm>
              <a:off x="4937609" y="1438199"/>
              <a:ext cx="3880330" cy="40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>
                <a:lnSpc>
                  <a:spcPct val="150000"/>
                </a:lnSpc>
                <a:defRPr/>
              </a:pPr>
              <a:r>
                <a:rPr kumimoji="1"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理解余弦、正切的概念。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5C2EC71-99E8-4137-B477-4E97F76471C1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C10BA62-F953-492B-9FE5-7C5B816F67E1}"/>
              </a:ext>
            </a:extLst>
          </p:cNvPr>
          <p:cNvGrpSpPr/>
          <p:nvPr/>
        </p:nvGrpSpPr>
        <p:grpSpPr>
          <a:xfrm>
            <a:off x="6674968" y="4949137"/>
            <a:ext cx="3554577" cy="734224"/>
            <a:chOff x="3926652" y="976605"/>
            <a:chExt cx="4186619" cy="864777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88DCC52-C89A-4192-8831-03B108A8DDDF}"/>
                </a:ext>
              </a:extLst>
            </p:cNvPr>
            <p:cNvSpPr txBox="1"/>
            <p:nvPr/>
          </p:nvSpPr>
          <p:spPr>
            <a:xfrm>
              <a:off x="4937609" y="976605"/>
              <a:ext cx="942507" cy="543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难点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FD73BDA-C406-419B-8E26-368DDA9620D9}"/>
                </a:ext>
              </a:extLst>
            </p:cNvPr>
            <p:cNvSpPr txBox="1"/>
            <p:nvPr/>
          </p:nvSpPr>
          <p:spPr>
            <a:xfrm>
              <a:off x="4937608" y="1413590"/>
              <a:ext cx="3175663" cy="40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>
                <a:lnSpc>
                  <a:spcPct val="150000"/>
                </a:lnSpc>
                <a:defRPr/>
              </a:pPr>
              <a:r>
                <a:rPr kumimoji="1"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利用余弦、正切进行相关计算。</a:t>
              </a: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D77376EE-9951-43BC-80F8-16C4317D4B61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796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A3D735C-DBA9-4C65-8744-FD221F768021}"/>
              </a:ext>
            </a:extLst>
          </p:cNvPr>
          <p:cNvSpPr/>
          <p:nvPr/>
        </p:nvSpPr>
        <p:spPr>
          <a:xfrm>
            <a:off x="350331" y="0"/>
            <a:ext cx="5870221" cy="6858000"/>
          </a:xfrm>
          <a:custGeom>
            <a:avLst/>
            <a:gdLst>
              <a:gd name="connsiteX0" fmla="*/ 0 w 7768957"/>
              <a:gd name="connsiteY0" fmla="*/ 0 h 6858000"/>
              <a:gd name="connsiteX1" fmla="*/ 7768957 w 7768957"/>
              <a:gd name="connsiteY1" fmla="*/ 0 h 6858000"/>
              <a:gd name="connsiteX2" fmla="*/ 6054457 w 7768957"/>
              <a:gd name="connsiteY2" fmla="*/ 6858000 h 6858000"/>
              <a:gd name="connsiteX3" fmla="*/ 0 w 77689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8957" h="6858000">
                <a:moveTo>
                  <a:pt x="0" y="0"/>
                </a:moveTo>
                <a:lnTo>
                  <a:pt x="7768957" y="0"/>
                </a:lnTo>
                <a:lnTo>
                  <a:pt x="60544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宋体 CN Light" panose="02020300000000000000" pitchFamily="18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D7846C0-C441-416D-8F44-C97C320E9103}"/>
              </a:ext>
            </a:extLst>
          </p:cNvPr>
          <p:cNvSpPr/>
          <p:nvPr/>
        </p:nvSpPr>
        <p:spPr>
          <a:xfrm>
            <a:off x="0" y="0"/>
            <a:ext cx="5870221" cy="6858000"/>
          </a:xfrm>
          <a:custGeom>
            <a:avLst/>
            <a:gdLst>
              <a:gd name="connsiteX0" fmla="*/ 0 w 7768957"/>
              <a:gd name="connsiteY0" fmla="*/ 0 h 6858000"/>
              <a:gd name="connsiteX1" fmla="*/ 7768957 w 7768957"/>
              <a:gd name="connsiteY1" fmla="*/ 0 h 6858000"/>
              <a:gd name="connsiteX2" fmla="*/ 6054457 w 7768957"/>
              <a:gd name="connsiteY2" fmla="*/ 6858000 h 6858000"/>
              <a:gd name="connsiteX3" fmla="*/ 0 w 77689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8957" h="6858000">
                <a:moveTo>
                  <a:pt x="0" y="0"/>
                </a:moveTo>
                <a:lnTo>
                  <a:pt x="7768957" y="0"/>
                </a:lnTo>
                <a:lnTo>
                  <a:pt x="60544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document_151896">
            <a:extLst>
              <a:ext uri="{FF2B5EF4-FFF2-40B4-BE49-F238E27FC236}">
                <a16:creationId xmlns:a16="http://schemas.microsoft.com/office/drawing/2014/main" id="{51428349-3797-4636-9EE8-7DCBD2E961CA}"/>
              </a:ext>
            </a:extLst>
          </p:cNvPr>
          <p:cNvSpPr>
            <a:spLocks noChangeAspect="1"/>
          </p:cNvSpPr>
          <p:nvPr/>
        </p:nvSpPr>
        <p:spPr bwMode="auto">
          <a:xfrm>
            <a:off x="1053337" y="1582017"/>
            <a:ext cx="2928171" cy="3648514"/>
          </a:xfrm>
          <a:custGeom>
            <a:avLst/>
            <a:gdLst>
              <a:gd name="connsiteX0" fmla="*/ 89319 w 486331"/>
              <a:gd name="connsiteY0" fmla="*/ 434588 h 605970"/>
              <a:gd name="connsiteX1" fmla="*/ 397012 w 486331"/>
              <a:gd name="connsiteY1" fmla="*/ 434588 h 605970"/>
              <a:gd name="connsiteX2" fmla="*/ 397012 w 486331"/>
              <a:gd name="connsiteY2" fmla="*/ 477520 h 605970"/>
              <a:gd name="connsiteX3" fmla="*/ 89319 w 486331"/>
              <a:gd name="connsiteY3" fmla="*/ 477520 h 605970"/>
              <a:gd name="connsiteX4" fmla="*/ 89319 w 486331"/>
              <a:gd name="connsiteY4" fmla="*/ 341123 h 605970"/>
              <a:gd name="connsiteX5" fmla="*/ 397012 w 486331"/>
              <a:gd name="connsiteY5" fmla="*/ 341123 h 605970"/>
              <a:gd name="connsiteX6" fmla="*/ 397012 w 486331"/>
              <a:gd name="connsiteY6" fmla="*/ 384055 h 605970"/>
              <a:gd name="connsiteX7" fmla="*/ 89319 w 486331"/>
              <a:gd name="connsiteY7" fmla="*/ 384055 h 605970"/>
              <a:gd name="connsiteX8" fmla="*/ 89319 w 486331"/>
              <a:gd name="connsiteY8" fmla="*/ 247657 h 605970"/>
              <a:gd name="connsiteX9" fmla="*/ 397012 w 486331"/>
              <a:gd name="connsiteY9" fmla="*/ 247657 h 605970"/>
              <a:gd name="connsiteX10" fmla="*/ 397012 w 486331"/>
              <a:gd name="connsiteY10" fmla="*/ 290589 h 605970"/>
              <a:gd name="connsiteX11" fmla="*/ 89319 w 486331"/>
              <a:gd name="connsiteY11" fmla="*/ 290589 h 605970"/>
              <a:gd name="connsiteX12" fmla="*/ 348071 w 486331"/>
              <a:gd name="connsiteY12" fmla="*/ 77895 h 605970"/>
              <a:gd name="connsiteX13" fmla="*/ 348071 w 486331"/>
              <a:gd name="connsiteY13" fmla="*/ 154178 h 605970"/>
              <a:gd name="connsiteX14" fmla="*/ 416932 w 486331"/>
              <a:gd name="connsiteY14" fmla="*/ 154178 h 605970"/>
              <a:gd name="connsiteX15" fmla="*/ 81772 w 486331"/>
              <a:gd name="connsiteY15" fmla="*/ 42977 h 605970"/>
              <a:gd name="connsiteX16" fmla="*/ 43038 w 486331"/>
              <a:gd name="connsiteY16" fmla="*/ 81655 h 605970"/>
              <a:gd name="connsiteX17" fmla="*/ 43038 w 486331"/>
              <a:gd name="connsiteY17" fmla="*/ 524315 h 605970"/>
              <a:gd name="connsiteX18" fmla="*/ 81772 w 486331"/>
              <a:gd name="connsiteY18" fmla="*/ 562993 h 605970"/>
              <a:gd name="connsiteX19" fmla="*/ 404559 w 486331"/>
              <a:gd name="connsiteY19" fmla="*/ 562993 h 605970"/>
              <a:gd name="connsiteX20" fmla="*/ 443293 w 486331"/>
              <a:gd name="connsiteY20" fmla="*/ 524315 h 605970"/>
              <a:gd name="connsiteX21" fmla="*/ 443293 w 486331"/>
              <a:gd name="connsiteY21" fmla="*/ 197155 h 605970"/>
              <a:gd name="connsiteX22" fmla="*/ 305033 w 486331"/>
              <a:gd name="connsiteY22" fmla="*/ 197155 h 605970"/>
              <a:gd name="connsiteX23" fmla="*/ 305033 w 486331"/>
              <a:gd name="connsiteY23" fmla="*/ 42977 h 605970"/>
              <a:gd name="connsiteX24" fmla="*/ 81772 w 486331"/>
              <a:gd name="connsiteY24" fmla="*/ 0 h 605970"/>
              <a:gd name="connsiteX25" fmla="*/ 336235 w 486331"/>
              <a:gd name="connsiteY25" fmla="*/ 0 h 605970"/>
              <a:gd name="connsiteX26" fmla="*/ 486331 w 486331"/>
              <a:gd name="connsiteY26" fmla="*/ 167609 h 605970"/>
              <a:gd name="connsiteX27" fmla="*/ 486331 w 486331"/>
              <a:gd name="connsiteY27" fmla="*/ 524315 h 605970"/>
              <a:gd name="connsiteX28" fmla="*/ 404559 w 486331"/>
              <a:gd name="connsiteY28" fmla="*/ 605970 h 605970"/>
              <a:gd name="connsiteX29" fmla="*/ 81772 w 486331"/>
              <a:gd name="connsiteY29" fmla="*/ 605970 h 605970"/>
              <a:gd name="connsiteX30" fmla="*/ 0 w 486331"/>
              <a:gd name="connsiteY30" fmla="*/ 524315 h 605970"/>
              <a:gd name="connsiteX31" fmla="*/ 0 w 486331"/>
              <a:gd name="connsiteY31" fmla="*/ 81655 h 605970"/>
              <a:gd name="connsiteX32" fmla="*/ 81772 w 486331"/>
              <a:gd name="connsiteY32" fmla="*/ 0 h 6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6331" h="605970">
                <a:moveTo>
                  <a:pt x="89319" y="434588"/>
                </a:moveTo>
                <a:lnTo>
                  <a:pt x="397012" y="434588"/>
                </a:lnTo>
                <a:lnTo>
                  <a:pt x="397012" y="477520"/>
                </a:lnTo>
                <a:lnTo>
                  <a:pt x="89319" y="477520"/>
                </a:lnTo>
                <a:close/>
                <a:moveTo>
                  <a:pt x="89319" y="341123"/>
                </a:moveTo>
                <a:lnTo>
                  <a:pt x="397012" y="341123"/>
                </a:lnTo>
                <a:lnTo>
                  <a:pt x="397012" y="384055"/>
                </a:lnTo>
                <a:lnTo>
                  <a:pt x="89319" y="384055"/>
                </a:lnTo>
                <a:close/>
                <a:moveTo>
                  <a:pt x="89319" y="247657"/>
                </a:moveTo>
                <a:lnTo>
                  <a:pt x="397012" y="247657"/>
                </a:lnTo>
                <a:lnTo>
                  <a:pt x="397012" y="290589"/>
                </a:lnTo>
                <a:lnTo>
                  <a:pt x="89319" y="290589"/>
                </a:lnTo>
                <a:close/>
                <a:moveTo>
                  <a:pt x="348071" y="77895"/>
                </a:moveTo>
                <a:lnTo>
                  <a:pt x="348071" y="154178"/>
                </a:lnTo>
                <a:lnTo>
                  <a:pt x="416932" y="154178"/>
                </a:lnTo>
                <a:close/>
                <a:moveTo>
                  <a:pt x="81772" y="42977"/>
                </a:moveTo>
                <a:cubicBezTo>
                  <a:pt x="60253" y="42977"/>
                  <a:pt x="43038" y="60167"/>
                  <a:pt x="43038" y="81655"/>
                </a:cubicBezTo>
                <a:lnTo>
                  <a:pt x="43038" y="524315"/>
                </a:lnTo>
                <a:cubicBezTo>
                  <a:pt x="43038" y="545803"/>
                  <a:pt x="60253" y="562993"/>
                  <a:pt x="81772" y="562993"/>
                </a:cubicBezTo>
                <a:lnTo>
                  <a:pt x="404559" y="562993"/>
                </a:lnTo>
                <a:cubicBezTo>
                  <a:pt x="426078" y="562993"/>
                  <a:pt x="443293" y="545803"/>
                  <a:pt x="443293" y="524315"/>
                </a:cubicBezTo>
                <a:lnTo>
                  <a:pt x="443293" y="197155"/>
                </a:lnTo>
                <a:lnTo>
                  <a:pt x="305033" y="197155"/>
                </a:lnTo>
                <a:lnTo>
                  <a:pt x="305033" y="42977"/>
                </a:lnTo>
                <a:close/>
                <a:moveTo>
                  <a:pt x="81772" y="0"/>
                </a:moveTo>
                <a:lnTo>
                  <a:pt x="336235" y="0"/>
                </a:lnTo>
                <a:lnTo>
                  <a:pt x="486331" y="167609"/>
                </a:lnTo>
                <a:lnTo>
                  <a:pt x="486331" y="524315"/>
                </a:lnTo>
                <a:cubicBezTo>
                  <a:pt x="486331" y="569440"/>
                  <a:pt x="449749" y="605970"/>
                  <a:pt x="404559" y="605970"/>
                </a:cubicBezTo>
                <a:lnTo>
                  <a:pt x="81772" y="605970"/>
                </a:lnTo>
                <a:cubicBezTo>
                  <a:pt x="36582" y="605970"/>
                  <a:pt x="0" y="569440"/>
                  <a:pt x="0" y="524315"/>
                </a:cubicBezTo>
                <a:lnTo>
                  <a:pt x="0" y="81655"/>
                </a:lnTo>
                <a:cubicBezTo>
                  <a:pt x="0" y="36530"/>
                  <a:pt x="36582" y="0"/>
                  <a:pt x="81772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E29A22-8CA7-46F9-931D-0FD06297B3AE}"/>
              </a:ext>
            </a:extLst>
          </p:cNvPr>
          <p:cNvSpPr txBox="1"/>
          <p:nvPr/>
        </p:nvSpPr>
        <p:spPr>
          <a:xfrm>
            <a:off x="1250274" y="2129001"/>
            <a:ext cx="2587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1840C51-C3C5-4BDF-864B-A363335966C8}"/>
              </a:ext>
            </a:extLst>
          </p:cNvPr>
          <p:cNvGrpSpPr/>
          <p:nvPr/>
        </p:nvGrpSpPr>
        <p:grpSpPr>
          <a:xfrm>
            <a:off x="6375591" y="1850749"/>
            <a:ext cx="3187787" cy="693707"/>
            <a:chOff x="3926652" y="1015035"/>
            <a:chExt cx="3797305" cy="82634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0128C5A-7247-4DE5-8537-58D56018F69F}"/>
                </a:ext>
              </a:extLst>
            </p:cNvPr>
            <p:cNvSpPr txBox="1"/>
            <p:nvPr/>
          </p:nvSpPr>
          <p:spPr>
            <a:xfrm>
              <a:off x="4937609" y="1135821"/>
              <a:ext cx="2786348" cy="549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理解余弦的概念</a:t>
              </a: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132A447-7FC7-469B-94F3-151745592C38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 cmpd="sng" algn="ctr">
              <a:solidFill>
                <a:srgbClr val="36456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29F64D4-C06F-42F2-BD49-9BEE6BD47C24}"/>
              </a:ext>
            </a:extLst>
          </p:cNvPr>
          <p:cNvGrpSpPr/>
          <p:nvPr/>
        </p:nvGrpSpPr>
        <p:grpSpPr>
          <a:xfrm>
            <a:off x="6375590" y="3193787"/>
            <a:ext cx="3187786" cy="693707"/>
            <a:chOff x="3926652" y="1015035"/>
            <a:chExt cx="3797306" cy="82634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1ACC835-7615-471E-A227-6BF9906B37FF}"/>
                </a:ext>
              </a:extLst>
            </p:cNvPr>
            <p:cNvSpPr txBox="1"/>
            <p:nvPr/>
          </p:nvSpPr>
          <p:spPr>
            <a:xfrm>
              <a:off x="4937609" y="1153239"/>
              <a:ext cx="2786349" cy="549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理解正切的概念</a:t>
              </a: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EB00ED8-F8D3-48A0-97DC-50DE8159620D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 cmpd="sng" algn="ctr">
              <a:solidFill>
                <a:srgbClr val="36456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FC2C317-011C-4AE0-9AAC-EE7C7391BBA6}"/>
              </a:ext>
            </a:extLst>
          </p:cNvPr>
          <p:cNvGrpSpPr/>
          <p:nvPr/>
        </p:nvGrpSpPr>
        <p:grpSpPr>
          <a:xfrm>
            <a:off x="6375591" y="4468179"/>
            <a:ext cx="3187787" cy="830997"/>
            <a:chOff x="3926652" y="933264"/>
            <a:chExt cx="3797305" cy="98988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7ED89B5-5CED-4BC5-AA0C-EA284AF265FE}"/>
                </a:ext>
              </a:extLst>
            </p:cNvPr>
            <p:cNvSpPr txBox="1"/>
            <p:nvPr/>
          </p:nvSpPr>
          <p:spPr>
            <a:xfrm>
              <a:off x="4937609" y="933264"/>
              <a:ext cx="2786348" cy="989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利用余弦、正切</a:t>
              </a:r>
            </a:p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进行相关计算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4817C40-F7A0-4025-8357-4021B052142E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 cmpd="sng" algn="ctr">
              <a:solidFill>
                <a:srgbClr val="36456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0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53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被分类的书特写镜头照片-书堆,书店,书籍,书籍装订,什锦,信息,图书馆,学习,教育,景深,桩,模糊,焦点,知识,研究,精装书,阅读-海量高质量免版权图片素材-设计师素材-摄影图片-sitapix-西田图像">
            <a:extLst>
              <a:ext uri="{FF2B5EF4-FFF2-40B4-BE49-F238E27FC236}">
                <a16:creationId xmlns:a16="http://schemas.microsoft.com/office/drawing/2014/main" id="{FDAD98CE-E68F-4CD6-B3A8-D57A0345F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0" r="39059"/>
          <a:stretch/>
        </p:blipFill>
        <p:spPr bwMode="auto">
          <a:xfrm>
            <a:off x="6988246" y="2"/>
            <a:ext cx="5286622" cy="6857999"/>
          </a:xfrm>
          <a:custGeom>
            <a:avLst/>
            <a:gdLst>
              <a:gd name="connsiteX0" fmla="*/ 1534888 w 5286622"/>
              <a:gd name="connsiteY0" fmla="*/ 0 h 6857999"/>
              <a:gd name="connsiteX1" fmla="*/ 5286622 w 5286622"/>
              <a:gd name="connsiteY1" fmla="*/ 0 h 6857999"/>
              <a:gd name="connsiteX2" fmla="*/ 5286622 w 5286622"/>
              <a:gd name="connsiteY2" fmla="*/ 6857999 h 6857999"/>
              <a:gd name="connsiteX3" fmla="*/ 0 w 528662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622" h="6857999">
                <a:moveTo>
                  <a:pt x="1534888" y="0"/>
                </a:moveTo>
                <a:lnTo>
                  <a:pt x="5286622" y="0"/>
                </a:lnTo>
                <a:lnTo>
                  <a:pt x="5286622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DE6D99C-2252-4CD7-8682-B60E1C7143B8}"/>
              </a:ext>
            </a:extLst>
          </p:cNvPr>
          <p:cNvGrpSpPr/>
          <p:nvPr/>
        </p:nvGrpSpPr>
        <p:grpSpPr>
          <a:xfrm flipH="1" flipV="1">
            <a:off x="11149378" y="468029"/>
            <a:ext cx="303107" cy="303107"/>
            <a:chOff x="962675" y="5112327"/>
            <a:chExt cx="672161" cy="672161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564FCAD-A481-4BE6-9F7F-22FA4F073935}"/>
                </a:ext>
              </a:extLst>
            </p:cNvPr>
            <p:cNvCxnSpPr/>
            <p:nvPr/>
          </p:nvCxnSpPr>
          <p:spPr>
            <a:xfrm flipH="1">
              <a:off x="962675" y="5784488"/>
              <a:ext cx="672161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alpha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AAAA189-9BEC-4971-B600-5439897A7675}"/>
                </a:ext>
              </a:extLst>
            </p:cNvPr>
            <p:cNvCxnSpPr/>
            <p:nvPr/>
          </p:nvCxnSpPr>
          <p:spPr>
            <a:xfrm flipV="1">
              <a:off x="962675" y="5112327"/>
              <a:ext cx="0" cy="67216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alpha val="6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69602F4-AB0B-47A9-804B-2C7ADD177E2A}"/>
              </a:ext>
            </a:extLst>
          </p:cNvPr>
          <p:cNvGrpSpPr/>
          <p:nvPr/>
        </p:nvGrpSpPr>
        <p:grpSpPr>
          <a:xfrm>
            <a:off x="827586" y="1964623"/>
            <a:ext cx="6449915" cy="1979997"/>
            <a:chOff x="1753691" y="1813351"/>
            <a:chExt cx="6449915" cy="197999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659F60E-D5D1-431A-9A73-12C7BFEB0586}"/>
                </a:ext>
              </a:extLst>
            </p:cNvPr>
            <p:cNvSpPr/>
            <p:nvPr/>
          </p:nvSpPr>
          <p:spPr bwMode="auto">
            <a:xfrm>
              <a:off x="1753691" y="1813351"/>
              <a:ext cx="5827236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en-US" sz="88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宋体 CN Light" panose="02020300000000000000" pitchFamily="18" charset="-122"/>
                  <a:ea typeface="思源宋体 CN Light" panose="02020300000000000000" pitchFamily="18" charset="-122"/>
                  <a:cs typeface="胡晓波男神体" panose="02010600030101010101" pitchFamily="2" charset="-122"/>
                </a:rPr>
                <a:t>谢谢观看！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4E53E4F-21CF-41FA-9975-2DE8DF446CF1}"/>
                </a:ext>
              </a:extLst>
            </p:cNvPr>
            <p:cNvSpPr/>
            <p:nvPr/>
          </p:nvSpPr>
          <p:spPr>
            <a:xfrm>
              <a:off x="1776745" y="3516349"/>
              <a:ext cx="64268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TOPIC 28.1 ACUTE TRIANGLE (SINE, COSINE, TANGENT VALUE OF SPECIAL ANGLE)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608E955-91EC-409B-9FC8-39B12C9B0048}"/>
                </a:ext>
              </a:extLst>
            </p:cNvPr>
            <p:cNvCxnSpPr>
              <a:cxnSpLocks/>
            </p:cNvCxnSpPr>
            <p:nvPr/>
          </p:nvCxnSpPr>
          <p:spPr>
            <a:xfrm>
              <a:off x="1877240" y="3312813"/>
              <a:ext cx="6127030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93CADEE-5614-46B1-8850-E09C871263EC}"/>
              </a:ext>
            </a:extLst>
          </p:cNvPr>
          <p:cNvSpPr/>
          <p:nvPr/>
        </p:nvSpPr>
        <p:spPr bwMode="auto">
          <a:xfrm>
            <a:off x="871128" y="1224665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第二十八章</a:t>
            </a:r>
            <a:r>
              <a:rPr lang="en-US" altLang="zh-CN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02</a:t>
            </a: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锐角三角函数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92A5B81-9FA6-4C52-B177-CFBD7D453799}"/>
              </a:ext>
            </a:extLst>
          </p:cNvPr>
          <p:cNvSpPr/>
          <p:nvPr/>
        </p:nvSpPr>
        <p:spPr bwMode="auto">
          <a:xfrm>
            <a:off x="619825" y="410850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kern="10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（余弦、正弦）</a:t>
            </a: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62B85E3E-DED0-43AF-842A-8570DEA304DC}"/>
              </a:ext>
            </a:extLst>
          </p:cNvPr>
          <p:cNvSpPr/>
          <p:nvPr/>
        </p:nvSpPr>
        <p:spPr>
          <a:xfrm>
            <a:off x="6854474" y="4046220"/>
            <a:ext cx="866764" cy="2811780"/>
          </a:xfrm>
          <a:custGeom>
            <a:avLst/>
            <a:gdLst>
              <a:gd name="connsiteX0" fmla="*/ 553650 w 771739"/>
              <a:gd name="connsiteY0" fmla="*/ 0 h 2477350"/>
              <a:gd name="connsiteX1" fmla="*/ 771739 w 771739"/>
              <a:gd name="connsiteY1" fmla="*/ 0 h 2477350"/>
              <a:gd name="connsiteX2" fmla="*/ 218089 w 771739"/>
              <a:gd name="connsiteY2" fmla="*/ 2477350 h 2477350"/>
              <a:gd name="connsiteX3" fmla="*/ 0 w 771739"/>
              <a:gd name="connsiteY3" fmla="*/ 2477350 h 2477350"/>
              <a:gd name="connsiteX4" fmla="*/ 553650 w 771739"/>
              <a:gd name="connsiteY4" fmla="*/ 0 h 247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39" h="2477350">
                <a:moveTo>
                  <a:pt x="553650" y="0"/>
                </a:moveTo>
                <a:lnTo>
                  <a:pt x="771739" y="0"/>
                </a:lnTo>
                <a:lnTo>
                  <a:pt x="218089" y="2477350"/>
                </a:lnTo>
                <a:lnTo>
                  <a:pt x="0" y="2477350"/>
                </a:lnTo>
                <a:lnTo>
                  <a:pt x="553650" y="0"/>
                </a:ln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59984B6-7A35-45A1-8A55-6E2B2F5C9BF9}"/>
              </a:ext>
            </a:extLst>
          </p:cNvPr>
          <p:cNvGrpSpPr/>
          <p:nvPr/>
        </p:nvGrpSpPr>
        <p:grpSpPr>
          <a:xfrm>
            <a:off x="909628" y="5306900"/>
            <a:ext cx="4037060" cy="369332"/>
            <a:chOff x="1149457" y="5016542"/>
            <a:chExt cx="4037060" cy="36933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7F7636E-B70F-4D2E-9AA5-722C7BBF6320}"/>
                </a:ext>
              </a:extLst>
            </p:cNvPr>
            <p:cNvSpPr txBox="1"/>
            <p:nvPr/>
          </p:nvSpPr>
          <p:spPr>
            <a:xfrm>
              <a:off x="4259697" y="5100758"/>
              <a:ext cx="92682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F0502020204030204"/>
                  <a:ea typeface="Microsoft YaHei"/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lt"/>
                </a:rPr>
                <a:t>20XX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lt"/>
              </a:endParaRPr>
            </a:p>
          </p:txBody>
        </p:sp>
        <p:sp>
          <p:nvSpPr>
            <p:cNvPr id="21" name="圆角矩形">
              <a:extLst>
                <a:ext uri="{FF2B5EF4-FFF2-40B4-BE49-F238E27FC236}">
                  <a16:creationId xmlns:a16="http://schemas.microsoft.com/office/drawing/2014/main" id="{A887239D-78CF-4DDA-A822-2548124AB2CE}"/>
                </a:ext>
              </a:extLst>
            </p:cNvPr>
            <p:cNvSpPr/>
            <p:nvPr/>
          </p:nvSpPr>
          <p:spPr>
            <a:xfrm>
              <a:off x="114945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kern="0" dirty="0">
                  <a:solidFill>
                    <a:prstClr val="white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主讲人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圆角矩形">
              <a:extLst>
                <a:ext uri="{FF2B5EF4-FFF2-40B4-BE49-F238E27FC236}">
                  <a16:creationId xmlns:a16="http://schemas.microsoft.com/office/drawing/2014/main" id="{F7710DAB-C9FA-4D3D-878B-7CEEC9545DEA}"/>
                </a:ext>
              </a:extLst>
            </p:cNvPr>
            <p:cNvSpPr/>
            <p:nvPr/>
          </p:nvSpPr>
          <p:spPr>
            <a:xfrm>
              <a:off x="321420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讲课时间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42A4648-5B14-4480-AA1F-E93416471F30}"/>
                </a:ext>
              </a:extLst>
            </p:cNvPr>
            <p:cNvSpPr txBox="1"/>
            <p:nvPr/>
          </p:nvSpPr>
          <p:spPr>
            <a:xfrm>
              <a:off x="1902203" y="5100758"/>
              <a:ext cx="13562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</a:rPr>
                <a:t>xippt</a:t>
              </a:r>
              <a:endParaRPr lang="en-US" sz="1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803B76E-EE43-44FD-8248-26EE79B32A51}"/>
              </a:ext>
            </a:extLst>
          </p:cNvPr>
          <p:cNvSpPr txBox="1"/>
          <p:nvPr/>
        </p:nvSpPr>
        <p:spPr>
          <a:xfrm>
            <a:off x="1117061" y="-240632"/>
            <a:ext cx="46458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950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59500" dirty="0">
              <a:gradFill>
                <a:gsLst>
                  <a:gs pos="0">
                    <a:srgbClr val="F49412"/>
                  </a:gs>
                  <a:gs pos="100000">
                    <a:srgbClr val="F3740E"/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3F1F44-CA53-42FC-A4E2-8C1FF5D4ABBA}"/>
              </a:ext>
            </a:extLst>
          </p:cNvPr>
          <p:cNvSpPr txBox="1"/>
          <p:nvPr/>
        </p:nvSpPr>
        <p:spPr>
          <a:xfrm>
            <a:off x="1872344" y="5421868"/>
            <a:ext cx="3211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TWO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8565AFC-F1CA-40E3-AE72-3E200C089777}"/>
              </a:ext>
            </a:extLst>
          </p:cNvPr>
          <p:cNvSpPr/>
          <p:nvPr/>
        </p:nvSpPr>
        <p:spPr>
          <a:xfrm>
            <a:off x="6429117" y="3980944"/>
            <a:ext cx="4811703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、理解余弦的概念。</a:t>
            </a:r>
          </a:p>
          <a:p>
            <a:pPr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、理解正切的概念。</a:t>
            </a:r>
          </a:p>
          <a:p>
            <a:pPr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、利用余弦、正切进行相关计算。</a:t>
            </a:r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0DE1FEFD-7C4C-49CE-9E75-3D96BD1C437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29117" y="2764692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6600" kern="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学习目标</a:t>
            </a: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668C3D18-8C2B-475D-8F1B-6A7F732477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29117" y="2118702"/>
            <a:ext cx="4811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369477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探究与思考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93B7608F-BE7F-477E-93D3-50F54DE2269E}"/>
              </a:ext>
            </a:extLst>
          </p:cNvPr>
          <p:cNvSpPr/>
          <p:nvPr/>
        </p:nvSpPr>
        <p:spPr>
          <a:xfrm>
            <a:off x="1520687" y="1701553"/>
            <a:ext cx="8711940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如图，在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</a:t>
            </a:r>
            <a:r>
              <a:rPr lang="en-US" altLang="zh-CN" sz="2000" b="1" spc="-1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，当锐角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确定时，∠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的对边与斜边的比就随之确定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此时其他边之间的比是否也随之确定呢？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0" name="Group 26">
            <a:extLst>
              <a:ext uri="{FF2B5EF4-FFF2-40B4-BE49-F238E27FC236}">
                <a16:creationId xmlns:a16="http://schemas.microsoft.com/office/drawing/2014/main" id="{058C906F-2897-425E-925F-0C4C42495C38}"/>
              </a:ext>
            </a:extLst>
          </p:cNvPr>
          <p:cNvGrpSpPr>
            <a:grpSpLocks/>
          </p:cNvGrpSpPr>
          <p:nvPr/>
        </p:nvGrpSpPr>
        <p:grpSpPr bwMode="auto">
          <a:xfrm>
            <a:off x="8148029" y="2793317"/>
            <a:ext cx="2959100" cy="2800350"/>
            <a:chOff x="113" y="55"/>
            <a:chExt cx="1103" cy="963"/>
          </a:xfrm>
        </p:grpSpPr>
        <p:sp>
          <p:nvSpPr>
            <p:cNvPr id="31" name="AutoShape 18">
              <a:extLst>
                <a:ext uri="{FF2B5EF4-FFF2-40B4-BE49-F238E27FC236}">
                  <a16:creationId xmlns:a16="http://schemas.microsoft.com/office/drawing/2014/main" id="{F14E7C66-2C5F-450A-A569-4B86BEE23DE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C5B9"/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Text Box 20">
              <a:extLst>
                <a:ext uri="{FF2B5EF4-FFF2-40B4-BE49-F238E27FC236}">
                  <a16:creationId xmlns:a16="http://schemas.microsoft.com/office/drawing/2014/main" id="{B83F032F-4E4C-49EE-8782-B28207FE7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33" name="Text Box 21">
              <a:extLst>
                <a:ext uri="{FF2B5EF4-FFF2-40B4-BE49-F238E27FC236}">
                  <a16:creationId xmlns:a16="http://schemas.microsoft.com/office/drawing/2014/main" id="{BAF8497D-941D-4E50-9E93-F1D119AF3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34" name="Text Box 22">
              <a:extLst>
                <a:ext uri="{FF2B5EF4-FFF2-40B4-BE49-F238E27FC236}">
                  <a16:creationId xmlns:a16="http://schemas.microsoft.com/office/drawing/2014/main" id="{4B7B530D-1A4E-4745-B7C6-59B896E38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375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探索与思考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426F29C-72F4-421C-8F4C-09B56429DCB1}"/>
                  </a:ext>
                </a:extLst>
              </p:cNvPr>
              <p:cNvSpPr/>
              <p:nvPr/>
            </p:nvSpPr>
            <p:spPr>
              <a:xfrm>
                <a:off x="1142606" y="1192933"/>
                <a:ext cx="10207880" cy="1122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任意画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Rt△A'B'C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，使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∠C=∠C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=90°∠A=∠A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有什么关系．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你能解释一下吗？</a:t>
                </a: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426F29C-72F4-421C-8F4C-09B56429D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1192933"/>
                <a:ext cx="10207880" cy="1122230"/>
              </a:xfrm>
              <a:prstGeom prst="rect">
                <a:avLst/>
              </a:prstGeom>
              <a:blipFill>
                <a:blip r:embed="rId3"/>
                <a:stretch>
                  <a:fillRect l="-597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06203003">
            <a:extLst>
              <a:ext uri="{FF2B5EF4-FFF2-40B4-BE49-F238E27FC236}">
                <a16:creationId xmlns:a16="http://schemas.microsoft.com/office/drawing/2014/main" id="{2FC84DF9-2B79-4BEB-B41E-ACE5F085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AF4EB"/>
              </a:clrFrom>
              <a:clrTo>
                <a:srgbClr val="EAF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14735" b="8931"/>
          <a:stretch>
            <a:fillRect/>
          </a:stretch>
        </p:blipFill>
        <p:spPr bwMode="auto">
          <a:xfrm>
            <a:off x="5965905" y="2769014"/>
            <a:ext cx="47656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7B85989-9FDC-4D9D-B185-8A4CB3FA7674}"/>
                  </a:ext>
                </a:extLst>
              </p:cNvPr>
              <p:cNvSpPr txBox="1"/>
              <p:nvPr/>
            </p:nvSpPr>
            <p:spPr>
              <a:xfrm>
                <a:off x="1142606" y="2634095"/>
                <a:ext cx="6368976" cy="2281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∠C=∠C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=90°∠A=∠A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∴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∽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Rt△A'B'C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’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num>
                      <m:den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7B85989-9FDC-4D9D-B185-8A4CB3FA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2634095"/>
                <a:ext cx="6368976" cy="2281522"/>
              </a:xfrm>
              <a:prstGeom prst="rect">
                <a:avLst/>
              </a:prstGeom>
              <a:blipFill>
                <a:blip r:embed="rId5"/>
                <a:stretch>
                  <a:fillRect l="-957" b="-1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8DAA950D-DDB2-4302-A38B-4C8FADA787D2}"/>
              </a:ext>
            </a:extLst>
          </p:cNvPr>
          <p:cNvSpPr/>
          <p:nvPr/>
        </p:nvSpPr>
        <p:spPr>
          <a:xfrm>
            <a:off x="3184711" y="5553481"/>
            <a:ext cx="5822578" cy="792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在直角三角形中，当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锐角 </a:t>
            </a:r>
            <a:r>
              <a:rPr lang="en-US" altLang="zh-CN" sz="1600" b="1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的度数一定时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lang="en-US" altLang="zh-CN" sz="16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不管三角形的大小如何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，它的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邻边与斜边的比是一个固定值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 </a:t>
            </a:r>
            <a:endParaRPr lang="zh-CN" altLang="en-US" sz="16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31E3E3E-9BD7-4FF7-940D-1A67F72BFEF4}"/>
              </a:ext>
            </a:extLst>
          </p:cNvPr>
          <p:cNvSpPr/>
          <p:nvPr/>
        </p:nvSpPr>
        <p:spPr>
          <a:xfrm>
            <a:off x="3184711" y="5922572"/>
            <a:ext cx="2467536" cy="474467"/>
          </a:xfrm>
          <a:prstGeom prst="ellipse">
            <a:avLst/>
          </a:prstGeom>
          <a:noFill/>
          <a:ln w="25400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8405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1732120" cy="865006"/>
            <a:chOff x="210705" y="105395"/>
            <a:chExt cx="173212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余弦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C3BC2B9E-9632-4295-B5A6-0FE29353007F}"/>
              </a:ext>
            </a:extLst>
          </p:cNvPr>
          <p:cNvSpPr/>
          <p:nvPr/>
        </p:nvSpPr>
        <p:spPr>
          <a:xfrm>
            <a:off x="1260303" y="1625792"/>
            <a:ext cx="9324871" cy="1142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，我们把锐角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的邻边与斜边的比叫做∠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的余弦，记作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0">
                <a:extLst>
                  <a:ext uri="{FF2B5EF4-FFF2-40B4-BE49-F238E27FC236}">
                    <a16:creationId xmlns:a16="http://schemas.microsoft.com/office/drawing/2014/main" id="{69186DDC-B2A0-42ED-8722-4611887A8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021" y="3802454"/>
                <a:ext cx="4351465" cy="796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即 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 A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742F">
                        <a:lumMod val="50000"/>
                      </a:srgb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kumimoji="0" lang="zh-CN" alt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∠</m:t>
                        </m:r>
                        <m: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𝑨</m:t>
                        </m:r>
                        <m:r>
                          <a:rPr kumimoji="0" lang="zh-CN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所</m:t>
                        </m:r>
                        <m:r>
                          <a:rPr kumimoji="0" lang="zh-CN" alt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邻</m:t>
                        </m:r>
                        <m:r>
                          <a:rPr kumimoji="0" lang="zh-CN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的</m:t>
                        </m:r>
                        <m:r>
                          <a:rPr kumimoji="0" lang="zh-CN" alt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边</m:t>
                        </m:r>
                      </m:num>
                      <m:den>
                        <m:r>
                          <a:rPr kumimoji="0" lang="zh-CN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斜边</m:t>
                        </m:r>
                      </m:den>
                    </m:f>
                  </m:oMath>
                </a14:m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zh-CN" alt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kumimoji="0" lang="en-US" altLang="zh-CN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Rectangle 50">
                <a:extLst>
                  <a:ext uri="{FF2B5EF4-FFF2-40B4-BE49-F238E27FC236}">
                    <a16:creationId xmlns:a16="http://schemas.microsoft.com/office/drawing/2014/main" id="{69186DDC-B2A0-42ED-8722-4611887A8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4021" y="3802454"/>
                <a:ext cx="4351465" cy="796115"/>
              </a:xfrm>
              <a:prstGeom prst="rect">
                <a:avLst/>
              </a:prstGeom>
              <a:blipFill>
                <a:blip r:embed="rId3"/>
                <a:stretch>
                  <a:fillRect l="-2244" b="-46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67D9F700-9A47-4E51-B556-5048A0599DD1}"/>
              </a:ext>
            </a:extLst>
          </p:cNvPr>
          <p:cNvGrpSpPr/>
          <p:nvPr/>
        </p:nvGrpSpPr>
        <p:grpSpPr>
          <a:xfrm>
            <a:off x="7229023" y="2767836"/>
            <a:ext cx="3490254" cy="2495765"/>
            <a:chOff x="5754119" y="1516476"/>
            <a:chExt cx="2576513" cy="1842379"/>
          </a:xfrm>
        </p:grpSpPr>
        <p:grpSp>
          <p:nvGrpSpPr>
            <p:cNvPr id="11" name="Group 42">
              <a:extLst>
                <a:ext uri="{FF2B5EF4-FFF2-40B4-BE49-F238E27FC236}">
                  <a16:creationId xmlns:a16="http://schemas.microsoft.com/office/drawing/2014/main" id="{4A177664-8CE1-4182-A31F-8EA3268AA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4119" y="1516476"/>
              <a:ext cx="2576513" cy="1627188"/>
              <a:chOff x="3833" y="1570"/>
              <a:chExt cx="1623" cy="1025"/>
            </a:xfrm>
          </p:grpSpPr>
          <p:sp>
            <p:nvSpPr>
              <p:cNvPr id="13" name="Text Box 37">
                <a:extLst>
                  <a:ext uri="{FF2B5EF4-FFF2-40B4-BE49-F238E27FC236}">
                    <a16:creationId xmlns:a16="http://schemas.microsoft.com/office/drawing/2014/main" id="{48235536-EC6A-4FB6-A652-1AF1C61CBE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2" y="1998"/>
                <a:ext cx="394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对边</a:t>
                </a:r>
              </a:p>
            </p:txBody>
          </p:sp>
          <p:grpSp>
            <p:nvGrpSpPr>
              <p:cNvPr id="14" name="Group 41">
                <a:extLst>
                  <a:ext uri="{FF2B5EF4-FFF2-40B4-BE49-F238E27FC236}">
                    <a16:creationId xmlns:a16="http://schemas.microsoft.com/office/drawing/2014/main" id="{1CC54FD1-4199-4CBF-8ABC-0AFD550FE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3" y="1570"/>
                <a:ext cx="1291" cy="1025"/>
                <a:chOff x="3833" y="1570"/>
                <a:chExt cx="1291" cy="1025"/>
              </a:xfrm>
            </p:grpSpPr>
            <p:grpSp>
              <p:nvGrpSpPr>
                <p:cNvPr id="15" name="Group 29">
                  <a:extLst>
                    <a:ext uri="{FF2B5EF4-FFF2-40B4-BE49-F238E27FC236}">
                      <a16:creationId xmlns:a16="http://schemas.microsoft.com/office/drawing/2014/main" id="{48848C1D-BDC5-4A98-B46D-B59426C1EE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33" y="1570"/>
                  <a:ext cx="1269" cy="1003"/>
                  <a:chOff x="1111" y="1434"/>
                  <a:chExt cx="1269" cy="1003"/>
                </a:xfrm>
              </p:grpSpPr>
              <p:sp>
                <p:nvSpPr>
                  <p:cNvPr id="21" name="AutoShape 30">
                    <a:extLst>
                      <a:ext uri="{FF2B5EF4-FFF2-40B4-BE49-F238E27FC236}">
                        <a16:creationId xmlns:a16="http://schemas.microsoft.com/office/drawing/2014/main" id="{8542942C-96AF-4E7C-B04E-B81787BFBF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337" y="1661"/>
                    <a:ext cx="817" cy="635"/>
                  </a:xfrm>
                  <a:prstGeom prst="rtTriangle">
                    <a:avLst/>
                  </a:prstGeom>
                  <a:noFill/>
                  <a:ln w="28575">
                    <a:solidFill>
                      <a:srgbClr val="007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endParaRPr>
                  </a:p>
                </p:txBody>
              </p:sp>
              <p:sp>
                <p:nvSpPr>
                  <p:cNvPr id="22" name="Text Box 31">
                    <a:extLst>
                      <a:ext uri="{FF2B5EF4-FFF2-40B4-BE49-F238E27FC236}">
                        <a16:creationId xmlns:a16="http://schemas.microsoft.com/office/drawing/2014/main" id="{22AB779C-F41E-4068-8D46-E874A4AC972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2251"/>
                    <a:ext cx="226" cy="1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t>A</a:t>
                    </a:r>
                  </a:p>
                </p:txBody>
              </p:sp>
              <p:sp>
                <p:nvSpPr>
                  <p:cNvPr id="23" name="Text Box 32">
                    <a:extLst>
                      <a:ext uri="{FF2B5EF4-FFF2-40B4-BE49-F238E27FC236}">
                        <a16:creationId xmlns:a16="http://schemas.microsoft.com/office/drawing/2014/main" id="{A9B2D639-9C12-4E9E-B9AD-042F520ED9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4" y="1434"/>
                    <a:ext cx="226" cy="1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t>B</a:t>
                    </a:r>
                  </a:p>
                </p:txBody>
              </p:sp>
              <p:sp>
                <p:nvSpPr>
                  <p:cNvPr id="24" name="Text Box 33">
                    <a:extLst>
                      <a:ext uri="{FF2B5EF4-FFF2-40B4-BE49-F238E27FC236}">
                        <a16:creationId xmlns:a16="http://schemas.microsoft.com/office/drawing/2014/main" id="{31BDF7BB-82D8-4A88-85EE-18A8197637F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3" y="2251"/>
                    <a:ext cx="226" cy="1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t>C</a:t>
                    </a:r>
                  </a:p>
                </p:txBody>
              </p:sp>
            </p:grpSp>
            <p:sp>
              <p:nvSpPr>
                <p:cNvPr id="16" name="Text Box 34">
                  <a:extLst>
                    <a:ext uri="{FF2B5EF4-FFF2-40B4-BE49-F238E27FC236}">
                      <a16:creationId xmlns:a16="http://schemas.microsoft.com/office/drawing/2014/main" id="{265AE69C-8DCA-4A67-B826-655196D48F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81" y="1945"/>
                  <a:ext cx="227" cy="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c</a:t>
                  </a:r>
                </a:p>
              </p:txBody>
            </p:sp>
            <p:sp>
              <p:nvSpPr>
                <p:cNvPr id="17" name="Text Box 35">
                  <a:extLst>
                    <a:ext uri="{FF2B5EF4-FFF2-40B4-BE49-F238E27FC236}">
                      <a16:creationId xmlns:a16="http://schemas.microsoft.com/office/drawing/2014/main" id="{E9BB2CA9-23C5-4003-BE17-9E9AC1ECF6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7" y="1978"/>
                  <a:ext cx="227" cy="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a</a:t>
                  </a:r>
                </a:p>
              </p:txBody>
            </p:sp>
            <p:sp>
              <p:nvSpPr>
                <p:cNvPr id="18" name="Text Box 36">
                  <a:extLst>
                    <a:ext uri="{FF2B5EF4-FFF2-40B4-BE49-F238E27FC236}">
                      <a16:creationId xmlns:a16="http://schemas.microsoft.com/office/drawing/2014/main" id="{293B5F72-A499-4A30-A0B4-0477EFAA1E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409"/>
                  <a:ext cx="227" cy="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b</a:t>
                  </a:r>
                </a:p>
              </p:txBody>
            </p:sp>
            <p:sp>
              <p:nvSpPr>
                <p:cNvPr id="19" name="Text Box 38">
                  <a:extLst>
                    <a:ext uri="{FF2B5EF4-FFF2-40B4-BE49-F238E27FC236}">
                      <a16:creationId xmlns:a16="http://schemas.microsoft.com/office/drawing/2014/main" id="{18DCE421-9139-4068-86BE-BAF0F4958D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5" y="1826"/>
                  <a:ext cx="522" cy="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斜边</a:t>
                  </a:r>
                </a:p>
              </p:txBody>
            </p:sp>
            <p:sp>
              <p:nvSpPr>
                <p:cNvPr id="20" name="Arc 40">
                  <a:extLst>
                    <a:ext uri="{FF2B5EF4-FFF2-40B4-BE49-F238E27FC236}">
                      <a16:creationId xmlns:a16="http://schemas.microsoft.com/office/drawing/2014/main" id="{C6C254D0-87C3-4688-B65B-1613E6EA92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2312"/>
                  <a:ext cx="48" cy="120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</p:grpSp>
        <p:sp>
          <p:nvSpPr>
            <p:cNvPr id="12" name="Text Box 37">
              <a:extLst>
                <a:ext uri="{FF2B5EF4-FFF2-40B4-BE49-F238E27FC236}">
                  <a16:creationId xmlns:a16="http://schemas.microsoft.com/office/drawing/2014/main" id="{BA157FB0-2B21-47DD-A17E-B46CD3512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8728" y="3063493"/>
              <a:ext cx="625475" cy="2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邻边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8378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3886556" cy="865006"/>
            <a:chOff x="210705" y="105395"/>
            <a:chExt cx="3886556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正弦和余弦注意事项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F97BCBFE-D92E-421F-8E29-7F23EDDD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09" y="3601370"/>
            <a:ext cx="4529904" cy="230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E842D19-05BD-4F41-8FED-D08A5382B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606" y="1465299"/>
            <a:ext cx="10362061" cy="142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50000"/>
              </a:lnSpc>
              <a:buClr>
                <a:srgbClr val="004646"/>
              </a:buClr>
            </a:pP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1.sinA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b="1" dirty="0" err="1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是在直角三角形中定义的，∠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是锐角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注意数形结合，构造直角三角形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en-US" altLang="zh-CN" sz="20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  <a:buClr>
                <a:srgbClr val="004646"/>
              </a:buClr>
            </a:pP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2.sinA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b="1" dirty="0" err="1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是一个比值（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数值，无单位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）。</a:t>
            </a:r>
            <a:endParaRPr lang="en-US" altLang="zh-CN" sz="20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  <a:buClr>
                <a:srgbClr val="004646"/>
              </a:buClr>
            </a:pP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3.sinA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b="1" dirty="0" err="1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的大小只与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的大小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有关，而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直角三角形的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边长无关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84004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探索与思考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33D3E56-9CE2-44F1-B3AE-E87BAE3FC3F6}"/>
                  </a:ext>
                </a:extLst>
              </p:cNvPr>
              <p:cNvSpPr/>
              <p:nvPr/>
            </p:nvSpPr>
            <p:spPr>
              <a:xfrm>
                <a:off x="1461053" y="1304168"/>
                <a:ext cx="8467846" cy="970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任意画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Rt△A'B'C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，使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∠C=∠C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=90°∠A=∠A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有什么关系．你能解释一下吗？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33D3E56-9CE2-44F1-B3AE-E87BAE3FC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053" y="1304168"/>
                <a:ext cx="8467846" cy="970843"/>
              </a:xfrm>
              <a:prstGeom prst="rect">
                <a:avLst/>
              </a:prstGeom>
              <a:blipFill>
                <a:blip r:embed="rId3"/>
                <a:stretch>
                  <a:fillRect l="-792" r="-216" b="-10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06203003">
            <a:extLst>
              <a:ext uri="{FF2B5EF4-FFF2-40B4-BE49-F238E27FC236}">
                <a16:creationId xmlns:a16="http://schemas.microsoft.com/office/drawing/2014/main" id="{B19BE2C1-B28D-42EB-A31B-66D83F3B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AF4EB"/>
              </a:clrFrom>
              <a:clrTo>
                <a:srgbClr val="EAF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14735" b="8931"/>
          <a:stretch>
            <a:fillRect/>
          </a:stretch>
        </p:blipFill>
        <p:spPr bwMode="auto">
          <a:xfrm>
            <a:off x="6096000" y="2774929"/>
            <a:ext cx="47656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94ECD66-1FA7-4B8C-938D-802CCDD91D8D}"/>
                  </a:ext>
                </a:extLst>
              </p:cNvPr>
              <p:cNvSpPr txBox="1"/>
              <p:nvPr/>
            </p:nvSpPr>
            <p:spPr>
              <a:xfrm>
                <a:off x="1416014" y="2640010"/>
                <a:ext cx="6368976" cy="2320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∠C=∠C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=90°∠A=∠A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∴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∽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Rt△A'B'C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’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BC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altLang="zh-CN" sz="2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94ECD66-1FA7-4B8C-938D-802CCDD91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14" y="2640010"/>
                <a:ext cx="6368976" cy="2320122"/>
              </a:xfrm>
              <a:prstGeom prst="rect">
                <a:avLst/>
              </a:prstGeom>
              <a:blipFill>
                <a:blip r:embed="rId5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B60CD706-0946-4BBA-9696-16241391D275}"/>
              </a:ext>
            </a:extLst>
          </p:cNvPr>
          <p:cNvSpPr/>
          <p:nvPr/>
        </p:nvSpPr>
        <p:spPr>
          <a:xfrm>
            <a:off x="3366734" y="5460050"/>
            <a:ext cx="5822578" cy="792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在直角三角形中，当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锐角 </a:t>
            </a:r>
            <a:r>
              <a:rPr lang="en-US" altLang="zh-CN" sz="1600" b="1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的度数一定时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lang="en-US" altLang="zh-CN" sz="16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不管三角形的大小如何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，它的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对边与邻边的比是一个固定值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 </a:t>
            </a:r>
            <a:endParaRPr lang="zh-CN" altLang="en-US" sz="16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9B1C0E4-20F3-4797-BCCA-79DC5FB1C1D1}"/>
              </a:ext>
            </a:extLst>
          </p:cNvPr>
          <p:cNvSpPr/>
          <p:nvPr/>
        </p:nvSpPr>
        <p:spPr>
          <a:xfrm>
            <a:off x="3366734" y="5829141"/>
            <a:ext cx="2467536" cy="474467"/>
          </a:xfrm>
          <a:prstGeom prst="ellipse">
            <a:avLst/>
          </a:prstGeom>
          <a:noFill/>
          <a:ln w="25400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3197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1732120" cy="865006"/>
            <a:chOff x="210705" y="105395"/>
            <a:chExt cx="173212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正切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4D30A43-16B3-4DD8-9B53-54B65D412876}"/>
              </a:ext>
            </a:extLst>
          </p:cNvPr>
          <p:cNvSpPr/>
          <p:nvPr/>
        </p:nvSpPr>
        <p:spPr>
          <a:xfrm>
            <a:off x="1620078" y="1383428"/>
            <a:ext cx="8726556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，我们把锐角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的对边与邻边的比叫做∠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的正切，记作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tanA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0">
                <a:extLst>
                  <a:ext uri="{FF2B5EF4-FFF2-40B4-BE49-F238E27FC236}">
                    <a16:creationId xmlns:a16="http://schemas.microsoft.com/office/drawing/2014/main" id="{89911418-4356-40F5-87B1-71881DA00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400" y="3302200"/>
                <a:ext cx="4089173" cy="799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即 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tan A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742F">
                        <a:lumMod val="50000"/>
                      </a:srgb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kumimoji="0" lang="zh-CN" alt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∠</m:t>
                        </m:r>
                        <m: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𝑨</m:t>
                        </m:r>
                        <m:r>
                          <a:rPr kumimoji="0" lang="zh-CN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所</m:t>
                        </m:r>
                        <m:r>
                          <a:rPr kumimoji="0" lang="zh-CN" alt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对</m:t>
                        </m:r>
                        <m:r>
                          <a:rPr kumimoji="0" lang="zh-CN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的</m:t>
                        </m:r>
                        <m:r>
                          <a:rPr kumimoji="0" lang="zh-CN" alt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边</m:t>
                        </m:r>
                      </m:num>
                      <m:den>
                        <m:r>
                          <a:rPr kumimoji="0" lang="zh-CN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邻边</m:t>
                        </m:r>
                      </m:den>
                    </m:f>
                  </m:oMath>
                </a14:m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zh-CN" alt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kumimoji="0" lang="en-US" altLang="zh-CN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Rectangle 50">
                <a:extLst>
                  <a:ext uri="{FF2B5EF4-FFF2-40B4-BE49-F238E27FC236}">
                    <a16:creationId xmlns:a16="http://schemas.microsoft.com/office/drawing/2014/main" id="{89911418-4356-40F5-87B1-71881DA00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5400" y="3302200"/>
                <a:ext cx="4089173" cy="799706"/>
              </a:xfrm>
              <a:prstGeom prst="rect">
                <a:avLst/>
              </a:prstGeom>
              <a:blipFill>
                <a:blip r:embed="rId3"/>
                <a:stretch>
                  <a:fillRect l="-2235" b="-38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9CABA6DA-2CAC-4100-8D6A-A86C012DF959}"/>
              </a:ext>
            </a:extLst>
          </p:cNvPr>
          <p:cNvGrpSpPr/>
          <p:nvPr/>
        </p:nvGrpSpPr>
        <p:grpSpPr>
          <a:xfrm>
            <a:off x="7636527" y="2348619"/>
            <a:ext cx="3319877" cy="2331909"/>
            <a:chOff x="5754119" y="1516476"/>
            <a:chExt cx="2576513" cy="1809764"/>
          </a:xfrm>
        </p:grpSpPr>
        <p:grpSp>
          <p:nvGrpSpPr>
            <p:cNvPr id="11" name="Group 42">
              <a:extLst>
                <a:ext uri="{FF2B5EF4-FFF2-40B4-BE49-F238E27FC236}">
                  <a16:creationId xmlns:a16="http://schemas.microsoft.com/office/drawing/2014/main" id="{FB01745C-7C25-4CA5-9F57-01AC12DD32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4119" y="1516476"/>
              <a:ext cx="2576513" cy="1595438"/>
              <a:chOff x="3833" y="1570"/>
              <a:chExt cx="1623" cy="1005"/>
            </a:xfrm>
          </p:grpSpPr>
          <p:sp>
            <p:nvSpPr>
              <p:cNvPr id="13" name="Text Box 37">
                <a:extLst>
                  <a:ext uri="{FF2B5EF4-FFF2-40B4-BE49-F238E27FC236}">
                    <a16:creationId xmlns:a16="http://schemas.microsoft.com/office/drawing/2014/main" id="{AAB7849F-6C77-49D9-9FBD-5A24595144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2" y="1998"/>
                <a:ext cx="39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对边</a:t>
                </a:r>
              </a:p>
            </p:txBody>
          </p:sp>
          <p:grpSp>
            <p:nvGrpSpPr>
              <p:cNvPr id="14" name="Group 41">
                <a:extLst>
                  <a:ext uri="{FF2B5EF4-FFF2-40B4-BE49-F238E27FC236}">
                    <a16:creationId xmlns:a16="http://schemas.microsoft.com/office/drawing/2014/main" id="{11BDBA9A-B86E-48BE-8B37-35CDD822E6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3" y="1570"/>
                <a:ext cx="1291" cy="1005"/>
                <a:chOff x="3833" y="1570"/>
                <a:chExt cx="1291" cy="1005"/>
              </a:xfrm>
            </p:grpSpPr>
            <p:grpSp>
              <p:nvGrpSpPr>
                <p:cNvPr id="15" name="Group 29">
                  <a:extLst>
                    <a:ext uri="{FF2B5EF4-FFF2-40B4-BE49-F238E27FC236}">
                      <a16:creationId xmlns:a16="http://schemas.microsoft.com/office/drawing/2014/main" id="{2587A2AF-2AAE-42A3-A8DE-7A2F99BD1A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33" y="1570"/>
                  <a:ext cx="1269" cy="983"/>
                  <a:chOff x="1111" y="1434"/>
                  <a:chExt cx="1269" cy="983"/>
                </a:xfrm>
              </p:grpSpPr>
              <p:sp>
                <p:nvSpPr>
                  <p:cNvPr id="21" name="AutoShape 30">
                    <a:extLst>
                      <a:ext uri="{FF2B5EF4-FFF2-40B4-BE49-F238E27FC236}">
                        <a16:creationId xmlns:a16="http://schemas.microsoft.com/office/drawing/2014/main" id="{09561BB3-7B4A-489E-B35D-2610C1214A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337" y="1661"/>
                    <a:ext cx="817" cy="635"/>
                  </a:xfrm>
                  <a:prstGeom prst="rtTriangle">
                    <a:avLst/>
                  </a:prstGeom>
                  <a:noFill/>
                  <a:ln w="28575">
                    <a:solidFill>
                      <a:srgbClr val="007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endParaRPr>
                  </a:p>
                </p:txBody>
              </p:sp>
              <p:sp>
                <p:nvSpPr>
                  <p:cNvPr id="22" name="Text Box 31">
                    <a:extLst>
                      <a:ext uri="{FF2B5EF4-FFF2-40B4-BE49-F238E27FC236}">
                        <a16:creationId xmlns:a16="http://schemas.microsoft.com/office/drawing/2014/main" id="{E1B6AD7F-ABB4-4A57-B1B4-0593CF89A9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2251"/>
                    <a:ext cx="226" cy="1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t>A</a:t>
                    </a:r>
                  </a:p>
                </p:txBody>
              </p:sp>
              <p:sp>
                <p:nvSpPr>
                  <p:cNvPr id="23" name="Text Box 32">
                    <a:extLst>
                      <a:ext uri="{FF2B5EF4-FFF2-40B4-BE49-F238E27FC236}">
                        <a16:creationId xmlns:a16="http://schemas.microsoft.com/office/drawing/2014/main" id="{30C120DE-3457-40EA-9845-BD3422D5042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4" y="1434"/>
                    <a:ext cx="226" cy="1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t>B</a:t>
                    </a:r>
                  </a:p>
                </p:txBody>
              </p:sp>
              <p:sp>
                <p:nvSpPr>
                  <p:cNvPr id="24" name="Text Box 33">
                    <a:extLst>
                      <a:ext uri="{FF2B5EF4-FFF2-40B4-BE49-F238E27FC236}">
                        <a16:creationId xmlns:a16="http://schemas.microsoft.com/office/drawing/2014/main" id="{61A338D4-DDAA-4293-A433-93A8E65BAB8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3" y="2251"/>
                    <a:ext cx="226" cy="1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t>C</a:t>
                    </a:r>
                  </a:p>
                </p:txBody>
              </p:sp>
            </p:grpSp>
            <p:sp>
              <p:nvSpPr>
                <p:cNvPr id="16" name="Text Box 34">
                  <a:extLst>
                    <a:ext uri="{FF2B5EF4-FFF2-40B4-BE49-F238E27FC236}">
                      <a16:creationId xmlns:a16="http://schemas.microsoft.com/office/drawing/2014/main" id="{65B4FB15-7EC6-429F-B7E4-0BE99B4978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81" y="1945"/>
                  <a:ext cx="227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c</a:t>
                  </a:r>
                </a:p>
              </p:txBody>
            </p:sp>
            <p:sp>
              <p:nvSpPr>
                <p:cNvPr id="17" name="Text Box 35">
                  <a:extLst>
                    <a:ext uri="{FF2B5EF4-FFF2-40B4-BE49-F238E27FC236}">
                      <a16:creationId xmlns:a16="http://schemas.microsoft.com/office/drawing/2014/main" id="{53E66434-5D31-4C5C-A11E-6074D2CA41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7" y="1978"/>
                  <a:ext cx="227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a</a:t>
                  </a:r>
                </a:p>
              </p:txBody>
            </p:sp>
            <p:sp>
              <p:nvSpPr>
                <p:cNvPr id="18" name="Text Box 36">
                  <a:extLst>
                    <a:ext uri="{FF2B5EF4-FFF2-40B4-BE49-F238E27FC236}">
                      <a16:creationId xmlns:a16="http://schemas.microsoft.com/office/drawing/2014/main" id="{B41D43CB-7338-46B2-A958-A8A47CEE31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409"/>
                  <a:ext cx="227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b</a:t>
                  </a:r>
                </a:p>
              </p:txBody>
            </p:sp>
            <p:sp>
              <p:nvSpPr>
                <p:cNvPr id="19" name="Text Box 38">
                  <a:extLst>
                    <a:ext uri="{FF2B5EF4-FFF2-40B4-BE49-F238E27FC236}">
                      <a16:creationId xmlns:a16="http://schemas.microsoft.com/office/drawing/2014/main" id="{338F3AAF-E1C8-4F39-B757-9A1D570582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5" y="1826"/>
                  <a:ext cx="522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斜边</a:t>
                  </a:r>
                </a:p>
              </p:txBody>
            </p:sp>
            <p:sp>
              <p:nvSpPr>
                <p:cNvPr id="20" name="Arc 40">
                  <a:extLst>
                    <a:ext uri="{FF2B5EF4-FFF2-40B4-BE49-F238E27FC236}">
                      <a16:creationId xmlns:a16="http://schemas.microsoft.com/office/drawing/2014/main" id="{D97548F2-4224-4704-B511-F493087D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2312"/>
                  <a:ext cx="48" cy="120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</p:grpSp>
        <p:sp>
          <p:nvSpPr>
            <p:cNvPr id="12" name="Text Box 37">
              <a:extLst>
                <a:ext uri="{FF2B5EF4-FFF2-40B4-BE49-F238E27FC236}">
                  <a16:creationId xmlns:a16="http://schemas.microsoft.com/office/drawing/2014/main" id="{29D970DB-2412-4BF9-8E19-E962F9E14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8728" y="3063493"/>
              <a:ext cx="625475" cy="262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邻边</a:t>
              </a: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D55B4C25-6A7F-4FF1-AAFB-89B79A1E40F9}"/>
              </a:ext>
            </a:extLst>
          </p:cNvPr>
          <p:cNvSpPr/>
          <p:nvPr/>
        </p:nvSpPr>
        <p:spPr>
          <a:xfrm>
            <a:off x="3627783" y="4800820"/>
            <a:ext cx="5162744" cy="1530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对于锐角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的每一个确定的值，</a:t>
            </a:r>
            <a:endParaRPr kumimoji="1"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150000"/>
              </a:lnSpc>
            </a:pPr>
            <a:r>
              <a:rPr kumimoji="1" lang="en-US" altLang="zh-CN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sinA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kumimoji="1" lang="en-US" altLang="zh-CN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kumimoji="1" lang="en-US" altLang="zh-CN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tanA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都有唯一的确定的值与它对应，</a:t>
            </a:r>
            <a:endParaRPr kumimoji="1"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所以把锐角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的正弦、余弦、正切</a:t>
            </a:r>
            <a:endParaRPr kumimoji="1"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叫做</a:t>
            </a:r>
            <a:r>
              <a:rPr kumimoji="1"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的锐角三角函数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9667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1613</Words>
  <Application>Microsoft Office PowerPoint</Application>
  <PresentationFormat>宽屏</PresentationFormat>
  <Paragraphs>223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思源黑体 CN Bold</vt:lpstr>
      <vt:lpstr>思源黑体 CN Light</vt:lpstr>
      <vt:lpstr>思源黑体 CN Medium</vt:lpstr>
      <vt:lpstr>思源黑体 CN Normal</vt:lpstr>
      <vt:lpstr>思源宋体 CN Light</vt:lpstr>
      <vt:lpstr>Arial</vt:lpstr>
      <vt:lpstr>Calibri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55</cp:revision>
  <dcterms:created xsi:type="dcterms:W3CDTF">2020-03-21T06:52:04Z</dcterms:created>
  <dcterms:modified xsi:type="dcterms:W3CDTF">2021-01-09T09:39:56Z</dcterms:modified>
</cp:coreProperties>
</file>