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88" r:id="rId6"/>
    <p:sldId id="289" r:id="rId7"/>
    <p:sldId id="290" r:id="rId8"/>
    <p:sldId id="291" r:id="rId9"/>
    <p:sldId id="292" r:id="rId10"/>
    <p:sldId id="261" r:id="rId11"/>
    <p:sldId id="262" r:id="rId12"/>
    <p:sldId id="293" r:id="rId13"/>
    <p:sldId id="294" r:id="rId14"/>
    <p:sldId id="263" r:id="rId15"/>
    <p:sldId id="287" r:id="rId16"/>
    <p:sldId id="26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56E"/>
    <a:srgbClr val="F3740E"/>
    <a:srgbClr val="F49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92546A70-65F8-4ED8-B51D-F86E2015FEA8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99CB1D9D-A668-4FFC-9820-E9DA01158F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07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024D6-15E9-40AF-9870-8934E35A4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9F9B80-F8E4-438F-9E9C-CA3410F7A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F7B90-0090-475D-8371-8A369548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BF081D-34B7-4145-B3F7-B6E9B4BB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F2C30-6F1B-4472-B702-B2532909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28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65FEE-7317-4A6D-B00D-F5884A13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D0DFB0-5C7A-4E8E-A7D3-6FD29457E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2EE048-E54F-42D0-ADA5-5115DE3D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0DF3EA-04E7-455A-9DA5-1C128AE1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1142C3-257F-4EDD-8780-A9FA2BDE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00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CD4B0-4312-4DB3-9C68-7C8C6AC8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7BEFEF-2648-446D-AAC4-681DC1631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94A898-BB8E-4DD3-A420-F52B9DE6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674EBA-84F0-4C23-9285-FD279B9A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77907-643F-47FF-A6FA-6DE7FDB3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13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734A48-52ED-4B3F-8DEA-A9EFA8F7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FA7097-6D5E-4C33-BD02-817D5A1BA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A7258F-3908-47C2-8C9A-82116CF3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A32398-4D45-482E-941B-D880C7AB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31B12F-77FC-4599-AA97-0C3A0250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DAB70A-7020-4949-A8CC-C993E2CA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92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8D179-AC7B-4A23-9ED7-47FA9706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F4EBF5-BCD3-47C1-8FA4-F88EA3104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BE68EA-8D14-4080-99D4-E13D50974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88D2A6-3F31-4AE2-A8C4-D96DAB3A1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C3D723-5F63-4DE1-AF59-693501A97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170367-914C-4DF8-AAB8-ACF81598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C316E4-9366-40A0-B9BF-9AD730F2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FD50DE-9F2B-4489-A41F-F0A6406B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927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3BD9EB-D4E5-495F-B05A-7A1168EA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639B7F-C617-440E-B850-5432CE51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046737-F8A2-4186-AC2C-A89EC172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C17CEA-4263-4E2F-A7F2-904FB309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4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BB8F2C-7ADF-4F2C-980C-C8457337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391C4C-B857-489D-8DDC-6506CF62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B8B6BE-4F48-4D64-ACBA-3D1DCCBA1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A9BD5218-BD8C-4CCA-B2DC-B1613B706AFB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C288F-8380-4D33-A268-5CD1EA67F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0D93A-3B96-4FFE-80AE-456C1FA8C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32F3D649-5BD1-46FE-B989-A8D97432BE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69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Light" panose="020B0300000000000000" pitchFamily="34" charset="-122"/>
          <a:ea typeface="思源黑体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Light" panose="020B0300000000000000" pitchFamily="34" charset="-122"/>
          <a:ea typeface="思源黑体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Light" panose="020B0300000000000000" pitchFamily="34" charset="-122"/>
          <a:ea typeface="思源黑体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Light" panose="020B0300000000000000" pitchFamily="34" charset="-122"/>
          <a:ea typeface="思源黑体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Light" panose="020B0300000000000000" pitchFamily="34" charset="-122"/>
          <a:ea typeface="思源黑体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被分类的书特写镜头照片-书堆,书店,书籍,书籍装订,什锦,信息,图书馆,学习,教育,景深,桩,模糊,焦点,知识,研究,精装书,阅读-海量高质量免版权图片素材-设计师素材-摄影图片-sitapix-西田图像">
            <a:extLst>
              <a:ext uri="{FF2B5EF4-FFF2-40B4-BE49-F238E27FC236}">
                <a16:creationId xmlns:a16="http://schemas.microsoft.com/office/drawing/2014/main" id="{FDAD98CE-E68F-4CD6-B3A8-D57A0345F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0" r="39059"/>
          <a:stretch/>
        </p:blipFill>
        <p:spPr bwMode="auto">
          <a:xfrm>
            <a:off x="6988246" y="2"/>
            <a:ext cx="5286622" cy="6857999"/>
          </a:xfrm>
          <a:custGeom>
            <a:avLst/>
            <a:gdLst>
              <a:gd name="connsiteX0" fmla="*/ 1534888 w 5286622"/>
              <a:gd name="connsiteY0" fmla="*/ 0 h 6857999"/>
              <a:gd name="connsiteX1" fmla="*/ 5286622 w 5286622"/>
              <a:gd name="connsiteY1" fmla="*/ 0 h 6857999"/>
              <a:gd name="connsiteX2" fmla="*/ 5286622 w 5286622"/>
              <a:gd name="connsiteY2" fmla="*/ 6857999 h 6857999"/>
              <a:gd name="connsiteX3" fmla="*/ 0 w 528662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622" h="6857999">
                <a:moveTo>
                  <a:pt x="1534888" y="0"/>
                </a:moveTo>
                <a:lnTo>
                  <a:pt x="5286622" y="0"/>
                </a:lnTo>
                <a:lnTo>
                  <a:pt x="5286622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DE6D99C-2252-4CD7-8682-B60E1C7143B8}"/>
              </a:ext>
            </a:extLst>
          </p:cNvPr>
          <p:cNvGrpSpPr/>
          <p:nvPr/>
        </p:nvGrpSpPr>
        <p:grpSpPr>
          <a:xfrm flipH="1" flipV="1">
            <a:off x="11149378" y="468029"/>
            <a:ext cx="303107" cy="303107"/>
            <a:chOff x="962675" y="5112327"/>
            <a:chExt cx="672161" cy="672161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564FCAD-A481-4BE6-9F7F-22FA4F073935}"/>
                </a:ext>
              </a:extLst>
            </p:cNvPr>
            <p:cNvCxnSpPr/>
            <p:nvPr/>
          </p:nvCxnSpPr>
          <p:spPr>
            <a:xfrm flipH="1">
              <a:off x="962675" y="5784488"/>
              <a:ext cx="672161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AAAA189-9BEC-4971-B600-5439897A7675}"/>
                </a:ext>
              </a:extLst>
            </p:cNvPr>
            <p:cNvCxnSpPr/>
            <p:nvPr/>
          </p:nvCxnSpPr>
          <p:spPr>
            <a:xfrm flipV="1">
              <a:off x="962675" y="5112327"/>
              <a:ext cx="0" cy="67216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69602F4-AB0B-47A9-804B-2C7ADD177E2A}"/>
              </a:ext>
            </a:extLst>
          </p:cNvPr>
          <p:cNvGrpSpPr/>
          <p:nvPr/>
        </p:nvGrpSpPr>
        <p:grpSpPr>
          <a:xfrm>
            <a:off x="827586" y="1964623"/>
            <a:ext cx="6449915" cy="1979997"/>
            <a:chOff x="1753691" y="1813351"/>
            <a:chExt cx="6449915" cy="197999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659F60E-D5D1-431A-9A73-12C7BFEB0586}"/>
                </a:ext>
              </a:extLst>
            </p:cNvPr>
            <p:cNvSpPr/>
            <p:nvPr/>
          </p:nvSpPr>
          <p:spPr bwMode="auto">
            <a:xfrm>
              <a:off x="1753691" y="1813351"/>
              <a:ext cx="5830442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88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宋体 CN Light" panose="02020300000000000000" pitchFamily="18" charset="-122"/>
                  <a:ea typeface="思源宋体 CN Light" panose="02020300000000000000" pitchFamily="18" charset="-122"/>
                  <a:cs typeface="胡晓波男神体" panose="02010600030101010101" pitchFamily="2" charset="-122"/>
                </a:rPr>
                <a:t>锐角三角形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4E53E4F-21CF-41FA-9975-2DE8DF446CF1}"/>
                </a:ext>
              </a:extLst>
            </p:cNvPr>
            <p:cNvSpPr/>
            <p:nvPr/>
          </p:nvSpPr>
          <p:spPr>
            <a:xfrm>
              <a:off x="1776745" y="3516349"/>
              <a:ext cx="64268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28.1 ACUTE TRIANGLE (SINE, COSINE, TANGENT VALUE OF SPECIAL ANGLE)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608E955-91EC-409B-9FC8-39B12C9B0048}"/>
                </a:ext>
              </a:extLst>
            </p:cNvPr>
            <p:cNvCxnSpPr>
              <a:cxnSpLocks/>
            </p:cNvCxnSpPr>
            <p:nvPr/>
          </p:nvCxnSpPr>
          <p:spPr>
            <a:xfrm>
              <a:off x="1877240" y="3312813"/>
              <a:ext cx="6127030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93CADEE-5614-46B1-8850-E09C871263EC}"/>
              </a:ext>
            </a:extLst>
          </p:cNvPr>
          <p:cNvSpPr/>
          <p:nvPr/>
        </p:nvSpPr>
        <p:spPr bwMode="auto">
          <a:xfrm>
            <a:off x="871128" y="1224665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第二十八章</a:t>
            </a:r>
            <a:r>
              <a:rPr lang="en-US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03</a:t>
            </a: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锐角三角函数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92A5B81-9FA6-4C52-B177-CFBD7D453799}"/>
              </a:ext>
            </a:extLst>
          </p:cNvPr>
          <p:cNvSpPr/>
          <p:nvPr/>
        </p:nvSpPr>
        <p:spPr bwMode="auto">
          <a:xfrm>
            <a:off x="619825" y="410850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kern="1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（正切）</a:t>
            </a: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62B85E3E-DED0-43AF-842A-8570DEA304DC}"/>
              </a:ext>
            </a:extLst>
          </p:cNvPr>
          <p:cNvSpPr/>
          <p:nvPr/>
        </p:nvSpPr>
        <p:spPr>
          <a:xfrm>
            <a:off x="6854474" y="4046220"/>
            <a:ext cx="866764" cy="2811780"/>
          </a:xfrm>
          <a:custGeom>
            <a:avLst/>
            <a:gdLst>
              <a:gd name="connsiteX0" fmla="*/ 553650 w 771739"/>
              <a:gd name="connsiteY0" fmla="*/ 0 h 2477350"/>
              <a:gd name="connsiteX1" fmla="*/ 771739 w 771739"/>
              <a:gd name="connsiteY1" fmla="*/ 0 h 2477350"/>
              <a:gd name="connsiteX2" fmla="*/ 218089 w 771739"/>
              <a:gd name="connsiteY2" fmla="*/ 2477350 h 2477350"/>
              <a:gd name="connsiteX3" fmla="*/ 0 w 771739"/>
              <a:gd name="connsiteY3" fmla="*/ 2477350 h 2477350"/>
              <a:gd name="connsiteX4" fmla="*/ 553650 w 771739"/>
              <a:gd name="connsiteY4" fmla="*/ 0 h 247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39" h="2477350">
                <a:moveTo>
                  <a:pt x="553650" y="0"/>
                </a:moveTo>
                <a:lnTo>
                  <a:pt x="771739" y="0"/>
                </a:lnTo>
                <a:lnTo>
                  <a:pt x="218089" y="2477350"/>
                </a:lnTo>
                <a:lnTo>
                  <a:pt x="0" y="2477350"/>
                </a:lnTo>
                <a:lnTo>
                  <a:pt x="553650" y="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93BD7AC-A295-4063-9E70-57FC08989131}"/>
              </a:ext>
            </a:extLst>
          </p:cNvPr>
          <p:cNvGrpSpPr/>
          <p:nvPr/>
        </p:nvGrpSpPr>
        <p:grpSpPr>
          <a:xfrm>
            <a:off x="909628" y="5306900"/>
            <a:ext cx="4037060" cy="369332"/>
            <a:chOff x="1149457" y="5016542"/>
            <a:chExt cx="4037060" cy="36933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129F44A-D28A-4324-AC7E-507268E5F774}"/>
                </a:ext>
              </a:extLst>
            </p:cNvPr>
            <p:cNvSpPr txBox="1"/>
            <p:nvPr/>
          </p:nvSpPr>
          <p:spPr>
            <a:xfrm>
              <a:off x="4259697" y="5100758"/>
              <a:ext cx="92682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F0502020204030204"/>
                  <a:ea typeface="Microsoft YaHei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lt"/>
                </a:rPr>
                <a:t>20XX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lt"/>
              </a:endParaRPr>
            </a:p>
          </p:txBody>
        </p:sp>
        <p:sp>
          <p:nvSpPr>
            <p:cNvPr id="21" name="圆角矩形">
              <a:extLst>
                <a:ext uri="{FF2B5EF4-FFF2-40B4-BE49-F238E27FC236}">
                  <a16:creationId xmlns:a16="http://schemas.microsoft.com/office/drawing/2014/main" id="{E9B6C4E1-3D82-44D4-B624-2162734B184F}"/>
                </a:ext>
              </a:extLst>
            </p:cNvPr>
            <p:cNvSpPr/>
            <p:nvPr/>
          </p:nvSpPr>
          <p:spPr>
            <a:xfrm>
              <a:off x="114945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kern="0" dirty="0">
                  <a:solidFill>
                    <a:prstClr val="white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主讲人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圆角矩形">
              <a:extLst>
                <a:ext uri="{FF2B5EF4-FFF2-40B4-BE49-F238E27FC236}">
                  <a16:creationId xmlns:a16="http://schemas.microsoft.com/office/drawing/2014/main" id="{0592034D-072B-482A-96E9-82EAED493B5D}"/>
                </a:ext>
              </a:extLst>
            </p:cNvPr>
            <p:cNvSpPr/>
            <p:nvPr/>
          </p:nvSpPr>
          <p:spPr>
            <a:xfrm>
              <a:off x="321420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讲课时间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E23FAB4-1BBB-4653-A681-7119E2B6008F}"/>
                </a:ext>
              </a:extLst>
            </p:cNvPr>
            <p:cNvSpPr txBox="1"/>
            <p:nvPr/>
          </p:nvSpPr>
          <p:spPr>
            <a:xfrm>
              <a:off x="1902203" y="5100758"/>
              <a:ext cx="13562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</a:rPr>
                <a:t>xippt</a:t>
              </a:r>
              <a:endParaRPr lang="en-US" sz="1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44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A9C3581-D7D8-4DFB-B831-68B3F2346F00}"/>
              </a:ext>
            </a:extLst>
          </p:cNvPr>
          <p:cNvSpPr txBox="1"/>
          <p:nvPr/>
        </p:nvSpPr>
        <p:spPr>
          <a:xfrm>
            <a:off x="1117061" y="-240632"/>
            <a:ext cx="46458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59500" dirty="0">
              <a:gradFill>
                <a:gsLst>
                  <a:gs pos="0">
                    <a:srgbClr val="F49412"/>
                  </a:gs>
                  <a:gs pos="100000">
                    <a:srgbClr val="F3740E"/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C8DE04-91F1-4BFE-A9E3-BF0ED96FC87E}"/>
              </a:ext>
            </a:extLst>
          </p:cNvPr>
          <p:cNvSpPr txBox="1"/>
          <p:nvPr/>
        </p:nvSpPr>
        <p:spPr>
          <a:xfrm>
            <a:off x="1872344" y="5421868"/>
            <a:ext cx="3211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TWO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8D71DD-4197-423B-BB37-C5747ED577E5}"/>
              </a:ext>
            </a:extLst>
          </p:cNvPr>
          <p:cNvSpPr/>
          <p:nvPr/>
        </p:nvSpPr>
        <p:spPr>
          <a:xfrm>
            <a:off x="6429117" y="3980944"/>
            <a:ext cx="6429115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、初步了解锐角三角函数的意义。</a:t>
            </a:r>
          </a:p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、理解正弦的定义。</a:t>
            </a:r>
          </a:p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、利用正弦进行相关计算。</a:t>
            </a:r>
          </a:p>
        </p:txBody>
      </p:sp>
      <p:sp>
        <p:nvSpPr>
          <p:cNvPr id="10" name="矩形 7">
            <a:extLst>
              <a:ext uri="{FF2B5EF4-FFF2-40B4-BE49-F238E27FC236}">
                <a16:creationId xmlns:a16="http://schemas.microsoft.com/office/drawing/2014/main" id="{7B3F42B9-7AAC-4D90-95E3-CB687C92C2C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29117" y="2764692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6600" kern="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练一练</a:t>
            </a: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E48DA3EE-0373-471D-A57E-7C041F3556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29117" y="2118702"/>
            <a:ext cx="481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HOMEWORK PRACTICE</a:t>
            </a:r>
          </a:p>
        </p:txBody>
      </p:sp>
    </p:spTree>
    <p:extLst>
      <p:ext uri="{BB962C8B-B14F-4D97-AF65-F5344CB8AC3E}">
        <p14:creationId xmlns:p14="http://schemas.microsoft.com/office/powerpoint/2010/main" val="276014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F2F658A3-A9E9-47B3-B206-0F0F904B1243}"/>
              </a:ext>
            </a:extLst>
          </p:cNvPr>
          <p:cNvSpPr/>
          <p:nvPr/>
        </p:nvSpPr>
        <p:spPr>
          <a:xfrm>
            <a:off x="1654462" y="1375053"/>
            <a:ext cx="6399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如图，在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</a:t>
            </a:r>
            <a:r>
              <a:rPr lang="en-US" altLang="zh-CN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90°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</a:t>
            </a:r>
            <a:r>
              <a:rPr lang="en-US" altLang="zh-CN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</a:t>
            </a:r>
            <a:r>
              <a:rPr lang="en-US" altLang="zh-CN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9" name="Group 48">
            <a:extLst>
              <a:ext uri="{FF2B5EF4-FFF2-40B4-BE49-F238E27FC236}">
                <a16:creationId xmlns:a16="http://schemas.microsoft.com/office/drawing/2014/main" id="{6A942920-C47D-4B76-BEDD-AF718DB36A28}"/>
              </a:ext>
            </a:extLst>
          </p:cNvPr>
          <p:cNvGrpSpPr>
            <a:grpSpLocks/>
          </p:cNvGrpSpPr>
          <p:nvPr/>
        </p:nvGrpSpPr>
        <p:grpSpPr bwMode="auto">
          <a:xfrm>
            <a:off x="8165813" y="1632552"/>
            <a:ext cx="2371725" cy="2281237"/>
            <a:chOff x="596" y="1454"/>
            <a:chExt cx="1494" cy="1437"/>
          </a:xfrm>
        </p:grpSpPr>
        <p:sp>
          <p:nvSpPr>
            <p:cNvPr id="20" name="AutoShape 18">
              <a:extLst>
                <a:ext uri="{FF2B5EF4-FFF2-40B4-BE49-F238E27FC236}">
                  <a16:creationId xmlns:a16="http://schemas.microsoft.com/office/drawing/2014/main" id="{76E10E18-117D-4880-9083-7168CDE233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3" y="1570"/>
              <a:ext cx="1089" cy="862"/>
            </a:xfrm>
            <a:prstGeom prst="rtTriangle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2C914B0E-01C2-43B6-97BD-7B37D161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" y="2327"/>
              <a:ext cx="22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EF6C6567-A5E3-460D-A257-85ECD8B18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" y="1454"/>
              <a:ext cx="22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6758735F-00EE-4CCD-8C1C-9B867AF39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" y="2332"/>
              <a:ext cx="22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CC4D9BF-78F0-4ACA-911D-12E7AAE21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341"/>
              <a:ext cx="91" cy="91"/>
            </a:xfrm>
            <a:custGeom>
              <a:avLst/>
              <a:gdLst>
                <a:gd name="T0" fmla="*/ 91 w 91"/>
                <a:gd name="T1" fmla="*/ 0 h 91"/>
                <a:gd name="T2" fmla="*/ 0 w 91"/>
                <a:gd name="T3" fmla="*/ 0 h 91"/>
                <a:gd name="T4" fmla="*/ 0 w 91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1">
                  <a:moveTo>
                    <a:pt x="91" y="0"/>
                  </a:moveTo>
                  <a:lnTo>
                    <a:pt x="0" y="0"/>
                  </a:lnTo>
                  <a:lnTo>
                    <a:pt x="0" y="9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id="{EDD184A0-E8A8-4E22-8871-9EA122871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881"/>
              <a:ext cx="14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0A3D7F88-1C37-41A2-858E-4B748472A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" y="2418"/>
              <a:ext cx="18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  <p:sp>
          <p:nvSpPr>
            <p:cNvPr id="27" name="Text Box 43">
              <a:extLst>
                <a:ext uri="{FF2B5EF4-FFF2-40B4-BE49-F238E27FC236}">
                  <a16:creationId xmlns:a16="http://schemas.microsoft.com/office/drawing/2014/main" id="{730BF2FB-09D6-49DE-8E16-915730687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2564"/>
              <a:ext cx="5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(1)</a:t>
              </a:r>
            </a:p>
          </p:txBody>
        </p:sp>
      </p:grpSp>
      <p:grpSp>
        <p:nvGrpSpPr>
          <p:cNvPr id="28" name="Group 49">
            <a:extLst>
              <a:ext uri="{FF2B5EF4-FFF2-40B4-BE49-F238E27FC236}">
                <a16:creationId xmlns:a16="http://schemas.microsoft.com/office/drawing/2014/main" id="{B369677E-45D7-4A57-AE9B-EF0779BB3559}"/>
              </a:ext>
            </a:extLst>
          </p:cNvPr>
          <p:cNvGrpSpPr>
            <a:grpSpLocks/>
          </p:cNvGrpSpPr>
          <p:nvPr/>
        </p:nvGrpSpPr>
        <p:grpSpPr bwMode="auto">
          <a:xfrm>
            <a:off x="8153110" y="3814451"/>
            <a:ext cx="2681848" cy="2070042"/>
            <a:chOff x="3061" y="1480"/>
            <a:chExt cx="2042" cy="1518"/>
          </a:xfrm>
        </p:grpSpPr>
        <p:grpSp>
          <p:nvGrpSpPr>
            <p:cNvPr id="29" name="Group 42">
              <a:extLst>
                <a:ext uri="{FF2B5EF4-FFF2-40B4-BE49-F238E27FC236}">
                  <a16:creationId xmlns:a16="http://schemas.microsoft.com/office/drawing/2014/main" id="{57C3774F-2C80-49C3-AF01-F3D83BCCE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480"/>
              <a:ext cx="2042" cy="1233"/>
              <a:chOff x="4013" y="2794"/>
              <a:chExt cx="1679" cy="1022"/>
            </a:xfrm>
          </p:grpSpPr>
          <p:sp>
            <p:nvSpPr>
              <p:cNvPr id="31" name="AutoShape 16">
                <a:extLst>
                  <a:ext uri="{FF2B5EF4-FFF2-40B4-BE49-F238E27FC236}">
                    <a16:creationId xmlns:a16="http://schemas.microsoft.com/office/drawing/2014/main" id="{EE799B24-0621-4F79-AB9D-D4400F29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1" y="2954"/>
                <a:ext cx="1270" cy="725"/>
              </a:xfrm>
              <a:prstGeom prst="rtTriangl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Text Box 22">
                <a:extLst>
                  <a:ext uri="{FF2B5EF4-FFF2-40B4-BE49-F238E27FC236}">
                    <a16:creationId xmlns:a16="http://schemas.microsoft.com/office/drawing/2014/main" id="{1293CD9E-51A3-466E-A429-EE58A4D04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5" y="3611"/>
                <a:ext cx="227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</a:p>
            </p:txBody>
          </p:sp>
          <p:sp>
            <p:nvSpPr>
              <p:cNvPr id="33" name="Text Box 23">
                <a:extLst>
                  <a:ext uri="{FF2B5EF4-FFF2-40B4-BE49-F238E27FC236}">
                    <a16:creationId xmlns:a16="http://schemas.microsoft.com/office/drawing/2014/main" id="{9E365470-FC5A-4B36-8F78-0D5ADE55F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3" y="2794"/>
                <a:ext cx="227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</a:p>
            </p:txBody>
          </p:sp>
          <p:sp>
            <p:nvSpPr>
              <p:cNvPr id="34" name="Text Box 24">
                <a:extLst>
                  <a:ext uri="{FF2B5EF4-FFF2-40B4-BE49-F238E27FC236}">
                    <a16:creationId xmlns:a16="http://schemas.microsoft.com/office/drawing/2014/main" id="{72F3E554-CAB2-448E-BBDE-3C139CE34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4" y="3634"/>
                <a:ext cx="227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id="{11E2A195-2FA2-4428-9562-D57D9C56D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1" y="3589"/>
                <a:ext cx="90" cy="90"/>
              </a:xfrm>
              <a:custGeom>
                <a:avLst/>
                <a:gdLst>
                  <a:gd name="T0" fmla="*/ 0 w 90"/>
                  <a:gd name="T1" fmla="*/ 0 h 90"/>
                  <a:gd name="T2" fmla="*/ 90 w 90"/>
                  <a:gd name="T3" fmla="*/ 0 h 90"/>
                  <a:gd name="T4" fmla="*/ 90 w 90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lnTo>
                      <a:pt x="90" y="0"/>
                    </a:lnTo>
                    <a:lnTo>
                      <a:pt x="90" y="9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" name="Text Box 30">
                <a:extLst>
                  <a:ext uri="{FF2B5EF4-FFF2-40B4-BE49-F238E27FC236}">
                    <a16:creationId xmlns:a16="http://schemas.microsoft.com/office/drawing/2014/main" id="{D57C818C-C3DA-4D6A-8749-C5E84A8261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3086"/>
                <a:ext cx="40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13</a:t>
                </a:r>
              </a:p>
            </p:txBody>
          </p:sp>
          <p:sp>
            <p:nvSpPr>
              <p:cNvPr id="37" name="Text Box 41">
                <a:extLst>
                  <a:ext uri="{FF2B5EF4-FFF2-40B4-BE49-F238E27FC236}">
                    <a16:creationId xmlns:a16="http://schemas.microsoft.com/office/drawing/2014/main" id="{6BCB9856-4AF2-40E4-90A6-CDC30ABF5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5" y="3249"/>
                <a:ext cx="22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</a:p>
            </p:txBody>
          </p:sp>
        </p:grpSp>
        <p:sp>
          <p:nvSpPr>
            <p:cNvPr id="30" name="Text Box 44">
              <a:extLst>
                <a:ext uri="{FF2B5EF4-FFF2-40B4-BE49-F238E27FC236}">
                  <a16:creationId xmlns:a16="http://schemas.microsoft.com/office/drawing/2014/main" id="{4398E980-A800-4BDA-945D-A8387C6F1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614"/>
              <a:ext cx="49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9">
                <a:extLst>
                  <a:ext uri="{FF2B5EF4-FFF2-40B4-BE49-F238E27FC236}">
                    <a16:creationId xmlns:a16="http://schemas.microsoft.com/office/drawing/2014/main" id="{CEEE9F1D-E451-4CD5-B80E-20BC6E7AE3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4462" y="2251477"/>
                <a:ext cx="5472113" cy="1866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）解：如图，在 </a:t>
                </a:r>
                <a:r>
                  <a:rPr lang="en-US" altLang="zh-CN" sz="1600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中，由勾股定理得</a:t>
                </a:r>
                <a:endParaRPr lang="en-US" altLang="zh-CN" sz="16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𝑩𝑪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𝑨𝑪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=5</a:t>
                </a:r>
              </a:p>
              <a:p>
                <a:pPr defTabSz="685800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 A=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𝑩𝑪</m:t>
                        </m:r>
                      </m:num>
                      <m:den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𝟑</m:t>
                        </m:r>
                      </m:num>
                      <m:den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sz="16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 B=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𝑪</m:t>
                        </m:r>
                      </m:num>
                      <m:den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𝟒</m:t>
                        </m:r>
                      </m:num>
                      <m:den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 Box 29">
                <a:extLst>
                  <a:ext uri="{FF2B5EF4-FFF2-40B4-BE49-F238E27FC236}">
                    <a16:creationId xmlns:a16="http://schemas.microsoft.com/office/drawing/2014/main" id="{CEEE9F1D-E451-4CD5-B80E-20BC6E7AE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4462" y="2251477"/>
                <a:ext cx="5472113" cy="1866665"/>
              </a:xfrm>
              <a:prstGeom prst="rect">
                <a:avLst/>
              </a:prstGeom>
              <a:blipFill>
                <a:blip r:embed="rId3"/>
                <a:stretch>
                  <a:fillRect l="-557" t="-977" b="-3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94A0061D-0AE9-4D16-9391-E3123C0FED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1234" y="4294850"/>
                <a:ext cx="5472113" cy="1900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）解：如图，在 </a:t>
                </a:r>
                <a:r>
                  <a:rPr lang="en-US" altLang="zh-CN" sz="1600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中，由勾股定理得</a:t>
                </a:r>
                <a:endParaRPr lang="en-US" altLang="zh-CN" sz="16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𝑨𝑩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𝑨𝑪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=12</a:t>
                </a:r>
              </a:p>
              <a:p>
                <a:pPr defTabSz="685800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 A=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𝑩𝑪</m:t>
                        </m:r>
                      </m:num>
                      <m:den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sz="16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eaLnBrk="1" hangingPunct="1"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 B=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𝑪</m:t>
                        </m:r>
                      </m:num>
                      <m:den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𝟏𝟐</m:t>
                        </m:r>
                      </m:num>
                      <m:den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zh-CN" altLang="en-US" sz="16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94A0061D-0AE9-4D16-9391-E3123C0FE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1234" y="4294850"/>
                <a:ext cx="5472113" cy="1900007"/>
              </a:xfrm>
              <a:prstGeom prst="rect">
                <a:avLst/>
              </a:prstGeom>
              <a:blipFill>
                <a:blip r:embed="rId4"/>
                <a:stretch>
                  <a:fillRect l="-668" t="-9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 39">
            <a:extLst>
              <a:ext uri="{FF2B5EF4-FFF2-40B4-BE49-F238E27FC236}">
                <a16:creationId xmlns:a16="http://schemas.microsoft.com/office/drawing/2014/main" id="{AAE1BF0B-DAAF-4A95-BBA8-3CF3FBB1D418}"/>
              </a:ext>
            </a:extLst>
          </p:cNvPr>
          <p:cNvSpPr/>
          <p:nvPr/>
        </p:nvSpPr>
        <p:spPr>
          <a:xfrm>
            <a:off x="3252692" y="5848391"/>
            <a:ext cx="5147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某个角的正弦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就是要先确定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这个角的对边与斜边的比</a:t>
            </a:r>
            <a:endParaRPr lang="zh-CN" altLang="en-US" sz="16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673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77EBF92-825C-48DC-89D4-895C5135D2F3}"/>
                  </a:ext>
                </a:extLst>
              </p:cNvPr>
              <p:cNvSpPr/>
              <p:nvPr/>
            </p:nvSpPr>
            <p:spPr>
              <a:xfrm>
                <a:off x="1142606" y="1020816"/>
                <a:ext cx="9568067" cy="1463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85800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郑州市金水区为民中学初三期中）把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△ABC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三边的长度都扩大为原来的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倍，则锐角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的正弦函数值</a:t>
                </a:r>
                <a:r>
                  <a:rPr lang="zh-CN" altLang="en-US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（）</a:t>
                </a:r>
                <a:endParaRPr lang="en-US" altLang="zh-CN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just" defTabSz="685800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．不变　　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．缩小为原来的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　　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．扩大为原来的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倍　　</a:t>
                </a:r>
                <a:r>
                  <a:rPr lang="en-US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．不能确定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77EBF92-825C-48DC-89D4-895C5135D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1020816"/>
                <a:ext cx="9568067" cy="1463093"/>
              </a:xfrm>
              <a:prstGeom prst="rect">
                <a:avLst/>
              </a:prstGeom>
              <a:blipFill>
                <a:blip r:embed="rId3"/>
                <a:stretch>
                  <a:fillRect l="-510" r="-510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F7FC76FD-7A9D-4D7A-BD29-CEC5E7336960}"/>
              </a:ext>
            </a:extLst>
          </p:cNvPr>
          <p:cNvSpPr/>
          <p:nvPr/>
        </p:nvSpPr>
        <p:spPr>
          <a:xfrm>
            <a:off x="1420901" y="2503787"/>
            <a:ext cx="8553397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zh-CN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【答案】</a:t>
            </a:r>
            <a:r>
              <a:rPr lang="en-US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endParaRPr lang="zh-CN" altLang="zh-CN" sz="1400" kern="1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zh-CN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因为</a:t>
            </a:r>
            <a:r>
              <a:rPr lang="en-US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△ABC</a:t>
            </a:r>
            <a:r>
              <a:rPr lang="zh-CN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三边的长度都扩大为原来的</a:t>
            </a:r>
            <a:r>
              <a:rPr lang="en-US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倍所得的三角形与原三角形相似，所以锐角</a:t>
            </a:r>
            <a:r>
              <a:rPr lang="en-US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的大小没改变，所以锐角</a:t>
            </a:r>
            <a:r>
              <a:rPr lang="en-US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的正弦函数值也不变。故选</a:t>
            </a:r>
            <a:r>
              <a:rPr lang="en-US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400" kern="1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zh-CN" altLang="zh-CN" sz="1400" kern="1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笑脸 9">
            <a:extLst>
              <a:ext uri="{FF2B5EF4-FFF2-40B4-BE49-F238E27FC236}">
                <a16:creationId xmlns:a16="http://schemas.microsoft.com/office/drawing/2014/main" id="{E8FF82CC-B894-40E4-9DDD-1AB3187EEA69}"/>
              </a:ext>
            </a:extLst>
          </p:cNvPr>
          <p:cNvSpPr/>
          <p:nvPr/>
        </p:nvSpPr>
        <p:spPr>
          <a:xfrm>
            <a:off x="1218722" y="2004691"/>
            <a:ext cx="361370" cy="4027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5EE4081-8799-4625-A857-EA7F3BE28A06}"/>
                  </a:ext>
                </a:extLst>
              </p:cNvPr>
              <p:cNvSpPr/>
              <p:nvPr/>
            </p:nvSpPr>
            <p:spPr>
              <a:xfrm>
                <a:off x="1142606" y="3763050"/>
                <a:ext cx="7314610" cy="98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．如图，在平面直角坐标系中，点</a:t>
                </a: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的坐标为（</a:t>
                </a: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），那么</a:t>
                </a: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sinα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的值是（</a:t>
                </a: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   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sz="16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5EE4081-8799-4625-A857-EA7F3BE28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3763050"/>
                <a:ext cx="7314610" cy="986232"/>
              </a:xfrm>
              <a:prstGeom prst="rect">
                <a:avLst/>
              </a:prstGeom>
              <a:blipFill>
                <a:blip r:embed="rId4"/>
                <a:stretch>
                  <a:fillRect l="-417" r="-750"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 descr="figure">
            <a:extLst>
              <a:ext uri="{FF2B5EF4-FFF2-40B4-BE49-F238E27FC236}">
                <a16:creationId xmlns:a16="http://schemas.microsoft.com/office/drawing/2014/main" id="{45660B0A-847F-4CFA-92A9-A5FEACB2CF78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0542" y="4388801"/>
            <a:ext cx="2437911" cy="2084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7EBFE3A-ECCD-4F3A-9DF0-CF5553FF9C38}"/>
                  </a:ext>
                </a:extLst>
              </p:cNvPr>
              <p:cNvSpPr/>
              <p:nvPr/>
            </p:nvSpPr>
            <p:spPr>
              <a:xfrm>
                <a:off x="1420901" y="4890677"/>
                <a:ext cx="4572000" cy="16710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作</a:t>
                </a:r>
                <a:r>
                  <a:rPr lang="en-US" altLang="zh-CN" sz="12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sz="12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⊥</a:t>
                </a:r>
                <a:r>
                  <a:rPr lang="en-US" altLang="zh-CN" sz="12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轴交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轴于点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），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=4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BO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AO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=5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𝐴𝑂</m:t>
                        </m:r>
                      </m:den>
                    </m:f>
                  </m:oMath>
                </a14:m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C.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7EBFE3A-ECCD-4F3A-9DF0-CF5553FF9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01" y="4890677"/>
                <a:ext cx="4572000" cy="1671035"/>
              </a:xfrm>
              <a:prstGeom prst="rect">
                <a:avLst/>
              </a:prstGeom>
              <a:blipFill>
                <a:blip r:embed="rId6"/>
                <a:stretch>
                  <a:fillRect b="-1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笑脸 13">
            <a:extLst>
              <a:ext uri="{FF2B5EF4-FFF2-40B4-BE49-F238E27FC236}">
                <a16:creationId xmlns:a16="http://schemas.microsoft.com/office/drawing/2014/main" id="{9258672E-1D99-4A7F-8AFD-AACD82CED981}"/>
              </a:ext>
            </a:extLst>
          </p:cNvPr>
          <p:cNvSpPr/>
          <p:nvPr/>
        </p:nvSpPr>
        <p:spPr>
          <a:xfrm>
            <a:off x="3830247" y="4300713"/>
            <a:ext cx="344188" cy="4027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511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C5FC02A-EDA7-4DA1-A6ED-8E7C4C8CFA99}"/>
                  </a:ext>
                </a:extLst>
              </p:cNvPr>
              <p:cNvSpPr/>
              <p:nvPr/>
            </p:nvSpPr>
            <p:spPr>
              <a:xfrm>
                <a:off x="1433871" y="812246"/>
                <a:ext cx="7838364" cy="1206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．在</a:t>
                </a:r>
                <a:r>
                  <a:rPr lang="en-US" altLang="zh-CN" sz="1600" kern="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en-US" altLang="zh-CN" sz="1600" kern="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1600" kern="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zh-CN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C=90°</a:t>
                </a:r>
                <a:r>
                  <a:rPr lang="zh-CN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，如果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zh-CN" sz="16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6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kern="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zh-CN" sz="16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的值是</a:t>
                </a:r>
                <a:r>
                  <a:rPr lang="en-US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   )</a:t>
                </a:r>
                <a:endParaRPr lang="zh-CN" altLang="zh-CN" sz="16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1600" i="1" kern="1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kern="1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16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600" i="1" kern="1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kern="1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160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16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endParaRPr lang="zh-CN" altLang="zh-CN" sz="16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C5FC02A-EDA7-4DA1-A6ED-8E7C4C8CF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871" y="812246"/>
                <a:ext cx="7838364" cy="1206036"/>
              </a:xfrm>
              <a:prstGeom prst="rect">
                <a:avLst/>
              </a:prstGeom>
              <a:blipFill>
                <a:blip r:embed="rId3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6E4ECF0-8977-49ED-A34D-7C2D08C80910}"/>
                  </a:ext>
                </a:extLst>
              </p:cNvPr>
              <p:cNvSpPr/>
              <p:nvPr/>
            </p:nvSpPr>
            <p:spPr>
              <a:xfrm>
                <a:off x="1733293" y="2149550"/>
                <a:ext cx="4572000" cy="15790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12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en-US" altLang="zh-CN" sz="12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12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 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2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</a:t>
                </a:r>
                <a:r>
                  <a:rPr lang="en-US" altLang="zh-CN" sz="12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2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</a:t>
                </a:r>
                <a:r>
                  <a:rPr lang="en-US" altLang="zh-CN" sz="12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</m:t>
                        </m:r>
                        <m:sSup>
                          <m:sSupPr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rad>
                  </m:oMath>
                </a14:m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1−(</m:t>
                        </m:r>
                        <m:f>
                          <m:fPr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+∠</a:t>
                </a:r>
                <a:r>
                  <a:rPr lang="en-US" altLang="zh-CN" sz="12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2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</a:t>
                </a:r>
                <a:r>
                  <a:rPr lang="en-US" altLang="zh-CN" sz="12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en-US" altLang="zh-CN" sz="12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</a:t>
                </a:r>
                <a:r>
                  <a:rPr lang="en-US" altLang="zh-CN" sz="12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故选：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A. 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6E4ECF0-8977-49ED-A34D-7C2D08C80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293" y="2149550"/>
                <a:ext cx="4572000" cy="1579022"/>
              </a:xfrm>
              <a:prstGeom prst="rect">
                <a:avLst/>
              </a:prstGeom>
              <a:blipFill>
                <a:blip r:embed="rId4"/>
                <a:stretch>
                  <a:fillRect t="-386" b="-2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>
            <a:extLst>
              <a:ext uri="{FF2B5EF4-FFF2-40B4-BE49-F238E27FC236}">
                <a16:creationId xmlns:a16="http://schemas.microsoft.com/office/drawing/2014/main" id="{DF4884C9-B4EA-4979-A556-542382F1DD9E}"/>
              </a:ext>
            </a:extLst>
          </p:cNvPr>
          <p:cNvSpPr/>
          <p:nvPr/>
        </p:nvSpPr>
        <p:spPr>
          <a:xfrm>
            <a:off x="1433871" y="1615532"/>
            <a:ext cx="299422" cy="4027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F366059-CC51-42DF-A72E-AB533D1B98B4}"/>
                  </a:ext>
                </a:extLst>
              </p:cNvPr>
              <p:cNvSpPr/>
              <p:nvPr/>
            </p:nvSpPr>
            <p:spPr>
              <a:xfrm>
                <a:off x="1433871" y="3859840"/>
                <a:ext cx="7260141" cy="933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．如图所示，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△</m:t>
                    </m:r>
                    <m:r>
                      <a:rPr lang="en-US" altLang="zh-CN" sz="14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zh-CN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的顶点是正方形网格的格点，则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zh-CN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的值为（　　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sz="1400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zh-CN" sz="1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F366059-CC51-42DF-A72E-AB533D1B9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871" y="3859840"/>
                <a:ext cx="7260141" cy="933654"/>
              </a:xfrm>
              <a:prstGeom prst="rect">
                <a:avLst/>
              </a:prstGeom>
              <a:blipFill>
                <a:blip r:embed="rId5"/>
                <a:stretch>
                  <a:fillRect l="-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 descr="figure">
            <a:extLst>
              <a:ext uri="{FF2B5EF4-FFF2-40B4-BE49-F238E27FC236}">
                <a16:creationId xmlns:a16="http://schemas.microsoft.com/office/drawing/2014/main" id="{DFB16CE1-E6D7-4A6B-B362-0F165D3211D3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3349" y="4258236"/>
            <a:ext cx="1806615" cy="1640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B1BEF37-8225-412F-8121-3215571C4A61}"/>
                  </a:ext>
                </a:extLst>
              </p:cNvPr>
              <p:cNvSpPr/>
              <p:nvPr/>
            </p:nvSpPr>
            <p:spPr>
              <a:xfrm>
                <a:off x="1733293" y="4824806"/>
                <a:ext cx="4572000" cy="16405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解：连接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（如图所示），设小正方形的边长为</a:t>
                </a:r>
                <a14:m>
                  <m:oMath xmlns:m="http://schemas.openxmlformats.org/officeDocument/2006/math"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BD=CD=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DBC=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DCB=45°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zh-CN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⊥</m:t>
                    </m:r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200" kern="10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m:t>Rt</m:t>
                    </m:r>
                    <m:r>
                      <a:rPr lang="en-US" altLang="zh-CN" sz="12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△</m:t>
                    </m:r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altLang="zh-CN" sz="12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12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2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2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B1BEF37-8225-412F-8121-3215571C4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293" y="4824806"/>
                <a:ext cx="4572000" cy="1640577"/>
              </a:xfrm>
              <a:prstGeom prst="rect">
                <a:avLst/>
              </a:prstGeom>
              <a:blipFill>
                <a:blip r:embed="rId7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笑脸 13">
            <a:extLst>
              <a:ext uri="{FF2B5EF4-FFF2-40B4-BE49-F238E27FC236}">
                <a16:creationId xmlns:a16="http://schemas.microsoft.com/office/drawing/2014/main" id="{2F69B637-8F1C-4D12-9447-83DF7505A423}"/>
              </a:ext>
            </a:extLst>
          </p:cNvPr>
          <p:cNvSpPr/>
          <p:nvPr/>
        </p:nvSpPr>
        <p:spPr>
          <a:xfrm>
            <a:off x="2732036" y="4346826"/>
            <a:ext cx="299422" cy="4027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15F06A3-0865-4D20-9E1C-003022B3FA1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411" y="4086945"/>
            <a:ext cx="1806615" cy="18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46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A3D735C-DBA9-4C65-8744-FD221F768021}"/>
              </a:ext>
            </a:extLst>
          </p:cNvPr>
          <p:cNvSpPr/>
          <p:nvPr/>
        </p:nvSpPr>
        <p:spPr>
          <a:xfrm>
            <a:off x="350331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 Light" panose="020B0300000000000000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D7846C0-C441-416D-8F44-C97C320E9103}"/>
              </a:ext>
            </a:extLst>
          </p:cNvPr>
          <p:cNvSpPr/>
          <p:nvPr/>
        </p:nvSpPr>
        <p:spPr>
          <a:xfrm>
            <a:off x="0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document_151896">
            <a:extLst>
              <a:ext uri="{FF2B5EF4-FFF2-40B4-BE49-F238E27FC236}">
                <a16:creationId xmlns:a16="http://schemas.microsoft.com/office/drawing/2014/main" id="{51428349-3797-4636-9EE8-7DCBD2E961CA}"/>
              </a:ext>
            </a:extLst>
          </p:cNvPr>
          <p:cNvSpPr>
            <a:spLocks noChangeAspect="1"/>
          </p:cNvSpPr>
          <p:nvPr/>
        </p:nvSpPr>
        <p:spPr bwMode="auto">
          <a:xfrm>
            <a:off x="1053337" y="1582017"/>
            <a:ext cx="2928171" cy="3648514"/>
          </a:xfrm>
          <a:custGeom>
            <a:avLst/>
            <a:gdLst>
              <a:gd name="connsiteX0" fmla="*/ 89319 w 486331"/>
              <a:gd name="connsiteY0" fmla="*/ 434588 h 605970"/>
              <a:gd name="connsiteX1" fmla="*/ 397012 w 486331"/>
              <a:gd name="connsiteY1" fmla="*/ 434588 h 605970"/>
              <a:gd name="connsiteX2" fmla="*/ 397012 w 486331"/>
              <a:gd name="connsiteY2" fmla="*/ 477520 h 605970"/>
              <a:gd name="connsiteX3" fmla="*/ 89319 w 486331"/>
              <a:gd name="connsiteY3" fmla="*/ 477520 h 605970"/>
              <a:gd name="connsiteX4" fmla="*/ 89319 w 486331"/>
              <a:gd name="connsiteY4" fmla="*/ 341123 h 605970"/>
              <a:gd name="connsiteX5" fmla="*/ 397012 w 486331"/>
              <a:gd name="connsiteY5" fmla="*/ 341123 h 605970"/>
              <a:gd name="connsiteX6" fmla="*/ 397012 w 486331"/>
              <a:gd name="connsiteY6" fmla="*/ 384055 h 605970"/>
              <a:gd name="connsiteX7" fmla="*/ 89319 w 486331"/>
              <a:gd name="connsiteY7" fmla="*/ 384055 h 605970"/>
              <a:gd name="connsiteX8" fmla="*/ 89319 w 486331"/>
              <a:gd name="connsiteY8" fmla="*/ 247657 h 605970"/>
              <a:gd name="connsiteX9" fmla="*/ 397012 w 486331"/>
              <a:gd name="connsiteY9" fmla="*/ 247657 h 605970"/>
              <a:gd name="connsiteX10" fmla="*/ 397012 w 486331"/>
              <a:gd name="connsiteY10" fmla="*/ 290589 h 605970"/>
              <a:gd name="connsiteX11" fmla="*/ 89319 w 486331"/>
              <a:gd name="connsiteY11" fmla="*/ 290589 h 605970"/>
              <a:gd name="connsiteX12" fmla="*/ 348071 w 486331"/>
              <a:gd name="connsiteY12" fmla="*/ 77895 h 605970"/>
              <a:gd name="connsiteX13" fmla="*/ 348071 w 486331"/>
              <a:gd name="connsiteY13" fmla="*/ 154178 h 605970"/>
              <a:gd name="connsiteX14" fmla="*/ 416932 w 486331"/>
              <a:gd name="connsiteY14" fmla="*/ 154178 h 605970"/>
              <a:gd name="connsiteX15" fmla="*/ 81772 w 486331"/>
              <a:gd name="connsiteY15" fmla="*/ 42977 h 605970"/>
              <a:gd name="connsiteX16" fmla="*/ 43038 w 486331"/>
              <a:gd name="connsiteY16" fmla="*/ 81655 h 605970"/>
              <a:gd name="connsiteX17" fmla="*/ 43038 w 486331"/>
              <a:gd name="connsiteY17" fmla="*/ 524315 h 605970"/>
              <a:gd name="connsiteX18" fmla="*/ 81772 w 486331"/>
              <a:gd name="connsiteY18" fmla="*/ 562993 h 605970"/>
              <a:gd name="connsiteX19" fmla="*/ 404559 w 486331"/>
              <a:gd name="connsiteY19" fmla="*/ 562993 h 605970"/>
              <a:gd name="connsiteX20" fmla="*/ 443293 w 486331"/>
              <a:gd name="connsiteY20" fmla="*/ 524315 h 605970"/>
              <a:gd name="connsiteX21" fmla="*/ 443293 w 486331"/>
              <a:gd name="connsiteY21" fmla="*/ 197155 h 605970"/>
              <a:gd name="connsiteX22" fmla="*/ 305033 w 486331"/>
              <a:gd name="connsiteY22" fmla="*/ 197155 h 605970"/>
              <a:gd name="connsiteX23" fmla="*/ 305033 w 486331"/>
              <a:gd name="connsiteY23" fmla="*/ 42977 h 605970"/>
              <a:gd name="connsiteX24" fmla="*/ 81772 w 486331"/>
              <a:gd name="connsiteY24" fmla="*/ 0 h 605970"/>
              <a:gd name="connsiteX25" fmla="*/ 336235 w 486331"/>
              <a:gd name="connsiteY25" fmla="*/ 0 h 605970"/>
              <a:gd name="connsiteX26" fmla="*/ 486331 w 486331"/>
              <a:gd name="connsiteY26" fmla="*/ 167609 h 605970"/>
              <a:gd name="connsiteX27" fmla="*/ 486331 w 486331"/>
              <a:gd name="connsiteY27" fmla="*/ 524315 h 605970"/>
              <a:gd name="connsiteX28" fmla="*/ 404559 w 486331"/>
              <a:gd name="connsiteY28" fmla="*/ 605970 h 605970"/>
              <a:gd name="connsiteX29" fmla="*/ 81772 w 486331"/>
              <a:gd name="connsiteY29" fmla="*/ 605970 h 605970"/>
              <a:gd name="connsiteX30" fmla="*/ 0 w 486331"/>
              <a:gd name="connsiteY30" fmla="*/ 524315 h 605970"/>
              <a:gd name="connsiteX31" fmla="*/ 0 w 486331"/>
              <a:gd name="connsiteY31" fmla="*/ 81655 h 605970"/>
              <a:gd name="connsiteX32" fmla="*/ 81772 w 486331"/>
              <a:gd name="connsiteY32" fmla="*/ 0 h 6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6331" h="605970">
                <a:moveTo>
                  <a:pt x="89319" y="434588"/>
                </a:moveTo>
                <a:lnTo>
                  <a:pt x="397012" y="434588"/>
                </a:lnTo>
                <a:lnTo>
                  <a:pt x="397012" y="477520"/>
                </a:lnTo>
                <a:lnTo>
                  <a:pt x="89319" y="477520"/>
                </a:lnTo>
                <a:close/>
                <a:moveTo>
                  <a:pt x="89319" y="341123"/>
                </a:moveTo>
                <a:lnTo>
                  <a:pt x="397012" y="341123"/>
                </a:lnTo>
                <a:lnTo>
                  <a:pt x="397012" y="384055"/>
                </a:lnTo>
                <a:lnTo>
                  <a:pt x="89319" y="384055"/>
                </a:lnTo>
                <a:close/>
                <a:moveTo>
                  <a:pt x="89319" y="247657"/>
                </a:moveTo>
                <a:lnTo>
                  <a:pt x="397012" y="247657"/>
                </a:lnTo>
                <a:lnTo>
                  <a:pt x="397012" y="290589"/>
                </a:lnTo>
                <a:lnTo>
                  <a:pt x="89319" y="290589"/>
                </a:lnTo>
                <a:close/>
                <a:moveTo>
                  <a:pt x="348071" y="77895"/>
                </a:moveTo>
                <a:lnTo>
                  <a:pt x="348071" y="154178"/>
                </a:lnTo>
                <a:lnTo>
                  <a:pt x="416932" y="154178"/>
                </a:lnTo>
                <a:close/>
                <a:moveTo>
                  <a:pt x="81772" y="42977"/>
                </a:moveTo>
                <a:cubicBezTo>
                  <a:pt x="60253" y="42977"/>
                  <a:pt x="43038" y="60167"/>
                  <a:pt x="43038" y="81655"/>
                </a:cubicBezTo>
                <a:lnTo>
                  <a:pt x="43038" y="524315"/>
                </a:lnTo>
                <a:cubicBezTo>
                  <a:pt x="43038" y="545803"/>
                  <a:pt x="60253" y="562993"/>
                  <a:pt x="81772" y="562993"/>
                </a:cubicBezTo>
                <a:lnTo>
                  <a:pt x="404559" y="562993"/>
                </a:lnTo>
                <a:cubicBezTo>
                  <a:pt x="426078" y="562993"/>
                  <a:pt x="443293" y="545803"/>
                  <a:pt x="443293" y="524315"/>
                </a:cubicBezTo>
                <a:lnTo>
                  <a:pt x="443293" y="197155"/>
                </a:lnTo>
                <a:lnTo>
                  <a:pt x="305033" y="197155"/>
                </a:lnTo>
                <a:lnTo>
                  <a:pt x="305033" y="42977"/>
                </a:lnTo>
                <a:close/>
                <a:moveTo>
                  <a:pt x="81772" y="0"/>
                </a:moveTo>
                <a:lnTo>
                  <a:pt x="336235" y="0"/>
                </a:lnTo>
                <a:lnTo>
                  <a:pt x="486331" y="167609"/>
                </a:lnTo>
                <a:lnTo>
                  <a:pt x="486331" y="524315"/>
                </a:lnTo>
                <a:cubicBezTo>
                  <a:pt x="486331" y="569440"/>
                  <a:pt x="449749" y="605970"/>
                  <a:pt x="404559" y="605970"/>
                </a:cubicBezTo>
                <a:lnTo>
                  <a:pt x="81772" y="605970"/>
                </a:lnTo>
                <a:cubicBezTo>
                  <a:pt x="36582" y="605970"/>
                  <a:pt x="0" y="569440"/>
                  <a:pt x="0" y="524315"/>
                </a:cubicBezTo>
                <a:lnTo>
                  <a:pt x="0" y="81655"/>
                </a:lnTo>
                <a:cubicBezTo>
                  <a:pt x="0" y="36530"/>
                  <a:pt x="36582" y="0"/>
                  <a:pt x="81772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E29A22-8CA7-46F9-931D-0FD06297B3AE}"/>
              </a:ext>
            </a:extLst>
          </p:cNvPr>
          <p:cNvSpPr txBox="1"/>
          <p:nvPr/>
        </p:nvSpPr>
        <p:spPr>
          <a:xfrm>
            <a:off x="1250274" y="2129001"/>
            <a:ext cx="2587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1840C51-C3C5-4BDF-864B-A363335966C8}"/>
              </a:ext>
            </a:extLst>
          </p:cNvPr>
          <p:cNvGrpSpPr/>
          <p:nvPr/>
        </p:nvGrpSpPr>
        <p:grpSpPr>
          <a:xfrm>
            <a:off x="6375591" y="1850749"/>
            <a:ext cx="4726670" cy="693707"/>
            <a:chOff x="3926652" y="1015035"/>
            <a:chExt cx="5630429" cy="82634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0128C5A-7247-4DE5-8537-58D56018F69F}"/>
                </a:ext>
              </a:extLst>
            </p:cNvPr>
            <p:cNvSpPr txBox="1"/>
            <p:nvPr/>
          </p:nvSpPr>
          <p:spPr>
            <a:xfrm>
              <a:off x="4937609" y="1135821"/>
              <a:ext cx="4619472" cy="549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了解锐角三角形函数的意义</a:t>
              </a: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132A447-7FC7-469B-94F3-151745592C38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 cmpd="sng" algn="ctr">
              <a:solidFill>
                <a:srgbClr val="36456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29F64D4-C06F-42F2-BD49-9BEE6BD47C24}"/>
              </a:ext>
            </a:extLst>
          </p:cNvPr>
          <p:cNvGrpSpPr/>
          <p:nvPr/>
        </p:nvGrpSpPr>
        <p:grpSpPr>
          <a:xfrm>
            <a:off x="6375590" y="3193787"/>
            <a:ext cx="4111116" cy="693707"/>
            <a:chOff x="3926652" y="1015035"/>
            <a:chExt cx="4897181" cy="82634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1ACC835-7615-471E-A227-6BF9906B37FF}"/>
                </a:ext>
              </a:extLst>
            </p:cNvPr>
            <p:cNvSpPr txBox="1"/>
            <p:nvPr/>
          </p:nvSpPr>
          <p:spPr>
            <a:xfrm>
              <a:off x="4937608" y="1153239"/>
              <a:ext cx="3886225" cy="549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理解正弦的概念和表示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EB00ED8-F8D3-48A0-97DC-50DE8159620D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 cmpd="sng" algn="ctr">
              <a:solidFill>
                <a:srgbClr val="36456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FC2C317-011C-4AE0-9AAC-EE7C7391BBA6}"/>
              </a:ext>
            </a:extLst>
          </p:cNvPr>
          <p:cNvGrpSpPr/>
          <p:nvPr/>
        </p:nvGrpSpPr>
        <p:grpSpPr>
          <a:xfrm>
            <a:off x="6375591" y="4536824"/>
            <a:ext cx="4111117" cy="693707"/>
            <a:chOff x="3926652" y="1015035"/>
            <a:chExt cx="4897179" cy="82634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7ED89B5-5CED-4BC5-AA0C-EA284AF265FE}"/>
                </a:ext>
              </a:extLst>
            </p:cNvPr>
            <p:cNvSpPr txBox="1"/>
            <p:nvPr/>
          </p:nvSpPr>
          <p:spPr>
            <a:xfrm>
              <a:off x="4937609" y="1153239"/>
              <a:ext cx="3886222" cy="549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利用正弦进行相关计算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4817C40-F7A0-4025-8357-4021B052142E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 cmpd="sng" algn="ctr">
              <a:solidFill>
                <a:srgbClr val="36456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0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53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被分类的书特写镜头照片-书堆,书店,书籍,书籍装订,什锦,信息,图书馆,学习,教育,景深,桩,模糊,焦点,知识,研究,精装书,阅读-海量高质量免版权图片素材-设计师素材-摄影图片-sitapix-西田图像">
            <a:extLst>
              <a:ext uri="{FF2B5EF4-FFF2-40B4-BE49-F238E27FC236}">
                <a16:creationId xmlns:a16="http://schemas.microsoft.com/office/drawing/2014/main" id="{FDAD98CE-E68F-4CD6-B3A8-D57A0345F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0" r="39059"/>
          <a:stretch/>
        </p:blipFill>
        <p:spPr bwMode="auto">
          <a:xfrm>
            <a:off x="6988246" y="2"/>
            <a:ext cx="5286622" cy="6857999"/>
          </a:xfrm>
          <a:custGeom>
            <a:avLst/>
            <a:gdLst>
              <a:gd name="connsiteX0" fmla="*/ 1534888 w 5286622"/>
              <a:gd name="connsiteY0" fmla="*/ 0 h 6857999"/>
              <a:gd name="connsiteX1" fmla="*/ 5286622 w 5286622"/>
              <a:gd name="connsiteY1" fmla="*/ 0 h 6857999"/>
              <a:gd name="connsiteX2" fmla="*/ 5286622 w 5286622"/>
              <a:gd name="connsiteY2" fmla="*/ 6857999 h 6857999"/>
              <a:gd name="connsiteX3" fmla="*/ 0 w 528662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622" h="6857999">
                <a:moveTo>
                  <a:pt x="1534888" y="0"/>
                </a:moveTo>
                <a:lnTo>
                  <a:pt x="5286622" y="0"/>
                </a:lnTo>
                <a:lnTo>
                  <a:pt x="5286622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DE6D99C-2252-4CD7-8682-B60E1C7143B8}"/>
              </a:ext>
            </a:extLst>
          </p:cNvPr>
          <p:cNvGrpSpPr/>
          <p:nvPr/>
        </p:nvGrpSpPr>
        <p:grpSpPr>
          <a:xfrm flipH="1" flipV="1">
            <a:off x="11149378" y="468029"/>
            <a:ext cx="303107" cy="303107"/>
            <a:chOff x="962675" y="5112327"/>
            <a:chExt cx="672161" cy="672161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564FCAD-A481-4BE6-9F7F-22FA4F073935}"/>
                </a:ext>
              </a:extLst>
            </p:cNvPr>
            <p:cNvCxnSpPr/>
            <p:nvPr/>
          </p:nvCxnSpPr>
          <p:spPr>
            <a:xfrm flipH="1">
              <a:off x="962675" y="5784488"/>
              <a:ext cx="672161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AAAA189-9BEC-4971-B600-5439897A7675}"/>
                </a:ext>
              </a:extLst>
            </p:cNvPr>
            <p:cNvCxnSpPr/>
            <p:nvPr/>
          </p:nvCxnSpPr>
          <p:spPr>
            <a:xfrm flipV="1">
              <a:off x="962675" y="5112327"/>
              <a:ext cx="0" cy="67216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69602F4-AB0B-47A9-804B-2C7ADD177E2A}"/>
              </a:ext>
            </a:extLst>
          </p:cNvPr>
          <p:cNvGrpSpPr/>
          <p:nvPr/>
        </p:nvGrpSpPr>
        <p:grpSpPr>
          <a:xfrm>
            <a:off x="827586" y="1964623"/>
            <a:ext cx="6449915" cy="1979997"/>
            <a:chOff x="1753691" y="1813351"/>
            <a:chExt cx="6449915" cy="197999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659F60E-D5D1-431A-9A73-12C7BFEB0586}"/>
                </a:ext>
              </a:extLst>
            </p:cNvPr>
            <p:cNvSpPr/>
            <p:nvPr/>
          </p:nvSpPr>
          <p:spPr bwMode="auto">
            <a:xfrm>
              <a:off x="1753691" y="1813351"/>
              <a:ext cx="5827236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88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宋体 CN Light" panose="02020300000000000000" pitchFamily="18" charset="-122"/>
                  <a:ea typeface="思源宋体 CN Light" panose="02020300000000000000" pitchFamily="18" charset="-122"/>
                  <a:cs typeface="胡晓波男神体" panose="02010600030101010101" pitchFamily="2" charset="-122"/>
                </a:rPr>
                <a:t>谢谢观看！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4E53E4F-21CF-41FA-9975-2DE8DF446CF1}"/>
                </a:ext>
              </a:extLst>
            </p:cNvPr>
            <p:cNvSpPr/>
            <p:nvPr/>
          </p:nvSpPr>
          <p:spPr>
            <a:xfrm>
              <a:off x="1776745" y="3516349"/>
              <a:ext cx="64268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28.1 ACUTE TRIANGLE (SINE, COSINE, TANGENT VALUE OF SPECIAL ANGLE)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608E955-91EC-409B-9FC8-39B12C9B0048}"/>
                </a:ext>
              </a:extLst>
            </p:cNvPr>
            <p:cNvCxnSpPr>
              <a:cxnSpLocks/>
            </p:cNvCxnSpPr>
            <p:nvPr/>
          </p:nvCxnSpPr>
          <p:spPr>
            <a:xfrm>
              <a:off x="1877240" y="3312813"/>
              <a:ext cx="6127030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93CADEE-5614-46B1-8850-E09C871263EC}"/>
              </a:ext>
            </a:extLst>
          </p:cNvPr>
          <p:cNvSpPr/>
          <p:nvPr/>
        </p:nvSpPr>
        <p:spPr bwMode="auto">
          <a:xfrm>
            <a:off x="871128" y="1224665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第二十八章</a:t>
            </a:r>
            <a:r>
              <a:rPr lang="en-US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03</a:t>
            </a: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锐角三角函数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92A5B81-9FA6-4C52-B177-CFBD7D453799}"/>
              </a:ext>
            </a:extLst>
          </p:cNvPr>
          <p:cNvSpPr/>
          <p:nvPr/>
        </p:nvSpPr>
        <p:spPr bwMode="auto">
          <a:xfrm>
            <a:off x="619825" y="410850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kern="1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（正切）</a:t>
            </a: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62B85E3E-DED0-43AF-842A-8570DEA304DC}"/>
              </a:ext>
            </a:extLst>
          </p:cNvPr>
          <p:cNvSpPr/>
          <p:nvPr/>
        </p:nvSpPr>
        <p:spPr>
          <a:xfrm>
            <a:off x="6854474" y="4046220"/>
            <a:ext cx="866764" cy="2811780"/>
          </a:xfrm>
          <a:custGeom>
            <a:avLst/>
            <a:gdLst>
              <a:gd name="connsiteX0" fmla="*/ 553650 w 771739"/>
              <a:gd name="connsiteY0" fmla="*/ 0 h 2477350"/>
              <a:gd name="connsiteX1" fmla="*/ 771739 w 771739"/>
              <a:gd name="connsiteY1" fmla="*/ 0 h 2477350"/>
              <a:gd name="connsiteX2" fmla="*/ 218089 w 771739"/>
              <a:gd name="connsiteY2" fmla="*/ 2477350 h 2477350"/>
              <a:gd name="connsiteX3" fmla="*/ 0 w 771739"/>
              <a:gd name="connsiteY3" fmla="*/ 2477350 h 2477350"/>
              <a:gd name="connsiteX4" fmla="*/ 553650 w 771739"/>
              <a:gd name="connsiteY4" fmla="*/ 0 h 247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39" h="2477350">
                <a:moveTo>
                  <a:pt x="553650" y="0"/>
                </a:moveTo>
                <a:lnTo>
                  <a:pt x="771739" y="0"/>
                </a:lnTo>
                <a:lnTo>
                  <a:pt x="218089" y="2477350"/>
                </a:lnTo>
                <a:lnTo>
                  <a:pt x="0" y="2477350"/>
                </a:lnTo>
                <a:lnTo>
                  <a:pt x="553650" y="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8D6F715-D635-46ED-BF30-4A0D0EE8A778}"/>
              </a:ext>
            </a:extLst>
          </p:cNvPr>
          <p:cNvGrpSpPr/>
          <p:nvPr/>
        </p:nvGrpSpPr>
        <p:grpSpPr>
          <a:xfrm>
            <a:off x="909628" y="5306900"/>
            <a:ext cx="4037060" cy="369332"/>
            <a:chOff x="1149457" y="5016542"/>
            <a:chExt cx="4037060" cy="36933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C152EC3-96FE-4EC5-B544-170CBCABC8B7}"/>
                </a:ext>
              </a:extLst>
            </p:cNvPr>
            <p:cNvSpPr txBox="1"/>
            <p:nvPr/>
          </p:nvSpPr>
          <p:spPr>
            <a:xfrm>
              <a:off x="4259697" y="5100758"/>
              <a:ext cx="92682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F0502020204030204"/>
                  <a:ea typeface="Microsoft YaHei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lt"/>
                </a:rPr>
                <a:t>20XX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lt"/>
              </a:endParaRPr>
            </a:p>
          </p:txBody>
        </p:sp>
        <p:sp>
          <p:nvSpPr>
            <p:cNvPr id="21" name="圆角矩形">
              <a:extLst>
                <a:ext uri="{FF2B5EF4-FFF2-40B4-BE49-F238E27FC236}">
                  <a16:creationId xmlns:a16="http://schemas.microsoft.com/office/drawing/2014/main" id="{52501694-77DE-41D2-971B-CBD5265F0E3C}"/>
                </a:ext>
              </a:extLst>
            </p:cNvPr>
            <p:cNvSpPr/>
            <p:nvPr/>
          </p:nvSpPr>
          <p:spPr>
            <a:xfrm>
              <a:off x="114945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kern="0" dirty="0">
                  <a:solidFill>
                    <a:prstClr val="white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主讲人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圆角矩形">
              <a:extLst>
                <a:ext uri="{FF2B5EF4-FFF2-40B4-BE49-F238E27FC236}">
                  <a16:creationId xmlns:a16="http://schemas.microsoft.com/office/drawing/2014/main" id="{3277FDD2-C2BD-405C-8527-A435ECAA2D2A}"/>
                </a:ext>
              </a:extLst>
            </p:cNvPr>
            <p:cNvSpPr/>
            <p:nvPr/>
          </p:nvSpPr>
          <p:spPr>
            <a:xfrm>
              <a:off x="321420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讲课时间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FA13CD1-9361-4002-99CF-8D3DAF2732F0}"/>
                </a:ext>
              </a:extLst>
            </p:cNvPr>
            <p:cNvSpPr txBox="1"/>
            <p:nvPr/>
          </p:nvSpPr>
          <p:spPr>
            <a:xfrm>
              <a:off x="1902203" y="5100758"/>
              <a:ext cx="13562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</a:rPr>
                <a:t>xippt</a:t>
              </a:r>
              <a:endParaRPr lang="en-US" sz="1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A3D735C-DBA9-4C65-8744-FD221F768021}"/>
              </a:ext>
            </a:extLst>
          </p:cNvPr>
          <p:cNvSpPr/>
          <p:nvPr/>
        </p:nvSpPr>
        <p:spPr>
          <a:xfrm>
            <a:off x="350331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 Light" panose="020B0300000000000000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D7846C0-C441-416D-8F44-C97C320E9103}"/>
              </a:ext>
            </a:extLst>
          </p:cNvPr>
          <p:cNvSpPr/>
          <p:nvPr/>
        </p:nvSpPr>
        <p:spPr>
          <a:xfrm>
            <a:off x="0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document_151896">
            <a:extLst>
              <a:ext uri="{FF2B5EF4-FFF2-40B4-BE49-F238E27FC236}">
                <a16:creationId xmlns:a16="http://schemas.microsoft.com/office/drawing/2014/main" id="{51428349-3797-4636-9EE8-7DCBD2E961CA}"/>
              </a:ext>
            </a:extLst>
          </p:cNvPr>
          <p:cNvSpPr>
            <a:spLocks noChangeAspect="1"/>
          </p:cNvSpPr>
          <p:nvPr/>
        </p:nvSpPr>
        <p:spPr bwMode="auto">
          <a:xfrm>
            <a:off x="1053337" y="1582017"/>
            <a:ext cx="2928171" cy="3648514"/>
          </a:xfrm>
          <a:custGeom>
            <a:avLst/>
            <a:gdLst>
              <a:gd name="connsiteX0" fmla="*/ 89319 w 486331"/>
              <a:gd name="connsiteY0" fmla="*/ 434588 h 605970"/>
              <a:gd name="connsiteX1" fmla="*/ 397012 w 486331"/>
              <a:gd name="connsiteY1" fmla="*/ 434588 h 605970"/>
              <a:gd name="connsiteX2" fmla="*/ 397012 w 486331"/>
              <a:gd name="connsiteY2" fmla="*/ 477520 h 605970"/>
              <a:gd name="connsiteX3" fmla="*/ 89319 w 486331"/>
              <a:gd name="connsiteY3" fmla="*/ 477520 h 605970"/>
              <a:gd name="connsiteX4" fmla="*/ 89319 w 486331"/>
              <a:gd name="connsiteY4" fmla="*/ 341123 h 605970"/>
              <a:gd name="connsiteX5" fmla="*/ 397012 w 486331"/>
              <a:gd name="connsiteY5" fmla="*/ 341123 h 605970"/>
              <a:gd name="connsiteX6" fmla="*/ 397012 w 486331"/>
              <a:gd name="connsiteY6" fmla="*/ 384055 h 605970"/>
              <a:gd name="connsiteX7" fmla="*/ 89319 w 486331"/>
              <a:gd name="connsiteY7" fmla="*/ 384055 h 605970"/>
              <a:gd name="connsiteX8" fmla="*/ 89319 w 486331"/>
              <a:gd name="connsiteY8" fmla="*/ 247657 h 605970"/>
              <a:gd name="connsiteX9" fmla="*/ 397012 w 486331"/>
              <a:gd name="connsiteY9" fmla="*/ 247657 h 605970"/>
              <a:gd name="connsiteX10" fmla="*/ 397012 w 486331"/>
              <a:gd name="connsiteY10" fmla="*/ 290589 h 605970"/>
              <a:gd name="connsiteX11" fmla="*/ 89319 w 486331"/>
              <a:gd name="connsiteY11" fmla="*/ 290589 h 605970"/>
              <a:gd name="connsiteX12" fmla="*/ 348071 w 486331"/>
              <a:gd name="connsiteY12" fmla="*/ 77895 h 605970"/>
              <a:gd name="connsiteX13" fmla="*/ 348071 w 486331"/>
              <a:gd name="connsiteY13" fmla="*/ 154178 h 605970"/>
              <a:gd name="connsiteX14" fmla="*/ 416932 w 486331"/>
              <a:gd name="connsiteY14" fmla="*/ 154178 h 605970"/>
              <a:gd name="connsiteX15" fmla="*/ 81772 w 486331"/>
              <a:gd name="connsiteY15" fmla="*/ 42977 h 605970"/>
              <a:gd name="connsiteX16" fmla="*/ 43038 w 486331"/>
              <a:gd name="connsiteY16" fmla="*/ 81655 h 605970"/>
              <a:gd name="connsiteX17" fmla="*/ 43038 w 486331"/>
              <a:gd name="connsiteY17" fmla="*/ 524315 h 605970"/>
              <a:gd name="connsiteX18" fmla="*/ 81772 w 486331"/>
              <a:gd name="connsiteY18" fmla="*/ 562993 h 605970"/>
              <a:gd name="connsiteX19" fmla="*/ 404559 w 486331"/>
              <a:gd name="connsiteY19" fmla="*/ 562993 h 605970"/>
              <a:gd name="connsiteX20" fmla="*/ 443293 w 486331"/>
              <a:gd name="connsiteY20" fmla="*/ 524315 h 605970"/>
              <a:gd name="connsiteX21" fmla="*/ 443293 w 486331"/>
              <a:gd name="connsiteY21" fmla="*/ 197155 h 605970"/>
              <a:gd name="connsiteX22" fmla="*/ 305033 w 486331"/>
              <a:gd name="connsiteY22" fmla="*/ 197155 h 605970"/>
              <a:gd name="connsiteX23" fmla="*/ 305033 w 486331"/>
              <a:gd name="connsiteY23" fmla="*/ 42977 h 605970"/>
              <a:gd name="connsiteX24" fmla="*/ 81772 w 486331"/>
              <a:gd name="connsiteY24" fmla="*/ 0 h 605970"/>
              <a:gd name="connsiteX25" fmla="*/ 336235 w 486331"/>
              <a:gd name="connsiteY25" fmla="*/ 0 h 605970"/>
              <a:gd name="connsiteX26" fmla="*/ 486331 w 486331"/>
              <a:gd name="connsiteY26" fmla="*/ 167609 h 605970"/>
              <a:gd name="connsiteX27" fmla="*/ 486331 w 486331"/>
              <a:gd name="connsiteY27" fmla="*/ 524315 h 605970"/>
              <a:gd name="connsiteX28" fmla="*/ 404559 w 486331"/>
              <a:gd name="connsiteY28" fmla="*/ 605970 h 605970"/>
              <a:gd name="connsiteX29" fmla="*/ 81772 w 486331"/>
              <a:gd name="connsiteY29" fmla="*/ 605970 h 605970"/>
              <a:gd name="connsiteX30" fmla="*/ 0 w 486331"/>
              <a:gd name="connsiteY30" fmla="*/ 524315 h 605970"/>
              <a:gd name="connsiteX31" fmla="*/ 0 w 486331"/>
              <a:gd name="connsiteY31" fmla="*/ 81655 h 605970"/>
              <a:gd name="connsiteX32" fmla="*/ 81772 w 486331"/>
              <a:gd name="connsiteY32" fmla="*/ 0 h 6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6331" h="605970">
                <a:moveTo>
                  <a:pt x="89319" y="434588"/>
                </a:moveTo>
                <a:lnTo>
                  <a:pt x="397012" y="434588"/>
                </a:lnTo>
                <a:lnTo>
                  <a:pt x="397012" y="477520"/>
                </a:lnTo>
                <a:lnTo>
                  <a:pt x="89319" y="477520"/>
                </a:lnTo>
                <a:close/>
                <a:moveTo>
                  <a:pt x="89319" y="341123"/>
                </a:moveTo>
                <a:lnTo>
                  <a:pt x="397012" y="341123"/>
                </a:lnTo>
                <a:lnTo>
                  <a:pt x="397012" y="384055"/>
                </a:lnTo>
                <a:lnTo>
                  <a:pt x="89319" y="384055"/>
                </a:lnTo>
                <a:close/>
                <a:moveTo>
                  <a:pt x="89319" y="247657"/>
                </a:moveTo>
                <a:lnTo>
                  <a:pt x="397012" y="247657"/>
                </a:lnTo>
                <a:lnTo>
                  <a:pt x="397012" y="290589"/>
                </a:lnTo>
                <a:lnTo>
                  <a:pt x="89319" y="290589"/>
                </a:lnTo>
                <a:close/>
                <a:moveTo>
                  <a:pt x="348071" y="77895"/>
                </a:moveTo>
                <a:lnTo>
                  <a:pt x="348071" y="154178"/>
                </a:lnTo>
                <a:lnTo>
                  <a:pt x="416932" y="154178"/>
                </a:lnTo>
                <a:close/>
                <a:moveTo>
                  <a:pt x="81772" y="42977"/>
                </a:moveTo>
                <a:cubicBezTo>
                  <a:pt x="60253" y="42977"/>
                  <a:pt x="43038" y="60167"/>
                  <a:pt x="43038" y="81655"/>
                </a:cubicBezTo>
                <a:lnTo>
                  <a:pt x="43038" y="524315"/>
                </a:lnTo>
                <a:cubicBezTo>
                  <a:pt x="43038" y="545803"/>
                  <a:pt x="60253" y="562993"/>
                  <a:pt x="81772" y="562993"/>
                </a:cubicBezTo>
                <a:lnTo>
                  <a:pt x="404559" y="562993"/>
                </a:lnTo>
                <a:cubicBezTo>
                  <a:pt x="426078" y="562993"/>
                  <a:pt x="443293" y="545803"/>
                  <a:pt x="443293" y="524315"/>
                </a:cubicBezTo>
                <a:lnTo>
                  <a:pt x="443293" y="197155"/>
                </a:lnTo>
                <a:lnTo>
                  <a:pt x="305033" y="197155"/>
                </a:lnTo>
                <a:lnTo>
                  <a:pt x="305033" y="42977"/>
                </a:lnTo>
                <a:close/>
                <a:moveTo>
                  <a:pt x="81772" y="0"/>
                </a:moveTo>
                <a:lnTo>
                  <a:pt x="336235" y="0"/>
                </a:lnTo>
                <a:lnTo>
                  <a:pt x="486331" y="167609"/>
                </a:lnTo>
                <a:lnTo>
                  <a:pt x="486331" y="524315"/>
                </a:lnTo>
                <a:cubicBezTo>
                  <a:pt x="486331" y="569440"/>
                  <a:pt x="449749" y="605970"/>
                  <a:pt x="404559" y="605970"/>
                </a:cubicBezTo>
                <a:lnTo>
                  <a:pt x="81772" y="605970"/>
                </a:lnTo>
                <a:cubicBezTo>
                  <a:pt x="36582" y="605970"/>
                  <a:pt x="0" y="569440"/>
                  <a:pt x="0" y="524315"/>
                </a:cubicBezTo>
                <a:lnTo>
                  <a:pt x="0" y="81655"/>
                </a:lnTo>
                <a:cubicBezTo>
                  <a:pt x="0" y="36530"/>
                  <a:pt x="36582" y="0"/>
                  <a:pt x="81772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B73581C-2EB1-42C6-84E2-383B47D4F4D4}"/>
              </a:ext>
            </a:extLst>
          </p:cNvPr>
          <p:cNvGrpSpPr/>
          <p:nvPr/>
        </p:nvGrpSpPr>
        <p:grpSpPr>
          <a:xfrm>
            <a:off x="1250274" y="2262258"/>
            <a:ext cx="2587948" cy="1655683"/>
            <a:chOff x="1250274" y="2262258"/>
            <a:chExt cx="2587948" cy="165568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1E29A22-8CA7-46F9-931D-0FD06297B3AE}"/>
                </a:ext>
              </a:extLst>
            </p:cNvPr>
            <p:cNvSpPr txBox="1"/>
            <p:nvPr/>
          </p:nvSpPr>
          <p:spPr>
            <a:xfrm>
              <a:off x="1250274" y="2262258"/>
              <a:ext cx="25879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目录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2EF6287-E675-4049-9005-F020EBE09965}"/>
                </a:ext>
              </a:extLst>
            </p:cNvPr>
            <p:cNvSpPr txBox="1"/>
            <p:nvPr/>
          </p:nvSpPr>
          <p:spPr>
            <a:xfrm>
              <a:off x="1259254" y="3548609"/>
              <a:ext cx="2578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CONTENTS</a:t>
              </a:r>
              <a:endParaRPr kumimoji="0" lang="zh-CN" altLang="en-US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FCF9AED-0CCB-41FF-8691-0BB16F1256C9}"/>
              </a:ext>
            </a:extLst>
          </p:cNvPr>
          <p:cNvGrpSpPr/>
          <p:nvPr/>
        </p:nvGrpSpPr>
        <p:grpSpPr>
          <a:xfrm>
            <a:off x="6674968" y="1389213"/>
            <a:ext cx="4805832" cy="1545190"/>
            <a:chOff x="3926652" y="1015035"/>
            <a:chExt cx="5660360" cy="181994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BE2614F-FFA2-4C1E-96AF-2EEB78EB3AEF}"/>
                </a:ext>
              </a:extLst>
            </p:cNvPr>
            <p:cNvSpPr txBox="1"/>
            <p:nvPr/>
          </p:nvSpPr>
          <p:spPr>
            <a:xfrm>
              <a:off x="4937609" y="1083332"/>
              <a:ext cx="1667511" cy="54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学习目标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87DA232-F307-4437-AA40-057ECAAAF808}"/>
                </a:ext>
              </a:extLst>
            </p:cNvPr>
            <p:cNvSpPr txBox="1"/>
            <p:nvPr/>
          </p:nvSpPr>
          <p:spPr>
            <a:xfrm>
              <a:off x="4937608" y="1623840"/>
              <a:ext cx="4649404" cy="121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1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、初步了解锐角三角函数的意义。</a:t>
              </a:r>
            </a:p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2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、理解正弦的定义。</a:t>
              </a:r>
            </a:p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3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、利用正弦进行相关计算。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53F29A9-9822-499C-B185-9FCA47220028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B595C82-E3E8-4DBD-9BC3-1B5181F7A1D1}"/>
              </a:ext>
            </a:extLst>
          </p:cNvPr>
          <p:cNvGrpSpPr/>
          <p:nvPr/>
        </p:nvGrpSpPr>
        <p:grpSpPr>
          <a:xfrm>
            <a:off x="6674968" y="3561275"/>
            <a:ext cx="4152863" cy="713332"/>
            <a:chOff x="3926652" y="1001212"/>
            <a:chExt cx="4891287" cy="84017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6C132DB-6432-4117-9CDB-4095AFDA23F9}"/>
                </a:ext>
              </a:extLst>
            </p:cNvPr>
            <p:cNvSpPr txBox="1"/>
            <p:nvPr/>
          </p:nvSpPr>
          <p:spPr>
            <a:xfrm>
              <a:off x="4937609" y="1001212"/>
              <a:ext cx="942505" cy="54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重点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54347E4-6519-49B8-912C-EFAA2536B2B2}"/>
                </a:ext>
              </a:extLst>
            </p:cNvPr>
            <p:cNvSpPr txBox="1"/>
            <p:nvPr/>
          </p:nvSpPr>
          <p:spPr>
            <a:xfrm>
              <a:off x="4937609" y="1438199"/>
              <a:ext cx="3880330" cy="40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锐角正弦的定义。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5C2EC71-99E8-4137-B477-4E97F76471C1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C10BA62-F953-492B-9FE5-7C5B816F67E1}"/>
              </a:ext>
            </a:extLst>
          </p:cNvPr>
          <p:cNvGrpSpPr/>
          <p:nvPr/>
        </p:nvGrpSpPr>
        <p:grpSpPr>
          <a:xfrm>
            <a:off x="6674968" y="4949137"/>
            <a:ext cx="3554577" cy="734224"/>
            <a:chOff x="3926652" y="976605"/>
            <a:chExt cx="4186619" cy="86477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88DCC52-C89A-4192-8831-03B108A8DDDF}"/>
                </a:ext>
              </a:extLst>
            </p:cNvPr>
            <p:cNvSpPr txBox="1"/>
            <p:nvPr/>
          </p:nvSpPr>
          <p:spPr>
            <a:xfrm>
              <a:off x="4937609" y="976605"/>
              <a:ext cx="942507" cy="54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难点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FD73BDA-C406-419B-8E26-368DDA9620D9}"/>
                </a:ext>
              </a:extLst>
            </p:cNvPr>
            <p:cNvSpPr txBox="1"/>
            <p:nvPr/>
          </p:nvSpPr>
          <p:spPr>
            <a:xfrm>
              <a:off x="4937608" y="1413590"/>
              <a:ext cx="3175663" cy="40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利用正弦进行相关计算。</a:t>
              </a: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D77376EE-9951-43BC-80F8-16C4317D4B61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79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03B76E-EE43-44FD-8248-26EE79B32A51}"/>
              </a:ext>
            </a:extLst>
          </p:cNvPr>
          <p:cNvSpPr txBox="1"/>
          <p:nvPr/>
        </p:nvSpPr>
        <p:spPr>
          <a:xfrm>
            <a:off x="1117061" y="-240632"/>
            <a:ext cx="46458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59500" dirty="0">
              <a:gradFill>
                <a:gsLst>
                  <a:gs pos="0">
                    <a:srgbClr val="F49412"/>
                  </a:gs>
                  <a:gs pos="100000">
                    <a:srgbClr val="F3740E"/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3F1F44-CA53-42FC-A4E2-8C1FF5D4ABBA}"/>
              </a:ext>
            </a:extLst>
          </p:cNvPr>
          <p:cNvSpPr txBox="1"/>
          <p:nvPr/>
        </p:nvSpPr>
        <p:spPr>
          <a:xfrm>
            <a:off x="1872344" y="5421868"/>
            <a:ext cx="3211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TWO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565AFC-F1CA-40E3-AE72-3E200C089777}"/>
              </a:ext>
            </a:extLst>
          </p:cNvPr>
          <p:cNvSpPr/>
          <p:nvPr/>
        </p:nvSpPr>
        <p:spPr>
          <a:xfrm>
            <a:off x="6429117" y="3980944"/>
            <a:ext cx="4811703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、初步了解锐角三角函数的意义。</a:t>
            </a:r>
          </a:p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、理解正弦的定义。</a:t>
            </a:r>
          </a:p>
          <a:p>
            <a:pPr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、利用正弦进行相关计算。</a:t>
            </a:r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0DE1FEFD-7C4C-49CE-9E75-3D96BD1C437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29117" y="2764692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6600" kern="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学习目标</a:t>
            </a: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668C3D18-8C2B-475D-8F1B-6A7F732477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29117" y="2118702"/>
            <a:ext cx="481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36947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347673" cy="865006"/>
            <a:chOff x="210705" y="105395"/>
            <a:chExt cx="2347673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情景引入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392BC42A-256D-47B3-B124-D9DF4B776760}"/>
              </a:ext>
            </a:extLst>
          </p:cNvPr>
          <p:cNvSpPr/>
          <p:nvPr/>
        </p:nvSpPr>
        <p:spPr>
          <a:xfrm>
            <a:off x="1142606" y="1233116"/>
            <a:ext cx="10199758" cy="142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为了绿化荒山，某地打算从位于山脚下的机井房沿着山坡铺设水管，在山坡上修建一座扬水站，对坡面的绿地进行喷灌.现测得斜坡的仰角为30°，为使出水口的高度为35m，需要准备多长的水管？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4" name="图片 13" descr="06103001">
            <a:extLst>
              <a:ext uri="{FF2B5EF4-FFF2-40B4-BE49-F238E27FC236}">
                <a16:creationId xmlns:a16="http://schemas.microsoft.com/office/drawing/2014/main" id="{344967BF-6177-4E3B-9F97-1FB9A508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 r="39204" b="5371"/>
          <a:stretch>
            <a:fillRect/>
          </a:stretch>
        </p:blipFill>
        <p:spPr bwMode="auto">
          <a:xfrm>
            <a:off x="6848839" y="3502768"/>
            <a:ext cx="44958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右大括号 14">
            <a:extLst>
              <a:ext uri="{FF2B5EF4-FFF2-40B4-BE49-F238E27FC236}">
                <a16:creationId xmlns:a16="http://schemas.microsoft.com/office/drawing/2014/main" id="{3FB7E78E-DD53-48CC-ABF8-9D626EB3FFAA}"/>
              </a:ext>
            </a:extLst>
          </p:cNvPr>
          <p:cNvSpPr/>
          <p:nvPr/>
        </p:nvSpPr>
        <p:spPr>
          <a:xfrm>
            <a:off x="9386631" y="3647173"/>
            <a:ext cx="181535" cy="1042147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C9BE69-6B8B-4A6A-8155-44366E923C24}"/>
              </a:ext>
            </a:extLst>
          </p:cNvPr>
          <p:cNvSpPr txBox="1"/>
          <p:nvPr/>
        </p:nvSpPr>
        <p:spPr>
          <a:xfrm>
            <a:off x="9568166" y="3968191"/>
            <a:ext cx="540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35</a:t>
            </a:r>
            <a:endParaRPr lang="zh-CN" altLang="en-US" sz="2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337ACB48-097A-4D01-B62D-19DB1BA6CB9A}"/>
              </a:ext>
            </a:extLst>
          </p:cNvPr>
          <p:cNvSpPr/>
          <p:nvPr/>
        </p:nvSpPr>
        <p:spPr>
          <a:xfrm flipH="1">
            <a:off x="7610158" y="3647173"/>
            <a:ext cx="1776472" cy="1042147"/>
          </a:xfrm>
          <a:prstGeom prst="rtTriangl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EF529300-1B2E-49E8-9862-46424D8F8643}"/>
              </a:ext>
            </a:extLst>
          </p:cNvPr>
          <p:cNvSpPr/>
          <p:nvPr/>
        </p:nvSpPr>
        <p:spPr>
          <a:xfrm>
            <a:off x="7982192" y="4421280"/>
            <a:ext cx="181536" cy="536080"/>
          </a:xfrm>
          <a:prstGeom prst="arc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023FB98-D593-4C64-AC89-B6AC7593424F}"/>
              </a:ext>
            </a:extLst>
          </p:cNvPr>
          <p:cNvSpPr txBox="1"/>
          <p:nvPr/>
        </p:nvSpPr>
        <p:spPr>
          <a:xfrm>
            <a:off x="8163728" y="4289210"/>
            <a:ext cx="76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30°</a:t>
            </a:r>
            <a:endParaRPr lang="zh-CN" altLang="en-US" sz="2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A316E89-C57D-4E32-A61D-66715B049A55}"/>
                  </a:ext>
                </a:extLst>
              </p:cNvPr>
              <p:cNvSpPr txBox="1"/>
              <p:nvPr/>
            </p:nvSpPr>
            <p:spPr>
              <a:xfrm>
                <a:off x="1397355" y="3329135"/>
                <a:ext cx="6368976" cy="161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∵在直角三角形中，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30°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角所对的边等于斜边的一边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而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BC=35 m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AB=2BC=70 m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A316E89-C57D-4E32-A61D-66715B049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355" y="3329135"/>
                <a:ext cx="6368976" cy="1618713"/>
              </a:xfrm>
              <a:prstGeom prst="rect">
                <a:avLst/>
              </a:prstGeom>
              <a:blipFill>
                <a:blip r:embed="rId4"/>
                <a:stretch>
                  <a:fillRect l="-957" b="-6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1916233A-6D4C-45BB-AA4A-F3FBD1EB81EA}"/>
              </a:ext>
            </a:extLst>
          </p:cNvPr>
          <p:cNvSpPr txBox="1"/>
          <p:nvPr/>
        </p:nvSpPr>
        <p:spPr>
          <a:xfrm>
            <a:off x="1437016" y="5644762"/>
            <a:ext cx="4014725" cy="4001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AB=?,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你发现了什么？</a:t>
            </a:r>
          </a:p>
        </p:txBody>
      </p:sp>
    </p:spTree>
    <p:extLst>
      <p:ext uri="{BB962C8B-B14F-4D97-AF65-F5344CB8AC3E}">
        <p14:creationId xmlns:p14="http://schemas.microsoft.com/office/powerpoint/2010/main" val="365375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小结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3">
                <a:extLst>
                  <a:ext uri="{FF2B5EF4-FFF2-40B4-BE49-F238E27FC236}">
                    <a16:creationId xmlns:a16="http://schemas.microsoft.com/office/drawing/2014/main" id="{E2A2D302-F079-42AD-AFBA-3F13F8BE2A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0991" y="1616189"/>
                <a:ext cx="9250018" cy="1271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eaLnBrk="1" hangingPunct="1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在直角三角形中，如果一个锐角的度数等于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30°,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那么无论这个直角三角形的大小如何，这个角的对边与斜边的比都等于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8" name="Text Box 23">
                <a:extLst>
                  <a:ext uri="{FF2B5EF4-FFF2-40B4-BE49-F238E27FC236}">
                    <a16:creationId xmlns:a16="http://schemas.microsoft.com/office/drawing/2014/main" id="{E2A2D302-F079-42AD-AFBA-3F13F8BE2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991" y="1616189"/>
                <a:ext cx="9250018" cy="1271182"/>
              </a:xfrm>
              <a:prstGeom prst="rect">
                <a:avLst/>
              </a:prstGeom>
              <a:blipFill>
                <a:blip r:embed="rId3"/>
                <a:stretch>
                  <a:fillRect l="-659" b="-4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0">
                <a:extLst>
                  <a:ext uri="{FF2B5EF4-FFF2-40B4-BE49-F238E27FC236}">
                    <a16:creationId xmlns:a16="http://schemas.microsoft.com/office/drawing/2014/main" id="{8CE16D12-9F92-4B11-A7F2-8BA16B725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636" y="3882959"/>
                <a:ext cx="4531472" cy="91191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即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𝟑𝟎</m:t>
                        </m:r>
                        <m:r>
                          <a:rPr kumimoji="0" lang="en-US" altLang="zh-CN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°</m:t>
                        </m:r>
                        <m:r>
                          <a:rPr kumimoji="0" lang="zh-CN" alt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角</m:t>
                        </m:r>
                        <m:r>
                          <a:rPr kumimoji="0" lang="zh-CN" alt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所对的</m:t>
                        </m:r>
                        <m:r>
                          <a:rPr kumimoji="0" lang="zh-CN" alt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边</m:t>
                        </m:r>
                      </m:num>
                      <m:den>
                        <m:r>
                          <a:rPr kumimoji="0" lang="zh-CN" alt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斜边</m:t>
                        </m:r>
                      </m:den>
                    </m:f>
                  </m:oMath>
                </a14:m>
                <a:r>
                  <a: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zh-CN" altLang="en-US" sz="32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32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32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Rectangle 50">
                <a:extLst>
                  <a:ext uri="{FF2B5EF4-FFF2-40B4-BE49-F238E27FC236}">
                    <a16:creationId xmlns:a16="http://schemas.microsoft.com/office/drawing/2014/main" id="{8CE16D12-9F92-4B11-A7F2-8BA16B725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5636" y="3882959"/>
                <a:ext cx="4531472" cy="911916"/>
              </a:xfrm>
              <a:prstGeom prst="rect">
                <a:avLst/>
              </a:prstGeom>
              <a:blipFill>
                <a:blip r:embed="rId4"/>
                <a:stretch>
                  <a:fillRect b="-3289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5E436225-D265-43FA-AACD-2CEE0D3EE405}"/>
              </a:ext>
            </a:extLst>
          </p:cNvPr>
          <p:cNvSpPr/>
          <p:nvPr/>
        </p:nvSpPr>
        <p:spPr>
          <a:xfrm flipH="1">
            <a:off x="7822796" y="3429001"/>
            <a:ext cx="2550303" cy="1496106"/>
          </a:xfrm>
          <a:prstGeom prst="rtTriangl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DC1765DA-8A9E-4A09-8A0E-E6B7E22BBCDE}"/>
              </a:ext>
            </a:extLst>
          </p:cNvPr>
          <p:cNvSpPr/>
          <p:nvPr/>
        </p:nvSpPr>
        <p:spPr>
          <a:xfrm>
            <a:off x="8194831" y="4657066"/>
            <a:ext cx="181536" cy="536080"/>
          </a:xfrm>
          <a:prstGeom prst="arc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B4AAC4-0347-4377-839A-2195C1AE34C7}"/>
              </a:ext>
            </a:extLst>
          </p:cNvPr>
          <p:cNvSpPr txBox="1"/>
          <p:nvPr/>
        </p:nvSpPr>
        <p:spPr>
          <a:xfrm>
            <a:off x="8376367" y="4524996"/>
            <a:ext cx="76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30°</a:t>
            </a:r>
            <a:endParaRPr lang="zh-CN" altLang="en-US" sz="2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5066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探索与思考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E8482E3-4389-4080-8F0E-6C2B4E5B9DDD}"/>
                  </a:ext>
                </a:extLst>
              </p:cNvPr>
              <p:cNvSpPr/>
              <p:nvPr/>
            </p:nvSpPr>
            <p:spPr>
              <a:xfrm>
                <a:off x="1281809" y="1086784"/>
                <a:ext cx="9628382" cy="693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纸上任意画一个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Rt△ABC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，使∠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C=90°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，∠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B=45°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，计算∠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的对边</a:t>
                </a:r>
                <a14:m>
                  <m:oMath xmlns:m="http://schemas.openxmlformats.org/officeDocument/2006/math">
                    <m:r>
                      <a:rPr lang="zh-CN" altLang="en-US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与</m:t>
                    </m:r>
                    <m:r>
                      <a:rPr lang="zh-CN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斜边</m:t>
                    </m:r>
                    <m:r>
                      <a:rPr lang="zh-CN" altLang="en-US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的比</m:t>
                    </m:r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.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E8482E3-4389-4080-8F0E-6C2B4E5B9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09" y="1086784"/>
                <a:ext cx="9628382" cy="693460"/>
              </a:xfrm>
              <a:prstGeom prst="rect">
                <a:avLst/>
              </a:prstGeom>
              <a:blipFill>
                <a:blip r:embed="rId3"/>
                <a:stretch>
                  <a:fillRect l="-633" b="-6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1" descr="06103002">
            <a:extLst>
              <a:ext uri="{FF2B5EF4-FFF2-40B4-BE49-F238E27FC236}">
                <a16:creationId xmlns:a16="http://schemas.microsoft.com/office/drawing/2014/main" id="{AE0EA7A3-3E3F-4462-B982-CD29FA88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F6FE"/>
              </a:clrFrom>
              <a:clrTo>
                <a:srgbClr val="E9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4361" b="4361"/>
          <a:stretch>
            <a:fillRect/>
          </a:stretch>
        </p:blipFill>
        <p:spPr bwMode="auto">
          <a:xfrm>
            <a:off x="8195057" y="2493376"/>
            <a:ext cx="23304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弧形 9">
            <a:extLst>
              <a:ext uri="{FF2B5EF4-FFF2-40B4-BE49-F238E27FC236}">
                <a16:creationId xmlns:a16="http://schemas.microsoft.com/office/drawing/2014/main" id="{EF1148E5-12A3-4CD8-9BF0-A5FEF82C2FC7}"/>
              </a:ext>
            </a:extLst>
          </p:cNvPr>
          <p:cNvSpPr/>
          <p:nvPr/>
        </p:nvSpPr>
        <p:spPr>
          <a:xfrm rot="14703571">
            <a:off x="9951806" y="4105717"/>
            <a:ext cx="181536" cy="536080"/>
          </a:xfrm>
          <a:prstGeom prst="arc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499A58-4BBE-4E17-A91E-39E99CD5FEC6}"/>
              </a:ext>
            </a:extLst>
          </p:cNvPr>
          <p:cNvSpPr txBox="1"/>
          <p:nvPr/>
        </p:nvSpPr>
        <p:spPr>
          <a:xfrm>
            <a:off x="9281255" y="4014535"/>
            <a:ext cx="76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45°</a:t>
            </a:r>
            <a:endParaRPr lang="zh-CN" altLang="en-US" sz="2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A61916B-4695-4DB5-A9E8-407A6B07B2D0}"/>
                  </a:ext>
                </a:extLst>
              </p:cNvPr>
              <p:cNvSpPr txBox="1"/>
              <p:nvPr/>
            </p:nvSpPr>
            <p:spPr>
              <a:xfrm>
                <a:off x="1315632" y="2252568"/>
                <a:ext cx="6368976" cy="2658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∵在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中，∠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C=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90°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，∠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B=45°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 ∠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A=45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 ∴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RT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为等腰直角三角形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A61916B-4695-4DB5-A9E8-407A6B07B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632" y="2252568"/>
                <a:ext cx="6368976" cy="2658485"/>
              </a:xfrm>
              <a:prstGeom prst="rect">
                <a:avLst/>
              </a:prstGeom>
              <a:blipFill>
                <a:blip r:embed="rId5"/>
                <a:stretch>
                  <a:fillRect l="-1053" b="-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D85B833-73A7-464D-9B44-CC1593EA9A3D}"/>
                  </a:ext>
                </a:extLst>
              </p:cNvPr>
              <p:cNvSpPr txBox="1"/>
              <p:nvPr/>
            </p:nvSpPr>
            <p:spPr>
              <a:xfrm>
                <a:off x="1315632" y="5661206"/>
                <a:ext cx="5611175" cy="529504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若边长距扩大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倍，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？你发现了什么？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D85B833-73A7-464D-9B44-CC1593EA9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632" y="5661206"/>
                <a:ext cx="5611175" cy="529504"/>
              </a:xfrm>
              <a:prstGeom prst="rect">
                <a:avLst/>
              </a:prstGeom>
              <a:blipFill>
                <a:blip r:embed="rId6"/>
                <a:stretch>
                  <a:fillRect b="-6742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75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探索与思考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78A4B4A-15B5-4DE1-8F7D-0B9481EED0BE}"/>
                  </a:ext>
                </a:extLst>
              </p:cNvPr>
              <p:cNvSpPr/>
              <p:nvPr/>
            </p:nvSpPr>
            <p:spPr>
              <a:xfrm>
                <a:off x="1438394" y="1204701"/>
                <a:ext cx="9315212" cy="968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任意画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Rt△A'B'C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，使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∠C=∠C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=90°∠A=∠A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有什么关系．你能解释一下吗？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78A4B4A-15B5-4DE1-8F7D-0B9481EED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94" y="1204701"/>
                <a:ext cx="9315212" cy="968342"/>
              </a:xfrm>
              <a:prstGeom prst="rect">
                <a:avLst/>
              </a:prstGeom>
              <a:blipFill>
                <a:blip r:embed="rId3"/>
                <a:stretch>
                  <a:fillRect l="-720" b="-10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06203003">
            <a:extLst>
              <a:ext uri="{FF2B5EF4-FFF2-40B4-BE49-F238E27FC236}">
                <a16:creationId xmlns:a16="http://schemas.microsoft.com/office/drawing/2014/main" id="{89629F63-9A78-43AB-8898-7945AA36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F4EB"/>
              </a:clrFrom>
              <a:clrTo>
                <a:srgbClr val="EAF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14735" b="8931"/>
          <a:stretch>
            <a:fillRect/>
          </a:stretch>
        </p:blipFill>
        <p:spPr bwMode="auto">
          <a:xfrm>
            <a:off x="5785890" y="2649745"/>
            <a:ext cx="47656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830E9A6-1D07-4387-993C-E42EBAE0CA7F}"/>
                  </a:ext>
                </a:extLst>
              </p:cNvPr>
              <p:cNvSpPr txBox="1"/>
              <p:nvPr/>
            </p:nvSpPr>
            <p:spPr>
              <a:xfrm>
                <a:off x="1694958" y="2514826"/>
                <a:ext cx="4105255" cy="2281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∠C=∠C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=90°∠A=∠A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∴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∽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Rt△A'B'C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’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830E9A6-1D07-4387-993C-E42EBAE0C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58" y="2514826"/>
                <a:ext cx="4105255" cy="2281522"/>
              </a:xfrm>
              <a:prstGeom prst="rect">
                <a:avLst/>
              </a:prstGeom>
              <a:blipFill>
                <a:blip r:embed="rId5"/>
                <a:stretch>
                  <a:fillRect l="-1486" b="-1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D47A0EC4-CA20-44E9-9B25-9FF9E663F947}"/>
              </a:ext>
            </a:extLst>
          </p:cNvPr>
          <p:cNvSpPr/>
          <p:nvPr/>
        </p:nvSpPr>
        <p:spPr>
          <a:xfrm>
            <a:off x="3167951" y="5327621"/>
            <a:ext cx="5822578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在直角三角形中，当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锐角 </a:t>
            </a:r>
            <a:r>
              <a:rPr lang="en-US" altLang="zh-CN" sz="1600" b="1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的度数一定时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sz="16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不管三角形的大小如何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，它的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对边与斜边的比是一个固定值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 </a:t>
            </a:r>
            <a:endParaRPr lang="zh-CN" altLang="en-US" sz="1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84C642C-983E-4E9F-B3DB-BE8F062761C8}"/>
              </a:ext>
            </a:extLst>
          </p:cNvPr>
          <p:cNvSpPr/>
          <p:nvPr/>
        </p:nvSpPr>
        <p:spPr>
          <a:xfrm>
            <a:off x="3167951" y="5696712"/>
            <a:ext cx="2467536" cy="474467"/>
          </a:xfrm>
          <a:prstGeom prst="ellipse">
            <a:avLst/>
          </a:prstGeom>
          <a:noFill/>
          <a:ln w="25400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311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正弦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EFDD5C70-1C5A-4693-950F-ED3A65DF8E3F}"/>
              </a:ext>
            </a:extLst>
          </p:cNvPr>
          <p:cNvSpPr/>
          <p:nvPr/>
        </p:nvSpPr>
        <p:spPr>
          <a:xfrm>
            <a:off x="1354169" y="1253016"/>
            <a:ext cx="8938012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，我们把锐角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的对边与斜边的比叫做∠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的正弦，记作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Group 42">
            <a:extLst>
              <a:ext uri="{FF2B5EF4-FFF2-40B4-BE49-F238E27FC236}">
                <a16:creationId xmlns:a16="http://schemas.microsoft.com/office/drawing/2014/main" id="{85F5932D-1C61-45D3-BAED-BF8265B05FFF}"/>
              </a:ext>
            </a:extLst>
          </p:cNvPr>
          <p:cNvGrpSpPr>
            <a:grpSpLocks/>
          </p:cNvGrpSpPr>
          <p:nvPr/>
        </p:nvGrpSpPr>
        <p:grpSpPr bwMode="auto">
          <a:xfrm>
            <a:off x="7114323" y="2291728"/>
            <a:ext cx="2576513" cy="1631950"/>
            <a:chOff x="3833" y="1570"/>
            <a:chExt cx="1623" cy="1028"/>
          </a:xfrm>
        </p:grpSpPr>
        <p:sp>
          <p:nvSpPr>
            <p:cNvPr id="10" name="Text Box 37">
              <a:extLst>
                <a:ext uri="{FF2B5EF4-FFF2-40B4-BE49-F238E27FC236}">
                  <a16:creationId xmlns:a16="http://schemas.microsoft.com/office/drawing/2014/main" id="{7957D031-400E-4967-AB75-7294DA58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2" y="1998"/>
              <a:ext cx="39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对边</a:t>
              </a:r>
            </a:p>
          </p:txBody>
        </p:sp>
        <p:grpSp>
          <p:nvGrpSpPr>
            <p:cNvPr id="11" name="Group 41">
              <a:extLst>
                <a:ext uri="{FF2B5EF4-FFF2-40B4-BE49-F238E27FC236}">
                  <a16:creationId xmlns:a16="http://schemas.microsoft.com/office/drawing/2014/main" id="{911B5B12-A661-4A57-9952-755EB00E9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570"/>
              <a:ext cx="1291" cy="1028"/>
              <a:chOff x="3833" y="1570"/>
              <a:chExt cx="1291" cy="1028"/>
            </a:xfrm>
          </p:grpSpPr>
          <p:grpSp>
            <p:nvGrpSpPr>
              <p:cNvPr id="12" name="Group 29">
                <a:extLst>
                  <a:ext uri="{FF2B5EF4-FFF2-40B4-BE49-F238E27FC236}">
                    <a16:creationId xmlns:a16="http://schemas.microsoft.com/office/drawing/2014/main" id="{7D8E998F-7BB4-49FD-9F09-BF1C727D8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3" y="1570"/>
                <a:ext cx="1269" cy="1006"/>
                <a:chOff x="1111" y="1434"/>
                <a:chExt cx="1269" cy="1006"/>
              </a:xfrm>
            </p:grpSpPr>
            <p:sp>
              <p:nvSpPr>
                <p:cNvPr id="18" name="AutoShape 30">
                  <a:extLst>
                    <a:ext uri="{FF2B5EF4-FFF2-40B4-BE49-F238E27FC236}">
                      <a16:creationId xmlns:a16="http://schemas.microsoft.com/office/drawing/2014/main" id="{D1B94A38-F328-4D5F-AD1F-7E05313EA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337" y="1661"/>
                  <a:ext cx="817" cy="635"/>
                </a:xfrm>
                <a:prstGeom prst="rtTriangle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9" name="Text Box 31">
                  <a:extLst>
                    <a:ext uri="{FF2B5EF4-FFF2-40B4-BE49-F238E27FC236}">
                      <a16:creationId xmlns:a16="http://schemas.microsoft.com/office/drawing/2014/main" id="{B7A55A58-3CA0-433C-8A8D-9B97344438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1" y="2251"/>
                  <a:ext cx="226" cy="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350" b="1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A</a:t>
                  </a:r>
                </a:p>
              </p:txBody>
            </p:sp>
            <p:sp>
              <p:nvSpPr>
                <p:cNvPr id="20" name="Text Box 32">
                  <a:extLst>
                    <a:ext uri="{FF2B5EF4-FFF2-40B4-BE49-F238E27FC236}">
                      <a16:creationId xmlns:a16="http://schemas.microsoft.com/office/drawing/2014/main" id="{9E019F64-D598-4592-B780-E62D598C17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4" y="1434"/>
                  <a:ext cx="226" cy="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350" b="1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B</a:t>
                  </a:r>
                </a:p>
              </p:txBody>
            </p:sp>
            <p:sp>
              <p:nvSpPr>
                <p:cNvPr id="21" name="Text Box 33">
                  <a:extLst>
                    <a:ext uri="{FF2B5EF4-FFF2-40B4-BE49-F238E27FC236}">
                      <a16:creationId xmlns:a16="http://schemas.microsoft.com/office/drawing/2014/main" id="{09F49C6C-2CE5-48B7-9452-600893128E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3" y="2251"/>
                  <a:ext cx="226" cy="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350" b="1" i="1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C</a:t>
                  </a:r>
                </a:p>
              </p:txBody>
            </p:sp>
          </p:grpSp>
          <p:sp>
            <p:nvSpPr>
              <p:cNvPr id="13" name="Text Box 34">
                <a:extLst>
                  <a:ext uri="{FF2B5EF4-FFF2-40B4-BE49-F238E27FC236}">
                    <a16:creationId xmlns:a16="http://schemas.microsoft.com/office/drawing/2014/main" id="{6D798882-9701-483E-B0E7-277A883CCB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1" y="1945"/>
                <a:ext cx="227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1" i="1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</a:p>
            </p:txBody>
          </p:sp>
          <p:sp>
            <p:nvSpPr>
              <p:cNvPr id="14" name="Text Box 35">
                <a:extLst>
                  <a:ext uri="{FF2B5EF4-FFF2-40B4-BE49-F238E27FC236}">
                    <a16:creationId xmlns:a16="http://schemas.microsoft.com/office/drawing/2014/main" id="{2CEAC71C-4A83-45B9-9958-8310C91B2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7" y="1978"/>
                <a:ext cx="227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1" i="1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</a:p>
            </p:txBody>
          </p:sp>
          <p:sp>
            <p:nvSpPr>
              <p:cNvPr id="15" name="Text Box 36">
                <a:extLst>
                  <a:ext uri="{FF2B5EF4-FFF2-40B4-BE49-F238E27FC236}">
                    <a16:creationId xmlns:a16="http://schemas.microsoft.com/office/drawing/2014/main" id="{8D9E8BD2-224D-45ED-BFA5-B08ADBED87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409"/>
                <a:ext cx="227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50" b="1" i="1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</a:p>
            </p:txBody>
          </p:sp>
          <p:sp>
            <p:nvSpPr>
              <p:cNvPr id="16" name="Text Box 38">
                <a:extLst>
                  <a:ext uri="{FF2B5EF4-FFF2-40B4-BE49-F238E27FC236}">
                    <a16:creationId xmlns:a16="http://schemas.microsoft.com/office/drawing/2014/main" id="{1E98B156-B158-4488-A626-5E5059EDD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5" y="1826"/>
                <a:ext cx="52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5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斜边</a:t>
                </a:r>
              </a:p>
            </p:txBody>
          </p:sp>
          <p:sp>
            <p:nvSpPr>
              <p:cNvPr id="17" name="Arc 40">
                <a:extLst>
                  <a:ext uri="{FF2B5EF4-FFF2-40B4-BE49-F238E27FC236}">
                    <a16:creationId xmlns:a16="http://schemas.microsoft.com/office/drawing/2014/main" id="{87D0280D-F33A-4225-9D03-AA13D3874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312"/>
                <a:ext cx="48" cy="120"/>
              </a:xfrm>
              <a:custGeom>
                <a:avLst/>
                <a:gdLst>
                  <a:gd name="T0" fmla="*/ -1 w 21600"/>
                  <a:gd name="T1" fmla="*/ 0 h 21600"/>
                  <a:gd name="T2" fmla="*/ 21600 w 21600"/>
                  <a:gd name="T3" fmla="*/ 21600 h 21600"/>
                  <a:gd name="T4" fmla="*/ -1 w 21600"/>
                  <a:gd name="T5" fmla="*/ 0 h 21600"/>
                  <a:gd name="T6" fmla="*/ 21600 w 21600"/>
                  <a:gd name="T7" fmla="*/ 21600 h 21600"/>
                  <a:gd name="T8" fmla="*/ 0 w 21600"/>
                  <a:gd name="T9" fmla="*/ 21600 h 21600"/>
                  <a:gd name="T10" fmla="*/ -1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0">
                <a:extLst>
                  <a:ext uri="{FF2B5EF4-FFF2-40B4-BE49-F238E27FC236}">
                    <a16:creationId xmlns:a16="http://schemas.microsoft.com/office/drawing/2014/main" id="{8F0DE5A1-F54E-4CB1-8E78-F98C71142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486" y="2886419"/>
                <a:ext cx="3562864" cy="70070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即 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 A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742F">
                        <a:lumMod val="50000"/>
                      </a:srgb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kumimoji="0" lang="zh-CN" alt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∠</m:t>
                        </m:r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</m:t>
                        </m:r>
                        <m:r>
                          <a:rPr kumimoji="0" lang="zh-CN" alt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所对的</m:t>
                        </m:r>
                        <m:r>
                          <a:rPr kumimoji="0" lang="zh-CN" alt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边</m:t>
                        </m:r>
                      </m:num>
                      <m:den>
                        <m:r>
                          <a:rPr kumimoji="0" lang="zh-CN" alt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斜边</m:t>
                        </m:r>
                      </m:den>
                    </m:f>
                  </m:oMath>
                </a14:m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zh-CN" altLang="en-US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" name="Rectangle 50">
                <a:extLst>
                  <a:ext uri="{FF2B5EF4-FFF2-40B4-BE49-F238E27FC236}">
                    <a16:creationId xmlns:a16="http://schemas.microsoft.com/office/drawing/2014/main" id="{8F0DE5A1-F54E-4CB1-8E78-F98C71142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8486" y="2886419"/>
                <a:ext cx="3562864" cy="700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表格 20">
            <a:extLst>
              <a:ext uri="{FF2B5EF4-FFF2-40B4-BE49-F238E27FC236}">
                <a16:creationId xmlns:a16="http://schemas.microsoft.com/office/drawing/2014/main" id="{6CB95FCE-E91C-4A78-951E-C89B8B63F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17721"/>
              </p:ext>
            </p:extLst>
          </p:nvPr>
        </p:nvGraphicFramePr>
        <p:xfrm>
          <a:off x="2318486" y="4119592"/>
          <a:ext cx="7079348" cy="1426312"/>
        </p:xfrm>
        <a:graphic>
          <a:graphicData uri="http://schemas.openxmlformats.org/drawingml/2006/table">
            <a:tbl>
              <a:tblPr firstRow="1" bandRow="1"/>
              <a:tblGrid>
                <a:gridCol w="1769837">
                  <a:extLst>
                    <a:ext uri="{9D8B030D-6E8A-4147-A177-3AD203B41FA5}">
                      <a16:colId xmlns:a16="http://schemas.microsoft.com/office/drawing/2014/main" val="2015341540"/>
                    </a:ext>
                  </a:extLst>
                </a:gridCol>
                <a:gridCol w="1769837">
                  <a:extLst>
                    <a:ext uri="{9D8B030D-6E8A-4147-A177-3AD203B41FA5}">
                      <a16:colId xmlns:a16="http://schemas.microsoft.com/office/drawing/2014/main" val="1180063550"/>
                    </a:ext>
                  </a:extLst>
                </a:gridCol>
                <a:gridCol w="1769837">
                  <a:extLst>
                    <a:ext uri="{9D8B030D-6E8A-4147-A177-3AD203B41FA5}">
                      <a16:colId xmlns:a16="http://schemas.microsoft.com/office/drawing/2014/main" val="206342017"/>
                    </a:ext>
                  </a:extLst>
                </a:gridCol>
                <a:gridCol w="1769837">
                  <a:extLst>
                    <a:ext uri="{9D8B030D-6E8A-4147-A177-3AD203B41FA5}">
                      <a16:colId xmlns:a16="http://schemas.microsoft.com/office/drawing/2014/main" val="1316958285"/>
                    </a:ext>
                  </a:extLst>
                </a:gridCol>
              </a:tblGrid>
              <a:tr h="420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A</a:t>
                      </a:r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30°</a:t>
                      </a:r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45°</a:t>
                      </a:r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60°</a:t>
                      </a:r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163740"/>
                  </a:ext>
                </a:extLst>
              </a:tr>
              <a:tr h="78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altLang="zh-CN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  <a:p>
                      <a:pPr algn="ctr"/>
                      <a:r>
                        <a:rPr lang="en-US" altLang="zh-CN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sin A</a:t>
                      </a:r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4642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5A58A4C-3088-4CB4-8BC7-4DFF0EF51672}"/>
                  </a:ext>
                </a:extLst>
              </p:cNvPr>
              <p:cNvSpPr/>
              <p:nvPr/>
            </p:nvSpPr>
            <p:spPr>
              <a:xfrm>
                <a:off x="4738380" y="4832748"/>
                <a:ext cx="391454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5A58A4C-3088-4CB4-8BC7-4DFF0EF5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380" y="4832748"/>
                <a:ext cx="391454" cy="613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EC73A87-18E6-414B-A192-475C16844F43}"/>
                  </a:ext>
                </a:extLst>
              </p:cNvPr>
              <p:cNvSpPr/>
              <p:nvPr/>
            </p:nvSpPr>
            <p:spPr>
              <a:xfrm>
                <a:off x="6417922" y="4795615"/>
                <a:ext cx="517386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EC73A87-18E6-414B-A192-475C16844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922" y="4795615"/>
                <a:ext cx="517386" cy="6741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83E6085-F163-4B85-BE45-661CD00C7B6F}"/>
                  </a:ext>
                </a:extLst>
              </p:cNvPr>
              <p:cNvSpPr/>
              <p:nvPr/>
            </p:nvSpPr>
            <p:spPr>
              <a:xfrm>
                <a:off x="8158104" y="4768879"/>
                <a:ext cx="517385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83E6085-F163-4B85-BE45-661CD00C7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104" y="4768879"/>
                <a:ext cx="517385" cy="673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D9FF9CE5-D178-4EC9-A5DE-202166FC06FE}"/>
              </a:ext>
            </a:extLst>
          </p:cNvPr>
          <p:cNvSpPr/>
          <p:nvPr/>
        </p:nvSpPr>
        <p:spPr>
          <a:xfrm>
            <a:off x="5992140" y="5807243"/>
            <a:ext cx="3720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1600" b="1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的正弦 </a:t>
            </a:r>
            <a:r>
              <a:rPr lang="en-US" altLang="zh-CN" sz="1600" b="1" dirty="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</a:t>
            </a:r>
            <a:r>
              <a:rPr lang="en-US" altLang="zh-CN" sz="1600" b="1" i="1" dirty="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随着∠</a:t>
            </a:r>
            <a:r>
              <a:rPr lang="en-US" altLang="zh-CN" sz="1600" b="1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的变化而变化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41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Light" panose="020B0300000000000000" pitchFamily="34" charset="-122"/>
                <a:ea typeface="思源黑体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0B4936B-4B26-4220-BF35-E18256935482}"/>
              </a:ext>
            </a:extLst>
          </p:cNvPr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50932DA-4085-4558-8588-5E703487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57F144-5E21-42E7-8834-D1CDFE4EC8A1}"/>
                </a:ext>
              </a:extLst>
            </p:cNvPr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正弦的表示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7B1703-02F1-4AEC-A0B7-5DE536556079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0" name="Text Box 62">
            <a:extLst>
              <a:ext uri="{FF2B5EF4-FFF2-40B4-BE49-F238E27FC236}">
                <a16:creationId xmlns:a16="http://schemas.microsoft.com/office/drawing/2014/main" id="{1B75F42D-1A6F-49BA-9DC7-5A8F66C49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658" y="4036363"/>
            <a:ext cx="6423553" cy="510778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hangingPunct="1"/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 </a:t>
            </a:r>
            <a:r>
              <a:rPr lang="en-US" altLang="zh-CN" sz="2400" b="1" dirty="0" err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sin∠</a:t>
            </a:r>
            <a:r>
              <a:rPr lang="en-US" altLang="zh-CN" sz="2400" b="1" i="1" dirty="0" err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 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sin∠1 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不能省去角的符号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 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73B5D416-AB5E-47F1-9DBF-3C2C2D8FB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684" y="2918222"/>
            <a:ext cx="6181500" cy="510778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hangingPunct="1"/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 </a:t>
            </a:r>
            <a:r>
              <a:rPr lang="en-US" altLang="zh-CN" sz="2400" b="1" dirty="0" err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</a:t>
            </a:r>
            <a:r>
              <a:rPr lang="en-US" altLang="zh-CN" sz="2400" b="1" i="1" dirty="0" err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 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sin40 ° 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 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</a:t>
            </a:r>
            <a:r>
              <a:rPr lang="en-US" altLang="zh-CN" sz="2400" b="1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α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省去角的符号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74282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1387</Words>
  <Application>Microsoft Office PowerPoint</Application>
  <PresentationFormat>宽屏</PresentationFormat>
  <Paragraphs>188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思源黑体 CN Bold</vt:lpstr>
      <vt:lpstr>思源黑体 CN Light</vt:lpstr>
      <vt:lpstr>思源黑体 CN Medium</vt:lpstr>
      <vt:lpstr>思源黑体 CN Normal</vt:lpstr>
      <vt:lpstr>思源黑体 Light</vt:lpstr>
      <vt:lpstr>思源宋体 CN Light</vt:lpstr>
      <vt:lpstr>Arial</vt:lpstr>
      <vt:lpstr>Calibri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67</cp:revision>
  <dcterms:created xsi:type="dcterms:W3CDTF">2020-03-21T06:52:04Z</dcterms:created>
  <dcterms:modified xsi:type="dcterms:W3CDTF">2021-01-09T09:40:08Z</dcterms:modified>
</cp:coreProperties>
</file>