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1" r:id="rId4"/>
    <p:sldId id="258" r:id="rId5"/>
    <p:sldId id="266" r:id="rId6"/>
    <p:sldId id="267" r:id="rId7"/>
    <p:sldId id="268" r:id="rId8"/>
    <p:sldId id="269" r:id="rId9"/>
    <p:sldId id="270" r:id="rId10"/>
    <p:sldId id="271" r:id="rId11"/>
    <p:sldId id="262" r:id="rId12"/>
    <p:sldId id="263" r:id="rId13"/>
    <p:sldId id="272" r:id="rId14"/>
    <p:sldId id="273" r:id="rId15"/>
    <p:sldId id="274" r:id="rId16"/>
    <p:sldId id="264" r:id="rId17"/>
    <p:sldId id="287" r:id="rId18"/>
    <p:sldId id="265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F9D"/>
    <a:srgbClr val="354C78"/>
    <a:srgbClr val="49B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4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386609EF-9447-4A44-9A7B-253EDDA300F0}" type="datetimeFigureOut">
              <a:rPr lang="zh-CN" altLang="en-US" smtClean="0"/>
              <a:pPr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E47CF006-F12A-4C41-A7CB-0C780CF2D4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34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D024D6-15E9-40AF-9870-8934E35A4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9F9B80-F8E4-438F-9E9C-CA3410F7A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BF7B90-0090-475D-8371-8A369548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BF081D-34B7-4145-B3F7-B6E9B4BBF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AF2C30-6F1B-4472-B702-B25329092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528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465FEE-7317-4A6D-B00D-F5884A134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D0DFB0-5C7A-4E8E-A7D3-6FD29457E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2EE048-E54F-42D0-ADA5-5115DE3D2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0DF3EA-04E7-455A-9DA5-1C128AE1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1142C3-257F-4EDD-8780-A9FA2BDED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00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CCD4B0-4312-4DB3-9C68-7C8C6AC8C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7BEFEF-2648-446D-AAC4-681DC1631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94A898-BB8E-4DD3-A420-F52B9DE6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674EBA-84F0-4C23-9285-FD279B9A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77907-643F-47FF-A6FA-6DE7FDB3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137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9BB8F2C-7ADF-4F2C-980C-C84573376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391C4C-B857-489D-8DDC-6506CF62B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B8B6BE-4F48-4D64-ACBA-3D1DCCBA1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A9BD5218-BD8C-4CCA-B2DC-B1613B706AFB}" type="datetimeFigureOut">
              <a:rPr lang="zh-CN" altLang="en-US" smtClean="0"/>
              <a:pPr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7C288F-8380-4D33-A268-5CD1EA67F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0D93A-3B96-4FFE-80AE-456C1FA8C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32F3D649-5BD1-46FE-B989-A8D97432BE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69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书行在架子的-书店,书架,书柜,书籍,图书馆,大学,学习,学校,学院,室内,教育,数据,文学,智慧,有序,知识,研究,货架,阅读-海量高质量免版权图片素材-设计师素材-摄影图片-sitapix-西田图像">
            <a:extLst>
              <a:ext uri="{FF2B5EF4-FFF2-40B4-BE49-F238E27FC236}">
                <a16:creationId xmlns:a16="http://schemas.microsoft.com/office/drawing/2014/main" id="{DD0FBFE8-7C06-4C71-82F6-D61F231F8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0"/>
            <a:ext cx="10294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987E968A-7618-4793-B5A7-83E7AE8F9B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4000">
                <a:schemeClr val="bg1"/>
              </a:gs>
              <a:gs pos="85000">
                <a:schemeClr val="bg1">
                  <a:alpha val="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C4E8337-79CC-4B8F-BF2A-7D7E5B9ECE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2" r="71621" b="19674"/>
          <a:stretch/>
        </p:blipFill>
        <p:spPr>
          <a:xfrm>
            <a:off x="10058401" y="0"/>
            <a:ext cx="2133599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25B2DA8-93C3-4444-936E-BC0D595524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0" r="10887" b="78056"/>
          <a:stretch/>
        </p:blipFill>
        <p:spPr>
          <a:xfrm>
            <a:off x="4667249" y="5353050"/>
            <a:ext cx="6019801" cy="1504950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BCC63B41-5ABC-43B1-9BFD-98E289CD5A1D}"/>
              </a:ext>
            </a:extLst>
          </p:cNvPr>
          <p:cNvGrpSpPr/>
          <p:nvPr/>
        </p:nvGrpSpPr>
        <p:grpSpPr>
          <a:xfrm>
            <a:off x="892653" y="5235508"/>
            <a:ext cx="3101294" cy="364914"/>
            <a:chOff x="1615812" y="4638339"/>
            <a:chExt cx="3101294" cy="364914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38CE5B0B-0E68-4FCE-AFB3-88F151621B63}"/>
                </a:ext>
              </a:extLst>
            </p:cNvPr>
            <p:cNvSpPr/>
            <p:nvPr/>
          </p:nvSpPr>
          <p:spPr>
            <a:xfrm>
              <a:off x="1771998" y="4682297"/>
              <a:ext cx="2788922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2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主讲老师：</a:t>
              </a:r>
              <a:r>
                <a:rPr lang="en-US" altLang="zh-CN" sz="12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xippt </a:t>
              </a:r>
              <a:r>
                <a:rPr lang="zh-CN" altLang="en-US" sz="12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讲课时间：</a:t>
              </a:r>
              <a:r>
                <a:rPr lang="en-US" altLang="zh-CN" sz="12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BF103469-D6BE-4176-BD5E-557AF6C86FD0}"/>
                </a:ext>
              </a:extLst>
            </p:cNvPr>
            <p:cNvSpPr/>
            <p:nvPr/>
          </p:nvSpPr>
          <p:spPr>
            <a:xfrm>
              <a:off x="1615812" y="4638339"/>
              <a:ext cx="3101294" cy="364914"/>
            </a:xfrm>
            <a:prstGeom prst="roundRect">
              <a:avLst>
                <a:gd name="adj" fmla="val 50000"/>
              </a:avLst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rgbClr val="223F9D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6939440-8FC2-4E90-A072-400DF7BAB5F1}"/>
              </a:ext>
            </a:extLst>
          </p:cNvPr>
          <p:cNvGrpSpPr/>
          <p:nvPr/>
        </p:nvGrpSpPr>
        <p:grpSpPr>
          <a:xfrm>
            <a:off x="719291" y="2231242"/>
            <a:ext cx="7053109" cy="1686758"/>
            <a:chOff x="719291" y="2231242"/>
            <a:chExt cx="7053109" cy="1686758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C04180F7-435E-4C71-B55A-495667B2226C}"/>
                </a:ext>
              </a:extLst>
            </p:cNvPr>
            <p:cNvSpPr/>
            <p:nvPr/>
          </p:nvSpPr>
          <p:spPr bwMode="auto">
            <a:xfrm>
              <a:off x="719291" y="2231242"/>
              <a:ext cx="581761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zh-CN" altLang="en-US" sz="6000" b="1" kern="10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专题</a:t>
              </a:r>
              <a:r>
                <a:rPr lang="en-US" altLang="zh-CN" sz="6000" b="1" kern="10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29.2 </a:t>
              </a:r>
              <a:r>
                <a:rPr lang="zh-CN" altLang="en-US" sz="6000" b="1" kern="10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三视图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B4BC748F-596B-4796-B16F-3374CD61C759}"/>
                </a:ext>
              </a:extLst>
            </p:cNvPr>
            <p:cNvSpPr/>
            <p:nvPr/>
          </p:nvSpPr>
          <p:spPr>
            <a:xfrm>
              <a:off x="848203" y="3610223"/>
              <a:ext cx="55910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TOPIC 29.2 THREE VIEWS (THREE VIEWS)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85320BB9-F163-4F03-9B70-F92018995FEF}"/>
                </a:ext>
              </a:extLst>
            </p:cNvPr>
            <p:cNvCxnSpPr>
              <a:cxnSpLocks/>
            </p:cNvCxnSpPr>
            <p:nvPr/>
          </p:nvCxnSpPr>
          <p:spPr>
            <a:xfrm>
              <a:off x="911703" y="3387343"/>
              <a:ext cx="6860697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A1A7AFD3-EEA5-4506-9614-8E89BD999311}"/>
              </a:ext>
            </a:extLst>
          </p:cNvPr>
          <p:cNvSpPr/>
          <p:nvPr/>
        </p:nvSpPr>
        <p:spPr bwMode="auto">
          <a:xfrm>
            <a:off x="620792" y="4192831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2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（三视图）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8256445-E71D-4C39-A0C1-9D9659FB14E4}"/>
              </a:ext>
            </a:extLst>
          </p:cNvPr>
          <p:cNvSpPr/>
          <p:nvPr/>
        </p:nvSpPr>
        <p:spPr bwMode="auto">
          <a:xfrm>
            <a:off x="790853" y="1347251"/>
            <a:ext cx="3857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第二十九章 投影与视图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F1403AC-C0CA-433F-AE72-CDF481017B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55"/>
          <a:stretch/>
        </p:blipFill>
        <p:spPr>
          <a:xfrm>
            <a:off x="0" y="0"/>
            <a:ext cx="924750" cy="7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41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67B385B-6C1C-41A6-B6C6-F50EADF6AF85}"/>
              </a:ext>
            </a:extLst>
          </p:cNvPr>
          <p:cNvGrpSpPr/>
          <p:nvPr/>
        </p:nvGrpSpPr>
        <p:grpSpPr>
          <a:xfrm>
            <a:off x="210705" y="105395"/>
            <a:ext cx="3271003" cy="865006"/>
            <a:chOff x="210705" y="105395"/>
            <a:chExt cx="3271003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469BD45-A26E-417F-98A1-BF2BE6BD4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CB97396-A1C5-4898-A1CE-4BB745B4DEF6}"/>
                </a:ext>
              </a:extLst>
            </p:cNvPr>
            <p:cNvSpPr txBox="1"/>
            <p:nvPr/>
          </p:nvSpPr>
          <p:spPr>
            <a:xfrm>
              <a:off x="1142606" y="296288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三视图画图规则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0FFE2DD-B5E0-4803-80FC-1FB1C16A4636}"/>
                </a:ext>
              </a:extLst>
            </p:cNvPr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468DEEED-9CC8-4FF2-B094-C71FFB892BEE}"/>
              </a:ext>
            </a:extLst>
          </p:cNvPr>
          <p:cNvGrpSpPr/>
          <p:nvPr/>
        </p:nvGrpSpPr>
        <p:grpSpPr>
          <a:xfrm>
            <a:off x="7757420" y="2289297"/>
            <a:ext cx="3219869" cy="2689382"/>
            <a:chOff x="4761014" y="1091631"/>
            <a:chExt cx="3962523" cy="3631461"/>
          </a:xfrm>
        </p:grpSpPr>
        <p:sp>
          <p:nvSpPr>
            <p:cNvPr id="9" name="棱台 14337" descr="画布">
              <a:extLst>
                <a:ext uri="{FF2B5EF4-FFF2-40B4-BE49-F238E27FC236}">
                  <a16:creationId xmlns:a16="http://schemas.microsoft.com/office/drawing/2014/main" id="{31DE3395-E151-4A90-AD27-3DEE326D6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1014" y="1197327"/>
              <a:ext cx="3962523" cy="3525765"/>
            </a:xfrm>
            <a:prstGeom prst="bevel">
              <a:avLst>
                <a:gd name="adj" fmla="val 1310"/>
              </a:avLst>
            </a:prstGeom>
            <a:noFill/>
            <a:ln w="38100">
              <a:solidFill>
                <a:srgbClr val="50742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2729D52-DF67-4267-93E4-9C575450B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7665" y="1824318"/>
              <a:ext cx="720725" cy="779462"/>
            </a:xfrm>
            <a:prstGeom prst="rect">
              <a:avLst/>
            </a:prstGeom>
            <a:noFill/>
            <a:ln w="3810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6371FC6-F3A7-4763-A590-7371104A0A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467415" y="3357559"/>
              <a:ext cx="779539" cy="671793"/>
            </a:xfrm>
            <a:prstGeom prst="rect">
              <a:avLst/>
            </a:prstGeom>
            <a:noFill/>
            <a:ln w="3810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8B6B9FC-9EBB-4B7B-AE66-AC04986DAD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5689" y="1138463"/>
              <a:ext cx="1392237" cy="725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ts val="4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主视图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5DFF778-254E-4EAD-9D63-552562D0C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7433" y="3891546"/>
              <a:ext cx="1428749" cy="725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ts val="4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俯视图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4489B0E-8718-4BF8-9DE2-036221A42A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2788" y="1091631"/>
              <a:ext cx="1304925" cy="725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ts val="4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左视图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BBBDEC5-10D2-422F-AD86-DC1A5DF33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1024" y="1816381"/>
              <a:ext cx="780256" cy="776287"/>
            </a:xfrm>
            <a:prstGeom prst="rect">
              <a:avLst/>
            </a:prstGeom>
            <a:noFill/>
            <a:ln w="3810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AC8D1C96-7460-461A-BAE4-93BB92B018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58052" y="1754468"/>
              <a:ext cx="682625" cy="844550"/>
              <a:chOff x="0" y="-40"/>
              <a:chExt cx="430" cy="532"/>
            </a:xfrm>
          </p:grpSpPr>
          <p:sp>
            <p:nvSpPr>
              <p:cNvPr id="33" name="直接连接符 14369">
                <a:extLst>
                  <a:ext uri="{FF2B5EF4-FFF2-40B4-BE49-F238E27FC236}">
                    <a16:creationId xmlns:a16="http://schemas.microsoft.com/office/drawing/2014/main" id="{C15A0EAD-99E4-4029-9CB6-8AFD003797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0"/>
                <a:ext cx="170" cy="0"/>
              </a:xfrm>
              <a:prstGeom prst="line">
                <a:avLst/>
              </a:prstGeom>
              <a:noFill/>
              <a:ln w="38100">
                <a:solidFill>
                  <a:srgbClr val="26886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" name="直接连接符 14370">
                <a:extLst>
                  <a:ext uri="{FF2B5EF4-FFF2-40B4-BE49-F238E27FC236}">
                    <a16:creationId xmlns:a16="http://schemas.microsoft.com/office/drawing/2014/main" id="{71DB96C5-3B44-41D7-A99F-2BCA855925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492"/>
                <a:ext cx="170" cy="0"/>
              </a:xfrm>
              <a:prstGeom prst="line">
                <a:avLst/>
              </a:prstGeom>
              <a:noFill/>
              <a:ln w="38100">
                <a:solidFill>
                  <a:srgbClr val="26886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5" name="直接连接符 14371">
                <a:extLst>
                  <a:ext uri="{FF2B5EF4-FFF2-40B4-BE49-F238E27FC236}">
                    <a16:creationId xmlns:a16="http://schemas.microsoft.com/office/drawing/2014/main" id="{2DB0FF20-77A3-4377-827F-F1C6E4B4C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" y="0"/>
                <a:ext cx="170" cy="0"/>
              </a:xfrm>
              <a:prstGeom prst="line">
                <a:avLst/>
              </a:prstGeom>
              <a:noFill/>
              <a:ln w="38100">
                <a:solidFill>
                  <a:srgbClr val="26886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6" name="直接连接符 14372">
                <a:extLst>
                  <a:ext uri="{FF2B5EF4-FFF2-40B4-BE49-F238E27FC236}">
                    <a16:creationId xmlns:a16="http://schemas.microsoft.com/office/drawing/2014/main" id="{6904968C-510C-4BCC-9428-3A1892E34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" y="492"/>
                <a:ext cx="170" cy="0"/>
              </a:xfrm>
              <a:prstGeom prst="line">
                <a:avLst/>
              </a:prstGeom>
              <a:noFill/>
              <a:ln w="38100">
                <a:solidFill>
                  <a:srgbClr val="26886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7" name="直接连接符 14373">
                <a:extLst>
                  <a:ext uri="{FF2B5EF4-FFF2-40B4-BE49-F238E27FC236}">
                    <a16:creationId xmlns:a16="http://schemas.microsoft.com/office/drawing/2014/main" id="{DB79F4A9-370C-4528-A9C9-E8B8B3A0F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" y="0"/>
                <a:ext cx="0" cy="48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8" name="直接连接符 14374">
                <a:extLst>
                  <a:ext uri="{FF2B5EF4-FFF2-40B4-BE49-F238E27FC236}">
                    <a16:creationId xmlns:a16="http://schemas.microsoft.com/office/drawing/2014/main" id="{84605D1C-1E34-464C-B04E-E55CA2934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" y="3"/>
                <a:ext cx="0" cy="48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9" name="文本框 14375">
                <a:extLst>
                  <a:ext uri="{FF2B5EF4-FFF2-40B4-BE49-F238E27FC236}">
                    <a16:creationId xmlns:a16="http://schemas.microsoft.com/office/drawing/2014/main" id="{C3FFD472-0E1A-4301-9C79-555133507A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" y="-40"/>
                <a:ext cx="200" cy="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ts val="4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高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E44C58D4-117A-4B3F-80EC-C7593880CE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67417" y="2549022"/>
              <a:ext cx="793786" cy="795254"/>
              <a:chOff x="0" y="-41"/>
              <a:chExt cx="780" cy="447"/>
            </a:xfrm>
          </p:grpSpPr>
          <p:sp>
            <p:nvSpPr>
              <p:cNvPr id="26" name="直接连接符 14377">
                <a:extLst>
                  <a:ext uri="{FF2B5EF4-FFF2-40B4-BE49-F238E27FC236}">
                    <a16:creationId xmlns:a16="http://schemas.microsoft.com/office/drawing/2014/main" id="{5A3E7F31-12CF-46B2-A166-80B1E2EFC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0"/>
                <a:ext cx="0" cy="142"/>
              </a:xfrm>
              <a:prstGeom prst="line">
                <a:avLst/>
              </a:prstGeom>
              <a:noFill/>
              <a:ln w="38100">
                <a:solidFill>
                  <a:srgbClr val="26886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" name="直接连接符 14378">
                <a:extLst>
                  <a:ext uri="{FF2B5EF4-FFF2-40B4-BE49-F238E27FC236}">
                    <a16:creationId xmlns:a16="http://schemas.microsoft.com/office/drawing/2014/main" id="{7B22D733-62FD-49F1-9EE7-B13FCBF0CD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" y="0"/>
                <a:ext cx="0" cy="142"/>
              </a:xfrm>
              <a:prstGeom prst="line">
                <a:avLst/>
              </a:prstGeom>
              <a:noFill/>
              <a:ln w="38100">
                <a:solidFill>
                  <a:srgbClr val="26886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8" name="直接连接符 14379">
                <a:extLst>
                  <a:ext uri="{FF2B5EF4-FFF2-40B4-BE49-F238E27FC236}">
                    <a16:creationId xmlns:a16="http://schemas.microsoft.com/office/drawing/2014/main" id="{3ABACA1C-73A8-4C6A-893E-5A83DF0BED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" y="264"/>
                <a:ext cx="0" cy="142"/>
              </a:xfrm>
              <a:prstGeom prst="line">
                <a:avLst/>
              </a:prstGeom>
              <a:noFill/>
              <a:ln w="38100">
                <a:solidFill>
                  <a:srgbClr val="26886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9" name="直接连接符 14380">
                <a:extLst>
                  <a:ext uri="{FF2B5EF4-FFF2-40B4-BE49-F238E27FC236}">
                    <a16:creationId xmlns:a16="http://schemas.microsoft.com/office/drawing/2014/main" id="{CBCA84CE-D9A9-4501-95FA-FFFD2D5CDB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64"/>
                <a:ext cx="0" cy="142"/>
              </a:xfrm>
              <a:prstGeom prst="line">
                <a:avLst/>
              </a:prstGeom>
              <a:noFill/>
              <a:ln w="38100">
                <a:solidFill>
                  <a:srgbClr val="26886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0" name="直接连接符 14381">
                <a:extLst>
                  <a:ext uri="{FF2B5EF4-FFF2-40B4-BE49-F238E27FC236}">
                    <a16:creationId xmlns:a16="http://schemas.microsoft.com/office/drawing/2014/main" id="{61B6BB31-C083-4351-9B6E-67E778E3C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57"/>
                <a:ext cx="76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1" name="直接连接符 14382">
                <a:extLst>
                  <a:ext uri="{FF2B5EF4-FFF2-40B4-BE49-F238E27FC236}">
                    <a16:creationId xmlns:a16="http://schemas.microsoft.com/office/drawing/2014/main" id="{C6812693-02B0-4502-9FAF-39C0628C4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340"/>
                <a:ext cx="76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" name="文本框 14383">
                <a:extLst>
                  <a:ext uri="{FF2B5EF4-FFF2-40B4-BE49-F238E27FC236}">
                    <a16:creationId xmlns:a16="http://schemas.microsoft.com/office/drawing/2014/main" id="{C3C3817E-59C9-48E1-8C78-BE98106CBA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" y="-41"/>
                <a:ext cx="312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ts val="4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长</a:t>
                </a: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E9CB857-E98F-4EA2-8F86-F4704FF398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46940" y="2611718"/>
              <a:ext cx="1444625" cy="1417638"/>
              <a:chOff x="0" y="0"/>
              <a:chExt cx="910" cy="893"/>
            </a:xfrm>
          </p:grpSpPr>
          <p:grpSp>
            <p:nvGrpSpPr>
              <p:cNvPr id="19" name="组合 14385">
                <a:extLst>
                  <a:ext uri="{FF2B5EF4-FFF2-40B4-BE49-F238E27FC236}">
                    <a16:creationId xmlns:a16="http://schemas.microsoft.com/office/drawing/2014/main" id="{C6524174-D3B8-4ECB-AA6C-9338CE3B7B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0" cy="889"/>
                <a:chOff x="0" y="0"/>
                <a:chExt cx="910" cy="889"/>
              </a:xfrm>
            </p:grpSpPr>
            <p:sp>
              <p:nvSpPr>
                <p:cNvPr id="24" name="任意多边形 14386">
                  <a:extLst>
                    <a:ext uri="{FF2B5EF4-FFF2-40B4-BE49-F238E27FC236}">
                      <a16:creationId xmlns:a16="http://schemas.microsoft.com/office/drawing/2014/main" id="{C751A61E-62F4-4D36-8BAB-8104E9090B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7" y="-6"/>
                  <a:ext cx="438" cy="451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0 h 21600"/>
                    <a:gd name="T6" fmla="*/ 21600 w 21600"/>
                    <a:gd name="T7" fmla="*/ 21600 h 21600"/>
                    <a:gd name="T8" fmla="*/ 0 w 21600"/>
                    <a:gd name="T9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00" h="21600" fill="none">
                      <a:moveTo>
                        <a:pt x="0" y="0"/>
                      </a:moveTo>
                      <a:cubicBezTo>
                        <a:pt x="11929" y="0"/>
                        <a:pt x="21600" y="9671"/>
                        <a:pt x="21600" y="21600"/>
                      </a:cubicBezTo>
                    </a:path>
                    <a:path w="21600" h="21600" stroke="0">
                      <a:moveTo>
                        <a:pt x="0" y="0"/>
                      </a:moveTo>
                      <a:cubicBezTo>
                        <a:pt x="11929" y="0"/>
                        <a:pt x="21600" y="9671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26886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25" name="任意多边形 14387">
                  <a:extLst>
                    <a:ext uri="{FF2B5EF4-FFF2-40B4-BE49-F238E27FC236}">
                      <a16:creationId xmlns:a16="http://schemas.microsoft.com/office/drawing/2014/main" id="{E69A28A2-19D7-4391-A38C-D30C7DEFC8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0" y="0"/>
                  <a:ext cx="910" cy="889"/>
                </a:xfrm>
                <a:custGeom>
                  <a:avLst/>
                  <a:gdLst>
                    <a:gd name="T0" fmla="*/ 0 w 21813"/>
                    <a:gd name="T1" fmla="*/ 1 h 21816"/>
                    <a:gd name="T2" fmla="*/ 0 w 21813"/>
                    <a:gd name="T3" fmla="*/ 1 h 21816"/>
                    <a:gd name="T4" fmla="*/ 21600 w 21813"/>
                    <a:gd name="T5" fmla="*/ 21601 h 21816"/>
                    <a:gd name="T6" fmla="*/ 21599 w 21813"/>
                    <a:gd name="T7" fmla="*/ 21817 h 21816"/>
                    <a:gd name="T8" fmla="*/ 0 w 21813"/>
                    <a:gd name="T9" fmla="*/ 1 h 21816"/>
                    <a:gd name="T10" fmla="*/ 0 w 21813"/>
                    <a:gd name="T11" fmla="*/ 1 h 21816"/>
                    <a:gd name="T12" fmla="*/ 21600 w 21813"/>
                    <a:gd name="T13" fmla="*/ 21601 h 21816"/>
                    <a:gd name="T14" fmla="*/ 21599 w 21813"/>
                    <a:gd name="T15" fmla="*/ 21817 h 21816"/>
                    <a:gd name="T16" fmla="*/ 213 w 21813"/>
                    <a:gd name="T17" fmla="*/ 21600 h 218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813" h="21816" fill="none">
                      <a:moveTo>
                        <a:pt x="0" y="1"/>
                      </a:moveTo>
                      <a:cubicBezTo>
                        <a:pt x="-142" y="1"/>
                        <a:pt x="-71" y="1"/>
                        <a:pt x="0" y="1"/>
                      </a:cubicBezTo>
                      <a:cubicBezTo>
                        <a:pt x="11929" y="1"/>
                        <a:pt x="21600" y="9672"/>
                        <a:pt x="21600" y="21601"/>
                      </a:cubicBezTo>
                      <a:cubicBezTo>
                        <a:pt x="21600" y="21673"/>
                        <a:pt x="21600" y="21746"/>
                        <a:pt x="21599" y="21817"/>
                      </a:cubicBezTo>
                    </a:path>
                    <a:path w="21813" h="21816" stroke="0">
                      <a:moveTo>
                        <a:pt x="0" y="1"/>
                      </a:moveTo>
                      <a:cubicBezTo>
                        <a:pt x="-142" y="1"/>
                        <a:pt x="-71" y="1"/>
                        <a:pt x="0" y="1"/>
                      </a:cubicBezTo>
                      <a:cubicBezTo>
                        <a:pt x="11929" y="1"/>
                        <a:pt x="21600" y="9672"/>
                        <a:pt x="21600" y="21601"/>
                      </a:cubicBezTo>
                      <a:cubicBezTo>
                        <a:pt x="21600" y="21673"/>
                        <a:pt x="21600" y="21746"/>
                        <a:pt x="21599" y="21817"/>
                      </a:cubicBezTo>
                      <a:lnTo>
                        <a:pt x="213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26886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  <p:sp>
            <p:nvSpPr>
              <p:cNvPr id="20" name="直接连接符 14388">
                <a:extLst>
                  <a:ext uri="{FF2B5EF4-FFF2-40B4-BE49-F238E27FC236}">
                    <a16:creationId xmlns:a16="http://schemas.microsoft.com/office/drawing/2014/main" id="{987BC9A6-AA96-41E3-A7F7-8E82ABAD1A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" y="71"/>
                <a:ext cx="45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1" name="直接连接符 14389">
                <a:extLst>
                  <a:ext uri="{FF2B5EF4-FFF2-40B4-BE49-F238E27FC236}">
                    <a16:creationId xmlns:a16="http://schemas.microsoft.com/office/drawing/2014/main" id="{9A0C4551-CCE5-4DBC-B6C9-E70C1B1AE8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" y="439"/>
                <a:ext cx="0" cy="45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2" name="文本框 14390">
                <a:extLst>
                  <a:ext uri="{FF2B5EF4-FFF2-40B4-BE49-F238E27FC236}">
                    <a16:creationId xmlns:a16="http://schemas.microsoft.com/office/drawing/2014/main" id="{F7AA67AF-F194-4C6F-84C6-FF5C616242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" y="385"/>
                <a:ext cx="255" cy="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ts val="4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宽</a:t>
                </a:r>
              </a:p>
            </p:txBody>
          </p:sp>
          <p:sp>
            <p:nvSpPr>
              <p:cNvPr id="23" name="文本框 14391">
                <a:extLst>
                  <a:ext uri="{FF2B5EF4-FFF2-40B4-BE49-F238E27FC236}">
                    <a16:creationId xmlns:a16="http://schemas.microsoft.com/office/drawing/2014/main" id="{A272550F-A7A3-4428-8C28-13FB7B06AC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" y="6"/>
                <a:ext cx="255" cy="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ts val="4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宽</a:t>
                </a:r>
              </a:p>
            </p:txBody>
          </p:sp>
        </p:grp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77E502B9-49F5-48BB-B4FE-4EE5DA99F951}"/>
              </a:ext>
            </a:extLst>
          </p:cNvPr>
          <p:cNvSpPr/>
          <p:nvPr/>
        </p:nvSpPr>
        <p:spPr>
          <a:xfrm>
            <a:off x="992791" y="1947693"/>
            <a:ext cx="6083479" cy="337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三视图的具体画法为：</a:t>
            </a:r>
            <a:endParaRPr lang="en-US" altLang="zh-CN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 </a:t>
            </a: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确定主视图的位置，画出主视图；</a:t>
            </a:r>
          </a:p>
          <a:p>
            <a:pPr defTabSz="685800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 </a:t>
            </a: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在主视图正下方画出俯视图，</a:t>
            </a: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注意与主视图长对正</a:t>
            </a: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</a:t>
            </a:r>
          </a:p>
          <a:p>
            <a:pPr defTabSz="685800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 </a:t>
            </a: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在主视图正右方画出左视图，</a:t>
            </a: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注意与主视图高平齐，与俯视图宽相等</a:t>
            </a: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</a:t>
            </a:r>
          </a:p>
          <a:p>
            <a:pPr defTabSz="685800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4. </a:t>
            </a: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为表示圆柱、圆锥等的对称轴，规定在视图中加画点划线表示对称轴</a:t>
            </a:r>
            <a:r>
              <a:rPr lang="en-US" altLang="zh-CN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  <a:p>
            <a:pPr defTabSz="685800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注意：不可见的轮廓线，用虚线画出</a:t>
            </a:r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5963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书行在架子的-书店,书架,书柜,书籍,图书馆,大学,学习,学校,学院,室内,教育,数据,文学,智慧,有序,知识,研究,货架,阅读-海量高质量免版权图片素材-设计师素材-摄影图片-sitapix-西田图像">
            <a:extLst>
              <a:ext uri="{FF2B5EF4-FFF2-40B4-BE49-F238E27FC236}">
                <a16:creationId xmlns:a16="http://schemas.microsoft.com/office/drawing/2014/main" id="{92B4A443-B1A3-4E36-B76C-9B09B089C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0"/>
            <a:ext cx="10294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C337A47-52FA-4403-A123-47960A7588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B5CE49F-1A51-4DF1-9F7B-A2648BCF9A4E}"/>
              </a:ext>
            </a:extLst>
          </p:cNvPr>
          <p:cNvGrpSpPr/>
          <p:nvPr/>
        </p:nvGrpSpPr>
        <p:grpSpPr>
          <a:xfrm>
            <a:off x="2879615" y="2138786"/>
            <a:ext cx="1611584" cy="2555028"/>
            <a:chOff x="3175294" y="2038350"/>
            <a:chExt cx="1611584" cy="2555028"/>
          </a:xfrm>
        </p:grpSpPr>
        <p:sp>
          <p:nvSpPr>
            <p:cNvPr id="7" name="Oval 337">
              <a:extLst>
                <a:ext uri="{FF2B5EF4-FFF2-40B4-BE49-F238E27FC236}">
                  <a16:creationId xmlns:a16="http://schemas.microsoft.com/office/drawing/2014/main" id="{28A39CCB-0B34-4633-999B-0742B6042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294" y="2038350"/>
              <a:ext cx="1611584" cy="2555028"/>
            </a:xfrm>
            <a:prstGeom prst="roundRect">
              <a:avLst/>
            </a:prstGeom>
            <a:noFill/>
            <a:ln w="28575">
              <a:solidFill>
                <a:srgbClr val="223F9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2886BFD-6F72-4650-AED3-46842A0473BE}"/>
                </a:ext>
              </a:extLst>
            </p:cNvPr>
            <p:cNvSpPr txBox="1"/>
            <p:nvPr/>
          </p:nvSpPr>
          <p:spPr>
            <a:xfrm>
              <a:off x="3352548" y="2177091"/>
              <a:ext cx="1257076" cy="2277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200" b="1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endParaRPr lang="zh-CN" altLang="en-US" sz="14200" b="1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0C37E68D-00BC-4BE7-AD04-0D8F28E171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0" r="10887" b="78056"/>
          <a:stretch/>
        </p:blipFill>
        <p:spPr>
          <a:xfrm flipH="1">
            <a:off x="7200900" y="5664193"/>
            <a:ext cx="4775226" cy="119380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8EB4F48-8C1C-4387-8656-438712AB39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1" b="22355"/>
          <a:stretch/>
        </p:blipFill>
        <p:spPr>
          <a:xfrm>
            <a:off x="-1" y="0"/>
            <a:ext cx="2594137" cy="6858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C623935-D4F6-4F92-A0BC-C5FC02A60D7A}"/>
              </a:ext>
            </a:extLst>
          </p:cNvPr>
          <p:cNvSpPr/>
          <p:nvPr/>
        </p:nvSpPr>
        <p:spPr>
          <a:xfrm>
            <a:off x="5335748" y="3813207"/>
            <a:ext cx="5731764" cy="7051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defTabSz="609585">
              <a:lnSpc>
                <a:spcPct val="150000"/>
              </a:lnSpc>
              <a:defRPr/>
            </a:pPr>
            <a:r>
              <a:rPr kumimoji="1"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1</a:t>
            </a:r>
            <a:r>
              <a:rPr kumimoji="1"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、了解视图的概念，明确视图与投影的关系。</a:t>
            </a:r>
          </a:p>
          <a:p>
            <a:pPr lvl="0" defTabSz="609585">
              <a:lnSpc>
                <a:spcPct val="150000"/>
              </a:lnSpc>
              <a:defRPr/>
            </a:pPr>
            <a:r>
              <a:rPr kumimoji="1"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2</a:t>
            </a:r>
            <a:r>
              <a:rPr kumimoji="1"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、理解三视图的概念及画三视图的步骤及注意事项。</a:t>
            </a:r>
          </a:p>
        </p:txBody>
      </p:sp>
      <p:sp>
        <p:nvSpPr>
          <p:cNvPr id="15" name="矩形 7">
            <a:extLst>
              <a:ext uri="{FF2B5EF4-FFF2-40B4-BE49-F238E27FC236}">
                <a16:creationId xmlns:a16="http://schemas.microsoft.com/office/drawing/2014/main" id="{D7A43ECA-D051-4AD1-AFD6-ECFFB1D92FF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335748" y="2696193"/>
            <a:ext cx="2723823" cy="1107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zh-CN" altLang="en-US" sz="6600" kern="0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练一练</a:t>
            </a:r>
          </a:p>
        </p:txBody>
      </p:sp>
      <p:sp>
        <p:nvSpPr>
          <p:cNvPr id="16" name="矩形 8">
            <a:extLst>
              <a:ext uri="{FF2B5EF4-FFF2-40B4-BE49-F238E27FC236}">
                <a16:creationId xmlns:a16="http://schemas.microsoft.com/office/drawing/2014/main" id="{A0FE0C5E-97C8-4523-B29F-08AB00753A8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35748" y="2317843"/>
            <a:ext cx="357020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dist" defTabSz="685800"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HOMEWORK PRACTICE</a:t>
            </a:r>
          </a:p>
        </p:txBody>
      </p:sp>
    </p:spTree>
    <p:extLst>
      <p:ext uri="{BB962C8B-B14F-4D97-AF65-F5344CB8AC3E}">
        <p14:creationId xmlns:p14="http://schemas.microsoft.com/office/powerpoint/2010/main" val="3930597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67B385B-6C1C-41A6-B6C6-F50EADF6AF85}"/>
              </a:ext>
            </a:extLst>
          </p:cNvPr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469BD45-A26E-417F-98A1-BF2BE6BD4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CB97396-A1C5-4898-A1CE-4BB745B4DEF6}"/>
                </a:ext>
              </a:extLst>
            </p:cNvPr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0FFE2DD-B5E0-4803-80FC-1FB1C16A4636}"/>
                </a:ext>
              </a:extLst>
            </p:cNvPr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Text Box 80">
            <a:extLst>
              <a:ext uri="{FF2B5EF4-FFF2-40B4-BE49-F238E27FC236}">
                <a16:creationId xmlns:a16="http://schemas.microsoft.com/office/drawing/2014/main" id="{31DDE1CE-FE7E-4372-9EF3-8234AADF2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809" y="1392934"/>
            <a:ext cx="449063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685800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画出图中基本几何体的三视图：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EF964B1-CA90-48F2-926A-9293A187588F}"/>
              </a:ext>
            </a:extLst>
          </p:cNvPr>
          <p:cNvGrpSpPr/>
          <p:nvPr/>
        </p:nvGrpSpPr>
        <p:grpSpPr>
          <a:xfrm>
            <a:off x="2721625" y="2485768"/>
            <a:ext cx="2487840" cy="3422923"/>
            <a:chOff x="787401" y="1466503"/>
            <a:chExt cx="3000374" cy="4115598"/>
          </a:xfrm>
        </p:grpSpPr>
        <p:grpSp>
          <p:nvGrpSpPr>
            <p:cNvPr id="10" name="Group 24">
              <a:extLst>
                <a:ext uri="{FF2B5EF4-FFF2-40B4-BE49-F238E27FC236}">
                  <a16:creationId xmlns:a16="http://schemas.microsoft.com/office/drawing/2014/main" id="{E237FA54-C6C3-4CCA-8AA1-4F878850E8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5350" y="2033588"/>
              <a:ext cx="2892425" cy="2935287"/>
              <a:chOff x="293" y="1236"/>
              <a:chExt cx="1822" cy="2019"/>
            </a:xfrm>
          </p:grpSpPr>
          <p:pic>
            <p:nvPicPr>
              <p:cNvPr id="14" name="Picture 3" descr="3-4-e-9">
                <a:extLst>
                  <a:ext uri="{FF2B5EF4-FFF2-40B4-BE49-F238E27FC236}">
                    <a16:creationId xmlns:a16="http://schemas.microsoft.com/office/drawing/2014/main" id="{380091D4-4E19-4A7E-8A75-4A21A02F52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" y="1236"/>
                <a:ext cx="1822" cy="2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BBD18BED-E386-41D6-BE7B-241DF5542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" y="1500"/>
                <a:ext cx="110" cy="347"/>
              </a:xfrm>
              <a:prstGeom prst="rect">
                <a:avLst/>
              </a:prstGeom>
              <a:solidFill>
                <a:sysClr val="window" lastClr="FFFFFF"/>
              </a:solidFill>
              <a:ln w="9525">
                <a:solidFill>
                  <a:sysClr val="window" lastClr="FFFFFF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6" name="Arc 6">
                <a:extLst>
                  <a:ext uri="{FF2B5EF4-FFF2-40B4-BE49-F238E27FC236}">
                    <a16:creationId xmlns:a16="http://schemas.microsoft.com/office/drawing/2014/main" id="{759E5717-7A83-41A4-9F88-746F1D83B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469312" flipH="1">
                <a:off x="606" y="2207"/>
                <a:ext cx="645" cy="229"/>
              </a:xfrm>
              <a:custGeom>
                <a:avLst/>
                <a:gdLst>
                  <a:gd name="T0" fmla="*/ 0 w 23421"/>
                  <a:gd name="T1" fmla="*/ 116 h 21600"/>
                  <a:gd name="T2" fmla="*/ 2240 w 23421"/>
                  <a:gd name="T3" fmla="*/ 0 h 21600"/>
                  <a:gd name="T4" fmla="*/ 23420 w 23421"/>
                  <a:gd name="T5" fmla="*/ 17364 h 21600"/>
                  <a:gd name="T6" fmla="*/ 0 w 23421"/>
                  <a:gd name="T7" fmla="*/ 116 h 21600"/>
                  <a:gd name="T8" fmla="*/ 2240 w 23421"/>
                  <a:gd name="T9" fmla="*/ 0 h 21600"/>
                  <a:gd name="T10" fmla="*/ 23420 w 23421"/>
                  <a:gd name="T11" fmla="*/ 17364 h 21600"/>
                  <a:gd name="T12" fmla="*/ 2240 w 23421"/>
                  <a:gd name="T13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21" h="21600" fill="none">
                    <a:moveTo>
                      <a:pt x="0" y="116"/>
                    </a:moveTo>
                    <a:cubicBezTo>
                      <a:pt x="744" y="38"/>
                      <a:pt x="1491" y="-1"/>
                      <a:pt x="2240" y="0"/>
                    </a:cubicBezTo>
                    <a:cubicBezTo>
                      <a:pt x="12536" y="0"/>
                      <a:pt x="21401" y="7267"/>
                      <a:pt x="23420" y="17364"/>
                    </a:cubicBezTo>
                  </a:path>
                  <a:path w="23421" h="21600" stroke="0">
                    <a:moveTo>
                      <a:pt x="0" y="116"/>
                    </a:moveTo>
                    <a:cubicBezTo>
                      <a:pt x="744" y="38"/>
                      <a:pt x="1491" y="-1"/>
                      <a:pt x="2240" y="0"/>
                    </a:cubicBezTo>
                    <a:cubicBezTo>
                      <a:pt x="12536" y="0"/>
                      <a:pt x="21401" y="7267"/>
                      <a:pt x="23420" y="17364"/>
                    </a:cubicBezTo>
                    <a:lnTo>
                      <a:pt x="2240" y="21600"/>
                    </a:lnTo>
                    <a:close/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7" name="Arc 7">
                <a:extLst>
                  <a:ext uri="{FF2B5EF4-FFF2-40B4-BE49-F238E27FC236}">
                    <a16:creationId xmlns:a16="http://schemas.microsoft.com/office/drawing/2014/main" id="{2AAD37D0-7C8C-4F44-BF3A-ED2AC3D90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982617" flipH="1">
                <a:off x="595" y="2192"/>
                <a:ext cx="1271" cy="1027"/>
              </a:xfrm>
              <a:custGeom>
                <a:avLst/>
                <a:gdLst>
                  <a:gd name="T0" fmla="*/ 582 w 21600"/>
                  <a:gd name="T1" fmla="*/ -1 h 22642"/>
                  <a:gd name="T2" fmla="*/ 21600 w 21600"/>
                  <a:gd name="T3" fmla="*/ 21592 h 22642"/>
                  <a:gd name="T4" fmla="*/ 21574 w 21600"/>
                  <a:gd name="T5" fmla="*/ 22642 h 22642"/>
                  <a:gd name="T6" fmla="*/ 582 w 21600"/>
                  <a:gd name="T7" fmla="*/ -1 h 22642"/>
                  <a:gd name="T8" fmla="*/ 21600 w 21600"/>
                  <a:gd name="T9" fmla="*/ 21592 h 22642"/>
                  <a:gd name="T10" fmla="*/ 21574 w 21600"/>
                  <a:gd name="T11" fmla="*/ 22642 h 22642"/>
                  <a:gd name="T12" fmla="*/ 0 w 21600"/>
                  <a:gd name="T13" fmla="*/ 21592 h 22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2642" fill="none">
                    <a:moveTo>
                      <a:pt x="582" y="-1"/>
                    </a:moveTo>
                    <a:cubicBezTo>
                      <a:pt x="12280" y="315"/>
                      <a:pt x="21600" y="9889"/>
                      <a:pt x="21600" y="21592"/>
                    </a:cubicBezTo>
                    <a:cubicBezTo>
                      <a:pt x="21600" y="21942"/>
                      <a:pt x="21591" y="22292"/>
                      <a:pt x="21574" y="22642"/>
                    </a:cubicBezTo>
                  </a:path>
                  <a:path w="21600" h="22642" stroke="0">
                    <a:moveTo>
                      <a:pt x="582" y="-1"/>
                    </a:moveTo>
                    <a:cubicBezTo>
                      <a:pt x="12280" y="315"/>
                      <a:pt x="21600" y="9889"/>
                      <a:pt x="21600" y="21592"/>
                    </a:cubicBezTo>
                    <a:cubicBezTo>
                      <a:pt x="21600" y="21942"/>
                      <a:pt x="21591" y="22292"/>
                      <a:pt x="21574" y="22642"/>
                    </a:cubicBezTo>
                    <a:lnTo>
                      <a:pt x="0" y="21592"/>
                    </a:lnTo>
                    <a:close/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D6606431-F67A-4002-8595-6238BF510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401" y="1467273"/>
              <a:ext cx="1521852" cy="6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主视图</a:t>
              </a:r>
            </a:p>
          </p:txBody>
        </p: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6EC9442-75A8-41C5-AFCC-E77D52F35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462" y="1466503"/>
              <a:ext cx="1521852" cy="6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左视图</a:t>
              </a:r>
            </a:p>
          </p:txBody>
        </p:sp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15EEF4AA-F3E5-47B3-A438-0EFD77580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939" y="4953000"/>
              <a:ext cx="1521852" cy="629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俯视图</a:t>
              </a:r>
            </a:p>
          </p:txBody>
        </p:sp>
      </p:grpSp>
      <p:grpSp>
        <p:nvGrpSpPr>
          <p:cNvPr id="18" name="组合 1">
            <a:extLst>
              <a:ext uri="{FF2B5EF4-FFF2-40B4-BE49-F238E27FC236}">
                <a16:creationId xmlns:a16="http://schemas.microsoft.com/office/drawing/2014/main" id="{C8E63E89-2B0D-4A46-AEE2-BF88B1FAC10F}"/>
              </a:ext>
            </a:extLst>
          </p:cNvPr>
          <p:cNvGrpSpPr>
            <a:grpSpLocks/>
          </p:cNvGrpSpPr>
          <p:nvPr/>
        </p:nvGrpSpPr>
        <p:grpSpPr bwMode="auto">
          <a:xfrm>
            <a:off x="1510122" y="3046016"/>
            <a:ext cx="871695" cy="1132027"/>
            <a:chOff x="1532" y="4607"/>
            <a:chExt cx="1771" cy="2996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4C79D681-9485-48EF-8D1E-95B78C502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" y="7129"/>
              <a:ext cx="1770" cy="474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圆柱形 1">
              <a:extLst>
                <a:ext uri="{FF2B5EF4-FFF2-40B4-BE49-F238E27FC236}">
                  <a16:creationId xmlns:a16="http://schemas.microsoft.com/office/drawing/2014/main" id="{21040288-27E9-4723-BEB6-FEB26F7B4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" y="4607"/>
              <a:ext cx="1770" cy="2996"/>
            </a:xfrm>
            <a:prstGeom prst="can">
              <a:avLst>
                <a:gd name="adj" fmla="val 24990"/>
              </a:avLst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1" name="组合 10">
            <a:extLst>
              <a:ext uri="{FF2B5EF4-FFF2-40B4-BE49-F238E27FC236}">
                <a16:creationId xmlns:a16="http://schemas.microsoft.com/office/drawing/2014/main" id="{3FC847EE-A4ED-4658-A4F9-0760260726D1}"/>
              </a:ext>
            </a:extLst>
          </p:cNvPr>
          <p:cNvGrpSpPr>
            <a:grpSpLocks/>
          </p:cNvGrpSpPr>
          <p:nvPr/>
        </p:nvGrpSpPr>
        <p:grpSpPr bwMode="auto">
          <a:xfrm>
            <a:off x="6724884" y="2452746"/>
            <a:ext cx="1107256" cy="2064236"/>
            <a:chOff x="6860" y="4494"/>
            <a:chExt cx="3420" cy="3330"/>
          </a:xfrm>
        </p:grpSpPr>
        <p:sp>
          <p:nvSpPr>
            <p:cNvPr id="22" name="等腰三角形 2">
              <a:extLst>
                <a:ext uri="{FF2B5EF4-FFF2-40B4-BE49-F238E27FC236}">
                  <a16:creationId xmlns:a16="http://schemas.microsoft.com/office/drawing/2014/main" id="{23F1E3BE-EF60-497A-9D99-CE3C72974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0" y="4494"/>
              <a:ext cx="3421" cy="1020"/>
            </a:xfrm>
            <a:prstGeom prst="triangle">
              <a:avLst>
                <a:gd name="adj" fmla="val 35162"/>
              </a:avLst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23" name="直接连接符 4">
              <a:extLst>
                <a:ext uri="{FF2B5EF4-FFF2-40B4-BE49-F238E27FC236}">
                  <a16:creationId xmlns:a16="http://schemas.microsoft.com/office/drawing/2014/main" id="{F257DFAD-58E7-4851-970F-81DFEA95EA7A}"/>
                </a:ext>
              </a:extLst>
            </p:cNvPr>
            <p:cNvCxnSpPr>
              <a:cxnSpLocks noChangeShapeType="1"/>
              <a:stCxn id="22" idx="2"/>
            </p:cNvCxnSpPr>
            <p:nvPr/>
          </p:nvCxnSpPr>
          <p:spPr bwMode="auto">
            <a:xfrm>
              <a:off x="6860" y="5514"/>
              <a:ext cx="0" cy="231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直接连接符 5">
              <a:extLst>
                <a:ext uri="{FF2B5EF4-FFF2-40B4-BE49-F238E27FC236}">
                  <a16:creationId xmlns:a16="http://schemas.microsoft.com/office/drawing/2014/main" id="{5B00F11A-F4B1-4D24-87D3-26F1160500A8}"/>
                </a:ext>
              </a:extLst>
            </p:cNvPr>
            <p:cNvCxnSpPr>
              <a:cxnSpLocks noChangeShapeType="1"/>
              <a:stCxn id="22" idx="2"/>
            </p:cNvCxnSpPr>
            <p:nvPr/>
          </p:nvCxnSpPr>
          <p:spPr bwMode="auto">
            <a:xfrm>
              <a:off x="10275" y="5514"/>
              <a:ext cx="0" cy="231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直接连接符 6">
              <a:extLst>
                <a:ext uri="{FF2B5EF4-FFF2-40B4-BE49-F238E27FC236}">
                  <a16:creationId xmlns:a16="http://schemas.microsoft.com/office/drawing/2014/main" id="{870BAF94-331D-496A-83F9-96EC540A6224}"/>
                </a:ext>
              </a:extLst>
            </p:cNvPr>
            <p:cNvCxnSpPr>
              <a:cxnSpLocks noChangeShapeType="1"/>
              <a:stCxn id="22" idx="2"/>
            </p:cNvCxnSpPr>
            <p:nvPr/>
          </p:nvCxnSpPr>
          <p:spPr bwMode="auto">
            <a:xfrm>
              <a:off x="8064" y="4510"/>
              <a:ext cx="0" cy="2310"/>
            </a:xfrm>
            <a:prstGeom prst="line">
              <a:avLst/>
            </a:prstGeom>
            <a:noFill/>
            <a:ln w="28575">
              <a:solidFill>
                <a:srgbClr val="FF3D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直接连接符 7">
              <a:extLst>
                <a:ext uri="{FF2B5EF4-FFF2-40B4-BE49-F238E27FC236}">
                  <a16:creationId xmlns:a16="http://schemas.microsoft.com/office/drawing/2014/main" id="{32C816C1-77BB-406C-BF0A-F37B4A460163}"/>
                </a:ext>
              </a:extLst>
            </p:cNvPr>
            <p:cNvCxnSpPr>
              <a:cxnSpLocks noChangeShapeType="1"/>
              <a:stCxn id="22" idx="2"/>
            </p:cNvCxnSpPr>
            <p:nvPr/>
          </p:nvCxnSpPr>
          <p:spPr bwMode="auto">
            <a:xfrm>
              <a:off x="6860" y="7796"/>
              <a:ext cx="3421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直接连接符 8">
              <a:extLst>
                <a:ext uri="{FF2B5EF4-FFF2-40B4-BE49-F238E27FC236}">
                  <a16:creationId xmlns:a16="http://schemas.microsoft.com/office/drawing/2014/main" id="{806D9AA8-0E19-4F0F-BD22-E78B8CC65745}"/>
                </a:ext>
              </a:extLst>
            </p:cNvPr>
            <p:cNvCxnSpPr>
              <a:cxnSpLocks noChangeShapeType="1"/>
              <a:stCxn id="22" idx="2"/>
            </p:cNvCxnSpPr>
            <p:nvPr/>
          </p:nvCxnSpPr>
          <p:spPr bwMode="auto">
            <a:xfrm flipV="1">
              <a:off x="6870" y="6780"/>
              <a:ext cx="1237" cy="1031"/>
            </a:xfrm>
            <a:prstGeom prst="line">
              <a:avLst/>
            </a:prstGeom>
            <a:noFill/>
            <a:ln w="28575">
              <a:solidFill>
                <a:srgbClr val="FF3D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直接连接符 9">
              <a:extLst>
                <a:ext uri="{FF2B5EF4-FFF2-40B4-BE49-F238E27FC236}">
                  <a16:creationId xmlns:a16="http://schemas.microsoft.com/office/drawing/2014/main" id="{93874E0E-6EEB-4A32-AE46-725AB9605311}"/>
                </a:ext>
              </a:extLst>
            </p:cNvPr>
            <p:cNvCxnSpPr>
              <a:cxnSpLocks noChangeShapeType="1"/>
              <a:stCxn id="22" idx="2"/>
            </p:cNvCxnSpPr>
            <p:nvPr/>
          </p:nvCxnSpPr>
          <p:spPr bwMode="auto">
            <a:xfrm>
              <a:off x="8063" y="6766"/>
              <a:ext cx="2199" cy="1016"/>
            </a:xfrm>
            <a:prstGeom prst="line">
              <a:avLst/>
            </a:prstGeom>
            <a:noFill/>
            <a:ln w="28575">
              <a:solidFill>
                <a:srgbClr val="FF3D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38C36BB-FEB5-4039-9B3E-E6D2166DBF20}"/>
              </a:ext>
            </a:extLst>
          </p:cNvPr>
          <p:cNvGrpSpPr/>
          <p:nvPr/>
        </p:nvGrpSpPr>
        <p:grpSpPr>
          <a:xfrm>
            <a:off x="8160216" y="2616365"/>
            <a:ext cx="2509537" cy="3292326"/>
            <a:chOff x="4679950" y="1614488"/>
            <a:chExt cx="2752459" cy="3522662"/>
          </a:xfrm>
        </p:grpSpPr>
        <p:grpSp>
          <p:nvGrpSpPr>
            <p:cNvPr id="30" name="Group 11">
              <a:extLst>
                <a:ext uri="{FF2B5EF4-FFF2-40B4-BE49-F238E27FC236}">
                  <a16:creationId xmlns:a16="http://schemas.microsoft.com/office/drawing/2014/main" id="{AD7436F1-1072-49FD-8116-6B3FF3ABDD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8375" y="2098675"/>
              <a:ext cx="1214438" cy="1557338"/>
              <a:chOff x="960" y="1104"/>
              <a:chExt cx="600" cy="981"/>
            </a:xfrm>
          </p:grpSpPr>
          <p:sp>
            <p:nvSpPr>
              <p:cNvPr id="42" name="Rectangle 12">
                <a:extLst>
                  <a:ext uri="{FF2B5EF4-FFF2-40B4-BE49-F238E27FC236}">
                    <a16:creationId xmlns:a16="http://schemas.microsoft.com/office/drawing/2014/main" id="{C377021D-DEFC-4D29-8FF2-B8A43495A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1104"/>
                <a:ext cx="600" cy="964"/>
              </a:xfrm>
              <a:prstGeom prst="rect">
                <a:avLst/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3" name="Line 13">
                <a:extLst>
                  <a:ext uri="{FF2B5EF4-FFF2-40B4-BE49-F238E27FC236}">
                    <a16:creationId xmlns:a16="http://schemas.microsoft.com/office/drawing/2014/main" id="{D5CD714C-A303-44F9-9CD1-087AA7F697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59" y="1104"/>
                <a:ext cx="4" cy="981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7D01EF07-3E1B-406B-BA9D-644C2776B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9950" y="1614488"/>
              <a:ext cx="1384034" cy="55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主视图</a:t>
              </a:r>
            </a:p>
          </p:txBody>
        </p:sp>
        <p:sp>
          <p:nvSpPr>
            <p:cNvPr id="32" name="AutoShape 15">
              <a:extLst>
                <a:ext uri="{FF2B5EF4-FFF2-40B4-BE49-F238E27FC236}">
                  <a16:creationId xmlns:a16="http://schemas.microsoft.com/office/drawing/2014/main" id="{7387A8C8-BA56-43AA-B24C-772A1A327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8375" y="4279900"/>
              <a:ext cx="1214438" cy="85725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33" name="Group 16">
              <a:extLst>
                <a:ext uri="{FF2B5EF4-FFF2-40B4-BE49-F238E27FC236}">
                  <a16:creationId xmlns:a16="http://schemas.microsoft.com/office/drawing/2014/main" id="{6345E079-340B-4567-A4E8-55507B7E05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7338" y="3648074"/>
              <a:ext cx="1939724" cy="1482616"/>
              <a:chOff x="1383" y="2061"/>
              <a:chExt cx="1149" cy="903"/>
            </a:xfrm>
          </p:grpSpPr>
          <p:sp>
            <p:nvSpPr>
              <p:cNvPr id="37" name="Text Box 17">
                <a:extLst>
                  <a:ext uri="{FF2B5EF4-FFF2-40B4-BE49-F238E27FC236}">
                    <a16:creationId xmlns:a16="http://schemas.microsoft.com/office/drawing/2014/main" id="{BF3B570C-E1BE-4E6A-A2F1-8F07B4686C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0" y="2360"/>
                <a:ext cx="336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宽</a:t>
                </a:r>
              </a:p>
            </p:txBody>
          </p:sp>
          <p:sp>
            <p:nvSpPr>
              <p:cNvPr id="38" name="Line 18">
                <a:extLst>
                  <a:ext uri="{FF2B5EF4-FFF2-40B4-BE49-F238E27FC236}">
                    <a16:creationId xmlns:a16="http://schemas.microsoft.com/office/drawing/2014/main" id="{91E685D9-D42A-4E44-B35A-614DC6BDED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41" y="2325"/>
                <a:ext cx="119" cy="115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9" name="Line 19">
                <a:extLst>
                  <a:ext uri="{FF2B5EF4-FFF2-40B4-BE49-F238E27FC236}">
                    <a16:creationId xmlns:a16="http://schemas.microsoft.com/office/drawing/2014/main" id="{712BB9CC-93B2-424D-966E-F442BAD317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4" y="2584"/>
                <a:ext cx="144" cy="14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0" name="Arc 20">
                <a:extLst>
                  <a:ext uri="{FF2B5EF4-FFF2-40B4-BE49-F238E27FC236}">
                    <a16:creationId xmlns:a16="http://schemas.microsoft.com/office/drawing/2014/main" id="{33A5FB07-7488-4F16-B364-727139659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432" y="2012"/>
                <a:ext cx="394" cy="492"/>
              </a:xfrm>
              <a:custGeom>
                <a:avLst/>
                <a:gdLst>
                  <a:gd name="T0" fmla="*/ -1 w 21578"/>
                  <a:gd name="T1" fmla="*/ 0 h 21600"/>
                  <a:gd name="T2" fmla="*/ 21577 w 21578"/>
                  <a:gd name="T3" fmla="*/ 20621 h 21600"/>
                  <a:gd name="T4" fmla="*/ -1 w 21578"/>
                  <a:gd name="T5" fmla="*/ 0 h 21600"/>
                  <a:gd name="T6" fmla="*/ 21577 w 21578"/>
                  <a:gd name="T7" fmla="*/ 20621 h 21600"/>
                  <a:gd name="T8" fmla="*/ 0 w 21578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78" h="21600" fill="none">
                    <a:moveTo>
                      <a:pt x="-1" y="0"/>
                    </a:moveTo>
                    <a:cubicBezTo>
                      <a:pt x="11548" y="0"/>
                      <a:pt x="21054" y="9084"/>
                      <a:pt x="21577" y="20621"/>
                    </a:cubicBezTo>
                  </a:path>
                  <a:path w="21578" h="21600" stroke="0">
                    <a:moveTo>
                      <a:pt x="-1" y="0"/>
                    </a:moveTo>
                    <a:cubicBezTo>
                      <a:pt x="11548" y="0"/>
                      <a:pt x="21054" y="9084"/>
                      <a:pt x="21577" y="2062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1" name="Arc 21">
                <a:extLst>
                  <a:ext uri="{FF2B5EF4-FFF2-40B4-BE49-F238E27FC236}">
                    <a16:creationId xmlns:a16="http://schemas.microsoft.com/office/drawing/2014/main" id="{CEF10405-1E5A-4051-A7DE-60A7F9F26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572" y="2005"/>
                <a:ext cx="903" cy="1016"/>
              </a:xfrm>
              <a:custGeom>
                <a:avLst/>
                <a:gdLst>
                  <a:gd name="T0" fmla="*/ -1 w 20971"/>
                  <a:gd name="T1" fmla="*/ 0 h 21600"/>
                  <a:gd name="T2" fmla="*/ 20971 w 20971"/>
                  <a:gd name="T3" fmla="*/ 16425 h 21600"/>
                  <a:gd name="T4" fmla="*/ -1 w 20971"/>
                  <a:gd name="T5" fmla="*/ 0 h 21600"/>
                  <a:gd name="T6" fmla="*/ 20971 w 20971"/>
                  <a:gd name="T7" fmla="*/ 16425 h 21600"/>
                  <a:gd name="T8" fmla="*/ 0 w 20971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71" h="21600" fill="none">
                    <a:moveTo>
                      <a:pt x="-1" y="0"/>
                    </a:moveTo>
                    <a:cubicBezTo>
                      <a:pt x="9936" y="0"/>
                      <a:pt x="18590" y="6778"/>
                      <a:pt x="20971" y="16425"/>
                    </a:cubicBezTo>
                  </a:path>
                  <a:path w="20971" h="21600" stroke="0">
                    <a:moveTo>
                      <a:pt x="-1" y="0"/>
                    </a:moveTo>
                    <a:cubicBezTo>
                      <a:pt x="9936" y="0"/>
                      <a:pt x="18590" y="6778"/>
                      <a:pt x="20971" y="1642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34" name="Rectangle 22">
              <a:extLst>
                <a:ext uri="{FF2B5EF4-FFF2-40B4-BE49-F238E27FC236}">
                  <a16:creationId xmlns:a16="http://schemas.microsoft.com/office/drawing/2014/main" id="{F0E6FF6F-D83A-4367-8365-630F46DD1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900" y="2092325"/>
              <a:ext cx="1114425" cy="1536700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973D6B82-72CC-46AC-97B8-4A14A410E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8375" y="1614488"/>
              <a:ext cx="1384034" cy="55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左视图</a:t>
              </a:r>
            </a:p>
          </p:txBody>
        </p:sp>
        <p:sp>
          <p:nvSpPr>
            <p:cNvPr id="36" name="Rectangle 14">
              <a:extLst>
                <a:ext uri="{FF2B5EF4-FFF2-40B4-BE49-F238E27FC236}">
                  <a16:creationId xmlns:a16="http://schemas.microsoft.com/office/drawing/2014/main" id="{0D3127DF-ED2C-4C4C-8405-9A6873D58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8375" y="3760788"/>
              <a:ext cx="1384034" cy="55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俯视图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370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67B385B-6C1C-41A6-B6C6-F50EADF6AF85}"/>
              </a:ext>
            </a:extLst>
          </p:cNvPr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469BD45-A26E-417F-98A1-BF2BE6BD4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CB97396-A1C5-4898-A1CE-4BB745B4DEF6}"/>
                </a:ext>
              </a:extLst>
            </p:cNvPr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0FFE2DD-B5E0-4803-80FC-1FB1C16A4636}"/>
                </a:ext>
              </a:extLst>
            </p:cNvPr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Text Box 80">
            <a:extLst>
              <a:ext uri="{FF2B5EF4-FFF2-40B4-BE49-F238E27FC236}">
                <a16:creationId xmlns:a16="http://schemas.microsoft.com/office/drawing/2014/main" id="{2F3024BB-5CFA-4CA7-8354-AD44F44FA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41" y="1483742"/>
            <a:ext cx="4490630" cy="59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画出图中基本几何体的三视图：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45B537D-C7EA-4B2E-A9BA-6820ECEF1795}"/>
              </a:ext>
            </a:extLst>
          </p:cNvPr>
          <p:cNvGrpSpPr/>
          <p:nvPr/>
        </p:nvGrpSpPr>
        <p:grpSpPr>
          <a:xfrm>
            <a:off x="2360861" y="3030854"/>
            <a:ext cx="2992313" cy="2633018"/>
            <a:chOff x="1363663" y="1089025"/>
            <a:chExt cx="4587875" cy="4252913"/>
          </a:xfrm>
        </p:grpSpPr>
        <p:sp>
          <p:nvSpPr>
            <p:cNvPr id="10" name="Oval 3">
              <a:extLst>
                <a:ext uri="{FF2B5EF4-FFF2-40B4-BE49-F238E27FC236}">
                  <a16:creationId xmlns:a16="http://schemas.microsoft.com/office/drawing/2014/main" id="{C770EC91-4C02-402A-82F0-E3AC3B44E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4513" y="1363663"/>
              <a:ext cx="1609725" cy="1639887"/>
            </a:xfrm>
            <a:prstGeom prst="ellips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B57DC508-27D2-4443-A5C8-164BFB7DF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313" y="1363663"/>
              <a:ext cx="1609725" cy="1639887"/>
            </a:xfrm>
            <a:prstGeom prst="ellips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0B4785D7-645F-4BC1-B3AD-D7D09C33D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4513" y="3389313"/>
              <a:ext cx="1609725" cy="1639887"/>
            </a:xfrm>
            <a:prstGeom prst="ellips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985A5B90-9029-43BA-A00F-B96B532F7F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63663" y="2147888"/>
              <a:ext cx="4587875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2CCE598B-5FEF-426F-8B10-665CC6E5CC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13025" y="1089025"/>
              <a:ext cx="0" cy="425291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66F320E0-8E55-4DE8-8E27-A8EFBD4E7A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8125" y="4195763"/>
              <a:ext cx="2424113" cy="2857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0B788FD9-7129-482A-A5D5-2A6C4A72F8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1825" y="1103313"/>
              <a:ext cx="0" cy="219075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7" name="组合 18">
            <a:extLst>
              <a:ext uri="{FF2B5EF4-FFF2-40B4-BE49-F238E27FC236}">
                <a16:creationId xmlns:a16="http://schemas.microsoft.com/office/drawing/2014/main" id="{6461D5B7-32D9-435B-9717-F5014A0073D5}"/>
              </a:ext>
            </a:extLst>
          </p:cNvPr>
          <p:cNvGrpSpPr>
            <a:grpSpLocks/>
          </p:cNvGrpSpPr>
          <p:nvPr/>
        </p:nvGrpSpPr>
        <p:grpSpPr bwMode="auto">
          <a:xfrm>
            <a:off x="798227" y="3030854"/>
            <a:ext cx="1016561" cy="1015269"/>
            <a:chOff x="10602" y="4607"/>
            <a:chExt cx="3402" cy="3402"/>
          </a:xfrm>
        </p:grpSpPr>
        <p:sp>
          <p:nvSpPr>
            <p:cNvPr id="18" name="椭圆 11">
              <a:extLst>
                <a:ext uri="{FF2B5EF4-FFF2-40B4-BE49-F238E27FC236}">
                  <a16:creationId xmlns:a16="http://schemas.microsoft.com/office/drawing/2014/main" id="{1505B1A4-DB95-44DB-A4BB-070C97A6B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2" y="4607"/>
              <a:ext cx="3402" cy="3402"/>
            </a:xfrm>
            <a:prstGeom prst="ellips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19" name="组合 14">
              <a:extLst>
                <a:ext uri="{FF2B5EF4-FFF2-40B4-BE49-F238E27FC236}">
                  <a16:creationId xmlns:a16="http://schemas.microsoft.com/office/drawing/2014/main" id="{3FC6DA4B-F967-427A-8804-B9658B55C0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02" y="5689"/>
              <a:ext cx="3401" cy="1401"/>
              <a:chOff x="9868" y="6719"/>
              <a:chExt cx="3542" cy="3516"/>
            </a:xfrm>
          </p:grpSpPr>
          <p:sp>
            <p:nvSpPr>
              <p:cNvPr id="23" name="弧形 12">
                <a:extLst>
                  <a:ext uri="{FF2B5EF4-FFF2-40B4-BE49-F238E27FC236}">
                    <a16:creationId xmlns:a16="http://schemas.microsoft.com/office/drawing/2014/main" id="{362567B5-33E1-46D5-9A32-D47970E818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4" y="6719"/>
                <a:ext cx="3516" cy="3516"/>
              </a:xfrm>
              <a:custGeom>
                <a:avLst/>
                <a:gdLst>
                  <a:gd name="T0" fmla="*/ 1757 w 3516"/>
                  <a:gd name="T1" fmla="*/ 0 h 3516"/>
                  <a:gd name="T2" fmla="*/ 3515 w 3516"/>
                  <a:gd name="T3" fmla="*/ 1758 h 3516"/>
                  <a:gd name="T4" fmla="*/ 1758 w 3516"/>
                  <a:gd name="T5" fmla="*/ 1758 h 3516"/>
                  <a:gd name="T6" fmla="*/ 1757 w 3516"/>
                  <a:gd name="T7" fmla="*/ 0 h 3516"/>
                  <a:gd name="T8" fmla="*/ 3515 w 3516"/>
                  <a:gd name="T9" fmla="*/ 1758 h 3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16" h="3516" stroke="0">
                    <a:moveTo>
                      <a:pt x="1757" y="0"/>
                    </a:moveTo>
                    <a:cubicBezTo>
                      <a:pt x="2728" y="0"/>
                      <a:pt x="3515" y="787"/>
                      <a:pt x="3515" y="1758"/>
                    </a:cubicBezTo>
                    <a:lnTo>
                      <a:pt x="1758" y="1758"/>
                    </a:lnTo>
                    <a:close/>
                  </a:path>
                  <a:path w="3516" h="3516" fill="none">
                    <a:moveTo>
                      <a:pt x="1757" y="0"/>
                    </a:moveTo>
                    <a:cubicBezTo>
                      <a:pt x="2728" y="0"/>
                      <a:pt x="3515" y="787"/>
                      <a:pt x="3515" y="1758"/>
                    </a:cubicBezTo>
                  </a:path>
                </a:pathLst>
              </a:custGeom>
              <a:noFill/>
              <a:ln w="28575">
                <a:solidFill>
                  <a:srgbClr val="FF3D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" name="弧形 13">
                <a:extLst>
                  <a:ext uri="{FF2B5EF4-FFF2-40B4-BE49-F238E27FC236}">
                    <a16:creationId xmlns:a16="http://schemas.microsoft.com/office/drawing/2014/main" id="{DEC77EB1-65A7-4523-BC00-8521E71FC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9868" y="6719"/>
                <a:ext cx="3516" cy="3516"/>
              </a:xfrm>
              <a:custGeom>
                <a:avLst/>
                <a:gdLst>
                  <a:gd name="T0" fmla="*/ 1757 w 3516"/>
                  <a:gd name="T1" fmla="*/ 0 h 3516"/>
                  <a:gd name="T2" fmla="*/ 3515 w 3516"/>
                  <a:gd name="T3" fmla="*/ 1758 h 3516"/>
                  <a:gd name="T4" fmla="*/ 1758 w 3516"/>
                  <a:gd name="T5" fmla="*/ 1758 h 3516"/>
                  <a:gd name="T6" fmla="*/ 1757 w 3516"/>
                  <a:gd name="T7" fmla="*/ 0 h 3516"/>
                  <a:gd name="T8" fmla="*/ 3515 w 3516"/>
                  <a:gd name="T9" fmla="*/ 1758 h 3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16" h="3516" stroke="0">
                    <a:moveTo>
                      <a:pt x="1757" y="0"/>
                    </a:moveTo>
                    <a:cubicBezTo>
                      <a:pt x="2728" y="0"/>
                      <a:pt x="3515" y="787"/>
                      <a:pt x="3515" y="1758"/>
                    </a:cubicBezTo>
                    <a:lnTo>
                      <a:pt x="1758" y="1758"/>
                    </a:lnTo>
                    <a:close/>
                  </a:path>
                  <a:path w="3516" h="3516" fill="none">
                    <a:moveTo>
                      <a:pt x="1757" y="0"/>
                    </a:moveTo>
                    <a:cubicBezTo>
                      <a:pt x="2728" y="0"/>
                      <a:pt x="3515" y="787"/>
                      <a:pt x="3515" y="1758"/>
                    </a:cubicBezTo>
                  </a:path>
                </a:pathLst>
              </a:custGeom>
              <a:noFill/>
              <a:ln w="28575">
                <a:solidFill>
                  <a:srgbClr val="FF3D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grpSp>
          <p:nvGrpSpPr>
            <p:cNvPr id="20" name="组合 15">
              <a:extLst>
                <a:ext uri="{FF2B5EF4-FFF2-40B4-BE49-F238E27FC236}">
                  <a16:creationId xmlns:a16="http://schemas.microsoft.com/office/drawing/2014/main" id="{38DBE25B-FEA5-4E73-9A29-995B979C9B1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10613" y="5663"/>
              <a:ext cx="3377" cy="1401"/>
              <a:chOff x="9880" y="6719"/>
              <a:chExt cx="3518" cy="3516"/>
            </a:xfrm>
          </p:grpSpPr>
          <p:sp>
            <p:nvSpPr>
              <p:cNvPr id="21" name="弧形 16">
                <a:extLst>
                  <a:ext uri="{FF2B5EF4-FFF2-40B4-BE49-F238E27FC236}">
                    <a16:creationId xmlns:a16="http://schemas.microsoft.com/office/drawing/2014/main" id="{634024FB-DEAE-4950-B056-7AEF0C765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0" y="6719"/>
                <a:ext cx="3516" cy="3516"/>
              </a:xfrm>
              <a:custGeom>
                <a:avLst/>
                <a:gdLst>
                  <a:gd name="T0" fmla="*/ 1757 w 3516"/>
                  <a:gd name="T1" fmla="*/ 0 h 3516"/>
                  <a:gd name="T2" fmla="*/ 3515 w 3516"/>
                  <a:gd name="T3" fmla="*/ 1758 h 3516"/>
                  <a:gd name="T4" fmla="*/ 1758 w 3516"/>
                  <a:gd name="T5" fmla="*/ 1758 h 3516"/>
                  <a:gd name="T6" fmla="*/ 1757 w 3516"/>
                  <a:gd name="T7" fmla="*/ 0 h 3516"/>
                  <a:gd name="T8" fmla="*/ 3515 w 3516"/>
                  <a:gd name="T9" fmla="*/ 1758 h 3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16" h="3516" stroke="0">
                    <a:moveTo>
                      <a:pt x="1757" y="0"/>
                    </a:moveTo>
                    <a:cubicBezTo>
                      <a:pt x="2728" y="0"/>
                      <a:pt x="3515" y="787"/>
                      <a:pt x="3515" y="1758"/>
                    </a:cubicBezTo>
                    <a:lnTo>
                      <a:pt x="1758" y="1758"/>
                    </a:lnTo>
                    <a:close/>
                  </a:path>
                  <a:path w="3516" h="3516" fill="none">
                    <a:moveTo>
                      <a:pt x="1757" y="0"/>
                    </a:moveTo>
                    <a:cubicBezTo>
                      <a:pt x="2728" y="0"/>
                      <a:pt x="3515" y="787"/>
                      <a:pt x="3515" y="1758"/>
                    </a:cubicBezTo>
                  </a:path>
                </a:pathLst>
              </a:custGeom>
              <a:noFill/>
              <a:ln w="28575">
                <a:solidFill>
                  <a:srgbClr val="FF3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2" name="弧形 17">
                <a:extLst>
                  <a:ext uri="{FF2B5EF4-FFF2-40B4-BE49-F238E27FC236}">
                    <a16:creationId xmlns:a16="http://schemas.microsoft.com/office/drawing/2014/main" id="{B73BC13D-621A-48F7-AE9C-A7DFF6AFE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9882" y="6719"/>
                <a:ext cx="3516" cy="3516"/>
              </a:xfrm>
              <a:custGeom>
                <a:avLst/>
                <a:gdLst>
                  <a:gd name="T0" fmla="*/ 1757 w 3516"/>
                  <a:gd name="T1" fmla="*/ 0 h 3516"/>
                  <a:gd name="T2" fmla="*/ 3515 w 3516"/>
                  <a:gd name="T3" fmla="*/ 1758 h 3516"/>
                  <a:gd name="T4" fmla="*/ 1758 w 3516"/>
                  <a:gd name="T5" fmla="*/ 1758 h 3516"/>
                  <a:gd name="T6" fmla="*/ 1757 w 3516"/>
                  <a:gd name="T7" fmla="*/ 0 h 3516"/>
                  <a:gd name="T8" fmla="*/ 3515 w 3516"/>
                  <a:gd name="T9" fmla="*/ 1758 h 3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16" h="3516" stroke="0">
                    <a:moveTo>
                      <a:pt x="1757" y="0"/>
                    </a:moveTo>
                    <a:cubicBezTo>
                      <a:pt x="2728" y="0"/>
                      <a:pt x="3515" y="787"/>
                      <a:pt x="3515" y="1758"/>
                    </a:cubicBezTo>
                    <a:lnTo>
                      <a:pt x="1758" y="1758"/>
                    </a:lnTo>
                    <a:close/>
                  </a:path>
                  <a:path w="3516" h="3516" fill="none">
                    <a:moveTo>
                      <a:pt x="1757" y="0"/>
                    </a:moveTo>
                    <a:cubicBezTo>
                      <a:pt x="2728" y="0"/>
                      <a:pt x="3515" y="787"/>
                      <a:pt x="3515" y="1758"/>
                    </a:cubicBezTo>
                  </a:path>
                </a:pathLst>
              </a:custGeom>
              <a:noFill/>
              <a:ln w="28575">
                <a:solidFill>
                  <a:srgbClr val="FF3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D8368AF9-2350-468A-BF71-27B6F46B11CF}"/>
              </a:ext>
            </a:extLst>
          </p:cNvPr>
          <p:cNvSpPr/>
          <p:nvPr/>
        </p:nvSpPr>
        <p:spPr>
          <a:xfrm>
            <a:off x="5963247" y="1483742"/>
            <a:ext cx="5721736" cy="114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画出如图所示的支架的三视图，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其中支架的两个台阶的高度和宽度相等。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41EAA3F5-F253-455F-B5BC-513117465522}"/>
              </a:ext>
            </a:extLst>
          </p:cNvPr>
          <p:cNvGrpSpPr/>
          <p:nvPr/>
        </p:nvGrpSpPr>
        <p:grpSpPr>
          <a:xfrm>
            <a:off x="6105325" y="3071155"/>
            <a:ext cx="5362282" cy="2795983"/>
            <a:chOff x="3059716" y="2502002"/>
            <a:chExt cx="7510431" cy="3916064"/>
          </a:xfrm>
        </p:grpSpPr>
        <p:pic>
          <p:nvPicPr>
            <p:cNvPr id="26" name="Picture 13" descr="画布">
              <a:extLst>
                <a:ext uri="{FF2B5EF4-FFF2-40B4-BE49-F238E27FC236}">
                  <a16:creationId xmlns:a16="http://schemas.microsoft.com/office/drawing/2014/main" id="{3DDD931B-796C-4077-9C8E-36B6A76A12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716" y="2502002"/>
              <a:ext cx="2081980" cy="2020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up 21">
              <a:extLst>
                <a:ext uri="{FF2B5EF4-FFF2-40B4-BE49-F238E27FC236}">
                  <a16:creationId xmlns:a16="http://schemas.microsoft.com/office/drawing/2014/main" id="{9CDB4B5D-B5EE-4A6F-8B3E-EC2C62BEC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9084" y="2692205"/>
              <a:ext cx="4691063" cy="3725861"/>
              <a:chOff x="658" y="1778"/>
              <a:chExt cx="2955" cy="2347"/>
            </a:xfrm>
          </p:grpSpPr>
          <p:sp>
            <p:nvSpPr>
              <p:cNvPr id="28" name="Text Box 7">
                <a:extLst>
                  <a:ext uri="{FF2B5EF4-FFF2-40B4-BE49-F238E27FC236}">
                    <a16:creationId xmlns:a16="http://schemas.microsoft.com/office/drawing/2014/main" id="{1CDEC3B2-F59F-4CF4-9AA7-6F35953B9F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" y="1886"/>
                <a:ext cx="526" cy="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squar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ts val="4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主视图</a:t>
                </a:r>
              </a:p>
            </p:txBody>
          </p:sp>
          <p:sp>
            <p:nvSpPr>
              <p:cNvPr id="29" name="Text Box 8">
                <a:extLst>
                  <a:ext uri="{FF2B5EF4-FFF2-40B4-BE49-F238E27FC236}">
                    <a16:creationId xmlns:a16="http://schemas.microsoft.com/office/drawing/2014/main" id="{C15A00FD-15C2-44D0-885F-6435D362F2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" y="2931"/>
                <a:ext cx="526" cy="1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ts val="4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俯视图</a:t>
                </a:r>
              </a:p>
            </p:txBody>
          </p:sp>
          <p:sp>
            <p:nvSpPr>
              <p:cNvPr id="30" name="Text Box 9">
                <a:extLst>
                  <a:ext uri="{FF2B5EF4-FFF2-40B4-BE49-F238E27FC236}">
                    <a16:creationId xmlns:a16="http://schemas.microsoft.com/office/drawing/2014/main" id="{FED71B87-E648-4DF2-9DB1-671FD920F8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7" y="1778"/>
                <a:ext cx="526" cy="1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ts val="4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左视图</a:t>
                </a:r>
              </a:p>
            </p:txBody>
          </p:sp>
          <p:sp>
            <p:nvSpPr>
              <p:cNvPr id="31" name="Rectangle 12">
                <a:extLst>
                  <a:ext uri="{FF2B5EF4-FFF2-40B4-BE49-F238E27FC236}">
                    <a16:creationId xmlns:a16="http://schemas.microsoft.com/office/drawing/2014/main" id="{4D054903-3025-4CF0-A8A1-782AF7AE4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6" y="1788"/>
                <a:ext cx="818" cy="847"/>
              </a:xfrm>
              <a:prstGeom prst="rect">
                <a:avLst/>
              </a:prstGeom>
              <a:solidFill>
                <a:sysClr val="window" lastClr="FFFF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" name="Line 13">
                <a:extLst>
                  <a:ext uri="{FF2B5EF4-FFF2-40B4-BE49-F238E27FC236}">
                    <a16:creationId xmlns:a16="http://schemas.microsoft.com/office/drawing/2014/main" id="{640A445B-08FA-4F58-BC45-6ED37549F1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1" y="2211"/>
                <a:ext cx="816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3" name="Rectangle 15">
                <a:extLst>
                  <a:ext uri="{FF2B5EF4-FFF2-40B4-BE49-F238E27FC236}">
                    <a16:creationId xmlns:a16="http://schemas.microsoft.com/office/drawing/2014/main" id="{DA1CE65A-B868-494C-9B9E-97BD70AB8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097" y="2771"/>
                <a:ext cx="814" cy="889"/>
              </a:xfrm>
              <a:prstGeom prst="rect">
                <a:avLst/>
              </a:prstGeom>
              <a:solidFill>
                <a:sysClr val="window" lastClr="FFFF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685800" eaLnBrk="1" fontAlgn="auto" latinLnBrk="0" hangingPunct="1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" name="Line 16">
                <a:extLst>
                  <a:ext uri="{FF2B5EF4-FFF2-40B4-BE49-F238E27FC236}">
                    <a16:creationId xmlns:a16="http://schemas.microsoft.com/office/drawing/2014/main" id="{C29E2FBA-7871-45B0-B0CD-F6E0B3AA0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102" y="3223"/>
                <a:ext cx="816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5" name="Arc 19">
                <a:extLst>
                  <a:ext uri="{FF2B5EF4-FFF2-40B4-BE49-F238E27FC236}">
                    <a16:creationId xmlns:a16="http://schemas.microsoft.com/office/drawing/2014/main" id="{00BE3EE2-C4FC-4C26-8025-F6A4CA893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 flipV="1">
                <a:off x="1948" y="2640"/>
                <a:ext cx="198" cy="174"/>
              </a:xfrm>
              <a:custGeom>
                <a:avLst/>
                <a:gdLst>
                  <a:gd name="T0" fmla="*/ -1 w 21581"/>
                  <a:gd name="T1" fmla="*/ 0 h 21600"/>
                  <a:gd name="T2" fmla="*/ 21581 w 21581"/>
                  <a:gd name="T3" fmla="*/ 20698 h 21600"/>
                  <a:gd name="T4" fmla="*/ -1 w 21581"/>
                  <a:gd name="T5" fmla="*/ 0 h 21600"/>
                  <a:gd name="T6" fmla="*/ 21581 w 21581"/>
                  <a:gd name="T7" fmla="*/ 20698 h 21600"/>
                  <a:gd name="T8" fmla="*/ 0 w 21581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81" h="21600" fill="none">
                    <a:moveTo>
                      <a:pt x="-1" y="0"/>
                    </a:moveTo>
                    <a:cubicBezTo>
                      <a:pt x="11578" y="0"/>
                      <a:pt x="21098" y="9130"/>
                      <a:pt x="21581" y="20698"/>
                    </a:cubicBezTo>
                  </a:path>
                  <a:path w="21581" h="21600" stroke="0">
                    <a:moveTo>
                      <a:pt x="-1" y="0"/>
                    </a:moveTo>
                    <a:cubicBezTo>
                      <a:pt x="11578" y="0"/>
                      <a:pt x="21098" y="9130"/>
                      <a:pt x="21581" y="206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D0D0D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6" name="Arc 20">
                <a:extLst>
                  <a:ext uri="{FF2B5EF4-FFF2-40B4-BE49-F238E27FC236}">
                    <a16:creationId xmlns:a16="http://schemas.microsoft.com/office/drawing/2014/main" id="{F4DFDF9B-1C31-4ADA-A16D-706B57C06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00">
                <a:off x="1722" y="2513"/>
                <a:ext cx="1157" cy="1157"/>
              </a:xfrm>
              <a:custGeom>
                <a:avLst/>
                <a:gdLst>
                  <a:gd name="T0" fmla="*/ -1 w 22762"/>
                  <a:gd name="T1" fmla="*/ 107 h 21600"/>
                  <a:gd name="T2" fmla="*/ 2156 w 22762"/>
                  <a:gd name="T3" fmla="*/ 0 h 21600"/>
                  <a:gd name="T4" fmla="*/ 22762 w 22762"/>
                  <a:gd name="T5" fmla="*/ 15123 h 21600"/>
                  <a:gd name="T6" fmla="*/ -1 w 22762"/>
                  <a:gd name="T7" fmla="*/ 107 h 21600"/>
                  <a:gd name="T8" fmla="*/ 2156 w 22762"/>
                  <a:gd name="T9" fmla="*/ 0 h 21600"/>
                  <a:gd name="T10" fmla="*/ 22762 w 22762"/>
                  <a:gd name="T11" fmla="*/ 15123 h 21600"/>
                  <a:gd name="T12" fmla="*/ 2156 w 22762"/>
                  <a:gd name="T13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762" h="21600" fill="none">
                    <a:moveTo>
                      <a:pt x="-1" y="107"/>
                    </a:moveTo>
                    <a:cubicBezTo>
                      <a:pt x="716" y="36"/>
                      <a:pt x="1435" y="-1"/>
                      <a:pt x="2156" y="0"/>
                    </a:cubicBezTo>
                    <a:cubicBezTo>
                      <a:pt x="11590" y="0"/>
                      <a:pt x="19933" y="6123"/>
                      <a:pt x="22762" y="15123"/>
                    </a:cubicBezTo>
                  </a:path>
                  <a:path w="22762" h="21600" stroke="0">
                    <a:moveTo>
                      <a:pt x="-1" y="107"/>
                    </a:moveTo>
                    <a:cubicBezTo>
                      <a:pt x="716" y="36"/>
                      <a:pt x="1435" y="-1"/>
                      <a:pt x="2156" y="0"/>
                    </a:cubicBezTo>
                    <a:cubicBezTo>
                      <a:pt x="11590" y="0"/>
                      <a:pt x="19933" y="6123"/>
                      <a:pt x="22762" y="15123"/>
                    </a:cubicBezTo>
                    <a:lnTo>
                      <a:pt x="2156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D0D0D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37" name="L 形 5">
              <a:extLst>
                <a:ext uri="{FF2B5EF4-FFF2-40B4-BE49-F238E27FC236}">
                  <a16:creationId xmlns:a16="http://schemas.microsoft.com/office/drawing/2014/main" id="{DA5AD804-6B86-456D-AA97-546F4797072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520434" y="2708080"/>
              <a:ext cx="1409700" cy="1346200"/>
            </a:xfrm>
            <a:custGeom>
              <a:avLst/>
              <a:gdLst>
                <a:gd name="T0" fmla="*/ 0 w 1410970"/>
                <a:gd name="T1" fmla="*/ 0 h 1346835"/>
                <a:gd name="T2" fmla="*/ 728345 w 1410970"/>
                <a:gd name="T3" fmla="*/ 0 h 1346835"/>
                <a:gd name="T4" fmla="*/ 728345 w 1410970"/>
                <a:gd name="T5" fmla="*/ 673417 h 1346835"/>
                <a:gd name="T6" fmla="*/ 1410970 w 1410970"/>
                <a:gd name="T7" fmla="*/ 673417 h 1346835"/>
                <a:gd name="T8" fmla="*/ 1410970 w 1410970"/>
                <a:gd name="T9" fmla="*/ 1346835 h 1346835"/>
                <a:gd name="T10" fmla="*/ 0 w 1410970"/>
                <a:gd name="T11" fmla="*/ 1346835 h 1346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0970" h="1346835">
                  <a:moveTo>
                    <a:pt x="0" y="0"/>
                  </a:moveTo>
                  <a:lnTo>
                    <a:pt x="728345" y="0"/>
                  </a:lnTo>
                  <a:lnTo>
                    <a:pt x="728345" y="673417"/>
                  </a:lnTo>
                  <a:lnTo>
                    <a:pt x="1410970" y="673417"/>
                  </a:lnTo>
                  <a:lnTo>
                    <a:pt x="1410970" y="1346835"/>
                  </a:lnTo>
                  <a:lnTo>
                    <a:pt x="0" y="1346835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07FF30D4-131B-4B64-BB13-B0A26BB948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29959" y="4066980"/>
              <a:ext cx="0" cy="252412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C192FADA-46B9-4ABD-8BDF-16CE7F31C2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37984" y="4073330"/>
              <a:ext cx="0" cy="250825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BA057D1D-6666-432F-A941-57A1990368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34897" y="4081267"/>
              <a:ext cx="0" cy="252413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6AE68CD0-1815-4815-97D6-B679AA68A3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66647" y="3389117"/>
              <a:ext cx="287337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124A155E-939A-4450-9AD1-B57A99CE66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36484" y="4052692"/>
              <a:ext cx="287338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50C96DFC-C849-41F2-9073-7A0815CF47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44422" y="2720780"/>
              <a:ext cx="287337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43666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67B385B-6C1C-41A6-B6C6-F50EADF6AF85}"/>
              </a:ext>
            </a:extLst>
          </p:cNvPr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469BD45-A26E-417F-98A1-BF2BE6BD4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CB97396-A1C5-4898-A1CE-4BB745B4DEF6}"/>
                </a:ext>
              </a:extLst>
            </p:cNvPr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0FFE2DD-B5E0-4803-80FC-1FB1C16A4636}"/>
                </a:ext>
              </a:extLst>
            </p:cNvPr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E8CBA682-18E0-42E7-A711-CCA36C4AEA90}"/>
              </a:ext>
            </a:extLst>
          </p:cNvPr>
          <p:cNvSpPr/>
          <p:nvPr/>
        </p:nvSpPr>
        <p:spPr>
          <a:xfrm>
            <a:off x="761561" y="1935368"/>
            <a:ext cx="106688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ctr">
              <a:lnSpc>
                <a:spcPct val="150000"/>
              </a:lnSpc>
            </a:pPr>
            <a:r>
              <a:rPr lang="en-US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．从正面、左面、上面观察如图所示的几何体，分别画出你所看到的几何体的形状图</a:t>
            </a:r>
            <a:r>
              <a:rPr lang="en-US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zh-CN" sz="2000" kern="1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9" name="图片 8" descr="figure">
            <a:extLst>
              <a:ext uri="{FF2B5EF4-FFF2-40B4-BE49-F238E27FC236}">
                <a16:creationId xmlns:a16="http://schemas.microsoft.com/office/drawing/2014/main" id="{F26154E9-5147-444E-8AC3-DC94B320ABFE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5188" y="3264802"/>
            <a:ext cx="2342617" cy="2207666"/>
          </a:xfrm>
          <a:prstGeom prst="rect">
            <a:avLst/>
          </a:prstGeom>
        </p:spPr>
      </p:pic>
      <p:pic>
        <p:nvPicPr>
          <p:cNvPr id="10" name="图片 9" descr="figure">
            <a:extLst>
              <a:ext uri="{FF2B5EF4-FFF2-40B4-BE49-F238E27FC236}">
                <a16:creationId xmlns:a16="http://schemas.microsoft.com/office/drawing/2014/main" id="{D56C73E3-254A-426C-8BB0-728F6A84BA42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7258" y="3818881"/>
            <a:ext cx="4709275" cy="151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08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67B385B-6C1C-41A6-B6C6-F50EADF6AF85}"/>
              </a:ext>
            </a:extLst>
          </p:cNvPr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469BD45-A26E-417F-98A1-BF2BE6BD4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CB97396-A1C5-4898-A1CE-4BB745B4DEF6}"/>
                </a:ext>
              </a:extLst>
            </p:cNvPr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0FFE2DD-B5E0-4803-80FC-1FB1C16A4636}"/>
                </a:ext>
              </a:extLst>
            </p:cNvPr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988B325F-54CA-4899-968E-33BCBD3D87E2}"/>
              </a:ext>
            </a:extLst>
          </p:cNvPr>
          <p:cNvSpPr/>
          <p:nvPr/>
        </p:nvSpPr>
        <p:spPr>
          <a:xfrm>
            <a:off x="1142606" y="970401"/>
            <a:ext cx="8160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/>
            <a:r>
              <a:rPr lang="en-US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．画出如图所示的几何体的主视图、左视图和俯视图．</a:t>
            </a:r>
          </a:p>
        </p:txBody>
      </p:sp>
      <p:pic>
        <p:nvPicPr>
          <p:cNvPr id="9" name="图片 8" descr="figure">
            <a:extLst>
              <a:ext uri="{FF2B5EF4-FFF2-40B4-BE49-F238E27FC236}">
                <a16:creationId xmlns:a16="http://schemas.microsoft.com/office/drawing/2014/main" id="{8D12236A-583C-410D-9944-1FD3CD571AF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7829" y="1745095"/>
            <a:ext cx="1459621" cy="1060199"/>
          </a:xfrm>
          <a:prstGeom prst="rect">
            <a:avLst/>
          </a:prstGeom>
        </p:spPr>
      </p:pic>
      <p:pic>
        <p:nvPicPr>
          <p:cNvPr id="10" name="图片 9" descr="figure">
            <a:extLst>
              <a:ext uri="{FF2B5EF4-FFF2-40B4-BE49-F238E27FC236}">
                <a16:creationId xmlns:a16="http://schemas.microsoft.com/office/drawing/2014/main" id="{917F7855-484C-4050-ADA4-24E3F570A103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9806" y="1441773"/>
            <a:ext cx="2034403" cy="155721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B27F2E0-BC2B-4BBD-BC3D-A2EACABA9742}"/>
              </a:ext>
            </a:extLst>
          </p:cNvPr>
          <p:cNvSpPr/>
          <p:nvPr/>
        </p:nvSpPr>
        <p:spPr>
          <a:xfrm>
            <a:off x="1042117" y="3272437"/>
            <a:ext cx="9652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．如图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，是一个由正方体截成的几何体，请在图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的网格中依次画出这个几何体从正面、上面、和左面看到的几何体的平面图形．</a:t>
            </a:r>
          </a:p>
        </p:txBody>
      </p:sp>
      <p:pic>
        <p:nvPicPr>
          <p:cNvPr id="13" name="图片 12" descr="figure">
            <a:extLst>
              <a:ext uri="{FF2B5EF4-FFF2-40B4-BE49-F238E27FC236}">
                <a16:creationId xmlns:a16="http://schemas.microsoft.com/office/drawing/2014/main" id="{F0D9D72E-2113-4ADC-B9C3-E7E7614C334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756774" y="4469219"/>
            <a:ext cx="6140466" cy="199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98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书行在架子的-书店,书架,书柜,书籍,图书馆,大学,学习,学校,学院,室内,教育,数据,文学,智慧,有序,知识,研究,货架,阅读-海量高质量免版权图片素材-设计师素材-摄影图片-sitapix-西田图像">
            <a:extLst>
              <a:ext uri="{FF2B5EF4-FFF2-40B4-BE49-F238E27FC236}">
                <a16:creationId xmlns:a16="http://schemas.microsoft.com/office/drawing/2014/main" id="{92B4A443-B1A3-4E36-B76C-9B09B089C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0"/>
            <a:ext cx="10294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551F697-D3D3-488C-9124-28DE3F388D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B1635F-EC26-4E86-B6F2-C903C0FEE2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0" r="10887" b="78056"/>
          <a:stretch/>
        </p:blipFill>
        <p:spPr>
          <a:xfrm rot="10800000" flipH="1">
            <a:off x="133350" y="0"/>
            <a:ext cx="2762250" cy="690563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D2E17F02-1084-4B81-AD95-C34F4AB9713B}"/>
              </a:ext>
            </a:extLst>
          </p:cNvPr>
          <p:cNvGrpSpPr/>
          <p:nvPr/>
        </p:nvGrpSpPr>
        <p:grpSpPr>
          <a:xfrm>
            <a:off x="1582473" y="2117830"/>
            <a:ext cx="2441694" cy="3164132"/>
            <a:chOff x="619165" y="1786115"/>
            <a:chExt cx="2441694" cy="3164132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1982E0D5-F275-4A64-9AD6-EE0CA003769F}"/>
                </a:ext>
              </a:extLst>
            </p:cNvPr>
            <p:cNvGrpSpPr/>
            <p:nvPr/>
          </p:nvGrpSpPr>
          <p:grpSpPr>
            <a:xfrm>
              <a:off x="890569" y="1786115"/>
              <a:ext cx="1898885" cy="1898883"/>
              <a:chOff x="5219691" y="600046"/>
              <a:chExt cx="1898885" cy="1898883"/>
            </a:xfrm>
          </p:grpSpPr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CD598A33-E146-4CBE-A7BA-4D23CE4D8296}"/>
                  </a:ext>
                </a:extLst>
              </p:cNvPr>
              <p:cNvSpPr/>
              <p:nvPr/>
            </p:nvSpPr>
            <p:spPr>
              <a:xfrm>
                <a:off x="5219691" y="600046"/>
                <a:ext cx="1898885" cy="1898883"/>
              </a:xfrm>
              <a:prstGeom prst="ellipse">
                <a:avLst/>
              </a:prstGeom>
              <a:gradFill>
                <a:gsLst>
                  <a:gs pos="0">
                    <a:srgbClr val="ECECEE"/>
                  </a:gs>
                  <a:gs pos="100000">
                    <a:srgbClr val="E8EAF0"/>
                  </a:gs>
                </a:gsLst>
                <a:lin ang="5400000" scaled="1"/>
              </a:gradFill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223F9D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4" name="Freeform 5">
                <a:extLst>
                  <a:ext uri="{FF2B5EF4-FFF2-40B4-BE49-F238E27FC236}">
                    <a16:creationId xmlns:a16="http://schemas.microsoft.com/office/drawing/2014/main" id="{3B0DDE6D-EE12-4C16-9ED2-487ED608C8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57130" y="1166481"/>
                <a:ext cx="992148" cy="728744"/>
              </a:xfrm>
              <a:custGeom>
                <a:avLst/>
                <a:gdLst>
                  <a:gd name="T0" fmla="*/ 690 w 702"/>
                  <a:gd name="T1" fmla="*/ 144 h 517"/>
                  <a:gd name="T2" fmla="*/ 358 w 702"/>
                  <a:gd name="T3" fmla="*/ 1 h 517"/>
                  <a:gd name="T4" fmla="*/ 351 w 702"/>
                  <a:gd name="T5" fmla="*/ 0 h 517"/>
                  <a:gd name="T6" fmla="*/ 345 w 702"/>
                  <a:gd name="T7" fmla="*/ 1 h 517"/>
                  <a:gd name="T8" fmla="*/ 12 w 702"/>
                  <a:gd name="T9" fmla="*/ 144 h 517"/>
                  <a:gd name="T10" fmla="*/ 0 w 702"/>
                  <a:gd name="T11" fmla="*/ 164 h 517"/>
                  <a:gd name="T12" fmla="*/ 12 w 702"/>
                  <a:gd name="T13" fmla="*/ 183 h 517"/>
                  <a:gd name="T14" fmla="*/ 345 w 702"/>
                  <a:gd name="T15" fmla="*/ 326 h 517"/>
                  <a:gd name="T16" fmla="*/ 358 w 702"/>
                  <a:gd name="T17" fmla="*/ 326 h 517"/>
                  <a:gd name="T18" fmla="*/ 616 w 702"/>
                  <a:gd name="T19" fmla="*/ 215 h 517"/>
                  <a:gd name="T20" fmla="*/ 616 w 702"/>
                  <a:gd name="T21" fmla="*/ 329 h 517"/>
                  <a:gd name="T22" fmla="*/ 593 w 702"/>
                  <a:gd name="T23" fmla="*/ 370 h 517"/>
                  <a:gd name="T24" fmla="*/ 616 w 702"/>
                  <a:gd name="T25" fmla="*/ 412 h 517"/>
                  <a:gd name="T26" fmla="*/ 616 w 702"/>
                  <a:gd name="T27" fmla="*/ 452 h 517"/>
                  <a:gd name="T28" fmla="*/ 650 w 702"/>
                  <a:gd name="T29" fmla="*/ 452 h 517"/>
                  <a:gd name="T30" fmla="*/ 650 w 702"/>
                  <a:gd name="T31" fmla="*/ 412 h 517"/>
                  <a:gd name="T32" fmla="*/ 674 w 702"/>
                  <a:gd name="T33" fmla="*/ 370 h 517"/>
                  <a:gd name="T34" fmla="*/ 650 w 702"/>
                  <a:gd name="T35" fmla="*/ 329 h 517"/>
                  <a:gd name="T36" fmla="*/ 650 w 702"/>
                  <a:gd name="T37" fmla="*/ 200 h 517"/>
                  <a:gd name="T38" fmla="*/ 690 w 702"/>
                  <a:gd name="T39" fmla="*/ 183 h 517"/>
                  <a:gd name="T40" fmla="*/ 702 w 702"/>
                  <a:gd name="T41" fmla="*/ 164 h 517"/>
                  <a:gd name="T42" fmla="*/ 690 w 702"/>
                  <a:gd name="T43" fmla="*/ 144 h 517"/>
                  <a:gd name="T44" fmla="*/ 351 w 702"/>
                  <a:gd name="T45" fmla="*/ 355 h 517"/>
                  <a:gd name="T46" fmla="*/ 336 w 702"/>
                  <a:gd name="T47" fmla="*/ 352 h 517"/>
                  <a:gd name="T48" fmla="*/ 129 w 702"/>
                  <a:gd name="T49" fmla="*/ 262 h 517"/>
                  <a:gd name="T50" fmla="*/ 129 w 702"/>
                  <a:gd name="T51" fmla="*/ 386 h 517"/>
                  <a:gd name="T52" fmla="*/ 327 w 702"/>
                  <a:gd name="T53" fmla="*/ 517 h 517"/>
                  <a:gd name="T54" fmla="*/ 375 w 702"/>
                  <a:gd name="T55" fmla="*/ 517 h 517"/>
                  <a:gd name="T56" fmla="*/ 574 w 702"/>
                  <a:gd name="T57" fmla="*/ 386 h 517"/>
                  <a:gd name="T58" fmla="*/ 574 w 702"/>
                  <a:gd name="T59" fmla="*/ 262 h 517"/>
                  <a:gd name="T60" fmla="*/ 366 w 702"/>
                  <a:gd name="T61" fmla="*/ 352 h 517"/>
                  <a:gd name="T62" fmla="*/ 351 w 702"/>
                  <a:gd name="T63" fmla="*/ 355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2" h="517">
                    <a:moveTo>
                      <a:pt x="690" y="144"/>
                    </a:moveTo>
                    <a:cubicBezTo>
                      <a:pt x="358" y="1"/>
                      <a:pt x="358" y="1"/>
                      <a:pt x="358" y="1"/>
                    </a:cubicBezTo>
                    <a:cubicBezTo>
                      <a:pt x="356" y="0"/>
                      <a:pt x="353" y="0"/>
                      <a:pt x="351" y="0"/>
                    </a:cubicBezTo>
                    <a:cubicBezTo>
                      <a:pt x="349" y="0"/>
                      <a:pt x="347" y="0"/>
                      <a:pt x="345" y="1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5" y="147"/>
                      <a:pt x="0" y="155"/>
                      <a:pt x="0" y="164"/>
                    </a:cubicBezTo>
                    <a:cubicBezTo>
                      <a:pt x="0" y="172"/>
                      <a:pt x="5" y="180"/>
                      <a:pt x="12" y="183"/>
                    </a:cubicBezTo>
                    <a:cubicBezTo>
                      <a:pt x="345" y="326"/>
                      <a:pt x="345" y="326"/>
                      <a:pt x="345" y="326"/>
                    </a:cubicBezTo>
                    <a:cubicBezTo>
                      <a:pt x="349" y="328"/>
                      <a:pt x="354" y="328"/>
                      <a:pt x="358" y="326"/>
                    </a:cubicBezTo>
                    <a:cubicBezTo>
                      <a:pt x="616" y="215"/>
                      <a:pt x="616" y="215"/>
                      <a:pt x="616" y="215"/>
                    </a:cubicBezTo>
                    <a:cubicBezTo>
                      <a:pt x="616" y="329"/>
                      <a:pt x="616" y="329"/>
                      <a:pt x="616" y="329"/>
                    </a:cubicBezTo>
                    <a:cubicBezTo>
                      <a:pt x="602" y="336"/>
                      <a:pt x="593" y="352"/>
                      <a:pt x="593" y="370"/>
                    </a:cubicBezTo>
                    <a:cubicBezTo>
                      <a:pt x="593" y="389"/>
                      <a:pt x="602" y="405"/>
                      <a:pt x="616" y="412"/>
                    </a:cubicBezTo>
                    <a:cubicBezTo>
                      <a:pt x="616" y="452"/>
                      <a:pt x="616" y="452"/>
                      <a:pt x="616" y="452"/>
                    </a:cubicBezTo>
                    <a:cubicBezTo>
                      <a:pt x="650" y="452"/>
                      <a:pt x="650" y="452"/>
                      <a:pt x="650" y="452"/>
                    </a:cubicBezTo>
                    <a:cubicBezTo>
                      <a:pt x="650" y="412"/>
                      <a:pt x="650" y="412"/>
                      <a:pt x="650" y="412"/>
                    </a:cubicBezTo>
                    <a:cubicBezTo>
                      <a:pt x="664" y="405"/>
                      <a:pt x="674" y="389"/>
                      <a:pt x="674" y="370"/>
                    </a:cubicBezTo>
                    <a:cubicBezTo>
                      <a:pt x="674" y="352"/>
                      <a:pt x="664" y="336"/>
                      <a:pt x="650" y="329"/>
                    </a:cubicBezTo>
                    <a:cubicBezTo>
                      <a:pt x="650" y="200"/>
                      <a:pt x="650" y="200"/>
                      <a:pt x="650" y="200"/>
                    </a:cubicBezTo>
                    <a:cubicBezTo>
                      <a:pt x="690" y="183"/>
                      <a:pt x="690" y="183"/>
                      <a:pt x="690" y="183"/>
                    </a:cubicBezTo>
                    <a:cubicBezTo>
                      <a:pt x="697" y="180"/>
                      <a:pt x="702" y="172"/>
                      <a:pt x="702" y="164"/>
                    </a:cubicBezTo>
                    <a:cubicBezTo>
                      <a:pt x="702" y="155"/>
                      <a:pt x="697" y="147"/>
                      <a:pt x="690" y="144"/>
                    </a:cubicBezTo>
                    <a:close/>
                    <a:moveTo>
                      <a:pt x="351" y="355"/>
                    </a:moveTo>
                    <a:cubicBezTo>
                      <a:pt x="346" y="355"/>
                      <a:pt x="341" y="354"/>
                      <a:pt x="336" y="352"/>
                    </a:cubicBezTo>
                    <a:cubicBezTo>
                      <a:pt x="129" y="262"/>
                      <a:pt x="129" y="262"/>
                      <a:pt x="129" y="262"/>
                    </a:cubicBezTo>
                    <a:cubicBezTo>
                      <a:pt x="129" y="386"/>
                      <a:pt x="129" y="386"/>
                      <a:pt x="129" y="386"/>
                    </a:cubicBezTo>
                    <a:cubicBezTo>
                      <a:pt x="129" y="487"/>
                      <a:pt x="280" y="517"/>
                      <a:pt x="327" y="517"/>
                    </a:cubicBezTo>
                    <a:cubicBezTo>
                      <a:pt x="375" y="517"/>
                      <a:pt x="375" y="517"/>
                      <a:pt x="375" y="517"/>
                    </a:cubicBezTo>
                    <a:cubicBezTo>
                      <a:pt x="410" y="517"/>
                      <a:pt x="574" y="487"/>
                      <a:pt x="574" y="386"/>
                    </a:cubicBezTo>
                    <a:cubicBezTo>
                      <a:pt x="574" y="262"/>
                      <a:pt x="574" y="262"/>
                      <a:pt x="574" y="262"/>
                    </a:cubicBezTo>
                    <a:cubicBezTo>
                      <a:pt x="366" y="352"/>
                      <a:pt x="366" y="352"/>
                      <a:pt x="366" y="352"/>
                    </a:cubicBezTo>
                    <a:cubicBezTo>
                      <a:pt x="361" y="354"/>
                      <a:pt x="356" y="355"/>
                      <a:pt x="351" y="355"/>
                    </a:cubicBezTo>
                    <a:close/>
                  </a:path>
                </a:pathLst>
              </a:custGeom>
              <a:solidFill>
                <a:srgbClr val="223F9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sz="320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1CD4533-55F0-44DB-B2E7-8D9305BEE36D}"/>
                </a:ext>
              </a:extLst>
            </p:cNvPr>
            <p:cNvSpPr txBox="1"/>
            <p:nvPr/>
          </p:nvSpPr>
          <p:spPr>
            <a:xfrm>
              <a:off x="619165" y="4180806"/>
              <a:ext cx="24416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585">
                <a:defRPr/>
              </a:pPr>
              <a:r>
                <a:rPr kumimoji="1" lang="zh-CN" altLang="en-US" sz="4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课后回顾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91FC6A49-316F-4CE3-BC5F-B4F6FA4C0792}"/>
              </a:ext>
            </a:extLst>
          </p:cNvPr>
          <p:cNvGrpSpPr/>
          <p:nvPr/>
        </p:nvGrpSpPr>
        <p:grpSpPr>
          <a:xfrm>
            <a:off x="5724230" y="1424123"/>
            <a:ext cx="3546860" cy="693707"/>
            <a:chOff x="3926652" y="1015035"/>
            <a:chExt cx="4225034" cy="826347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25B14916-317B-40D8-835F-AE8209F503DC}"/>
                </a:ext>
              </a:extLst>
            </p:cNvPr>
            <p:cNvSpPr txBox="1"/>
            <p:nvPr/>
          </p:nvSpPr>
          <p:spPr>
            <a:xfrm>
              <a:off x="4937609" y="1135821"/>
              <a:ext cx="3214077" cy="62326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8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理解视图的概念</a:t>
              </a: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C3479B46-709C-43E4-AF1E-9B58B2FE6D83}"/>
                </a:ext>
              </a:extLst>
            </p:cNvPr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solidFill>
              <a:srgbClr val="223F9D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C54D8D4F-CBCA-4F1B-A65A-63FD69F87115}"/>
              </a:ext>
            </a:extLst>
          </p:cNvPr>
          <p:cNvGrpSpPr/>
          <p:nvPr/>
        </p:nvGrpSpPr>
        <p:grpSpPr>
          <a:xfrm>
            <a:off x="5724230" y="2883302"/>
            <a:ext cx="4624077" cy="954107"/>
            <a:chOff x="3926652" y="900561"/>
            <a:chExt cx="5508221" cy="1136536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BA7BEC45-B489-46E8-BF5E-1A773D7A8859}"/>
                </a:ext>
              </a:extLst>
            </p:cNvPr>
            <p:cNvSpPr txBox="1"/>
            <p:nvPr/>
          </p:nvSpPr>
          <p:spPr>
            <a:xfrm>
              <a:off x="4937609" y="900561"/>
              <a:ext cx="4497264" cy="113653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8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理解主视图、左视图、</a:t>
              </a:r>
            </a:p>
            <a:p>
              <a:pPr defTabSz="609585">
                <a:defRPr/>
              </a:pPr>
              <a:r>
                <a:rPr kumimoji="1" lang="zh-CN" altLang="en-US" sz="28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俯视图的概念</a:t>
              </a: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7DD80FF6-11ED-424C-B531-97FB36B557B0}"/>
                </a:ext>
              </a:extLst>
            </p:cNvPr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solidFill>
              <a:srgbClr val="223F9D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65EE45D1-C0E0-405B-BDDB-185FCDE787F8}"/>
              </a:ext>
            </a:extLst>
          </p:cNvPr>
          <p:cNvGrpSpPr/>
          <p:nvPr/>
        </p:nvGrpSpPr>
        <p:grpSpPr>
          <a:xfrm>
            <a:off x="5724230" y="4665286"/>
            <a:ext cx="5342223" cy="693707"/>
            <a:chOff x="3926652" y="1015035"/>
            <a:chExt cx="6363678" cy="826347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A8C307E0-7BA0-4582-BE45-5A827F823C48}"/>
                </a:ext>
              </a:extLst>
            </p:cNvPr>
            <p:cNvSpPr txBox="1"/>
            <p:nvPr/>
          </p:nvSpPr>
          <p:spPr>
            <a:xfrm>
              <a:off x="4937609" y="1116577"/>
              <a:ext cx="5352721" cy="62326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8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画三视图的步骤及注意事项</a:t>
              </a: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6F373DAB-22EA-4108-9B3A-F9B56CE93A77}"/>
                </a:ext>
              </a:extLst>
            </p:cNvPr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solidFill>
              <a:srgbClr val="223F9D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851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书行在架子的-书店,书架,书柜,书籍,图书馆,大学,学习,学校,学院,室内,教育,数据,文学,智慧,有序,知识,研究,货架,阅读-海量高质量免版权图片素材-设计师素材-摄影图片-sitapix-西田图像">
            <a:extLst>
              <a:ext uri="{FF2B5EF4-FFF2-40B4-BE49-F238E27FC236}">
                <a16:creationId xmlns:a16="http://schemas.microsoft.com/office/drawing/2014/main" id="{DD0FBFE8-7C06-4C71-82F6-D61F231F8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0"/>
            <a:ext cx="10294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987E968A-7618-4793-B5A7-83E7AE8F9B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4000">
                <a:schemeClr val="bg1"/>
              </a:gs>
              <a:gs pos="85000">
                <a:schemeClr val="bg1">
                  <a:alpha val="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C4E8337-79CC-4B8F-BF2A-7D7E5B9ECE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2" r="71621" b="19674"/>
          <a:stretch/>
        </p:blipFill>
        <p:spPr>
          <a:xfrm>
            <a:off x="10058401" y="0"/>
            <a:ext cx="2133599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25B2DA8-93C3-4444-936E-BC0D595524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0" r="10887" b="78056"/>
          <a:stretch/>
        </p:blipFill>
        <p:spPr>
          <a:xfrm>
            <a:off x="4667249" y="5353050"/>
            <a:ext cx="6019801" cy="1504950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BCC63B41-5ABC-43B1-9BFD-98E289CD5A1D}"/>
              </a:ext>
            </a:extLst>
          </p:cNvPr>
          <p:cNvGrpSpPr/>
          <p:nvPr/>
        </p:nvGrpSpPr>
        <p:grpSpPr>
          <a:xfrm>
            <a:off x="879953" y="4926573"/>
            <a:ext cx="3101294" cy="364914"/>
            <a:chOff x="1615812" y="4638339"/>
            <a:chExt cx="3101294" cy="364914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38CE5B0B-0E68-4FCE-AFB3-88F151621B63}"/>
                </a:ext>
              </a:extLst>
            </p:cNvPr>
            <p:cNvSpPr/>
            <p:nvPr/>
          </p:nvSpPr>
          <p:spPr>
            <a:xfrm>
              <a:off x="1771998" y="4682297"/>
              <a:ext cx="2788922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 defTabSz="457200">
                <a:defRPr/>
              </a:pPr>
              <a:r>
                <a:rPr lang="zh-CN" altLang="en-US" sz="12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主讲老师：</a:t>
              </a:r>
              <a:r>
                <a:rPr lang="en-US" altLang="zh-CN" sz="12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xippt </a:t>
              </a:r>
              <a:r>
                <a:rPr lang="zh-CN" altLang="en-US" sz="12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讲课时间：</a:t>
              </a:r>
              <a:r>
                <a:rPr lang="en-US" altLang="zh-CN" sz="12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</a:t>
              </a:r>
              <a:endPara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BF103469-D6BE-4176-BD5E-557AF6C86FD0}"/>
                </a:ext>
              </a:extLst>
            </p:cNvPr>
            <p:cNvSpPr/>
            <p:nvPr/>
          </p:nvSpPr>
          <p:spPr>
            <a:xfrm>
              <a:off x="1615812" y="4638339"/>
              <a:ext cx="3101294" cy="364914"/>
            </a:xfrm>
            <a:prstGeom prst="roundRect">
              <a:avLst>
                <a:gd name="adj" fmla="val 50000"/>
              </a:avLst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rgbClr val="223F9D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6939440-8FC2-4E90-A072-400DF7BAB5F1}"/>
              </a:ext>
            </a:extLst>
          </p:cNvPr>
          <p:cNvGrpSpPr/>
          <p:nvPr/>
        </p:nvGrpSpPr>
        <p:grpSpPr>
          <a:xfrm>
            <a:off x="719291" y="2624868"/>
            <a:ext cx="7053109" cy="1686758"/>
            <a:chOff x="719291" y="2231242"/>
            <a:chExt cx="7053109" cy="1686758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C04180F7-435E-4C71-B55A-495667B2226C}"/>
                </a:ext>
              </a:extLst>
            </p:cNvPr>
            <p:cNvSpPr/>
            <p:nvPr/>
          </p:nvSpPr>
          <p:spPr bwMode="auto">
            <a:xfrm>
              <a:off x="719291" y="2231242"/>
              <a:ext cx="634019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zh-CN" altLang="en-US" sz="6000" b="1" kern="10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谢谢各位同学倾听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B4BC748F-596B-4796-B16F-3374CD61C759}"/>
                </a:ext>
              </a:extLst>
            </p:cNvPr>
            <p:cNvSpPr/>
            <p:nvPr/>
          </p:nvSpPr>
          <p:spPr>
            <a:xfrm>
              <a:off x="848203" y="3610223"/>
              <a:ext cx="55910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THANK YOU FOR LISTENING</a:t>
              </a: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85320BB9-F163-4F03-9B70-F92018995FEF}"/>
                </a:ext>
              </a:extLst>
            </p:cNvPr>
            <p:cNvCxnSpPr>
              <a:cxnSpLocks/>
            </p:cNvCxnSpPr>
            <p:nvPr/>
          </p:nvCxnSpPr>
          <p:spPr>
            <a:xfrm>
              <a:off x="911703" y="3387343"/>
              <a:ext cx="6860697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58256445-E71D-4C39-A0C1-9D9659FB14E4}"/>
              </a:ext>
            </a:extLst>
          </p:cNvPr>
          <p:cNvSpPr/>
          <p:nvPr/>
        </p:nvSpPr>
        <p:spPr bwMode="auto">
          <a:xfrm>
            <a:off x="790853" y="1766277"/>
            <a:ext cx="3857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第二十九章 投影与视图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F1403AC-C0CA-433F-AE72-CDF481017B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55"/>
          <a:stretch/>
        </p:blipFill>
        <p:spPr>
          <a:xfrm>
            <a:off x="0" y="0"/>
            <a:ext cx="924750" cy="7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09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书行在架子的-书店,书架,书柜,书籍,图书馆,大学,学习,学校,学院,室内,教育,数据,文学,智慧,有序,知识,研究,货架,阅读-海量高质量免版权图片素材-设计师素材-摄影图片-sitapix-西田图像">
            <a:extLst>
              <a:ext uri="{FF2B5EF4-FFF2-40B4-BE49-F238E27FC236}">
                <a16:creationId xmlns:a16="http://schemas.microsoft.com/office/drawing/2014/main" id="{92B4A443-B1A3-4E36-B76C-9B09B089C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0"/>
            <a:ext cx="10294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551F697-D3D3-488C-9124-28DE3F388D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B1635F-EC26-4E86-B6F2-C903C0FEE2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0" r="10887" b="78056"/>
          <a:stretch/>
        </p:blipFill>
        <p:spPr>
          <a:xfrm rot="10800000" flipH="1">
            <a:off x="133350" y="0"/>
            <a:ext cx="2762250" cy="690563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4C4EE7E6-F095-4EE4-B515-9A190A256A09}"/>
              </a:ext>
            </a:extLst>
          </p:cNvPr>
          <p:cNvGrpSpPr/>
          <p:nvPr/>
        </p:nvGrpSpPr>
        <p:grpSpPr>
          <a:xfrm>
            <a:off x="5865688" y="1549773"/>
            <a:ext cx="5944509" cy="1220046"/>
            <a:chOff x="3926652" y="1015035"/>
            <a:chExt cx="7028426" cy="1442507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BD8697D-3CDA-4966-BF8D-F3CBE08BB477}"/>
                </a:ext>
              </a:extLst>
            </p:cNvPr>
            <p:cNvSpPr txBox="1"/>
            <p:nvPr/>
          </p:nvSpPr>
          <p:spPr>
            <a:xfrm>
              <a:off x="4937609" y="1083330"/>
              <a:ext cx="1673923" cy="545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学习目标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9463F26-5A71-4D30-A25E-BB12CCA12436}"/>
                </a:ext>
              </a:extLst>
            </p:cNvPr>
            <p:cNvSpPr txBox="1"/>
            <p:nvPr/>
          </p:nvSpPr>
          <p:spPr>
            <a:xfrm>
              <a:off x="4937606" y="1623841"/>
              <a:ext cx="6017472" cy="8337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09585">
                <a:lnSpc>
                  <a:spcPct val="150000"/>
                </a:lnSpc>
                <a:defRPr/>
              </a:pPr>
              <a:r>
                <a:rPr kumimoji="1" lang="en-US" altLang="zh-CN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1</a:t>
              </a:r>
              <a:r>
                <a:rPr kumimoji="1" lang="zh-CN" altLang="en-US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、了解视图的概念，明确视图与投影的关系。</a:t>
              </a:r>
            </a:p>
            <a:p>
              <a:pPr defTabSz="609585">
                <a:lnSpc>
                  <a:spcPct val="150000"/>
                </a:lnSpc>
                <a:defRPr/>
              </a:pPr>
              <a:r>
                <a:rPr kumimoji="1" lang="en-US" altLang="zh-CN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2</a:t>
              </a:r>
              <a:r>
                <a:rPr kumimoji="1" lang="zh-CN" altLang="en-US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、理解三视图的概念及画三视图的步骤及注意事项。</a:t>
              </a: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0C382B13-D8E8-4BCE-918D-E71752EFC349}"/>
                </a:ext>
              </a:extLst>
            </p:cNvPr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solidFill>
              <a:srgbClr val="223F9D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F4BEF14-CA1D-462D-9AC1-70768F42C03E}"/>
              </a:ext>
            </a:extLst>
          </p:cNvPr>
          <p:cNvGrpSpPr/>
          <p:nvPr/>
        </p:nvGrpSpPr>
        <p:grpSpPr>
          <a:xfrm>
            <a:off x="5865688" y="3420221"/>
            <a:ext cx="4595205" cy="710600"/>
            <a:chOff x="3926652" y="1001212"/>
            <a:chExt cx="5433090" cy="840170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8B3325A-D27A-4231-9AF4-4D080BDEB98B}"/>
                </a:ext>
              </a:extLst>
            </p:cNvPr>
            <p:cNvSpPr txBox="1"/>
            <p:nvPr/>
          </p:nvSpPr>
          <p:spPr>
            <a:xfrm>
              <a:off x="4937609" y="1001212"/>
              <a:ext cx="946130" cy="545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重点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424478F-B80D-4941-8D3E-7F0796082BD0}"/>
                </a:ext>
              </a:extLst>
            </p:cNvPr>
            <p:cNvSpPr txBox="1"/>
            <p:nvPr/>
          </p:nvSpPr>
          <p:spPr>
            <a:xfrm>
              <a:off x="4937609" y="1438199"/>
              <a:ext cx="4422133" cy="4027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09585">
                <a:lnSpc>
                  <a:spcPct val="150000"/>
                </a:lnSpc>
                <a:defRPr/>
              </a:pPr>
              <a:r>
                <a:rPr kumimoji="1"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理解三视图中主视图、左视图、俯视图的概念。</a:t>
              </a: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8029C0F5-8081-49AB-A602-D5E44406246C}"/>
                </a:ext>
              </a:extLst>
            </p:cNvPr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solidFill>
              <a:srgbClr val="223F9D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52F514D-6712-4122-BD09-969B9FFCB171}"/>
              </a:ext>
            </a:extLst>
          </p:cNvPr>
          <p:cNvGrpSpPr/>
          <p:nvPr/>
        </p:nvGrpSpPr>
        <p:grpSpPr>
          <a:xfrm>
            <a:off x="5865688" y="4799258"/>
            <a:ext cx="4595204" cy="731412"/>
            <a:chOff x="3926652" y="976605"/>
            <a:chExt cx="5433089" cy="864777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92BC610-C3AD-41A5-85C7-00C88A479FC8}"/>
                </a:ext>
              </a:extLst>
            </p:cNvPr>
            <p:cNvSpPr txBox="1"/>
            <p:nvPr/>
          </p:nvSpPr>
          <p:spPr>
            <a:xfrm>
              <a:off x="4937609" y="976605"/>
              <a:ext cx="946130" cy="545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难点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D209C0AA-A6DB-4D52-BF19-2D00D7D1F457}"/>
                </a:ext>
              </a:extLst>
            </p:cNvPr>
            <p:cNvSpPr txBox="1"/>
            <p:nvPr/>
          </p:nvSpPr>
          <p:spPr>
            <a:xfrm>
              <a:off x="4937607" y="1413590"/>
              <a:ext cx="4422134" cy="4027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09585">
                <a:lnSpc>
                  <a:spcPct val="150000"/>
                </a:lnSpc>
                <a:defRPr/>
              </a:pPr>
              <a:r>
                <a:rPr kumimoji="1"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会画立体图形的三视图。 </a:t>
              </a: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3D8801DD-59F3-48A5-BCC8-B04C311A5D4F}"/>
                </a:ext>
              </a:extLst>
            </p:cNvPr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solidFill>
              <a:srgbClr val="223F9D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CE4BF8F-DB00-4B83-B75B-C330E3682E7B}"/>
              </a:ext>
            </a:extLst>
          </p:cNvPr>
          <p:cNvGrpSpPr/>
          <p:nvPr/>
        </p:nvGrpSpPr>
        <p:grpSpPr>
          <a:xfrm>
            <a:off x="1731108" y="1838369"/>
            <a:ext cx="2669983" cy="3634449"/>
            <a:chOff x="2053372" y="1549611"/>
            <a:chExt cx="2669983" cy="3634449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5FA7D493-4E95-44EF-BB1C-475CF22FB380}"/>
                </a:ext>
              </a:extLst>
            </p:cNvPr>
            <p:cNvGrpSpPr/>
            <p:nvPr/>
          </p:nvGrpSpPr>
          <p:grpSpPr>
            <a:xfrm>
              <a:off x="2053372" y="1549611"/>
              <a:ext cx="2328128" cy="3634449"/>
              <a:chOff x="2053372" y="1549611"/>
              <a:chExt cx="2328128" cy="3634449"/>
            </a:xfrm>
          </p:grpSpPr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7B96A77-91AF-4AB6-B56E-AAC945865F31}"/>
                  </a:ext>
                </a:extLst>
              </p:cNvPr>
              <p:cNvSpPr txBox="1"/>
              <p:nvPr/>
            </p:nvSpPr>
            <p:spPr>
              <a:xfrm>
                <a:off x="2355661" y="4168397"/>
                <a:ext cx="172355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585">
                  <a:defRPr/>
                </a:pPr>
                <a:r>
                  <a:rPr kumimoji="1" lang="zh-CN" altLang="en-US" sz="6000" kern="0" dirty="0">
                    <a:solidFill>
                      <a:srgbClr val="223F9D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ea"/>
                    <a:sym typeface="Calibri" panose="020F0502020204030204" pitchFamily="34" charset="0"/>
                  </a:rPr>
                  <a:t>目录</a:t>
                </a: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6755662D-6467-4EE6-AB48-9C63FEE696E7}"/>
                  </a:ext>
                </a:extLst>
              </p:cNvPr>
              <p:cNvSpPr/>
              <p:nvPr/>
            </p:nvSpPr>
            <p:spPr>
              <a:xfrm>
                <a:off x="2053372" y="1549611"/>
                <a:ext cx="2328128" cy="2328128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25400" cap="flat" cmpd="sng" algn="ctr">
                <a:solidFill>
                  <a:srgbClr val="223F9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DCF7E168-D199-4592-9EEF-29023EE1D9BA}"/>
                </a:ext>
              </a:extLst>
            </p:cNvPr>
            <p:cNvGrpSpPr/>
            <p:nvPr/>
          </p:nvGrpSpPr>
          <p:grpSpPr>
            <a:xfrm flipH="1">
              <a:off x="3928435" y="2522488"/>
              <a:ext cx="794920" cy="608975"/>
              <a:chOff x="-36429" y="3756373"/>
              <a:chExt cx="1570608" cy="1203216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8F048D5B-DD71-4E21-AB14-44C858C888F8}"/>
                  </a:ext>
                </a:extLst>
              </p:cNvPr>
              <p:cNvSpPr/>
              <p:nvPr/>
            </p:nvSpPr>
            <p:spPr>
              <a:xfrm>
                <a:off x="-36429" y="3756373"/>
                <a:ext cx="1169214" cy="116921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宋体 CN Light" panose="02020300000000000000" pitchFamily="18" charset="-122"/>
                  <a:ea typeface="思源宋体 CN Light" panose="02020300000000000000" pitchFamily="18" charset="-122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3CC1D6D5-05CD-4458-BB41-C9F457223262}"/>
                  </a:ext>
                </a:extLst>
              </p:cNvPr>
              <p:cNvSpPr/>
              <p:nvPr/>
            </p:nvSpPr>
            <p:spPr>
              <a:xfrm>
                <a:off x="1132785" y="4558195"/>
                <a:ext cx="401394" cy="4013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宋体 CN Light" panose="02020300000000000000" pitchFamily="18" charset="-122"/>
                  <a:ea typeface="思源宋体 CN Light" panose="02020300000000000000" pitchFamily="18" charset="-122"/>
                </a:endParaRPr>
              </a:p>
            </p:txBody>
          </p:sp>
        </p:grp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C4A68F3A-A295-48C5-BDDA-929C2752EE7B}"/>
                </a:ext>
              </a:extLst>
            </p:cNvPr>
            <p:cNvSpPr/>
            <p:nvPr/>
          </p:nvSpPr>
          <p:spPr>
            <a:xfrm flipH="1" flipV="1">
              <a:off x="2142570" y="3285715"/>
              <a:ext cx="426181" cy="4261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 CN Light" panose="02020300000000000000" pitchFamily="18" charset="-122"/>
                <a:ea typeface="思源宋体 CN Light" panose="02020300000000000000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796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书行在架子的-书店,书架,书柜,书籍,图书馆,大学,学习,学校,学院,室内,教育,数据,文学,智慧,有序,知识,研究,货架,阅读-海量高质量免版权图片素材-设计师素材-摄影图片-sitapix-西田图像">
            <a:extLst>
              <a:ext uri="{FF2B5EF4-FFF2-40B4-BE49-F238E27FC236}">
                <a16:creationId xmlns:a16="http://schemas.microsoft.com/office/drawing/2014/main" id="{92B4A443-B1A3-4E36-B76C-9B09B089C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0"/>
            <a:ext cx="10294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C337A47-52FA-4403-A123-47960A7588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B5CE49F-1A51-4DF1-9F7B-A2648BCF9A4E}"/>
              </a:ext>
            </a:extLst>
          </p:cNvPr>
          <p:cNvGrpSpPr/>
          <p:nvPr/>
        </p:nvGrpSpPr>
        <p:grpSpPr>
          <a:xfrm>
            <a:off x="2879615" y="2138786"/>
            <a:ext cx="1611584" cy="2555028"/>
            <a:chOff x="3175294" y="2038350"/>
            <a:chExt cx="1611584" cy="2555028"/>
          </a:xfrm>
        </p:grpSpPr>
        <p:sp>
          <p:nvSpPr>
            <p:cNvPr id="7" name="Oval 337">
              <a:extLst>
                <a:ext uri="{FF2B5EF4-FFF2-40B4-BE49-F238E27FC236}">
                  <a16:creationId xmlns:a16="http://schemas.microsoft.com/office/drawing/2014/main" id="{28A39CCB-0B34-4633-999B-0742B6042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294" y="2038350"/>
              <a:ext cx="1611584" cy="2555028"/>
            </a:xfrm>
            <a:prstGeom prst="roundRect">
              <a:avLst/>
            </a:prstGeom>
            <a:noFill/>
            <a:ln w="28575">
              <a:solidFill>
                <a:srgbClr val="223F9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2886BFD-6F72-4650-AED3-46842A0473BE}"/>
                </a:ext>
              </a:extLst>
            </p:cNvPr>
            <p:cNvSpPr txBox="1"/>
            <p:nvPr/>
          </p:nvSpPr>
          <p:spPr>
            <a:xfrm>
              <a:off x="3352548" y="2177091"/>
              <a:ext cx="1257076" cy="2277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200" b="1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  <a:endParaRPr lang="zh-CN" altLang="en-US" sz="14200" b="1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0C37E68D-00BC-4BE7-AD04-0D8F28E171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0" r="10887" b="78056"/>
          <a:stretch/>
        </p:blipFill>
        <p:spPr>
          <a:xfrm flipH="1">
            <a:off x="7200900" y="5664193"/>
            <a:ext cx="4775226" cy="119380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8EB4F48-8C1C-4387-8656-438712AB39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1" b="22355"/>
          <a:stretch/>
        </p:blipFill>
        <p:spPr>
          <a:xfrm>
            <a:off x="-1" y="0"/>
            <a:ext cx="2594137" cy="6858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C623935-D4F6-4F92-A0BC-C5FC02A60D7A}"/>
              </a:ext>
            </a:extLst>
          </p:cNvPr>
          <p:cNvSpPr/>
          <p:nvPr/>
        </p:nvSpPr>
        <p:spPr>
          <a:xfrm>
            <a:off x="5335748" y="3813207"/>
            <a:ext cx="5731764" cy="7051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defTabSz="609585">
              <a:lnSpc>
                <a:spcPct val="150000"/>
              </a:lnSpc>
              <a:defRPr/>
            </a:pPr>
            <a:r>
              <a:rPr kumimoji="1"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1</a:t>
            </a:r>
            <a:r>
              <a:rPr kumimoji="1"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、了解视图的概念，明确视图与投影的关系。</a:t>
            </a:r>
          </a:p>
          <a:p>
            <a:pPr lvl="0" defTabSz="609585">
              <a:lnSpc>
                <a:spcPct val="150000"/>
              </a:lnSpc>
              <a:defRPr/>
            </a:pPr>
            <a:r>
              <a:rPr kumimoji="1"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2</a:t>
            </a:r>
            <a:r>
              <a:rPr kumimoji="1"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、理解三视图的概念及画三视图的步骤及注意事项。</a:t>
            </a:r>
          </a:p>
        </p:txBody>
      </p:sp>
      <p:sp>
        <p:nvSpPr>
          <p:cNvPr id="15" name="矩形 7">
            <a:extLst>
              <a:ext uri="{FF2B5EF4-FFF2-40B4-BE49-F238E27FC236}">
                <a16:creationId xmlns:a16="http://schemas.microsoft.com/office/drawing/2014/main" id="{D7A43ECA-D051-4AD1-AFD6-ECFFB1D92FF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335748" y="2696193"/>
            <a:ext cx="3570208" cy="1107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zh-CN" altLang="en-US" sz="6600" kern="0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学习目标</a:t>
            </a:r>
          </a:p>
        </p:txBody>
      </p:sp>
      <p:sp>
        <p:nvSpPr>
          <p:cNvPr id="16" name="矩形 8">
            <a:extLst>
              <a:ext uri="{FF2B5EF4-FFF2-40B4-BE49-F238E27FC236}">
                <a16:creationId xmlns:a16="http://schemas.microsoft.com/office/drawing/2014/main" id="{A0FE0C5E-97C8-4523-B29F-08AB00753A8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35748" y="2317843"/>
            <a:ext cx="357020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dist" defTabSz="685800"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741163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67B385B-6C1C-41A6-B6C6-F50EADF6AF85}"/>
              </a:ext>
            </a:extLst>
          </p:cNvPr>
          <p:cNvGrpSpPr/>
          <p:nvPr/>
        </p:nvGrpSpPr>
        <p:grpSpPr>
          <a:xfrm>
            <a:off x="210705" y="105395"/>
            <a:ext cx="2655450" cy="865006"/>
            <a:chOff x="210705" y="105395"/>
            <a:chExt cx="2655450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469BD45-A26E-417F-98A1-BF2BE6BD4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CB97396-A1C5-4898-A1CE-4BB745B4DEF6}"/>
                </a:ext>
              </a:extLst>
            </p:cNvPr>
            <p:cNvSpPr txBox="1"/>
            <p:nvPr/>
          </p:nvSpPr>
          <p:spPr>
            <a:xfrm>
              <a:off x="1142606" y="29628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观察与思考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0FFE2DD-B5E0-4803-80FC-1FB1C16A4636}"/>
                </a:ext>
              </a:extLst>
            </p:cNvPr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5A5AAD35-FDF7-4556-B9D4-F5E0CEE661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2887" y="2704563"/>
            <a:ext cx="4426226" cy="305615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522CA8F-A6A0-42C4-B0C6-C3C7596F02C9}"/>
              </a:ext>
            </a:extLst>
          </p:cNvPr>
          <p:cNvSpPr/>
          <p:nvPr/>
        </p:nvSpPr>
        <p:spPr>
          <a:xfrm>
            <a:off x="1538359" y="1807630"/>
            <a:ext cx="9115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下图为某飞机的设计图，你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能指出这些设计图是从哪几个方向来描绘物体的吗？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9477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67B385B-6C1C-41A6-B6C6-F50EADF6AF85}"/>
              </a:ext>
            </a:extLst>
          </p:cNvPr>
          <p:cNvGrpSpPr/>
          <p:nvPr/>
        </p:nvGrpSpPr>
        <p:grpSpPr>
          <a:xfrm>
            <a:off x="210705" y="105395"/>
            <a:ext cx="1732120" cy="865006"/>
            <a:chOff x="210705" y="105395"/>
            <a:chExt cx="1732120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469BD45-A26E-417F-98A1-BF2BE6BD4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CB97396-A1C5-4898-A1CE-4BB745B4DEF6}"/>
                </a:ext>
              </a:extLst>
            </p:cNvPr>
            <p:cNvSpPr txBox="1"/>
            <p:nvPr/>
          </p:nvSpPr>
          <p:spPr>
            <a:xfrm>
              <a:off x="1142606" y="296288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小结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0FFE2DD-B5E0-4803-80FC-1FB1C16A4636}"/>
                </a:ext>
              </a:extLst>
            </p:cNvPr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2B017FBE-D682-48C7-8A25-FF35A85F3589}"/>
              </a:ext>
            </a:extLst>
          </p:cNvPr>
          <p:cNvSpPr/>
          <p:nvPr/>
        </p:nvSpPr>
        <p:spPr>
          <a:xfrm>
            <a:off x="1610139" y="1847386"/>
            <a:ext cx="89717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下图为某汽车的设计图，你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能指出这些设计图是从哪几个方向来描绘物体的吗？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FDB0E30-D7BE-4C6A-9DAE-8EE668AF2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672" y="2932044"/>
            <a:ext cx="4912656" cy="290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86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67B385B-6C1C-41A6-B6C6-F50EADF6AF85}"/>
              </a:ext>
            </a:extLst>
          </p:cNvPr>
          <p:cNvGrpSpPr/>
          <p:nvPr/>
        </p:nvGrpSpPr>
        <p:grpSpPr>
          <a:xfrm>
            <a:off x="210705" y="105395"/>
            <a:ext cx="1732120" cy="865006"/>
            <a:chOff x="210705" y="105395"/>
            <a:chExt cx="1732120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469BD45-A26E-417F-98A1-BF2BE6BD4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CB97396-A1C5-4898-A1CE-4BB745B4DEF6}"/>
                </a:ext>
              </a:extLst>
            </p:cNvPr>
            <p:cNvSpPr txBox="1"/>
            <p:nvPr/>
          </p:nvSpPr>
          <p:spPr>
            <a:xfrm>
              <a:off x="1142606" y="296288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小结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0FFE2DD-B5E0-4803-80FC-1FB1C16A4636}"/>
                </a:ext>
              </a:extLst>
            </p:cNvPr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4D0DC98C-973E-40A6-B388-9B3EB761320F}"/>
              </a:ext>
            </a:extLst>
          </p:cNvPr>
          <p:cNvSpPr/>
          <p:nvPr/>
        </p:nvSpPr>
        <p:spPr>
          <a:xfrm>
            <a:off x="1393966" y="1579031"/>
            <a:ext cx="9404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下图为某相机的设计图，你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能指出这些设计图是从哪几个方向来描绘物体的吗？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84EA23C-C221-4080-975B-A96C611E3E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688" y="2570372"/>
            <a:ext cx="4356060" cy="354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12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67B385B-6C1C-41A6-B6C6-F50EADF6AF85}"/>
              </a:ext>
            </a:extLst>
          </p:cNvPr>
          <p:cNvGrpSpPr/>
          <p:nvPr/>
        </p:nvGrpSpPr>
        <p:grpSpPr>
          <a:xfrm>
            <a:off x="210705" y="105395"/>
            <a:ext cx="2655450" cy="865006"/>
            <a:chOff x="210705" y="105395"/>
            <a:chExt cx="2655450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469BD45-A26E-417F-98A1-BF2BE6BD4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CB97396-A1C5-4898-A1CE-4BB745B4DEF6}"/>
                </a:ext>
              </a:extLst>
            </p:cNvPr>
            <p:cNvSpPr txBox="1"/>
            <p:nvPr/>
          </p:nvSpPr>
          <p:spPr>
            <a:xfrm>
              <a:off x="1142606" y="29628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视图的概念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0FFE2DD-B5E0-4803-80FC-1FB1C16A4636}"/>
                </a:ext>
              </a:extLst>
            </p:cNvPr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DFCAE1D6-7D38-4532-9BCF-5961DCDFA183}"/>
              </a:ext>
            </a:extLst>
          </p:cNvPr>
          <p:cNvSpPr/>
          <p:nvPr/>
        </p:nvSpPr>
        <p:spPr>
          <a:xfrm>
            <a:off x="921026" y="2404535"/>
            <a:ext cx="10349948" cy="2438328"/>
          </a:xfrm>
          <a:prstGeom prst="roundRect">
            <a:avLst/>
          </a:prstGeom>
          <a:ln>
            <a:solidFill>
              <a:srgbClr val="223F9D"/>
            </a:solidFill>
          </a:ln>
        </p:spPr>
        <p:txBody>
          <a:bodyPr wrap="square">
            <a:spAutoFit/>
          </a:bodyPr>
          <a:lstStyle/>
          <a:p>
            <a:pPr algn="ctr" defTabSz="685800">
              <a:lnSpc>
                <a:spcPct val="20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当我们从某一方向观察一个物体时，所看到的图形叫做物体的一个</a:t>
            </a:r>
            <a:r>
              <a:rPr lang="zh-CN" altLang="en-US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视图</a:t>
            </a: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  <a:endParaRPr lang="en-US" altLang="zh-CN" sz="24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defTabSz="685800"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视图也可以看作物体在某一个</a:t>
            </a:r>
            <a:r>
              <a:rPr lang="zh-CN" altLang="en-US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方向</a:t>
            </a:r>
            <a:r>
              <a:rPr lang="zh-CN" altLang="en-US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的光线下的正投影</a:t>
            </a: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，对于同一物体，</a:t>
            </a:r>
            <a:endParaRPr lang="en-US" altLang="zh-CN" sz="24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defTabSz="685800">
              <a:lnSpc>
                <a:spcPct val="20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如果从不同</a:t>
            </a: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方向</a:t>
            </a: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观察，所得到的视图可能不同。</a:t>
            </a:r>
          </a:p>
        </p:txBody>
      </p:sp>
    </p:spTree>
    <p:extLst>
      <p:ext uri="{BB962C8B-B14F-4D97-AF65-F5344CB8AC3E}">
        <p14:creationId xmlns:p14="http://schemas.microsoft.com/office/powerpoint/2010/main" val="90474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67B385B-6C1C-41A6-B6C6-F50EADF6AF85}"/>
              </a:ext>
            </a:extLst>
          </p:cNvPr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469BD45-A26E-417F-98A1-BF2BE6BD4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CB97396-A1C5-4898-A1CE-4BB745B4DEF6}"/>
                </a:ext>
              </a:extLst>
            </p:cNvPr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三视图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0FFE2DD-B5E0-4803-80FC-1FB1C16A4636}"/>
                </a:ext>
              </a:extLst>
            </p:cNvPr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E0EC4027-37C5-4E2C-A84F-A3CF789F2577}"/>
              </a:ext>
            </a:extLst>
          </p:cNvPr>
          <p:cNvSpPr/>
          <p:nvPr/>
        </p:nvSpPr>
        <p:spPr>
          <a:xfrm>
            <a:off x="1199942" y="1247060"/>
            <a:ext cx="9712652" cy="879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我们用三个互相垂直的平面</a:t>
            </a: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（例如：墙角处的三面墙面）</a:t>
            </a: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作为投影面</a:t>
            </a: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endParaRPr lang="en-US" altLang="zh-CN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其中正对着我们的叫</a:t>
            </a: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正面</a:t>
            </a: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，正面下方的叫</a:t>
            </a: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水平面</a:t>
            </a: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，右边的叫做</a:t>
            </a:r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侧面</a:t>
            </a:r>
            <a:r>
              <a:rPr lang="zh-CN" altLang="en-US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</p:txBody>
      </p:sp>
      <p:sp>
        <p:nvSpPr>
          <p:cNvPr id="9" name="立方体 14338">
            <a:extLst>
              <a:ext uri="{FF2B5EF4-FFF2-40B4-BE49-F238E27FC236}">
                <a16:creationId xmlns:a16="http://schemas.microsoft.com/office/drawing/2014/main" id="{FC135C95-854E-4AD5-8111-08F2AD2EA8C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401736" y="2440945"/>
            <a:ext cx="4995862" cy="3781425"/>
          </a:xfrm>
          <a:prstGeom prst="cube">
            <a:avLst>
              <a:gd name="adj" fmla="val 25023"/>
            </a:avLst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68580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8CEA125-7B18-42F7-8018-8E7D01B77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543" y="3095860"/>
            <a:ext cx="1035050" cy="5706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1F0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685800" eaLnBrk="1" fontAlgn="auto" latinLnBrk="0" hangingPunct="1">
              <a:lnSpc>
                <a:spcPts val="4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正面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A381FDD-BCDD-4683-A1B2-8A6CBDD35F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66767" y="4866297"/>
            <a:ext cx="608012" cy="765175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3241"/>
              </a:avLst>
            </a:prstTxWarp>
          </a:bodyPr>
          <a:lstStyle/>
          <a:p>
            <a:pPr algn="ctr" defTabSz="685800"/>
            <a:r>
              <a:rPr lang="zh-CN" altLang="en-US" sz="2800" b="1" kern="10" dirty="0"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侧面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56CA536-1279-4426-99C1-C61ADB8D79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96280" y="5583473"/>
            <a:ext cx="762000" cy="314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defTabSz="685800"/>
            <a:r>
              <a:rPr lang="zh-CN" altLang="en-US" sz="1600" b="1" kern="10" dirty="0"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prstClr val="black"/>
                </a:solidFill>
                <a:effectLst>
                  <a:prstShdw prst="shdw11">
                    <a:srgbClr val="868686">
                      <a:alpha val="50000"/>
                    </a:srgbClr>
                  </a:prst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水平面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B2AD116-55DA-4179-85F4-5813562935FC}"/>
              </a:ext>
            </a:extLst>
          </p:cNvPr>
          <p:cNvGrpSpPr/>
          <p:nvPr/>
        </p:nvGrpSpPr>
        <p:grpSpPr>
          <a:xfrm flipH="1">
            <a:off x="8120655" y="4010696"/>
            <a:ext cx="680801" cy="687598"/>
            <a:chOff x="1181893" y="2687359"/>
            <a:chExt cx="1165941" cy="1172665"/>
          </a:xfrm>
        </p:grpSpPr>
        <p:sp>
          <p:nvSpPr>
            <p:cNvPr id="14" name="立方体 13">
              <a:extLst>
                <a:ext uri="{FF2B5EF4-FFF2-40B4-BE49-F238E27FC236}">
                  <a16:creationId xmlns:a16="http://schemas.microsoft.com/office/drawing/2014/main" id="{9F013B63-3576-4FEB-908C-F8BC75200B45}"/>
                </a:ext>
              </a:extLst>
            </p:cNvPr>
            <p:cNvSpPr/>
            <p:nvPr/>
          </p:nvSpPr>
          <p:spPr>
            <a:xfrm>
              <a:off x="1182021" y="2694339"/>
              <a:ext cx="1165685" cy="1165685"/>
            </a:xfrm>
            <a:prstGeom prst="cube">
              <a:avLst/>
            </a:prstGeom>
            <a:noFill/>
            <a:ln w="25400" cap="flat" cmpd="sng" algn="ctr">
              <a:solidFill>
                <a:srgbClr val="50742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1D624C7-2EBD-4C5F-99E4-1B8733C57E9E}"/>
                </a:ext>
              </a:extLst>
            </p:cNvPr>
            <p:cNvCxnSpPr>
              <a:cxnSpLocks/>
            </p:cNvCxnSpPr>
            <p:nvPr/>
          </p:nvCxnSpPr>
          <p:spPr>
            <a:xfrm>
              <a:off x="1476062" y="2687359"/>
              <a:ext cx="0" cy="879499"/>
            </a:xfrm>
            <a:prstGeom prst="line">
              <a:avLst/>
            </a:prstGeom>
            <a:noFill/>
            <a:ln w="9525" cap="flat" cmpd="sng" algn="ctr">
              <a:solidFill>
                <a:srgbClr val="50742F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EB07DB98-4F13-4CB0-9E39-DA12AF1754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6062" y="3566860"/>
              <a:ext cx="871772" cy="6978"/>
            </a:xfrm>
            <a:prstGeom prst="line">
              <a:avLst/>
            </a:prstGeom>
            <a:noFill/>
            <a:ln w="9525" cap="flat" cmpd="sng" algn="ctr">
              <a:solidFill>
                <a:srgbClr val="50742F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69B785A5-7520-40CF-80FE-03D8BE0BBD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1893" y="3566858"/>
              <a:ext cx="294170" cy="293166"/>
            </a:xfrm>
            <a:prstGeom prst="line">
              <a:avLst/>
            </a:prstGeom>
            <a:noFill/>
            <a:ln w="9525" cap="flat" cmpd="sng" algn="ctr">
              <a:solidFill>
                <a:srgbClr val="50742F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1E77546C-7DEA-4F7F-9327-F3701BB47ABD}"/>
              </a:ext>
            </a:extLst>
          </p:cNvPr>
          <p:cNvSpPr/>
          <p:nvPr/>
        </p:nvSpPr>
        <p:spPr>
          <a:xfrm>
            <a:off x="1199942" y="2703961"/>
            <a:ext cx="3762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对于一个物体（例如一个正方体）在三个投影面内进行正投影，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2793E66-B96F-4034-8EA6-BD6A0A2937A4}"/>
              </a:ext>
            </a:extLst>
          </p:cNvPr>
          <p:cNvSpPr/>
          <p:nvPr/>
        </p:nvSpPr>
        <p:spPr>
          <a:xfrm>
            <a:off x="1199942" y="4331658"/>
            <a:ext cx="3762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。在水平面内得到的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由上向下</a:t>
            </a:r>
            <a:r>
              <a:rPr lang="zh-CN" altLang="en-US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观察物</a:t>
            </a:r>
            <a:endParaRPr lang="en-US" altLang="zh-CN" sz="1600" b="1" dirty="0">
              <a:solidFill>
                <a:srgbClr val="50742F">
                  <a:lumMod val="50000"/>
                </a:srgb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/>
            <a:r>
              <a:rPr lang="zh-CN" altLang="en-US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体的视图，叫做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俯视图</a:t>
            </a:r>
            <a:r>
              <a:rPr lang="zh-CN" altLang="en-US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D3ACC80-3A35-49A6-8E3D-0F777DDA0386}"/>
              </a:ext>
            </a:extLst>
          </p:cNvPr>
          <p:cNvSpPr/>
          <p:nvPr/>
        </p:nvSpPr>
        <p:spPr>
          <a:xfrm>
            <a:off x="1199942" y="5145506"/>
            <a:ext cx="3762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</a:t>
            </a:r>
            <a:r>
              <a:rPr lang="zh-CN" altLang="en-US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在水平面内得到的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由左向右</a:t>
            </a:r>
            <a:r>
              <a:rPr lang="zh-CN" altLang="en-US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观察物体的视图，叫做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左视图</a:t>
            </a:r>
            <a:r>
              <a:rPr lang="zh-CN" altLang="en-US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DCE7831-083C-4F46-861B-F4C8695A342C}"/>
              </a:ext>
            </a:extLst>
          </p:cNvPr>
          <p:cNvSpPr/>
          <p:nvPr/>
        </p:nvSpPr>
        <p:spPr>
          <a:xfrm>
            <a:off x="1199942" y="3517809"/>
            <a:ext cx="3672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在正面内得到的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由前向后</a:t>
            </a:r>
            <a:r>
              <a:rPr lang="zh-CN" altLang="en-US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观察物体的</a:t>
            </a:r>
            <a:endParaRPr lang="en-US" altLang="zh-CN" sz="1600" b="1" dirty="0">
              <a:solidFill>
                <a:srgbClr val="50742F">
                  <a:lumMod val="50000"/>
                </a:srgb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/>
            <a:r>
              <a:rPr lang="zh-CN" altLang="en-US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视图，叫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主视图</a:t>
            </a:r>
            <a:r>
              <a:rPr lang="zh-CN" altLang="en-US" sz="16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AA9B60FB-6EC0-45E0-AD88-315002A8F9E8}"/>
              </a:ext>
            </a:extLst>
          </p:cNvPr>
          <p:cNvCxnSpPr>
            <a:cxnSpLocks/>
          </p:cNvCxnSpPr>
          <p:nvPr/>
        </p:nvCxnSpPr>
        <p:spPr>
          <a:xfrm flipH="1" flipV="1">
            <a:off x="7830215" y="3699110"/>
            <a:ext cx="475605" cy="49509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2F2B0565-CEB4-4A4D-A80B-BB4CEE7F59B4}"/>
              </a:ext>
            </a:extLst>
          </p:cNvPr>
          <p:cNvCxnSpPr>
            <a:cxnSpLocks/>
          </p:cNvCxnSpPr>
          <p:nvPr/>
        </p:nvCxnSpPr>
        <p:spPr>
          <a:xfrm flipH="1" flipV="1">
            <a:off x="7806996" y="4186373"/>
            <a:ext cx="475605" cy="49509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4A13581E-AF21-45E5-889F-1FA72788FDC1}"/>
              </a:ext>
            </a:extLst>
          </p:cNvPr>
          <p:cNvCxnSpPr>
            <a:cxnSpLocks/>
          </p:cNvCxnSpPr>
          <p:nvPr/>
        </p:nvCxnSpPr>
        <p:spPr>
          <a:xfrm flipH="1" flipV="1">
            <a:off x="8325777" y="4186373"/>
            <a:ext cx="475605" cy="49509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CB589E7A-BEF2-4A7A-8DC7-83F5DB9EB16F}"/>
              </a:ext>
            </a:extLst>
          </p:cNvPr>
          <p:cNvCxnSpPr>
            <a:cxnSpLocks/>
          </p:cNvCxnSpPr>
          <p:nvPr/>
        </p:nvCxnSpPr>
        <p:spPr>
          <a:xfrm flipH="1" flipV="1">
            <a:off x="8339718" y="3705402"/>
            <a:ext cx="475605" cy="49509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7548AB0D-D706-4E7E-8BC4-D99E5AC41EBD}"/>
              </a:ext>
            </a:extLst>
          </p:cNvPr>
          <p:cNvSpPr/>
          <p:nvPr/>
        </p:nvSpPr>
        <p:spPr>
          <a:xfrm>
            <a:off x="7830760" y="3707524"/>
            <a:ext cx="498980" cy="49509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8715D729-B471-45E8-9766-AC937AA072F6}"/>
              </a:ext>
            </a:extLst>
          </p:cNvPr>
          <p:cNvCxnSpPr/>
          <p:nvPr/>
        </p:nvCxnSpPr>
        <p:spPr>
          <a:xfrm>
            <a:off x="8282601" y="4202618"/>
            <a:ext cx="0" cy="153627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0734B982-289E-4A52-B50F-43611314459F}"/>
              </a:ext>
            </a:extLst>
          </p:cNvPr>
          <p:cNvCxnSpPr/>
          <p:nvPr/>
        </p:nvCxnSpPr>
        <p:spPr>
          <a:xfrm>
            <a:off x="8127193" y="4035317"/>
            <a:ext cx="0" cy="153627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15A8A0E5-3EDC-41DA-827A-0EB577DD0FF7}"/>
              </a:ext>
            </a:extLst>
          </p:cNvPr>
          <p:cNvCxnSpPr/>
          <p:nvPr/>
        </p:nvCxnSpPr>
        <p:spPr>
          <a:xfrm>
            <a:off x="8801226" y="4186373"/>
            <a:ext cx="0" cy="153627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EE3DDB11-5520-4F75-A4CA-31C7AB254FED}"/>
              </a:ext>
            </a:extLst>
          </p:cNvPr>
          <p:cNvCxnSpPr/>
          <p:nvPr/>
        </p:nvCxnSpPr>
        <p:spPr>
          <a:xfrm>
            <a:off x="8629688" y="4020898"/>
            <a:ext cx="0" cy="153627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BC65775-71ED-40E3-8220-87BDE1110743}"/>
              </a:ext>
            </a:extLst>
          </p:cNvPr>
          <p:cNvGrpSpPr/>
          <p:nvPr/>
        </p:nvGrpSpPr>
        <p:grpSpPr>
          <a:xfrm>
            <a:off x="8127193" y="5564620"/>
            <a:ext cx="674033" cy="158023"/>
            <a:chOff x="5572836" y="4125674"/>
            <a:chExt cx="674033" cy="158023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0AB6489E-5378-492F-AB67-AB15F886789C}"/>
                </a:ext>
              </a:extLst>
            </p:cNvPr>
            <p:cNvCxnSpPr/>
            <p:nvPr/>
          </p:nvCxnSpPr>
          <p:spPr>
            <a:xfrm>
              <a:off x="5572836" y="4129425"/>
              <a:ext cx="502495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4F334EB2-8A67-4BEF-ADCD-8B5F2FD6D19A}"/>
                </a:ext>
              </a:extLst>
            </p:cNvPr>
            <p:cNvCxnSpPr/>
            <p:nvPr/>
          </p:nvCxnSpPr>
          <p:spPr>
            <a:xfrm>
              <a:off x="5744374" y="4283697"/>
              <a:ext cx="502495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FECC4459-ECAE-4A1A-BA87-35CBFB28EF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72836" y="4140629"/>
              <a:ext cx="152400" cy="141196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CED38BBE-60CF-4952-8420-DC2209B457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75500" y="4125674"/>
              <a:ext cx="152400" cy="141196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CA8E53F2-87CC-48A3-8F8A-23BE599AE81B}"/>
              </a:ext>
            </a:extLst>
          </p:cNvPr>
          <p:cNvCxnSpPr/>
          <p:nvPr/>
        </p:nvCxnSpPr>
        <p:spPr>
          <a:xfrm>
            <a:off x="8325777" y="4186373"/>
            <a:ext cx="2436234" cy="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794A105A-13B0-48E2-8CEF-FED7E808616E}"/>
              </a:ext>
            </a:extLst>
          </p:cNvPr>
          <p:cNvCxnSpPr/>
          <p:nvPr/>
        </p:nvCxnSpPr>
        <p:spPr>
          <a:xfrm>
            <a:off x="8130533" y="4010696"/>
            <a:ext cx="2436234" cy="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7B6520CC-3564-4BF8-8C2D-32290B3CC750}"/>
              </a:ext>
            </a:extLst>
          </p:cNvPr>
          <p:cNvCxnSpPr/>
          <p:nvPr/>
        </p:nvCxnSpPr>
        <p:spPr>
          <a:xfrm>
            <a:off x="8305820" y="4698993"/>
            <a:ext cx="2436234" cy="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A2342E91-1AE9-438F-BB00-23A01097A7DD}"/>
              </a:ext>
            </a:extLst>
          </p:cNvPr>
          <p:cNvCxnSpPr/>
          <p:nvPr/>
        </p:nvCxnSpPr>
        <p:spPr>
          <a:xfrm>
            <a:off x="8130533" y="4515329"/>
            <a:ext cx="2436234" cy="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C632D1A1-056B-4B10-9E25-0433C4544FFA}"/>
              </a:ext>
            </a:extLst>
          </p:cNvPr>
          <p:cNvGrpSpPr/>
          <p:nvPr/>
        </p:nvGrpSpPr>
        <p:grpSpPr>
          <a:xfrm>
            <a:off x="10553572" y="4005044"/>
            <a:ext cx="208439" cy="713273"/>
            <a:chOff x="7999215" y="2566098"/>
            <a:chExt cx="208439" cy="713273"/>
          </a:xfrm>
        </p:grpSpPr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77FC5400-0EAA-49E5-9158-1F11CF763A68}"/>
                </a:ext>
              </a:extLst>
            </p:cNvPr>
            <p:cNvCxnSpPr/>
            <p:nvPr/>
          </p:nvCxnSpPr>
          <p:spPr>
            <a:xfrm>
              <a:off x="8012410" y="2571750"/>
              <a:ext cx="0" cy="515699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29AF8B3E-BA75-40FC-980B-AB438B13BFB0}"/>
                </a:ext>
              </a:extLst>
            </p:cNvPr>
            <p:cNvCxnSpPr/>
            <p:nvPr/>
          </p:nvCxnSpPr>
          <p:spPr>
            <a:xfrm>
              <a:off x="8196059" y="2763672"/>
              <a:ext cx="0" cy="515699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DC1925B0-335A-495D-B8C7-362A8961FB8A}"/>
                </a:ext>
              </a:extLst>
            </p:cNvPr>
            <p:cNvCxnSpPr>
              <a:cxnSpLocks/>
            </p:cNvCxnSpPr>
            <p:nvPr/>
          </p:nvCxnSpPr>
          <p:spPr>
            <a:xfrm>
              <a:off x="7999215" y="2566098"/>
              <a:ext cx="208439" cy="181329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80C1F10C-1905-4E3D-9A89-49A402DE8976}"/>
                </a:ext>
              </a:extLst>
            </p:cNvPr>
            <p:cNvCxnSpPr>
              <a:cxnSpLocks/>
            </p:cNvCxnSpPr>
            <p:nvPr/>
          </p:nvCxnSpPr>
          <p:spPr>
            <a:xfrm>
              <a:off x="7999215" y="3077005"/>
              <a:ext cx="208439" cy="181329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E74C74F6-224E-4541-B3CE-349AEF978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5981" y="2824682"/>
            <a:ext cx="1450975" cy="57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5800">
              <a:lnSpc>
                <a:spcPts val="4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主视图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ACF93BBE-EEC5-42E8-BB45-04F8953BB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208" y="5701232"/>
            <a:ext cx="1261884" cy="57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685800">
              <a:lnSpc>
                <a:spcPts val="4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俯视图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D1F5681-BC6C-41C0-8B64-8E2E1102F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1254" y="3267813"/>
            <a:ext cx="69762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/>
          <a:p>
            <a:pPr algn="ctr" defTabSz="685800">
              <a:lnSpc>
                <a:spcPts val="4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左视图</a:t>
            </a:r>
          </a:p>
        </p:txBody>
      </p:sp>
      <p:sp>
        <p:nvSpPr>
          <p:cNvPr id="48" name="箭头: 左 47">
            <a:extLst>
              <a:ext uri="{FF2B5EF4-FFF2-40B4-BE49-F238E27FC236}">
                <a16:creationId xmlns:a16="http://schemas.microsoft.com/office/drawing/2014/main" id="{048689BD-21BD-465F-B633-279C9980795A}"/>
              </a:ext>
            </a:extLst>
          </p:cNvPr>
          <p:cNvSpPr/>
          <p:nvPr/>
        </p:nvSpPr>
        <p:spPr>
          <a:xfrm rot="10800000">
            <a:off x="6779489" y="4202618"/>
            <a:ext cx="595585" cy="312710"/>
          </a:xfrm>
          <a:prstGeom prst="leftArrow">
            <a:avLst/>
          </a:prstGeom>
          <a:solidFill>
            <a:srgbClr val="50742F"/>
          </a:solidFill>
          <a:ln w="25400" cap="flat" cmpd="sng" algn="ctr">
            <a:solidFill>
              <a:srgbClr val="50742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9" name="箭头: 左 48">
            <a:extLst>
              <a:ext uri="{FF2B5EF4-FFF2-40B4-BE49-F238E27FC236}">
                <a16:creationId xmlns:a16="http://schemas.microsoft.com/office/drawing/2014/main" id="{930A2E20-B059-4AA7-994A-6D0C84457255}"/>
              </a:ext>
            </a:extLst>
          </p:cNvPr>
          <p:cNvSpPr/>
          <p:nvPr/>
        </p:nvSpPr>
        <p:spPr>
          <a:xfrm rot="16200000">
            <a:off x="6822330" y="3332961"/>
            <a:ext cx="595585" cy="312710"/>
          </a:xfrm>
          <a:prstGeom prst="leftArrow">
            <a:avLst/>
          </a:prstGeom>
          <a:solidFill>
            <a:srgbClr val="50742F"/>
          </a:solidFill>
          <a:ln w="25400" cap="flat" cmpd="sng" algn="ctr">
            <a:solidFill>
              <a:srgbClr val="50742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0283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6" grpId="0" animBg="1"/>
      <p:bldP spid="45" grpId="0"/>
      <p:bldP spid="46" grpId="0"/>
      <p:bldP spid="47" grpId="0" bldLvl="0"/>
      <p:bldP spid="47" grpId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5128D448-64AE-4A4B-A1F0-08642EBA8405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67B385B-6C1C-41A6-B6C6-F50EADF6AF85}"/>
              </a:ext>
            </a:extLst>
          </p:cNvPr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469BD45-A26E-417F-98A1-BF2BE6BD4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CB97396-A1C5-4898-A1CE-4BB745B4DEF6}"/>
                </a:ext>
              </a:extLst>
            </p:cNvPr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>
                <a:defRPr/>
              </a:pPr>
              <a:r>
                <a:rPr kumimoji="1" lang="zh-CN" altLang="en-US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三视图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0FFE2DD-B5E0-4803-80FC-1FB1C16A4636}"/>
                </a:ext>
              </a:extLst>
            </p:cNvPr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solidFill>
                    <a:srgbClr val="223F9D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solidFill>
                  <a:srgbClr val="223F9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棱台 14337" descr="画布">
            <a:extLst>
              <a:ext uri="{FF2B5EF4-FFF2-40B4-BE49-F238E27FC236}">
                <a16:creationId xmlns:a16="http://schemas.microsoft.com/office/drawing/2014/main" id="{069F874A-7490-465D-BA8D-D08A0C063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7279" y="1853310"/>
            <a:ext cx="3962523" cy="3525765"/>
          </a:xfrm>
          <a:prstGeom prst="bevel">
            <a:avLst>
              <a:gd name="adj" fmla="val 1310"/>
            </a:avLst>
          </a:prstGeom>
          <a:noFill/>
          <a:ln w="38100">
            <a:solidFill>
              <a:srgbClr val="50742F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68580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1D62BE2-C4E7-427E-B67B-F3466FEDF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3930" y="2480301"/>
            <a:ext cx="720725" cy="779462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68580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B0CE0D8-45F1-4BDD-A39B-AA31A61EBC5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453680" y="4013542"/>
            <a:ext cx="779539" cy="671793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68580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5DDBF95-173B-4A05-ABA7-0D589F9C7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991" y="1952457"/>
            <a:ext cx="1392238" cy="57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5800">
              <a:lnSpc>
                <a:spcPts val="4000"/>
              </a:lnSpc>
              <a:spcBef>
                <a:spcPct val="50000"/>
              </a:spcBef>
            </a:pPr>
            <a:r>
              <a:rPr lang="zh-CN" altLang="en-US" sz="280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主视图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8A36327-4924-4FBE-936C-764FC82D1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580" y="4640888"/>
            <a:ext cx="1428750" cy="57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5800">
              <a:lnSpc>
                <a:spcPts val="4000"/>
              </a:lnSpc>
              <a:spcBef>
                <a:spcPct val="50000"/>
              </a:spcBef>
            </a:pPr>
            <a:r>
              <a:rPr lang="zh-CN" altLang="en-US" sz="280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俯视图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A80D38B-2C4D-45DC-A2AF-DE6771C28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9467" y="1969126"/>
            <a:ext cx="1304925" cy="57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5800">
              <a:lnSpc>
                <a:spcPts val="4000"/>
              </a:lnSpc>
              <a:spcBef>
                <a:spcPct val="50000"/>
              </a:spcBef>
            </a:pPr>
            <a:r>
              <a:rPr lang="zh-CN" altLang="en-US" sz="280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左视图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26E666C-83A0-497C-883C-321EFF0D6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7289" y="2472364"/>
            <a:ext cx="780256" cy="776287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68580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C5256CF-8088-446D-939E-F613F141F14F}"/>
              </a:ext>
            </a:extLst>
          </p:cNvPr>
          <p:cNvGrpSpPr>
            <a:grpSpLocks/>
          </p:cNvGrpSpPr>
          <p:nvPr/>
        </p:nvGrpSpPr>
        <p:grpSpPr bwMode="auto">
          <a:xfrm>
            <a:off x="8444317" y="2473951"/>
            <a:ext cx="682625" cy="781050"/>
            <a:chOff x="0" y="0"/>
            <a:chExt cx="430" cy="492"/>
          </a:xfrm>
        </p:grpSpPr>
        <p:sp>
          <p:nvSpPr>
            <p:cNvPr id="16" name="直接连接符 14369">
              <a:extLst>
                <a:ext uri="{FF2B5EF4-FFF2-40B4-BE49-F238E27FC236}">
                  <a16:creationId xmlns:a16="http://schemas.microsoft.com/office/drawing/2014/main" id="{9F246098-5BAC-404C-A518-40E57F6519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" y="0"/>
              <a:ext cx="170" cy="0"/>
            </a:xfrm>
            <a:prstGeom prst="line">
              <a:avLst/>
            </a:prstGeom>
            <a:noFill/>
            <a:ln w="38100">
              <a:solidFill>
                <a:srgbClr val="2688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直接连接符 14370">
              <a:extLst>
                <a:ext uri="{FF2B5EF4-FFF2-40B4-BE49-F238E27FC236}">
                  <a16:creationId xmlns:a16="http://schemas.microsoft.com/office/drawing/2014/main" id="{0E6691FF-DC80-48A1-BC62-DCD6A50DE9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92"/>
              <a:ext cx="170" cy="0"/>
            </a:xfrm>
            <a:prstGeom prst="line">
              <a:avLst/>
            </a:prstGeom>
            <a:noFill/>
            <a:ln w="38100">
              <a:solidFill>
                <a:srgbClr val="2688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8" name="直接连接符 14371">
              <a:extLst>
                <a:ext uri="{FF2B5EF4-FFF2-40B4-BE49-F238E27FC236}">
                  <a16:creationId xmlns:a16="http://schemas.microsoft.com/office/drawing/2014/main" id="{F48715E6-79C8-4685-AE39-C9948C87BE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" y="0"/>
              <a:ext cx="170" cy="0"/>
            </a:xfrm>
            <a:prstGeom prst="line">
              <a:avLst/>
            </a:prstGeom>
            <a:noFill/>
            <a:ln w="38100">
              <a:solidFill>
                <a:srgbClr val="2688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直接连接符 14372">
              <a:extLst>
                <a:ext uri="{FF2B5EF4-FFF2-40B4-BE49-F238E27FC236}">
                  <a16:creationId xmlns:a16="http://schemas.microsoft.com/office/drawing/2014/main" id="{4F123279-FC27-46FF-8619-2B13A28B17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" y="492"/>
              <a:ext cx="170" cy="0"/>
            </a:xfrm>
            <a:prstGeom prst="line">
              <a:avLst/>
            </a:prstGeom>
            <a:noFill/>
            <a:ln w="38100">
              <a:solidFill>
                <a:srgbClr val="2688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直接连接符 14373">
              <a:extLst>
                <a:ext uri="{FF2B5EF4-FFF2-40B4-BE49-F238E27FC236}">
                  <a16:creationId xmlns:a16="http://schemas.microsoft.com/office/drawing/2014/main" id="{6854828B-087E-43C2-BEE5-87F7CEFC25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" y="0"/>
              <a:ext cx="0" cy="4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直接连接符 14374">
              <a:extLst>
                <a:ext uri="{FF2B5EF4-FFF2-40B4-BE49-F238E27FC236}">
                  <a16:creationId xmlns:a16="http://schemas.microsoft.com/office/drawing/2014/main" id="{1952CCE2-F555-4C4E-8D8D-74A8454D00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" y="3"/>
              <a:ext cx="0" cy="4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文本框 14375">
              <a:extLst>
                <a:ext uri="{FF2B5EF4-FFF2-40B4-BE49-F238E27FC236}">
                  <a16:creationId xmlns:a16="http://schemas.microsoft.com/office/drawing/2014/main" id="{3F47B9EE-5465-4B02-8568-2EADBE115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" y="60"/>
              <a:ext cx="200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ts val="4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高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AF330CC-D07A-4BB3-B648-8FB06272F3DD}"/>
              </a:ext>
            </a:extLst>
          </p:cNvPr>
          <p:cNvGrpSpPr>
            <a:grpSpLocks/>
          </p:cNvGrpSpPr>
          <p:nvPr/>
        </p:nvGrpSpPr>
        <p:grpSpPr bwMode="auto">
          <a:xfrm>
            <a:off x="7453682" y="3277948"/>
            <a:ext cx="793786" cy="722311"/>
            <a:chOff x="0" y="0"/>
            <a:chExt cx="780" cy="406"/>
          </a:xfrm>
        </p:grpSpPr>
        <p:sp>
          <p:nvSpPr>
            <p:cNvPr id="24" name="直接连接符 14377">
              <a:extLst>
                <a:ext uri="{FF2B5EF4-FFF2-40B4-BE49-F238E27FC236}">
                  <a16:creationId xmlns:a16="http://schemas.microsoft.com/office/drawing/2014/main" id="{A954CB0A-3A89-46E2-B18E-C47600010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" y="0"/>
              <a:ext cx="0" cy="142"/>
            </a:xfrm>
            <a:prstGeom prst="line">
              <a:avLst/>
            </a:prstGeom>
            <a:noFill/>
            <a:ln w="38100">
              <a:solidFill>
                <a:srgbClr val="2688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直接连接符 14378">
              <a:extLst>
                <a:ext uri="{FF2B5EF4-FFF2-40B4-BE49-F238E27FC236}">
                  <a16:creationId xmlns:a16="http://schemas.microsoft.com/office/drawing/2014/main" id="{CD025917-EDDD-4E75-9548-B55DA9DC22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0" y="0"/>
              <a:ext cx="0" cy="142"/>
            </a:xfrm>
            <a:prstGeom prst="line">
              <a:avLst/>
            </a:prstGeom>
            <a:noFill/>
            <a:ln w="38100">
              <a:solidFill>
                <a:srgbClr val="2688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直接连接符 14379">
              <a:extLst>
                <a:ext uri="{FF2B5EF4-FFF2-40B4-BE49-F238E27FC236}">
                  <a16:creationId xmlns:a16="http://schemas.microsoft.com/office/drawing/2014/main" id="{093B999D-EABB-4004-81F6-D4265E35ED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" y="264"/>
              <a:ext cx="0" cy="142"/>
            </a:xfrm>
            <a:prstGeom prst="line">
              <a:avLst/>
            </a:prstGeom>
            <a:noFill/>
            <a:ln w="38100">
              <a:solidFill>
                <a:srgbClr val="2688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直接连接符 14380">
              <a:extLst>
                <a:ext uri="{FF2B5EF4-FFF2-40B4-BE49-F238E27FC236}">
                  <a16:creationId xmlns:a16="http://schemas.microsoft.com/office/drawing/2014/main" id="{B93184F5-D433-4201-AF4A-5D4A15F875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64"/>
              <a:ext cx="0" cy="142"/>
            </a:xfrm>
            <a:prstGeom prst="line">
              <a:avLst/>
            </a:prstGeom>
            <a:noFill/>
            <a:ln w="38100">
              <a:solidFill>
                <a:srgbClr val="2688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直接连接符 14381">
              <a:extLst>
                <a:ext uri="{FF2B5EF4-FFF2-40B4-BE49-F238E27FC236}">
                  <a16:creationId xmlns:a16="http://schemas.microsoft.com/office/drawing/2014/main" id="{115930B9-8AD1-4143-A1F6-104856732F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" y="57"/>
              <a:ext cx="76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直接连接符 14382">
              <a:extLst>
                <a:ext uri="{FF2B5EF4-FFF2-40B4-BE49-F238E27FC236}">
                  <a16:creationId xmlns:a16="http://schemas.microsoft.com/office/drawing/2014/main" id="{BE124FA5-B83A-439E-88C2-3ED82A3155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" y="340"/>
              <a:ext cx="76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" name="文本框 14383">
              <a:extLst>
                <a:ext uri="{FF2B5EF4-FFF2-40B4-BE49-F238E27FC236}">
                  <a16:creationId xmlns:a16="http://schemas.microsoft.com/office/drawing/2014/main" id="{A2C7B776-615C-4C10-A4B1-799F31652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" y="14"/>
              <a:ext cx="31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ts val="4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长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12EBBD7-8000-4DE8-BD58-B91AF76ADE44}"/>
              </a:ext>
            </a:extLst>
          </p:cNvPr>
          <p:cNvGrpSpPr>
            <a:grpSpLocks/>
          </p:cNvGrpSpPr>
          <p:nvPr/>
        </p:nvGrpSpPr>
        <p:grpSpPr bwMode="auto">
          <a:xfrm>
            <a:off x="8433205" y="3267701"/>
            <a:ext cx="1444625" cy="1417638"/>
            <a:chOff x="0" y="0"/>
            <a:chExt cx="910" cy="893"/>
          </a:xfrm>
        </p:grpSpPr>
        <p:grpSp>
          <p:nvGrpSpPr>
            <p:cNvPr id="32" name="组合 14385">
              <a:extLst>
                <a:ext uri="{FF2B5EF4-FFF2-40B4-BE49-F238E27FC236}">
                  <a16:creationId xmlns:a16="http://schemas.microsoft.com/office/drawing/2014/main" id="{6BD5E8AE-7022-4F99-8958-F4C642235A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0" cy="889"/>
              <a:chOff x="0" y="0"/>
              <a:chExt cx="910" cy="889"/>
            </a:xfrm>
          </p:grpSpPr>
          <p:sp>
            <p:nvSpPr>
              <p:cNvPr id="37" name="任意多边形 14386">
                <a:extLst>
                  <a:ext uri="{FF2B5EF4-FFF2-40B4-BE49-F238E27FC236}">
                    <a16:creationId xmlns:a16="http://schemas.microsoft.com/office/drawing/2014/main" id="{F0025781-322B-4A20-8C82-58D7D66F8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" y="-6"/>
                <a:ext cx="438" cy="45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0 h 21600"/>
                  <a:gd name="T6" fmla="*/ 2160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 fill="none">
                    <a:moveTo>
                      <a:pt x="0" y="0"/>
                    </a:moveTo>
                    <a:cubicBezTo>
                      <a:pt x="11929" y="0"/>
                      <a:pt x="21600" y="9671"/>
                      <a:pt x="21600" y="21600"/>
                    </a:cubicBezTo>
                  </a:path>
                  <a:path w="21600" h="21600" stroke="0">
                    <a:moveTo>
                      <a:pt x="0" y="0"/>
                    </a:moveTo>
                    <a:cubicBezTo>
                      <a:pt x="11929" y="0"/>
                      <a:pt x="21600" y="9671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26886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8" name="任意多边形 14387">
                <a:extLst>
                  <a:ext uri="{FF2B5EF4-FFF2-40B4-BE49-F238E27FC236}">
                    <a16:creationId xmlns:a16="http://schemas.microsoft.com/office/drawing/2014/main" id="{80F6B3DC-2370-43FC-B203-784806FEF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0" y="0"/>
                <a:ext cx="910" cy="889"/>
              </a:xfrm>
              <a:custGeom>
                <a:avLst/>
                <a:gdLst>
                  <a:gd name="T0" fmla="*/ 0 w 21813"/>
                  <a:gd name="T1" fmla="*/ 1 h 21816"/>
                  <a:gd name="T2" fmla="*/ 0 w 21813"/>
                  <a:gd name="T3" fmla="*/ 1 h 21816"/>
                  <a:gd name="T4" fmla="*/ 21600 w 21813"/>
                  <a:gd name="T5" fmla="*/ 21601 h 21816"/>
                  <a:gd name="T6" fmla="*/ 21599 w 21813"/>
                  <a:gd name="T7" fmla="*/ 21817 h 21816"/>
                  <a:gd name="T8" fmla="*/ 0 w 21813"/>
                  <a:gd name="T9" fmla="*/ 1 h 21816"/>
                  <a:gd name="T10" fmla="*/ 0 w 21813"/>
                  <a:gd name="T11" fmla="*/ 1 h 21816"/>
                  <a:gd name="T12" fmla="*/ 21600 w 21813"/>
                  <a:gd name="T13" fmla="*/ 21601 h 21816"/>
                  <a:gd name="T14" fmla="*/ 21599 w 21813"/>
                  <a:gd name="T15" fmla="*/ 21817 h 21816"/>
                  <a:gd name="T16" fmla="*/ 213 w 21813"/>
                  <a:gd name="T17" fmla="*/ 21600 h 21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813" h="21816" fill="none">
                    <a:moveTo>
                      <a:pt x="0" y="1"/>
                    </a:moveTo>
                    <a:cubicBezTo>
                      <a:pt x="-142" y="1"/>
                      <a:pt x="-71" y="1"/>
                      <a:pt x="0" y="1"/>
                    </a:cubicBezTo>
                    <a:cubicBezTo>
                      <a:pt x="11929" y="1"/>
                      <a:pt x="21600" y="9672"/>
                      <a:pt x="21600" y="21601"/>
                    </a:cubicBezTo>
                    <a:cubicBezTo>
                      <a:pt x="21600" y="21673"/>
                      <a:pt x="21600" y="21746"/>
                      <a:pt x="21599" y="21817"/>
                    </a:cubicBezTo>
                  </a:path>
                  <a:path w="21813" h="21816" stroke="0">
                    <a:moveTo>
                      <a:pt x="0" y="1"/>
                    </a:moveTo>
                    <a:cubicBezTo>
                      <a:pt x="-142" y="1"/>
                      <a:pt x="-71" y="1"/>
                      <a:pt x="0" y="1"/>
                    </a:cubicBezTo>
                    <a:cubicBezTo>
                      <a:pt x="11929" y="1"/>
                      <a:pt x="21600" y="9672"/>
                      <a:pt x="21600" y="21601"/>
                    </a:cubicBezTo>
                    <a:cubicBezTo>
                      <a:pt x="21600" y="21673"/>
                      <a:pt x="21600" y="21746"/>
                      <a:pt x="21599" y="21817"/>
                    </a:cubicBezTo>
                    <a:lnTo>
                      <a:pt x="21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26886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33" name="直接连接符 14388">
              <a:extLst>
                <a:ext uri="{FF2B5EF4-FFF2-40B4-BE49-F238E27FC236}">
                  <a16:creationId xmlns:a16="http://schemas.microsoft.com/office/drawing/2014/main" id="{0F02EDFD-A9F0-4DFC-A20E-29D2A7AD6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" y="71"/>
              <a:ext cx="45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直接连接符 14389">
              <a:extLst>
                <a:ext uri="{FF2B5EF4-FFF2-40B4-BE49-F238E27FC236}">
                  <a16:creationId xmlns:a16="http://schemas.microsoft.com/office/drawing/2014/main" id="{8AA8D6D4-0B31-425E-9F0E-07C76485F8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439"/>
              <a:ext cx="0" cy="45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" name="文本框 14390">
              <a:extLst>
                <a:ext uri="{FF2B5EF4-FFF2-40B4-BE49-F238E27FC236}">
                  <a16:creationId xmlns:a16="http://schemas.microsoft.com/office/drawing/2014/main" id="{687207FC-929D-4DD7-9103-97029B3BD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" y="520"/>
              <a:ext cx="25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ts val="4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宽</a:t>
              </a:r>
            </a:p>
          </p:txBody>
        </p:sp>
        <p:sp>
          <p:nvSpPr>
            <p:cNvPr id="36" name="文本框 14391">
              <a:extLst>
                <a:ext uri="{FF2B5EF4-FFF2-40B4-BE49-F238E27FC236}">
                  <a16:creationId xmlns:a16="http://schemas.microsoft.com/office/drawing/2014/main" id="{24E69F9D-C9B3-4C04-939F-C426F11FB9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" y="23"/>
              <a:ext cx="25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ts val="4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宽</a:t>
              </a: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DE97D842-BDAF-4BA6-8928-3B9FF6C06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604" y="1853310"/>
            <a:ext cx="42306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将三个投影面展开在一个平面内，</a:t>
            </a:r>
            <a:endParaRPr lang="en-US" altLang="zh-CN" sz="20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spcBef>
                <a:spcPct val="50000"/>
              </a:spcBef>
            </a:pP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得到这个物体的一张三视图</a:t>
            </a: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79F22FCB-8460-4052-9B52-CA95D1CCA412}"/>
              </a:ext>
            </a:extLst>
          </p:cNvPr>
          <p:cNvSpPr/>
          <p:nvPr/>
        </p:nvSpPr>
        <p:spPr>
          <a:xfrm>
            <a:off x="1696604" y="3668479"/>
            <a:ext cx="4572000" cy="171059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主俯长对正、主左高平齐、俯左宽相等</a:t>
            </a:r>
            <a:endParaRPr lang="zh-CN" altLang="en-US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即</a:t>
            </a:r>
            <a:r>
              <a:rPr lang="en-US" altLang="zh-CN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:</a:t>
            </a:r>
            <a:r>
              <a:rPr lang="zh-CN" altLang="en-US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主视图和俯视图的长要相等</a:t>
            </a:r>
          </a:p>
          <a:p>
            <a:pPr defTabSz="685800">
              <a:lnSpc>
                <a:spcPct val="150000"/>
              </a:lnSpc>
            </a:pPr>
            <a:r>
              <a:rPr lang="zh-CN" altLang="en-US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主视图和左视图的高要相等</a:t>
            </a:r>
          </a:p>
          <a:p>
            <a:pPr defTabSz="685800">
              <a:lnSpc>
                <a:spcPct val="150000"/>
              </a:lnSpc>
            </a:pPr>
            <a:r>
              <a:rPr lang="zh-CN" altLang="en-US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左视图和俯视图的宽要相等</a:t>
            </a:r>
            <a:r>
              <a:rPr lang="zh-CN" altLang="en-US" sz="135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58A4AB1-1AF4-46E1-A6D9-4F5504E89C45}"/>
              </a:ext>
            </a:extLst>
          </p:cNvPr>
          <p:cNvSpPr txBox="1"/>
          <p:nvPr/>
        </p:nvSpPr>
        <p:spPr>
          <a:xfrm>
            <a:off x="1696604" y="2991727"/>
            <a:ext cx="1711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投影规则：</a:t>
            </a:r>
          </a:p>
        </p:txBody>
      </p:sp>
    </p:spTree>
    <p:extLst>
      <p:ext uri="{BB962C8B-B14F-4D97-AF65-F5344CB8AC3E}">
        <p14:creationId xmlns:p14="http://schemas.microsoft.com/office/powerpoint/2010/main" val="10336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973</Words>
  <Application>Microsoft Office PowerPoint</Application>
  <PresentationFormat>宽屏</PresentationFormat>
  <Paragraphs>147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思源黑体 CN Bold</vt:lpstr>
      <vt:lpstr>思源黑体 CN Light</vt:lpstr>
      <vt:lpstr>思源宋体 CN Light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56</cp:revision>
  <dcterms:created xsi:type="dcterms:W3CDTF">2020-03-21T06:52:04Z</dcterms:created>
  <dcterms:modified xsi:type="dcterms:W3CDTF">2021-01-09T09:41:14Z</dcterms:modified>
</cp:coreProperties>
</file>