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5" r:id="rId2"/>
    <p:sldId id="256" r:id="rId3"/>
    <p:sldId id="456" r:id="rId4"/>
    <p:sldId id="462" r:id="rId5"/>
    <p:sldId id="454" r:id="rId6"/>
    <p:sldId id="455" r:id="rId7"/>
    <p:sldId id="464" r:id="rId8"/>
    <p:sldId id="453" r:id="rId9"/>
    <p:sldId id="458" r:id="rId10"/>
    <p:sldId id="457" r:id="rId11"/>
    <p:sldId id="466" r:id="rId12"/>
    <p:sldId id="459" r:id="rId13"/>
    <p:sldId id="460" r:id="rId14"/>
    <p:sldId id="461" r:id="rId15"/>
    <p:sldId id="467" r:id="rId16"/>
    <p:sldId id="287" r:id="rId17"/>
    <p:sldId id="468" r:id="rId18"/>
    <p:sldId id="46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94704" autoAdjust="0"/>
  </p:normalViewPr>
  <p:slideViewPr>
    <p:cSldViewPr snapToGrid="0">
      <p:cViewPr varScale="1">
        <p:scale>
          <a:sx n="84" d="100"/>
          <a:sy n="84" d="100"/>
        </p:scale>
        <p:origin x="-90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3953797-E0BF-43AB-B885-FF19A83EBFB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A2AA3BB8-0EEA-488F-9A83-501CDD74C32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617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33235" y="1655180"/>
            <a:ext cx="2372811" cy="4178461"/>
          </a:xfrm>
          <a:custGeom>
            <a:avLst/>
            <a:gdLst>
              <a:gd name="connsiteX0" fmla="*/ 0 w 2372811"/>
              <a:gd name="connsiteY0" fmla="*/ 0 h 4178461"/>
              <a:gd name="connsiteX1" fmla="*/ 2372811 w 2372811"/>
              <a:gd name="connsiteY1" fmla="*/ 0 h 4178461"/>
              <a:gd name="connsiteX2" fmla="*/ 2372811 w 2372811"/>
              <a:gd name="connsiteY2" fmla="*/ 4178461 h 4178461"/>
              <a:gd name="connsiteX3" fmla="*/ 0 w 2372811"/>
              <a:gd name="connsiteY3" fmla="*/ 4178461 h 4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2811" h="4178461">
                <a:moveTo>
                  <a:pt x="0" y="0"/>
                </a:moveTo>
                <a:lnTo>
                  <a:pt x="2372811" y="0"/>
                </a:lnTo>
                <a:lnTo>
                  <a:pt x="2372811" y="4178461"/>
                </a:lnTo>
                <a:lnTo>
                  <a:pt x="0" y="4178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84480" y="-1"/>
            <a:ext cx="198120" cy="783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 rot="5400000" flipH="1" flipV="1">
            <a:off x="6197581" y="434714"/>
            <a:ext cx="6429138" cy="5559710"/>
          </a:xfrm>
          <a:custGeom>
            <a:avLst/>
            <a:gdLst>
              <a:gd name="connsiteX0" fmla="*/ 6188680 w 8923843"/>
              <a:gd name="connsiteY0" fmla="*/ 823 h 5813936"/>
              <a:gd name="connsiteX1" fmla="*/ 8769732 w 8923843"/>
              <a:gd name="connsiteY1" fmla="*/ 824331 h 5813936"/>
              <a:gd name="connsiteX2" fmla="*/ 8923843 w 8923843"/>
              <a:gd name="connsiteY2" fmla="*/ 901918 h 5813936"/>
              <a:gd name="connsiteX3" fmla="*/ 8923843 w 8923843"/>
              <a:gd name="connsiteY3" fmla="*/ 5813936 h 5813936"/>
              <a:gd name="connsiteX4" fmla="*/ 1424 w 8923843"/>
              <a:gd name="connsiteY4" fmla="*/ 5813936 h 5813936"/>
              <a:gd name="connsiteX5" fmla="*/ 407 w 8923843"/>
              <a:gd name="connsiteY5" fmla="*/ 5733123 h 5813936"/>
              <a:gd name="connsiteX6" fmla="*/ 408493 w 8923843"/>
              <a:gd name="connsiteY6" fmla="*/ 3642236 h 5813936"/>
              <a:gd name="connsiteX7" fmla="*/ 3018344 w 8923843"/>
              <a:gd name="connsiteY7" fmla="*/ 2480186 h 5813936"/>
              <a:gd name="connsiteX8" fmla="*/ 5971093 w 8923843"/>
              <a:gd name="connsiteY8" fmla="*/ 22736 h 5813936"/>
              <a:gd name="connsiteX9" fmla="*/ 6188680 w 8923843"/>
              <a:gd name="connsiteY9" fmla="*/ 823 h 581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3843" h="5813936">
                <a:moveTo>
                  <a:pt x="6188680" y="823"/>
                </a:moveTo>
                <a:cubicBezTo>
                  <a:pt x="6944851" y="-22098"/>
                  <a:pt x="7991236" y="437665"/>
                  <a:pt x="8769732" y="824331"/>
                </a:cubicBezTo>
                <a:lnTo>
                  <a:pt x="8923843" y="901918"/>
                </a:lnTo>
                <a:lnTo>
                  <a:pt x="8923843" y="5813936"/>
                </a:lnTo>
                <a:lnTo>
                  <a:pt x="1424" y="5813936"/>
                </a:lnTo>
                <a:lnTo>
                  <a:pt x="407" y="5733123"/>
                </a:lnTo>
                <a:cubicBezTo>
                  <a:pt x="-4654" y="5079916"/>
                  <a:pt x="32256" y="4113724"/>
                  <a:pt x="408493" y="3642236"/>
                </a:cubicBezTo>
                <a:cubicBezTo>
                  <a:pt x="910143" y="3013586"/>
                  <a:pt x="2091243" y="3083436"/>
                  <a:pt x="3018344" y="2480186"/>
                </a:cubicBezTo>
                <a:cubicBezTo>
                  <a:pt x="3945443" y="1876936"/>
                  <a:pt x="4863018" y="222761"/>
                  <a:pt x="5971093" y="22736"/>
                </a:cubicBezTo>
                <a:cubicBezTo>
                  <a:pt x="6040348" y="10235"/>
                  <a:pt x="6113063" y="3116"/>
                  <a:pt x="6188680" y="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2"/>
          <p:cNvPicPr preferRelativeResize="0"/>
          <p:nvPr/>
        </p:nvPicPr>
        <p:blipFill rotWithShape="1">
          <a:blip r:embed="rId3"/>
          <a:srcRect b="18806"/>
          <a:stretch>
            <a:fillRect/>
          </a:stretch>
        </p:blipFill>
        <p:spPr>
          <a:xfrm>
            <a:off x="5011839" y="595086"/>
            <a:ext cx="6207836" cy="6262916"/>
          </a:xfrm>
          <a:custGeom>
            <a:avLst/>
            <a:gdLst>
              <a:gd name="connsiteX0" fmla="*/ 6461760 w 6461760"/>
              <a:gd name="connsiteY0" fmla="*/ 0 h 6519093"/>
              <a:gd name="connsiteX1" fmla="*/ 0 w 6461760"/>
              <a:gd name="connsiteY1" fmla="*/ 0 h 6519093"/>
              <a:gd name="connsiteX2" fmla="*/ 0 w 6461760"/>
              <a:gd name="connsiteY2" fmla="*/ 6519093 h 6519093"/>
              <a:gd name="connsiteX3" fmla="*/ 6461760 w 6461760"/>
              <a:gd name="connsiteY3" fmla="*/ 6519093 h 65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1760" h="6519093">
                <a:moveTo>
                  <a:pt x="6461760" y="0"/>
                </a:moveTo>
                <a:lnTo>
                  <a:pt x="0" y="0"/>
                </a:lnTo>
                <a:lnTo>
                  <a:pt x="0" y="6519093"/>
                </a:lnTo>
                <a:lnTo>
                  <a:pt x="6461760" y="65190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Block Arc 7"/>
          <p:cNvSpPr/>
          <p:nvPr/>
        </p:nvSpPr>
        <p:spPr>
          <a:xfrm rot="16200000">
            <a:off x="10968941" y="5539177"/>
            <a:ext cx="1784353" cy="1784353"/>
          </a:xfrm>
          <a:prstGeom prst="blockArc">
            <a:avLst>
              <a:gd name="adj1" fmla="val 10800000"/>
              <a:gd name="adj2" fmla="val 3531022"/>
              <a:gd name="adj3" fmla="val 15811"/>
            </a:avLst>
          </a:prstGeom>
          <a:solidFill>
            <a:schemeClr val="accent5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: Shape 9"/>
          <p:cNvSpPr/>
          <p:nvPr/>
        </p:nvSpPr>
        <p:spPr>
          <a:xfrm rot="10800000" flipH="1">
            <a:off x="9885505" y="0"/>
            <a:ext cx="2306495" cy="2303362"/>
          </a:xfrm>
          <a:custGeom>
            <a:avLst/>
            <a:gdLst>
              <a:gd name="connsiteX0" fmla="*/ 0 w 7703409"/>
              <a:gd name="connsiteY0" fmla="*/ 6580902 h 6580902"/>
              <a:gd name="connsiteX1" fmla="*/ 7703409 w 7703409"/>
              <a:gd name="connsiteY1" fmla="*/ 6580902 h 6580902"/>
              <a:gd name="connsiteX2" fmla="*/ 7703409 w 7703409"/>
              <a:gd name="connsiteY2" fmla="*/ 2172910 h 6580902"/>
              <a:gd name="connsiteX3" fmla="*/ 7500223 w 7703409"/>
              <a:gd name="connsiteY3" fmla="*/ 1924177 h 6580902"/>
              <a:gd name="connsiteX4" fmla="*/ 6474751 w 7703409"/>
              <a:gd name="connsiteY4" fmla="*/ 667220 h 6580902"/>
              <a:gd name="connsiteX5" fmla="*/ 5389679 w 7703409"/>
              <a:gd name="connsiteY5" fmla="*/ 2621 h 6580902"/>
              <a:gd name="connsiteX6" fmla="*/ 5010871 w 7703409"/>
              <a:gd name="connsiteY6" fmla="*/ 66586 h 6580902"/>
              <a:gd name="connsiteX7" fmla="*/ 2508110 w 7703409"/>
              <a:gd name="connsiteY7" fmla="*/ 4128762 h 6580902"/>
              <a:gd name="connsiteX8" fmla="*/ 704233 w 7703409"/>
              <a:gd name="connsiteY8" fmla="*/ 4745201 h 6580902"/>
              <a:gd name="connsiteX9" fmla="*/ 298124 w 7703409"/>
              <a:gd name="connsiteY9" fmla="*/ 6262590 h 6580902"/>
              <a:gd name="connsiteX10" fmla="*/ 43422 w 7703409"/>
              <a:gd name="connsiteY10" fmla="*/ 6558214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3409" h="6580902">
                <a:moveTo>
                  <a:pt x="0" y="6580902"/>
                </a:moveTo>
                <a:lnTo>
                  <a:pt x="7703409" y="6580902"/>
                </a:lnTo>
                <a:lnTo>
                  <a:pt x="7703409" y="2172910"/>
                </a:lnTo>
                <a:lnTo>
                  <a:pt x="7500223" y="1924177"/>
                </a:lnTo>
                <a:cubicBezTo>
                  <a:pt x="7160059" y="1496300"/>
                  <a:pt x="6825373" y="1040640"/>
                  <a:pt x="6474751" y="667220"/>
                </a:cubicBezTo>
                <a:cubicBezTo>
                  <a:pt x="6148919" y="323436"/>
                  <a:pt x="5769963" y="32998"/>
                  <a:pt x="5389679" y="2621"/>
                </a:cubicBezTo>
                <a:cubicBezTo>
                  <a:pt x="5262918" y="-7505"/>
                  <a:pt x="5136009" y="11266"/>
                  <a:pt x="5010871" y="66586"/>
                </a:cubicBezTo>
                <a:cubicBezTo>
                  <a:pt x="3858657" y="556577"/>
                  <a:pt x="3660324" y="3622966"/>
                  <a:pt x="2508110" y="4128762"/>
                </a:cubicBezTo>
                <a:cubicBezTo>
                  <a:pt x="1894225" y="4397466"/>
                  <a:pt x="1091453" y="3907476"/>
                  <a:pt x="704233" y="4745201"/>
                </a:cubicBezTo>
                <a:cubicBezTo>
                  <a:pt x="496456" y="5187773"/>
                  <a:pt x="515345" y="5835825"/>
                  <a:pt x="298124" y="6262590"/>
                </a:cubicBezTo>
                <a:cubicBezTo>
                  <a:pt x="227292" y="6400894"/>
                  <a:pt x="139931" y="6497707"/>
                  <a:pt x="43422" y="6558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19100" dist="317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1168" y="314185"/>
            <a:ext cx="128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skate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1" r="17531"/>
          <a:stretch>
            <a:fillRect/>
          </a:stretch>
        </p:blipFill>
        <p:spPr>
          <a:xfrm>
            <a:off x="6933235" y="1655180"/>
            <a:ext cx="2372811" cy="4178461"/>
          </a:xfrm>
        </p:spPr>
      </p:pic>
      <p:sp>
        <p:nvSpPr>
          <p:cNvPr id="24" name="矩形: 圆角 23"/>
          <p:cNvSpPr/>
          <p:nvPr/>
        </p:nvSpPr>
        <p:spPr>
          <a:xfrm>
            <a:off x="692917" y="5094239"/>
            <a:ext cx="1496595" cy="329300"/>
          </a:xfrm>
          <a:prstGeom prst="roundRect">
            <a:avLst>
              <a:gd name="adj" fmla="val 262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老师：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534446" y="5098982"/>
            <a:ext cx="1274250" cy="329300"/>
          </a:xfrm>
          <a:prstGeom prst="roundRect">
            <a:avLst>
              <a:gd name="adj" fmla="val 2626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时间：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2020.4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64006" y="2260896"/>
            <a:ext cx="5993949" cy="1490236"/>
            <a:chOff x="1442450" y="2578396"/>
            <a:chExt cx="5993949" cy="1490236"/>
          </a:xfrm>
        </p:grpSpPr>
        <p:sp>
          <p:nvSpPr>
            <p:cNvPr id="27" name="矩形 26"/>
            <p:cNvSpPr/>
            <p:nvPr/>
          </p:nvSpPr>
          <p:spPr bwMode="auto">
            <a:xfrm>
              <a:off x="1442450" y="2578396"/>
              <a:ext cx="59939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altLang="zh-CN" sz="5400" b="1" kern="100" dirty="0">
                  <a:cs typeface="+mn-ea"/>
                  <a:sym typeface="+mn-lt"/>
                </a:rPr>
                <a:t>21.1 </a:t>
              </a:r>
              <a:r>
                <a:rPr lang="zh-CN" altLang="en-US" sz="5400" b="1" kern="100" dirty="0">
                  <a:cs typeface="+mn-ea"/>
                  <a:sym typeface="+mn-lt"/>
                </a:rPr>
                <a:t>一元二次方程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571361" y="3730078"/>
              <a:ext cx="3472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1600" dirty="0">
                  <a:cs typeface="+mn-ea"/>
                  <a:sym typeface="+mn-lt"/>
                </a:rPr>
                <a:t>人教版  数学（初中）  （九年级 上）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634862" y="3577843"/>
              <a:ext cx="5439945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30" name="矩形 29"/>
          <p:cNvSpPr/>
          <p:nvPr/>
        </p:nvSpPr>
        <p:spPr bwMode="auto">
          <a:xfrm>
            <a:off x="654818" y="1542863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第二十一章 一元二次方程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1089" y="3790082"/>
            <a:ext cx="495808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824412" y="1168809"/>
          <a:ext cx="10543176" cy="488909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3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1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1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7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1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一元二次方程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一般</a:t>
                      </a:r>
                      <a:endParaRPr lang="en-US" altLang="zh-CN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形式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二次项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二次项</a:t>
                      </a:r>
                      <a:endParaRPr lang="en-US" altLang="zh-CN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系数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一次项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一次项</a:t>
                      </a:r>
                      <a:endParaRPr lang="en-US" altLang="zh-CN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系数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常数项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3x</a:t>
                      </a:r>
                      <a:r>
                        <a:rPr lang="zh-CN" altLang="zh-CN" sz="1800" b="0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=</a:t>
                      </a:r>
                      <a:r>
                        <a:rPr lang="en-US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x-1</a:t>
                      </a:r>
                    </a:p>
                    <a:p>
                      <a:pPr algn="ctr"/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(x+</a:t>
                      </a:r>
                      <a:r>
                        <a:rPr lang="en-US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)(x -1)=6</a:t>
                      </a:r>
                    </a:p>
                    <a:p>
                      <a:pPr algn="ctr"/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-7x</a:t>
                      </a:r>
                      <a:r>
                        <a:rPr lang="zh-CN" altLang="zh-CN" sz="1800" b="0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=0</a:t>
                      </a:r>
                    </a:p>
                    <a:p>
                      <a:pPr algn="ctr"/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95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60" marB="60960" anchor="ctr">
                    <a:blipFill>
                      <a:blip r:embed="rId3"/>
                      <a:stretch>
                        <a:fillRect l="-272" t="-477311" r="-372207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60" marB="60960" anchor="ctr">
                    <a:blipFill>
                      <a:blip r:embed="rId3"/>
                      <a:stretch>
                        <a:fillRect l="-272" t="-587179" r="-372207" b="-170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91292" y="1168808"/>
            <a:ext cx="5989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判断下列方程中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哪些是一元二次方程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sp>
        <p:nvSpPr>
          <p:cNvPr id="7" name="文本框 16388"/>
          <p:cNvSpPr txBox="1"/>
          <p:nvPr/>
        </p:nvSpPr>
        <p:spPr bwMode="auto">
          <a:xfrm>
            <a:off x="1091293" y="1832026"/>
            <a:ext cx="3814852" cy="4196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zh-CN" sz="2665" noProof="1">
                <a:solidFill>
                  <a:srgbClr val="000000"/>
                </a:solidFill>
                <a:cs typeface="+mn-ea"/>
                <a:sym typeface="+mn-lt"/>
              </a:rPr>
              <a:t>(1)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 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+  -3=0</a:t>
            </a:r>
          </a:p>
          <a:p>
            <a:pPr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marL="609600" indent="-609600" defTabSz="914400">
              <a:defRPr/>
            </a:pP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(2)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aseline="30000" noProof="1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-3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+4=0</a:t>
            </a:r>
          </a:p>
          <a:p>
            <a:pPr marL="609600" indent="-609600"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marL="609600" indent="-609600" defTabSz="914400">
              <a:defRPr/>
            </a:pP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(3)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 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-2y-3=0</a:t>
            </a:r>
          </a:p>
          <a:p>
            <a:pPr marL="609600" indent="-609600"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marL="609600" indent="-609600" defTabSz="914400">
              <a:defRPr/>
            </a:pP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(4)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a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zh-CN" altLang="en-US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+b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+c=0</a:t>
            </a:r>
          </a:p>
          <a:p>
            <a:pPr marL="609600" indent="-609600"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marL="609600" indent="-609600" defTabSz="914400">
              <a:defRPr/>
            </a:pP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(5)4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＋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3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－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2=(2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-1)</a:t>
            </a:r>
            <a:r>
              <a:rPr lang="en-US" altLang="zh-CN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</a:t>
            </a:r>
          </a:p>
          <a:p>
            <a:pPr marL="609600" indent="-609600"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47121" y="1758655"/>
                <a:ext cx="618281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21" y="1758655"/>
                <a:ext cx="618281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0" name="笑脸 9"/>
          <p:cNvSpPr/>
          <p:nvPr/>
        </p:nvSpPr>
        <p:spPr>
          <a:xfrm>
            <a:off x="4396898" y="1832026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笑脸 10"/>
          <p:cNvSpPr/>
          <p:nvPr/>
        </p:nvSpPr>
        <p:spPr>
          <a:xfrm>
            <a:off x="4396898" y="2563776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笑脸 11"/>
          <p:cNvSpPr/>
          <p:nvPr/>
        </p:nvSpPr>
        <p:spPr>
          <a:xfrm>
            <a:off x="4396897" y="3477684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笑脸 12"/>
          <p:cNvSpPr/>
          <p:nvPr/>
        </p:nvSpPr>
        <p:spPr>
          <a:xfrm>
            <a:off x="4417531" y="4345590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笑脸 13"/>
          <p:cNvSpPr/>
          <p:nvPr/>
        </p:nvSpPr>
        <p:spPr>
          <a:xfrm>
            <a:off x="5378886" y="5187290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12525" y="1788056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cs typeface="+mn-ea"/>
                <a:sym typeface="+mn-lt"/>
              </a:rPr>
              <a:t>分母中有未知数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12525" y="249777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cs typeface="+mn-ea"/>
                <a:sym typeface="+mn-lt"/>
              </a:rPr>
              <a:t>最高项次数为</a:t>
            </a:r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12525" y="344640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cs typeface="+mn-ea"/>
                <a:sym typeface="+mn-lt"/>
              </a:rPr>
              <a:t>有两个未知数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33508" y="425012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dirty="0">
                <a:cs typeface="+mn-ea"/>
                <a:sym typeface="+mn-lt"/>
              </a:rPr>
              <a:t>a</a:t>
            </a:r>
            <a:r>
              <a:rPr lang="zh-CN" altLang="en-US" dirty="0">
                <a:cs typeface="+mn-ea"/>
                <a:sym typeface="+mn-lt"/>
              </a:rPr>
              <a:t>可能为</a:t>
            </a:r>
            <a:r>
              <a:rPr lang="en-US" altLang="zh-CN" dirty="0">
                <a:cs typeface="+mn-ea"/>
                <a:sym typeface="+mn-lt"/>
              </a:rPr>
              <a:t>0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60873" y="5156005"/>
            <a:ext cx="423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cs typeface="+mn-ea"/>
                <a:sym typeface="+mn-lt"/>
              </a:rPr>
              <a:t>化简之后是一元一次方程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045388" y="1043854"/>
                <a:ext cx="9956441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2.</a:t>
                </a:r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已知</a:t>
                </a:r>
                <a:r>
                  <a:rPr lang="en-US" altLang="zh-CN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-2</a:t>
                </a:r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是关于</a:t>
                </a:r>
                <a:r>
                  <a:rPr lang="en-US" altLang="zh-CN" sz="2800" i="1" dirty="0">
                    <a:solidFill>
                      <a:prstClr val="black"/>
                    </a:solidFill>
                    <a:cs typeface="+mn-ea"/>
                    <a:sym typeface="+mn-lt"/>
                  </a:rPr>
                  <a:t>x</a:t>
                </a:r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的一元二次方程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−3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𝑥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𝑐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=0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的一个根，求</a:t>
                </a:r>
                <a:r>
                  <a:rPr lang="en-US" altLang="zh-CN" sz="2800" i="1" dirty="0">
                    <a:solidFill>
                      <a:prstClr val="black"/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的值</a:t>
                </a:r>
                <a:r>
                  <a:rPr lang="en-US" altLang="zh-CN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.</a:t>
                </a:r>
                <a:endParaRPr lang="zh-CN" altLang="en-US" sz="2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88" y="1043854"/>
                <a:ext cx="9956441" cy="1329851"/>
              </a:xfrm>
              <a:prstGeom prst="rect">
                <a:avLst/>
              </a:prstGeom>
              <a:blipFill rotWithShape="1">
                <a:blip r:embed="rId3"/>
                <a:stretch>
                  <a:fillRect l="-1224" b="-12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182919" y="2829278"/>
                <a:ext cx="6694381" cy="222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解：∵</a:t>
                </a:r>
                <a:r>
                  <a:rPr lang="en-US" altLang="zh-CN" sz="3200" i="1" dirty="0">
                    <a:solidFill>
                      <a:schemeClr val="tx1"/>
                    </a:solidFill>
                    <a:cs typeface="+mn-ea"/>
                    <a:sym typeface="+mn-lt"/>
                  </a:rPr>
                  <a:t>x</a:t>
                </a: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=-2</a:t>
                </a:r>
              </a:p>
              <a:p>
                <a:pPr defTabSz="914377">
                  <a:lnSpc>
                    <a:spcPct val="150000"/>
                  </a:lnSpc>
                </a:pP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   </a:t>
                </a: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(−2)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−3×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−2</m:t>
                        </m:r>
                      </m:e>
                    </m:d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𝑐</m:t>
                    </m:r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=0</m:t>
                    </m:r>
                  </m:oMath>
                </a14:m>
                <a:endParaRPr lang="en-US" altLang="zh-CN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377">
                  <a:lnSpc>
                    <a:spcPct val="150000"/>
                  </a:lnSpc>
                </a:pP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   </a:t>
                </a: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∴</a:t>
                </a:r>
                <a:r>
                  <a:rPr lang="en-US" altLang="zh-CN" sz="3200" i="1" dirty="0">
                    <a:solidFill>
                      <a:schemeClr val="tx1"/>
                    </a:solidFill>
                    <a:cs typeface="+mn-ea"/>
                    <a:sym typeface="+mn-lt"/>
                  </a:rPr>
                  <a:t>c</a:t>
                </a: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=-10</a:t>
                </a:r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19" y="2829278"/>
                <a:ext cx="6694381" cy="2229393"/>
              </a:xfrm>
              <a:prstGeom prst="rect">
                <a:avLst/>
              </a:prstGeom>
              <a:blipFill rotWithShape="1">
                <a:blip r:embed="rId4"/>
                <a:stretch>
                  <a:fillRect l="-2277" b="-84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99456" y="1384520"/>
            <a:ext cx="9577560" cy="149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3.</a:t>
            </a: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一元二次方程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(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m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+3)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²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+3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x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+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m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²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-9=0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有一个</a:t>
            </a:r>
            <a:r>
              <a:rPr lang="zh-CN" altLang="zh-CN" sz="3200" b="1" dirty="0">
                <a:solidFill>
                  <a:srgbClr val="FF0000"/>
                </a:solidFill>
                <a:cs typeface="+mn-ea"/>
                <a:sym typeface="+mn-lt"/>
              </a:rPr>
              <a:t>根为</a:t>
            </a:r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，</a:t>
            </a: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则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m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的值</a:t>
            </a: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为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_____</a:t>
            </a:r>
            <a:endParaRPr lang="zh-CN" altLang="zh-CN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5035" y="3038316"/>
            <a:ext cx="9395879" cy="146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分析：将</a:t>
            </a:r>
            <a:r>
              <a:rPr lang="en-US" altLang="zh-CN" sz="2400" dirty="0">
                <a:cs typeface="+mn-ea"/>
                <a:sym typeface="+mn-lt"/>
              </a:rPr>
              <a:t>x=0</a:t>
            </a:r>
            <a:r>
              <a:rPr lang="zh-CN" altLang="en-US" sz="2400" dirty="0">
                <a:cs typeface="+mn-ea"/>
                <a:sym typeface="+mn-lt"/>
              </a:rPr>
              <a:t>带入方程求得</a:t>
            </a:r>
            <a:r>
              <a:rPr lang="en-US" altLang="zh-CN" sz="2400" dirty="0">
                <a:cs typeface="+mn-ea"/>
                <a:sym typeface="+mn-lt"/>
              </a:rPr>
              <a:t>m=3</a:t>
            </a:r>
            <a:r>
              <a:rPr lang="zh-CN" altLang="en-US" sz="2400" dirty="0">
                <a:cs typeface="+mn-ea"/>
                <a:sym typeface="+mn-lt"/>
              </a:rPr>
              <a:t>或</a:t>
            </a:r>
            <a:r>
              <a:rPr lang="en-US" altLang="zh-CN" sz="2400" dirty="0">
                <a:cs typeface="+mn-ea"/>
                <a:sym typeface="+mn-lt"/>
              </a:rPr>
              <a:t>-3</a:t>
            </a:r>
            <a:r>
              <a:rPr lang="zh-CN" altLang="en-US" sz="2400" dirty="0">
                <a:cs typeface="+mn-ea"/>
                <a:sym typeface="+mn-lt"/>
              </a:rPr>
              <a:t>，而一元二次方程二次项系数不等于</a:t>
            </a:r>
            <a:r>
              <a:rPr lang="en-US" altLang="zh-CN" sz="2400" dirty="0">
                <a:cs typeface="+mn-ea"/>
                <a:sym typeface="+mn-lt"/>
              </a:rPr>
              <a:t>0</a:t>
            </a:r>
            <a:r>
              <a:rPr lang="zh-CN" altLang="en-US" sz="2400" dirty="0">
                <a:cs typeface="+mn-ea"/>
                <a:sym typeface="+mn-lt"/>
              </a:rPr>
              <a:t>，所以</a:t>
            </a:r>
            <a:r>
              <a:rPr lang="en-US" altLang="zh-CN" sz="2400" dirty="0">
                <a:cs typeface="+mn-ea"/>
                <a:sym typeface="+mn-lt"/>
              </a:rPr>
              <a:t>m=3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44241" y="1904280"/>
            <a:ext cx="82955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5865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endParaRPr lang="zh-CN" altLang="en-US" sz="586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06363" y="916797"/>
            <a:ext cx="11425767" cy="32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4.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关于</a:t>
            </a:r>
            <a:r>
              <a:rPr lang="en-US" altLang="zh-CN" sz="2400" i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的方程（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2a 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－ 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sz="2400" i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en-US" altLang="zh-CN" sz="2400" baseline="30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－ 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400" i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+a=0, </a:t>
            </a:r>
          </a:p>
          <a:p>
            <a:pPr defTabSz="91440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）在什么条件下此方程为一元二次方程？</a:t>
            </a:r>
          </a:p>
          <a:p>
            <a:pPr defTabSz="91440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）在什么条件下此方程为一元一次方程？</a:t>
            </a:r>
          </a:p>
          <a:p>
            <a:pPr defTabSz="914400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36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199457" y="3429000"/>
                <a:ext cx="10027439" cy="3363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lnSpc>
                    <a:spcPct val="150000"/>
                  </a:lnSpc>
                </a:pPr>
                <a:r>
                  <a:rPr lang="zh-CN" altLang="en-US" sz="2667" dirty="0">
                    <a:solidFill>
                      <a:schemeClr val="tx1"/>
                    </a:solidFill>
                    <a:cs typeface="+mn-ea"/>
                    <a:sym typeface="+mn-lt"/>
                  </a:rPr>
                  <a:t>提示：</a:t>
                </a:r>
                <a:endParaRPr lang="en-US" altLang="zh-CN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377">
                  <a:lnSpc>
                    <a:spcPct val="150000"/>
                  </a:lnSpc>
                </a:pPr>
                <a:r>
                  <a:rPr lang="zh-CN" altLang="en-US" sz="2667" dirty="0">
                    <a:solidFill>
                      <a:schemeClr val="tx1"/>
                    </a:solidFill>
                    <a:cs typeface="+mn-ea"/>
                    <a:sym typeface="+mn-lt"/>
                  </a:rPr>
                  <a:t>方程</a:t>
                </a:r>
                <a14:m>
                  <m:oMath xmlns:m="http://schemas.openxmlformats.org/officeDocument/2006/math">
                    <m:r>
                      <a:rPr lang="zh-CN" altLang="en-US" sz="2667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𝑎</m:t>
                    </m:r>
                    <m:sSup>
                      <m:sSupPr>
                        <m:ctrlPr>
                          <a:rPr lang="zh-CN" alt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zh-CN" alt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</m:e>
                      <m:sup>
                        <m:r>
                          <a:rPr lang="zh-CN" altLang="en-US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zh-CN" altLang="en-US" sz="2667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zh-CN" altLang="en-US" sz="2667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𝑏𝑥</m:t>
                    </m:r>
                    <m:r>
                      <a:rPr lang="zh-CN" altLang="en-US" sz="2667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zh-CN" altLang="en-US" sz="2667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𝑐</m:t>
                    </m:r>
                    <m:r>
                      <a:rPr lang="zh-CN" altLang="en-US" sz="2667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=0</m:t>
                    </m:r>
                    <m:r>
                      <a:rPr lang="zh-CN" altLang="en-US" sz="2667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，</m:t>
                    </m:r>
                  </m:oMath>
                </a14:m>
                <a:endParaRPr lang="en-US" altLang="zh-CN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377">
                  <a:lnSpc>
                    <a:spcPct val="150000"/>
                  </a:lnSpc>
                </a:pPr>
                <a:r>
                  <a:rPr lang="zh-CN" altLang="en-US" sz="2667" b="1" dirty="0">
                    <a:solidFill>
                      <a:schemeClr val="tx1"/>
                    </a:solidFill>
                    <a:cs typeface="+mn-ea"/>
                    <a:sym typeface="+mn-lt"/>
                  </a:rPr>
                  <a:t>当</a:t>
                </a:r>
                <a:r>
                  <a:rPr lang="zh-CN" altLang="en-US" sz="2667" b="1" u="sng" dirty="0">
                    <a:solidFill>
                      <a:schemeClr val="tx1"/>
                    </a:solidFill>
                    <a:cs typeface="+mn-ea"/>
                    <a:sym typeface="+mn-lt"/>
                  </a:rPr>
                  <a:t>               </a:t>
                </a:r>
                <a:r>
                  <a:rPr lang="zh-CN" altLang="en-US" sz="2667" b="1" dirty="0">
                    <a:solidFill>
                      <a:schemeClr val="tx1"/>
                    </a:solidFill>
                    <a:cs typeface="+mn-ea"/>
                    <a:sym typeface="+mn-lt"/>
                  </a:rPr>
                  <a:t>时，方程为一元二次方程。</a:t>
                </a:r>
                <a:endParaRPr lang="en-US" altLang="zh-CN" sz="2667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377">
                  <a:lnSpc>
                    <a:spcPct val="150000"/>
                  </a:lnSpc>
                </a:pPr>
                <a:r>
                  <a:rPr lang="zh-CN" altLang="en-US" sz="2667" b="1" dirty="0">
                    <a:solidFill>
                      <a:schemeClr val="tx1"/>
                    </a:solidFill>
                    <a:cs typeface="+mn-ea"/>
                    <a:sym typeface="+mn-lt"/>
                  </a:rPr>
                  <a:t>当</a:t>
                </a:r>
                <a:r>
                  <a:rPr lang="zh-CN" altLang="en-US" sz="2667" b="1" u="sng" dirty="0">
                    <a:solidFill>
                      <a:schemeClr val="tx1"/>
                    </a:solidFill>
                    <a:cs typeface="+mn-ea"/>
                    <a:sym typeface="+mn-lt"/>
                  </a:rPr>
                  <a:t>                         </a:t>
                </a:r>
                <a:r>
                  <a:rPr lang="zh-CN" altLang="en-US" sz="2667" b="1" dirty="0">
                    <a:solidFill>
                      <a:schemeClr val="tx1"/>
                    </a:solidFill>
                    <a:cs typeface="+mn-ea"/>
                    <a:sym typeface="+mn-lt"/>
                  </a:rPr>
                  <a:t>时，方程变为</a:t>
                </a:r>
                <a:r>
                  <a:rPr lang="en-US" altLang="zh-CN" sz="2667" b="1" dirty="0" err="1">
                    <a:solidFill>
                      <a:schemeClr val="tx1"/>
                    </a:solidFill>
                    <a:cs typeface="+mn-ea"/>
                    <a:sym typeface="+mn-lt"/>
                  </a:rPr>
                  <a:t>b</a:t>
                </a:r>
                <a:r>
                  <a:rPr lang="en-US" altLang="zh-CN" sz="2667" dirty="0" err="1">
                    <a:solidFill>
                      <a:schemeClr val="tx1"/>
                    </a:solidFill>
                    <a:cs typeface="+mn-ea"/>
                    <a:sym typeface="+mn-lt"/>
                  </a:rPr>
                  <a:t>x</a:t>
                </a:r>
                <a:r>
                  <a:rPr lang="en-US" altLang="zh-CN" sz="2667" b="1" dirty="0" err="1">
                    <a:solidFill>
                      <a:schemeClr val="tx1"/>
                    </a:solidFill>
                    <a:cs typeface="+mn-ea"/>
                    <a:sym typeface="+mn-lt"/>
                  </a:rPr>
                  <a:t>+c</a:t>
                </a:r>
                <a:r>
                  <a:rPr lang="en-US" altLang="zh-CN" sz="2667" b="1" dirty="0">
                    <a:solidFill>
                      <a:schemeClr val="tx1"/>
                    </a:solidFill>
                    <a:cs typeface="+mn-ea"/>
                    <a:sym typeface="+mn-lt"/>
                  </a:rPr>
                  <a:t>=0,</a:t>
                </a:r>
                <a:r>
                  <a:rPr lang="zh-CN" altLang="en-US" sz="2667" b="1" dirty="0">
                    <a:solidFill>
                      <a:schemeClr val="tx1"/>
                    </a:solidFill>
                    <a:cs typeface="+mn-ea"/>
                    <a:sym typeface="+mn-lt"/>
                  </a:rPr>
                  <a:t>是一元一次方程。</a:t>
                </a:r>
              </a:p>
              <a:p>
                <a:pPr defTabSz="914377">
                  <a:lnSpc>
                    <a:spcPct val="150000"/>
                  </a:lnSpc>
                </a:pPr>
                <a:endParaRPr lang="en-US" altLang="zh-CN" sz="1867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377">
                  <a:lnSpc>
                    <a:spcPct val="150000"/>
                  </a:lnSpc>
                </a:pPr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7" y="3429000"/>
                <a:ext cx="10027439" cy="3363934"/>
              </a:xfrm>
              <a:prstGeom prst="rect">
                <a:avLst/>
              </a:prstGeom>
              <a:blipFill rotWithShape="1">
                <a:blip r:embed="rId4"/>
                <a:stretch>
                  <a:fillRect l="-1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758405" y="4619745"/>
          <a:ext cx="964475" cy="56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8140" imgH="178435" progId="Equation.3">
                  <p:embed/>
                </p:oleObj>
              </mc:Choice>
              <mc:Fallback>
                <p:oleObj r:id="rId5" imgW="358140" imgH="178435" progId="Equation.3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405" y="4619745"/>
                        <a:ext cx="964475" cy="563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2010984" y="5260719"/>
          <a:ext cx="1765601" cy="58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713740" imgH="191135" progId="Equation.3">
                  <p:embed/>
                </p:oleObj>
              </mc:Choice>
              <mc:Fallback>
                <p:oleObj r:id="rId7" imgW="713740" imgH="191135" progId="Equation.3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984" y="5260719"/>
                        <a:ext cx="1765601" cy="588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894619" y="1140843"/>
                <a:ext cx="15565184" cy="538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defTabSz="914377" eaLnBrk="0" hangingPunct="0"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5.</a:t>
                </a:r>
                <a:r>
                  <a:rPr lang="en-US" altLang="zh-CN" sz="2400" i="1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为何值时，方程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𝑎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+1</m:t>
                        </m:r>
                      </m:sup>
                    </m:sSup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−2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𝑥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−7=0</m:t>
                    </m:r>
                  </m:oMath>
                </a14:m>
                <a:r>
                  <a:rPr lang="zh-CN" altLang="en-US" sz="24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为一元二次方程？</a:t>
                </a: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619" y="1140843"/>
                <a:ext cx="15565184" cy="538674"/>
              </a:xfrm>
              <a:prstGeom prst="rect">
                <a:avLst/>
              </a:prstGeom>
              <a:blipFill rotWithShape="1">
                <a:blip r:embed="rId3"/>
                <a:stretch>
                  <a:fillRect l="-627" b="-24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85036" y="2071979"/>
                <a:ext cx="13228320" cy="400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lnSpc>
                    <a:spcPct val="125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解：∵一元二次方程</a:t>
                </a:r>
                <a:endParaRPr lang="en-US" altLang="zh-CN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377">
                  <a:lnSpc>
                    <a:spcPct val="125000"/>
                  </a:lnSpc>
                </a:pP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eqArrPr>
                          <m:e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𝑎</m:t>
                            </m:r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−1≠0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+1=2</m:t>
                            </m:r>
                          </m:e>
                        </m:eqArr>
                      </m:e>
                    </m:d>
                    <m:r>
                      <a:rPr lang="en-US" altLang="zh-CN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  </a:t>
                </a:r>
                <a:endParaRPr lang="en-US" altLang="zh-CN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377">
                  <a:lnSpc>
                    <a:spcPct val="125000"/>
                  </a:lnSpc>
                </a:pP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解得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：</m:t>
                    </m:r>
                    <m:r>
                      <a:rPr lang="en-US" altLang="zh-CN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eqArrPr>
                          <m:e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𝑎</m:t>
                            </m:r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≠1</m:t>
                            </m:r>
                          </m:e>
                          <m:e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𝑎</m:t>
                            </m:r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=±1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377">
                  <a:lnSpc>
                    <a:spcPct val="125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∴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𝑎</m:t>
                    </m:r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=−1</m:t>
                    </m:r>
                  </m:oMath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36" y="2071979"/>
                <a:ext cx="13228320" cy="4003084"/>
              </a:xfrm>
              <a:prstGeom prst="rect">
                <a:avLst/>
              </a:prstGeom>
              <a:blipFill rotWithShape="1">
                <a:blip r:embed="rId4"/>
                <a:stretch>
                  <a:fillRect l="-1152" t="-304" b="-42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88572" y="1976166"/>
            <a:ext cx="9695543" cy="290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3200" dirty="0">
                <a:cs typeface="+mn-ea"/>
                <a:sym typeface="+mn-lt"/>
              </a:rPr>
              <a:t>以－</a:t>
            </a:r>
            <a:r>
              <a:rPr lang="en-US" altLang="zh-CN" sz="3200" dirty="0">
                <a:cs typeface="+mn-ea"/>
                <a:sym typeface="+mn-lt"/>
              </a:rPr>
              <a:t>5</a:t>
            </a:r>
            <a:r>
              <a:rPr lang="zh-CN" altLang="en-US" sz="3200" dirty="0">
                <a:cs typeface="+mn-ea"/>
                <a:sym typeface="+mn-lt"/>
              </a:rPr>
              <a:t>、</a:t>
            </a:r>
            <a:r>
              <a:rPr lang="en-US" altLang="zh-CN" sz="3200" dirty="0">
                <a:cs typeface="+mn-ea"/>
                <a:sym typeface="+mn-lt"/>
              </a:rPr>
              <a:t>1</a:t>
            </a:r>
            <a:r>
              <a:rPr lang="zh-CN" altLang="en-US" sz="3200" dirty="0">
                <a:cs typeface="+mn-ea"/>
                <a:sym typeface="+mn-lt"/>
              </a:rPr>
              <a:t>、</a:t>
            </a:r>
            <a:r>
              <a:rPr lang="en-US" altLang="zh-CN" sz="3200" dirty="0">
                <a:cs typeface="+mn-ea"/>
                <a:sym typeface="+mn-lt"/>
              </a:rPr>
              <a:t>0</a:t>
            </a:r>
            <a:r>
              <a:rPr lang="zh-CN" altLang="en-US" sz="3200" dirty="0">
                <a:cs typeface="+mn-ea"/>
                <a:sym typeface="+mn-lt"/>
              </a:rPr>
              <a:t>三个数分别作为一个一元二次方程的系数和常数项，请尽可能多的写出满足条件的不同的一元二次方程？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小组讨论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 rot="5400000" flipH="1" flipV="1">
            <a:off x="6197581" y="434714"/>
            <a:ext cx="6429138" cy="5559710"/>
          </a:xfrm>
          <a:custGeom>
            <a:avLst/>
            <a:gdLst>
              <a:gd name="connsiteX0" fmla="*/ 6188680 w 8923843"/>
              <a:gd name="connsiteY0" fmla="*/ 823 h 5813936"/>
              <a:gd name="connsiteX1" fmla="*/ 8769732 w 8923843"/>
              <a:gd name="connsiteY1" fmla="*/ 824331 h 5813936"/>
              <a:gd name="connsiteX2" fmla="*/ 8923843 w 8923843"/>
              <a:gd name="connsiteY2" fmla="*/ 901918 h 5813936"/>
              <a:gd name="connsiteX3" fmla="*/ 8923843 w 8923843"/>
              <a:gd name="connsiteY3" fmla="*/ 5813936 h 5813936"/>
              <a:gd name="connsiteX4" fmla="*/ 1424 w 8923843"/>
              <a:gd name="connsiteY4" fmla="*/ 5813936 h 5813936"/>
              <a:gd name="connsiteX5" fmla="*/ 407 w 8923843"/>
              <a:gd name="connsiteY5" fmla="*/ 5733123 h 5813936"/>
              <a:gd name="connsiteX6" fmla="*/ 408493 w 8923843"/>
              <a:gd name="connsiteY6" fmla="*/ 3642236 h 5813936"/>
              <a:gd name="connsiteX7" fmla="*/ 3018344 w 8923843"/>
              <a:gd name="connsiteY7" fmla="*/ 2480186 h 5813936"/>
              <a:gd name="connsiteX8" fmla="*/ 5971093 w 8923843"/>
              <a:gd name="connsiteY8" fmla="*/ 22736 h 5813936"/>
              <a:gd name="connsiteX9" fmla="*/ 6188680 w 8923843"/>
              <a:gd name="connsiteY9" fmla="*/ 823 h 581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3843" h="5813936">
                <a:moveTo>
                  <a:pt x="6188680" y="823"/>
                </a:moveTo>
                <a:cubicBezTo>
                  <a:pt x="6944851" y="-22098"/>
                  <a:pt x="7991236" y="437665"/>
                  <a:pt x="8769732" y="824331"/>
                </a:cubicBezTo>
                <a:lnTo>
                  <a:pt x="8923843" y="901918"/>
                </a:lnTo>
                <a:lnTo>
                  <a:pt x="8923843" y="5813936"/>
                </a:lnTo>
                <a:lnTo>
                  <a:pt x="1424" y="5813936"/>
                </a:lnTo>
                <a:lnTo>
                  <a:pt x="407" y="5733123"/>
                </a:lnTo>
                <a:cubicBezTo>
                  <a:pt x="-4654" y="5079916"/>
                  <a:pt x="32256" y="4113724"/>
                  <a:pt x="408493" y="3642236"/>
                </a:cubicBezTo>
                <a:cubicBezTo>
                  <a:pt x="910143" y="3013586"/>
                  <a:pt x="2091243" y="3083436"/>
                  <a:pt x="3018344" y="2480186"/>
                </a:cubicBezTo>
                <a:cubicBezTo>
                  <a:pt x="3945443" y="1876936"/>
                  <a:pt x="4863018" y="222761"/>
                  <a:pt x="5971093" y="22736"/>
                </a:cubicBezTo>
                <a:cubicBezTo>
                  <a:pt x="6040348" y="10235"/>
                  <a:pt x="6113063" y="3116"/>
                  <a:pt x="6188680" y="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2"/>
          <p:cNvPicPr preferRelativeResize="0"/>
          <p:nvPr/>
        </p:nvPicPr>
        <p:blipFill rotWithShape="1">
          <a:blip r:embed="rId3"/>
          <a:srcRect b="18806"/>
          <a:stretch>
            <a:fillRect/>
          </a:stretch>
        </p:blipFill>
        <p:spPr>
          <a:xfrm>
            <a:off x="5011839" y="595086"/>
            <a:ext cx="6207836" cy="6262916"/>
          </a:xfrm>
          <a:custGeom>
            <a:avLst/>
            <a:gdLst>
              <a:gd name="connsiteX0" fmla="*/ 6461760 w 6461760"/>
              <a:gd name="connsiteY0" fmla="*/ 0 h 6519093"/>
              <a:gd name="connsiteX1" fmla="*/ 0 w 6461760"/>
              <a:gd name="connsiteY1" fmla="*/ 0 h 6519093"/>
              <a:gd name="connsiteX2" fmla="*/ 0 w 6461760"/>
              <a:gd name="connsiteY2" fmla="*/ 6519093 h 6519093"/>
              <a:gd name="connsiteX3" fmla="*/ 6461760 w 6461760"/>
              <a:gd name="connsiteY3" fmla="*/ 6519093 h 65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1760" h="6519093">
                <a:moveTo>
                  <a:pt x="6461760" y="0"/>
                </a:moveTo>
                <a:lnTo>
                  <a:pt x="0" y="0"/>
                </a:lnTo>
                <a:lnTo>
                  <a:pt x="0" y="6519093"/>
                </a:lnTo>
                <a:lnTo>
                  <a:pt x="6461760" y="65190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Block Arc 7"/>
          <p:cNvSpPr/>
          <p:nvPr/>
        </p:nvSpPr>
        <p:spPr>
          <a:xfrm rot="16200000">
            <a:off x="10968941" y="5539177"/>
            <a:ext cx="1784353" cy="1784353"/>
          </a:xfrm>
          <a:prstGeom prst="blockArc">
            <a:avLst>
              <a:gd name="adj1" fmla="val 10800000"/>
              <a:gd name="adj2" fmla="val 3531022"/>
              <a:gd name="adj3" fmla="val 15811"/>
            </a:avLst>
          </a:prstGeom>
          <a:solidFill>
            <a:schemeClr val="accent5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: Shape 9"/>
          <p:cNvSpPr/>
          <p:nvPr/>
        </p:nvSpPr>
        <p:spPr>
          <a:xfrm rot="10800000" flipH="1">
            <a:off x="9885505" y="0"/>
            <a:ext cx="2306495" cy="2303362"/>
          </a:xfrm>
          <a:custGeom>
            <a:avLst/>
            <a:gdLst>
              <a:gd name="connsiteX0" fmla="*/ 0 w 7703409"/>
              <a:gd name="connsiteY0" fmla="*/ 6580902 h 6580902"/>
              <a:gd name="connsiteX1" fmla="*/ 7703409 w 7703409"/>
              <a:gd name="connsiteY1" fmla="*/ 6580902 h 6580902"/>
              <a:gd name="connsiteX2" fmla="*/ 7703409 w 7703409"/>
              <a:gd name="connsiteY2" fmla="*/ 2172910 h 6580902"/>
              <a:gd name="connsiteX3" fmla="*/ 7500223 w 7703409"/>
              <a:gd name="connsiteY3" fmla="*/ 1924177 h 6580902"/>
              <a:gd name="connsiteX4" fmla="*/ 6474751 w 7703409"/>
              <a:gd name="connsiteY4" fmla="*/ 667220 h 6580902"/>
              <a:gd name="connsiteX5" fmla="*/ 5389679 w 7703409"/>
              <a:gd name="connsiteY5" fmla="*/ 2621 h 6580902"/>
              <a:gd name="connsiteX6" fmla="*/ 5010871 w 7703409"/>
              <a:gd name="connsiteY6" fmla="*/ 66586 h 6580902"/>
              <a:gd name="connsiteX7" fmla="*/ 2508110 w 7703409"/>
              <a:gd name="connsiteY7" fmla="*/ 4128762 h 6580902"/>
              <a:gd name="connsiteX8" fmla="*/ 704233 w 7703409"/>
              <a:gd name="connsiteY8" fmla="*/ 4745201 h 6580902"/>
              <a:gd name="connsiteX9" fmla="*/ 298124 w 7703409"/>
              <a:gd name="connsiteY9" fmla="*/ 6262590 h 6580902"/>
              <a:gd name="connsiteX10" fmla="*/ 43422 w 7703409"/>
              <a:gd name="connsiteY10" fmla="*/ 6558214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3409" h="6580902">
                <a:moveTo>
                  <a:pt x="0" y="6580902"/>
                </a:moveTo>
                <a:lnTo>
                  <a:pt x="7703409" y="6580902"/>
                </a:lnTo>
                <a:lnTo>
                  <a:pt x="7703409" y="2172910"/>
                </a:lnTo>
                <a:lnTo>
                  <a:pt x="7500223" y="1924177"/>
                </a:lnTo>
                <a:cubicBezTo>
                  <a:pt x="7160059" y="1496300"/>
                  <a:pt x="6825373" y="1040640"/>
                  <a:pt x="6474751" y="667220"/>
                </a:cubicBezTo>
                <a:cubicBezTo>
                  <a:pt x="6148919" y="323436"/>
                  <a:pt x="5769963" y="32998"/>
                  <a:pt x="5389679" y="2621"/>
                </a:cubicBezTo>
                <a:cubicBezTo>
                  <a:pt x="5262918" y="-7505"/>
                  <a:pt x="5136009" y="11266"/>
                  <a:pt x="5010871" y="66586"/>
                </a:cubicBezTo>
                <a:cubicBezTo>
                  <a:pt x="3858657" y="556577"/>
                  <a:pt x="3660324" y="3622966"/>
                  <a:pt x="2508110" y="4128762"/>
                </a:cubicBezTo>
                <a:cubicBezTo>
                  <a:pt x="1894225" y="4397466"/>
                  <a:pt x="1091453" y="3907476"/>
                  <a:pt x="704233" y="4745201"/>
                </a:cubicBezTo>
                <a:cubicBezTo>
                  <a:pt x="496456" y="5187773"/>
                  <a:pt x="515345" y="5835825"/>
                  <a:pt x="298124" y="6262590"/>
                </a:cubicBezTo>
                <a:cubicBezTo>
                  <a:pt x="227292" y="6400894"/>
                  <a:pt x="139931" y="6497707"/>
                  <a:pt x="43422" y="6558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19100" dist="317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1168" y="314185"/>
            <a:ext cx="1282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1" r="17531"/>
          <a:stretch>
            <a:fillRect/>
          </a:stretch>
        </p:blipFill>
        <p:spPr>
          <a:xfrm>
            <a:off x="6933235" y="1655180"/>
            <a:ext cx="2372811" cy="4178461"/>
          </a:xfrm>
        </p:spPr>
      </p:pic>
      <p:sp>
        <p:nvSpPr>
          <p:cNvPr id="24" name="矩形: 圆角 23"/>
          <p:cNvSpPr/>
          <p:nvPr/>
        </p:nvSpPr>
        <p:spPr>
          <a:xfrm>
            <a:off x="692917" y="5094239"/>
            <a:ext cx="1496595" cy="329300"/>
          </a:xfrm>
          <a:prstGeom prst="roundRect">
            <a:avLst>
              <a:gd name="adj" fmla="val 262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老师：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534446" y="5098982"/>
            <a:ext cx="1274250" cy="329300"/>
          </a:xfrm>
          <a:prstGeom prst="roundRect">
            <a:avLst>
              <a:gd name="adj" fmla="val 2626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时间：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2020.4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64006" y="2260896"/>
            <a:ext cx="5632357" cy="1490236"/>
            <a:chOff x="1442450" y="2578396"/>
            <a:chExt cx="5632357" cy="1490236"/>
          </a:xfrm>
        </p:grpSpPr>
        <p:sp>
          <p:nvSpPr>
            <p:cNvPr id="27" name="矩形 26"/>
            <p:cNvSpPr/>
            <p:nvPr/>
          </p:nvSpPr>
          <p:spPr bwMode="auto">
            <a:xfrm>
              <a:off x="1442450" y="2578396"/>
              <a:ext cx="539689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>
                <a:defRPr/>
              </a:pPr>
              <a:r>
                <a:rPr lang="zh-CN" altLang="en-US" sz="5400" b="1" kern="100" dirty="0">
                  <a:cs typeface="+mn-ea"/>
                  <a:sym typeface="+mn-lt"/>
                </a:rPr>
                <a:t>感谢各位的聆听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571361" y="3730078"/>
              <a:ext cx="3472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1600" dirty="0">
                  <a:cs typeface="+mn-ea"/>
                  <a:sym typeface="+mn-lt"/>
                </a:rPr>
                <a:t>人教版  数学（初中）  （九年级 上）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634862" y="3577843"/>
              <a:ext cx="5439945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30" name="矩形 29"/>
          <p:cNvSpPr/>
          <p:nvPr/>
        </p:nvSpPr>
        <p:spPr bwMode="auto">
          <a:xfrm>
            <a:off x="654818" y="1542863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第二十一章 一元二次方程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1089" y="3790082"/>
            <a:ext cx="495808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554787" y="332307"/>
            <a:ext cx="3240360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 言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3885" y="1541073"/>
            <a:ext cx="4663881" cy="38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5C00"/>
                </a:solidFill>
                <a:effectLst/>
                <a:uLnTx/>
                <a:uFillTx/>
                <a:cs typeface="+mn-ea"/>
                <a:sym typeface="+mn-lt"/>
              </a:rPr>
              <a:t>学习目标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83885" y="2185666"/>
            <a:ext cx="10348517" cy="143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．理解一元二次方程的概念；</a:t>
            </a:r>
            <a:b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</a:b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．掌握一元二次方程的一般式，正确认识二次项系数、一次项系数及常数项．</a:t>
            </a:r>
          </a:p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3. 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通过生活学习数学，并用数学解决生活中的常见问题。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3885" y="3881636"/>
            <a:ext cx="4663881" cy="38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5C00"/>
                </a:solidFill>
                <a:effectLst/>
                <a:uLnTx/>
                <a:uFillTx/>
                <a:cs typeface="+mn-ea"/>
                <a:sym typeface="+mn-lt"/>
              </a:rPr>
              <a:t>重点难点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3885" y="4526229"/>
            <a:ext cx="10045282" cy="158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cs typeface="+mn-ea"/>
                <a:sym typeface="+mn-lt"/>
              </a:rPr>
              <a:t>重点：一元二次方程的概念及其一般式。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cs typeface="+mn-ea"/>
                <a:sym typeface="+mn-lt"/>
              </a:rPr>
              <a:t>难点：通过提出问题，建立一元二次方程的数学模型，再由一元一次方程的概念迁移到一元二次方程的概念。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20273" y="1278214"/>
            <a:ext cx="9038167" cy="137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31900">
              <a:lnSpc>
                <a:spcPct val="200000"/>
              </a:lnSpc>
              <a:tabLst>
                <a:tab pos="82105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只含有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一个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未知数（元），未知数次数都是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，等号两边都是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整式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，这样的方程叫一元一次方程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16030" y="3527885"/>
            <a:ext cx="9505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一元一次方程的一般式</a:t>
            </a: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：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象 6"/>
              <p:cNvSpPr txBox="1"/>
              <p:nvPr/>
            </p:nvSpPr>
            <p:spPr bwMode="auto">
              <a:xfrm>
                <a:off x="6012176" y="3429000"/>
                <a:ext cx="2968259" cy="874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𝑎𝑥</m:t>
                      </m:r>
                      <m:r>
                        <a:rPr lang="zh-CN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r>
                        <a:rPr lang="zh-CN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𝑏</m:t>
                      </m:r>
                      <m:r>
                        <a:rPr lang="zh-CN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对象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76" y="3429000"/>
                <a:ext cx="2968259" cy="874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354503" y="4246996"/>
            <a:ext cx="451273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0" hangingPunct="0"/>
            <a:r>
              <a:rPr lang="en-US" altLang="zh-CN" sz="3735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en-US" altLang="zh-CN" sz="3735" dirty="0" err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a,b</a:t>
            </a:r>
            <a:r>
              <a:rPr lang="zh-CN" altLang="en-US" sz="3735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为常数， </a:t>
            </a:r>
            <a:r>
              <a:rPr lang="zh-CN" altLang="en-US" sz="4265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sz="4265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≠</a:t>
            </a:r>
            <a:r>
              <a:rPr lang="en-US" altLang="zh-CN" sz="4265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4265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4265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3560" y="1418583"/>
            <a:ext cx="133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dirty="0">
                <a:cs typeface="+mn-ea"/>
                <a:sym typeface="+mn-lt"/>
              </a:rPr>
              <a:t>概念</a:t>
            </a:r>
            <a:r>
              <a:rPr lang="zh-CN" altLang="en-US" sz="3200" dirty="0">
                <a:cs typeface="+mn-ea"/>
                <a:sym typeface="+mn-lt"/>
              </a:rPr>
              <a:t>：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一元一次方程知识点回顾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5246" y="1001932"/>
                <a:ext cx="10981508" cy="1703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4377">
                  <a:lnSpc>
                    <a:spcPct val="150000"/>
                  </a:lnSpc>
                  <a:defRPr/>
                </a:pPr>
                <a:r>
                  <a:rPr lang="zh-CN" altLang="en-US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问题</a:t>
                </a:r>
                <a:r>
                  <a:rPr lang="en-US" altLang="zh-CN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1: 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有一块矩形铁皮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长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100㎝,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宽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50㎝,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在它的四角各切去一个</a:t>
                </a:r>
                <a:r>
                  <a:rPr lang="zh-CN" altLang="en-US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正方形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然后将四周突出部分折起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就能制作一个</a:t>
                </a:r>
                <a:r>
                  <a:rPr lang="zh-CN" altLang="en-US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无盖方盒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如果要制作的方盒的底面积为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3600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𝑚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（</a:t>
                </a:r>
                <a:r>
                  <a:rPr lang="zh-CN" altLang="en-US" sz="2400" b="1" dirty="0">
                    <a:solidFill>
                      <a:srgbClr val="E1F0FF">
                        <a:lumMod val="25000"/>
                      </a:srgbClr>
                    </a:solidFill>
                    <a:cs typeface="+mn-ea"/>
                    <a:sym typeface="+mn-lt"/>
                  </a:rPr>
                  <a:t>蓝色部分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）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那么铁皮各角应切去多大的正方形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" y="1001932"/>
                <a:ext cx="10981508" cy="1703608"/>
              </a:xfrm>
              <a:prstGeom prst="rect">
                <a:avLst/>
              </a:prstGeom>
              <a:blipFill rotWithShape="1">
                <a:blip r:embed="rId3"/>
                <a:stretch>
                  <a:fillRect l="-832" r="-832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836795" y="3477684"/>
            <a:ext cx="3807611" cy="18959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4740198" y="3477684"/>
            <a:ext cx="226423" cy="1895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66621" y="417941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50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右大括号 8"/>
          <p:cNvSpPr/>
          <p:nvPr/>
        </p:nvSpPr>
        <p:spPr>
          <a:xfrm rot="5400000">
            <a:off x="2631339" y="3704059"/>
            <a:ext cx="226424" cy="379970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3451" y="5775517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100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757" y="3477683"/>
            <a:ext cx="513807" cy="51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8757" y="4859782"/>
            <a:ext cx="513807" cy="51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30599" y="3477685"/>
            <a:ext cx="513807" cy="51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29674" y="4859781"/>
            <a:ext cx="513807" cy="51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52564" y="3991490"/>
            <a:ext cx="2776185" cy="868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986419" y="4187425"/>
                <a:ext cx="14782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:r>
                  <a:rPr lang="en-US" altLang="zh-CN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3600</a:t>
                </a:r>
                <a:r>
                  <a:rPr lang="en-US" altLang="zh-CN" sz="2133" b="1" dirty="0">
                    <a:solidFill>
                      <a:srgbClr val="FF0000"/>
                    </a:solidFill>
                    <a:cs typeface="+mn-ea"/>
                    <a:sym typeface="+mn-lt"/>
                  </a:rPr>
                  <a:t>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3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13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𝑚</m:t>
                        </m:r>
                      </m:e>
                      <m:sup>
                        <m:r>
                          <a:rPr lang="en-US" altLang="zh-CN" sz="213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133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19" y="4187425"/>
                <a:ext cx="147829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61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5698694" y="3169907"/>
            <a:ext cx="3996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400" dirty="0">
                <a:cs typeface="+mn-ea"/>
                <a:sym typeface="+mn-lt"/>
              </a:rPr>
              <a:t>设切去的方形的边长为 </a:t>
            </a:r>
            <a:r>
              <a:rPr lang="en-US" altLang="zh-CN" sz="2400" dirty="0">
                <a:cs typeface="+mn-ea"/>
                <a:sym typeface="+mn-lt"/>
              </a:rPr>
              <a:t>x cm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右大括号 20"/>
          <p:cNvSpPr/>
          <p:nvPr/>
        </p:nvSpPr>
        <p:spPr>
          <a:xfrm rot="16200000">
            <a:off x="2627446" y="2470443"/>
            <a:ext cx="226423" cy="2776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64073" y="289091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x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3" name="右大括号 22"/>
          <p:cNvSpPr/>
          <p:nvPr/>
        </p:nvSpPr>
        <p:spPr>
          <a:xfrm rot="16200000">
            <a:off x="4273366" y="3103203"/>
            <a:ext cx="226423" cy="5147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95825" y="3360572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100-2x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5" name="右大括号 24"/>
          <p:cNvSpPr/>
          <p:nvPr/>
        </p:nvSpPr>
        <p:spPr>
          <a:xfrm flipH="1">
            <a:off x="1095659" y="3971747"/>
            <a:ext cx="226421" cy="8880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3174" y="4150310"/>
            <a:ext cx="100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50-2x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213160" y="3821218"/>
            <a:ext cx="5376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50000"/>
              </a:spcBef>
              <a:buNone/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(100-2</a:t>
            </a:r>
            <a:r>
              <a:rPr lang="en-US" altLang="zh-CN" i="1" dirty="0"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)(50-2</a:t>
            </a:r>
            <a:r>
              <a:rPr lang="en-US" altLang="zh-CN" i="1" dirty="0"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)=3600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68027" y="4737463"/>
            <a:ext cx="19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000" dirty="0">
                <a:cs typeface="+mn-ea"/>
                <a:sym typeface="+mn-lt"/>
              </a:rPr>
              <a:t>整理，得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68027" y="5575462"/>
            <a:ext cx="19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000" dirty="0">
                <a:cs typeface="+mn-ea"/>
                <a:sym typeface="+mn-lt"/>
              </a:rPr>
              <a:t>化简，得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712691" y="4767387"/>
                <a:ext cx="487680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4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−300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+1400=0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91" y="4767387"/>
                <a:ext cx="4876803" cy="377667"/>
              </a:xfrm>
              <a:prstGeom prst="rect">
                <a:avLst/>
              </a:prstGeom>
              <a:blipFill rotWithShape="1"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6994240" y="5575461"/>
                <a:ext cx="431370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−75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+350=0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40" y="5575461"/>
                <a:ext cx="4313704" cy="377667"/>
              </a:xfrm>
              <a:prstGeom prst="rect">
                <a:avLst/>
              </a:prstGeom>
              <a:blipFill rotWithShape="1"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0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情景思考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5" grpId="0" animBg="1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1185036" y="1255789"/>
            <a:ext cx="7085594" cy="424732"/>
            <a:chOff x="0" y="0"/>
            <a:chExt cx="40722635" cy="845485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0"/>
              <a:ext cx="40722635" cy="845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zh-CN" altLang="en-US" sz="2400" b="1" dirty="0">
                  <a:latin typeface="+mn-lt"/>
                  <a:ea typeface="+mn-ea"/>
                  <a:cs typeface="+mn-ea"/>
                  <a:sym typeface="+mn-lt"/>
                </a:rPr>
                <a:t>问题</a:t>
              </a:r>
              <a:r>
                <a:rPr lang="en-US" altLang="zh-CN" sz="2400" b="1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2400" b="1" dirty="0">
                  <a:latin typeface="+mn-lt"/>
                  <a:ea typeface="+mn-ea"/>
                  <a:cs typeface="+mn-ea"/>
                  <a:sym typeface="+mn-lt"/>
                </a:rPr>
                <a:t>：正方形桌面的面积是 </a:t>
              </a:r>
              <a:r>
                <a:rPr lang="en-US" altLang="zh-CN" sz="2400" b="1" dirty="0">
                  <a:latin typeface="+mn-lt"/>
                  <a:ea typeface="+mn-ea"/>
                  <a:cs typeface="+mn-ea"/>
                  <a:sym typeface="+mn-lt"/>
                </a:rPr>
                <a:t>4 m</a:t>
              </a:r>
              <a:r>
                <a:rPr lang="en-US" altLang="zh-CN" sz="2400" b="1" baseline="300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2400" b="1" dirty="0">
                  <a:latin typeface="+mn-lt"/>
                  <a:ea typeface="+mn-ea"/>
                  <a:cs typeface="+mn-ea"/>
                  <a:sym typeface="+mn-lt"/>
                </a:rPr>
                <a:t>，求它的边长？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4376057" y="3312946"/>
                <a:ext cx="66983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14377" eaLnBrk="1" hangingPunct="1">
                  <a:defRPr/>
                </a:pPr>
                <a:r>
                  <a:rPr lang="zh-CN" altLang="en-US" sz="24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解：设正方形桌面的边长是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 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𝑥</m:t>
                    </m:r>
                  </m:oMath>
                </a14:m>
                <a:endParaRPr lang="en-US" altLang="zh-CN" sz="24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6057" y="3312946"/>
                <a:ext cx="669834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56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44" y="2163918"/>
            <a:ext cx="2235499" cy="2792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460243" y="4130425"/>
                <a:ext cx="1733360" cy="671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42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42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42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42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=4</m:t>
                      </m:r>
                    </m:oMath>
                  </m:oMathPara>
                </a14:m>
                <a:endParaRPr lang="zh-CN" altLang="en-US" sz="4267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43" y="4130425"/>
                <a:ext cx="1733360" cy="6713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4376059" y="2642888"/>
            <a:ext cx="605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dirty="0">
                <a:cs typeface="+mn-ea"/>
                <a:sym typeface="+mn-lt"/>
              </a:rPr>
              <a:t>分析：正方形的面积</a:t>
            </a:r>
            <a:r>
              <a:rPr lang="en-US" altLang="zh-CN" sz="2400" dirty="0">
                <a:cs typeface="+mn-ea"/>
                <a:sym typeface="+mn-lt"/>
              </a:rPr>
              <a:t>=</a:t>
            </a:r>
            <a:r>
              <a:rPr lang="zh-CN" altLang="en-US" sz="2400" dirty="0">
                <a:cs typeface="+mn-ea"/>
                <a:sym typeface="+mn-lt"/>
              </a:rPr>
              <a:t>边长</a:t>
            </a:r>
            <a:r>
              <a:rPr lang="en-US" altLang="zh-CN" sz="2400" dirty="0">
                <a:cs typeface="+mn-ea"/>
                <a:sym typeface="+mn-lt"/>
              </a:rPr>
              <a:t>×</a:t>
            </a:r>
            <a:r>
              <a:rPr lang="zh-CN" altLang="en-US" sz="2400" dirty="0">
                <a:cs typeface="+mn-ea"/>
                <a:sym typeface="+mn-lt"/>
              </a:rPr>
              <a:t>边长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情景思考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>
                <a:spLocks noChangeArrowheads="1"/>
              </p:cNvSpPr>
              <p:nvPr/>
            </p:nvSpPr>
            <p:spPr bwMode="auto">
              <a:xfrm>
                <a:off x="1185036" y="2423412"/>
                <a:ext cx="410843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377">
                  <a:defRPr/>
                </a:pPr>
                <a:r>
                  <a:rPr lang="zh-CN" altLang="en-US" sz="32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解：设这个数为</a:t>
                </a:r>
                <a14:m>
                  <m:oMath xmlns:m="http://schemas.openxmlformats.org/officeDocument/2006/math">
                    <m:r>
                      <a:rPr lang="zh-CN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𝑥</m:t>
                    </m:r>
                  </m:oMath>
                </a14:m>
                <a:r>
                  <a:rPr lang="zh-CN" altLang="en-US" sz="32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，得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036" y="2423412"/>
                <a:ext cx="410843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709" t="-13684" r="-3264" b="-34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" name="矩形 9224"/>
          <p:cNvSpPr>
            <a:spLocks noChangeArrowheads="1"/>
          </p:cNvSpPr>
          <p:nvPr/>
        </p:nvSpPr>
        <p:spPr bwMode="auto">
          <a:xfrm>
            <a:off x="1185036" y="1266647"/>
            <a:ext cx="10752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问题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：一个数的平方是这个数的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倍，求这个数？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196694" y="3849814"/>
                <a:ext cx="2041648" cy="671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42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42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42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42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sz="42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6</m:t>
                      </m:r>
                      <m:r>
                        <a:rPr lang="zh-CN" altLang="en-US" sz="42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</m:oMath>
                  </m:oMathPara>
                </a14:m>
                <a:endParaRPr lang="zh-CN" altLang="en-US" sz="4267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694" y="3849814"/>
                <a:ext cx="2041648" cy="6713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1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情景思考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69" y="2800276"/>
            <a:ext cx="3706812" cy="2770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597691" y="1985224"/>
                <a:ext cx="3524867" cy="860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667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</m:t>
                      </m:r>
                      <m:f>
                        <m:fPr>
                          <m:ctrlP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den>
                      </m:f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=28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91" y="1985224"/>
                <a:ext cx="3524867" cy="860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620619" y="2179123"/>
                <a:ext cx="4313704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−75</m:t>
                      </m:r>
                      <m:r>
                        <a:rPr lang="zh-CN" alt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+350=0</m:t>
                      </m:r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619" y="2179123"/>
                <a:ext cx="4313704" cy="5035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853693" y="1202686"/>
            <a:ext cx="48965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665" dirty="0">
                <a:cs typeface="+mn-ea"/>
                <a:sym typeface="+mn-lt"/>
              </a:rPr>
              <a:t>观察下列各方程有什么共同点？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8973" y="2137148"/>
                <a:ext cx="1515991" cy="587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3733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373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373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3733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=4</m:t>
                      </m:r>
                    </m:oMath>
                  </m:oMathPara>
                </a14:m>
                <a:endParaRPr lang="zh-CN" altLang="en-US" sz="373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3" y="2137148"/>
                <a:ext cx="1515991" cy="5876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861896" y="2138993"/>
                <a:ext cx="1785361" cy="587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3733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373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3733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3733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=6</m:t>
                      </m:r>
                      <m:r>
                        <a:rPr lang="zh-CN" altLang="en-US" sz="3733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</m:oMath>
                  </m:oMathPara>
                </a14:m>
                <a:endParaRPr lang="zh-CN" altLang="en-US" sz="373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896" y="2138993"/>
                <a:ext cx="1785361" cy="5876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046481" y="4361311"/>
            <a:ext cx="481584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②只有一个未知数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46481" y="5230601"/>
            <a:ext cx="3703258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③未知数最高次数是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67518" y="3492020"/>
            <a:ext cx="479481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①等号两边都是整式</a:t>
            </a:r>
          </a:p>
        </p:txBody>
      </p:sp>
      <p:sp>
        <p:nvSpPr>
          <p:cNvPr id="16" name="椭圆 15"/>
          <p:cNvSpPr/>
          <p:nvPr/>
        </p:nvSpPr>
        <p:spPr>
          <a:xfrm>
            <a:off x="748972" y="2252364"/>
            <a:ext cx="436064" cy="472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865901" y="2273786"/>
            <a:ext cx="436064" cy="472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29959" y="2273786"/>
            <a:ext cx="436064" cy="472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341407" y="2282017"/>
            <a:ext cx="436064" cy="472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602504" y="2179123"/>
            <a:ext cx="259825" cy="3395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213126" y="2151654"/>
            <a:ext cx="259825" cy="3395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240666" y="2156979"/>
            <a:ext cx="259825" cy="3395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20614" y="2151654"/>
            <a:ext cx="259825" cy="3395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83205" y="1267504"/>
            <a:ext cx="9322872" cy="15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31900">
              <a:lnSpc>
                <a:spcPct val="150000"/>
              </a:lnSpc>
              <a:tabLst>
                <a:tab pos="82105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只含有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一个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未知数（元），并且未知数最高次数是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，等号两边都是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整式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，这样的方程叫一元二次方程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defTabSz="1231900">
              <a:lnSpc>
                <a:spcPct val="150000"/>
              </a:lnSpc>
              <a:tabLst>
                <a:tab pos="821055" algn="l"/>
              </a:tabLst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020234" y="3232736"/>
            <a:ext cx="10553457" cy="152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en-US" sz="3735" dirty="0">
                <a:latin typeface="+mn-lt"/>
                <a:ea typeface="+mn-ea"/>
                <a:cs typeface="+mn-ea"/>
                <a:sym typeface="+mn-lt"/>
              </a:rPr>
              <a:t>一元二次方程的一般式：</a:t>
            </a:r>
            <a:r>
              <a:rPr lang="en-US" altLang="zh-CN" sz="3735" i="1" dirty="0">
                <a:latin typeface="+mn-lt"/>
                <a:ea typeface="+mn-ea"/>
                <a:cs typeface="+mn-ea"/>
                <a:sym typeface="+mn-lt"/>
              </a:rPr>
              <a:t>ax</a:t>
            </a:r>
            <a:r>
              <a:rPr lang="en-US" altLang="zh-CN" sz="1335" i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i="1" dirty="0">
                <a:latin typeface="+mn-lt"/>
                <a:ea typeface="+mn-ea"/>
                <a:cs typeface="+mn-ea"/>
                <a:sym typeface="+mn-lt"/>
              </a:rPr>
              <a:t>bx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i="1" dirty="0"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zh-CN" altLang="en-US" sz="3735" b="1" dirty="0"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3735" i="1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3735" dirty="0">
                <a:latin typeface="+mn-lt"/>
                <a:ea typeface="+mn-ea"/>
                <a:cs typeface="+mn-ea"/>
                <a:sym typeface="+mn-lt"/>
              </a:rPr>
              <a:t>≠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zh-CN" altLang="en-US" sz="3735" b="1" dirty="0">
                <a:latin typeface="+mn-lt"/>
                <a:ea typeface="+mn-ea"/>
                <a:cs typeface="+mn-ea"/>
                <a:sym typeface="+mn-lt"/>
              </a:rPr>
              <a:t>）</a:t>
            </a:r>
          </a:p>
          <a:p>
            <a:pPr defTabSz="914400">
              <a:spcBef>
                <a:spcPct val="50000"/>
              </a:spcBef>
            </a:pPr>
            <a:r>
              <a:rPr lang="zh-CN" altLang="en-US" sz="3735" dirty="0">
                <a:latin typeface="+mn-lt"/>
                <a:ea typeface="+mn-ea"/>
                <a:cs typeface="+mn-ea"/>
                <a:sym typeface="+mn-lt"/>
              </a:rPr>
              <a:t>            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923" y="1248627"/>
            <a:ext cx="133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概念</a:t>
            </a:r>
            <a:r>
              <a:rPr lang="zh-CN" altLang="en-US" sz="3600" dirty="0">
                <a:solidFill>
                  <a:srgbClr val="FF0000"/>
                </a:solidFill>
                <a:cs typeface="+mn-ea"/>
                <a:sym typeface="+mn-lt"/>
              </a:rPr>
              <a:t>：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226628" y="3885162"/>
            <a:ext cx="7053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78764" y="3885162"/>
            <a:ext cx="7053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043817" y="3885162"/>
            <a:ext cx="47316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6226629" y="3353940"/>
            <a:ext cx="418012" cy="4615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239726" y="3356844"/>
            <a:ext cx="418012" cy="4615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579325" y="3882258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7531461" y="3882258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8280399" y="3882258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708979" y="432233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二次项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60749" y="4318185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一次项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12518" y="4311015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常数项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6435633" y="2983151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7448729" y="2985275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526436" y="257876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二次项系数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04087" y="2588007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一次项系数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20234" y="5036628"/>
            <a:ext cx="10426333" cy="10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31900">
              <a:lnSpc>
                <a:spcPct val="150000"/>
              </a:lnSpc>
              <a:tabLst>
                <a:tab pos="82105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使方程左右两边相等的未知数的值就是这个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一元二次方程的解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，一元二次方程的解也叫一元二次方程的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根。</a:t>
            </a:r>
            <a:endParaRPr lang="zh-CN" altLang="en-US" sz="32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一元二次方程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0" grpId="0" animBg="1"/>
      <p:bldP spid="21" grpId="0" animBg="1"/>
      <p:bldP spid="26" grpId="0"/>
      <p:bldP spid="27" grpId="0"/>
      <p:bldP spid="29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5362"/>
          <p:cNvSpPr>
            <a:spLocks noChangeArrowheads="1"/>
          </p:cNvSpPr>
          <p:nvPr/>
        </p:nvSpPr>
        <p:spPr bwMode="auto">
          <a:xfrm>
            <a:off x="698862" y="986561"/>
            <a:ext cx="10541235" cy="11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将下列方程化为一般形式，并分别指出它们的二次项、一次项和常数项及它们的系数：</a:t>
            </a:r>
          </a:p>
          <a:p>
            <a:pPr marL="0" indent="0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2400" b="1" dirty="0">
              <a:latin typeface="+mn-lt"/>
              <a:ea typeface="+mn-ea"/>
              <a:cs typeface="+mn-ea"/>
              <a:sym typeface="+mn-lt"/>
            </a:endParaRPr>
          </a:p>
          <a:p>
            <a:pPr marL="457200" indent="-457200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2400" b="1" dirty="0">
              <a:latin typeface="+mn-lt"/>
              <a:ea typeface="+mn-ea"/>
              <a:cs typeface="+mn-ea"/>
              <a:sym typeface="+mn-lt"/>
            </a:endParaRPr>
          </a:p>
          <a:p>
            <a:pPr marL="457200" indent="-457200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对象 15364"/>
              <p:cNvSpPr txBox="1"/>
              <p:nvPr/>
            </p:nvSpPr>
            <p:spPr bwMode="auto">
              <a:xfrm>
                <a:off x="1358282" y="2265359"/>
                <a:ext cx="4387141" cy="657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−1)=5(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+2)</m:t>
                      </m:r>
                    </m:oMath>
                  </m:oMathPara>
                </a14:m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对象 15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282" y="2265359"/>
                <a:ext cx="4387141" cy="6576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象 15378"/>
              <p:cNvSpPr txBox="1"/>
              <p:nvPr/>
            </p:nvSpPr>
            <p:spPr bwMode="auto">
              <a:xfrm>
                <a:off x="6054264" y="2294427"/>
                <a:ext cx="4944747" cy="865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x</m:t>
                          </m:r>
                        </m:e>
                        <m:sup>
                          <m:r>
                            <a:rPr lang="zh-CN" alt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+2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−6=2(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−3)</m:t>
                      </m:r>
                    </m:oMath>
                  </m:oMathPara>
                </a14:m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对象 15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264" y="2294427"/>
                <a:ext cx="4944747" cy="865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60377" y="3007360"/>
            <a:ext cx="15367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zh-CN" altLang="en-US" sz="2665" dirty="0">
                <a:latin typeface="+mn-lt"/>
                <a:ea typeface="+mn-ea"/>
                <a:cs typeface="+mn-ea"/>
                <a:sym typeface="+mn-lt"/>
              </a:rPr>
              <a:t>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象 9"/>
              <p:cNvSpPr txBox="1"/>
              <p:nvPr/>
            </p:nvSpPr>
            <p:spPr bwMode="auto">
              <a:xfrm>
                <a:off x="1673796" y="3695528"/>
                <a:ext cx="4216696" cy="662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667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x</m:t>
                          </m:r>
                        </m:e>
                        <m:sup>
                          <m:r>
                            <a:rPr lang="zh-CN" altLang="en-US" sz="2667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−8</m:t>
                      </m:r>
                      <m:r>
                        <m:rPr>
                          <m:sty m:val="p"/>
                        </m:rP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−10=0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对象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796" y="3695528"/>
                <a:ext cx="4216696" cy="6625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对象 10"/>
              <p:cNvSpPr txBox="1"/>
              <p:nvPr/>
            </p:nvSpPr>
            <p:spPr bwMode="auto">
              <a:xfrm>
                <a:off x="1049440" y="5893661"/>
                <a:ext cx="2686859" cy="554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常数项</m:t>
                      </m:r>
                      <m:r>
                        <a:rPr lang="en-US" altLang="zh-CN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:</m:t>
                      </m:r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－</m:t>
                      </m:r>
                      <m:r>
                        <m:rPr>
                          <m:nor/>
                        </m:rPr>
                        <a:rPr lang="zh-CN" altLang="en-US" sz="2667">
                          <a:solidFill>
                            <a:schemeClr val="tx1"/>
                          </a:solidFill>
                          <a:cs typeface="+mn-ea"/>
                          <a:sym typeface="+mn-lt"/>
                        </a:rPr>
                        <m:t>10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1" name="对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40" y="5893661"/>
                <a:ext cx="2686859" cy="5540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对象 11"/>
              <p:cNvSpPr txBox="1"/>
              <p:nvPr/>
            </p:nvSpPr>
            <p:spPr bwMode="auto">
              <a:xfrm>
                <a:off x="1049441" y="5190913"/>
                <a:ext cx="4805679" cy="473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一次项：－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8</m:t>
                      </m:r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，其系数为－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8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2" name="对象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41" y="5190913"/>
                <a:ext cx="4805679" cy="4739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对象 12"/>
              <p:cNvSpPr txBox="1"/>
              <p:nvPr/>
            </p:nvSpPr>
            <p:spPr bwMode="auto">
              <a:xfrm>
                <a:off x="1086981" y="4508438"/>
                <a:ext cx="3943167" cy="552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二次项：</m:t>
                      </m:r>
                      <m:r>
                        <a:rPr lang="zh-CN" altLang="en-US" sz="26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.</m:t>
                      </m:r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其系数为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.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" name="对象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6981" y="4508438"/>
                <a:ext cx="3943167" cy="5523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象 13"/>
              <p:cNvSpPr txBox="1"/>
              <p:nvPr/>
            </p:nvSpPr>
            <p:spPr bwMode="auto">
              <a:xfrm>
                <a:off x="1528728" y="2985200"/>
                <a:ext cx="4108449" cy="747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667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x</m:t>
                          </m:r>
                        </m:e>
                        <m:sup>
                          <m:r>
                            <a:rPr lang="zh-CN" altLang="en-US" sz="2667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=5</m:t>
                      </m:r>
                      <m:r>
                        <m:rPr>
                          <m:sty m:val="p"/>
                        </m:rP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+10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4" name="对象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8728" y="2985200"/>
                <a:ext cx="4108449" cy="7471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946018" y="2967761"/>
            <a:ext cx="15367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zh-CN" altLang="en-US" sz="2665" dirty="0">
                <a:latin typeface="+mn-lt"/>
                <a:ea typeface="+mn-ea"/>
                <a:cs typeface="+mn-ea"/>
                <a:sym typeface="+mn-lt"/>
              </a:rPr>
              <a:t>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对象 29"/>
              <p:cNvSpPr txBox="1"/>
              <p:nvPr/>
            </p:nvSpPr>
            <p:spPr bwMode="auto">
              <a:xfrm>
                <a:off x="6714366" y="3044692"/>
                <a:ext cx="4284644" cy="958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en-US" altLang="zh-CN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+2</m:t>
                      </m:r>
                      <m:r>
                        <a:rPr lang="en-US" altLang="zh-CN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en-US" altLang="zh-CN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−2</m:t>
                      </m:r>
                      <m:r>
                        <a:rPr lang="en-US" altLang="zh-CN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en-US" altLang="zh-CN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−6+6=0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0" name="对象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4366" y="3044692"/>
                <a:ext cx="4284644" cy="95885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对象 30"/>
              <p:cNvSpPr txBox="1"/>
              <p:nvPr/>
            </p:nvSpPr>
            <p:spPr bwMode="auto">
              <a:xfrm>
                <a:off x="6054264" y="5191519"/>
                <a:ext cx="4512733" cy="717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一次项：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0</m:t>
                      </m:r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、系数</m:t>
                      </m:r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: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0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1" name="对象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264" y="5191519"/>
                <a:ext cx="4512733" cy="7175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对象 31"/>
              <p:cNvSpPr txBox="1"/>
              <p:nvPr/>
            </p:nvSpPr>
            <p:spPr bwMode="auto">
              <a:xfrm>
                <a:off x="6054265" y="5909069"/>
                <a:ext cx="3170767" cy="766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常数项：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0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2" name="对象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265" y="5909069"/>
                <a:ext cx="3170767" cy="7662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对象 15382"/>
              <p:cNvSpPr txBox="1"/>
              <p:nvPr/>
            </p:nvSpPr>
            <p:spPr bwMode="auto">
              <a:xfrm>
                <a:off x="6054265" y="4475201"/>
                <a:ext cx="5185833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二次项：</m:t>
                      </m:r>
                      <m:sSup>
                        <m:sSupPr>
                          <m:ctrlP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、系数为</m:t>
                      </m:r>
                      <m:r>
                        <a:rPr lang="zh-CN" altLang="en-US" sz="26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1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4" name="对象 153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265" y="4475201"/>
                <a:ext cx="5185833" cy="6858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对象 29"/>
              <p:cNvSpPr txBox="1"/>
              <p:nvPr/>
            </p:nvSpPr>
            <p:spPr bwMode="auto">
              <a:xfrm>
                <a:off x="6714367" y="3671629"/>
                <a:ext cx="3158067" cy="958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zh-CN" altLang="en-US" sz="2667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8" name="对象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4367" y="3671629"/>
                <a:ext cx="3158067" cy="95885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0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9" grpId="0"/>
      <p:bldP spid="30" grpId="0"/>
      <p:bldP spid="31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Non AQR - Orange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FF5C00"/>
      </a:accent1>
      <a:accent2>
        <a:srgbClr val="FF8100"/>
      </a:accent2>
      <a:accent3>
        <a:srgbClr val="FF9F00"/>
      </a:accent3>
      <a:accent4>
        <a:srgbClr val="FFA74C"/>
      </a:accent4>
      <a:accent5>
        <a:srgbClr val="FFC34D"/>
      </a:accent5>
      <a:accent6>
        <a:srgbClr val="B44010"/>
      </a:accent6>
      <a:hlink>
        <a:srgbClr val="A05024"/>
      </a:hlink>
      <a:folHlink>
        <a:srgbClr val="FEC037"/>
      </a:folHlink>
    </a:clrScheme>
    <a:fontScheme name="pys5whx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宽屏</PresentationFormat>
  <Paragraphs>166</Paragraphs>
  <Slides>18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思源黑体 CN Light</vt:lpstr>
      <vt:lpstr>思源黑体 CN Medium</vt:lpstr>
      <vt:lpstr>思源黑体 CN Regular</vt:lpstr>
      <vt:lpstr>Arial</vt:lpstr>
      <vt:lpstr>Cambria Math</vt:lpstr>
      <vt:lpstr>办公资源网：www.bangongziyuan.com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办公资源网：www.bangongziyuan.com</cp:keywords>
  <cp:lastModifiedBy>天 下</cp:lastModifiedBy>
  <cp:revision>4</cp:revision>
  <dcterms:created xsi:type="dcterms:W3CDTF">2020-04-09T06:56:00Z</dcterms:created>
  <dcterms:modified xsi:type="dcterms:W3CDTF">2021-01-09T09:41:43Z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