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sldIdLst>
    <p:sldId id="265" r:id="rId2"/>
    <p:sldId id="256" r:id="rId3"/>
    <p:sldId id="459" r:id="rId4"/>
    <p:sldId id="466" r:id="rId5"/>
    <p:sldId id="467" r:id="rId6"/>
    <p:sldId id="472" r:id="rId7"/>
    <p:sldId id="473" r:id="rId8"/>
    <p:sldId id="468" r:id="rId9"/>
    <p:sldId id="469" r:id="rId10"/>
    <p:sldId id="470" r:id="rId11"/>
    <p:sldId id="471" r:id="rId12"/>
    <p:sldId id="474" r:id="rId13"/>
    <p:sldId id="475" r:id="rId14"/>
    <p:sldId id="287" r:id="rId15"/>
    <p:sldId id="266" r:id="rId1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7D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-84" y="-6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思源黑体 CN Regular" panose="020B0500000000000000" pitchFamily="34" charset="-122"/>
                <a:ea typeface="思源黑体 CN Regular" panose="020B0500000000000000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思源黑体 CN Regular" panose="020B0500000000000000" pitchFamily="34" charset="-122"/>
                <a:ea typeface="思源黑体 CN Regular" panose="020B0500000000000000" pitchFamily="34" charset="-122"/>
              </a:defRPr>
            </a:lvl1pPr>
          </a:lstStyle>
          <a:p>
            <a:fld id="{0DF66495-169B-4F00-AB68-13CFAEAC353E}" type="datetimeFigureOut">
              <a:rPr lang="zh-CN" altLang="en-US" smtClean="0"/>
              <a:t>2021/1/9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思源黑体 CN Regular" panose="020B0500000000000000" pitchFamily="34" charset="-122"/>
                <a:ea typeface="思源黑体 CN Regular" panose="020B0500000000000000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思源黑体 CN Regular" panose="020B0500000000000000" pitchFamily="34" charset="-122"/>
                <a:ea typeface="思源黑体 CN Regular" panose="020B0500000000000000" pitchFamily="34" charset="-122"/>
              </a:defRPr>
            </a:lvl1pPr>
          </a:lstStyle>
          <a:p>
            <a:fld id="{7410E093-9943-4F4A-A0BF-155931BC264E}" type="slidenum">
              <a:rPr lang="zh-CN" altLang="en-US" smtClean="0"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379620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思源黑体 CN Regular" panose="020B0500000000000000" pitchFamily="34" charset="-122"/>
        <a:ea typeface="思源黑体 CN Regular" panose="020B0500000000000000" pitchFamily="3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思源黑体 CN Regular" panose="020B0500000000000000" pitchFamily="34" charset="-122"/>
        <a:ea typeface="思源黑体 CN Regular" panose="020B0500000000000000" pitchFamily="3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思源黑体 CN Regular" panose="020B0500000000000000" pitchFamily="34" charset="-122"/>
        <a:ea typeface="思源黑体 CN Regular" panose="020B0500000000000000" pitchFamily="3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思源黑体 CN Regular" panose="020B0500000000000000" pitchFamily="34" charset="-122"/>
        <a:ea typeface="思源黑体 CN Regular" panose="020B0500000000000000" pitchFamily="3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思源黑体 CN Regular" panose="020B0500000000000000" pitchFamily="34" charset="-122"/>
        <a:ea typeface="思源黑体 CN Regular" panose="020B0500000000000000" pitchFamily="3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10E093-9943-4F4A-A0BF-155931BC264E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10E093-9943-4F4A-A0BF-155931BC264E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10E093-9943-4F4A-A0BF-155931BC264E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10E093-9943-4F4A-A0BF-155931BC264E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10E093-9943-4F4A-A0BF-155931BC264E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4AF39AF-2281-4A67-BEFF-C4B1DAD081C2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14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10E093-9943-4F4A-A0BF-155931BC264E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10E093-9943-4F4A-A0BF-155931BC264E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10E093-9943-4F4A-A0BF-155931BC264E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10E093-9943-4F4A-A0BF-155931BC264E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10E093-9943-4F4A-A0BF-155931BC264E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10E093-9943-4F4A-A0BF-155931BC264E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10E093-9943-4F4A-A0BF-155931BC264E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10E093-9943-4F4A-A0BF-155931BC264E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10E093-9943-4F4A-A0BF-155931BC264E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546100" y="364104"/>
            <a:ext cx="139700" cy="59928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9" name="直接连接符 8"/>
          <p:cNvCxnSpPr/>
          <p:nvPr userDrawn="1"/>
        </p:nvCxnSpPr>
        <p:spPr>
          <a:xfrm>
            <a:off x="546100" y="963386"/>
            <a:ext cx="11112500" cy="0"/>
          </a:xfrm>
          <a:prstGeom prst="line">
            <a:avLst/>
          </a:prstGeom>
          <a:ln>
            <a:solidFill>
              <a:srgbClr val="ED7D3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办公资源网：www.bangongziyuan.c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5D328-291A-47AC-BDFD-986BBBD9F7A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A03F8-67D8-4B14-B435-8036BD8CFE8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0"/>
          </p:nvPr>
        </p:nvSpPr>
        <p:spPr>
          <a:xfrm>
            <a:off x="7555524" y="0"/>
            <a:ext cx="4636477" cy="6858000"/>
          </a:xfrm>
          <a:custGeom>
            <a:avLst/>
            <a:gdLst>
              <a:gd name="connsiteX0" fmla="*/ 1622602 w 4636477"/>
              <a:gd name="connsiteY0" fmla="*/ 0 h 6858000"/>
              <a:gd name="connsiteX1" fmla="*/ 4636477 w 4636477"/>
              <a:gd name="connsiteY1" fmla="*/ 0 h 6858000"/>
              <a:gd name="connsiteX2" fmla="*/ 4636477 w 4636477"/>
              <a:gd name="connsiteY2" fmla="*/ 1221762 h 6858000"/>
              <a:gd name="connsiteX3" fmla="*/ 4434840 w 4636477"/>
              <a:gd name="connsiteY3" fmla="*/ 1211580 h 6858000"/>
              <a:gd name="connsiteX4" fmla="*/ 2217420 w 4636477"/>
              <a:gd name="connsiteY4" fmla="*/ 3429000 h 6858000"/>
              <a:gd name="connsiteX5" fmla="*/ 4434840 w 4636477"/>
              <a:gd name="connsiteY5" fmla="*/ 5646420 h 6858000"/>
              <a:gd name="connsiteX6" fmla="*/ 4636477 w 4636477"/>
              <a:gd name="connsiteY6" fmla="*/ 5636238 h 6858000"/>
              <a:gd name="connsiteX7" fmla="*/ 4636477 w 4636477"/>
              <a:gd name="connsiteY7" fmla="*/ 6858000 h 6858000"/>
              <a:gd name="connsiteX8" fmla="*/ 1622602 w 4636477"/>
              <a:gd name="connsiteY8" fmla="*/ 6858000 h 6858000"/>
              <a:gd name="connsiteX9" fmla="*/ 1613870 w 4636477"/>
              <a:gd name="connsiteY9" fmla="*/ 6851138 h 6858000"/>
              <a:gd name="connsiteX10" fmla="*/ 0 w 4636477"/>
              <a:gd name="connsiteY10" fmla="*/ 3429000 h 6858000"/>
              <a:gd name="connsiteX11" fmla="*/ 1613870 w 4636477"/>
              <a:gd name="connsiteY11" fmla="*/ 686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636477" h="6858000">
                <a:moveTo>
                  <a:pt x="1622602" y="0"/>
                </a:moveTo>
                <a:lnTo>
                  <a:pt x="4636477" y="0"/>
                </a:lnTo>
                <a:lnTo>
                  <a:pt x="4636477" y="1221762"/>
                </a:lnTo>
                <a:lnTo>
                  <a:pt x="4434840" y="1211580"/>
                </a:lnTo>
                <a:cubicBezTo>
                  <a:pt x="3210193" y="1211580"/>
                  <a:pt x="2217420" y="2204353"/>
                  <a:pt x="2217420" y="3429000"/>
                </a:cubicBezTo>
                <a:cubicBezTo>
                  <a:pt x="2217420" y="4653647"/>
                  <a:pt x="3210193" y="5646420"/>
                  <a:pt x="4434840" y="5646420"/>
                </a:cubicBezTo>
                <a:lnTo>
                  <a:pt x="4636477" y="5636238"/>
                </a:lnTo>
                <a:lnTo>
                  <a:pt x="4636477" y="6858000"/>
                </a:lnTo>
                <a:lnTo>
                  <a:pt x="1622602" y="6858000"/>
                </a:lnTo>
                <a:lnTo>
                  <a:pt x="1613870" y="6851138"/>
                </a:lnTo>
                <a:cubicBezTo>
                  <a:pt x="628240" y="6037723"/>
                  <a:pt x="0" y="4806728"/>
                  <a:pt x="0" y="3429000"/>
                </a:cubicBezTo>
                <a:cubicBezTo>
                  <a:pt x="0" y="2051272"/>
                  <a:pt x="628240" y="820277"/>
                  <a:pt x="1613870" y="6862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7.png"/><Relationship Id="rId4" Type="http://schemas.openxmlformats.org/officeDocument/2006/relationships/image" Target="../media/image7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8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0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3.w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2.jpe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2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oleObject" Target="../embeddings/oleObject4.bin"/><Relationship Id="rId4" Type="http://schemas.openxmlformats.org/officeDocument/2006/relationships/image" Target="../media/image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占位符 3"/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908" r="6796"/>
          <a:stretch>
            <a:fillRect/>
          </a:stretch>
        </p:blipFill>
        <p:spPr>
          <a:xfrm>
            <a:off x="7555524" y="0"/>
            <a:ext cx="4636477" cy="6858000"/>
          </a:xfrm>
        </p:spPr>
      </p:pic>
      <p:sp>
        <p:nvSpPr>
          <p:cNvPr id="9" name="Freeform: Shape 8"/>
          <p:cNvSpPr/>
          <p:nvPr/>
        </p:nvSpPr>
        <p:spPr>
          <a:xfrm>
            <a:off x="10155434" y="1526797"/>
            <a:ext cx="2036566" cy="3804406"/>
          </a:xfrm>
          <a:custGeom>
            <a:avLst/>
            <a:gdLst>
              <a:gd name="connsiteX0" fmla="*/ 1902203 w 2036566"/>
              <a:gd name="connsiteY0" fmla="*/ 0 h 3804406"/>
              <a:gd name="connsiteX1" fmla="*/ 2036566 w 2036566"/>
              <a:gd name="connsiteY1" fmla="*/ 6785 h 3804406"/>
              <a:gd name="connsiteX2" fmla="*/ 2036566 w 2036566"/>
              <a:gd name="connsiteY2" fmla="*/ 3797622 h 3804406"/>
              <a:gd name="connsiteX3" fmla="*/ 1902203 w 2036566"/>
              <a:gd name="connsiteY3" fmla="*/ 3804406 h 3804406"/>
              <a:gd name="connsiteX4" fmla="*/ 0 w 2036566"/>
              <a:gd name="connsiteY4" fmla="*/ 1902203 h 3804406"/>
              <a:gd name="connsiteX5" fmla="*/ 1902203 w 2036566"/>
              <a:gd name="connsiteY5" fmla="*/ 0 h 38044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36566" h="3804406">
                <a:moveTo>
                  <a:pt x="1902203" y="0"/>
                </a:moveTo>
                <a:lnTo>
                  <a:pt x="2036566" y="6785"/>
                </a:lnTo>
                <a:lnTo>
                  <a:pt x="2036566" y="3797622"/>
                </a:lnTo>
                <a:lnTo>
                  <a:pt x="1902203" y="3804406"/>
                </a:lnTo>
                <a:cubicBezTo>
                  <a:pt x="851645" y="3804406"/>
                  <a:pt x="0" y="2952761"/>
                  <a:pt x="0" y="1902203"/>
                </a:cubicBezTo>
                <a:cubicBezTo>
                  <a:pt x="0" y="851645"/>
                  <a:pt x="851645" y="0"/>
                  <a:pt x="1902203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7" name="Freeform: Shape 6"/>
          <p:cNvSpPr/>
          <p:nvPr/>
        </p:nvSpPr>
        <p:spPr bwMode="auto">
          <a:xfrm flipV="1">
            <a:off x="0" y="-1"/>
            <a:ext cx="1995768" cy="1635325"/>
          </a:xfrm>
          <a:custGeom>
            <a:avLst/>
            <a:gdLst>
              <a:gd name="connsiteX0" fmla="*/ 2052742 w 11970066"/>
              <a:gd name="connsiteY0" fmla="*/ 681 h 2803180"/>
              <a:gd name="connsiteX1" fmla="*/ 3386115 w 11970066"/>
              <a:gd name="connsiteY1" fmla="*/ 568859 h 2803180"/>
              <a:gd name="connsiteX2" fmla="*/ 3772186 w 11970066"/>
              <a:gd name="connsiteY2" fmla="*/ 999431 h 2803180"/>
              <a:gd name="connsiteX3" fmla="*/ 5714995 w 11970066"/>
              <a:gd name="connsiteY3" fmla="*/ 1237378 h 2803180"/>
              <a:gd name="connsiteX4" fmla="*/ 6636584 w 11970066"/>
              <a:gd name="connsiteY4" fmla="*/ 1973881 h 2803180"/>
              <a:gd name="connsiteX5" fmla="*/ 7371364 w 11970066"/>
              <a:gd name="connsiteY5" fmla="*/ 2155175 h 2803180"/>
              <a:gd name="connsiteX6" fmla="*/ 9077549 w 11970066"/>
              <a:gd name="connsiteY6" fmla="*/ 2189167 h 2803180"/>
              <a:gd name="connsiteX7" fmla="*/ 11667961 w 11970066"/>
              <a:gd name="connsiteY7" fmla="*/ 2529092 h 2803180"/>
              <a:gd name="connsiteX8" fmla="*/ 11848932 w 11970066"/>
              <a:gd name="connsiteY8" fmla="*/ 2675153 h 2803180"/>
              <a:gd name="connsiteX9" fmla="*/ 11970066 w 11970066"/>
              <a:gd name="connsiteY9" fmla="*/ 2803180 h 2803180"/>
              <a:gd name="connsiteX10" fmla="*/ 0 w 11970066"/>
              <a:gd name="connsiteY10" fmla="*/ 2803180 h 2803180"/>
              <a:gd name="connsiteX11" fmla="*/ 0 w 11970066"/>
              <a:gd name="connsiteY11" fmla="*/ 1132248 h 2803180"/>
              <a:gd name="connsiteX12" fmla="*/ 81355 w 11970066"/>
              <a:gd name="connsiteY12" fmla="*/ 1012355 h 2803180"/>
              <a:gd name="connsiteX13" fmla="*/ 1368583 w 11970066"/>
              <a:gd name="connsiteY13" fmla="*/ 92965 h 2803180"/>
              <a:gd name="connsiteX14" fmla="*/ 2052742 w 11970066"/>
              <a:gd name="connsiteY14" fmla="*/ 681 h 2803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1970066" h="2803180">
                <a:moveTo>
                  <a:pt x="2052742" y="681"/>
                </a:moveTo>
                <a:cubicBezTo>
                  <a:pt x="2564158" y="13339"/>
                  <a:pt x="3069319" y="202732"/>
                  <a:pt x="3386115" y="568859"/>
                </a:cubicBezTo>
                <a:cubicBezTo>
                  <a:pt x="3510654" y="716160"/>
                  <a:pt x="3610285" y="886122"/>
                  <a:pt x="3772186" y="999431"/>
                </a:cubicBezTo>
                <a:cubicBezTo>
                  <a:pt x="4295250" y="1373348"/>
                  <a:pt x="5117208" y="976769"/>
                  <a:pt x="5714995" y="1237378"/>
                </a:cubicBezTo>
                <a:cubicBezTo>
                  <a:pt x="6088612" y="1407340"/>
                  <a:pt x="6287874" y="1781257"/>
                  <a:pt x="6636584" y="1973881"/>
                </a:cubicBezTo>
                <a:cubicBezTo>
                  <a:pt x="6860754" y="2087190"/>
                  <a:pt x="7122286" y="2132513"/>
                  <a:pt x="7371364" y="2155175"/>
                </a:cubicBezTo>
                <a:cubicBezTo>
                  <a:pt x="7944244" y="2211829"/>
                  <a:pt x="8517123" y="2223160"/>
                  <a:pt x="9077549" y="2189167"/>
                </a:cubicBezTo>
                <a:cubicBezTo>
                  <a:pt x="9974230" y="2143844"/>
                  <a:pt x="10970542" y="2019205"/>
                  <a:pt x="11667961" y="2529092"/>
                </a:cubicBezTo>
                <a:cubicBezTo>
                  <a:pt x="11733344" y="2574415"/>
                  <a:pt x="11793278" y="2623279"/>
                  <a:pt x="11848932" y="2675153"/>
                </a:cubicBezTo>
                <a:lnTo>
                  <a:pt x="11970066" y="2803180"/>
                </a:lnTo>
                <a:lnTo>
                  <a:pt x="0" y="2803180"/>
                </a:lnTo>
                <a:lnTo>
                  <a:pt x="0" y="1132248"/>
                </a:lnTo>
                <a:lnTo>
                  <a:pt x="81355" y="1012355"/>
                </a:lnTo>
                <a:cubicBezTo>
                  <a:pt x="394843" y="594354"/>
                  <a:pt x="836178" y="254429"/>
                  <a:pt x="1368583" y="92965"/>
                </a:cubicBezTo>
                <a:cubicBezTo>
                  <a:pt x="1586526" y="25688"/>
                  <a:pt x="1820280" y="-5073"/>
                  <a:pt x="2052742" y="68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outerShdw blurRad="279400" dist="215900" dir="2700000" algn="tl" rotWithShape="0">
              <a:schemeClr val="lt1">
                <a:alpha val="30000"/>
              </a:schemeClr>
            </a:outerShdw>
          </a:effectLst>
        </p:spPr>
        <p:txBody>
          <a:bodyPr vert="horz" wrap="square" lIns="91440" tIns="45720" rIns="91440" bIns="45720" numCol="1" anchor="t" anchorCtr="0" compatLnSpc="1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ID" sz="1800" b="0" i="0" u="none" strike="noStrike" kern="1200" cap="none" spc="0" normalizeH="0" baseline="0" noProof="0">
              <a:ln>
                <a:noFill/>
              </a:ln>
              <a:solidFill>
                <a:srgbClr val="2B2B2B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 flipH="1">
            <a:off x="171166" y="6378506"/>
            <a:ext cx="364920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id-ID" altLang="zh-CN" sz="1000" b="1" spc="300" dirty="0">
                <a:solidFill>
                  <a:srgbClr val="2B2B2B">
                    <a:lumMod val="90000"/>
                    <a:lumOff val="10000"/>
                  </a:srgbClr>
                </a:solidFill>
                <a:cs typeface="+mn-ea"/>
                <a:sym typeface="+mn-lt"/>
              </a:rPr>
              <a:t>www.bangongziyuan.com</a:t>
            </a:r>
          </a:p>
        </p:txBody>
      </p:sp>
      <p:sp>
        <p:nvSpPr>
          <p:cNvPr id="35" name="Rectangle 34"/>
          <p:cNvSpPr/>
          <p:nvPr/>
        </p:nvSpPr>
        <p:spPr>
          <a:xfrm rot="5400000">
            <a:off x="10141294" y="3198168"/>
            <a:ext cx="264081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rPr>
              <a:t>Trend Design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F1513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2" name="矩形: 圆角 31"/>
          <p:cNvSpPr/>
          <p:nvPr/>
        </p:nvSpPr>
        <p:spPr>
          <a:xfrm>
            <a:off x="901226" y="5373639"/>
            <a:ext cx="1496595" cy="329300"/>
          </a:xfrm>
          <a:prstGeom prst="roundRect">
            <a:avLst>
              <a:gd name="adj" fmla="val 26269"/>
            </a:avLst>
          </a:prstGeom>
          <a:solidFill>
            <a:schemeClr val="accent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老师：</a:t>
            </a:r>
            <a:r>
              <a:rPr kumimoji="0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xippt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3" name="矩形: 圆角 32"/>
          <p:cNvSpPr/>
          <p:nvPr/>
        </p:nvSpPr>
        <p:spPr>
          <a:xfrm>
            <a:off x="2742755" y="5378382"/>
            <a:ext cx="1274250" cy="329300"/>
          </a:xfrm>
          <a:prstGeom prst="roundRect">
            <a:avLst>
              <a:gd name="adj" fmla="val 26269"/>
            </a:avLst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  <a:sym typeface="+mn-lt"/>
              </a:rPr>
              <a:t>时间：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  <a:sym typeface="+mn-lt"/>
              </a:rPr>
              <a:t>2020.4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34" name="组合 33"/>
          <p:cNvGrpSpPr/>
          <p:nvPr/>
        </p:nvGrpSpPr>
        <p:grpSpPr>
          <a:xfrm>
            <a:off x="842496" y="2672811"/>
            <a:ext cx="6492483" cy="1357721"/>
            <a:chOff x="1512631" y="2710911"/>
            <a:chExt cx="6492483" cy="1357721"/>
          </a:xfrm>
        </p:grpSpPr>
        <p:sp>
          <p:nvSpPr>
            <p:cNvPr id="36" name="矩形 35"/>
            <p:cNvSpPr/>
            <p:nvPr/>
          </p:nvSpPr>
          <p:spPr bwMode="auto">
            <a:xfrm>
              <a:off x="1512631" y="2710911"/>
              <a:ext cx="6492483" cy="83099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457200">
                <a:defRPr/>
              </a:pPr>
              <a:r>
                <a:rPr lang="en-US" altLang="zh-CN" sz="4800" b="1" kern="100" dirty="0">
                  <a:cs typeface="+mn-ea"/>
                  <a:sym typeface="+mn-lt"/>
                </a:rPr>
                <a:t>21.2.1 </a:t>
              </a:r>
              <a:r>
                <a:rPr lang="zh-CN" altLang="en-US" sz="4800" b="1" kern="100" dirty="0">
                  <a:cs typeface="+mn-ea"/>
                  <a:sym typeface="+mn-lt"/>
                </a:rPr>
                <a:t>解一元二次方程</a:t>
              </a:r>
            </a:p>
          </p:txBody>
        </p:sp>
        <p:sp>
          <p:nvSpPr>
            <p:cNvPr id="37" name="矩形 36"/>
            <p:cNvSpPr/>
            <p:nvPr/>
          </p:nvSpPr>
          <p:spPr>
            <a:xfrm>
              <a:off x="1571361" y="3730078"/>
              <a:ext cx="3472716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 defTabSz="457200"/>
              <a:r>
                <a:rPr lang="zh-CN" altLang="en-US" sz="1600" dirty="0">
                  <a:cs typeface="+mn-ea"/>
                  <a:sym typeface="+mn-lt"/>
                </a:rPr>
                <a:t>解一元二次方程之配方法</a:t>
              </a:r>
            </a:p>
          </p:txBody>
        </p:sp>
        <p:cxnSp>
          <p:nvCxnSpPr>
            <p:cNvPr id="38" name="直接连接符 37"/>
            <p:cNvCxnSpPr/>
            <p:nvPr/>
          </p:nvCxnSpPr>
          <p:spPr>
            <a:xfrm>
              <a:off x="1634862" y="3577843"/>
              <a:ext cx="5439945" cy="0"/>
            </a:xfrm>
            <a:prstGeom prst="line">
              <a:avLst/>
            </a:prstGeom>
            <a:noFill/>
            <a:ln w="6350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</p:cxnSp>
      </p:grpSp>
      <p:sp>
        <p:nvSpPr>
          <p:cNvPr id="39" name="矩形 38"/>
          <p:cNvSpPr/>
          <p:nvPr/>
        </p:nvSpPr>
        <p:spPr bwMode="auto">
          <a:xfrm>
            <a:off x="863127" y="2165062"/>
            <a:ext cx="433965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>
              <a:defRPr/>
            </a:pPr>
            <a:r>
              <a:rPr lang="zh-CN" altLang="en-US" sz="2800" b="1" kern="100" dirty="0">
                <a:cs typeface="+mn-ea"/>
                <a:sym typeface="+mn-lt"/>
              </a:rPr>
              <a:t>第二十一章 一元二次方程</a:t>
            </a:r>
          </a:p>
        </p:txBody>
      </p:sp>
      <p:sp>
        <p:nvSpPr>
          <p:cNvPr id="40" name="文本框 39"/>
          <p:cNvSpPr txBox="1"/>
          <p:nvPr/>
        </p:nvSpPr>
        <p:spPr>
          <a:xfrm>
            <a:off x="909398" y="4069482"/>
            <a:ext cx="4958080" cy="4833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9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Please Enter Your Detailed Text Here, The Content Should Be Concise And Clear, Concise And Concise Do Not Need Too Much Text</a:t>
            </a: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3" grpId="0" animBg="1"/>
      <p:bldP spid="39" grpId="0"/>
      <p:bldP spid="4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098935" y="1201362"/>
            <a:ext cx="57583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/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1.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在下列等式内填上适当的数,使等式成立</a:t>
            </a:r>
          </a:p>
        </p:txBody>
      </p:sp>
      <p:graphicFrame>
        <p:nvGraphicFramePr>
          <p:cNvPr id="6" name="对象 5"/>
          <p:cNvGraphicFramePr>
            <a:graphicFrameLocks noChangeAspect="1"/>
          </p:cNvGraphicFramePr>
          <p:nvPr/>
        </p:nvGraphicFramePr>
        <p:xfrm>
          <a:off x="1098550" y="1751013"/>
          <a:ext cx="9313863" cy="66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92354400" imgH="6705600" progId="">
                  <p:embed/>
                </p:oleObj>
              </mc:Choice>
              <mc:Fallback>
                <p:oleObj name="Equation" r:id="rId3" imgW="92354400" imgH="6705600" progId="">
                  <p:embed/>
                  <p:pic>
                    <p:nvPicPr>
                      <p:cNvPr id="0" name="对象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8550" y="1751013"/>
                        <a:ext cx="9313863" cy="669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9085067" y="1778354"/>
            <a:ext cx="108379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/>
            <a:r>
              <a:rPr lang="en-US" altLang="zh-CN" sz="3200" dirty="0">
                <a:solidFill>
                  <a:srgbClr val="C00000"/>
                </a:solidFill>
                <a:latin typeface="+mn-lt"/>
                <a:ea typeface="+mn-ea"/>
                <a:cs typeface="+mn-ea"/>
                <a:sym typeface="+mn-lt"/>
              </a:rPr>
              <a:t>x-2</a:t>
            </a:r>
            <a:endParaRPr lang="zh-CN" altLang="en-US" sz="3200" dirty="0">
              <a:solidFill>
                <a:srgbClr val="C00000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4471744" y="1752010"/>
            <a:ext cx="121990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/>
            <a:r>
              <a:rPr lang="en-US" altLang="zh-CN" sz="3200" dirty="0">
                <a:solidFill>
                  <a:srgbClr val="C00000"/>
                </a:solidFill>
                <a:latin typeface="+mn-lt"/>
                <a:ea typeface="+mn-ea"/>
                <a:cs typeface="+mn-ea"/>
                <a:sym typeface="+mn-lt"/>
              </a:rPr>
              <a:t>x+6</a:t>
            </a:r>
            <a:endParaRPr lang="zh-CN" altLang="en-US" sz="3200" dirty="0">
              <a:solidFill>
                <a:srgbClr val="C00000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矩形 10"/>
              <p:cNvSpPr/>
              <p:nvPr/>
            </p:nvSpPr>
            <p:spPr>
              <a:xfrm>
                <a:off x="1019622" y="2281113"/>
                <a:ext cx="9989620" cy="375961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914377">
                  <a:lnSpc>
                    <a:spcPct val="200000"/>
                  </a:lnSpc>
                </a:pPr>
                <a:r>
                  <a:rPr lang="zh-CN" altLang="en-US" sz="2800" dirty="0">
                    <a:solidFill>
                      <a:prstClr val="black"/>
                    </a:solidFill>
                    <a:cs typeface="+mn-ea"/>
                    <a:sym typeface="+mn-lt"/>
                  </a:rPr>
                  <a:t>(</a:t>
                </a:r>
                <a:r>
                  <a:rPr lang="en-US" altLang="zh-CN" sz="2800" dirty="0">
                    <a:solidFill>
                      <a:prstClr val="black"/>
                    </a:solidFill>
                    <a:cs typeface="+mn-ea"/>
                    <a:sym typeface="+mn-lt"/>
                  </a:rPr>
                  <a:t>3</a:t>
                </a:r>
                <a:r>
                  <a:rPr lang="zh-CN" altLang="en-US" sz="2800" dirty="0">
                    <a:solidFill>
                      <a:prstClr val="black"/>
                    </a:solidFill>
                    <a:cs typeface="+mn-ea"/>
                    <a:sym typeface="+mn-lt"/>
                  </a:rPr>
                  <a:t>)x</a:t>
                </a:r>
                <a:r>
                  <a:rPr lang="zh-CN" altLang="en-US" sz="2800" baseline="30000" dirty="0">
                    <a:solidFill>
                      <a:prstClr val="black"/>
                    </a:solidFill>
                    <a:cs typeface="+mn-ea"/>
                    <a:sym typeface="+mn-lt"/>
                  </a:rPr>
                  <a:t>2 </a:t>
                </a:r>
                <a:r>
                  <a:rPr lang="en-US" altLang="zh-CN" sz="2800" dirty="0">
                    <a:solidFill>
                      <a:prstClr val="black"/>
                    </a:solidFill>
                    <a:cs typeface="+mn-ea"/>
                    <a:sym typeface="+mn-lt"/>
                  </a:rPr>
                  <a:t>+ </a:t>
                </a:r>
                <a:r>
                  <a:rPr lang="zh-CN" altLang="en-US" sz="2800" dirty="0">
                    <a:solidFill>
                      <a:prstClr val="black"/>
                    </a:solidFill>
                    <a:cs typeface="+mn-ea"/>
                    <a:sym typeface="+mn-lt"/>
                  </a:rPr>
                  <a:t>2x</a:t>
                </a:r>
                <a:r>
                  <a:rPr lang="en-US" altLang="zh-CN" sz="2800" dirty="0">
                    <a:solidFill>
                      <a:prstClr val="black"/>
                    </a:solidFill>
                    <a:cs typeface="+mn-ea"/>
                    <a:sym typeface="+mn-lt"/>
                  </a:rPr>
                  <a:t>+</a:t>
                </a:r>
                <a:r>
                  <a:rPr lang="en-US" altLang="zh-CN" sz="2800" u="sng" dirty="0">
                    <a:solidFill>
                      <a:srgbClr val="FF0000"/>
                    </a:solidFill>
                    <a:cs typeface="+mn-ea"/>
                    <a:sym typeface="+mn-lt"/>
                  </a:rPr>
                  <a:t>       </a:t>
                </a:r>
                <a:r>
                  <a:rPr lang="zh-CN" altLang="en-US" sz="2800" dirty="0">
                    <a:solidFill>
                      <a:prstClr val="black"/>
                    </a:solidFill>
                    <a:cs typeface="+mn-ea"/>
                    <a:sym typeface="+mn-lt"/>
                  </a:rPr>
                  <a:t>= (x</a:t>
                </a:r>
                <a:r>
                  <a:rPr lang="en-US" altLang="zh-CN" sz="2800" dirty="0">
                    <a:solidFill>
                      <a:prstClr val="black"/>
                    </a:solidFill>
                    <a:cs typeface="+mn-ea"/>
                    <a:sym typeface="+mn-lt"/>
                  </a:rPr>
                  <a:t>+ </a:t>
                </a:r>
                <a:r>
                  <a:rPr lang="en-US" altLang="zh-CN" sz="2800" u="sng" dirty="0">
                    <a:solidFill>
                      <a:srgbClr val="FF0000"/>
                    </a:solidFill>
                    <a:cs typeface="+mn-ea"/>
                    <a:sym typeface="+mn-lt"/>
                  </a:rPr>
                  <a:t>      </a:t>
                </a:r>
                <a:r>
                  <a:rPr lang="zh-CN" altLang="en-US" sz="2800" dirty="0">
                    <a:solidFill>
                      <a:prstClr val="black"/>
                    </a:solidFill>
                    <a:cs typeface="+mn-ea"/>
                    <a:sym typeface="+mn-lt"/>
                  </a:rPr>
                  <a:t>)</a:t>
                </a:r>
                <a:r>
                  <a:rPr lang="zh-CN" altLang="en-US" sz="2800" baseline="30000" dirty="0">
                    <a:solidFill>
                      <a:prstClr val="black"/>
                    </a:solidFill>
                    <a:cs typeface="+mn-ea"/>
                    <a:sym typeface="+mn-lt"/>
                  </a:rPr>
                  <a:t>2</a:t>
                </a:r>
                <a:r>
                  <a:rPr lang="zh-CN" altLang="en-US" sz="2800" dirty="0">
                    <a:solidFill>
                      <a:prstClr val="black"/>
                    </a:solidFill>
                    <a:cs typeface="+mn-ea"/>
                    <a:sym typeface="+mn-lt"/>
                  </a:rPr>
                  <a:t>;   </a:t>
                </a:r>
                <a:endParaRPr lang="en-US" altLang="zh-CN" sz="2800" dirty="0">
                  <a:solidFill>
                    <a:prstClr val="black"/>
                  </a:solidFill>
                  <a:cs typeface="+mn-ea"/>
                  <a:sym typeface="+mn-lt"/>
                </a:endParaRPr>
              </a:p>
              <a:p>
                <a:pPr defTabSz="914377">
                  <a:lnSpc>
                    <a:spcPct val="200000"/>
                  </a:lnSpc>
                </a:pPr>
                <a:r>
                  <a:rPr lang="zh-CN" altLang="en-US" sz="2800" dirty="0">
                    <a:solidFill>
                      <a:prstClr val="black"/>
                    </a:solidFill>
                    <a:cs typeface="+mn-ea"/>
                    <a:sym typeface="+mn-lt"/>
                  </a:rPr>
                  <a:t>(</a:t>
                </a:r>
                <a:r>
                  <a:rPr lang="en-US" altLang="zh-CN" sz="2800" dirty="0">
                    <a:solidFill>
                      <a:prstClr val="black"/>
                    </a:solidFill>
                    <a:cs typeface="+mn-ea"/>
                    <a:sym typeface="+mn-lt"/>
                  </a:rPr>
                  <a:t>4</a:t>
                </a:r>
                <a:r>
                  <a:rPr lang="zh-CN" altLang="en-US" sz="2800" dirty="0">
                    <a:solidFill>
                      <a:prstClr val="black"/>
                    </a:solidFill>
                    <a:cs typeface="+mn-ea"/>
                    <a:sym typeface="+mn-lt"/>
                  </a:rPr>
                  <a:t>)x</a:t>
                </a:r>
                <a:r>
                  <a:rPr lang="zh-CN" altLang="en-US" sz="2800" baseline="30000" dirty="0">
                    <a:solidFill>
                      <a:prstClr val="black"/>
                    </a:solidFill>
                    <a:cs typeface="+mn-ea"/>
                    <a:sym typeface="+mn-lt"/>
                  </a:rPr>
                  <a:t>2</a:t>
                </a:r>
                <a:r>
                  <a:rPr lang="zh-CN" altLang="en-US" sz="2800" dirty="0">
                    <a:solidFill>
                      <a:prstClr val="black"/>
                    </a:solidFill>
                    <a:cs typeface="+mn-ea"/>
                    <a:sym typeface="+mn-lt"/>
                  </a:rPr>
                  <a:t>﹣6x</a:t>
                </a:r>
                <a:r>
                  <a:rPr lang="en-US" altLang="zh-CN" sz="2800" dirty="0">
                    <a:solidFill>
                      <a:prstClr val="black"/>
                    </a:solidFill>
                    <a:cs typeface="+mn-ea"/>
                    <a:sym typeface="+mn-lt"/>
                  </a:rPr>
                  <a:t>+</a:t>
                </a:r>
                <a:r>
                  <a:rPr lang="en-US" altLang="zh-CN" sz="2800" u="sng" dirty="0">
                    <a:solidFill>
                      <a:srgbClr val="FF0000"/>
                    </a:solidFill>
                    <a:cs typeface="+mn-ea"/>
                    <a:sym typeface="+mn-lt"/>
                  </a:rPr>
                  <a:t>       </a:t>
                </a:r>
                <a:r>
                  <a:rPr lang="en-US" altLang="zh-CN" sz="2800" dirty="0">
                    <a:solidFill>
                      <a:prstClr val="black"/>
                    </a:solidFill>
                    <a:cs typeface="+mn-ea"/>
                    <a:sym typeface="+mn-lt"/>
                  </a:rPr>
                  <a:t>= </a:t>
                </a:r>
                <a:r>
                  <a:rPr lang="zh-CN" altLang="en-US" sz="2800" dirty="0">
                    <a:solidFill>
                      <a:prstClr val="black"/>
                    </a:solidFill>
                    <a:cs typeface="+mn-ea"/>
                    <a:sym typeface="+mn-lt"/>
                  </a:rPr>
                  <a:t>(x﹣</a:t>
                </a:r>
                <a:r>
                  <a:rPr lang="zh-CN" altLang="en-US" sz="2800" u="sng" dirty="0">
                    <a:solidFill>
                      <a:srgbClr val="FF0000"/>
                    </a:solidFill>
                    <a:cs typeface="+mn-ea"/>
                    <a:sym typeface="+mn-lt"/>
                  </a:rPr>
                  <a:t>      </a:t>
                </a:r>
                <a:r>
                  <a:rPr lang="zh-CN" altLang="en-US" sz="2800" dirty="0">
                    <a:solidFill>
                      <a:prstClr val="black"/>
                    </a:solidFill>
                    <a:cs typeface="+mn-ea"/>
                    <a:sym typeface="+mn-lt"/>
                  </a:rPr>
                  <a:t>)</a:t>
                </a:r>
                <a:r>
                  <a:rPr lang="zh-CN" altLang="en-US" sz="2800" baseline="30000" dirty="0">
                    <a:solidFill>
                      <a:prstClr val="black"/>
                    </a:solidFill>
                    <a:cs typeface="+mn-ea"/>
                    <a:sym typeface="+mn-lt"/>
                  </a:rPr>
                  <a:t>2</a:t>
                </a:r>
                <a:r>
                  <a:rPr lang="zh-CN" altLang="en-US" sz="2800" dirty="0">
                    <a:solidFill>
                      <a:prstClr val="black"/>
                    </a:solidFill>
                    <a:cs typeface="+mn-ea"/>
                    <a:sym typeface="+mn-lt"/>
                  </a:rPr>
                  <a:t>;</a:t>
                </a:r>
              </a:p>
              <a:p>
                <a:pPr defTabSz="914377">
                  <a:lnSpc>
                    <a:spcPct val="200000"/>
                  </a:lnSpc>
                </a:pPr>
                <a:r>
                  <a:rPr lang="zh-CN" altLang="en-US" sz="2800" dirty="0">
                    <a:solidFill>
                      <a:prstClr val="black"/>
                    </a:solidFill>
                    <a:cs typeface="+mn-ea"/>
                    <a:sym typeface="+mn-lt"/>
                  </a:rPr>
                  <a:t>(</a:t>
                </a:r>
                <a:r>
                  <a:rPr lang="en-US" altLang="zh-CN" sz="2800" dirty="0">
                    <a:solidFill>
                      <a:prstClr val="black"/>
                    </a:solidFill>
                    <a:cs typeface="+mn-ea"/>
                    <a:sym typeface="+mn-lt"/>
                  </a:rPr>
                  <a:t>5</a:t>
                </a:r>
                <a:r>
                  <a:rPr lang="zh-CN" altLang="en-US" sz="2800" dirty="0">
                    <a:solidFill>
                      <a:prstClr val="black"/>
                    </a:solidFill>
                    <a:cs typeface="+mn-ea"/>
                    <a:sym typeface="+mn-lt"/>
                  </a:rPr>
                  <a:t>)x</a:t>
                </a:r>
                <a:r>
                  <a:rPr lang="zh-CN" altLang="en-US" sz="2800" baseline="30000" dirty="0">
                    <a:solidFill>
                      <a:prstClr val="black"/>
                    </a:solidFill>
                    <a:cs typeface="+mn-ea"/>
                    <a:sym typeface="+mn-lt"/>
                  </a:rPr>
                  <a:t>2 </a:t>
                </a:r>
                <a:r>
                  <a:rPr lang="en-US" altLang="zh-CN" sz="2800" dirty="0">
                    <a:solidFill>
                      <a:prstClr val="black"/>
                    </a:solidFill>
                    <a:cs typeface="+mn-ea"/>
                    <a:sym typeface="+mn-lt"/>
                  </a:rPr>
                  <a:t>+3</a:t>
                </a:r>
                <a:r>
                  <a:rPr lang="zh-CN" altLang="en-US" sz="2800" dirty="0">
                    <a:solidFill>
                      <a:prstClr val="black"/>
                    </a:solidFill>
                    <a:cs typeface="+mn-ea"/>
                    <a:sym typeface="+mn-lt"/>
                  </a:rPr>
                  <a:t>x</a:t>
                </a:r>
                <a:r>
                  <a:rPr lang="en-US" altLang="zh-CN" sz="2800" dirty="0">
                    <a:solidFill>
                      <a:prstClr val="black"/>
                    </a:solidFill>
                    <a:cs typeface="+mn-ea"/>
                    <a:sym typeface="+mn-lt"/>
                  </a:rPr>
                  <a:t>+</a:t>
                </a:r>
                <a:r>
                  <a:rPr lang="en-US" altLang="zh-CN" sz="2800" u="sng" dirty="0">
                    <a:solidFill>
                      <a:srgbClr val="FF0000"/>
                    </a:solidFill>
                    <a:cs typeface="+mn-ea"/>
                    <a:sym typeface="+mn-lt"/>
                  </a:rPr>
                  <a:t>       </a:t>
                </a:r>
                <a:r>
                  <a:rPr lang="zh-CN" altLang="en-US" sz="2800" dirty="0">
                    <a:solidFill>
                      <a:prstClr val="black"/>
                    </a:solidFill>
                    <a:cs typeface="+mn-ea"/>
                    <a:sym typeface="+mn-lt"/>
                  </a:rPr>
                  <a:t>= (x</a:t>
                </a:r>
                <a:r>
                  <a:rPr lang="en-US" altLang="zh-CN" sz="2800" dirty="0">
                    <a:solidFill>
                      <a:prstClr val="black"/>
                    </a:solidFill>
                    <a:cs typeface="+mn-ea"/>
                    <a:sym typeface="+mn-lt"/>
                  </a:rPr>
                  <a:t>+ </a:t>
                </a:r>
                <a:r>
                  <a:rPr lang="en-US" altLang="zh-CN" sz="2800" u="sng" dirty="0">
                    <a:solidFill>
                      <a:srgbClr val="FF0000"/>
                    </a:solidFill>
                    <a:cs typeface="+mn-ea"/>
                    <a:sym typeface="+mn-lt"/>
                  </a:rPr>
                  <a:t>      </a:t>
                </a:r>
                <a:r>
                  <a:rPr lang="zh-CN" altLang="en-US" sz="2800" dirty="0">
                    <a:solidFill>
                      <a:prstClr val="black"/>
                    </a:solidFill>
                    <a:cs typeface="+mn-ea"/>
                    <a:sym typeface="+mn-lt"/>
                  </a:rPr>
                  <a:t>)</a:t>
                </a:r>
                <a:r>
                  <a:rPr lang="zh-CN" altLang="en-US" sz="2800" baseline="30000" dirty="0">
                    <a:solidFill>
                      <a:prstClr val="black"/>
                    </a:solidFill>
                    <a:cs typeface="+mn-ea"/>
                    <a:sym typeface="+mn-lt"/>
                  </a:rPr>
                  <a:t>2</a:t>
                </a:r>
                <a:r>
                  <a:rPr lang="zh-CN" altLang="en-US" sz="2800" dirty="0">
                    <a:solidFill>
                      <a:prstClr val="black"/>
                    </a:solidFill>
                    <a:cs typeface="+mn-ea"/>
                    <a:sym typeface="+mn-lt"/>
                  </a:rPr>
                  <a:t>;    </a:t>
                </a:r>
                <a:endParaRPr lang="en-US" altLang="zh-CN" sz="2800" dirty="0">
                  <a:solidFill>
                    <a:prstClr val="black"/>
                  </a:solidFill>
                  <a:cs typeface="+mn-ea"/>
                  <a:sym typeface="+mn-lt"/>
                </a:endParaRPr>
              </a:p>
              <a:p>
                <a:pPr defTabSz="914377">
                  <a:lnSpc>
                    <a:spcPct val="200000"/>
                  </a:lnSpc>
                </a:pPr>
                <a:r>
                  <a:rPr lang="zh-CN" altLang="en-US" sz="2800" dirty="0">
                    <a:solidFill>
                      <a:prstClr val="black"/>
                    </a:solidFill>
                    <a:cs typeface="+mn-ea"/>
                    <a:sym typeface="+mn-lt"/>
                  </a:rPr>
                  <a:t>(</a:t>
                </a:r>
                <a:r>
                  <a:rPr lang="en-US" altLang="zh-CN" sz="2800" dirty="0">
                    <a:solidFill>
                      <a:prstClr val="black"/>
                    </a:solidFill>
                    <a:cs typeface="+mn-ea"/>
                    <a:sym typeface="+mn-lt"/>
                  </a:rPr>
                  <a:t>6</a:t>
                </a:r>
                <a:r>
                  <a:rPr lang="zh-CN" altLang="en-US" sz="2800" dirty="0">
                    <a:solidFill>
                      <a:prstClr val="black"/>
                    </a:solidFill>
                    <a:cs typeface="+mn-ea"/>
                    <a:sym typeface="+mn-lt"/>
                  </a:rPr>
                  <a:t>)x</a:t>
                </a:r>
                <a:r>
                  <a:rPr lang="zh-CN" altLang="en-US" sz="2800" baseline="30000" dirty="0">
                    <a:solidFill>
                      <a:prstClr val="black"/>
                    </a:solidFill>
                    <a:cs typeface="+mn-ea"/>
                    <a:sym typeface="+mn-lt"/>
                  </a:rPr>
                  <a:t>2</a:t>
                </a:r>
                <a:r>
                  <a:rPr lang="zh-CN" altLang="en-US" sz="2800" dirty="0">
                    <a:solidFill>
                      <a:prstClr val="black"/>
                    </a:solidFill>
                    <a:cs typeface="+mn-ea"/>
                    <a:sym typeface="+mn-lt"/>
                  </a:rPr>
                  <a:t>﹣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en-US" sz="28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8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7</m:t>
                        </m:r>
                      </m:num>
                      <m:den>
                        <m:r>
                          <a:rPr lang="zh-CN" altLang="en-US" sz="2800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den>
                    </m:f>
                    <m:r>
                      <a:rPr lang="zh-CN" altLang="en-US" sz="28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 </m:t>
                    </m:r>
                  </m:oMath>
                </a14:m>
                <a:r>
                  <a:rPr lang="zh-CN" altLang="en-US" sz="2800" dirty="0">
                    <a:solidFill>
                      <a:prstClr val="black"/>
                    </a:solidFill>
                    <a:cs typeface="+mn-ea"/>
                    <a:sym typeface="+mn-lt"/>
                  </a:rPr>
                  <a:t>x</a:t>
                </a:r>
                <a:r>
                  <a:rPr lang="en-US" altLang="zh-CN" sz="2800" dirty="0">
                    <a:solidFill>
                      <a:prstClr val="black"/>
                    </a:solidFill>
                    <a:cs typeface="+mn-ea"/>
                    <a:sym typeface="+mn-lt"/>
                  </a:rPr>
                  <a:t>+</a:t>
                </a:r>
                <a:r>
                  <a:rPr lang="en-US" altLang="zh-CN" sz="2800" u="sng" dirty="0">
                    <a:solidFill>
                      <a:srgbClr val="FF0000"/>
                    </a:solidFill>
                    <a:cs typeface="+mn-ea"/>
                    <a:sym typeface="+mn-lt"/>
                  </a:rPr>
                  <a:t>      </a:t>
                </a:r>
                <a:r>
                  <a:rPr lang="en-US" altLang="zh-CN" sz="2800" dirty="0">
                    <a:solidFill>
                      <a:prstClr val="black"/>
                    </a:solidFill>
                    <a:cs typeface="+mn-ea"/>
                    <a:sym typeface="+mn-lt"/>
                  </a:rPr>
                  <a:t>= </a:t>
                </a:r>
                <a:r>
                  <a:rPr lang="zh-CN" altLang="en-US" sz="2800" dirty="0">
                    <a:solidFill>
                      <a:prstClr val="black"/>
                    </a:solidFill>
                    <a:cs typeface="+mn-ea"/>
                    <a:sym typeface="+mn-lt"/>
                  </a:rPr>
                  <a:t>(x﹣</a:t>
                </a:r>
                <a:r>
                  <a:rPr lang="zh-CN" altLang="en-US" sz="2800" u="sng" dirty="0">
                    <a:solidFill>
                      <a:srgbClr val="FF0000"/>
                    </a:solidFill>
                    <a:cs typeface="+mn-ea"/>
                    <a:sym typeface="+mn-lt"/>
                  </a:rPr>
                  <a:t>      </a:t>
                </a:r>
                <a:r>
                  <a:rPr lang="zh-CN" altLang="en-US" sz="2800" dirty="0">
                    <a:solidFill>
                      <a:prstClr val="black"/>
                    </a:solidFill>
                    <a:cs typeface="+mn-ea"/>
                    <a:sym typeface="+mn-lt"/>
                  </a:rPr>
                  <a:t>)</a:t>
                </a:r>
                <a:r>
                  <a:rPr lang="zh-CN" altLang="en-US" sz="2800" baseline="30000" dirty="0">
                    <a:solidFill>
                      <a:prstClr val="black"/>
                    </a:solidFill>
                    <a:cs typeface="+mn-ea"/>
                    <a:sym typeface="+mn-lt"/>
                  </a:rPr>
                  <a:t>2</a:t>
                </a:r>
                <a:r>
                  <a:rPr lang="zh-CN" altLang="en-US" sz="2800" dirty="0">
                    <a:solidFill>
                      <a:prstClr val="black"/>
                    </a:solidFill>
                    <a:cs typeface="+mn-ea"/>
                    <a:sym typeface="+mn-lt"/>
                  </a:rPr>
                  <a:t>.</a:t>
                </a:r>
              </a:p>
            </p:txBody>
          </p:sp>
        </mc:Choice>
        <mc:Fallback xmlns="">
          <p:sp>
            <p:nvSpPr>
              <p:cNvPr id="11" name="矩形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9622" y="2281113"/>
                <a:ext cx="9989620" cy="3759619"/>
              </a:xfrm>
              <a:prstGeom prst="rect">
                <a:avLst/>
              </a:prstGeom>
              <a:blipFill rotWithShape="1">
                <a:blip r:embed="rId6"/>
                <a:stretch>
                  <a:fillRect l="-1220" b="-97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  <a:endParaRPr lang="zh-CN" altLang="en-US">
                  <a:noFill/>
                </a:endParaRPr>
              </a:p>
            </p:txBody>
          </p:sp>
        </mc:Fallback>
      </mc:AlternateContent>
      <p:sp>
        <p:nvSpPr>
          <p:cNvPr id="12" name="文本框 11"/>
          <p:cNvSpPr txBox="1"/>
          <p:nvPr/>
        </p:nvSpPr>
        <p:spPr>
          <a:xfrm>
            <a:off x="2895289" y="2502556"/>
            <a:ext cx="564578" cy="5847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defTabSz="914400"/>
            <a:r>
              <a:rPr lang="en-US" altLang="zh-CN" sz="3200" dirty="0">
                <a:solidFill>
                  <a:srgbClr val="FF0000"/>
                </a:solidFill>
                <a:cs typeface="+mn-ea"/>
                <a:sym typeface="+mn-lt"/>
              </a:rPr>
              <a:t>1</a:t>
            </a:r>
            <a:r>
              <a:rPr lang="en-US" altLang="zh-CN" sz="3200" baseline="30000" dirty="0">
                <a:solidFill>
                  <a:srgbClr val="FF0000"/>
                </a:solidFill>
                <a:cs typeface="+mn-ea"/>
                <a:sym typeface="+mn-lt"/>
              </a:rPr>
              <a:t>2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4471744" y="2502555"/>
            <a:ext cx="412292" cy="5847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defTabSz="914400"/>
            <a:r>
              <a:rPr lang="en-US" altLang="zh-CN" sz="3200" dirty="0">
                <a:solidFill>
                  <a:srgbClr val="FF0000"/>
                </a:solidFill>
                <a:cs typeface="+mn-ea"/>
                <a:sym typeface="+mn-lt"/>
              </a:rPr>
              <a:t>1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2908804" y="3382229"/>
            <a:ext cx="564578" cy="5847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defTabSz="914400"/>
            <a:r>
              <a:rPr lang="en-US" altLang="zh-CN" sz="3200" dirty="0">
                <a:solidFill>
                  <a:srgbClr val="FF0000"/>
                </a:solidFill>
                <a:cs typeface="+mn-ea"/>
                <a:sym typeface="+mn-lt"/>
              </a:rPr>
              <a:t>3</a:t>
            </a:r>
            <a:r>
              <a:rPr lang="en-US" altLang="zh-CN" sz="3200" baseline="30000" dirty="0">
                <a:solidFill>
                  <a:srgbClr val="FF0000"/>
                </a:solidFill>
                <a:cs typeface="+mn-ea"/>
                <a:sym typeface="+mn-lt"/>
              </a:rPr>
              <a:t>2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4579503" y="3382551"/>
            <a:ext cx="412292" cy="5847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defTabSz="914400"/>
            <a:r>
              <a:rPr lang="en-US" altLang="zh-CN" sz="3200" dirty="0">
                <a:solidFill>
                  <a:srgbClr val="FF0000"/>
                </a:solidFill>
                <a:cs typeface="+mn-ea"/>
                <a:sym typeface="+mn-lt"/>
              </a:rPr>
              <a:t>3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4401409" y="3973553"/>
            <a:ext cx="356188" cy="830997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defTabSz="914400"/>
            <a:r>
              <a:rPr lang="en-US" altLang="zh-CN" sz="2400" u="sng" dirty="0">
                <a:solidFill>
                  <a:srgbClr val="FF0000"/>
                </a:solidFill>
                <a:cs typeface="+mn-ea"/>
                <a:sym typeface="+mn-lt"/>
              </a:rPr>
              <a:t>3</a:t>
            </a:r>
            <a:endParaRPr lang="en-US" altLang="zh-CN" sz="2400" dirty="0">
              <a:solidFill>
                <a:srgbClr val="FF0000"/>
              </a:solidFill>
              <a:cs typeface="+mn-ea"/>
              <a:sym typeface="+mn-lt"/>
            </a:endParaRPr>
          </a:p>
          <a:p>
            <a:pPr defTabSz="914400"/>
            <a:r>
              <a:rPr lang="en-US" altLang="zh-CN" sz="2400" dirty="0">
                <a:solidFill>
                  <a:srgbClr val="FF0000"/>
                </a:solidFill>
                <a:cs typeface="+mn-ea"/>
                <a:sym typeface="+mn-lt"/>
              </a:rPr>
              <a:t>2</a:t>
            </a:r>
          </a:p>
        </p:txBody>
      </p:sp>
      <p:grpSp>
        <p:nvGrpSpPr>
          <p:cNvPr id="17" name="组合 16"/>
          <p:cNvGrpSpPr/>
          <p:nvPr/>
        </p:nvGrpSpPr>
        <p:grpSpPr>
          <a:xfrm>
            <a:off x="2714770" y="4096737"/>
            <a:ext cx="758612" cy="707813"/>
            <a:chOff x="4878" y="4800"/>
            <a:chExt cx="896" cy="836"/>
          </a:xfrm>
        </p:grpSpPr>
        <p:sp>
          <p:nvSpPr>
            <p:cNvPr id="18" name="文本框 17"/>
            <p:cNvSpPr txBox="1"/>
            <p:nvPr/>
          </p:nvSpPr>
          <p:spPr>
            <a:xfrm>
              <a:off x="4878" y="4997"/>
              <a:ext cx="896" cy="545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pPr defTabSz="914400"/>
              <a:r>
                <a:rPr lang="en-US" altLang="zh-CN" sz="2400" dirty="0">
                  <a:solidFill>
                    <a:srgbClr val="FF0000"/>
                  </a:solidFill>
                  <a:cs typeface="+mn-ea"/>
                  <a:sym typeface="+mn-lt"/>
                </a:rPr>
                <a:t>(   )</a:t>
              </a:r>
              <a:r>
                <a:rPr lang="en-US" altLang="zh-CN" sz="2400" baseline="30000" dirty="0">
                  <a:solidFill>
                    <a:srgbClr val="FF0000"/>
                  </a:solidFill>
                  <a:cs typeface="+mn-ea"/>
                  <a:sym typeface="+mn-lt"/>
                </a:rPr>
                <a:t>2</a:t>
              </a:r>
            </a:p>
          </p:txBody>
        </p:sp>
        <p:sp>
          <p:nvSpPr>
            <p:cNvPr id="19" name="文本框 18"/>
            <p:cNvSpPr txBox="1"/>
            <p:nvPr/>
          </p:nvSpPr>
          <p:spPr>
            <a:xfrm>
              <a:off x="5063" y="4800"/>
              <a:ext cx="695" cy="836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defTabSz="914400"/>
              <a:r>
                <a:rPr lang="en-US" altLang="zh-CN" sz="2000" u="sng" dirty="0">
                  <a:solidFill>
                    <a:srgbClr val="FF0000"/>
                  </a:solidFill>
                  <a:cs typeface="+mn-ea"/>
                  <a:sym typeface="+mn-lt"/>
                </a:rPr>
                <a:t>3</a:t>
              </a:r>
              <a:endParaRPr lang="en-US" altLang="zh-CN" sz="2000" dirty="0">
                <a:solidFill>
                  <a:srgbClr val="FF0000"/>
                </a:solidFill>
                <a:cs typeface="+mn-ea"/>
                <a:sym typeface="+mn-lt"/>
              </a:endParaRPr>
            </a:p>
            <a:p>
              <a:pPr defTabSz="914400"/>
              <a:r>
                <a:rPr lang="en-US" altLang="zh-CN" sz="2000" dirty="0">
                  <a:solidFill>
                    <a:srgbClr val="FF0000"/>
                  </a:solidFill>
                  <a:cs typeface="+mn-ea"/>
                  <a:sym typeface="+mn-lt"/>
                </a:rPr>
                <a:t>2</a:t>
              </a:r>
            </a:p>
          </p:txBody>
        </p:sp>
      </p:grpSp>
      <p:sp>
        <p:nvSpPr>
          <p:cNvPr id="20" name="文本框 19"/>
          <p:cNvSpPr txBox="1"/>
          <p:nvPr/>
        </p:nvSpPr>
        <p:spPr>
          <a:xfrm>
            <a:off x="4593930" y="5222555"/>
            <a:ext cx="327334" cy="707886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defTabSz="914400"/>
            <a:r>
              <a:rPr lang="en-US" altLang="zh-CN" sz="2000" u="sng" dirty="0">
                <a:solidFill>
                  <a:srgbClr val="FF0000"/>
                </a:solidFill>
                <a:cs typeface="+mn-ea"/>
                <a:sym typeface="+mn-lt"/>
              </a:rPr>
              <a:t>7</a:t>
            </a:r>
            <a:endParaRPr lang="en-US" altLang="zh-CN" sz="2000" dirty="0">
              <a:solidFill>
                <a:srgbClr val="FF0000"/>
              </a:solidFill>
              <a:cs typeface="+mn-ea"/>
              <a:sym typeface="+mn-lt"/>
            </a:endParaRPr>
          </a:p>
          <a:p>
            <a:pPr defTabSz="914400"/>
            <a:r>
              <a:rPr lang="en-US" altLang="zh-CN" sz="2000" dirty="0">
                <a:solidFill>
                  <a:srgbClr val="FF0000"/>
                </a:solidFill>
                <a:cs typeface="+mn-ea"/>
                <a:sym typeface="+mn-lt"/>
              </a:rPr>
              <a:t>4</a:t>
            </a:r>
          </a:p>
        </p:txBody>
      </p:sp>
      <p:grpSp>
        <p:nvGrpSpPr>
          <p:cNvPr id="21" name="组合 20"/>
          <p:cNvGrpSpPr/>
          <p:nvPr/>
        </p:nvGrpSpPr>
        <p:grpSpPr>
          <a:xfrm>
            <a:off x="2881379" y="5140042"/>
            <a:ext cx="758614" cy="707813"/>
            <a:chOff x="4878" y="4754"/>
            <a:chExt cx="896" cy="836"/>
          </a:xfrm>
        </p:grpSpPr>
        <p:sp>
          <p:nvSpPr>
            <p:cNvPr id="22" name="文本框 21"/>
            <p:cNvSpPr txBox="1"/>
            <p:nvPr/>
          </p:nvSpPr>
          <p:spPr>
            <a:xfrm>
              <a:off x="4878" y="4997"/>
              <a:ext cx="896" cy="545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pPr defTabSz="914400"/>
              <a:r>
                <a:rPr lang="en-US" altLang="zh-CN" sz="2400" dirty="0">
                  <a:solidFill>
                    <a:srgbClr val="FF0000"/>
                  </a:solidFill>
                  <a:cs typeface="+mn-ea"/>
                  <a:sym typeface="+mn-lt"/>
                </a:rPr>
                <a:t>(   )</a:t>
              </a:r>
              <a:r>
                <a:rPr lang="en-US" altLang="zh-CN" sz="2400" baseline="30000" dirty="0">
                  <a:solidFill>
                    <a:srgbClr val="FF0000"/>
                  </a:solidFill>
                  <a:cs typeface="+mn-ea"/>
                  <a:sym typeface="+mn-lt"/>
                </a:rPr>
                <a:t>2</a:t>
              </a:r>
            </a:p>
          </p:txBody>
        </p:sp>
        <p:sp>
          <p:nvSpPr>
            <p:cNvPr id="23" name="文本框 22"/>
            <p:cNvSpPr txBox="1"/>
            <p:nvPr/>
          </p:nvSpPr>
          <p:spPr>
            <a:xfrm>
              <a:off x="5066" y="4754"/>
              <a:ext cx="387" cy="836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pPr defTabSz="914400"/>
              <a:r>
                <a:rPr lang="en-US" altLang="zh-CN" sz="2000" u="sng" dirty="0">
                  <a:solidFill>
                    <a:srgbClr val="FF0000"/>
                  </a:solidFill>
                  <a:cs typeface="+mn-ea"/>
                  <a:sym typeface="+mn-lt"/>
                </a:rPr>
                <a:t>7</a:t>
              </a:r>
              <a:endParaRPr lang="en-US" altLang="zh-CN" sz="2000" dirty="0">
                <a:solidFill>
                  <a:srgbClr val="FF0000"/>
                </a:solidFill>
                <a:cs typeface="+mn-ea"/>
                <a:sym typeface="+mn-lt"/>
              </a:endParaRPr>
            </a:p>
            <a:p>
              <a:pPr defTabSz="914400"/>
              <a:r>
                <a:rPr lang="en-US" altLang="zh-CN" sz="2000" dirty="0">
                  <a:solidFill>
                    <a:srgbClr val="FF0000"/>
                  </a:solidFill>
                  <a:cs typeface="+mn-ea"/>
                  <a:sym typeface="+mn-lt"/>
                </a:rPr>
                <a:t>4</a:t>
              </a:r>
            </a:p>
          </p:txBody>
        </p:sp>
      </p:grpSp>
      <p:sp>
        <p:nvSpPr>
          <p:cNvPr id="24" name="文本框 23"/>
          <p:cNvSpPr txBox="1"/>
          <p:nvPr/>
        </p:nvSpPr>
        <p:spPr>
          <a:xfrm>
            <a:off x="3357704" y="1752010"/>
            <a:ext cx="564578" cy="5847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defTabSz="914400"/>
            <a:r>
              <a:rPr lang="en-US" altLang="zh-CN" sz="3200" dirty="0">
                <a:solidFill>
                  <a:srgbClr val="FF0000"/>
                </a:solidFill>
                <a:cs typeface="+mn-ea"/>
                <a:sym typeface="+mn-lt"/>
              </a:rPr>
              <a:t>6</a:t>
            </a:r>
            <a:r>
              <a:rPr lang="en-US" altLang="zh-CN" sz="3200" baseline="30000" dirty="0">
                <a:solidFill>
                  <a:srgbClr val="FF0000"/>
                </a:solidFill>
                <a:cs typeface="+mn-ea"/>
                <a:sym typeface="+mn-lt"/>
              </a:rPr>
              <a:t>2</a:t>
            </a:r>
          </a:p>
        </p:txBody>
      </p:sp>
      <p:sp>
        <p:nvSpPr>
          <p:cNvPr id="25" name="文本框 24"/>
          <p:cNvSpPr txBox="1"/>
          <p:nvPr/>
        </p:nvSpPr>
        <p:spPr>
          <a:xfrm>
            <a:off x="8087413" y="1716519"/>
            <a:ext cx="564578" cy="5847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defTabSz="914400"/>
            <a:r>
              <a:rPr lang="en-US" altLang="zh-CN" sz="3200" dirty="0">
                <a:solidFill>
                  <a:srgbClr val="FF0000"/>
                </a:solidFill>
                <a:cs typeface="+mn-ea"/>
                <a:sym typeface="+mn-lt"/>
              </a:rPr>
              <a:t>2</a:t>
            </a:r>
            <a:r>
              <a:rPr lang="en-US" altLang="zh-CN" sz="3200" baseline="30000" dirty="0">
                <a:solidFill>
                  <a:srgbClr val="FF0000"/>
                </a:solidFill>
                <a:cs typeface="+mn-ea"/>
                <a:sym typeface="+mn-lt"/>
              </a:rPr>
              <a:t>2</a:t>
            </a:r>
          </a:p>
        </p:txBody>
      </p:sp>
      <p:sp>
        <p:nvSpPr>
          <p:cNvPr id="26" name="TextBox 6"/>
          <p:cNvSpPr txBox="1"/>
          <p:nvPr/>
        </p:nvSpPr>
        <p:spPr>
          <a:xfrm>
            <a:off x="783885" y="388264"/>
            <a:ext cx="9885898" cy="523220"/>
          </a:xfrm>
          <a:prstGeom prst="rect">
            <a:avLst/>
          </a:prstGeom>
          <a:noFill/>
          <a:effectLst>
            <a:outerShdw blurRad="12700" dist="12700" dir="2700000" algn="tl" rotWithShape="0">
              <a:schemeClr val="lt1">
                <a:alpha val="40000"/>
              </a:schemeClr>
            </a:outerShdw>
          </a:effectLst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zh-CN" altLang="en-US" sz="2800" b="1" dirty="0">
                <a:ln w="6350">
                  <a:noFill/>
                </a:ln>
                <a:solidFill>
                  <a:prstClr val="black"/>
                </a:solidFill>
                <a:cs typeface="+mn-ea"/>
                <a:sym typeface="+mn-lt"/>
              </a:rPr>
              <a:t>课堂测试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2" grpId="0"/>
      <p:bldP spid="13" grpId="0"/>
      <p:bldP spid="14" grpId="0"/>
      <p:bldP spid="15" grpId="0"/>
      <p:bldP spid="16" grpId="0"/>
      <p:bldP spid="20" grpId="0"/>
      <p:bldP spid="24" grpId="0"/>
      <p:bldP spid="2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951579" y="1257479"/>
            <a:ext cx="825455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/>
            <a:r>
              <a:rPr lang="en-US" altLang="zh-CN" sz="2400" dirty="0">
                <a:solidFill>
                  <a:srgbClr val="C00000"/>
                </a:solidFill>
                <a:latin typeface="+mn-lt"/>
                <a:ea typeface="+mn-ea"/>
                <a:cs typeface="+mn-ea"/>
                <a:sym typeface="+mn-lt"/>
              </a:rPr>
              <a:t>2.</a:t>
            </a:r>
            <a:r>
              <a:rPr lang="zh-CN" altLang="en-US" sz="24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下列配方有错误的是（    ）</a:t>
            </a:r>
          </a:p>
        </p:txBody>
      </p:sp>
      <p:graphicFrame>
        <p:nvGraphicFramePr>
          <p:cNvPr id="8" name="对象 7"/>
          <p:cNvGraphicFramePr>
            <a:graphicFrameLocks noChangeAspect="1"/>
          </p:cNvGraphicFramePr>
          <p:nvPr/>
        </p:nvGraphicFramePr>
        <p:xfrm>
          <a:off x="946682" y="2003528"/>
          <a:ext cx="3956050" cy="228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55168800" imgH="31699200" progId="">
                  <p:embed/>
                </p:oleObj>
              </mc:Choice>
              <mc:Fallback>
                <p:oleObj name="Equation" r:id="rId3" imgW="55168800" imgH="31699200" progId="">
                  <p:embed/>
                  <p:pic>
                    <p:nvPicPr>
                      <p:cNvPr id="0" name="对象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6682" y="2003528"/>
                        <a:ext cx="3956050" cy="22860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笑脸 8"/>
          <p:cNvSpPr/>
          <p:nvPr/>
        </p:nvSpPr>
        <p:spPr>
          <a:xfrm>
            <a:off x="783885" y="3767013"/>
            <a:ext cx="472410" cy="522515"/>
          </a:xfrm>
          <a:prstGeom prst="smileyFac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graphicFrame>
        <p:nvGraphicFramePr>
          <p:cNvPr id="10" name="对象 9"/>
          <p:cNvGraphicFramePr>
            <a:graphicFrameLocks noChangeAspect="1"/>
          </p:cNvGraphicFramePr>
          <p:nvPr/>
        </p:nvGraphicFramePr>
        <p:xfrm>
          <a:off x="5728155" y="2206625"/>
          <a:ext cx="5377058" cy="2302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15214400" imgH="37795200" progId="Equation.DSMT4">
                  <p:embed/>
                </p:oleObj>
              </mc:Choice>
              <mc:Fallback>
                <p:oleObj name="Equation" r:id="rId5" imgW="115214400" imgH="37795200" progId="Equation.DSMT4">
                  <p:embed/>
                  <p:pic>
                    <p:nvPicPr>
                      <p:cNvPr id="0" name="对象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8155" y="2206625"/>
                        <a:ext cx="5377058" cy="23026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5471391" y="1646751"/>
            <a:ext cx="348881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/>
            <a:r>
              <a:rPr lang="zh-CN" altLang="zh-CN" sz="2400" dirty="0">
                <a:latin typeface="+mn-lt"/>
                <a:ea typeface="+mn-ea"/>
                <a:cs typeface="+mn-ea"/>
                <a:sym typeface="+mn-lt"/>
              </a:rPr>
              <a:t>【解题过程】</a:t>
            </a:r>
          </a:p>
        </p:txBody>
      </p:sp>
      <p:sp>
        <p:nvSpPr>
          <p:cNvPr id="12" name="TextBox 6"/>
          <p:cNvSpPr txBox="1"/>
          <p:nvPr/>
        </p:nvSpPr>
        <p:spPr>
          <a:xfrm>
            <a:off x="783885" y="388264"/>
            <a:ext cx="9885898" cy="523220"/>
          </a:xfrm>
          <a:prstGeom prst="rect">
            <a:avLst/>
          </a:prstGeom>
          <a:noFill/>
          <a:effectLst>
            <a:outerShdw blurRad="12700" dist="12700" dir="2700000" algn="tl" rotWithShape="0">
              <a:schemeClr val="lt1">
                <a:alpha val="40000"/>
              </a:schemeClr>
            </a:outerShdw>
          </a:effectLst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zh-CN" altLang="en-US" sz="2800" b="1" dirty="0">
                <a:ln w="6350">
                  <a:noFill/>
                </a:ln>
                <a:solidFill>
                  <a:prstClr val="black"/>
                </a:solidFill>
                <a:cs typeface="+mn-ea"/>
                <a:sym typeface="+mn-lt"/>
              </a:rPr>
              <a:t>课堂测试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14"/>
          <p:cNvGrpSpPr/>
          <p:nvPr/>
        </p:nvGrpSpPr>
        <p:grpSpPr bwMode="auto">
          <a:xfrm>
            <a:off x="1256243" y="1231040"/>
            <a:ext cx="9889099" cy="623789"/>
            <a:chOff x="1397658" y="85283"/>
            <a:chExt cx="6528893" cy="468000"/>
          </a:xfrm>
        </p:grpSpPr>
        <p:sp>
          <p:nvSpPr>
            <p:cNvPr id="6" name="矩形 5"/>
            <p:cNvSpPr/>
            <p:nvPr/>
          </p:nvSpPr>
          <p:spPr>
            <a:xfrm>
              <a:off x="1397658" y="95846"/>
              <a:ext cx="6528893" cy="440028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defTabSz="914400">
                <a:lnSpc>
                  <a:spcPct val="150000"/>
                </a:lnSpc>
                <a:defRPr/>
              </a:pPr>
              <a:r>
                <a:rPr lang="en-US" altLang="zh-CN" sz="2400" kern="100" dirty="0">
                  <a:cs typeface="+mn-ea"/>
                  <a:sym typeface="+mn-lt"/>
                </a:rPr>
                <a:t>3.</a:t>
              </a:r>
              <a:r>
                <a:rPr lang="zh-CN" altLang="zh-CN" sz="2400" kern="100" dirty="0">
                  <a:cs typeface="+mn-ea"/>
                  <a:sym typeface="+mn-lt"/>
                </a:rPr>
                <a:t>已知</a:t>
              </a:r>
              <a:r>
                <a:rPr lang="en-US" altLang="zh-CN" sz="2400" kern="100" dirty="0">
                  <a:cs typeface="+mn-ea"/>
                  <a:sym typeface="+mn-lt"/>
                </a:rPr>
                <a:t>                                                        </a:t>
              </a:r>
              <a:r>
                <a:rPr lang="zh-CN" altLang="en-US" sz="2400" kern="100" dirty="0">
                  <a:cs typeface="+mn-ea"/>
                  <a:sym typeface="+mn-lt"/>
                </a:rPr>
                <a:t>，</a:t>
              </a:r>
              <a:r>
                <a:rPr lang="zh-CN" altLang="zh-CN" sz="2400" kern="100" dirty="0">
                  <a:cs typeface="+mn-ea"/>
                  <a:sym typeface="+mn-lt"/>
                </a:rPr>
                <a:t>求</a:t>
              </a:r>
              <a:r>
                <a:rPr lang="en-US" altLang="zh-CN" sz="2400" kern="100" dirty="0">
                  <a:cs typeface="+mn-ea"/>
                  <a:sym typeface="+mn-lt"/>
                </a:rPr>
                <a:t>a</a:t>
              </a:r>
              <a:r>
                <a:rPr lang="zh-CN" altLang="en-US" sz="2400" kern="100" dirty="0">
                  <a:cs typeface="+mn-ea"/>
                  <a:sym typeface="+mn-lt"/>
                </a:rPr>
                <a:t>，</a:t>
              </a:r>
              <a:r>
                <a:rPr lang="en-US" altLang="zh-CN" sz="2400" kern="100" dirty="0">
                  <a:cs typeface="+mn-ea"/>
                  <a:sym typeface="+mn-lt"/>
                </a:rPr>
                <a:t>b</a:t>
              </a:r>
              <a:r>
                <a:rPr lang="zh-CN" altLang="en-US" sz="2400" kern="100" dirty="0">
                  <a:cs typeface="+mn-ea"/>
                  <a:sym typeface="+mn-lt"/>
                </a:rPr>
                <a:t>，</a:t>
              </a:r>
              <a:r>
                <a:rPr lang="en-US" altLang="zh-CN" sz="2400" kern="100" dirty="0">
                  <a:cs typeface="+mn-ea"/>
                  <a:sym typeface="+mn-lt"/>
                </a:rPr>
                <a:t>c</a:t>
              </a:r>
              <a:r>
                <a:rPr lang="zh-CN" altLang="zh-CN" sz="2400" kern="100" dirty="0">
                  <a:cs typeface="+mn-ea"/>
                  <a:sym typeface="+mn-lt"/>
                </a:rPr>
                <a:t>的值</a:t>
              </a:r>
              <a:r>
                <a:rPr lang="zh-CN" altLang="en-US" sz="2400" kern="100" dirty="0">
                  <a:cs typeface="+mn-ea"/>
                  <a:sym typeface="+mn-lt"/>
                </a:rPr>
                <a:t>。</a:t>
              </a:r>
              <a:endParaRPr lang="zh-CN" altLang="zh-CN" sz="2400" kern="100" dirty="0">
                <a:cs typeface="+mn-ea"/>
                <a:sym typeface="+mn-lt"/>
              </a:endParaRPr>
            </a:p>
          </p:txBody>
        </p:sp>
        <p:graphicFrame>
          <p:nvGraphicFramePr>
            <p:cNvPr id="7" name="对象 3"/>
            <p:cNvGraphicFramePr>
              <a:graphicFrameLocks noChangeAspect="1"/>
            </p:cNvGraphicFramePr>
            <p:nvPr/>
          </p:nvGraphicFramePr>
          <p:xfrm>
            <a:off x="2264748" y="85283"/>
            <a:ext cx="2541797" cy="468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" imgW="35661600" imgH="6705600" progId="">
                    <p:embed/>
                  </p:oleObj>
                </mc:Choice>
                <mc:Fallback>
                  <p:oleObj name="Equation" r:id="rId3" imgW="35661600" imgH="6705600" progId="">
                    <p:embed/>
                    <p:pic>
                      <p:nvPicPr>
                        <p:cNvPr id="0" name="对象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64748" y="85283"/>
                          <a:ext cx="2541797" cy="4680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8" name="对象 7"/>
          <p:cNvGraphicFramePr>
            <a:graphicFrameLocks noChangeAspect="1"/>
          </p:cNvGraphicFramePr>
          <p:nvPr/>
        </p:nvGraphicFramePr>
        <p:xfrm>
          <a:off x="3155950" y="2635250"/>
          <a:ext cx="4508500" cy="2400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35661600" imgH="20726400" progId="Equation.DSMT4">
                  <p:embed/>
                </p:oleObj>
              </mc:Choice>
              <mc:Fallback>
                <p:oleObj name="Equation" r:id="rId5" imgW="35661600" imgH="20726400" progId="Equation.DSMT4">
                  <p:embed/>
                  <p:pic>
                    <p:nvPicPr>
                      <p:cNvPr id="0" name="对象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55950" y="2635250"/>
                        <a:ext cx="4508500" cy="2400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1104917" y="1985879"/>
            <a:ext cx="410206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/>
            <a:r>
              <a:rPr lang="zh-CN" altLang="zh-CN" sz="2800" dirty="0">
                <a:latin typeface="+mn-lt"/>
                <a:ea typeface="+mn-ea"/>
                <a:cs typeface="+mn-ea"/>
                <a:sym typeface="+mn-lt"/>
              </a:rPr>
              <a:t>【解题过程】</a:t>
            </a:r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1543108" y="2724181"/>
            <a:ext cx="205297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/>
            <a:r>
              <a:rPr lang="zh-CN" altLang="en-US" sz="32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解：∵</a:t>
            </a:r>
          </a:p>
        </p:txBody>
      </p:sp>
      <p:graphicFrame>
        <p:nvGraphicFramePr>
          <p:cNvPr id="11" name="对象 10"/>
          <p:cNvGraphicFramePr>
            <a:graphicFrameLocks noChangeAspect="1"/>
          </p:cNvGraphicFramePr>
          <p:nvPr/>
        </p:nvGraphicFramePr>
        <p:xfrm>
          <a:off x="2410823" y="5187125"/>
          <a:ext cx="4826000" cy="5037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37490400" imgH="4267200" progId="Equation.DSMT4">
                  <p:embed/>
                </p:oleObj>
              </mc:Choice>
              <mc:Fallback>
                <p:oleObj name="Equation" r:id="rId7" imgW="37490400" imgH="4267200" progId="Equation.DSMT4">
                  <p:embed/>
                  <p:pic>
                    <p:nvPicPr>
                      <p:cNvPr id="0" name="对象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0823" y="5187125"/>
                        <a:ext cx="4826000" cy="50376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流程图: 多文档 11"/>
          <p:cNvSpPr/>
          <p:nvPr/>
        </p:nvSpPr>
        <p:spPr>
          <a:xfrm>
            <a:off x="7023042" y="3941268"/>
            <a:ext cx="4508500" cy="1085108"/>
          </a:xfrm>
          <a:prstGeom prst="flowChartMultidocument">
            <a:avLst/>
          </a:prstGeom>
          <a:solidFill>
            <a:schemeClr val="accent2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zh-CN" altLang="en-US" dirty="0">
                <a:solidFill>
                  <a:prstClr val="white"/>
                </a:solidFill>
                <a:cs typeface="+mn-ea"/>
                <a:sym typeface="+mn-lt"/>
              </a:rPr>
              <a:t>此类问题解题的关键在于通过配方法使等式两边结构相同</a:t>
            </a:r>
          </a:p>
        </p:txBody>
      </p:sp>
      <p:sp>
        <p:nvSpPr>
          <p:cNvPr id="13" name="TextBox 6"/>
          <p:cNvSpPr txBox="1"/>
          <p:nvPr/>
        </p:nvSpPr>
        <p:spPr>
          <a:xfrm>
            <a:off x="783885" y="388264"/>
            <a:ext cx="9885898" cy="523220"/>
          </a:xfrm>
          <a:prstGeom prst="rect">
            <a:avLst/>
          </a:prstGeom>
          <a:noFill/>
          <a:effectLst>
            <a:outerShdw blurRad="12700" dist="12700" dir="2700000" algn="tl" rotWithShape="0">
              <a:schemeClr val="lt1">
                <a:alpha val="40000"/>
              </a:schemeClr>
            </a:outerShdw>
          </a:effectLst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zh-CN" altLang="en-US" sz="2800" b="1" dirty="0">
                <a:ln w="6350">
                  <a:noFill/>
                </a:ln>
                <a:solidFill>
                  <a:prstClr val="black"/>
                </a:solidFill>
                <a:cs typeface="+mn-ea"/>
                <a:sym typeface="+mn-lt"/>
              </a:rPr>
              <a:t>课堂测试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 bwMode="auto">
          <a:xfrm>
            <a:off x="972869" y="1152717"/>
            <a:ext cx="9737553" cy="1146861"/>
            <a:chOff x="1365220" y="921250"/>
            <a:chExt cx="6606480" cy="860274"/>
          </a:xfrm>
        </p:grpSpPr>
        <p:sp>
          <p:nvSpPr>
            <p:cNvPr id="6" name="矩形 5"/>
            <p:cNvSpPr/>
            <p:nvPr/>
          </p:nvSpPr>
          <p:spPr>
            <a:xfrm>
              <a:off x="1365220" y="926018"/>
              <a:ext cx="6606480" cy="855506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just" defTabSz="914400">
                <a:lnSpc>
                  <a:spcPct val="150000"/>
                </a:lnSpc>
                <a:defRPr/>
              </a:pPr>
              <a:r>
                <a:rPr lang="en-US" altLang="zh-CN" sz="2400" kern="100" dirty="0">
                  <a:cs typeface="+mn-ea"/>
                  <a:sym typeface="+mn-lt"/>
                </a:rPr>
                <a:t>4.</a:t>
              </a:r>
              <a:r>
                <a:rPr lang="zh-CN" altLang="zh-CN" sz="2400" kern="100" dirty="0">
                  <a:cs typeface="+mn-ea"/>
                  <a:sym typeface="+mn-lt"/>
                </a:rPr>
                <a:t>二次三项式</a:t>
              </a:r>
              <a:r>
                <a:rPr lang="en-US" altLang="zh-CN" sz="2400" kern="100" dirty="0">
                  <a:cs typeface="+mn-ea"/>
                  <a:sym typeface="+mn-lt"/>
                </a:rPr>
                <a:t>                               </a:t>
              </a:r>
              <a:r>
                <a:rPr lang="zh-CN" altLang="zh-CN" sz="2400" kern="100" dirty="0">
                  <a:cs typeface="+mn-ea"/>
                  <a:sym typeface="+mn-lt"/>
                </a:rPr>
                <a:t>的值</a:t>
              </a:r>
              <a:r>
                <a:rPr lang="zh-CN" altLang="en-US" sz="2400" kern="100" dirty="0">
                  <a:cs typeface="+mn-ea"/>
                  <a:sym typeface="+mn-lt"/>
                </a:rPr>
                <a:t>（</a:t>
              </a:r>
              <a:r>
                <a:rPr lang="en-US" altLang="zh-CN" sz="2400" kern="100" dirty="0">
                  <a:cs typeface="+mn-ea"/>
                  <a:sym typeface="+mn-lt"/>
                </a:rPr>
                <a:t>    </a:t>
              </a:r>
              <a:r>
                <a:rPr lang="zh-CN" altLang="en-US" sz="2400" kern="100" dirty="0">
                  <a:cs typeface="+mn-ea"/>
                  <a:sym typeface="+mn-lt"/>
                </a:rPr>
                <a:t>）</a:t>
              </a:r>
              <a:endParaRPr lang="zh-CN" altLang="zh-CN" sz="2400" kern="100" dirty="0">
                <a:cs typeface="+mn-ea"/>
                <a:sym typeface="+mn-lt"/>
              </a:endParaRPr>
            </a:p>
            <a:p>
              <a:pPr algn="just" defTabSz="914400">
                <a:lnSpc>
                  <a:spcPct val="150000"/>
                </a:lnSpc>
                <a:defRPr/>
              </a:pPr>
              <a:r>
                <a:rPr lang="en-US" altLang="zh-CN" sz="2400" kern="100" dirty="0">
                  <a:cs typeface="+mn-ea"/>
                  <a:sym typeface="+mn-lt"/>
                </a:rPr>
                <a:t>A.</a:t>
              </a:r>
              <a:r>
                <a:rPr lang="zh-CN" altLang="zh-CN" sz="2400" kern="100" dirty="0">
                  <a:cs typeface="+mn-ea"/>
                  <a:sym typeface="+mn-lt"/>
                </a:rPr>
                <a:t>小于</a:t>
              </a:r>
              <a:r>
                <a:rPr lang="en-US" altLang="zh-CN" sz="2400" kern="100" dirty="0">
                  <a:cs typeface="+mn-ea"/>
                  <a:sym typeface="+mn-lt"/>
                </a:rPr>
                <a:t>1    B.</a:t>
              </a:r>
              <a:r>
                <a:rPr lang="zh-CN" altLang="zh-CN" sz="2400" kern="100" dirty="0">
                  <a:cs typeface="+mn-ea"/>
                  <a:sym typeface="+mn-lt"/>
                </a:rPr>
                <a:t>大于</a:t>
              </a:r>
              <a:r>
                <a:rPr lang="en-US" altLang="zh-CN" sz="2400" kern="100" dirty="0">
                  <a:cs typeface="+mn-ea"/>
                  <a:sym typeface="+mn-lt"/>
                </a:rPr>
                <a:t>1    C.</a:t>
              </a:r>
              <a:r>
                <a:rPr lang="zh-CN" altLang="zh-CN" sz="2400" kern="100" dirty="0">
                  <a:cs typeface="+mn-ea"/>
                  <a:sym typeface="+mn-lt"/>
                </a:rPr>
                <a:t>大于等于</a:t>
              </a:r>
              <a:r>
                <a:rPr lang="en-US" altLang="zh-CN" sz="2400" kern="100" dirty="0">
                  <a:cs typeface="+mn-ea"/>
                  <a:sym typeface="+mn-lt"/>
                </a:rPr>
                <a:t>1    D.</a:t>
              </a:r>
              <a:r>
                <a:rPr lang="zh-CN" altLang="zh-CN" sz="2400" kern="100" dirty="0">
                  <a:cs typeface="+mn-ea"/>
                  <a:sym typeface="+mn-lt"/>
                </a:rPr>
                <a:t>不大于</a:t>
              </a:r>
              <a:r>
                <a:rPr lang="en-US" altLang="zh-CN" sz="2400" kern="100" dirty="0">
                  <a:cs typeface="+mn-ea"/>
                  <a:sym typeface="+mn-lt"/>
                </a:rPr>
                <a:t>1</a:t>
              </a:r>
              <a:endParaRPr lang="zh-CN" altLang="zh-CN" sz="2400" kern="100" dirty="0">
                <a:cs typeface="+mn-ea"/>
                <a:sym typeface="+mn-lt"/>
              </a:endParaRPr>
            </a:p>
          </p:txBody>
        </p:sp>
        <p:graphicFrame>
          <p:nvGraphicFramePr>
            <p:cNvPr id="7" name="对象 3"/>
            <p:cNvGraphicFramePr>
              <a:graphicFrameLocks noChangeAspect="1"/>
            </p:cNvGraphicFramePr>
            <p:nvPr/>
          </p:nvGraphicFramePr>
          <p:xfrm>
            <a:off x="2696063" y="921250"/>
            <a:ext cx="1750557" cy="4318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" imgW="18288000" imgH="4876800" progId="">
                    <p:embed/>
                  </p:oleObj>
                </mc:Choice>
                <mc:Fallback>
                  <p:oleObj name="Equation" r:id="rId3" imgW="18288000" imgH="4876800" progId="">
                    <p:embed/>
                    <p:pic>
                      <p:nvPicPr>
                        <p:cNvPr id="0" name="对象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96063" y="921250"/>
                          <a:ext cx="1750557" cy="43186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725977" y="2439963"/>
            <a:ext cx="11004469" cy="5865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defTabSz="914400">
              <a:lnSpc>
                <a:spcPct val="150000"/>
              </a:lnSpc>
              <a:defRPr/>
            </a:pPr>
            <a:r>
              <a:rPr lang="zh-CN" altLang="zh-CN" sz="2400" kern="100" dirty="0">
                <a:cs typeface="+mn-ea"/>
                <a:sym typeface="+mn-lt"/>
              </a:rPr>
              <a:t>【</a:t>
            </a:r>
            <a:r>
              <a:rPr lang="zh-CN" altLang="en-US" sz="2400" kern="100" dirty="0">
                <a:cs typeface="+mn-ea"/>
                <a:sym typeface="+mn-lt"/>
              </a:rPr>
              <a:t>思路点拨</a:t>
            </a:r>
            <a:r>
              <a:rPr lang="zh-CN" altLang="zh-CN" sz="2400" kern="100" dirty="0">
                <a:cs typeface="+mn-ea"/>
                <a:sym typeface="+mn-lt"/>
              </a:rPr>
              <a:t>】</a:t>
            </a:r>
            <a:r>
              <a:rPr lang="zh-CN" altLang="en-US" sz="2400" kern="100" dirty="0">
                <a:cs typeface="+mn-ea"/>
                <a:sym typeface="+mn-lt"/>
              </a:rPr>
              <a:t>将二次三项式配方，然后根据平方大于等于</a:t>
            </a:r>
            <a:r>
              <a:rPr lang="en-US" altLang="zh-CN" sz="2400" kern="100" dirty="0">
                <a:cs typeface="+mn-ea"/>
                <a:sym typeface="+mn-lt"/>
              </a:rPr>
              <a:t>0</a:t>
            </a:r>
            <a:r>
              <a:rPr lang="zh-CN" altLang="en-US" sz="2400" kern="100" dirty="0">
                <a:cs typeface="+mn-ea"/>
                <a:sym typeface="+mn-lt"/>
              </a:rPr>
              <a:t>，求出最值。</a:t>
            </a:r>
            <a:endParaRPr lang="en-US" altLang="zh-CN" sz="2400" kern="100" dirty="0">
              <a:cs typeface="+mn-ea"/>
              <a:sym typeface="+mn-lt"/>
            </a:endParaRPr>
          </a:p>
        </p:txBody>
      </p:sp>
      <p:graphicFrame>
        <p:nvGraphicFramePr>
          <p:cNvPr id="9" name="对象 8"/>
          <p:cNvGraphicFramePr>
            <a:graphicFrameLocks noChangeAspect="1"/>
          </p:cNvGraphicFramePr>
          <p:nvPr/>
        </p:nvGraphicFramePr>
        <p:xfrm>
          <a:off x="3644900" y="3306763"/>
          <a:ext cx="4338638" cy="201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37795200" imgH="19812000" progId="Equation.DSMT4">
                  <p:embed/>
                </p:oleObj>
              </mc:Choice>
              <mc:Fallback>
                <p:oleObj name="Equation" r:id="rId5" imgW="37795200" imgH="19812000" progId="Equation.DSMT4">
                  <p:embed/>
                  <p:pic>
                    <p:nvPicPr>
                      <p:cNvPr id="0" name="对象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44900" y="3306763"/>
                        <a:ext cx="4338638" cy="2016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725977" y="3336301"/>
            <a:ext cx="3991648" cy="502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/>
            <a:r>
              <a:rPr lang="zh-CN" altLang="zh-CN" sz="2665" dirty="0">
                <a:latin typeface="+mn-lt"/>
                <a:ea typeface="+mn-ea"/>
                <a:cs typeface="+mn-ea"/>
                <a:sym typeface="+mn-lt"/>
              </a:rPr>
              <a:t>【解题过程】</a:t>
            </a:r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2980988" y="3340395"/>
            <a:ext cx="1862264" cy="502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/>
            <a:r>
              <a:rPr lang="zh-CN" altLang="en-US" sz="2665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解：∵</a:t>
            </a:r>
          </a:p>
        </p:txBody>
      </p:sp>
      <p:graphicFrame>
        <p:nvGraphicFramePr>
          <p:cNvPr id="12" name="对象 11"/>
          <p:cNvGraphicFramePr>
            <a:graphicFrameLocks noChangeAspect="1"/>
          </p:cNvGraphicFramePr>
          <p:nvPr/>
        </p:nvGraphicFramePr>
        <p:xfrm>
          <a:off x="3785325" y="5355462"/>
          <a:ext cx="2310675" cy="10235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23164800" imgH="11582400" progId="Equation.DSMT4">
                  <p:embed/>
                </p:oleObj>
              </mc:Choice>
              <mc:Fallback>
                <p:oleObj name="Equation" r:id="rId7" imgW="23164800" imgH="11582400" progId="Equation.DSMT4">
                  <p:embed/>
                  <p:pic>
                    <p:nvPicPr>
                      <p:cNvPr id="0" name="对象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85325" y="5355462"/>
                        <a:ext cx="2310675" cy="102353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笑脸 12"/>
          <p:cNvSpPr/>
          <p:nvPr/>
        </p:nvSpPr>
        <p:spPr>
          <a:xfrm>
            <a:off x="3705448" y="1780186"/>
            <a:ext cx="413343" cy="395326"/>
          </a:xfrm>
          <a:prstGeom prst="smileyFac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4" name="TextBox 6"/>
          <p:cNvSpPr txBox="1"/>
          <p:nvPr/>
        </p:nvSpPr>
        <p:spPr>
          <a:xfrm>
            <a:off x="783885" y="388264"/>
            <a:ext cx="9885898" cy="523220"/>
          </a:xfrm>
          <a:prstGeom prst="rect">
            <a:avLst/>
          </a:prstGeom>
          <a:noFill/>
          <a:effectLst>
            <a:outerShdw blurRad="12700" dist="12700" dir="2700000" algn="tl" rotWithShape="0">
              <a:schemeClr val="lt1">
                <a:alpha val="40000"/>
              </a:schemeClr>
            </a:outerShdw>
          </a:effectLst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zh-CN" altLang="en-US" sz="2800" b="1" dirty="0">
                <a:ln w="6350">
                  <a:noFill/>
                </a:ln>
                <a:solidFill>
                  <a:prstClr val="black"/>
                </a:solidFill>
                <a:cs typeface="+mn-ea"/>
                <a:sym typeface="+mn-lt"/>
              </a:rPr>
              <a:t>课堂测试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/>
      <p:bldP spid="1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31800" y="349250"/>
            <a:ext cx="11328400" cy="61595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CN Regular" panose="020B0500000000000000" pitchFamily="34" charset="-122"/>
              <a:ea typeface="思源黑体 CN Regular" panose="020B0500000000000000" pitchFamily="34" charset="-122"/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422400" y="2078962"/>
            <a:ext cx="9347200" cy="33715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感谢您下载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平台上提供的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作品，为了您和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以及原创作者的利益，请勿复制、传播、销售，否则将承担法律责任！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将对作品进行维权，按照传播下载次数进行十倍的索取赔偿！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1.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在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出售的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模板是免版税类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(RF: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Royalty-Free)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正版受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中国人民共和国著作法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世界版权公约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的保护，作品的所有权、版权和著作权归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所有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您下载的是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模板素材的使用权。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2.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不得将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素材，本身用于再出售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或者出租、出借、转让、分销、发布或者作为礼物供他人使用，不得转授权、出卖、转让本协议或者本协议中的权利。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182930" y="1025730"/>
            <a:ext cx="1871025" cy="6773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版权声明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cxnSp>
        <p:nvCxnSpPr>
          <p:cNvPr id="5" name="直接连接符 4"/>
          <p:cNvCxnSpPr/>
          <p:nvPr/>
        </p:nvCxnSpPr>
        <p:spPr>
          <a:xfrm>
            <a:off x="5816600" y="1852612"/>
            <a:ext cx="558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 advClick="0" advTm="3000">
    <p:push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占位符 3"/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908" r="6796"/>
          <a:stretch>
            <a:fillRect/>
          </a:stretch>
        </p:blipFill>
        <p:spPr>
          <a:xfrm>
            <a:off x="7555524" y="0"/>
            <a:ext cx="4636477" cy="6858000"/>
          </a:xfrm>
        </p:spPr>
      </p:pic>
      <p:sp>
        <p:nvSpPr>
          <p:cNvPr id="9" name="Freeform: Shape 8"/>
          <p:cNvSpPr/>
          <p:nvPr/>
        </p:nvSpPr>
        <p:spPr>
          <a:xfrm>
            <a:off x="10155434" y="1526797"/>
            <a:ext cx="2036566" cy="3804406"/>
          </a:xfrm>
          <a:custGeom>
            <a:avLst/>
            <a:gdLst>
              <a:gd name="connsiteX0" fmla="*/ 1902203 w 2036566"/>
              <a:gd name="connsiteY0" fmla="*/ 0 h 3804406"/>
              <a:gd name="connsiteX1" fmla="*/ 2036566 w 2036566"/>
              <a:gd name="connsiteY1" fmla="*/ 6785 h 3804406"/>
              <a:gd name="connsiteX2" fmla="*/ 2036566 w 2036566"/>
              <a:gd name="connsiteY2" fmla="*/ 3797622 h 3804406"/>
              <a:gd name="connsiteX3" fmla="*/ 1902203 w 2036566"/>
              <a:gd name="connsiteY3" fmla="*/ 3804406 h 3804406"/>
              <a:gd name="connsiteX4" fmla="*/ 0 w 2036566"/>
              <a:gd name="connsiteY4" fmla="*/ 1902203 h 3804406"/>
              <a:gd name="connsiteX5" fmla="*/ 1902203 w 2036566"/>
              <a:gd name="connsiteY5" fmla="*/ 0 h 38044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36566" h="3804406">
                <a:moveTo>
                  <a:pt x="1902203" y="0"/>
                </a:moveTo>
                <a:lnTo>
                  <a:pt x="2036566" y="6785"/>
                </a:lnTo>
                <a:lnTo>
                  <a:pt x="2036566" y="3797622"/>
                </a:lnTo>
                <a:lnTo>
                  <a:pt x="1902203" y="3804406"/>
                </a:lnTo>
                <a:cubicBezTo>
                  <a:pt x="851645" y="3804406"/>
                  <a:pt x="0" y="2952761"/>
                  <a:pt x="0" y="1902203"/>
                </a:cubicBezTo>
                <a:cubicBezTo>
                  <a:pt x="0" y="851645"/>
                  <a:pt x="851645" y="0"/>
                  <a:pt x="1902203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7" name="Freeform: Shape 6"/>
          <p:cNvSpPr/>
          <p:nvPr/>
        </p:nvSpPr>
        <p:spPr bwMode="auto">
          <a:xfrm flipV="1">
            <a:off x="0" y="-1"/>
            <a:ext cx="1995768" cy="1635325"/>
          </a:xfrm>
          <a:custGeom>
            <a:avLst/>
            <a:gdLst>
              <a:gd name="connsiteX0" fmla="*/ 2052742 w 11970066"/>
              <a:gd name="connsiteY0" fmla="*/ 681 h 2803180"/>
              <a:gd name="connsiteX1" fmla="*/ 3386115 w 11970066"/>
              <a:gd name="connsiteY1" fmla="*/ 568859 h 2803180"/>
              <a:gd name="connsiteX2" fmla="*/ 3772186 w 11970066"/>
              <a:gd name="connsiteY2" fmla="*/ 999431 h 2803180"/>
              <a:gd name="connsiteX3" fmla="*/ 5714995 w 11970066"/>
              <a:gd name="connsiteY3" fmla="*/ 1237378 h 2803180"/>
              <a:gd name="connsiteX4" fmla="*/ 6636584 w 11970066"/>
              <a:gd name="connsiteY4" fmla="*/ 1973881 h 2803180"/>
              <a:gd name="connsiteX5" fmla="*/ 7371364 w 11970066"/>
              <a:gd name="connsiteY5" fmla="*/ 2155175 h 2803180"/>
              <a:gd name="connsiteX6" fmla="*/ 9077549 w 11970066"/>
              <a:gd name="connsiteY6" fmla="*/ 2189167 h 2803180"/>
              <a:gd name="connsiteX7" fmla="*/ 11667961 w 11970066"/>
              <a:gd name="connsiteY7" fmla="*/ 2529092 h 2803180"/>
              <a:gd name="connsiteX8" fmla="*/ 11848932 w 11970066"/>
              <a:gd name="connsiteY8" fmla="*/ 2675153 h 2803180"/>
              <a:gd name="connsiteX9" fmla="*/ 11970066 w 11970066"/>
              <a:gd name="connsiteY9" fmla="*/ 2803180 h 2803180"/>
              <a:gd name="connsiteX10" fmla="*/ 0 w 11970066"/>
              <a:gd name="connsiteY10" fmla="*/ 2803180 h 2803180"/>
              <a:gd name="connsiteX11" fmla="*/ 0 w 11970066"/>
              <a:gd name="connsiteY11" fmla="*/ 1132248 h 2803180"/>
              <a:gd name="connsiteX12" fmla="*/ 81355 w 11970066"/>
              <a:gd name="connsiteY12" fmla="*/ 1012355 h 2803180"/>
              <a:gd name="connsiteX13" fmla="*/ 1368583 w 11970066"/>
              <a:gd name="connsiteY13" fmla="*/ 92965 h 2803180"/>
              <a:gd name="connsiteX14" fmla="*/ 2052742 w 11970066"/>
              <a:gd name="connsiteY14" fmla="*/ 681 h 2803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1970066" h="2803180">
                <a:moveTo>
                  <a:pt x="2052742" y="681"/>
                </a:moveTo>
                <a:cubicBezTo>
                  <a:pt x="2564158" y="13339"/>
                  <a:pt x="3069319" y="202732"/>
                  <a:pt x="3386115" y="568859"/>
                </a:cubicBezTo>
                <a:cubicBezTo>
                  <a:pt x="3510654" y="716160"/>
                  <a:pt x="3610285" y="886122"/>
                  <a:pt x="3772186" y="999431"/>
                </a:cubicBezTo>
                <a:cubicBezTo>
                  <a:pt x="4295250" y="1373348"/>
                  <a:pt x="5117208" y="976769"/>
                  <a:pt x="5714995" y="1237378"/>
                </a:cubicBezTo>
                <a:cubicBezTo>
                  <a:pt x="6088612" y="1407340"/>
                  <a:pt x="6287874" y="1781257"/>
                  <a:pt x="6636584" y="1973881"/>
                </a:cubicBezTo>
                <a:cubicBezTo>
                  <a:pt x="6860754" y="2087190"/>
                  <a:pt x="7122286" y="2132513"/>
                  <a:pt x="7371364" y="2155175"/>
                </a:cubicBezTo>
                <a:cubicBezTo>
                  <a:pt x="7944244" y="2211829"/>
                  <a:pt x="8517123" y="2223160"/>
                  <a:pt x="9077549" y="2189167"/>
                </a:cubicBezTo>
                <a:cubicBezTo>
                  <a:pt x="9974230" y="2143844"/>
                  <a:pt x="10970542" y="2019205"/>
                  <a:pt x="11667961" y="2529092"/>
                </a:cubicBezTo>
                <a:cubicBezTo>
                  <a:pt x="11733344" y="2574415"/>
                  <a:pt x="11793278" y="2623279"/>
                  <a:pt x="11848932" y="2675153"/>
                </a:cubicBezTo>
                <a:lnTo>
                  <a:pt x="11970066" y="2803180"/>
                </a:lnTo>
                <a:lnTo>
                  <a:pt x="0" y="2803180"/>
                </a:lnTo>
                <a:lnTo>
                  <a:pt x="0" y="1132248"/>
                </a:lnTo>
                <a:lnTo>
                  <a:pt x="81355" y="1012355"/>
                </a:lnTo>
                <a:cubicBezTo>
                  <a:pt x="394843" y="594354"/>
                  <a:pt x="836178" y="254429"/>
                  <a:pt x="1368583" y="92965"/>
                </a:cubicBezTo>
                <a:cubicBezTo>
                  <a:pt x="1586526" y="25688"/>
                  <a:pt x="1820280" y="-5073"/>
                  <a:pt x="2052742" y="68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outerShdw blurRad="279400" dist="215900" dir="2700000" algn="tl" rotWithShape="0">
              <a:schemeClr val="lt1">
                <a:alpha val="30000"/>
              </a:schemeClr>
            </a:outerShdw>
          </a:effectLst>
        </p:spPr>
        <p:txBody>
          <a:bodyPr vert="horz" wrap="square" lIns="91440" tIns="45720" rIns="91440" bIns="45720" numCol="1" anchor="t" anchorCtr="0" compatLnSpc="1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ID" sz="1800" b="0" i="0" u="none" strike="noStrike" kern="1200" cap="none" spc="0" normalizeH="0" baseline="0" noProof="0">
              <a:ln>
                <a:noFill/>
              </a:ln>
              <a:solidFill>
                <a:srgbClr val="2B2B2B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 flipH="1">
            <a:off x="171166" y="6378506"/>
            <a:ext cx="364920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id-ID" altLang="zh-CN" sz="1000" b="1" spc="300" dirty="0">
                <a:solidFill>
                  <a:srgbClr val="2B2B2B">
                    <a:lumMod val="90000"/>
                    <a:lumOff val="10000"/>
                  </a:srgbClr>
                </a:solidFill>
                <a:cs typeface="+mn-ea"/>
                <a:sym typeface="+mn-lt"/>
              </a:rPr>
              <a:t>www.bangongziyuan.com</a:t>
            </a:r>
          </a:p>
        </p:txBody>
      </p:sp>
      <p:sp>
        <p:nvSpPr>
          <p:cNvPr id="35" name="Rectangle 34"/>
          <p:cNvSpPr/>
          <p:nvPr/>
        </p:nvSpPr>
        <p:spPr>
          <a:xfrm rot="5400000">
            <a:off x="10141294" y="3198168"/>
            <a:ext cx="264081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rPr>
              <a:t>Trend Design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F1513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2" name="矩形: 圆角 31"/>
          <p:cNvSpPr/>
          <p:nvPr/>
        </p:nvSpPr>
        <p:spPr>
          <a:xfrm>
            <a:off x="901226" y="5373639"/>
            <a:ext cx="1496595" cy="329300"/>
          </a:xfrm>
          <a:prstGeom prst="roundRect">
            <a:avLst>
              <a:gd name="adj" fmla="val 26269"/>
            </a:avLst>
          </a:prstGeom>
          <a:solidFill>
            <a:schemeClr val="accent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老师：</a:t>
            </a:r>
            <a:r>
              <a:rPr kumimoji="0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xippt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3" name="矩形: 圆角 32"/>
          <p:cNvSpPr/>
          <p:nvPr/>
        </p:nvSpPr>
        <p:spPr>
          <a:xfrm>
            <a:off x="2742755" y="5378382"/>
            <a:ext cx="1274250" cy="329300"/>
          </a:xfrm>
          <a:prstGeom prst="roundRect">
            <a:avLst>
              <a:gd name="adj" fmla="val 26269"/>
            </a:avLst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  <a:sym typeface="+mn-lt"/>
              </a:rPr>
              <a:t>时间：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  <a:sym typeface="+mn-lt"/>
              </a:rPr>
              <a:t>2020.4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34" name="组合 33"/>
          <p:cNvGrpSpPr/>
          <p:nvPr/>
        </p:nvGrpSpPr>
        <p:grpSpPr>
          <a:xfrm>
            <a:off x="842496" y="2672811"/>
            <a:ext cx="5868914" cy="1357721"/>
            <a:chOff x="1512631" y="2710911"/>
            <a:chExt cx="5868914" cy="1357721"/>
          </a:xfrm>
        </p:grpSpPr>
        <p:sp>
          <p:nvSpPr>
            <p:cNvPr id="36" name="矩形 35"/>
            <p:cNvSpPr/>
            <p:nvPr/>
          </p:nvSpPr>
          <p:spPr bwMode="auto">
            <a:xfrm>
              <a:off x="1512631" y="2710911"/>
              <a:ext cx="5868914" cy="83099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457200">
                <a:defRPr/>
              </a:pPr>
              <a:r>
                <a:rPr lang="zh-CN" altLang="en-US" sz="4800" b="1" kern="100" dirty="0">
                  <a:cs typeface="+mn-ea"/>
                  <a:sym typeface="+mn-lt"/>
                </a:rPr>
                <a:t>感谢各位的仔细聆听</a:t>
              </a:r>
            </a:p>
          </p:txBody>
        </p:sp>
        <p:sp>
          <p:nvSpPr>
            <p:cNvPr id="37" name="矩形 36"/>
            <p:cNvSpPr/>
            <p:nvPr/>
          </p:nvSpPr>
          <p:spPr>
            <a:xfrm>
              <a:off x="1571361" y="3730078"/>
              <a:ext cx="3472716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 defTabSz="457200"/>
              <a:r>
                <a:rPr lang="zh-CN" altLang="en-US" sz="1600" dirty="0">
                  <a:cs typeface="+mn-ea"/>
                  <a:sym typeface="+mn-lt"/>
                </a:rPr>
                <a:t>解一元二次方程之配方法</a:t>
              </a:r>
            </a:p>
          </p:txBody>
        </p:sp>
        <p:cxnSp>
          <p:nvCxnSpPr>
            <p:cNvPr id="38" name="直接连接符 37"/>
            <p:cNvCxnSpPr/>
            <p:nvPr/>
          </p:nvCxnSpPr>
          <p:spPr>
            <a:xfrm>
              <a:off x="1634862" y="3577843"/>
              <a:ext cx="5439945" cy="0"/>
            </a:xfrm>
            <a:prstGeom prst="line">
              <a:avLst/>
            </a:prstGeom>
            <a:noFill/>
            <a:ln w="6350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</p:cxnSp>
      </p:grpSp>
      <p:sp>
        <p:nvSpPr>
          <p:cNvPr id="39" name="矩形 38"/>
          <p:cNvSpPr/>
          <p:nvPr/>
        </p:nvSpPr>
        <p:spPr bwMode="auto">
          <a:xfrm>
            <a:off x="863127" y="2165062"/>
            <a:ext cx="433965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>
              <a:defRPr/>
            </a:pPr>
            <a:r>
              <a:rPr lang="zh-CN" altLang="en-US" sz="2800" b="1" kern="100" dirty="0">
                <a:cs typeface="+mn-ea"/>
                <a:sym typeface="+mn-lt"/>
              </a:rPr>
              <a:t>第二十一章 一元二次方程</a:t>
            </a:r>
          </a:p>
        </p:txBody>
      </p:sp>
      <p:sp>
        <p:nvSpPr>
          <p:cNvPr id="40" name="文本框 39"/>
          <p:cNvSpPr txBox="1"/>
          <p:nvPr/>
        </p:nvSpPr>
        <p:spPr>
          <a:xfrm>
            <a:off x="909398" y="4069482"/>
            <a:ext cx="4958080" cy="4833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9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Please Enter Your Detailed Text Here, The Content Should Be Concise And Clear, Concise And Concise Do Not Need Too Much Text</a:t>
            </a: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3" grpId="0" animBg="1"/>
      <p:bldP spid="39" grpId="0"/>
      <p:bldP spid="4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6"/>
          <p:cNvSpPr txBox="1"/>
          <p:nvPr/>
        </p:nvSpPr>
        <p:spPr>
          <a:xfrm>
            <a:off x="783885" y="388264"/>
            <a:ext cx="3240360" cy="523220"/>
          </a:xfrm>
          <a:prstGeom prst="rect">
            <a:avLst/>
          </a:prstGeom>
          <a:noFill/>
          <a:effectLst>
            <a:outerShdw blurRad="12700" dist="12700" dir="2700000" algn="tl" rotWithShape="0">
              <a:schemeClr val="lt1">
                <a:alpha val="40000"/>
              </a:schemeClr>
            </a:outerShdw>
          </a:effec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 w="6350"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前 言</a:t>
            </a: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783885" y="1541073"/>
            <a:ext cx="4663881" cy="5865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5C00"/>
                </a:solidFill>
                <a:effectLst/>
                <a:uLnTx/>
                <a:uFillTx/>
                <a:cs typeface="+mn-ea"/>
                <a:sym typeface="+mn-lt"/>
              </a:rPr>
              <a:t>学习目标</a:t>
            </a: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783885" y="2514776"/>
            <a:ext cx="10348517" cy="10175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1.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理解配方法的概念，并运用配方法解一元二次方程。</a:t>
            </a:r>
          </a:p>
          <a:p>
            <a:pPr lvl="0"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2.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掌握用配方法解一元二次方程的一般步骤。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783885" y="3919558"/>
            <a:ext cx="4663881" cy="5865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5C00"/>
                </a:solidFill>
                <a:effectLst/>
                <a:uLnTx/>
                <a:uFillTx/>
                <a:cs typeface="+mn-ea"/>
                <a:sym typeface="+mn-lt"/>
              </a:rPr>
              <a:t>重点难点</a:t>
            </a: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783885" y="4893262"/>
            <a:ext cx="10045282" cy="11151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2000" dirty="0">
                <a:cs typeface="+mn-ea"/>
                <a:sym typeface="+mn-lt"/>
              </a:rPr>
              <a:t>重点：用配方法解一元二次方程。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2000" dirty="0">
                <a:cs typeface="+mn-ea"/>
                <a:sym typeface="+mn-lt"/>
              </a:rPr>
              <a:t>难点：用配方法解一元二次方程的步骤。</a:t>
            </a:r>
            <a:endParaRPr lang="en-US" altLang="zh-CN" sz="2000" dirty="0"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7"/>
          <p:cNvSpPr/>
          <p:nvPr/>
        </p:nvSpPr>
        <p:spPr>
          <a:xfrm>
            <a:off x="935820" y="1181380"/>
            <a:ext cx="9193107" cy="461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尝试写出解方程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x</a:t>
            </a:r>
            <a:r>
              <a:rPr lang="en-US" altLang="zh-CN" sz="2400" baseline="30000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+6x+4=0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的过程？</a:t>
            </a:r>
          </a:p>
        </p:txBody>
      </p:sp>
      <p:sp>
        <p:nvSpPr>
          <p:cNvPr id="9" name="矩形 8"/>
          <p:cNvSpPr/>
          <p:nvPr/>
        </p:nvSpPr>
        <p:spPr>
          <a:xfrm>
            <a:off x="1461270" y="1646856"/>
            <a:ext cx="272330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>
              <a:spcBef>
                <a:spcPct val="50000"/>
              </a:spcBef>
            </a:pPr>
            <a:r>
              <a:rPr lang="en-US" altLang="zh-CN" sz="2400" dirty="0">
                <a:cs typeface="+mn-ea"/>
                <a:sym typeface="+mn-lt"/>
              </a:rPr>
              <a:t>x</a:t>
            </a:r>
            <a:r>
              <a:rPr lang="en-US" altLang="zh-CN" sz="2400" baseline="30000" dirty="0">
                <a:cs typeface="+mn-ea"/>
                <a:sym typeface="+mn-lt"/>
              </a:rPr>
              <a:t>2</a:t>
            </a:r>
            <a:r>
              <a:rPr lang="en-US" altLang="zh-CN" sz="2400" dirty="0">
                <a:cs typeface="+mn-ea"/>
                <a:sym typeface="+mn-lt"/>
              </a:rPr>
              <a:t>+6x+4=0</a:t>
            </a:r>
            <a:r>
              <a:rPr lang="zh-CN" altLang="en-US" sz="2400" dirty="0">
                <a:cs typeface="+mn-ea"/>
                <a:sym typeface="+mn-lt"/>
              </a:rPr>
              <a:t>    </a:t>
            </a:r>
          </a:p>
        </p:txBody>
      </p:sp>
      <p:sp>
        <p:nvSpPr>
          <p:cNvPr id="10" name="矩形 9"/>
          <p:cNvSpPr/>
          <p:nvPr/>
        </p:nvSpPr>
        <p:spPr>
          <a:xfrm>
            <a:off x="3179748" y="2237884"/>
            <a:ext cx="311495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14400">
              <a:spcBef>
                <a:spcPct val="50000"/>
              </a:spcBef>
            </a:pPr>
            <a:r>
              <a:rPr lang="zh-CN" altLang="en-US" sz="1600" dirty="0">
                <a:cs typeface="+mn-ea"/>
                <a:sym typeface="+mn-lt"/>
              </a:rPr>
              <a:t>移项：把常数项移到方程的左边 </a:t>
            </a:r>
          </a:p>
        </p:txBody>
      </p:sp>
      <p:sp>
        <p:nvSpPr>
          <p:cNvPr id="11" name="矩形 10"/>
          <p:cNvSpPr/>
          <p:nvPr/>
        </p:nvSpPr>
        <p:spPr>
          <a:xfrm>
            <a:off x="1461270" y="2723989"/>
            <a:ext cx="27233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>
              <a:spcBef>
                <a:spcPct val="50000"/>
              </a:spcBef>
            </a:pPr>
            <a:r>
              <a:rPr lang="en-US" altLang="zh-CN" sz="2400" dirty="0">
                <a:cs typeface="+mn-ea"/>
                <a:sym typeface="+mn-lt"/>
              </a:rPr>
              <a:t>x</a:t>
            </a:r>
            <a:r>
              <a:rPr lang="en-US" altLang="zh-CN" sz="2400" baseline="30000" dirty="0">
                <a:cs typeface="+mn-ea"/>
                <a:sym typeface="+mn-lt"/>
              </a:rPr>
              <a:t>2</a:t>
            </a:r>
            <a:r>
              <a:rPr lang="en-US" altLang="zh-CN" sz="2400" dirty="0">
                <a:cs typeface="+mn-ea"/>
                <a:sym typeface="+mn-lt"/>
              </a:rPr>
              <a:t>+6x=﹣4</a:t>
            </a:r>
            <a:r>
              <a:rPr lang="zh-CN" altLang="en-US" sz="2400" dirty="0">
                <a:cs typeface="+mn-ea"/>
                <a:sym typeface="+mn-lt"/>
              </a:rPr>
              <a:t>  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矩形 11"/>
              <p:cNvSpPr/>
              <p:nvPr/>
            </p:nvSpPr>
            <p:spPr>
              <a:xfrm>
                <a:off x="3021982" y="3353032"/>
                <a:ext cx="4315605" cy="44678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 defTabSz="914377">
                  <a:spcBef>
                    <a:spcPct val="50000"/>
                  </a:spcBef>
                </a:pPr>
                <a:r>
                  <a:rPr lang="zh-CN" altLang="en-US" sz="1600" dirty="0">
                    <a:solidFill>
                      <a:schemeClr val="tx1"/>
                    </a:solidFill>
                    <a:cs typeface="+mn-ea"/>
                    <a:sym typeface="+mn-lt"/>
                  </a:rPr>
                  <a:t>两边加9，即(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6</m:t>
                        </m:r>
                      </m:num>
                      <m:den>
                        <m:r>
                          <a:rPr lang="en-US" altLang="zh-CN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den>
                    </m:f>
                  </m:oMath>
                </a14:m>
                <a:r>
                  <a:rPr lang="zh-CN" altLang="en-US" sz="1600" dirty="0">
                    <a:solidFill>
                      <a:schemeClr val="tx1"/>
                    </a:solidFill>
                    <a:cs typeface="+mn-ea"/>
                    <a:sym typeface="+mn-lt"/>
                  </a:rPr>
                  <a:t>)</a:t>
                </a:r>
                <a:r>
                  <a:rPr lang="en-US" altLang="zh-CN" sz="1600" baseline="30000" dirty="0">
                    <a:solidFill>
                      <a:schemeClr val="tx1"/>
                    </a:solidFill>
                    <a:cs typeface="+mn-ea"/>
                    <a:sym typeface="+mn-lt"/>
                  </a:rPr>
                  <a:t>2</a:t>
                </a:r>
                <a:r>
                  <a:rPr lang="zh-CN" altLang="en-US" sz="1600" dirty="0">
                    <a:solidFill>
                      <a:schemeClr val="tx1"/>
                    </a:solidFill>
                    <a:cs typeface="+mn-ea"/>
                    <a:sym typeface="+mn-lt"/>
                  </a:rPr>
                  <a:t>使左边配成</a:t>
                </a:r>
                <a:r>
                  <a:rPr lang="en-US" altLang="zh-CN" sz="1600" i="1" dirty="0">
                    <a:solidFill>
                      <a:schemeClr val="tx1"/>
                    </a:solidFill>
                    <a:cs typeface="+mn-ea"/>
                    <a:sym typeface="+mn-lt"/>
                  </a:rPr>
                  <a:t>x</a:t>
                </a:r>
                <a:r>
                  <a:rPr lang="en-US" altLang="zh-CN" sz="1600" i="1" baseline="30000" dirty="0">
                    <a:solidFill>
                      <a:schemeClr val="tx1"/>
                    </a:solidFill>
                    <a:cs typeface="+mn-ea"/>
                    <a:sym typeface="+mn-lt"/>
                  </a:rPr>
                  <a:t>2</a:t>
                </a:r>
                <a:r>
                  <a:rPr lang="zh-CN" altLang="en-US" sz="1600" dirty="0">
                    <a:solidFill>
                      <a:schemeClr val="tx1"/>
                    </a:solidFill>
                    <a:cs typeface="+mn-ea"/>
                    <a:sym typeface="+mn-lt"/>
                  </a:rPr>
                  <a:t> +2</a:t>
                </a:r>
                <a:r>
                  <a:rPr lang="zh-CN" altLang="en-US" sz="1600" i="1" dirty="0">
                    <a:solidFill>
                      <a:schemeClr val="tx1"/>
                    </a:solidFill>
                    <a:cs typeface="+mn-ea"/>
                    <a:sym typeface="+mn-lt"/>
                  </a:rPr>
                  <a:t>bx</a:t>
                </a:r>
                <a:r>
                  <a:rPr lang="zh-CN" altLang="en-US" sz="1600" dirty="0">
                    <a:solidFill>
                      <a:schemeClr val="tx1"/>
                    </a:solidFill>
                    <a:cs typeface="+mn-ea"/>
                    <a:sym typeface="+mn-lt"/>
                  </a:rPr>
                  <a:t>+</a:t>
                </a:r>
                <a:r>
                  <a:rPr lang="en-US" altLang="zh-CN" sz="1600" i="1" dirty="0">
                    <a:solidFill>
                      <a:schemeClr val="tx1"/>
                    </a:solidFill>
                    <a:cs typeface="+mn-ea"/>
                    <a:sym typeface="+mn-lt"/>
                  </a:rPr>
                  <a:t>b</a:t>
                </a:r>
                <a:r>
                  <a:rPr lang="en-US" altLang="zh-CN" sz="1600" i="1" baseline="30000" dirty="0">
                    <a:solidFill>
                      <a:schemeClr val="tx1"/>
                    </a:solidFill>
                    <a:cs typeface="+mn-ea"/>
                    <a:sym typeface="+mn-lt"/>
                  </a:rPr>
                  <a:t>2</a:t>
                </a:r>
                <a:r>
                  <a:rPr lang="zh-CN" altLang="en-US" sz="1600" dirty="0">
                    <a:solidFill>
                      <a:schemeClr val="tx1"/>
                    </a:solidFill>
                    <a:cs typeface="+mn-ea"/>
                    <a:sym typeface="+mn-lt"/>
                  </a:rPr>
                  <a:t>的形式 </a:t>
                </a:r>
              </a:p>
            </p:txBody>
          </p:sp>
        </mc:Choice>
        <mc:Fallback xmlns="">
          <p:sp>
            <p:nvSpPr>
              <p:cNvPr id="12" name="矩形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21982" y="3353032"/>
                <a:ext cx="4315605" cy="446789"/>
              </a:xfrm>
              <a:prstGeom prst="rect">
                <a:avLst/>
              </a:prstGeom>
              <a:blipFill rotWithShape="1">
                <a:blip r:embed="rId3"/>
                <a:stretch>
                  <a:fillRect l="-424" b="-684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  <a:endParaRPr lang="zh-CN" altLang="en-US">
                  <a:noFill/>
                </a:endParaRPr>
              </a:p>
            </p:txBody>
          </p:sp>
        </mc:Fallback>
      </mc:AlternateContent>
      <p:sp>
        <p:nvSpPr>
          <p:cNvPr id="13" name="矩形 12"/>
          <p:cNvSpPr/>
          <p:nvPr/>
        </p:nvSpPr>
        <p:spPr>
          <a:xfrm>
            <a:off x="1904843" y="3833522"/>
            <a:ext cx="26580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14400">
              <a:spcBef>
                <a:spcPct val="50000"/>
              </a:spcBef>
            </a:pPr>
            <a:r>
              <a:rPr lang="en-US" altLang="zh-CN" sz="2400" dirty="0">
                <a:cs typeface="+mn-ea"/>
                <a:sym typeface="+mn-lt"/>
              </a:rPr>
              <a:t>x</a:t>
            </a:r>
            <a:r>
              <a:rPr lang="en-US" altLang="zh-CN" sz="2400" baseline="30000" dirty="0">
                <a:cs typeface="+mn-ea"/>
                <a:sym typeface="+mn-lt"/>
              </a:rPr>
              <a:t>2</a:t>
            </a:r>
            <a:r>
              <a:rPr lang="en-US" altLang="zh-CN" sz="2400" dirty="0">
                <a:cs typeface="+mn-ea"/>
                <a:sym typeface="+mn-lt"/>
              </a:rPr>
              <a:t>+6x+9 =﹣4+9</a:t>
            </a:r>
            <a:r>
              <a:rPr lang="zh-CN" altLang="en-US" sz="2400" dirty="0">
                <a:cs typeface="+mn-ea"/>
                <a:sym typeface="+mn-lt"/>
              </a:rPr>
              <a:t>   </a:t>
            </a:r>
          </a:p>
        </p:txBody>
      </p:sp>
      <p:sp>
        <p:nvSpPr>
          <p:cNvPr id="14" name="矩形 13"/>
          <p:cNvSpPr/>
          <p:nvPr/>
        </p:nvSpPr>
        <p:spPr>
          <a:xfrm>
            <a:off x="2676776" y="4529201"/>
            <a:ext cx="412089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>
              <a:spcBef>
                <a:spcPct val="50000"/>
              </a:spcBef>
            </a:pPr>
            <a:r>
              <a:rPr lang="zh-CN" altLang="en-US" sz="1600" dirty="0">
                <a:cs typeface="+mn-ea"/>
                <a:sym typeface="+mn-lt"/>
              </a:rPr>
              <a:t>使等式左边可以写出完全平方的形式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矩形 14"/>
              <p:cNvSpPr/>
              <p:nvPr/>
            </p:nvSpPr>
            <p:spPr>
              <a:xfrm>
                <a:off x="1749425" y="4988729"/>
                <a:ext cx="1722716" cy="4700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defTabSz="914377"/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altLang="zh-CN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</m:ctrlPr>
                          </m:dPr>
                          <m:e>
                            <m:r>
                              <a:rPr lang="en-US" altLang="zh-CN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𝑥</m:t>
                            </m:r>
                            <m:r>
                              <a:rPr lang="en-US" altLang="zh-CN" sz="24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+3</m:t>
                            </m:r>
                          </m:e>
                        </m:d>
                      </m:e>
                      <m:sup>
                        <m:r>
                          <a:rPr lang="en-US" altLang="zh-CN" sz="24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zh-CN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=5</a:t>
                </a:r>
                <a:r>
                  <a:rPr lang="zh-CN" altLang="en-US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 </a:t>
                </a:r>
              </a:p>
            </p:txBody>
          </p:sp>
        </mc:Choice>
        <mc:Fallback xmlns="">
          <p:sp>
            <p:nvSpPr>
              <p:cNvPr id="15" name="矩形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9425" y="4988729"/>
                <a:ext cx="1722716" cy="470000"/>
              </a:xfrm>
              <a:prstGeom prst="rect">
                <a:avLst/>
              </a:prstGeom>
              <a:blipFill rotWithShape="1">
                <a:blip r:embed="rId4"/>
                <a:stretch>
                  <a:fillRect t="-7792" b="-2987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  <a:endParaRPr lang="zh-CN" altLang="en-US">
                  <a:noFill/>
                </a:endParaRPr>
              </a:p>
            </p:txBody>
          </p:sp>
        </mc:Fallback>
      </mc:AlternateContent>
      <p:cxnSp>
        <p:nvCxnSpPr>
          <p:cNvPr id="17" name="直接箭头连接符 16"/>
          <p:cNvCxnSpPr/>
          <p:nvPr/>
        </p:nvCxnSpPr>
        <p:spPr>
          <a:xfrm>
            <a:off x="2826132" y="2237885"/>
            <a:ext cx="0" cy="5532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箭头连接符 17"/>
          <p:cNvCxnSpPr/>
          <p:nvPr/>
        </p:nvCxnSpPr>
        <p:spPr>
          <a:xfrm>
            <a:off x="2822923" y="3339542"/>
            <a:ext cx="0" cy="5532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箭头连接符 18"/>
          <p:cNvCxnSpPr/>
          <p:nvPr/>
        </p:nvCxnSpPr>
        <p:spPr>
          <a:xfrm>
            <a:off x="2840127" y="4449075"/>
            <a:ext cx="0" cy="5532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箭头连接符 19"/>
          <p:cNvCxnSpPr/>
          <p:nvPr/>
        </p:nvCxnSpPr>
        <p:spPr>
          <a:xfrm>
            <a:off x="2857118" y="5531841"/>
            <a:ext cx="0" cy="5532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矩形 20"/>
              <p:cNvSpPr/>
              <p:nvPr/>
            </p:nvSpPr>
            <p:spPr>
              <a:xfrm>
                <a:off x="1962708" y="6074923"/>
                <a:ext cx="1470403" cy="50020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defTabSz="914377"/>
                <a:r>
                  <a:rPr lang="en-US" altLang="zh-CN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x+3=</a:t>
                </a:r>
                <a14:m>
                  <m:oMath xmlns:m="http://schemas.openxmlformats.org/officeDocument/2006/math">
                    <m:r>
                      <a:rPr lang="zh-CN" altLang="en-US" sz="240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±</m:t>
                    </m:r>
                    <m:rad>
                      <m:radPr>
                        <m:degHide m:val="on"/>
                        <m:ctrlPr>
                          <a:rPr lang="zh-CN" alt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radPr>
                      <m:deg/>
                      <m:e>
                        <m:r>
                          <a:rPr lang="zh-CN" altLang="en-US" sz="24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5</m:t>
                        </m:r>
                      </m:e>
                    </m:rad>
                  </m:oMath>
                </a14:m>
                <a:endParaRPr lang="zh-CN" altLang="en-US" sz="2400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21" name="矩形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62708" y="6074923"/>
                <a:ext cx="1470403" cy="500202"/>
              </a:xfrm>
              <a:prstGeom prst="rect">
                <a:avLst/>
              </a:prstGeom>
              <a:blipFill rotWithShape="1">
                <a:blip r:embed="rId5"/>
                <a:stretch>
                  <a:fillRect l="-6639" t="-1220" b="-2804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  <a:endParaRPr lang="zh-CN" altLang="en-US">
                  <a:noFill/>
                </a:endParaRPr>
              </a:p>
            </p:txBody>
          </p:sp>
        </mc:Fallback>
      </mc:AlternateContent>
      <p:sp>
        <p:nvSpPr>
          <p:cNvPr id="22" name="矩形 21"/>
          <p:cNvSpPr/>
          <p:nvPr/>
        </p:nvSpPr>
        <p:spPr>
          <a:xfrm>
            <a:off x="2823163" y="5569088"/>
            <a:ext cx="59503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14400">
              <a:spcBef>
                <a:spcPct val="50000"/>
              </a:spcBef>
            </a:pPr>
            <a:r>
              <a:rPr lang="zh-CN" altLang="en-US" sz="1600" dirty="0">
                <a:cs typeface="+mn-ea"/>
                <a:sym typeface="+mn-lt"/>
              </a:rPr>
              <a:t>降次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矩形 22"/>
              <p:cNvSpPr/>
              <p:nvPr/>
            </p:nvSpPr>
            <p:spPr>
              <a:xfrm>
                <a:off x="7148513" y="1984423"/>
                <a:ext cx="3586212" cy="63620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914377"/>
                <a:r>
                  <a:rPr lang="en-US" altLang="zh-CN" sz="3200" dirty="0">
                    <a:solidFill>
                      <a:schemeClr val="tx1"/>
                    </a:solidFill>
                    <a:cs typeface="+mn-ea"/>
                    <a:sym typeface="+mn-lt"/>
                  </a:rPr>
                  <a:t>x+3=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zh-CN" altLang="en-US" sz="32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radPr>
                      <m:deg/>
                      <m:e>
                        <m:r>
                          <a:rPr lang="en-US" altLang="zh-CN" sz="32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5</m:t>
                        </m:r>
                      </m:e>
                    </m:rad>
                  </m:oMath>
                </a14:m>
                <a:endParaRPr lang="zh-CN" altLang="en-US" sz="3200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23" name="矩形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48513" y="1984423"/>
                <a:ext cx="3586212" cy="636200"/>
              </a:xfrm>
              <a:prstGeom prst="rect">
                <a:avLst/>
              </a:prstGeom>
              <a:blipFill rotWithShape="1">
                <a:blip r:embed="rId6"/>
                <a:stretch>
                  <a:fillRect l="-4422" t="-4808" b="-3076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  <a:endParaRPr lang="zh-CN" altLang="en-US">
                  <a:noFill/>
                </a:endParaRPr>
              </a:p>
            </p:txBody>
          </p:sp>
        </mc:Fallback>
      </mc:AlternateContent>
      <p:cxnSp>
        <p:nvCxnSpPr>
          <p:cNvPr id="25" name="连接符: 肘形 24"/>
          <p:cNvCxnSpPr>
            <a:stCxn id="21" idx="3"/>
            <a:endCxn id="23" idx="0"/>
          </p:cNvCxnSpPr>
          <p:nvPr/>
        </p:nvCxnSpPr>
        <p:spPr>
          <a:xfrm flipV="1">
            <a:off x="3433111" y="1984423"/>
            <a:ext cx="5508508" cy="4340601"/>
          </a:xfrm>
          <a:prstGeom prst="bentConnector4">
            <a:avLst>
              <a:gd name="adj1" fmla="val 33724"/>
              <a:gd name="adj2" fmla="val 105267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矩形 27"/>
              <p:cNvSpPr/>
              <p:nvPr/>
            </p:nvSpPr>
            <p:spPr>
              <a:xfrm>
                <a:off x="8590208" y="1974789"/>
                <a:ext cx="2140522" cy="6362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defTabSz="914377"/>
                <a:r>
                  <a:rPr lang="zh-CN" altLang="en-US" sz="1867" dirty="0">
                    <a:solidFill>
                      <a:schemeClr val="tx1"/>
                    </a:solidFill>
                    <a:cs typeface="+mn-ea"/>
                    <a:sym typeface="+mn-lt"/>
                  </a:rPr>
                  <a:t>，</a:t>
                </a:r>
                <a:r>
                  <a:rPr lang="en-US" altLang="zh-CN" sz="3200" dirty="0">
                    <a:solidFill>
                      <a:schemeClr val="tx1"/>
                    </a:solidFill>
                    <a:cs typeface="+mn-ea"/>
                    <a:sym typeface="+mn-lt"/>
                  </a:rPr>
                  <a:t>x+3=</a:t>
                </a:r>
                <a14:m>
                  <m:oMath xmlns:m="http://schemas.openxmlformats.org/officeDocument/2006/math">
                    <m:r>
                      <a:rPr lang="en-US" altLang="zh-CN" sz="320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−</m:t>
                    </m:r>
                    <m:rad>
                      <m:radPr>
                        <m:degHide m:val="on"/>
                        <m:ctrlPr>
                          <a:rPr lang="zh-CN" altLang="en-US" sz="32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radPr>
                      <m:deg/>
                      <m:e>
                        <m:r>
                          <a:rPr lang="en-US" altLang="zh-CN" sz="32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5</m:t>
                        </m:r>
                      </m:e>
                    </m:rad>
                  </m:oMath>
                </a14:m>
                <a:endParaRPr lang="zh-CN" altLang="en-US" sz="3200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28" name="矩形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90208" y="1974789"/>
                <a:ext cx="2140522" cy="636200"/>
              </a:xfrm>
              <a:prstGeom prst="rect">
                <a:avLst/>
              </a:prstGeom>
              <a:blipFill rotWithShape="1">
                <a:blip r:embed="rId7"/>
                <a:stretch>
                  <a:fillRect l="-2564" t="-4808" b="-3076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  <a:endParaRPr lang="zh-CN" altLang="en-US">
                  <a:noFill/>
                </a:endParaRPr>
              </a:p>
            </p:txBody>
          </p:sp>
        </mc:Fallback>
      </mc:AlternateContent>
      <p:cxnSp>
        <p:nvCxnSpPr>
          <p:cNvPr id="29" name="直接箭头连接符 28"/>
          <p:cNvCxnSpPr/>
          <p:nvPr/>
        </p:nvCxnSpPr>
        <p:spPr>
          <a:xfrm>
            <a:off x="9013424" y="2519800"/>
            <a:ext cx="0" cy="5532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矩形 29"/>
          <p:cNvSpPr/>
          <p:nvPr/>
        </p:nvSpPr>
        <p:spPr>
          <a:xfrm>
            <a:off x="9112240" y="2543483"/>
            <a:ext cx="1856598" cy="379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14400">
              <a:spcBef>
                <a:spcPct val="50000"/>
              </a:spcBef>
            </a:pPr>
            <a:r>
              <a:rPr lang="zh-CN" altLang="en-US" sz="1865" dirty="0">
                <a:cs typeface="+mn-ea"/>
                <a:sym typeface="+mn-lt"/>
              </a:rPr>
              <a:t>解一元一次方程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矩形 33"/>
              <p:cNvSpPr/>
              <p:nvPr/>
            </p:nvSpPr>
            <p:spPr>
              <a:xfrm>
                <a:off x="7942390" y="3098303"/>
                <a:ext cx="3586212" cy="63620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914377"/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3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bPr>
                      <m:e>
                        <m:r>
                          <a:rPr lang="en-US" altLang="zh-CN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</m:e>
                      <m:sub>
                        <m:r>
                          <a:rPr lang="en-US" altLang="zh-CN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altLang="zh-CN" sz="3200" dirty="0">
                    <a:solidFill>
                      <a:schemeClr val="tx1"/>
                    </a:solidFill>
                    <a:cs typeface="+mn-ea"/>
                    <a:sym typeface="+mn-lt"/>
                  </a:rPr>
                  <a:t>=-</a:t>
                </a:r>
                <a14:m>
                  <m:oMath xmlns:m="http://schemas.openxmlformats.org/officeDocument/2006/math">
                    <m:r>
                      <a:rPr lang="en-US" altLang="zh-CN" sz="32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3+</m:t>
                    </m:r>
                    <m:rad>
                      <m:radPr>
                        <m:degHide m:val="on"/>
                        <m:ctrlPr>
                          <a:rPr lang="zh-CN" altLang="en-US" sz="32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radPr>
                      <m:deg/>
                      <m:e>
                        <m:r>
                          <a:rPr lang="en-US" altLang="zh-CN" sz="32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5</m:t>
                        </m:r>
                      </m:e>
                    </m:rad>
                  </m:oMath>
                </a14:m>
                <a:endParaRPr lang="zh-CN" altLang="en-US" sz="3200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34" name="矩形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42390" y="3098303"/>
                <a:ext cx="3586212" cy="636200"/>
              </a:xfrm>
              <a:prstGeom prst="rect">
                <a:avLst/>
              </a:prstGeom>
              <a:blipFill rotWithShape="1">
                <a:blip r:embed="rId8"/>
                <a:stretch>
                  <a:fillRect t="-4762" b="-2952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  <a:endParaRPr lang="zh-CN" altLang="en-US">
                  <a:noFill/>
                </a:endParaRP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矩形 34"/>
              <p:cNvSpPr/>
              <p:nvPr/>
            </p:nvSpPr>
            <p:spPr>
              <a:xfrm>
                <a:off x="7982497" y="3670787"/>
                <a:ext cx="2116733" cy="6362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defTabSz="914377"/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3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bPr>
                      <m:e>
                        <m:r>
                          <a:rPr lang="en-US" altLang="zh-CN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</m:e>
                      <m:sub>
                        <m:r>
                          <a:rPr lang="en-US" altLang="zh-CN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b>
                    </m:sSub>
                    <m:r>
                      <a:rPr lang="en-US" altLang="zh-CN" sz="32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 </m:t>
                    </m:r>
                  </m:oMath>
                </a14:m>
                <a:r>
                  <a:rPr lang="en-US" altLang="zh-CN" sz="3200" dirty="0">
                    <a:solidFill>
                      <a:schemeClr val="tx1"/>
                    </a:solidFill>
                    <a:cs typeface="+mn-ea"/>
                    <a:sym typeface="+mn-lt"/>
                  </a:rPr>
                  <a:t>=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altLang="zh-CN" sz="3200" dirty="0">
                        <a:solidFill>
                          <a:schemeClr val="tx1"/>
                        </a:solidFill>
                        <a:cs typeface="+mn-ea"/>
                        <a:sym typeface="+mn-lt"/>
                      </a:rPr>
                      <m:t>−</m:t>
                    </m:r>
                    <m:r>
                      <a:rPr lang="en-US" altLang="zh-CN" sz="32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3</m:t>
                    </m:r>
                    <m:r>
                      <m:rPr>
                        <m:nor/>
                      </m:rPr>
                      <a:rPr lang="en-US" altLang="zh-CN" sz="3200" dirty="0">
                        <a:solidFill>
                          <a:schemeClr val="tx1"/>
                        </a:solidFill>
                        <a:cs typeface="+mn-ea"/>
                        <a:sym typeface="+mn-lt"/>
                      </a:rPr>
                      <m:t>−</m:t>
                    </m:r>
                    <m:rad>
                      <m:radPr>
                        <m:degHide m:val="on"/>
                        <m:ctrlPr>
                          <a:rPr lang="zh-CN" altLang="en-US" sz="32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radPr>
                      <m:deg/>
                      <m:e>
                        <m:r>
                          <a:rPr lang="en-US" altLang="zh-CN" sz="32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5</m:t>
                        </m:r>
                      </m:e>
                    </m:rad>
                  </m:oMath>
                </a14:m>
                <a:endParaRPr lang="zh-CN" altLang="en-US" sz="3200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35" name="矩形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82497" y="3670787"/>
                <a:ext cx="2116733" cy="636200"/>
              </a:xfrm>
              <a:prstGeom prst="rect">
                <a:avLst/>
              </a:prstGeom>
              <a:blipFill rotWithShape="1">
                <a:blip r:embed="rId9"/>
                <a:stretch>
                  <a:fillRect t="-4762" b="-2952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  <a:endParaRPr lang="zh-CN" altLang="en-US">
                  <a:noFill/>
                </a:endParaRPr>
              </a:p>
            </p:txBody>
          </p:sp>
        </mc:Fallback>
      </mc:AlternateContent>
      <p:cxnSp>
        <p:nvCxnSpPr>
          <p:cNvPr id="36" name="直接箭头连接符 35"/>
          <p:cNvCxnSpPr/>
          <p:nvPr/>
        </p:nvCxnSpPr>
        <p:spPr>
          <a:xfrm>
            <a:off x="9029107" y="4337723"/>
            <a:ext cx="0" cy="5532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矩形 36"/>
          <p:cNvSpPr/>
          <p:nvPr/>
        </p:nvSpPr>
        <p:spPr>
          <a:xfrm>
            <a:off x="9239159" y="4327961"/>
            <a:ext cx="662361" cy="379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14400">
              <a:spcBef>
                <a:spcPct val="50000"/>
              </a:spcBef>
            </a:pPr>
            <a:r>
              <a:rPr lang="zh-CN" altLang="en-US" sz="1865" dirty="0">
                <a:cs typeface="+mn-ea"/>
                <a:sym typeface="+mn-lt"/>
              </a:rPr>
              <a:t>验证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矩形 37"/>
              <p:cNvSpPr/>
              <p:nvPr/>
            </p:nvSpPr>
            <p:spPr>
              <a:xfrm>
                <a:off x="7263666" y="4802328"/>
                <a:ext cx="3586213" cy="86953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 defTabSz="914377"/>
                <a:r>
                  <a:rPr lang="en-US" altLang="zh-CN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x=</a:t>
                </a:r>
                <a14:m>
                  <m:oMath xmlns:m="http://schemas.openxmlformats.org/officeDocument/2006/math">
                    <m:r>
                      <a:rPr lang="en-US" altLang="zh-CN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−3</m:t>
                    </m:r>
                    <m:r>
                      <a:rPr lang="zh-CN" altLang="en-US" sz="240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±</m:t>
                    </m:r>
                    <m:rad>
                      <m:radPr>
                        <m:degHide m:val="on"/>
                        <m:ctrlPr>
                          <a:rPr lang="zh-CN" alt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radPr>
                      <m:deg/>
                      <m:e>
                        <m:r>
                          <a:rPr lang="zh-CN" altLang="en-US" sz="24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5</m:t>
                        </m:r>
                        <m:r>
                          <a:rPr lang="en-US" altLang="zh-CN" sz="24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 </m:t>
                        </m:r>
                      </m:e>
                    </m:rad>
                  </m:oMath>
                </a14:m>
                <a:r>
                  <a:rPr lang="zh-CN" altLang="en-US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是</a:t>
                </a:r>
                <a:endParaRPr lang="en-US" altLang="zh-CN" sz="2400" i="1" dirty="0">
                  <a:solidFill>
                    <a:schemeClr val="tx1"/>
                  </a:solidFill>
                  <a:cs typeface="+mn-ea"/>
                  <a:sym typeface="+mn-lt"/>
                </a:endParaRPr>
              </a:p>
              <a:p>
                <a:pPr algn="ctr" defTabSz="914377"/>
                <a14:m>
                  <m:oMath xmlns:m="http://schemas.openxmlformats.org/officeDocument/2006/math">
                    <m:r>
                      <a:rPr lang="zh-CN" altLang="en-US" sz="2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方程</m:t>
                    </m:r>
                    <m:r>
                      <m:rPr>
                        <m:nor/>
                      </m:rPr>
                      <a:rPr lang="en-US" altLang="zh-CN" sz="2400" dirty="0">
                        <a:solidFill>
                          <a:schemeClr val="tx1"/>
                        </a:solidFill>
                        <a:cs typeface="+mn-ea"/>
                        <a:sym typeface="+mn-lt"/>
                      </a:rPr>
                      <m:t>x</m:t>
                    </m:r>
                    <m:r>
                      <m:rPr>
                        <m:nor/>
                      </m:rPr>
                      <a:rPr lang="en-US" altLang="zh-CN" sz="2400" baseline="30000" dirty="0">
                        <a:solidFill>
                          <a:schemeClr val="tx1"/>
                        </a:solidFill>
                        <a:cs typeface="+mn-ea"/>
                        <a:sym typeface="+mn-lt"/>
                      </a:rPr>
                      <m:t>2</m:t>
                    </m:r>
                    <m:r>
                      <m:rPr>
                        <m:nor/>
                      </m:rPr>
                      <a:rPr lang="en-US" altLang="zh-CN" sz="2400" dirty="0">
                        <a:solidFill>
                          <a:schemeClr val="tx1"/>
                        </a:solidFill>
                        <a:cs typeface="+mn-ea"/>
                        <a:sym typeface="+mn-lt"/>
                      </a:rPr>
                      <m:t>+6</m:t>
                    </m:r>
                    <m:r>
                      <m:rPr>
                        <m:nor/>
                      </m:rPr>
                      <a:rPr lang="en-US" altLang="zh-CN" sz="2400" dirty="0">
                        <a:solidFill>
                          <a:schemeClr val="tx1"/>
                        </a:solidFill>
                        <a:cs typeface="+mn-ea"/>
                        <a:sym typeface="+mn-lt"/>
                      </a:rPr>
                      <m:t>x</m:t>
                    </m:r>
                    <m:r>
                      <m:rPr>
                        <m:nor/>
                      </m:rPr>
                      <a:rPr lang="en-US" altLang="zh-CN" sz="2400" dirty="0">
                        <a:solidFill>
                          <a:schemeClr val="tx1"/>
                        </a:solidFill>
                        <a:cs typeface="+mn-ea"/>
                        <a:sym typeface="+mn-lt"/>
                      </a:rPr>
                      <m:t>+4=0</m:t>
                    </m:r>
                    <m:r>
                      <a:rPr lang="zh-CN" altLang="en-US" sz="2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的</m:t>
                    </m:r>
                  </m:oMath>
                </a14:m>
                <a:r>
                  <a:rPr lang="zh-CN" altLang="en-US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两个根</a:t>
                </a:r>
              </a:p>
            </p:txBody>
          </p:sp>
        </mc:Choice>
        <mc:Fallback xmlns="">
          <p:sp>
            <p:nvSpPr>
              <p:cNvPr id="38" name="矩形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63666" y="4802328"/>
                <a:ext cx="3586213" cy="869533"/>
              </a:xfrm>
              <a:prstGeom prst="rect">
                <a:avLst/>
              </a:prstGeom>
              <a:blipFill rotWithShape="1">
                <a:blip r:embed="rId10"/>
                <a:stretch>
                  <a:fillRect t="-1408" r="-1020" b="-1619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  <a:endParaRPr lang="zh-CN" altLang="en-US">
                  <a:noFill/>
                </a:endParaRPr>
              </a:p>
            </p:txBody>
          </p:sp>
        </mc:Fallback>
      </mc:AlternateContent>
      <p:pic>
        <p:nvPicPr>
          <p:cNvPr id="40" name="图片 39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1802" y="60910"/>
            <a:ext cx="1412625" cy="1412625"/>
          </a:xfrm>
          <a:prstGeom prst="rect">
            <a:avLst/>
          </a:prstGeom>
        </p:spPr>
      </p:pic>
      <p:sp>
        <p:nvSpPr>
          <p:cNvPr id="41" name="文本框 40"/>
          <p:cNvSpPr txBox="1"/>
          <p:nvPr/>
        </p:nvSpPr>
        <p:spPr>
          <a:xfrm>
            <a:off x="6797673" y="148033"/>
            <a:ext cx="38555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zh-CN" altLang="en-US" sz="2000" b="1" dirty="0">
                <a:cs typeface="+mn-ea"/>
                <a:sym typeface="+mn-lt"/>
              </a:rPr>
              <a:t>为什么在方程两边同时加</a:t>
            </a:r>
            <a:r>
              <a:rPr lang="en-US" altLang="zh-CN" sz="2000" b="1" dirty="0">
                <a:cs typeface="+mn-ea"/>
                <a:sym typeface="+mn-lt"/>
              </a:rPr>
              <a:t>9</a:t>
            </a:r>
            <a:r>
              <a:rPr lang="zh-CN" altLang="en-US" sz="2000" b="1" dirty="0">
                <a:cs typeface="+mn-ea"/>
                <a:sym typeface="+mn-lt"/>
              </a:rPr>
              <a:t>？可以加其他数吗？</a:t>
            </a:r>
          </a:p>
        </p:txBody>
      </p:sp>
      <p:sp>
        <p:nvSpPr>
          <p:cNvPr id="31" name="TextBox 6"/>
          <p:cNvSpPr txBox="1"/>
          <p:nvPr/>
        </p:nvSpPr>
        <p:spPr>
          <a:xfrm>
            <a:off x="783885" y="388264"/>
            <a:ext cx="3240360" cy="523220"/>
          </a:xfrm>
          <a:prstGeom prst="rect">
            <a:avLst/>
          </a:prstGeom>
          <a:noFill/>
          <a:effectLst>
            <a:outerShdw blurRad="12700" dist="12700" dir="2700000" algn="tl" rotWithShape="0">
              <a:schemeClr val="lt1">
                <a:alpha val="40000"/>
              </a:schemeClr>
            </a:outerShdw>
          </a:effec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 w="6350"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"/>
                            </p:stCondLst>
                            <p:childTnLst>
                              <p:par>
                                <p:cTn id="8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500"/>
                            </p:stCondLst>
                            <p:childTnLst>
                              <p:par>
                                <p:cTn id="10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500"/>
                            </p:stCondLst>
                            <p:childTnLst>
                              <p:par>
                                <p:cTn id="1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5" grpId="0"/>
      <p:bldP spid="21" grpId="0"/>
      <p:bldP spid="22" grpId="0"/>
      <p:bldP spid="23" grpId="0"/>
      <p:bldP spid="28" grpId="0"/>
      <p:bldP spid="30" grpId="0"/>
      <p:bldP spid="34" grpId="0"/>
      <p:bldP spid="35" grpId="0"/>
      <p:bldP spid="37" grpId="0"/>
      <p:bldP spid="38" grpId="0"/>
      <p:bldP spid="4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905634" y="1498481"/>
            <a:ext cx="12889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zh-CN" altLang="en-US" sz="3200" dirty="0">
                <a:solidFill>
                  <a:srgbClr val="FF0000"/>
                </a:solidFill>
                <a:cs typeface="+mn-ea"/>
                <a:sym typeface="+mn-lt"/>
              </a:rPr>
              <a:t>概念：</a:t>
            </a:r>
          </a:p>
        </p:txBody>
      </p:sp>
      <p:sp>
        <p:nvSpPr>
          <p:cNvPr id="6" name="矩形 5"/>
          <p:cNvSpPr/>
          <p:nvPr/>
        </p:nvSpPr>
        <p:spPr>
          <a:xfrm>
            <a:off x="1990630" y="1397994"/>
            <a:ext cx="9553669" cy="5865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>
              <a:lnSpc>
                <a:spcPct val="150000"/>
              </a:lnSpc>
            </a:pPr>
            <a:r>
              <a:rPr lang="zh-CN" altLang="en-US" sz="2400" dirty="0">
                <a:cs typeface="+mn-ea"/>
                <a:sym typeface="+mn-lt"/>
              </a:rPr>
              <a:t>将方程通过配成</a:t>
            </a:r>
            <a:r>
              <a:rPr lang="zh-CN" altLang="en-US" sz="2400" b="1" dirty="0">
                <a:cs typeface="+mn-ea"/>
                <a:sym typeface="+mn-lt"/>
              </a:rPr>
              <a:t>完全平方形式</a:t>
            </a:r>
            <a:r>
              <a:rPr lang="zh-CN" altLang="en-US" sz="2400" dirty="0">
                <a:cs typeface="+mn-ea"/>
                <a:sym typeface="+mn-lt"/>
              </a:rPr>
              <a:t>来解一元二次方程的方法，叫做</a:t>
            </a:r>
            <a:r>
              <a:rPr lang="zh-CN" altLang="en-US" sz="2400" b="1" dirty="0">
                <a:cs typeface="+mn-ea"/>
                <a:sym typeface="+mn-lt"/>
              </a:rPr>
              <a:t>配方法</a:t>
            </a:r>
            <a:r>
              <a:rPr lang="en-US" altLang="zh-CN" sz="2400" b="1" dirty="0">
                <a:cs typeface="+mn-ea"/>
                <a:sym typeface="+mn-lt"/>
              </a:rPr>
              <a:t>.</a:t>
            </a:r>
            <a:endParaRPr lang="zh-CN" altLang="en-US" sz="2400" b="1" dirty="0">
              <a:cs typeface="+mn-ea"/>
              <a:sym typeface="+mn-lt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905636" y="3014531"/>
            <a:ext cx="12889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zh-CN" altLang="en-US" sz="3200" dirty="0">
                <a:solidFill>
                  <a:srgbClr val="FF0000"/>
                </a:solidFill>
                <a:cs typeface="+mn-ea"/>
                <a:sym typeface="+mn-lt"/>
              </a:rPr>
              <a:t>目的：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905634" y="4548296"/>
            <a:ext cx="12889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zh-CN" altLang="en-US" sz="3200" dirty="0">
                <a:solidFill>
                  <a:srgbClr val="FF0000"/>
                </a:solidFill>
                <a:cs typeface="+mn-ea"/>
                <a:sym typeface="+mn-lt"/>
              </a:rPr>
              <a:t>关键：</a:t>
            </a:r>
          </a:p>
        </p:txBody>
      </p:sp>
      <p:sp>
        <p:nvSpPr>
          <p:cNvPr id="9" name="矩形 8"/>
          <p:cNvSpPr/>
          <p:nvPr/>
        </p:nvSpPr>
        <p:spPr>
          <a:xfrm>
            <a:off x="2073307" y="2938697"/>
            <a:ext cx="8978647" cy="11405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>
              <a:lnSpc>
                <a:spcPct val="150000"/>
              </a:lnSpc>
            </a:pPr>
            <a:r>
              <a:rPr lang="zh-CN" altLang="en-US" sz="2400" dirty="0">
                <a:cs typeface="+mn-ea"/>
                <a:sym typeface="+mn-lt"/>
              </a:rPr>
              <a:t>配方是为了</a:t>
            </a:r>
            <a:r>
              <a:rPr lang="zh-CN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降次</a:t>
            </a:r>
            <a:r>
              <a:rPr lang="zh-CN" altLang="en-US" sz="2400" dirty="0">
                <a:cs typeface="+mn-ea"/>
                <a:sym typeface="+mn-lt"/>
              </a:rPr>
              <a:t>，把一个一元二次方程转化成两个一元一次方程来解</a:t>
            </a:r>
            <a:r>
              <a:rPr lang="en-US" altLang="zh-CN" sz="2400" dirty="0">
                <a:cs typeface="+mn-ea"/>
                <a:sym typeface="+mn-lt"/>
              </a:rPr>
              <a:t>.</a:t>
            </a:r>
            <a:endParaRPr lang="zh-CN" altLang="en-US" sz="2400" dirty="0">
              <a:cs typeface="+mn-ea"/>
              <a:sym typeface="+mn-lt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2073306" y="4497496"/>
            <a:ext cx="8978647" cy="16945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>
              <a:lnSpc>
                <a:spcPct val="150000"/>
              </a:lnSpc>
            </a:pPr>
            <a:r>
              <a:rPr lang="zh-CN" altLang="en-US" sz="2400" dirty="0">
                <a:cs typeface="+mn-ea"/>
                <a:sym typeface="+mn-lt"/>
              </a:rPr>
              <a:t>将方程配成完全平方形式</a:t>
            </a:r>
            <a:r>
              <a:rPr lang="en-US" altLang="zh-CN" sz="2400" dirty="0">
                <a:cs typeface="+mn-ea"/>
                <a:sym typeface="+mn-lt"/>
              </a:rPr>
              <a:t>.</a:t>
            </a:r>
          </a:p>
          <a:p>
            <a:pPr defTabSz="914400">
              <a:lnSpc>
                <a:spcPct val="150000"/>
              </a:lnSpc>
            </a:pPr>
            <a:r>
              <a:rPr lang="en-US" altLang="zh-CN" sz="2400" dirty="0">
                <a:cs typeface="+mn-ea"/>
                <a:sym typeface="+mn-lt"/>
              </a:rPr>
              <a:t>(</a:t>
            </a:r>
            <a:r>
              <a:rPr lang="zh-CN" altLang="en-US" sz="2400" dirty="0">
                <a:cs typeface="+mn-ea"/>
                <a:sym typeface="+mn-lt"/>
              </a:rPr>
              <a:t>若方程二次项系数为1时，“</a:t>
            </a:r>
            <a:r>
              <a:rPr lang="zh-CN" altLang="en-US" sz="2400" b="1" dirty="0">
                <a:cs typeface="+mn-ea"/>
                <a:sym typeface="+mn-lt"/>
              </a:rPr>
              <a:t>方程两边加一次项系数一半的平方</a:t>
            </a:r>
            <a:r>
              <a:rPr lang="zh-CN" altLang="en-US" sz="2400" dirty="0">
                <a:cs typeface="+mn-ea"/>
                <a:sym typeface="+mn-lt"/>
              </a:rPr>
              <a:t>”</a:t>
            </a:r>
            <a:r>
              <a:rPr lang="en-US" altLang="zh-CN" sz="2400" dirty="0">
                <a:cs typeface="+mn-ea"/>
                <a:sym typeface="+mn-lt"/>
              </a:rPr>
              <a:t>)</a:t>
            </a:r>
            <a:endParaRPr lang="zh-CN" altLang="en-US" sz="2400" dirty="0">
              <a:cs typeface="+mn-ea"/>
              <a:sym typeface="+mn-lt"/>
            </a:endParaRPr>
          </a:p>
        </p:txBody>
      </p:sp>
      <p:sp>
        <p:nvSpPr>
          <p:cNvPr id="11" name="TextBox 6"/>
          <p:cNvSpPr txBox="1"/>
          <p:nvPr/>
        </p:nvSpPr>
        <p:spPr>
          <a:xfrm>
            <a:off x="783885" y="388264"/>
            <a:ext cx="3240360" cy="523220"/>
          </a:xfrm>
          <a:prstGeom prst="rect">
            <a:avLst/>
          </a:prstGeom>
          <a:noFill/>
          <a:effectLst>
            <a:outerShdw blurRad="12700" dist="12700" dir="2700000" algn="tl" rotWithShape="0">
              <a:schemeClr val="lt1">
                <a:alpha val="40000"/>
              </a:schemeClr>
            </a:outerShdw>
          </a:effectLst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zh-CN" altLang="en-US" sz="2800" b="1" dirty="0">
                <a:ln w="6350">
                  <a:noFill/>
                </a:ln>
                <a:solidFill>
                  <a:prstClr val="black"/>
                </a:solidFill>
                <a:cs typeface="+mn-ea"/>
                <a:sym typeface="+mn-lt"/>
              </a:rPr>
              <a:t>配方法概念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7"/>
          <p:cNvGrpSpPr/>
          <p:nvPr/>
        </p:nvGrpSpPr>
        <p:grpSpPr bwMode="auto">
          <a:xfrm>
            <a:off x="1043785" y="1180346"/>
            <a:ext cx="9131289" cy="624416"/>
            <a:chOff x="1115616" y="2079571"/>
            <a:chExt cx="6912768" cy="468000"/>
          </a:xfrm>
        </p:grpSpPr>
        <p:sp>
          <p:nvSpPr>
            <p:cNvPr id="6" name="矩形 5"/>
            <p:cNvSpPr/>
            <p:nvPr/>
          </p:nvSpPr>
          <p:spPr>
            <a:xfrm>
              <a:off x="1115616" y="2112886"/>
              <a:ext cx="6912768" cy="299883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just" defTabSz="914400">
                <a:defRPr/>
              </a:pPr>
              <a:r>
                <a:rPr lang="zh-CN" altLang="zh-CN" sz="2000" kern="100" dirty="0">
                  <a:solidFill>
                    <a:prstClr val="black"/>
                  </a:solidFill>
                  <a:cs typeface="+mn-ea"/>
                  <a:sym typeface="+mn-lt"/>
                </a:rPr>
                <a:t>用配方法解一元二次方程</a:t>
              </a:r>
              <a:r>
                <a:rPr lang="en-US" altLang="zh-CN" sz="2000" kern="100" dirty="0">
                  <a:solidFill>
                    <a:prstClr val="black"/>
                  </a:solidFill>
                  <a:cs typeface="+mn-ea"/>
                  <a:sym typeface="+mn-lt"/>
                </a:rPr>
                <a:t>                                          </a:t>
              </a:r>
              <a:r>
                <a:rPr lang="zh-CN" altLang="zh-CN" sz="2000" kern="100" dirty="0">
                  <a:solidFill>
                    <a:prstClr val="black"/>
                  </a:solidFill>
                  <a:cs typeface="+mn-ea"/>
                  <a:sym typeface="+mn-lt"/>
                </a:rPr>
                <a:t>的一般步骤</a:t>
              </a:r>
              <a:r>
                <a:rPr lang="zh-CN" altLang="en-US" sz="2000" kern="100" dirty="0">
                  <a:solidFill>
                    <a:prstClr val="black"/>
                  </a:solidFill>
                  <a:cs typeface="+mn-ea"/>
                  <a:sym typeface="+mn-lt"/>
                </a:rPr>
                <a:t>：</a:t>
              </a:r>
              <a:endParaRPr lang="zh-CN" altLang="zh-CN" sz="2000" kern="100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graphicFrame>
          <p:nvGraphicFramePr>
            <p:cNvPr id="7" name="对象 6"/>
            <p:cNvGraphicFramePr>
              <a:graphicFrameLocks noChangeAspect="1"/>
            </p:cNvGraphicFramePr>
            <p:nvPr/>
          </p:nvGraphicFramePr>
          <p:xfrm>
            <a:off x="3985240" y="2079571"/>
            <a:ext cx="2323864" cy="468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" imgW="33832800" imgH="6096000" progId="">
                    <p:embed/>
                  </p:oleObj>
                </mc:Choice>
                <mc:Fallback>
                  <p:oleObj name="Equation" r:id="rId3" imgW="33832800" imgH="6096000" progId="">
                    <p:embed/>
                    <p:pic>
                      <p:nvPicPr>
                        <p:cNvPr id="0" name="对象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85240" y="2079571"/>
                          <a:ext cx="2323864" cy="4680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8" name="矩形 7"/>
          <p:cNvSpPr/>
          <p:nvPr/>
        </p:nvSpPr>
        <p:spPr>
          <a:xfrm>
            <a:off x="1068716" y="1858051"/>
            <a:ext cx="9601067" cy="38127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defTabSz="914400">
              <a:lnSpc>
                <a:spcPct val="250000"/>
              </a:lnSpc>
              <a:defRPr/>
            </a:pPr>
            <a:r>
              <a:rPr lang="zh-CN" altLang="en-US" sz="2000" kern="100" dirty="0">
                <a:solidFill>
                  <a:srgbClr val="C00000"/>
                </a:solidFill>
                <a:cs typeface="+mn-ea"/>
                <a:sym typeface="+mn-lt"/>
              </a:rPr>
              <a:t>（</a:t>
            </a:r>
            <a:r>
              <a:rPr lang="en-US" altLang="zh-CN" sz="2000" kern="100" dirty="0">
                <a:solidFill>
                  <a:srgbClr val="C00000"/>
                </a:solidFill>
                <a:cs typeface="+mn-ea"/>
                <a:sym typeface="+mn-lt"/>
              </a:rPr>
              <a:t>1</a:t>
            </a:r>
            <a:r>
              <a:rPr lang="zh-CN" altLang="en-US" sz="2000" kern="100" dirty="0">
                <a:solidFill>
                  <a:srgbClr val="C00000"/>
                </a:solidFill>
                <a:cs typeface="+mn-ea"/>
                <a:sym typeface="+mn-lt"/>
              </a:rPr>
              <a:t>）</a:t>
            </a:r>
            <a:r>
              <a:rPr lang="zh-CN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移项</a:t>
            </a:r>
            <a:r>
              <a:rPr lang="zh-CN" altLang="en-US" sz="2000" kern="100" dirty="0">
                <a:solidFill>
                  <a:prstClr val="black"/>
                </a:solidFill>
                <a:cs typeface="+mn-ea"/>
                <a:sym typeface="+mn-lt"/>
              </a:rPr>
              <a:t>：</a:t>
            </a:r>
            <a:r>
              <a:rPr lang="zh-CN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将含有</a:t>
            </a:r>
            <a:r>
              <a:rPr lang="en-US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x</a:t>
            </a:r>
            <a:r>
              <a:rPr lang="zh-CN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的项移到方程的左边</a:t>
            </a:r>
            <a:r>
              <a:rPr lang="zh-CN" altLang="en-US" sz="2000" kern="100" dirty="0">
                <a:solidFill>
                  <a:prstClr val="black"/>
                </a:solidFill>
                <a:cs typeface="+mn-ea"/>
                <a:sym typeface="+mn-lt"/>
              </a:rPr>
              <a:t>，</a:t>
            </a:r>
            <a:r>
              <a:rPr lang="zh-CN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常数项移到方程的右边</a:t>
            </a:r>
            <a:r>
              <a:rPr lang="zh-CN" altLang="en-US" sz="2000" kern="100" dirty="0">
                <a:solidFill>
                  <a:prstClr val="black"/>
                </a:solidFill>
                <a:cs typeface="+mn-ea"/>
                <a:sym typeface="+mn-lt"/>
              </a:rPr>
              <a:t>； </a:t>
            </a:r>
            <a:endParaRPr lang="en-US" altLang="zh-CN" sz="2000" kern="1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914400">
              <a:lnSpc>
                <a:spcPct val="250000"/>
              </a:lnSpc>
              <a:defRPr/>
            </a:pPr>
            <a:r>
              <a:rPr lang="zh-CN" altLang="en-US" sz="2000" kern="100" dirty="0">
                <a:solidFill>
                  <a:srgbClr val="C00000"/>
                </a:solidFill>
                <a:cs typeface="+mn-ea"/>
                <a:sym typeface="+mn-lt"/>
              </a:rPr>
              <a:t>（</a:t>
            </a:r>
            <a:r>
              <a:rPr lang="en-US" altLang="zh-CN" sz="2000" kern="100" dirty="0">
                <a:solidFill>
                  <a:srgbClr val="C00000"/>
                </a:solidFill>
                <a:cs typeface="+mn-ea"/>
                <a:sym typeface="+mn-lt"/>
              </a:rPr>
              <a:t>2</a:t>
            </a:r>
            <a:r>
              <a:rPr lang="zh-CN" altLang="en-US" sz="2000" kern="100" dirty="0">
                <a:solidFill>
                  <a:srgbClr val="C00000"/>
                </a:solidFill>
                <a:cs typeface="+mn-ea"/>
                <a:sym typeface="+mn-lt"/>
              </a:rPr>
              <a:t>）</a:t>
            </a:r>
            <a:r>
              <a:rPr lang="zh-CN" altLang="en-US" sz="2000" kern="100" dirty="0">
                <a:solidFill>
                  <a:prstClr val="black"/>
                </a:solidFill>
                <a:cs typeface="+mn-ea"/>
                <a:sym typeface="+mn-lt"/>
              </a:rPr>
              <a:t>二</a:t>
            </a:r>
            <a:r>
              <a:rPr lang="zh-CN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次项系数</a:t>
            </a:r>
            <a:r>
              <a:rPr lang="zh-CN" altLang="en-US" sz="2000" kern="100" dirty="0">
                <a:solidFill>
                  <a:prstClr val="black"/>
                </a:solidFill>
                <a:cs typeface="+mn-ea"/>
                <a:sym typeface="+mn-lt"/>
              </a:rPr>
              <a:t>化</a:t>
            </a:r>
            <a:r>
              <a:rPr lang="zh-CN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为</a:t>
            </a:r>
            <a:r>
              <a:rPr lang="en-US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1</a:t>
            </a:r>
            <a:r>
              <a:rPr lang="zh-CN" altLang="en-US" sz="2000" kern="100" dirty="0">
                <a:solidFill>
                  <a:prstClr val="black"/>
                </a:solidFill>
                <a:cs typeface="+mn-ea"/>
                <a:sym typeface="+mn-lt"/>
              </a:rPr>
              <a:t>：</a:t>
            </a:r>
            <a:r>
              <a:rPr lang="zh-CN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两边同除以二次项的系数</a:t>
            </a:r>
            <a:r>
              <a:rPr lang="zh-CN" altLang="en-US" sz="2000" kern="100" dirty="0">
                <a:solidFill>
                  <a:prstClr val="black"/>
                </a:solidFill>
                <a:cs typeface="+mn-ea"/>
                <a:sym typeface="+mn-lt"/>
              </a:rPr>
              <a:t>；</a:t>
            </a:r>
            <a:endParaRPr lang="zh-CN" altLang="zh-CN" sz="2000" kern="1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914400">
              <a:lnSpc>
                <a:spcPct val="250000"/>
              </a:lnSpc>
              <a:defRPr/>
            </a:pPr>
            <a:r>
              <a:rPr lang="zh-CN" altLang="en-US" sz="2000" kern="100" dirty="0">
                <a:solidFill>
                  <a:srgbClr val="C00000"/>
                </a:solidFill>
                <a:cs typeface="+mn-ea"/>
                <a:sym typeface="+mn-lt"/>
              </a:rPr>
              <a:t>（</a:t>
            </a:r>
            <a:r>
              <a:rPr lang="en-US" altLang="zh-CN" sz="2000" kern="100" dirty="0">
                <a:solidFill>
                  <a:srgbClr val="C00000"/>
                </a:solidFill>
                <a:cs typeface="+mn-ea"/>
                <a:sym typeface="+mn-lt"/>
              </a:rPr>
              <a:t>3</a:t>
            </a:r>
            <a:r>
              <a:rPr lang="zh-CN" altLang="en-US" sz="2000" kern="100" dirty="0">
                <a:solidFill>
                  <a:srgbClr val="C00000"/>
                </a:solidFill>
                <a:cs typeface="+mn-ea"/>
                <a:sym typeface="+mn-lt"/>
              </a:rPr>
              <a:t>）</a:t>
            </a:r>
            <a:r>
              <a:rPr lang="zh-CN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配方</a:t>
            </a:r>
            <a:r>
              <a:rPr lang="zh-CN" altLang="en-US" sz="2000" kern="100" dirty="0">
                <a:solidFill>
                  <a:prstClr val="black"/>
                </a:solidFill>
                <a:cs typeface="+mn-ea"/>
                <a:sym typeface="+mn-lt"/>
              </a:rPr>
              <a:t>：</a:t>
            </a:r>
            <a:r>
              <a:rPr lang="zh-CN" altLang="zh-CN" sz="2000" kern="100" dirty="0">
                <a:solidFill>
                  <a:srgbClr val="FF0000"/>
                </a:solidFill>
                <a:cs typeface="+mn-ea"/>
                <a:sym typeface="+mn-lt"/>
              </a:rPr>
              <a:t>方程两边都加上一次项系数一半的平方</a:t>
            </a:r>
            <a:r>
              <a:rPr lang="zh-CN" altLang="en-US" sz="2000" kern="100" dirty="0">
                <a:solidFill>
                  <a:prstClr val="black"/>
                </a:solidFill>
                <a:cs typeface="+mn-ea"/>
                <a:sym typeface="+mn-lt"/>
              </a:rPr>
              <a:t>；</a:t>
            </a:r>
            <a:endParaRPr lang="zh-CN" altLang="zh-CN" sz="2000" kern="100" dirty="0">
              <a:solidFill>
                <a:prstClr val="black"/>
              </a:solidFill>
              <a:cs typeface="+mn-ea"/>
              <a:sym typeface="+mn-lt"/>
            </a:endParaRPr>
          </a:p>
          <a:p>
            <a:pPr algn="just" defTabSz="914400">
              <a:lnSpc>
                <a:spcPct val="250000"/>
              </a:lnSpc>
              <a:defRPr/>
            </a:pPr>
            <a:r>
              <a:rPr lang="zh-CN" altLang="en-US" sz="2000" kern="100" dirty="0">
                <a:solidFill>
                  <a:srgbClr val="C00000"/>
                </a:solidFill>
                <a:cs typeface="+mn-ea"/>
                <a:sym typeface="+mn-lt"/>
              </a:rPr>
              <a:t>（</a:t>
            </a:r>
            <a:r>
              <a:rPr lang="en-US" altLang="zh-CN" sz="2000" kern="100" dirty="0">
                <a:solidFill>
                  <a:srgbClr val="C00000"/>
                </a:solidFill>
                <a:cs typeface="+mn-ea"/>
                <a:sym typeface="+mn-lt"/>
              </a:rPr>
              <a:t>4</a:t>
            </a:r>
            <a:r>
              <a:rPr lang="zh-CN" altLang="en-US" sz="2000" kern="100" dirty="0">
                <a:solidFill>
                  <a:srgbClr val="C00000"/>
                </a:solidFill>
                <a:cs typeface="+mn-ea"/>
                <a:sym typeface="+mn-lt"/>
              </a:rPr>
              <a:t>）</a:t>
            </a:r>
            <a:r>
              <a:rPr lang="zh-CN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将原方程变成</a:t>
            </a:r>
            <a:r>
              <a:rPr lang="en-US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                                     </a:t>
            </a:r>
            <a:r>
              <a:rPr lang="zh-CN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的形式</a:t>
            </a:r>
            <a:r>
              <a:rPr lang="zh-CN" altLang="en-US" sz="2000" kern="100" dirty="0">
                <a:solidFill>
                  <a:prstClr val="black"/>
                </a:solidFill>
                <a:cs typeface="+mn-ea"/>
                <a:sym typeface="+mn-lt"/>
              </a:rPr>
              <a:t>；</a:t>
            </a:r>
            <a:endParaRPr lang="zh-CN" altLang="zh-CN" sz="2000" kern="100" dirty="0">
              <a:solidFill>
                <a:prstClr val="black"/>
              </a:solidFill>
              <a:cs typeface="+mn-ea"/>
              <a:sym typeface="+mn-lt"/>
            </a:endParaRPr>
          </a:p>
          <a:p>
            <a:pPr algn="just" defTabSz="914400">
              <a:lnSpc>
                <a:spcPct val="250000"/>
              </a:lnSpc>
              <a:defRPr/>
            </a:pPr>
            <a:r>
              <a:rPr lang="zh-CN" altLang="en-US" sz="2000" kern="100" dirty="0">
                <a:solidFill>
                  <a:srgbClr val="C00000"/>
                </a:solidFill>
                <a:cs typeface="+mn-ea"/>
                <a:sym typeface="+mn-lt"/>
              </a:rPr>
              <a:t>（</a:t>
            </a:r>
            <a:r>
              <a:rPr lang="en-US" altLang="zh-CN" sz="2000" kern="100" dirty="0">
                <a:solidFill>
                  <a:srgbClr val="C00000"/>
                </a:solidFill>
                <a:cs typeface="+mn-ea"/>
                <a:sym typeface="+mn-lt"/>
              </a:rPr>
              <a:t>5</a:t>
            </a:r>
            <a:r>
              <a:rPr lang="zh-CN" altLang="en-US" sz="2000" kern="100" dirty="0">
                <a:solidFill>
                  <a:srgbClr val="C00000"/>
                </a:solidFill>
                <a:cs typeface="+mn-ea"/>
                <a:sym typeface="+mn-lt"/>
              </a:rPr>
              <a:t>）</a:t>
            </a:r>
            <a:r>
              <a:rPr lang="zh-CN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判断右边代数式的符号</a:t>
            </a:r>
            <a:r>
              <a:rPr lang="zh-CN" altLang="en-US" sz="2000" kern="100" dirty="0">
                <a:solidFill>
                  <a:prstClr val="black"/>
                </a:solidFill>
                <a:cs typeface="+mn-ea"/>
                <a:sym typeface="+mn-lt"/>
              </a:rPr>
              <a:t>，</a:t>
            </a:r>
            <a:r>
              <a:rPr lang="zh-CN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若</a:t>
            </a:r>
            <a:r>
              <a:rPr lang="en-US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n</a:t>
            </a:r>
            <a:r>
              <a:rPr lang="zh-CN" altLang="en-US" sz="2000" kern="100" dirty="0">
                <a:solidFill>
                  <a:prstClr val="black"/>
                </a:solidFill>
                <a:cs typeface="+mn-ea"/>
                <a:sym typeface="+mn-lt"/>
              </a:rPr>
              <a:t>≥</a:t>
            </a:r>
            <a:r>
              <a:rPr lang="en-US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0</a:t>
            </a:r>
            <a:r>
              <a:rPr lang="zh-CN" altLang="en-US" sz="2000" kern="100" dirty="0">
                <a:solidFill>
                  <a:prstClr val="black"/>
                </a:solidFill>
                <a:cs typeface="+mn-ea"/>
                <a:sym typeface="+mn-lt"/>
              </a:rPr>
              <a:t>，</a:t>
            </a:r>
            <a:r>
              <a:rPr lang="zh-CN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可以直接开方求解</a:t>
            </a:r>
            <a:r>
              <a:rPr lang="zh-CN" altLang="en-US" sz="2000" kern="100" dirty="0">
                <a:solidFill>
                  <a:prstClr val="black"/>
                </a:solidFill>
                <a:cs typeface="+mn-ea"/>
                <a:sym typeface="+mn-lt"/>
              </a:rPr>
              <a:t>；</a:t>
            </a:r>
            <a:r>
              <a:rPr lang="zh-CN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若</a:t>
            </a:r>
            <a:r>
              <a:rPr lang="en-US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n&lt;0</a:t>
            </a:r>
            <a:r>
              <a:rPr lang="zh-CN" altLang="en-US" sz="2000" kern="100" dirty="0">
                <a:solidFill>
                  <a:prstClr val="black"/>
                </a:solidFill>
                <a:cs typeface="+mn-ea"/>
                <a:sym typeface="+mn-lt"/>
              </a:rPr>
              <a:t>，</a:t>
            </a:r>
            <a:r>
              <a:rPr lang="zh-CN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原方程无解</a:t>
            </a:r>
            <a:r>
              <a:rPr lang="zh-CN" altLang="en-US" sz="2000" kern="100" dirty="0">
                <a:solidFill>
                  <a:prstClr val="black"/>
                </a:solidFill>
                <a:cs typeface="+mn-ea"/>
                <a:sym typeface="+mn-lt"/>
              </a:rPr>
              <a:t>。</a:t>
            </a:r>
          </a:p>
        </p:txBody>
      </p:sp>
      <p:graphicFrame>
        <p:nvGraphicFramePr>
          <p:cNvPr id="9" name="对象 8"/>
          <p:cNvGraphicFramePr>
            <a:graphicFrameLocks noChangeAspect="1"/>
          </p:cNvGraphicFramePr>
          <p:nvPr/>
        </p:nvGraphicFramePr>
        <p:xfrm>
          <a:off x="3635945" y="4296955"/>
          <a:ext cx="1973484" cy="6709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8897600" imgH="6705600" progId="">
                  <p:embed/>
                </p:oleObj>
              </mc:Choice>
              <mc:Fallback>
                <p:oleObj name="Equation" r:id="rId5" imgW="18897600" imgH="6705600" progId="">
                  <p:embed/>
                  <p:pic>
                    <p:nvPicPr>
                      <p:cNvPr id="0" name="对象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945" y="4296955"/>
                        <a:ext cx="1973484" cy="67098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6"/>
          <p:cNvSpPr txBox="1"/>
          <p:nvPr/>
        </p:nvSpPr>
        <p:spPr>
          <a:xfrm>
            <a:off x="783885" y="388264"/>
            <a:ext cx="9885898" cy="523220"/>
          </a:xfrm>
          <a:prstGeom prst="rect">
            <a:avLst/>
          </a:prstGeom>
          <a:noFill/>
          <a:effectLst>
            <a:outerShdw blurRad="12700" dist="12700" dir="2700000" algn="tl" rotWithShape="0">
              <a:schemeClr val="lt1">
                <a:alpha val="40000"/>
              </a:schemeClr>
            </a:outerShdw>
          </a:effectLst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zh-CN" altLang="en-US" sz="2800" b="1" dirty="0">
                <a:ln w="6350">
                  <a:noFill/>
                </a:ln>
                <a:solidFill>
                  <a:prstClr val="black"/>
                </a:solidFill>
                <a:cs typeface="+mn-ea"/>
                <a:sym typeface="+mn-lt"/>
              </a:rPr>
              <a:t>通过配方法解一元二次方程的步骤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1023429" y="1301179"/>
            <a:ext cx="3010209" cy="293490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defTabSz="914400">
              <a:lnSpc>
                <a:spcPct val="200000"/>
              </a:lnSpc>
            </a:pPr>
            <a:r>
              <a:rPr lang="zh-CN" altLang="en-US" sz="2400" b="1" dirty="0">
                <a:solidFill>
                  <a:prstClr val="black"/>
                </a:solidFill>
                <a:cs typeface="+mn-ea"/>
                <a:sym typeface="+mn-lt"/>
              </a:rPr>
              <a:t>例1：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解方程:</a:t>
            </a:r>
            <a:endParaRPr lang="en-US" altLang="zh-CN" sz="2400" dirty="0">
              <a:solidFill>
                <a:prstClr val="black"/>
              </a:solidFill>
              <a:cs typeface="+mn-ea"/>
              <a:sym typeface="+mn-lt"/>
            </a:endParaRPr>
          </a:p>
          <a:p>
            <a:pPr marL="609600" indent="-609600" defTabSz="914400">
              <a:lnSpc>
                <a:spcPct val="200000"/>
              </a:lnSpc>
              <a:buFontTx/>
              <a:buAutoNum type="arabicParenBoth"/>
            </a:pP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x</a:t>
            </a:r>
            <a:r>
              <a:rPr lang="zh-CN" altLang="en-US" sz="2400" baseline="30000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﹣8x+1=0</a:t>
            </a:r>
            <a:endParaRPr lang="en-US" altLang="zh-CN" sz="2400" dirty="0">
              <a:solidFill>
                <a:prstClr val="black"/>
              </a:solidFill>
              <a:cs typeface="+mn-ea"/>
              <a:sym typeface="+mn-lt"/>
            </a:endParaRPr>
          </a:p>
          <a:p>
            <a:pPr marL="609600" indent="-609600" defTabSz="914400">
              <a:lnSpc>
                <a:spcPct val="200000"/>
              </a:lnSpc>
              <a:buFontTx/>
              <a:buAutoNum type="arabicParenBoth"/>
            </a:pP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x</a:t>
            </a:r>
            <a:r>
              <a:rPr lang="zh-CN" altLang="en-US" sz="2400" baseline="30000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+1=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3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x</a:t>
            </a:r>
          </a:p>
          <a:p>
            <a:pPr marL="609600" indent="-609600" defTabSz="914400">
              <a:lnSpc>
                <a:spcPct val="200000"/>
              </a:lnSpc>
              <a:buFontTx/>
              <a:buAutoNum type="arabicParenBoth"/>
            </a:pP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3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x</a:t>
            </a:r>
            <a:r>
              <a:rPr lang="en-US" altLang="zh-CN" sz="2400" baseline="30000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﹣6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x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+4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=0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4836776" y="2290774"/>
            <a:ext cx="3417457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defTabSz="914400"/>
            <a:r>
              <a:rPr lang="zh-CN" altLang="en-US" sz="2400" b="1" dirty="0">
                <a:cs typeface="+mn-ea"/>
                <a:sym typeface="+mn-lt"/>
              </a:rPr>
              <a:t>解：</a:t>
            </a:r>
            <a:r>
              <a:rPr lang="zh-CN" altLang="en-US" sz="2400" dirty="0">
                <a:cs typeface="+mn-ea"/>
                <a:sym typeface="+mn-lt"/>
              </a:rPr>
              <a:t>(1)移项，得:</a:t>
            </a:r>
            <a:endParaRPr lang="en-US" altLang="zh-CN" sz="2400" dirty="0">
              <a:cs typeface="+mn-ea"/>
              <a:sym typeface="+mn-lt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5722275" y="2855416"/>
            <a:ext cx="1939997" cy="58650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defTabSz="914400">
              <a:lnSpc>
                <a:spcPct val="150000"/>
              </a:lnSpc>
            </a:pPr>
            <a:r>
              <a:rPr lang="zh-CN" altLang="en-US" sz="2400" dirty="0">
                <a:cs typeface="+mn-ea"/>
                <a:sym typeface="+mn-lt"/>
              </a:rPr>
              <a:t>配方，得:</a:t>
            </a:r>
            <a:r>
              <a:rPr lang="en-US" altLang="zh-CN" sz="2400" dirty="0">
                <a:cs typeface="+mn-ea"/>
                <a:sym typeface="+mn-lt"/>
              </a:rPr>
              <a:t>              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5722276" y="4234384"/>
            <a:ext cx="2190956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defTabSz="914400"/>
            <a:r>
              <a:rPr lang="zh-CN" altLang="en-US" sz="2400" dirty="0">
                <a:cs typeface="+mn-ea"/>
                <a:sym typeface="+mn-lt"/>
              </a:rPr>
              <a:t>由此可得:</a:t>
            </a:r>
            <a:endParaRPr lang="en-US" altLang="zh-CN" sz="2400" dirty="0">
              <a:cs typeface="+mn-ea"/>
              <a:sym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Object 2"/>
              <p:cNvSpPr txBox="1"/>
              <p:nvPr/>
            </p:nvSpPr>
            <p:spPr bwMode="auto">
              <a:xfrm>
                <a:off x="9025262" y="4234384"/>
                <a:ext cx="1170331" cy="702733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Autofit/>
              </a:bodyPr>
              <a:lstStyle/>
              <a:p>
                <a:pPr defTabSz="914377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sz="240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±</m:t>
                      </m:r>
                      <m:rad>
                        <m:radPr>
                          <m:degHide m:val="on"/>
                          <m:ctrlPr>
                            <a:rPr lang="zh-CN" altLang="en-U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</m:ctrlPr>
                        </m:radPr>
                        <m:deg/>
                        <m:e>
                          <m:r>
                            <a:rPr lang="zh-CN" altLang="en-U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15</m:t>
                          </m:r>
                        </m:e>
                      </m:rad>
                    </m:oMath>
                  </m:oMathPara>
                </a14:m>
                <a:endParaRPr lang="zh-CN" altLang="en-US" sz="2400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11" name="Object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025262" y="4234384"/>
                <a:ext cx="1170331" cy="702733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  <a:endParaRPr lang="zh-CN" altLang="en-US">
                  <a:noFill/>
                </a:endParaRP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文本框 14"/>
              <p:cNvSpPr txBox="1"/>
              <p:nvPr/>
            </p:nvSpPr>
            <p:spPr>
              <a:xfrm>
                <a:off x="6096000" y="4992886"/>
                <a:ext cx="5391900" cy="500202"/>
              </a:xfrm>
              <a:prstGeom prst="rect">
                <a:avLst/>
              </a:prstGeom>
              <a:noFill/>
            </p:spPr>
            <p:txBody>
              <a:bodyPr wrap="square" rtlCol="0" anchor="t">
                <a:spAutoFit/>
              </a:bodyPr>
              <a:lstStyle/>
              <a:p>
                <a:pPr defTabSz="914377"/>
                <a:r>
                  <a:rPr lang="en-US" altLang="zh-CN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∴ x</a:t>
                </a:r>
                <a:r>
                  <a:rPr lang="en-US" altLang="zh-CN" sz="2400" baseline="-25000" dirty="0">
                    <a:solidFill>
                      <a:schemeClr val="tx1"/>
                    </a:solidFill>
                    <a:cs typeface="+mn-ea"/>
                    <a:sym typeface="+mn-lt"/>
                  </a:rPr>
                  <a:t>1</a:t>
                </a:r>
                <a:r>
                  <a:rPr lang="en-US" altLang="zh-CN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=4+</a:t>
                </a:r>
                <a:r>
                  <a:rPr lang="zh-CN" altLang="en-US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zh-CN" alt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radPr>
                      <m:deg/>
                      <m:e>
                        <m:r>
                          <a:rPr lang="zh-CN" alt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15</m:t>
                        </m:r>
                      </m:e>
                    </m:rad>
                  </m:oMath>
                </a14:m>
                <a:r>
                  <a:rPr lang="en-US" altLang="zh-CN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 </a:t>
                </a:r>
                <a:r>
                  <a:rPr lang="zh-CN" altLang="en-US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，</a:t>
                </a:r>
                <a:r>
                  <a:rPr lang="en-US" altLang="zh-CN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x</a:t>
                </a:r>
                <a:r>
                  <a:rPr lang="en-US" altLang="zh-CN" sz="2400" baseline="-25000" dirty="0">
                    <a:solidFill>
                      <a:schemeClr val="tx1"/>
                    </a:solidFill>
                    <a:cs typeface="+mn-ea"/>
                    <a:sym typeface="+mn-lt"/>
                  </a:rPr>
                  <a:t>2</a:t>
                </a:r>
                <a:r>
                  <a:rPr lang="en-US" altLang="zh-CN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=4-</a:t>
                </a:r>
                <a:r>
                  <a:rPr lang="zh-CN" altLang="en-US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zh-CN" alt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radPr>
                      <m:deg/>
                      <m:e>
                        <m:r>
                          <a:rPr lang="zh-CN" alt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15</m:t>
                        </m:r>
                      </m:e>
                    </m:rad>
                  </m:oMath>
                </a14:m>
                <a:r>
                  <a:rPr lang="en-US" altLang="zh-CN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  </a:t>
                </a:r>
              </a:p>
            </p:txBody>
          </p:sp>
        </mc:Choice>
        <mc:Fallback xmlns="">
          <p:sp>
            <p:nvSpPr>
              <p:cNvPr id="15" name="文本框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4992886"/>
                <a:ext cx="5391900" cy="500202"/>
              </a:xfrm>
              <a:prstGeom prst="rect">
                <a:avLst/>
              </a:prstGeom>
              <a:blipFill rotWithShape="1">
                <a:blip r:embed="rId4"/>
                <a:stretch>
                  <a:fillRect l="-1697" t="-2439" b="-2804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  <a:endParaRPr lang="zh-CN" altLang="en-US">
                  <a:noFill/>
                </a:endParaRPr>
              </a:p>
            </p:txBody>
          </p:sp>
        </mc:Fallback>
      </mc:AlternateContent>
      <p:sp>
        <p:nvSpPr>
          <p:cNvPr id="5" name="矩形 4"/>
          <p:cNvSpPr/>
          <p:nvPr/>
        </p:nvSpPr>
        <p:spPr>
          <a:xfrm>
            <a:off x="7913232" y="2288766"/>
            <a:ext cx="17443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/>
            <a:r>
              <a:rPr lang="zh-CN" altLang="en-US" sz="2400" dirty="0">
                <a:cs typeface="+mn-ea"/>
                <a:sym typeface="+mn-lt"/>
              </a:rPr>
              <a:t>x</a:t>
            </a:r>
            <a:r>
              <a:rPr lang="zh-CN" altLang="en-US" sz="2400" baseline="30000" dirty="0">
                <a:cs typeface="+mn-ea"/>
                <a:sym typeface="+mn-lt"/>
              </a:rPr>
              <a:t>2</a:t>
            </a:r>
            <a:r>
              <a:rPr lang="zh-CN" altLang="en-US" sz="2400" dirty="0">
                <a:cs typeface="+mn-ea"/>
                <a:sym typeface="+mn-lt"/>
              </a:rPr>
              <a:t>﹣8x</a:t>
            </a:r>
            <a:r>
              <a:rPr lang="en-US" altLang="zh-CN" sz="2400" dirty="0">
                <a:cs typeface="+mn-ea"/>
                <a:sym typeface="+mn-lt"/>
              </a:rPr>
              <a:t>=</a:t>
            </a:r>
            <a:r>
              <a:rPr lang="zh-CN" altLang="en-US" sz="2400" dirty="0">
                <a:cs typeface="+mn-ea"/>
                <a:sym typeface="+mn-lt"/>
              </a:rPr>
              <a:t>﹣</a:t>
            </a:r>
            <a:r>
              <a:rPr lang="en-US" altLang="zh-CN" sz="2400" dirty="0">
                <a:cs typeface="+mn-ea"/>
                <a:sym typeface="+mn-lt"/>
              </a:rPr>
              <a:t>1</a:t>
            </a:r>
            <a:endParaRPr lang="zh-CN" altLang="en-US" sz="2400" dirty="0">
              <a:cs typeface="+mn-ea"/>
              <a:sym typeface="+mn-lt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7914888" y="2937509"/>
            <a:ext cx="26741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/>
            <a:r>
              <a:rPr lang="zh-CN" altLang="en-US" sz="2400" dirty="0">
                <a:cs typeface="+mn-ea"/>
                <a:sym typeface="+mn-lt"/>
              </a:rPr>
              <a:t>x</a:t>
            </a:r>
            <a:r>
              <a:rPr lang="zh-CN" altLang="en-US" sz="2400" baseline="30000" dirty="0">
                <a:cs typeface="+mn-ea"/>
                <a:sym typeface="+mn-lt"/>
              </a:rPr>
              <a:t>2</a:t>
            </a:r>
            <a:r>
              <a:rPr lang="zh-CN" altLang="en-US" sz="2400" dirty="0">
                <a:cs typeface="+mn-ea"/>
                <a:sym typeface="+mn-lt"/>
              </a:rPr>
              <a:t>﹣8x</a:t>
            </a:r>
            <a:r>
              <a:rPr lang="en-US" altLang="zh-CN" sz="2400" dirty="0">
                <a:cs typeface="+mn-ea"/>
                <a:sym typeface="+mn-lt"/>
              </a:rPr>
              <a:t>+4</a:t>
            </a:r>
            <a:r>
              <a:rPr lang="en-US" altLang="zh-CN" sz="2400" baseline="30000" dirty="0">
                <a:cs typeface="+mn-ea"/>
                <a:sym typeface="+mn-lt"/>
              </a:rPr>
              <a:t>2</a:t>
            </a:r>
            <a:r>
              <a:rPr lang="en-US" altLang="zh-CN" sz="2400" dirty="0">
                <a:cs typeface="+mn-ea"/>
                <a:sym typeface="+mn-lt"/>
              </a:rPr>
              <a:t>=</a:t>
            </a:r>
            <a:r>
              <a:rPr lang="zh-CN" altLang="en-US" sz="2400" dirty="0">
                <a:cs typeface="+mn-ea"/>
                <a:sym typeface="+mn-lt"/>
              </a:rPr>
              <a:t>﹣</a:t>
            </a:r>
            <a:r>
              <a:rPr lang="en-US" altLang="zh-CN" sz="2400" dirty="0">
                <a:cs typeface="+mn-ea"/>
                <a:sym typeface="+mn-lt"/>
              </a:rPr>
              <a:t>1+4</a:t>
            </a:r>
            <a:r>
              <a:rPr lang="en-US" altLang="zh-CN" sz="2400" baseline="30000" dirty="0">
                <a:cs typeface="+mn-ea"/>
                <a:sym typeface="+mn-lt"/>
              </a:rPr>
              <a:t>2</a:t>
            </a:r>
            <a:endParaRPr lang="zh-CN" altLang="en-US" sz="2400" dirty="0">
              <a:cs typeface="+mn-ea"/>
              <a:sym typeface="+mn-lt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7708048" y="3576087"/>
            <a:ext cx="18646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/>
            <a:r>
              <a:rPr lang="zh-CN" altLang="en-US" sz="2400" dirty="0">
                <a:cs typeface="+mn-ea"/>
                <a:sym typeface="+mn-lt"/>
              </a:rPr>
              <a:t>（</a:t>
            </a:r>
            <a:r>
              <a:rPr lang="en-US" altLang="zh-CN" sz="2400" dirty="0">
                <a:cs typeface="+mn-ea"/>
                <a:sym typeface="+mn-lt"/>
              </a:rPr>
              <a:t>x﹣4)</a:t>
            </a:r>
            <a:r>
              <a:rPr lang="en-US" altLang="zh-CN" sz="2400" baseline="30000" dirty="0">
                <a:cs typeface="+mn-ea"/>
                <a:sym typeface="+mn-lt"/>
              </a:rPr>
              <a:t>2</a:t>
            </a:r>
            <a:r>
              <a:rPr lang="en-US" altLang="zh-CN" sz="2400" dirty="0">
                <a:cs typeface="+mn-ea"/>
                <a:sym typeface="+mn-lt"/>
              </a:rPr>
              <a:t>=15</a:t>
            </a:r>
            <a:endParaRPr lang="zh-CN" altLang="en-US" sz="2400" dirty="0">
              <a:cs typeface="+mn-ea"/>
              <a:sym typeface="+mn-lt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5722275" y="3544900"/>
            <a:ext cx="1939997" cy="58650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defTabSz="914400">
              <a:lnSpc>
                <a:spcPct val="150000"/>
              </a:lnSpc>
            </a:pPr>
            <a:r>
              <a:rPr lang="zh-CN" altLang="en-US" sz="2400" dirty="0">
                <a:cs typeface="+mn-ea"/>
                <a:sym typeface="+mn-lt"/>
              </a:rPr>
              <a:t>整理，得:</a:t>
            </a:r>
            <a:r>
              <a:rPr lang="en-US" altLang="zh-CN" sz="2400" dirty="0">
                <a:cs typeface="+mn-ea"/>
                <a:sym typeface="+mn-lt"/>
              </a:rPr>
              <a:t>              </a:t>
            </a:r>
          </a:p>
        </p:txBody>
      </p:sp>
      <p:sp>
        <p:nvSpPr>
          <p:cNvPr id="21" name="矩形 20"/>
          <p:cNvSpPr/>
          <p:nvPr/>
        </p:nvSpPr>
        <p:spPr>
          <a:xfrm>
            <a:off x="7978572" y="4307006"/>
            <a:ext cx="9973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/>
            <a:r>
              <a:rPr lang="en-US" altLang="zh-CN" sz="2400" dirty="0">
                <a:cs typeface="+mn-ea"/>
                <a:sym typeface="+mn-lt"/>
              </a:rPr>
              <a:t>x﹣4=</a:t>
            </a:r>
            <a:endParaRPr lang="zh-CN" altLang="en-US" sz="2000" dirty="0">
              <a:cs typeface="+mn-ea"/>
              <a:sym typeface="+mn-lt"/>
            </a:endParaRPr>
          </a:p>
        </p:txBody>
      </p:sp>
      <p:sp>
        <p:nvSpPr>
          <p:cNvPr id="19" name="TextBox 6"/>
          <p:cNvSpPr txBox="1"/>
          <p:nvPr/>
        </p:nvSpPr>
        <p:spPr>
          <a:xfrm>
            <a:off x="783885" y="388264"/>
            <a:ext cx="9885898" cy="523220"/>
          </a:xfrm>
          <a:prstGeom prst="rect">
            <a:avLst/>
          </a:prstGeom>
          <a:noFill/>
          <a:effectLst>
            <a:outerShdw blurRad="12700" dist="12700" dir="2700000" algn="tl" rotWithShape="0">
              <a:schemeClr val="lt1">
                <a:alpha val="40000"/>
              </a:schemeClr>
            </a:outerShdw>
          </a:effectLst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zh-CN" altLang="en-US" sz="2800" b="1" dirty="0">
                <a:ln w="6350">
                  <a:noFill/>
                </a:ln>
                <a:solidFill>
                  <a:prstClr val="black"/>
                </a:solidFill>
                <a:cs typeface="+mn-ea"/>
                <a:sym typeface="+mn-lt"/>
              </a:rPr>
              <a:t>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  <p:bldP spid="11" grpId="0"/>
      <p:bldP spid="15" grpId="0"/>
      <p:bldP spid="5" grpId="0"/>
      <p:bldP spid="16" grpId="0"/>
      <p:bldP spid="17" grpId="0"/>
      <p:bldP spid="18" grpId="0"/>
      <p:bldP spid="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1044099" y="1233972"/>
            <a:ext cx="3389331" cy="293490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defTabSz="914400">
              <a:lnSpc>
                <a:spcPct val="200000"/>
              </a:lnSpc>
            </a:pPr>
            <a:r>
              <a:rPr lang="zh-CN" altLang="en-US" sz="2400" b="1" dirty="0">
                <a:solidFill>
                  <a:prstClr val="black"/>
                </a:solidFill>
                <a:cs typeface="+mn-ea"/>
                <a:sym typeface="+mn-lt"/>
              </a:rPr>
              <a:t>例1：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解方程:</a:t>
            </a:r>
            <a:endParaRPr lang="en-US" altLang="zh-CN" sz="2400" dirty="0">
              <a:solidFill>
                <a:prstClr val="black"/>
              </a:solidFill>
              <a:cs typeface="+mn-ea"/>
              <a:sym typeface="+mn-lt"/>
            </a:endParaRPr>
          </a:p>
          <a:p>
            <a:pPr marL="609600" indent="-609600" defTabSz="914400">
              <a:lnSpc>
                <a:spcPct val="200000"/>
              </a:lnSpc>
              <a:buFontTx/>
              <a:buAutoNum type="arabicParenBoth"/>
            </a:pP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x</a:t>
            </a:r>
            <a:r>
              <a:rPr lang="zh-CN" altLang="en-US" sz="2400" baseline="30000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﹣8x+1=0</a:t>
            </a:r>
            <a:endParaRPr lang="en-US" altLang="zh-CN" sz="2400" dirty="0">
              <a:solidFill>
                <a:prstClr val="black"/>
              </a:solidFill>
              <a:cs typeface="+mn-ea"/>
              <a:sym typeface="+mn-lt"/>
            </a:endParaRPr>
          </a:p>
          <a:p>
            <a:pPr marL="609600" indent="-609600" defTabSz="914400">
              <a:lnSpc>
                <a:spcPct val="200000"/>
              </a:lnSpc>
              <a:buFontTx/>
              <a:buAutoNum type="arabicParenBoth"/>
            </a:pP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x</a:t>
            </a:r>
            <a:r>
              <a:rPr lang="zh-CN" altLang="en-US" sz="2400" baseline="30000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+1=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3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x</a:t>
            </a:r>
          </a:p>
          <a:p>
            <a:pPr marL="609600" indent="-609600" defTabSz="914400">
              <a:lnSpc>
                <a:spcPct val="200000"/>
              </a:lnSpc>
              <a:buFontTx/>
              <a:buAutoNum type="arabicParenBoth"/>
            </a:pP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3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x</a:t>
            </a:r>
            <a:r>
              <a:rPr lang="en-US" altLang="zh-CN" sz="2400" baseline="30000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﹣6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x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+4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=0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4292134" y="1819963"/>
            <a:ext cx="3417457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defTabSz="914400"/>
            <a:r>
              <a:rPr lang="zh-CN" altLang="en-US" sz="2400" b="1" dirty="0">
                <a:cs typeface="+mn-ea"/>
                <a:sym typeface="+mn-lt"/>
              </a:rPr>
              <a:t>解：</a:t>
            </a:r>
            <a:r>
              <a:rPr lang="zh-CN" altLang="en-US" sz="2400" dirty="0">
                <a:cs typeface="+mn-ea"/>
                <a:sym typeface="+mn-lt"/>
              </a:rPr>
              <a:t>(</a:t>
            </a:r>
            <a:r>
              <a:rPr lang="en-US" altLang="zh-CN" sz="2400" dirty="0">
                <a:cs typeface="+mn-ea"/>
                <a:sym typeface="+mn-lt"/>
              </a:rPr>
              <a:t>2</a:t>
            </a:r>
            <a:r>
              <a:rPr lang="zh-CN" altLang="en-US" sz="2400" dirty="0">
                <a:cs typeface="+mn-ea"/>
                <a:sym typeface="+mn-lt"/>
              </a:rPr>
              <a:t>)移项，得:</a:t>
            </a:r>
            <a:endParaRPr lang="en-US" altLang="zh-CN" sz="2400" dirty="0">
              <a:cs typeface="+mn-ea"/>
              <a:sym typeface="+mn-lt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4725854" y="2486119"/>
            <a:ext cx="3185940" cy="58650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defTabSz="914400">
              <a:lnSpc>
                <a:spcPct val="150000"/>
              </a:lnSpc>
            </a:pPr>
            <a:r>
              <a:rPr lang="zh-CN" altLang="en-US" sz="2400" dirty="0">
                <a:cs typeface="+mn-ea"/>
                <a:sym typeface="+mn-lt"/>
              </a:rPr>
              <a:t>系数化为</a:t>
            </a:r>
            <a:r>
              <a:rPr lang="en-US" altLang="zh-CN" sz="2400" dirty="0">
                <a:cs typeface="+mn-ea"/>
                <a:sym typeface="+mn-lt"/>
              </a:rPr>
              <a:t>1</a:t>
            </a:r>
            <a:r>
              <a:rPr lang="zh-CN" altLang="en-US" sz="2400" dirty="0">
                <a:cs typeface="+mn-ea"/>
                <a:sym typeface="+mn-lt"/>
              </a:rPr>
              <a:t>，得:</a:t>
            </a:r>
            <a:r>
              <a:rPr lang="en-US" altLang="zh-CN" sz="2400" dirty="0">
                <a:cs typeface="+mn-ea"/>
                <a:sym typeface="+mn-lt"/>
              </a:rPr>
              <a:t>              </a:t>
            </a:r>
          </a:p>
        </p:txBody>
      </p:sp>
      <p:sp>
        <p:nvSpPr>
          <p:cNvPr id="5" name="矩形 4"/>
          <p:cNvSpPr/>
          <p:nvPr/>
        </p:nvSpPr>
        <p:spPr>
          <a:xfrm>
            <a:off x="7960551" y="1835978"/>
            <a:ext cx="19159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/>
            <a:r>
              <a:rPr lang="en-US" altLang="zh-CN" sz="2400" dirty="0">
                <a:cs typeface="+mn-ea"/>
                <a:sym typeface="+mn-lt"/>
              </a:rPr>
              <a:t>2</a:t>
            </a:r>
            <a:r>
              <a:rPr lang="zh-CN" altLang="en-US" sz="2400" dirty="0">
                <a:cs typeface="+mn-ea"/>
                <a:sym typeface="+mn-lt"/>
              </a:rPr>
              <a:t>x</a:t>
            </a:r>
            <a:r>
              <a:rPr lang="zh-CN" altLang="en-US" sz="2400" baseline="30000" dirty="0">
                <a:cs typeface="+mn-ea"/>
                <a:sym typeface="+mn-lt"/>
              </a:rPr>
              <a:t>2</a:t>
            </a:r>
            <a:r>
              <a:rPr lang="zh-CN" altLang="en-US" sz="2400" dirty="0">
                <a:cs typeface="+mn-ea"/>
                <a:sym typeface="+mn-lt"/>
              </a:rPr>
              <a:t>﹣</a:t>
            </a:r>
            <a:r>
              <a:rPr lang="en-US" altLang="zh-CN" sz="2400" dirty="0">
                <a:cs typeface="+mn-ea"/>
                <a:sym typeface="+mn-lt"/>
              </a:rPr>
              <a:t>3</a:t>
            </a:r>
            <a:r>
              <a:rPr lang="zh-CN" altLang="en-US" sz="2400" dirty="0">
                <a:cs typeface="+mn-ea"/>
                <a:sym typeface="+mn-lt"/>
              </a:rPr>
              <a:t>x</a:t>
            </a:r>
            <a:r>
              <a:rPr lang="en-US" altLang="zh-CN" sz="2400" dirty="0">
                <a:cs typeface="+mn-ea"/>
                <a:sym typeface="+mn-lt"/>
              </a:rPr>
              <a:t>=</a:t>
            </a:r>
            <a:r>
              <a:rPr lang="zh-CN" altLang="en-US" sz="2400" dirty="0">
                <a:cs typeface="+mn-ea"/>
                <a:sym typeface="+mn-lt"/>
              </a:rPr>
              <a:t>﹣</a:t>
            </a:r>
            <a:r>
              <a:rPr lang="en-US" altLang="zh-CN" sz="2400" dirty="0">
                <a:cs typeface="+mn-ea"/>
                <a:sym typeface="+mn-lt"/>
              </a:rPr>
              <a:t>1</a:t>
            </a:r>
            <a:endParaRPr lang="zh-CN" altLang="en-US" sz="2400" dirty="0">
              <a:cs typeface="+mn-ea"/>
              <a:sym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矩形 15"/>
              <p:cNvSpPr/>
              <p:nvPr/>
            </p:nvSpPr>
            <p:spPr>
              <a:xfrm>
                <a:off x="8049250" y="2424446"/>
                <a:ext cx="1531188" cy="62408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defTabSz="914377"/>
                <a:r>
                  <a:rPr lang="zh-CN" altLang="en-US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x</a:t>
                </a:r>
                <a:r>
                  <a:rPr lang="zh-CN" altLang="en-US" sz="2400" baseline="30000" dirty="0">
                    <a:solidFill>
                      <a:schemeClr val="tx1"/>
                    </a:solidFill>
                    <a:cs typeface="+mn-ea"/>
                    <a:sym typeface="+mn-lt"/>
                  </a:rPr>
                  <a:t>2</a:t>
                </a:r>
                <a:r>
                  <a:rPr lang="zh-CN" altLang="en-US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﹣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zh-CN" altLang="en-US" sz="24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3</m:t>
                        </m:r>
                      </m:num>
                      <m:den>
                        <m:r>
                          <a:rPr lang="zh-CN" altLang="en-US" sz="24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den>
                    </m:f>
                  </m:oMath>
                </a14:m>
                <a:r>
                  <a:rPr lang="zh-CN" altLang="en-US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x</a:t>
                </a:r>
                <a:r>
                  <a:rPr lang="en-US" altLang="zh-CN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=-</a:t>
                </a:r>
                <a:r>
                  <a:rPr lang="zh-CN" altLang="en-US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zh-CN" altLang="en-US" sz="24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den>
                    </m:f>
                  </m:oMath>
                </a14:m>
                <a:endParaRPr lang="zh-CN" altLang="en-US" sz="2400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16" name="矩形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49250" y="2424446"/>
                <a:ext cx="1531188" cy="624082"/>
              </a:xfrm>
              <a:prstGeom prst="rect">
                <a:avLst/>
              </a:prstGeom>
              <a:blipFill rotWithShape="1">
                <a:blip r:embed="rId3"/>
                <a:stretch>
                  <a:fillRect l="-5952" b="-882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  <a:endParaRPr lang="zh-CN" altLang="en-US">
                  <a:noFill/>
                </a:endParaRPr>
              </a:p>
            </p:txBody>
          </p:sp>
        </mc:Fallback>
      </mc:AlternateContent>
      <p:sp>
        <p:nvSpPr>
          <p:cNvPr id="18" name="文本框 17"/>
          <p:cNvSpPr txBox="1"/>
          <p:nvPr/>
        </p:nvSpPr>
        <p:spPr>
          <a:xfrm>
            <a:off x="5769594" y="3277117"/>
            <a:ext cx="1939997" cy="58650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defTabSz="914400">
              <a:lnSpc>
                <a:spcPct val="150000"/>
              </a:lnSpc>
            </a:pPr>
            <a:r>
              <a:rPr lang="zh-CN" altLang="en-US" sz="2400" dirty="0">
                <a:cs typeface="+mn-ea"/>
                <a:sym typeface="+mn-lt"/>
              </a:rPr>
              <a:t>配方，得:</a:t>
            </a:r>
            <a:r>
              <a:rPr lang="en-US" altLang="zh-CN" sz="2400" dirty="0">
                <a:cs typeface="+mn-ea"/>
                <a:sym typeface="+mn-lt"/>
              </a:rPr>
              <a:t>            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文本框 35"/>
              <p:cNvSpPr txBox="1"/>
              <p:nvPr/>
            </p:nvSpPr>
            <p:spPr>
              <a:xfrm>
                <a:off x="6342700" y="5566637"/>
                <a:ext cx="5262799" cy="624082"/>
              </a:xfrm>
              <a:prstGeom prst="rect">
                <a:avLst/>
              </a:prstGeom>
              <a:noFill/>
            </p:spPr>
            <p:txBody>
              <a:bodyPr wrap="square" rtlCol="0" anchor="t">
                <a:spAutoFit/>
              </a:bodyPr>
              <a:lstStyle/>
              <a:p>
                <a:pPr defTabSz="914377"/>
                <a:r>
                  <a:rPr lang="en-US" altLang="zh-CN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∴ x</a:t>
                </a:r>
                <a:r>
                  <a:rPr lang="en-US" altLang="zh-CN" sz="2400" baseline="-25000" dirty="0">
                    <a:solidFill>
                      <a:schemeClr val="tx1"/>
                    </a:solidFill>
                    <a:cs typeface="+mn-ea"/>
                    <a:sym typeface="+mn-lt"/>
                  </a:rPr>
                  <a:t>1</a:t>
                </a:r>
                <a:r>
                  <a:rPr lang="en-US" altLang="zh-CN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=1</a:t>
                </a:r>
                <a:r>
                  <a:rPr lang="zh-CN" altLang="en-US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，</a:t>
                </a:r>
                <a:r>
                  <a:rPr lang="en-US" altLang="zh-CN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x</a:t>
                </a:r>
                <a:r>
                  <a:rPr lang="en-US" altLang="zh-CN" sz="2400" baseline="-25000" dirty="0">
                    <a:solidFill>
                      <a:schemeClr val="tx1"/>
                    </a:solidFill>
                    <a:cs typeface="+mn-ea"/>
                    <a:sym typeface="+mn-lt"/>
                  </a:rPr>
                  <a:t>2</a:t>
                </a:r>
                <a:r>
                  <a:rPr lang="en-US" altLang="zh-CN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=</a:t>
                </a:r>
                <a:r>
                  <a:rPr lang="zh-CN" altLang="en-US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en-US" altLang="zh-CN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den>
                    </m:f>
                  </m:oMath>
                </a14:m>
                <a:endParaRPr lang="en-US" altLang="zh-CN" sz="2400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36" name="文本框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42700" y="5566637"/>
                <a:ext cx="5262799" cy="624082"/>
              </a:xfrm>
              <a:prstGeom prst="rect">
                <a:avLst/>
              </a:prstGeom>
              <a:blipFill rotWithShape="1">
                <a:blip r:embed="rId4"/>
                <a:stretch>
                  <a:fillRect l="-1736" b="-873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  <a:endParaRPr lang="zh-CN" altLang="en-US">
                  <a:noFill/>
                </a:endParaRP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矩形 41"/>
              <p:cNvSpPr/>
              <p:nvPr/>
            </p:nvSpPr>
            <p:spPr>
              <a:xfrm>
                <a:off x="8025892" y="3175331"/>
                <a:ext cx="3122009" cy="7274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defTabSz="914377"/>
                <a:r>
                  <a:rPr lang="zh-CN" altLang="en-US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x</a:t>
                </a:r>
                <a:r>
                  <a:rPr lang="zh-CN" altLang="en-US" sz="2400" baseline="30000" dirty="0">
                    <a:solidFill>
                      <a:schemeClr val="tx1"/>
                    </a:solidFill>
                    <a:cs typeface="+mn-ea"/>
                    <a:sym typeface="+mn-lt"/>
                  </a:rPr>
                  <a:t>2</a:t>
                </a:r>
                <a:r>
                  <a:rPr lang="zh-CN" altLang="en-US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﹣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zh-CN" altLang="en-US" sz="24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3</m:t>
                        </m:r>
                      </m:num>
                      <m:den>
                        <m:r>
                          <a:rPr lang="zh-CN" altLang="en-US" sz="24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den>
                    </m:f>
                  </m:oMath>
                </a14:m>
                <a:r>
                  <a:rPr lang="zh-CN" altLang="en-US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x</a:t>
                </a:r>
                <a:r>
                  <a:rPr lang="en-US" altLang="zh-CN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+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zh-CN" altLang="en-US" sz="24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zh-CN" altLang="en-US" sz="2400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+mn-ea"/>
                                    <a:sym typeface="+mn-lt"/>
                                  </a:rPr>
                                </m:ctrlPr>
                              </m:fPr>
                              <m:num>
                                <m:r>
                                  <a:rPr lang="zh-CN" altLang="en-US" sz="2400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+mn-ea"/>
                                    <a:sym typeface="+mn-lt"/>
                                  </a:rPr>
                                  <m:t>3</m:t>
                                </m:r>
                              </m:num>
                              <m:den>
                                <m:r>
                                  <a:rPr lang="zh-CN" altLang="en-US" sz="2400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+mn-ea"/>
                                    <a:sym typeface="+mn-lt"/>
                                  </a:rPr>
                                  <m:t>4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zh-CN" altLang="en-US" sz="24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zh-CN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=-</a:t>
                </a:r>
                <a:r>
                  <a:rPr lang="zh-CN" altLang="en-US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zh-CN" altLang="en-US" sz="24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den>
                    </m:f>
                    <m:r>
                      <m:rPr>
                        <m:nor/>
                      </m:rPr>
                      <a:rPr lang="en-US" altLang="zh-CN" sz="2400" dirty="0">
                        <a:solidFill>
                          <a:schemeClr val="tx1"/>
                        </a:solidFill>
                        <a:cs typeface="+mn-ea"/>
                        <a:sym typeface="+mn-lt"/>
                      </a:rPr>
                      <m:t>+</m:t>
                    </m:r>
                    <m:sSup>
                      <m:sSupPr>
                        <m:ctrlPr>
                          <a:rPr lang="zh-CN" alt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zh-CN" altLang="en-US" sz="24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zh-CN" altLang="en-US" sz="2400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+mn-ea"/>
                                    <a:sym typeface="+mn-lt"/>
                                  </a:rPr>
                                </m:ctrlPr>
                              </m:fPr>
                              <m:num>
                                <m:r>
                                  <a:rPr lang="zh-CN" altLang="en-US" sz="2400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+mn-ea"/>
                                    <a:sym typeface="+mn-lt"/>
                                  </a:rPr>
                                  <m:t>3</m:t>
                                </m:r>
                              </m:num>
                              <m:den>
                                <m:r>
                                  <a:rPr lang="zh-CN" altLang="en-US" sz="2400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+mn-ea"/>
                                    <a:sym typeface="+mn-lt"/>
                                  </a:rPr>
                                  <m:t>4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zh-CN" altLang="en-US" sz="24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endParaRPr lang="zh-CN" altLang="en-US" sz="2400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42" name="矩形 4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25892" y="3175331"/>
                <a:ext cx="3122009" cy="727443"/>
              </a:xfrm>
              <a:prstGeom prst="rect">
                <a:avLst/>
              </a:prstGeom>
              <a:blipFill rotWithShape="1">
                <a:blip r:embed="rId5"/>
                <a:stretch>
                  <a:fillRect l="-3125" b="-588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  <a:endParaRPr lang="zh-CN" altLang="en-US">
                  <a:noFill/>
                </a:endParaRPr>
              </a:p>
            </p:txBody>
          </p:sp>
        </mc:Fallback>
      </mc:AlternateContent>
      <p:sp>
        <p:nvSpPr>
          <p:cNvPr id="43" name="文本框 42"/>
          <p:cNvSpPr txBox="1"/>
          <p:nvPr/>
        </p:nvSpPr>
        <p:spPr>
          <a:xfrm>
            <a:off x="5765714" y="4068115"/>
            <a:ext cx="1939997" cy="58650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defTabSz="914400">
              <a:lnSpc>
                <a:spcPct val="150000"/>
              </a:lnSpc>
            </a:pPr>
            <a:r>
              <a:rPr lang="zh-CN" altLang="en-US" sz="2400" dirty="0">
                <a:cs typeface="+mn-ea"/>
                <a:sym typeface="+mn-lt"/>
              </a:rPr>
              <a:t>整理，得:</a:t>
            </a:r>
            <a:r>
              <a:rPr lang="en-US" altLang="zh-CN" sz="2400" dirty="0">
                <a:cs typeface="+mn-ea"/>
                <a:sym typeface="+mn-lt"/>
              </a:rPr>
              <a:t>            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矩形 43"/>
              <p:cNvSpPr/>
              <p:nvPr/>
            </p:nvSpPr>
            <p:spPr>
              <a:xfrm>
                <a:off x="7911793" y="4029577"/>
                <a:ext cx="1895071" cy="62581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defTabSz="914377"/>
                <a:r>
                  <a:rPr lang="zh-CN" altLang="en-US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（</a:t>
                </a:r>
                <a:r>
                  <a:rPr lang="en-US" altLang="zh-CN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x﹣</a:t>
                </a:r>
                <a:r>
                  <a:rPr lang="zh-CN" altLang="en-US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zh-CN" altLang="en-US" sz="24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3</m:t>
                        </m:r>
                      </m:num>
                      <m:den>
                        <m:r>
                          <a:rPr lang="zh-CN" altLang="en-US" sz="24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altLang="zh-CN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)</a:t>
                </a:r>
                <a:r>
                  <a:rPr lang="en-US" altLang="zh-CN" sz="2400" baseline="30000" dirty="0">
                    <a:solidFill>
                      <a:schemeClr val="tx1"/>
                    </a:solidFill>
                    <a:cs typeface="+mn-ea"/>
                    <a:sym typeface="+mn-lt"/>
                  </a:rPr>
                  <a:t>2</a:t>
                </a:r>
                <a:r>
                  <a:rPr lang="en-US" altLang="zh-CN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=</a:t>
                </a:r>
                <a:r>
                  <a:rPr lang="zh-CN" altLang="en-US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en-US" altLang="zh-CN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16</m:t>
                        </m:r>
                      </m:den>
                    </m:f>
                  </m:oMath>
                </a14:m>
                <a:endParaRPr lang="zh-CN" altLang="en-US" sz="2400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44" name="矩形 4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11793" y="4029577"/>
                <a:ext cx="1895071" cy="625812"/>
              </a:xfrm>
              <a:prstGeom prst="rect">
                <a:avLst/>
              </a:prstGeom>
              <a:blipFill rotWithShape="1">
                <a:blip r:embed="rId6"/>
                <a:stretch>
                  <a:fillRect l="-5145" b="-873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  <a:endParaRPr lang="zh-CN" altLang="en-US">
                  <a:noFill/>
                </a:endParaRPr>
              </a:p>
            </p:txBody>
          </p:sp>
        </mc:Fallback>
      </mc:AlternateContent>
      <p:sp>
        <p:nvSpPr>
          <p:cNvPr id="46" name="文本框 45"/>
          <p:cNvSpPr txBox="1"/>
          <p:nvPr/>
        </p:nvSpPr>
        <p:spPr>
          <a:xfrm>
            <a:off x="5765714" y="4859113"/>
            <a:ext cx="2121247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defTabSz="914400"/>
            <a:r>
              <a:rPr lang="zh-CN" altLang="en-US" sz="2400" dirty="0">
                <a:cs typeface="+mn-ea"/>
                <a:sym typeface="+mn-lt"/>
              </a:rPr>
              <a:t>由此可得:</a:t>
            </a:r>
            <a:endParaRPr lang="en-US" altLang="zh-CN" sz="2400" dirty="0">
              <a:cs typeface="+mn-ea"/>
              <a:sym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矩形 11"/>
              <p:cNvSpPr/>
              <p:nvPr/>
            </p:nvSpPr>
            <p:spPr>
              <a:xfrm>
                <a:off x="8172378" y="4782194"/>
                <a:ext cx="1577098" cy="62408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defTabSz="914377"/>
                <a:r>
                  <a:rPr lang="en-US" altLang="zh-CN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x﹣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zh-CN" altLang="en-US" sz="24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3</m:t>
                        </m:r>
                      </m:num>
                      <m:den>
                        <m:r>
                          <a:rPr lang="zh-CN" altLang="en-US" sz="24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4</m:t>
                        </m:r>
                      </m:den>
                    </m:f>
                    <m:r>
                      <a:rPr lang="en-US" altLang="zh-CN" sz="2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</m:t>
                    </m:r>
                    <m:r>
                      <a:rPr lang="zh-CN" altLang="en-US" sz="24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±</m:t>
                    </m:r>
                    <m:f>
                      <m:fPr>
                        <m:ctrlPr>
                          <a:rPr lang="zh-CN" alt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zh-CN" altLang="en-US" sz="24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4</m:t>
                        </m:r>
                      </m:den>
                    </m:f>
                  </m:oMath>
                </a14:m>
                <a:endParaRPr lang="zh-CN" altLang="en-US" sz="2400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12" name="矩形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72378" y="4782194"/>
                <a:ext cx="1577098" cy="624082"/>
              </a:xfrm>
              <a:prstGeom prst="rect">
                <a:avLst/>
              </a:prstGeom>
              <a:blipFill rotWithShape="1">
                <a:blip r:embed="rId7"/>
                <a:stretch>
                  <a:fillRect l="-6202" b="-776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  <a:endParaRPr lang="zh-CN" altLang="en-US">
                  <a:noFill/>
                </a:endParaRPr>
              </a:p>
            </p:txBody>
          </p:sp>
        </mc:Fallback>
      </mc:AlternateContent>
      <p:sp>
        <p:nvSpPr>
          <p:cNvPr id="17" name="TextBox 6"/>
          <p:cNvSpPr txBox="1"/>
          <p:nvPr/>
        </p:nvSpPr>
        <p:spPr>
          <a:xfrm>
            <a:off x="783885" y="388264"/>
            <a:ext cx="9885898" cy="523220"/>
          </a:xfrm>
          <a:prstGeom prst="rect">
            <a:avLst/>
          </a:prstGeom>
          <a:noFill/>
          <a:effectLst>
            <a:outerShdw blurRad="12700" dist="12700" dir="2700000" algn="tl" rotWithShape="0">
              <a:schemeClr val="lt1">
                <a:alpha val="40000"/>
              </a:schemeClr>
            </a:outerShdw>
          </a:effectLst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zh-CN" altLang="en-US" sz="2800" b="1" dirty="0">
                <a:ln w="6350">
                  <a:noFill/>
                </a:ln>
                <a:solidFill>
                  <a:prstClr val="black"/>
                </a:solidFill>
                <a:cs typeface="+mn-ea"/>
                <a:sym typeface="+mn-lt"/>
              </a:rPr>
              <a:t>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5" grpId="0"/>
      <p:bldP spid="16" grpId="0"/>
      <p:bldP spid="18" grpId="0"/>
      <p:bldP spid="36" grpId="0"/>
      <p:bldP spid="43" grpId="0"/>
      <p:bldP spid="44" grpId="0"/>
      <p:bldP spid="46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961134" y="1172742"/>
            <a:ext cx="13117407" cy="224240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defTabSz="914400">
              <a:lnSpc>
                <a:spcPct val="150000"/>
              </a:lnSpc>
            </a:pPr>
            <a:r>
              <a:rPr lang="zh-CN" altLang="en-US" sz="2400" b="1" dirty="0">
                <a:solidFill>
                  <a:prstClr val="black"/>
                </a:solidFill>
                <a:cs typeface="+mn-ea"/>
                <a:sym typeface="+mn-lt"/>
              </a:rPr>
              <a:t>例1：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解方程:</a:t>
            </a:r>
            <a:endParaRPr lang="en-US" altLang="zh-CN" sz="2400" dirty="0">
              <a:solidFill>
                <a:prstClr val="black"/>
              </a:solidFill>
              <a:cs typeface="+mn-ea"/>
              <a:sym typeface="+mn-lt"/>
            </a:endParaRPr>
          </a:p>
          <a:p>
            <a:pPr marL="609600" indent="-609600" defTabSz="914400">
              <a:lnSpc>
                <a:spcPct val="150000"/>
              </a:lnSpc>
              <a:buFontTx/>
              <a:buAutoNum type="arabicParenBoth"/>
            </a:pP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x</a:t>
            </a:r>
            <a:r>
              <a:rPr lang="zh-CN" altLang="en-US" sz="2400" baseline="30000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﹣8x+1=0</a:t>
            </a:r>
            <a:endParaRPr lang="en-US" altLang="zh-CN" sz="2400" dirty="0">
              <a:solidFill>
                <a:prstClr val="black"/>
              </a:solidFill>
              <a:cs typeface="+mn-ea"/>
              <a:sym typeface="+mn-lt"/>
            </a:endParaRPr>
          </a:p>
          <a:p>
            <a:pPr marL="609600" indent="-609600" defTabSz="914400">
              <a:lnSpc>
                <a:spcPct val="150000"/>
              </a:lnSpc>
              <a:buFontTx/>
              <a:buAutoNum type="arabicParenBoth"/>
            </a:pP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x</a:t>
            </a:r>
            <a:r>
              <a:rPr lang="zh-CN" altLang="en-US" sz="2400" baseline="30000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+1=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3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x</a:t>
            </a:r>
            <a:endParaRPr lang="en-US" altLang="zh-CN" sz="2400" dirty="0">
              <a:solidFill>
                <a:prstClr val="black"/>
              </a:solidFill>
              <a:cs typeface="+mn-ea"/>
              <a:sym typeface="+mn-lt"/>
            </a:endParaRPr>
          </a:p>
          <a:p>
            <a:pPr marL="609600" indent="-609600" defTabSz="914400">
              <a:lnSpc>
                <a:spcPct val="150000"/>
              </a:lnSpc>
              <a:buFontTx/>
              <a:buAutoNum type="arabicParenBoth"/>
            </a:pP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3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x</a:t>
            </a:r>
            <a:r>
              <a:rPr lang="en-US" altLang="zh-CN" sz="2400" baseline="30000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﹣6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x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+4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=0</a:t>
            </a: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76" y="4962811"/>
            <a:ext cx="1798916" cy="1798916"/>
          </a:xfrm>
          <a:prstGeom prst="rect">
            <a:avLst/>
          </a:prstGeom>
        </p:spPr>
      </p:pic>
      <p:sp>
        <p:nvSpPr>
          <p:cNvPr id="9" name="文本框 8"/>
          <p:cNvSpPr txBox="1"/>
          <p:nvPr/>
        </p:nvSpPr>
        <p:spPr>
          <a:xfrm>
            <a:off x="1133864" y="4211127"/>
            <a:ext cx="3855589" cy="7487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zh-CN" altLang="en-US" sz="2135" b="1" dirty="0">
                <a:cs typeface="+mn-ea"/>
                <a:sym typeface="+mn-lt"/>
              </a:rPr>
              <a:t>你可以通过今天学到的方法，求出第三个方程的解吗？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4784913" y="1580350"/>
            <a:ext cx="3417457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defTabSz="914400"/>
            <a:r>
              <a:rPr lang="zh-CN" altLang="en-US" sz="2400" b="1" dirty="0">
                <a:cs typeface="+mn-ea"/>
                <a:sym typeface="+mn-lt"/>
              </a:rPr>
              <a:t>解：</a:t>
            </a:r>
            <a:r>
              <a:rPr lang="zh-CN" altLang="en-US" sz="2400" dirty="0">
                <a:cs typeface="+mn-ea"/>
                <a:sym typeface="+mn-lt"/>
              </a:rPr>
              <a:t>(</a:t>
            </a:r>
            <a:r>
              <a:rPr lang="en-US" altLang="zh-CN" sz="2400" dirty="0">
                <a:cs typeface="+mn-ea"/>
                <a:sym typeface="+mn-lt"/>
              </a:rPr>
              <a:t>3</a:t>
            </a:r>
            <a:r>
              <a:rPr lang="zh-CN" altLang="en-US" sz="2400" dirty="0">
                <a:cs typeface="+mn-ea"/>
                <a:sym typeface="+mn-lt"/>
              </a:rPr>
              <a:t>)移项，得:</a:t>
            </a:r>
            <a:endParaRPr lang="en-US" altLang="zh-CN" sz="2400" dirty="0">
              <a:cs typeface="+mn-ea"/>
              <a:sym typeface="+mn-lt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5016430" y="2202868"/>
            <a:ext cx="3185940" cy="58650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defTabSz="914400">
              <a:lnSpc>
                <a:spcPct val="150000"/>
              </a:lnSpc>
            </a:pPr>
            <a:r>
              <a:rPr lang="zh-CN" altLang="en-US" sz="2400" dirty="0">
                <a:cs typeface="+mn-ea"/>
                <a:sym typeface="+mn-lt"/>
              </a:rPr>
              <a:t>系数化为</a:t>
            </a:r>
            <a:r>
              <a:rPr lang="en-US" altLang="zh-CN" sz="2400" dirty="0">
                <a:cs typeface="+mn-ea"/>
                <a:sym typeface="+mn-lt"/>
              </a:rPr>
              <a:t>1</a:t>
            </a:r>
            <a:r>
              <a:rPr lang="zh-CN" altLang="en-US" sz="2400" dirty="0">
                <a:cs typeface="+mn-ea"/>
                <a:sym typeface="+mn-lt"/>
              </a:rPr>
              <a:t>，得:</a:t>
            </a:r>
            <a:r>
              <a:rPr lang="en-US" altLang="zh-CN" sz="2400" dirty="0">
                <a:cs typeface="+mn-ea"/>
                <a:sym typeface="+mn-lt"/>
              </a:rPr>
              <a:t>              </a:t>
            </a:r>
          </a:p>
        </p:txBody>
      </p:sp>
      <p:sp>
        <p:nvSpPr>
          <p:cNvPr id="12" name="矩形 11"/>
          <p:cNvSpPr/>
          <p:nvPr/>
        </p:nvSpPr>
        <p:spPr>
          <a:xfrm>
            <a:off x="7476427" y="1580350"/>
            <a:ext cx="19159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/>
            <a:r>
              <a:rPr lang="en-US" altLang="zh-CN" sz="2400" dirty="0">
                <a:cs typeface="+mn-ea"/>
                <a:sym typeface="+mn-lt"/>
              </a:rPr>
              <a:t>3</a:t>
            </a:r>
            <a:r>
              <a:rPr lang="zh-CN" altLang="en-US" sz="2400" dirty="0">
                <a:cs typeface="+mn-ea"/>
                <a:sym typeface="+mn-lt"/>
              </a:rPr>
              <a:t>x</a:t>
            </a:r>
            <a:r>
              <a:rPr lang="zh-CN" altLang="en-US" sz="2400" baseline="30000" dirty="0">
                <a:cs typeface="+mn-ea"/>
                <a:sym typeface="+mn-lt"/>
              </a:rPr>
              <a:t>2</a:t>
            </a:r>
            <a:r>
              <a:rPr lang="zh-CN" altLang="en-US" sz="2400" dirty="0">
                <a:cs typeface="+mn-ea"/>
                <a:sym typeface="+mn-lt"/>
              </a:rPr>
              <a:t>﹣</a:t>
            </a:r>
            <a:r>
              <a:rPr lang="en-US" altLang="zh-CN" sz="2400" dirty="0">
                <a:cs typeface="+mn-ea"/>
                <a:sym typeface="+mn-lt"/>
              </a:rPr>
              <a:t>6</a:t>
            </a:r>
            <a:r>
              <a:rPr lang="zh-CN" altLang="en-US" sz="2400" dirty="0">
                <a:cs typeface="+mn-ea"/>
                <a:sym typeface="+mn-lt"/>
              </a:rPr>
              <a:t>x</a:t>
            </a:r>
            <a:r>
              <a:rPr lang="en-US" altLang="zh-CN" sz="2400" dirty="0">
                <a:cs typeface="+mn-ea"/>
                <a:sym typeface="+mn-lt"/>
              </a:rPr>
              <a:t>=</a:t>
            </a:r>
            <a:r>
              <a:rPr lang="zh-CN" altLang="en-US" sz="2400" dirty="0">
                <a:cs typeface="+mn-ea"/>
                <a:sym typeface="+mn-lt"/>
              </a:rPr>
              <a:t>﹣</a:t>
            </a:r>
            <a:r>
              <a:rPr lang="en-US" altLang="zh-CN" sz="2400" dirty="0">
                <a:cs typeface="+mn-ea"/>
                <a:sym typeface="+mn-lt"/>
              </a:rPr>
              <a:t>4</a:t>
            </a:r>
            <a:endParaRPr lang="zh-CN" altLang="en-US" sz="2400" dirty="0">
              <a:cs typeface="+mn-ea"/>
              <a:sym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矩形 12"/>
              <p:cNvSpPr/>
              <p:nvPr/>
            </p:nvSpPr>
            <p:spPr>
              <a:xfrm>
                <a:off x="7565126" y="2196960"/>
                <a:ext cx="1576072" cy="6247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defTabSz="914377"/>
                <a:r>
                  <a:rPr lang="zh-CN" altLang="en-US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x</a:t>
                </a:r>
                <a:r>
                  <a:rPr lang="zh-CN" altLang="en-US" sz="2400" baseline="30000" dirty="0">
                    <a:solidFill>
                      <a:schemeClr val="tx1"/>
                    </a:solidFill>
                    <a:cs typeface="+mn-ea"/>
                    <a:sym typeface="+mn-lt"/>
                  </a:rPr>
                  <a:t>2</a:t>
                </a:r>
                <a:r>
                  <a:rPr lang="zh-CN" altLang="en-US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﹣</a:t>
                </a:r>
                <a14:m>
                  <m:oMath xmlns:m="http://schemas.openxmlformats.org/officeDocument/2006/math">
                    <m:r>
                      <a:rPr lang="en-US" altLang="zh-CN" sz="2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2</m:t>
                    </m:r>
                  </m:oMath>
                </a14:m>
                <a:r>
                  <a:rPr lang="zh-CN" altLang="en-US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x</a:t>
                </a:r>
                <a:r>
                  <a:rPr lang="en-US" altLang="zh-CN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=-</a:t>
                </a:r>
                <a:r>
                  <a:rPr lang="zh-CN" altLang="en-US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4</m:t>
                        </m:r>
                      </m:num>
                      <m:den>
                        <m:r>
                          <a:rPr lang="en-US" altLang="zh-CN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3</m:t>
                        </m:r>
                      </m:den>
                    </m:f>
                  </m:oMath>
                </a14:m>
                <a:endParaRPr lang="zh-CN" altLang="en-US" sz="2400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13" name="矩形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65126" y="2196960"/>
                <a:ext cx="1576072" cy="624787"/>
              </a:xfrm>
              <a:prstGeom prst="rect">
                <a:avLst/>
              </a:prstGeom>
              <a:blipFill rotWithShape="1">
                <a:blip r:embed="rId4"/>
                <a:stretch>
                  <a:fillRect l="-6178" b="-776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  <a:endParaRPr lang="zh-CN" altLang="en-US">
                  <a:noFill/>
                </a:endParaRPr>
              </a:p>
            </p:txBody>
          </p:sp>
        </mc:Fallback>
      </mc:AlternateContent>
      <p:sp>
        <p:nvSpPr>
          <p:cNvPr id="14" name="文本框 13"/>
          <p:cNvSpPr txBox="1"/>
          <p:nvPr/>
        </p:nvSpPr>
        <p:spPr>
          <a:xfrm>
            <a:off x="5793470" y="2950228"/>
            <a:ext cx="1939997" cy="58650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defTabSz="914400">
              <a:lnSpc>
                <a:spcPct val="150000"/>
              </a:lnSpc>
            </a:pPr>
            <a:r>
              <a:rPr lang="zh-CN" altLang="en-US" sz="2400" dirty="0">
                <a:cs typeface="+mn-ea"/>
                <a:sym typeface="+mn-lt"/>
              </a:rPr>
              <a:t>配方，得:</a:t>
            </a:r>
            <a:r>
              <a:rPr lang="en-US" altLang="zh-CN" sz="2400" dirty="0">
                <a:cs typeface="+mn-ea"/>
                <a:sym typeface="+mn-lt"/>
              </a:rPr>
              <a:t>            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矩形 14"/>
              <p:cNvSpPr/>
              <p:nvPr/>
            </p:nvSpPr>
            <p:spPr>
              <a:xfrm>
                <a:off x="7541767" y="2976692"/>
                <a:ext cx="3114379" cy="6247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defTabSz="914377"/>
                <a:r>
                  <a:rPr lang="zh-CN" altLang="en-US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x</a:t>
                </a:r>
                <a:r>
                  <a:rPr lang="zh-CN" altLang="en-US" sz="2400" baseline="30000" dirty="0">
                    <a:solidFill>
                      <a:schemeClr val="tx1"/>
                    </a:solidFill>
                    <a:cs typeface="+mn-ea"/>
                    <a:sym typeface="+mn-lt"/>
                  </a:rPr>
                  <a:t>2</a:t>
                </a:r>
                <a:r>
                  <a:rPr lang="zh-CN" altLang="en-US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﹣</a:t>
                </a:r>
                <a:r>
                  <a:rPr lang="en-US" altLang="zh-CN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2</a:t>
                </a:r>
                <a:r>
                  <a:rPr lang="zh-CN" altLang="en-US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x</a:t>
                </a:r>
                <a:r>
                  <a:rPr lang="en-US" altLang="zh-CN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+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zh-CN" altLang="en-US" sz="24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</m:ctrlPr>
                          </m:dPr>
                          <m:e>
                            <m:r>
                              <a:rPr lang="en-US" altLang="zh-CN" sz="24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1</m:t>
                            </m:r>
                          </m:e>
                        </m:d>
                      </m:e>
                      <m:sup>
                        <m:r>
                          <a:rPr lang="zh-CN" altLang="en-US" sz="24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zh-CN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=-</a:t>
                </a:r>
                <a:r>
                  <a:rPr lang="zh-CN" altLang="en-US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4</m:t>
                        </m:r>
                      </m:num>
                      <m:den>
                        <m:r>
                          <a:rPr lang="en-US" altLang="zh-CN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3</m:t>
                        </m:r>
                      </m:den>
                    </m:f>
                    <m:r>
                      <m:rPr>
                        <m:nor/>
                      </m:rPr>
                      <a:rPr lang="en-US" altLang="zh-CN" sz="2400" dirty="0">
                        <a:solidFill>
                          <a:schemeClr val="tx1"/>
                        </a:solidFill>
                        <a:cs typeface="+mn-ea"/>
                        <a:sym typeface="+mn-lt"/>
                      </a:rPr>
                      <m:t>+</m:t>
                    </m:r>
                    <m:sSup>
                      <m:sSupPr>
                        <m:ctrlPr>
                          <a:rPr lang="zh-CN" alt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zh-CN" altLang="en-US" sz="24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</m:ctrlPr>
                          </m:dPr>
                          <m:e>
                            <m:r>
                              <a:rPr lang="en-US" altLang="zh-CN" sz="24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1</m:t>
                            </m:r>
                          </m:e>
                        </m:d>
                      </m:e>
                      <m:sup>
                        <m:r>
                          <a:rPr lang="zh-CN" altLang="en-US" sz="24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endParaRPr lang="zh-CN" altLang="en-US" sz="2400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15" name="矩形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41767" y="2976692"/>
                <a:ext cx="3114379" cy="624787"/>
              </a:xfrm>
              <a:prstGeom prst="rect">
                <a:avLst/>
              </a:prstGeom>
              <a:blipFill rotWithShape="1">
                <a:blip r:embed="rId5"/>
                <a:stretch>
                  <a:fillRect l="-2935" b="-776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  <a:endParaRPr lang="zh-CN" altLang="en-US">
                  <a:noFill/>
                </a:endParaRPr>
              </a:p>
            </p:txBody>
          </p:sp>
        </mc:Fallback>
      </mc:AlternateContent>
      <p:sp>
        <p:nvSpPr>
          <p:cNvPr id="16" name="文本框 15"/>
          <p:cNvSpPr txBox="1"/>
          <p:nvPr/>
        </p:nvSpPr>
        <p:spPr>
          <a:xfrm>
            <a:off x="5789590" y="3697587"/>
            <a:ext cx="1939997" cy="58650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defTabSz="914400">
              <a:lnSpc>
                <a:spcPct val="150000"/>
              </a:lnSpc>
            </a:pPr>
            <a:r>
              <a:rPr lang="zh-CN" altLang="en-US" sz="2400" dirty="0">
                <a:cs typeface="+mn-ea"/>
                <a:sym typeface="+mn-lt"/>
              </a:rPr>
              <a:t>整理，得:</a:t>
            </a:r>
            <a:r>
              <a:rPr lang="en-US" altLang="zh-CN" sz="2400" dirty="0">
                <a:cs typeface="+mn-ea"/>
                <a:sym typeface="+mn-lt"/>
              </a:rPr>
              <a:t>            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矩形 16"/>
              <p:cNvSpPr/>
              <p:nvPr/>
            </p:nvSpPr>
            <p:spPr>
              <a:xfrm>
                <a:off x="7389863" y="3756423"/>
                <a:ext cx="1917513" cy="62581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defTabSz="914377"/>
                <a:r>
                  <a:rPr lang="zh-CN" altLang="en-US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（</a:t>
                </a:r>
                <a:r>
                  <a:rPr lang="en-US" altLang="zh-CN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x﹣</a:t>
                </a:r>
                <a:r>
                  <a:rPr lang="zh-CN" altLang="en-US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CN" sz="2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1</m:t>
                    </m:r>
                  </m:oMath>
                </a14:m>
                <a:r>
                  <a:rPr lang="en-US" altLang="zh-CN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)</a:t>
                </a:r>
                <a:r>
                  <a:rPr lang="en-US" altLang="zh-CN" sz="2400" baseline="30000" dirty="0">
                    <a:solidFill>
                      <a:schemeClr val="tx1"/>
                    </a:solidFill>
                    <a:cs typeface="+mn-ea"/>
                    <a:sym typeface="+mn-lt"/>
                  </a:rPr>
                  <a:t>2</a:t>
                </a:r>
                <a:r>
                  <a:rPr lang="en-US" altLang="zh-CN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=-</a:t>
                </a:r>
                <a:r>
                  <a:rPr lang="zh-CN" altLang="en-US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en-US" altLang="zh-CN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3</m:t>
                        </m:r>
                      </m:den>
                    </m:f>
                  </m:oMath>
                </a14:m>
                <a:endParaRPr lang="zh-CN" altLang="en-US" sz="2400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17" name="矩形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89863" y="3756423"/>
                <a:ext cx="1917513" cy="625812"/>
              </a:xfrm>
              <a:prstGeom prst="rect">
                <a:avLst/>
              </a:prstGeom>
              <a:blipFill rotWithShape="1">
                <a:blip r:embed="rId6"/>
                <a:stretch>
                  <a:fillRect l="-4762" b="-873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  <a:endParaRPr lang="zh-CN" altLang="en-US">
                  <a:noFill/>
                </a:endParaRP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文本框 17"/>
              <p:cNvSpPr txBox="1"/>
              <p:nvPr/>
            </p:nvSpPr>
            <p:spPr>
              <a:xfrm>
                <a:off x="4784913" y="4794591"/>
                <a:ext cx="6926529" cy="965842"/>
              </a:xfrm>
              <a:prstGeom prst="rect">
                <a:avLst/>
              </a:prstGeom>
              <a:noFill/>
            </p:spPr>
            <p:txBody>
              <a:bodyPr wrap="square" rtlCol="0" anchor="t">
                <a:spAutoFit/>
              </a:bodyPr>
              <a:lstStyle/>
              <a:p>
                <a:pPr algn="ctr" defTabSz="914377">
                  <a:lnSpc>
                    <a:spcPct val="150000"/>
                  </a:lnSpc>
                </a:pPr>
                <a:r>
                  <a:rPr lang="zh-CN" altLang="en-US" sz="2000" dirty="0">
                    <a:solidFill>
                      <a:srgbClr val="ED7D31"/>
                    </a:solidFill>
                    <a:cs typeface="+mn-ea"/>
                    <a:sym typeface="+mn-lt"/>
                  </a:rPr>
                  <a:t>因为实数的平方不会是负数，所以无论</a:t>
                </a:r>
                <a:r>
                  <a:rPr lang="en-US" altLang="zh-CN" sz="2000" dirty="0">
                    <a:solidFill>
                      <a:srgbClr val="ED7D31"/>
                    </a:solidFill>
                    <a:cs typeface="+mn-ea"/>
                    <a:sym typeface="+mn-lt"/>
                  </a:rPr>
                  <a:t>x</a:t>
                </a:r>
                <a:r>
                  <a:rPr lang="zh-CN" altLang="en-US" sz="2000" dirty="0">
                    <a:solidFill>
                      <a:srgbClr val="ED7D31"/>
                    </a:solidFill>
                    <a:cs typeface="+mn-ea"/>
                    <a:sym typeface="+mn-lt"/>
                  </a:rPr>
                  <a:t>取何值时，</a:t>
                </a:r>
                <a:r>
                  <a:rPr lang="en-US" altLang="zh-CN" sz="2000" dirty="0">
                    <a:solidFill>
                      <a:srgbClr val="ED7D31"/>
                    </a:solidFill>
                    <a:cs typeface="+mn-ea"/>
                    <a:sym typeface="+mn-lt"/>
                  </a:rPr>
                  <a:t>(x﹣</a:t>
                </a:r>
                <a:r>
                  <a:rPr lang="zh-CN" altLang="en-US" sz="2000" dirty="0">
                    <a:solidFill>
                      <a:srgbClr val="ED7D31"/>
                    </a:solidFill>
                    <a:cs typeface="+mn-ea"/>
                    <a:sym typeface="+mn-lt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CN" sz="2000" i="1" dirty="0">
                        <a:solidFill>
                          <a:srgbClr val="ED7D3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1</m:t>
                    </m:r>
                  </m:oMath>
                </a14:m>
                <a:r>
                  <a:rPr lang="en-US" altLang="zh-CN" sz="2000" dirty="0">
                    <a:solidFill>
                      <a:srgbClr val="ED7D31"/>
                    </a:solidFill>
                    <a:cs typeface="+mn-ea"/>
                    <a:sym typeface="+mn-lt"/>
                  </a:rPr>
                  <a:t>)</a:t>
                </a:r>
                <a:r>
                  <a:rPr lang="en-US" altLang="zh-CN" sz="2000" baseline="30000" dirty="0">
                    <a:solidFill>
                      <a:srgbClr val="ED7D31"/>
                    </a:solidFill>
                    <a:cs typeface="+mn-ea"/>
                    <a:sym typeface="+mn-lt"/>
                  </a:rPr>
                  <a:t> 2</a:t>
                </a:r>
                <a:r>
                  <a:rPr lang="zh-CN" altLang="en-US" sz="2000" dirty="0">
                    <a:solidFill>
                      <a:srgbClr val="ED7D31"/>
                    </a:solidFill>
                    <a:cs typeface="+mn-ea"/>
                    <a:sym typeface="+mn-lt"/>
                  </a:rPr>
                  <a:t>都是非负数，因此方程不成立，原方程无实数根。</a:t>
                </a:r>
                <a:endParaRPr lang="en-US" altLang="zh-CN" sz="2000" dirty="0">
                  <a:solidFill>
                    <a:srgbClr val="ED7D31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18" name="文本框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4913" y="4794591"/>
                <a:ext cx="6926529" cy="965842"/>
              </a:xfrm>
              <a:prstGeom prst="rect">
                <a:avLst/>
              </a:prstGeom>
              <a:blipFill rotWithShape="1">
                <a:blip r:embed="rId7"/>
                <a:stretch>
                  <a:fillRect b="-1075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  <a:endParaRPr lang="zh-CN" altLang="en-US">
                  <a:noFill/>
                </a:endParaRPr>
              </a:p>
            </p:txBody>
          </p:sp>
        </mc:Fallback>
      </mc:AlternateContent>
      <p:sp>
        <p:nvSpPr>
          <p:cNvPr id="19" name="TextBox 6"/>
          <p:cNvSpPr txBox="1"/>
          <p:nvPr/>
        </p:nvSpPr>
        <p:spPr>
          <a:xfrm>
            <a:off x="783885" y="388264"/>
            <a:ext cx="9885898" cy="523220"/>
          </a:xfrm>
          <a:prstGeom prst="rect">
            <a:avLst/>
          </a:prstGeom>
          <a:noFill/>
          <a:effectLst>
            <a:outerShdw blurRad="12700" dist="12700" dir="2700000" algn="tl" rotWithShape="0">
              <a:schemeClr val="lt1">
                <a:alpha val="40000"/>
              </a:schemeClr>
            </a:outerShdw>
          </a:effectLst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zh-CN" altLang="en-US" sz="2800" b="1" dirty="0">
                <a:ln w="6350">
                  <a:noFill/>
                </a:ln>
                <a:solidFill>
                  <a:prstClr val="black"/>
                </a:solidFill>
                <a:cs typeface="+mn-ea"/>
                <a:sym typeface="+mn-lt"/>
              </a:rPr>
              <a:t>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741047" y="1308224"/>
            <a:ext cx="10874160" cy="5041593"/>
          </a:xfrm>
          <a:prstGeom prst="flowChartAlternateProcess">
            <a:avLst/>
          </a:prstGeom>
          <a:noFill/>
          <a:ln w="34925" cmpd="dbl">
            <a:solidFill>
              <a:srgbClr val="ED7D31"/>
            </a:solidFill>
          </a:ln>
        </p:spPr>
        <p:txBody>
          <a:bodyPr wrap="square" rtlCol="0" anchor="t">
            <a:spAutoFit/>
          </a:bodyPr>
          <a:lstStyle/>
          <a:p>
            <a:pPr defTabSz="914400">
              <a:lnSpc>
                <a:spcPct val="250000"/>
              </a:lnSpc>
            </a:pP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一般地，如果一个一元二次方程通过配方转化成</a:t>
            </a:r>
            <a:r>
              <a:rPr lang="en-US" altLang="zh-CN" sz="2400" b="1" dirty="0">
                <a:solidFill>
                  <a:srgbClr val="268868">
                    <a:lumMod val="50000"/>
                  </a:srgbClr>
                </a:solidFill>
                <a:cs typeface="+mn-ea"/>
                <a:sym typeface="+mn-lt"/>
              </a:rPr>
              <a:t>(</a:t>
            </a:r>
            <a:r>
              <a:rPr lang="en-US" sz="2400" b="1" dirty="0" err="1">
                <a:solidFill>
                  <a:srgbClr val="268868">
                    <a:lumMod val="50000"/>
                  </a:srgbClr>
                </a:solidFill>
                <a:cs typeface="+mn-ea"/>
                <a:sym typeface="+mn-lt"/>
              </a:rPr>
              <a:t>x+n</a:t>
            </a:r>
            <a:r>
              <a:rPr lang="en-US" sz="2400" b="1" dirty="0">
                <a:solidFill>
                  <a:srgbClr val="268868">
                    <a:lumMod val="50000"/>
                  </a:srgbClr>
                </a:solidFill>
                <a:cs typeface="+mn-ea"/>
                <a:sym typeface="+mn-lt"/>
              </a:rPr>
              <a:t>)</a:t>
            </a:r>
            <a:r>
              <a:rPr sz="2400" b="1" baseline="30000" dirty="0">
                <a:solidFill>
                  <a:srgbClr val="268868">
                    <a:lumMod val="50000"/>
                  </a:srgbClr>
                </a:solidFill>
                <a:cs typeface="+mn-ea"/>
                <a:sym typeface="+mn-lt"/>
              </a:rPr>
              <a:t>2</a:t>
            </a:r>
            <a:r>
              <a:rPr sz="2400" b="1" dirty="0">
                <a:solidFill>
                  <a:srgbClr val="268868">
                    <a:lumMod val="50000"/>
                  </a:srgbClr>
                </a:solidFill>
                <a:cs typeface="+mn-ea"/>
                <a:sym typeface="+mn-lt"/>
              </a:rPr>
              <a:t>=p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的形式，那么就有：</a:t>
            </a:r>
          </a:p>
          <a:p>
            <a:pPr defTabSz="914400">
              <a:lnSpc>
                <a:spcPct val="250000"/>
              </a:lnSpc>
            </a:pP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(1)当</a:t>
            </a:r>
            <a:r>
              <a:rPr lang="zh-CN" altLang="en-US" sz="2400" b="1" dirty="0">
                <a:solidFill>
                  <a:srgbClr val="FF0000"/>
                </a:solidFill>
                <a:cs typeface="+mn-ea"/>
                <a:sym typeface="+mn-lt"/>
              </a:rPr>
              <a:t>p&gt;0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时，根据平方根的意义，方程有两个不等的实数根 </a:t>
            </a:r>
            <a:r>
              <a:rPr lang="en-US" sz="2400" b="1" dirty="0">
                <a:solidFill>
                  <a:srgbClr val="268868">
                    <a:lumMod val="50000"/>
                  </a:srgbClr>
                </a:solidFill>
                <a:cs typeface="+mn-ea"/>
                <a:sym typeface="+mn-lt"/>
              </a:rPr>
              <a:t>x</a:t>
            </a:r>
            <a:r>
              <a:rPr lang="en-US" sz="2400" b="1" baseline="-25000" dirty="0">
                <a:solidFill>
                  <a:srgbClr val="268868">
                    <a:lumMod val="50000"/>
                  </a:srgbClr>
                </a:solidFill>
                <a:cs typeface="+mn-ea"/>
                <a:sym typeface="+mn-lt"/>
              </a:rPr>
              <a:t>1</a:t>
            </a:r>
            <a:r>
              <a:rPr lang="en-US" sz="2400" b="1" dirty="0">
                <a:solidFill>
                  <a:srgbClr val="268868">
                    <a:lumMod val="50000"/>
                  </a:srgbClr>
                </a:solidFill>
                <a:cs typeface="+mn-ea"/>
                <a:sym typeface="+mn-lt"/>
              </a:rPr>
              <a:t>=﹣n﹣      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，</a:t>
            </a:r>
            <a:r>
              <a:rPr lang="en-US" sz="2400" b="1" dirty="0">
                <a:solidFill>
                  <a:srgbClr val="268868">
                    <a:lumMod val="50000"/>
                  </a:srgbClr>
                </a:solidFill>
                <a:cs typeface="+mn-ea"/>
                <a:sym typeface="+mn-lt"/>
              </a:rPr>
              <a:t>x</a:t>
            </a:r>
            <a:r>
              <a:rPr lang="zh-CN" altLang="en-US" sz="2400" baseline="-25000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=﹣</a:t>
            </a:r>
            <a:r>
              <a:rPr lang="en-US" altLang="zh-CN" sz="2400" b="1" dirty="0">
                <a:solidFill>
                  <a:prstClr val="black"/>
                </a:solidFill>
                <a:cs typeface="+mn-ea"/>
                <a:sym typeface="+mn-lt"/>
              </a:rPr>
              <a:t>n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﹢ 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     ；</a:t>
            </a:r>
          </a:p>
          <a:p>
            <a:pPr defTabSz="914400">
              <a:lnSpc>
                <a:spcPct val="250000"/>
              </a:lnSpc>
            </a:pP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(2)当</a:t>
            </a:r>
            <a:r>
              <a:rPr lang="zh-CN" altLang="en-US" sz="2400" b="1" dirty="0">
                <a:solidFill>
                  <a:srgbClr val="FF0000"/>
                </a:solidFill>
                <a:cs typeface="+mn-ea"/>
                <a:sym typeface="+mn-lt"/>
              </a:rPr>
              <a:t>p=0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时，方程有两个相等的实数根</a:t>
            </a:r>
            <a:r>
              <a:rPr lang="en-US" sz="2400" b="1" dirty="0">
                <a:solidFill>
                  <a:srgbClr val="268868">
                    <a:lumMod val="50000"/>
                  </a:srgbClr>
                </a:solidFill>
                <a:cs typeface="+mn-ea"/>
                <a:sym typeface="+mn-lt"/>
              </a:rPr>
              <a:t>x</a:t>
            </a:r>
            <a:r>
              <a:rPr lang="en-US" sz="2400" b="1" baseline="-25000" dirty="0">
                <a:solidFill>
                  <a:srgbClr val="268868">
                    <a:lumMod val="50000"/>
                  </a:srgbClr>
                </a:solidFill>
                <a:cs typeface="+mn-ea"/>
                <a:sym typeface="+mn-lt"/>
              </a:rPr>
              <a:t>1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=</a:t>
            </a:r>
            <a:r>
              <a:rPr lang="en-US" sz="2400" b="1" dirty="0">
                <a:solidFill>
                  <a:srgbClr val="268868">
                    <a:lumMod val="50000"/>
                  </a:srgbClr>
                </a:solidFill>
                <a:cs typeface="+mn-ea"/>
                <a:sym typeface="+mn-lt"/>
              </a:rPr>
              <a:t>x</a:t>
            </a:r>
            <a:r>
              <a:rPr lang="en-US" sz="2400" b="1" baseline="-25000" dirty="0">
                <a:solidFill>
                  <a:srgbClr val="268868">
                    <a:lumMod val="50000"/>
                  </a:srgbClr>
                </a:solidFill>
                <a:cs typeface="+mn-ea"/>
                <a:sym typeface="+mn-lt"/>
              </a:rPr>
              <a:t>2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=</a:t>
            </a:r>
            <a:r>
              <a:rPr lang="en-US" sz="2400" b="1" dirty="0">
                <a:solidFill>
                  <a:srgbClr val="268868">
                    <a:lumMod val="50000"/>
                  </a:srgbClr>
                </a:solidFill>
                <a:cs typeface="+mn-ea"/>
                <a:sym typeface="+mn-lt"/>
              </a:rPr>
              <a:t>﹣n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;</a:t>
            </a:r>
          </a:p>
          <a:p>
            <a:pPr defTabSz="914400">
              <a:lnSpc>
                <a:spcPct val="250000"/>
              </a:lnSpc>
            </a:pP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(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3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)当</a:t>
            </a:r>
            <a:r>
              <a:rPr lang="zh-CN" altLang="en-US" sz="2400" b="1" dirty="0">
                <a:solidFill>
                  <a:srgbClr val="FF0000"/>
                </a:solidFill>
                <a:cs typeface="+mn-ea"/>
                <a:sym typeface="+mn-lt"/>
              </a:rPr>
              <a:t>p＜0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时，因为对于任意实数</a:t>
            </a:r>
            <a:r>
              <a:rPr lang="en-US" sz="2400" b="1" dirty="0">
                <a:solidFill>
                  <a:srgbClr val="268868">
                    <a:lumMod val="50000"/>
                  </a:srgbClr>
                </a:solidFill>
                <a:cs typeface="+mn-ea"/>
                <a:sym typeface="+mn-lt"/>
              </a:rPr>
              <a:t>x</a:t>
            </a:r>
            <a:r>
              <a:rPr lang="zh-CN" altLang="en-US" sz="2400" b="1" dirty="0">
                <a:solidFill>
                  <a:srgbClr val="268868">
                    <a:lumMod val="50000"/>
                  </a:srgbClr>
                </a:solidFill>
                <a:cs typeface="+mn-ea"/>
                <a:sym typeface="+mn-lt"/>
              </a:rPr>
              <a:t>，都有</a:t>
            </a:r>
            <a:r>
              <a:rPr lang="en-US" altLang="zh-CN" sz="2400" b="1" dirty="0">
                <a:solidFill>
                  <a:srgbClr val="268868">
                    <a:lumMod val="50000"/>
                  </a:srgbClr>
                </a:solidFill>
                <a:cs typeface="+mn-ea"/>
                <a:sym typeface="+mn-lt"/>
              </a:rPr>
              <a:t>(</a:t>
            </a:r>
            <a:r>
              <a:rPr lang="en-US" sz="2400" b="1" dirty="0">
                <a:solidFill>
                  <a:srgbClr val="268868">
                    <a:lumMod val="50000"/>
                  </a:srgbClr>
                </a:solidFill>
                <a:cs typeface="+mn-ea"/>
                <a:sym typeface="+mn-lt"/>
              </a:rPr>
              <a:t>x+n)</a:t>
            </a:r>
            <a:r>
              <a:rPr sz="2400" b="1" baseline="30000" dirty="0">
                <a:solidFill>
                  <a:srgbClr val="268868">
                    <a:lumMod val="50000"/>
                  </a:srgbClr>
                </a:solidFill>
                <a:cs typeface="+mn-ea"/>
                <a:sym typeface="+mn-lt"/>
              </a:rPr>
              <a:t>2</a:t>
            </a:r>
            <a:r>
              <a:rPr sz="2400" b="1" dirty="0">
                <a:solidFill>
                  <a:srgbClr val="268868">
                    <a:lumMod val="50000"/>
                  </a:srgbClr>
                </a:solidFill>
                <a:cs typeface="+mn-ea"/>
                <a:sym typeface="+mn-lt"/>
              </a:rPr>
              <a:t>≥</a:t>
            </a:r>
            <a:r>
              <a:rPr lang="en-US" sz="2400" b="1" dirty="0">
                <a:solidFill>
                  <a:srgbClr val="268868">
                    <a:lumMod val="50000"/>
                  </a:srgbClr>
                </a:solidFill>
                <a:cs typeface="+mn-ea"/>
                <a:sym typeface="+mn-lt"/>
              </a:rPr>
              <a:t>0</a:t>
            </a:r>
            <a:r>
              <a:rPr lang="zh-CN" altLang="en-US" sz="2400" b="1" dirty="0">
                <a:solidFill>
                  <a:srgbClr val="268868">
                    <a:lumMod val="50000"/>
                  </a:srgbClr>
                </a:solidFill>
                <a:cs typeface="+mn-ea"/>
                <a:sym typeface="+mn-lt"/>
              </a:rPr>
              <a:t>，</a:t>
            </a:r>
            <a:r>
              <a:rPr lang="zh-CN" altLang="en-US" sz="2400" b="1" dirty="0">
                <a:solidFill>
                  <a:srgbClr val="FF0000"/>
                </a:solidFill>
                <a:cs typeface="+mn-ea"/>
                <a:sym typeface="+mn-lt"/>
              </a:rPr>
              <a:t>所以方程无实数根</a:t>
            </a:r>
            <a:r>
              <a:rPr lang="en-US" altLang="zh-CN" sz="2400" b="1" dirty="0">
                <a:solidFill>
                  <a:srgbClr val="FF0000"/>
                </a:solidFill>
                <a:cs typeface="+mn-ea"/>
                <a:sym typeface="+mn-lt"/>
              </a:rPr>
              <a:t>.</a:t>
            </a:r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/>
        </p:nvGraphicFramePr>
        <p:xfrm>
          <a:off x="10213100" y="2921241"/>
          <a:ext cx="597331" cy="5077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公式" r:id="rId3" imgW="241300" imgH="254000" progId="Equation.3">
                  <p:embed/>
                </p:oleObj>
              </mc:Choice>
              <mc:Fallback>
                <p:oleObj name="公式" r:id="rId3" imgW="241300" imgH="2540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13100" y="2921241"/>
                        <a:ext cx="597331" cy="50775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2"/>
          <p:cNvGraphicFramePr>
            <a:graphicFrameLocks noChangeAspect="1"/>
          </p:cNvGraphicFramePr>
          <p:nvPr/>
        </p:nvGraphicFramePr>
        <p:xfrm>
          <a:off x="2230601" y="3739463"/>
          <a:ext cx="689533" cy="5861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公式" r:id="rId5" imgW="241300" imgH="254000" progId="Equation.3">
                  <p:embed/>
                </p:oleObj>
              </mc:Choice>
              <mc:Fallback>
                <p:oleObj name="公式" r:id="rId5" imgW="241300" imgH="2540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30601" y="3739463"/>
                        <a:ext cx="689533" cy="58613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6"/>
          <p:cNvSpPr txBox="1"/>
          <p:nvPr/>
        </p:nvSpPr>
        <p:spPr>
          <a:xfrm>
            <a:off x="783885" y="388264"/>
            <a:ext cx="9885898" cy="523220"/>
          </a:xfrm>
          <a:prstGeom prst="rect">
            <a:avLst/>
          </a:prstGeom>
          <a:noFill/>
          <a:effectLst>
            <a:outerShdw blurRad="12700" dist="12700" dir="2700000" algn="tl" rotWithShape="0">
              <a:schemeClr val="lt1">
                <a:alpha val="40000"/>
              </a:schemeClr>
            </a:outerShdw>
          </a:effectLst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zh-CN" altLang="en-US" sz="2800" b="1" dirty="0">
                <a:ln w="6350">
                  <a:noFill/>
                </a:ln>
                <a:solidFill>
                  <a:prstClr val="black"/>
                </a:solidFill>
                <a:cs typeface="+mn-ea"/>
                <a:sym typeface="+mn-lt"/>
              </a:rPr>
              <a:t>小结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办公资源网：www.bangongziyuan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vr0qssss">
      <a:majorFont>
        <a:latin typeface="Arial"/>
        <a:ea typeface="思源黑体 CN Regular"/>
        <a:cs typeface=""/>
      </a:majorFont>
      <a:minorFont>
        <a:latin typeface="Arial"/>
        <a:ea typeface="思源黑体 CN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1310</Words>
  <Application>Microsoft Office PowerPoint</Application>
  <PresentationFormat>宽屏</PresentationFormat>
  <Paragraphs>167</Paragraphs>
  <Slides>15</Slides>
  <Notes>15</Notes>
  <HiddenSlides>0</HiddenSlides>
  <MMClips>0</MMClips>
  <ScaleCrop>false</ScaleCrop>
  <HeadingPairs>
    <vt:vector size="8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15</vt:i4>
      </vt:variant>
    </vt:vector>
  </HeadingPairs>
  <TitlesOfParts>
    <vt:vector size="22" baseType="lpstr">
      <vt:lpstr>思源黑体 CN Light</vt:lpstr>
      <vt:lpstr>思源黑体 CN Regular</vt:lpstr>
      <vt:lpstr>Arial</vt:lpstr>
      <vt:lpstr>Cambria Math</vt:lpstr>
      <vt:lpstr>办公资源网：www.bangongziyuan.com</vt:lpstr>
      <vt:lpstr>Equation</vt:lpstr>
      <vt:lpstr>公式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办公资源网</dc:creator>
  <dc:description>办公资源网：www.bangongziyuan.com</dc:description>
  <cp:lastModifiedBy>天 下</cp:lastModifiedBy>
  <cp:revision>4</cp:revision>
  <dcterms:created xsi:type="dcterms:W3CDTF">2020-04-09T06:56:00Z</dcterms:created>
  <dcterms:modified xsi:type="dcterms:W3CDTF">2021-01-09T09:41:52Z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2052-11.1.0.9584</vt:lpwstr>
  </property>
</Properties>
</file>