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5" r:id="rId2"/>
    <p:sldId id="256" r:id="rId3"/>
    <p:sldId id="455" r:id="rId4"/>
    <p:sldId id="459" r:id="rId5"/>
    <p:sldId id="457" r:id="rId6"/>
    <p:sldId id="460" r:id="rId7"/>
    <p:sldId id="456" r:id="rId8"/>
    <p:sldId id="461" r:id="rId9"/>
    <p:sldId id="462" r:id="rId10"/>
    <p:sldId id="466" r:id="rId11"/>
    <p:sldId id="458" r:id="rId12"/>
    <p:sldId id="463" r:id="rId13"/>
    <p:sldId id="464" r:id="rId14"/>
    <p:sldId id="287" r:id="rId15"/>
    <p:sldId id="465" r:id="rId16"/>
    <p:sldId id="26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FD4FD578-235E-4307-9504-0BE56E23F46B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B0861F75-227A-48F6-A92B-B3E258A4D55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61F75-227A-48F6-A92B-B3E258A4D55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46100" y="364104"/>
            <a:ext cx="139700" cy="5992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46100" y="963386"/>
            <a:ext cx="11112500" cy="0"/>
          </a:xfrm>
          <a:prstGeom prst="line">
            <a:avLst/>
          </a:prstGeom>
          <a:ln>
            <a:solidFill>
              <a:srgbClr val="ED7D3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555524" y="0"/>
            <a:ext cx="4636477" cy="6858000"/>
          </a:xfrm>
          <a:custGeom>
            <a:avLst/>
            <a:gdLst>
              <a:gd name="connsiteX0" fmla="*/ 1622602 w 4636477"/>
              <a:gd name="connsiteY0" fmla="*/ 0 h 6858000"/>
              <a:gd name="connsiteX1" fmla="*/ 4636477 w 4636477"/>
              <a:gd name="connsiteY1" fmla="*/ 0 h 6858000"/>
              <a:gd name="connsiteX2" fmla="*/ 4636477 w 4636477"/>
              <a:gd name="connsiteY2" fmla="*/ 1221762 h 6858000"/>
              <a:gd name="connsiteX3" fmla="*/ 4434840 w 4636477"/>
              <a:gd name="connsiteY3" fmla="*/ 1211580 h 6858000"/>
              <a:gd name="connsiteX4" fmla="*/ 2217420 w 4636477"/>
              <a:gd name="connsiteY4" fmla="*/ 3429000 h 6858000"/>
              <a:gd name="connsiteX5" fmla="*/ 4434840 w 4636477"/>
              <a:gd name="connsiteY5" fmla="*/ 5646420 h 6858000"/>
              <a:gd name="connsiteX6" fmla="*/ 4636477 w 4636477"/>
              <a:gd name="connsiteY6" fmla="*/ 5636238 h 6858000"/>
              <a:gd name="connsiteX7" fmla="*/ 4636477 w 4636477"/>
              <a:gd name="connsiteY7" fmla="*/ 6858000 h 6858000"/>
              <a:gd name="connsiteX8" fmla="*/ 1622602 w 4636477"/>
              <a:gd name="connsiteY8" fmla="*/ 6858000 h 6858000"/>
              <a:gd name="connsiteX9" fmla="*/ 1613870 w 4636477"/>
              <a:gd name="connsiteY9" fmla="*/ 6851138 h 6858000"/>
              <a:gd name="connsiteX10" fmla="*/ 0 w 4636477"/>
              <a:gd name="connsiteY10" fmla="*/ 3429000 h 6858000"/>
              <a:gd name="connsiteX11" fmla="*/ 1613870 w 4636477"/>
              <a:gd name="connsiteY11" fmla="*/ 68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36477" h="6858000">
                <a:moveTo>
                  <a:pt x="1622602" y="0"/>
                </a:moveTo>
                <a:lnTo>
                  <a:pt x="4636477" y="0"/>
                </a:lnTo>
                <a:lnTo>
                  <a:pt x="4636477" y="1221762"/>
                </a:lnTo>
                <a:lnTo>
                  <a:pt x="4434840" y="1211580"/>
                </a:lnTo>
                <a:cubicBezTo>
                  <a:pt x="3210193" y="1211580"/>
                  <a:pt x="2217420" y="2204353"/>
                  <a:pt x="2217420" y="3429000"/>
                </a:cubicBezTo>
                <a:cubicBezTo>
                  <a:pt x="2217420" y="4653647"/>
                  <a:pt x="3210193" y="5646420"/>
                  <a:pt x="4434840" y="5646420"/>
                </a:cubicBezTo>
                <a:lnTo>
                  <a:pt x="4636477" y="5636238"/>
                </a:lnTo>
                <a:lnTo>
                  <a:pt x="4636477" y="6858000"/>
                </a:lnTo>
                <a:lnTo>
                  <a:pt x="1622602" y="6858000"/>
                </a:lnTo>
                <a:lnTo>
                  <a:pt x="1613870" y="6851138"/>
                </a:lnTo>
                <a:cubicBezTo>
                  <a:pt x="628240" y="6037723"/>
                  <a:pt x="0" y="4806728"/>
                  <a:pt x="0" y="3429000"/>
                </a:cubicBezTo>
                <a:cubicBezTo>
                  <a:pt x="0" y="2051272"/>
                  <a:pt x="628240" y="820277"/>
                  <a:pt x="1613870" y="68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  <a:endParaRPr kumimoji="0" lang="id-ID" sz="1000" b="1" i="0" u="none" strike="noStrike" kern="1200" cap="none" spc="300" normalizeH="0" baseline="0" noProof="0" dirty="0">
              <a:ln>
                <a:noFill/>
              </a:ln>
              <a:solidFill>
                <a:srgbClr val="2B2B2B">
                  <a:lumMod val="90000"/>
                  <a:lumOff val="1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6492483" cy="1357721"/>
            <a:chOff x="1512631" y="2710911"/>
            <a:chExt cx="6492483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649248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21.2.1 </a:t>
              </a:r>
              <a:r>
                <a:rPr lang="zh-CN" altLang="en-US" sz="4800" b="1" kern="100" dirty="0">
                  <a:cs typeface="+mn-ea"/>
                  <a:sym typeface="+mn-lt"/>
                </a:rPr>
                <a:t>解一元二次方程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解一元二次方程之直接开平方法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9460"/>
          <p:cNvSpPr/>
          <p:nvPr/>
        </p:nvSpPr>
        <p:spPr>
          <a:xfrm>
            <a:off x="1690425" y="2200307"/>
            <a:ext cx="2154327" cy="1464444"/>
          </a:xfrm>
          <a:prstGeom prst="roundRect">
            <a:avLst/>
          </a:prstGeom>
          <a:solidFill>
            <a:schemeClr val="accent2"/>
          </a:solidFill>
          <a:ln w="28575" cap="flat" cmpd="sng">
            <a:solidFill>
              <a:srgbClr val="ED7D31"/>
            </a:solidFill>
            <a:prstDash val="solid"/>
            <a:miter/>
            <a:headEnd type="none" w="med" len="med"/>
            <a:tailEnd type="stealth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665" b="1" dirty="0">
                <a:solidFill>
                  <a:schemeClr val="bg1"/>
                </a:solidFill>
                <a:cs typeface="+mn-ea"/>
                <a:sym typeface="+mn-lt"/>
              </a:rPr>
              <a:t>直接开平方法解一元二次方程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3315257" y="3812839"/>
            <a:ext cx="1000484" cy="1113303"/>
          </a:xfrm>
          <a:prstGeom prst="straightConnector1">
            <a:avLst/>
          </a:prstGeom>
          <a:solidFill>
            <a:srgbClr val="FFFF00"/>
          </a:solidFill>
          <a:ln w="44450" cmpd="tri">
            <a:solidFill>
              <a:srgbClr val="ED7D3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3"/>
          <p:cNvSpPr txBox="1"/>
          <p:nvPr/>
        </p:nvSpPr>
        <p:spPr>
          <a:xfrm flipH="1">
            <a:off x="3705580" y="4945892"/>
            <a:ext cx="2735971" cy="584775"/>
          </a:xfrm>
          <a:prstGeom prst="rect">
            <a:avLst/>
          </a:prstGeom>
          <a:solidFill>
            <a:schemeClr val="accent2"/>
          </a:solidFill>
          <a:ln w="28575">
            <a:solidFill>
              <a:srgbClr val="ED7D31"/>
            </a:solidFill>
          </a:ln>
        </p:spPr>
        <p:txBody>
          <a:bodyPr wrap="square" anchor="t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平方根的定义   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913787" y="2133379"/>
            <a:ext cx="6207879" cy="1607184"/>
            <a:chOff x="3480303" y="1313005"/>
            <a:chExt cx="6708774" cy="1639802"/>
          </a:xfrm>
          <a:solidFill>
            <a:schemeClr val="accent2"/>
          </a:solidFill>
        </p:grpSpPr>
        <p:grpSp>
          <p:nvGrpSpPr>
            <p:cNvPr id="6" name="组合 5"/>
            <p:cNvGrpSpPr/>
            <p:nvPr/>
          </p:nvGrpSpPr>
          <p:grpSpPr>
            <a:xfrm>
              <a:off x="3821933" y="1381292"/>
              <a:ext cx="3392226" cy="1571471"/>
              <a:chOff x="7761" y="1303"/>
              <a:chExt cx="4480" cy="1446"/>
            </a:xfrm>
            <a:grpFill/>
          </p:grpSpPr>
          <p:sp>
            <p:nvSpPr>
              <p:cNvPr id="7" name="Text Box 13"/>
              <p:cNvSpPr txBox="1"/>
              <p:nvPr/>
            </p:nvSpPr>
            <p:spPr>
              <a:xfrm flipH="1">
                <a:off x="7997" y="1303"/>
                <a:ext cx="3583" cy="472"/>
              </a:xfrm>
              <a:prstGeom prst="rect">
                <a:avLst/>
              </a:prstGeom>
              <a:grpFill/>
              <a:ln w="28575">
                <a:solidFill>
                  <a:srgbClr val="ED7D31"/>
                </a:solidFill>
              </a:ln>
            </p:spPr>
            <p:txBody>
              <a:bodyPr wrap="square" anchor="t">
                <a:spAutoFit/>
              </a:bodyPr>
              <a:lstStyle/>
              <a:p>
                <a:pPr algn="ctr" defTabSz="914400">
                  <a:spcBef>
                    <a:spcPct val="50000"/>
                  </a:spcBef>
                </a:pPr>
                <a:r>
                  <a:rPr sz="2665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x</a:t>
                </a:r>
                <a:r>
                  <a:rPr lang="en-US" sz="2665" b="1" i="1" baseline="30000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r>
                  <a:rPr sz="2665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=p(p≥0)</a:t>
                </a:r>
                <a:r>
                  <a:rPr lang="zh-CN" altLang="en-US" sz="2665" dirty="0">
                    <a:solidFill>
                      <a:schemeClr val="bg1"/>
                    </a:solidFill>
                    <a:cs typeface="+mn-ea"/>
                    <a:sym typeface="+mn-lt"/>
                  </a:rPr>
                  <a:t>    </a:t>
                </a:r>
              </a:p>
            </p:txBody>
          </p:sp>
          <p:sp>
            <p:nvSpPr>
              <p:cNvPr id="8" name="Line 27"/>
              <p:cNvSpPr/>
              <p:nvPr/>
            </p:nvSpPr>
            <p:spPr>
              <a:xfrm flipH="1">
                <a:off x="7769" y="1551"/>
                <a:ext cx="229" cy="1"/>
              </a:xfrm>
              <a:prstGeom prst="line">
                <a:avLst/>
              </a:prstGeom>
              <a:grpFill/>
              <a:ln w="28575" cap="flat" cmpd="sng">
                <a:solidFill>
                  <a:srgbClr val="ED7D3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Line 28"/>
              <p:cNvSpPr/>
              <p:nvPr/>
            </p:nvSpPr>
            <p:spPr>
              <a:xfrm flipH="1">
                <a:off x="7769" y="2542"/>
                <a:ext cx="229" cy="2"/>
              </a:xfrm>
              <a:prstGeom prst="line">
                <a:avLst/>
              </a:prstGeom>
              <a:grpFill/>
              <a:ln w="28575" cap="flat" cmpd="sng">
                <a:solidFill>
                  <a:srgbClr val="ED7D3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29"/>
              <p:cNvSpPr/>
              <p:nvPr/>
            </p:nvSpPr>
            <p:spPr>
              <a:xfrm flipH="1">
                <a:off x="7761" y="1552"/>
                <a:ext cx="1" cy="990"/>
              </a:xfrm>
              <a:prstGeom prst="line">
                <a:avLst/>
              </a:prstGeom>
              <a:grpFill/>
              <a:ln w="28575" cap="flat" cmpd="sng">
                <a:solidFill>
                  <a:srgbClr val="ED7D3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Text Box 13"/>
              <p:cNvSpPr txBox="1"/>
              <p:nvPr/>
            </p:nvSpPr>
            <p:spPr>
              <a:xfrm flipH="1">
                <a:off x="7998" y="2277"/>
                <a:ext cx="4243" cy="472"/>
              </a:xfrm>
              <a:prstGeom prst="rect">
                <a:avLst/>
              </a:prstGeom>
              <a:grpFill/>
              <a:ln w="28575">
                <a:solidFill>
                  <a:srgbClr val="ED7D31"/>
                </a:solidFill>
              </a:ln>
            </p:spPr>
            <p:txBody>
              <a:bodyPr wrap="square" anchor="t">
                <a:spAutoFit/>
              </a:bodyPr>
              <a:lstStyle/>
              <a:p>
                <a:pPr algn="ctr" defTabSz="914400">
                  <a:spcBef>
                    <a:spcPct val="50000"/>
                  </a:spcBef>
                </a:pPr>
                <a:r>
                  <a:rPr sz="2665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(mx+n)</a:t>
                </a:r>
                <a:r>
                  <a:rPr lang="en-US" sz="2665" b="1" i="1" baseline="30000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r>
                  <a:rPr sz="2665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=p(p≥0)</a:t>
                </a:r>
                <a:endParaRPr lang="zh-CN" altLang="en-US" sz="2665" b="1" i="1" u="sng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3" name="直接箭头连接符 12"/>
            <p:cNvCxnSpPr/>
            <p:nvPr/>
          </p:nvCxnSpPr>
          <p:spPr>
            <a:xfrm flipV="1">
              <a:off x="6713088" y="1647992"/>
              <a:ext cx="964565" cy="16510"/>
            </a:xfrm>
            <a:prstGeom prst="straightConnector1">
              <a:avLst/>
            </a:prstGeom>
            <a:grpFill/>
            <a:ln w="44450" cmpd="tri">
              <a:solidFill>
                <a:srgbClr val="ED7D3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endCxn id="22" idx="3"/>
            </p:cNvCxnSpPr>
            <p:nvPr/>
          </p:nvCxnSpPr>
          <p:spPr>
            <a:xfrm flipV="1">
              <a:off x="7214104" y="2696322"/>
              <a:ext cx="463550" cy="31171"/>
            </a:xfrm>
            <a:prstGeom prst="straightConnector1">
              <a:avLst/>
            </a:prstGeom>
            <a:grpFill/>
            <a:ln w="44450" cmpd="tri">
              <a:solidFill>
                <a:srgbClr val="ED7D3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V="1">
              <a:off x="3480303" y="2134402"/>
              <a:ext cx="353060" cy="635"/>
            </a:xfrm>
            <a:prstGeom prst="straightConnector1">
              <a:avLst/>
            </a:prstGeom>
            <a:grpFill/>
            <a:ln w="44450" cmpd="tri">
              <a:solidFill>
                <a:srgbClr val="ED7D3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13"/>
            <p:cNvSpPr txBox="1"/>
            <p:nvPr/>
          </p:nvSpPr>
          <p:spPr>
            <a:xfrm flipH="1">
              <a:off x="7677653" y="1359067"/>
              <a:ext cx="2152648" cy="512970"/>
            </a:xfrm>
            <a:prstGeom prst="rect">
              <a:avLst/>
            </a:prstGeom>
            <a:grpFill/>
            <a:ln w="28575">
              <a:solidFill>
                <a:srgbClr val="ED7D31"/>
              </a:solidFill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sz="2665" b="1" i="1" dirty="0">
                  <a:solidFill>
                    <a:schemeClr val="bg1"/>
                  </a:solidFill>
                  <a:cs typeface="+mn-ea"/>
                  <a:sym typeface="+mn-lt"/>
                </a:rPr>
                <a:t>x=</a:t>
              </a:r>
              <a:r>
                <a:rPr sz="2665" b="1" i="1" u="sng" dirty="0">
                  <a:solidFill>
                    <a:schemeClr val="bg1"/>
                  </a:solidFill>
                  <a:cs typeface="+mn-ea"/>
                  <a:sym typeface="+mn-lt"/>
                </a:rPr>
                <a:t>            </a:t>
              </a:r>
              <a:r>
                <a:rPr lang="en-US" altLang="zh-CN" sz="2665" dirty="0">
                  <a:solidFill>
                    <a:schemeClr val="bg1"/>
                  </a:solidFill>
                  <a:cs typeface="+mn-ea"/>
                  <a:sym typeface="+mn-lt"/>
                </a:rPr>
                <a:t>.</a:t>
              </a: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2" name="Text Box 13"/>
            <p:cNvSpPr txBox="1"/>
            <p:nvPr/>
          </p:nvSpPr>
          <p:spPr>
            <a:xfrm flipH="1">
              <a:off x="7677653" y="2439837"/>
              <a:ext cx="2511424" cy="512970"/>
            </a:xfrm>
            <a:prstGeom prst="rect">
              <a:avLst/>
            </a:prstGeom>
            <a:grpFill/>
            <a:ln w="28575">
              <a:solidFill>
                <a:srgbClr val="ED7D31"/>
              </a:solidFill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sz="2665" b="1" i="1" dirty="0">
                  <a:solidFill>
                    <a:schemeClr val="bg1"/>
                  </a:solidFill>
                  <a:cs typeface="+mn-ea"/>
                  <a:sym typeface="+mn-lt"/>
                </a:rPr>
                <a:t>mx+n=</a:t>
              </a:r>
              <a:r>
                <a:rPr sz="2665" b="1" i="1" u="sng" dirty="0">
                  <a:solidFill>
                    <a:schemeClr val="bg1"/>
                  </a:solidFill>
                  <a:cs typeface="+mn-ea"/>
                  <a:sym typeface="+mn-lt"/>
                </a:rPr>
                <a:t>         </a:t>
              </a:r>
              <a:r>
                <a:rPr lang="en-US" sz="2665" b="1" i="1" dirty="0">
                  <a:solidFill>
                    <a:schemeClr val="bg1"/>
                  </a:solidFill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23" name="Object 2"/>
            <p:cNvGraphicFramePr>
              <a:graphicFrameLocks noChangeAspect="1"/>
            </p:cNvGraphicFramePr>
            <p:nvPr/>
          </p:nvGraphicFramePr>
          <p:xfrm>
            <a:off x="8466942" y="1313005"/>
            <a:ext cx="1017269" cy="586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3" imgW="355600" imgH="254000" progId="Equation.3">
                    <p:embed/>
                  </p:oleObj>
                </mc:Choice>
                <mc:Fallback>
                  <p:oleObj name="公式" r:id="rId3" imgW="355600" imgH="2540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6942" y="1313005"/>
                          <a:ext cx="1017269" cy="5867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8965540" y="2361267"/>
            <a:ext cx="1015630" cy="587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5" imgW="355600" imgH="254000" progId="Equation.3">
                    <p:embed/>
                  </p:oleObj>
                </mc:Choice>
                <mc:Fallback>
                  <p:oleObj name="公式" r:id="rId5" imgW="355600" imgH="2540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5540" y="2361267"/>
                          <a:ext cx="1015630" cy="587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 Box 13"/>
          <p:cNvSpPr txBox="1"/>
          <p:nvPr/>
        </p:nvSpPr>
        <p:spPr>
          <a:xfrm flipH="1">
            <a:off x="6573379" y="4180331"/>
            <a:ext cx="1893212" cy="502766"/>
          </a:xfrm>
          <a:prstGeom prst="rect">
            <a:avLst/>
          </a:prstGeom>
          <a:solidFill>
            <a:schemeClr val="accent2"/>
          </a:solidFill>
          <a:ln w="28575">
            <a:solidFill>
              <a:srgbClr val="ED7D31"/>
            </a:solidFill>
          </a:ln>
        </p:spPr>
        <p:txBody>
          <a:bodyPr wrap="square" anchor="t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2665" b="1" dirty="0">
                <a:solidFill>
                  <a:schemeClr val="bg1"/>
                </a:solidFill>
                <a:cs typeface="+mn-ea"/>
                <a:sym typeface="+mn-lt"/>
              </a:rPr>
              <a:t>转化思想 </a:t>
            </a:r>
          </a:p>
        </p:txBody>
      </p:sp>
      <p:sp>
        <p:nvSpPr>
          <p:cNvPr id="27" name="Text Box 13"/>
          <p:cNvSpPr txBox="1"/>
          <p:nvPr/>
        </p:nvSpPr>
        <p:spPr>
          <a:xfrm flipH="1">
            <a:off x="2411290" y="4372845"/>
            <a:ext cx="1143847" cy="1077218"/>
          </a:xfrm>
          <a:prstGeom prst="rect">
            <a:avLst/>
          </a:prstGeom>
          <a:solidFill>
            <a:schemeClr val="accent2"/>
          </a:solidFill>
          <a:ln w="28575">
            <a:solidFill>
              <a:srgbClr val="ED7D31"/>
            </a:solidFill>
          </a:ln>
        </p:spPr>
        <p:txBody>
          <a:bodyPr wrap="square" anchor="t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理论依据 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559833" y="3554335"/>
            <a:ext cx="0" cy="591391"/>
          </a:xfrm>
          <a:prstGeom prst="straightConnector1">
            <a:avLst/>
          </a:prstGeom>
          <a:solidFill>
            <a:srgbClr val="FFFF00"/>
          </a:solidFill>
          <a:ln w="44450" cmpd="tri">
            <a:solidFill>
              <a:srgbClr val="ED7D3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995884" y="1241547"/>
            <a:ext cx="13228320" cy="48138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78155" indent="-478155" defTabSz="914400">
              <a:lnSpc>
                <a:spcPct val="250000"/>
              </a:lnSpc>
            </a:pPr>
            <a:r>
              <a:rPr lang="en-US" altLang="zh-CN" sz="3200" dirty="0">
                <a:solidFill>
                  <a:srgbClr val="222CFA"/>
                </a:solidFill>
                <a:cs typeface="+mn-ea"/>
                <a:sym typeface="+mn-lt"/>
              </a:rPr>
              <a:t>1.</a:t>
            </a:r>
            <a:r>
              <a:rPr lang="zh-CN" altLang="en-US" sz="3200" dirty="0">
                <a:solidFill>
                  <a:srgbClr val="222CFA"/>
                </a:solidFill>
                <a:cs typeface="+mn-ea"/>
                <a:sym typeface="+mn-lt"/>
              </a:rPr>
              <a:t>填空</a:t>
            </a:r>
            <a:r>
              <a:rPr lang="en-US" altLang="zh-CN" sz="3200" dirty="0">
                <a:solidFill>
                  <a:srgbClr val="222CFA"/>
                </a:solidFill>
                <a:cs typeface="+mn-ea"/>
                <a:sym typeface="+mn-lt"/>
              </a:rPr>
              <a:t>：</a:t>
            </a:r>
          </a:p>
          <a:p>
            <a:pPr marL="478155" indent="-478155" defTabSz="914400">
              <a:lnSpc>
                <a:spcPct val="2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⑴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-169=0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，x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marL="478155" indent="-478155" defTabSz="914400">
              <a:lnSpc>
                <a:spcPct val="2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⑵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-50=0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marL="478155" indent="-478155" defTabSz="914400">
              <a:lnSpc>
                <a:spcPct val="2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⑶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2(x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+5)=10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32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5084233" y="2938662"/>
            <a:ext cx="93302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  <p:sp>
        <p:nvSpPr>
          <p:cNvPr id="7" name="TextBox 23"/>
          <p:cNvSpPr txBox="1"/>
          <p:nvPr/>
        </p:nvSpPr>
        <p:spPr>
          <a:xfrm>
            <a:off x="6823382" y="2930038"/>
            <a:ext cx="12547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-13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5131041" y="4181544"/>
            <a:ext cx="61129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9" name="TextBox 25"/>
          <p:cNvSpPr txBox="1"/>
          <p:nvPr/>
        </p:nvSpPr>
        <p:spPr>
          <a:xfrm>
            <a:off x="6969735" y="4127776"/>
            <a:ext cx="93302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</a:p>
        </p:txBody>
      </p:sp>
      <p:sp>
        <p:nvSpPr>
          <p:cNvPr id="10" name="TextBox 26"/>
          <p:cNvSpPr txBox="1"/>
          <p:nvPr/>
        </p:nvSpPr>
        <p:spPr>
          <a:xfrm>
            <a:off x="5565261" y="5367607"/>
            <a:ext cx="61129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1" name="TextBox 27"/>
          <p:cNvSpPr txBox="1"/>
          <p:nvPr/>
        </p:nvSpPr>
        <p:spPr>
          <a:xfrm>
            <a:off x="7436249" y="5369056"/>
            <a:ext cx="61129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0387" y="1294924"/>
            <a:ext cx="10740959" cy="4813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.若代数式3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i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+1的值等于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76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zh-CN" altLang="en-US" sz="3200" i="1" u="sng" dirty="0">
                <a:solidFill>
                  <a:prstClr val="black"/>
                </a:solidFill>
                <a:cs typeface="+mn-ea"/>
                <a:sym typeface="+mn-lt"/>
              </a:rPr>
              <a:t>     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.对于方程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i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=m-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,若方程有两个不相等的实数根,则m</a:t>
            </a:r>
            <a:r>
              <a:rPr lang="zh-CN" altLang="en-US" sz="32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;若方程有两个相等的实数根，则m </a:t>
            </a:r>
            <a:r>
              <a:rPr lang="zh-CN" altLang="en-US" sz="3200" u="sng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;若方程无实数根，则m</a:t>
            </a:r>
            <a:r>
              <a:rPr lang="zh-CN" altLang="en-US" sz="32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515890" y="1780762"/>
            <a:ext cx="1010636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±5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1562436" y="4207853"/>
            <a:ext cx="102928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＞3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8825383" y="4178847"/>
            <a:ext cx="1000069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=3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3494997" y="5384823"/>
            <a:ext cx="1058495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＜3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2"/>
          <p:cNvSpPr txBox="1"/>
          <p:nvPr/>
        </p:nvSpPr>
        <p:spPr>
          <a:xfrm>
            <a:off x="287411" y="2318175"/>
            <a:ext cx="8252741" cy="391049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78155" indent="-478155"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：⑴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移项，得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二次项系数化为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根据平方根的意义，得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即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，x</a:t>
            </a:r>
            <a:r>
              <a:rPr lang="en-US" altLang="zh-CN" sz="24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⑵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整理，得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=1.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根据平方根的意义，得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b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解得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1103446" y="1124745"/>
            <a:ext cx="14253633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78155" indent="-478155"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4.</a:t>
            </a:r>
            <a:r>
              <a:rPr lang="zh-CN" altLang="en-US" sz="2400" dirty="0">
                <a:cs typeface="+mn-ea"/>
                <a:sym typeface="+mn-lt"/>
              </a:rPr>
              <a:t>用直接开平方法解下列方程：</a:t>
            </a:r>
            <a:endParaRPr lang="en-US" altLang="zh-CN" sz="2400" dirty="0">
              <a:cs typeface="+mn-ea"/>
              <a:sym typeface="+mn-lt"/>
            </a:endParaRPr>
          </a:p>
          <a:p>
            <a:pPr marL="478155" indent="-478155"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⑴</a:t>
            </a:r>
            <a:r>
              <a:rPr lang="en-US" altLang="zh-CN" sz="2400" dirty="0">
                <a:cs typeface="+mn-ea"/>
                <a:sym typeface="+mn-lt"/>
              </a:rPr>
              <a:t>2x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-50=0</a:t>
            </a:r>
            <a:r>
              <a:rPr lang="zh-CN" altLang="en-US" sz="2400" dirty="0">
                <a:cs typeface="+mn-ea"/>
                <a:sym typeface="+mn-lt"/>
              </a:rPr>
              <a:t>；      ⑵</a:t>
            </a:r>
            <a:r>
              <a:rPr lang="en-US" altLang="zh-CN" sz="2400" dirty="0">
                <a:cs typeface="+mn-ea"/>
                <a:sym typeface="+mn-lt"/>
              </a:rPr>
              <a:t>4x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+12x+9=1.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0359" y="2375567"/>
            <a:ext cx="562975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5898" y="2875394"/>
            <a:ext cx="562975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9755" y="3490419"/>
            <a:ext cx="715260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±5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7820" y="4062211"/>
            <a:ext cx="385042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9414" y="4033641"/>
            <a:ext cx="492443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7559" y="4614680"/>
            <a:ext cx="938077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2x+3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6736" y="5117446"/>
            <a:ext cx="938077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2x+3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5015" y="5117446"/>
            <a:ext cx="715260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±1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3710740" y="5651596"/>
            <a:ext cx="492443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2351337" y="5675103"/>
            <a:ext cx="492443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</a:p>
        </p:txBody>
      </p:sp>
      <p:sp>
        <p:nvSpPr>
          <p:cNvPr id="17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1041175" y="1258709"/>
            <a:ext cx="14253633" cy="504240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78155" indent="-478155" defTabSz="914400">
              <a:lnSpc>
                <a:spcPct val="150000"/>
              </a:lnSpc>
            </a:pPr>
            <a:r>
              <a:rPr lang="en-US" altLang="zh-CN" sz="28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5.</a:t>
            </a:r>
            <a:r>
              <a:rPr lang="zh-CN" altLang="en-US" sz="28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用直接开平方法解下列方程：</a:t>
            </a:r>
            <a:endParaRPr lang="en-US" altLang="zh-CN" sz="2800" dirty="0">
              <a:solidFill>
                <a:prstClr val="black">
                  <a:lumMod val="95000"/>
                  <a:lumOff val="5000"/>
                </a:prstClr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1.  (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x﹢5)</a:t>
            </a:r>
            <a:r>
              <a:rPr lang="en-US" altLang="zh-CN" sz="3200" i="1" baseline="300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2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﹣16=0        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2.  </a:t>
            </a:r>
            <a:r>
              <a:rPr lang="en-US" altLang="zh-CN" sz="32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3(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x﹣1)</a:t>
            </a:r>
            <a:r>
              <a:rPr lang="en-US" altLang="zh-CN" sz="3200" i="1" baseline="300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2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﹣9=0     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3.  x</a:t>
            </a:r>
            <a:r>
              <a:rPr lang="en-US" altLang="zh-CN" sz="3200" i="1" baseline="300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2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﹣4x﹢4=2          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4. 9x</a:t>
            </a:r>
            <a:r>
              <a:rPr lang="en-US" altLang="zh-CN" sz="3200" i="1" baseline="300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2</a:t>
            </a:r>
            <a:r>
              <a:rPr lang="en-US" altLang="zh-CN" sz="3200" i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﹢6x﹢1=4 </a:t>
            </a:r>
          </a:p>
          <a:p>
            <a:pPr marL="478155" indent="-478155" defTabSz="914400">
              <a:lnSpc>
                <a:spcPct val="150000"/>
              </a:lnSpc>
            </a:pPr>
            <a:endParaRPr lang="en-US" altLang="zh-CN" dirty="0">
              <a:solidFill>
                <a:srgbClr val="222CFA"/>
              </a:solidFill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altLang="zh-CN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5868914" cy="1357721"/>
            <a:chOff x="1512631" y="2710911"/>
            <a:chExt cx="5868914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586891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4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解一元二次方程之直接开平方法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3885" y="2442810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会用直接开平方法解形如𝑥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^2=p(p≥0)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或 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𝑛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)^2= p(p≥0)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的一元二次方程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在开平方法解一元二次方程的过程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体会转化和整体的数学思想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3885" y="3775626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83884" y="4677362"/>
            <a:ext cx="10620715" cy="157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重点：运用开平方法解形如或 </a:t>
            </a:r>
            <a:r>
              <a:rPr lang="en-US" altLang="zh-CN" sz="2000" dirty="0">
                <a:cs typeface="+mn-ea"/>
                <a:sym typeface="+mn-lt"/>
              </a:rPr>
              <a:t>(</a:t>
            </a:r>
            <a:r>
              <a:rPr lang="zh-CN" altLang="en-US" sz="2000" dirty="0">
                <a:cs typeface="+mn-ea"/>
                <a:sym typeface="+mn-lt"/>
              </a:rPr>
              <a:t>𝑥</a:t>
            </a:r>
            <a:r>
              <a:rPr lang="en-US" altLang="zh-CN" sz="2000" dirty="0">
                <a:cs typeface="+mn-ea"/>
                <a:sym typeface="+mn-lt"/>
              </a:rPr>
              <a:t>+</a:t>
            </a:r>
            <a:r>
              <a:rPr lang="zh-CN" altLang="en-US" sz="2000" dirty="0">
                <a:cs typeface="+mn-ea"/>
                <a:sym typeface="+mn-lt"/>
              </a:rPr>
              <a:t>𝑛</a:t>
            </a:r>
            <a:r>
              <a:rPr lang="en-US" altLang="zh-CN" sz="2000" dirty="0">
                <a:cs typeface="+mn-ea"/>
                <a:sym typeface="+mn-lt"/>
              </a:rPr>
              <a:t>)^2  = p(p≥0) </a:t>
            </a:r>
            <a:r>
              <a:rPr lang="zh-CN" altLang="en-US" sz="2000" dirty="0">
                <a:cs typeface="+mn-ea"/>
                <a:sym typeface="+mn-lt"/>
              </a:rPr>
              <a:t>，领会降次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zh-CN" altLang="en-US" sz="2000" dirty="0">
                <a:cs typeface="+mn-ea"/>
                <a:sym typeface="+mn-lt"/>
              </a:rPr>
              <a:t>转化的数学思想。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难点：通过根据平方根的意义解形如𝑥</a:t>
            </a:r>
            <a:r>
              <a:rPr lang="en-US" altLang="zh-CN" sz="2000" dirty="0">
                <a:cs typeface="+mn-ea"/>
                <a:sym typeface="+mn-lt"/>
              </a:rPr>
              <a:t>^2=p(p≥0)</a:t>
            </a:r>
            <a:r>
              <a:rPr lang="zh-CN" altLang="en-US" sz="2000" dirty="0">
                <a:cs typeface="+mn-ea"/>
                <a:sym typeface="+mn-lt"/>
              </a:rPr>
              <a:t>，知识迁移到根据平方根的意义形如</a:t>
            </a:r>
            <a:r>
              <a:rPr lang="en-US" altLang="zh-CN" sz="2000" dirty="0">
                <a:cs typeface="+mn-ea"/>
                <a:sym typeface="+mn-lt"/>
              </a:rPr>
              <a:t>(</a:t>
            </a:r>
            <a:r>
              <a:rPr lang="zh-CN" altLang="en-US" sz="2000" dirty="0">
                <a:cs typeface="+mn-ea"/>
                <a:sym typeface="+mn-lt"/>
              </a:rPr>
              <a:t>𝑥</a:t>
            </a:r>
            <a:r>
              <a:rPr lang="en-US" altLang="zh-CN" sz="2000" dirty="0">
                <a:cs typeface="+mn-ea"/>
                <a:sym typeface="+mn-lt"/>
              </a:rPr>
              <a:t>+</a:t>
            </a:r>
            <a:r>
              <a:rPr lang="zh-CN" altLang="en-US" sz="2000" dirty="0">
                <a:cs typeface="+mn-ea"/>
                <a:sym typeface="+mn-lt"/>
              </a:rPr>
              <a:t>𝑛</a:t>
            </a:r>
            <a:r>
              <a:rPr lang="en-US" altLang="zh-CN" sz="2000" dirty="0">
                <a:cs typeface="+mn-ea"/>
                <a:sym typeface="+mn-lt"/>
              </a:rPr>
              <a:t>)^2  = p(p≥0) </a:t>
            </a:r>
            <a:r>
              <a:rPr lang="zh-CN" altLang="en-US" sz="2000" dirty="0">
                <a:cs typeface="+mn-ea"/>
                <a:sym typeface="+mn-lt"/>
              </a:rPr>
              <a:t>的方程。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69145" y="1124744"/>
            <a:ext cx="10235852" cy="9658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一桶油漆可刷的面积为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1500dm</a:t>
            </a:r>
            <a:r>
              <a:rPr lang="zh-CN" altLang="en-US" sz="20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，李林用这桶油漆恰好刷完10个同样的正方体形状的盒子的全部外表面，你能算出盒子的棱长吗?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6" y="2445332"/>
            <a:ext cx="1008981" cy="10089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10" y="2246760"/>
            <a:ext cx="670076" cy="5803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30" y="2246760"/>
            <a:ext cx="670076" cy="58038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50" y="2246760"/>
            <a:ext cx="670076" cy="58038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770" y="2246760"/>
            <a:ext cx="670076" cy="58038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90" y="2249516"/>
            <a:ext cx="670076" cy="58038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638" y="3268566"/>
            <a:ext cx="670076" cy="58038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358" y="3268566"/>
            <a:ext cx="670076" cy="58038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78" y="3268566"/>
            <a:ext cx="670076" cy="58038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98" y="3268566"/>
            <a:ext cx="670076" cy="58038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18" y="3271322"/>
            <a:ext cx="670076" cy="580381"/>
          </a:xfrm>
          <a:prstGeom prst="rect">
            <a:avLst/>
          </a:prstGeom>
        </p:spPr>
      </p:pic>
      <p:cxnSp>
        <p:nvCxnSpPr>
          <p:cNvPr id="25" name="直接箭头连接符 24"/>
          <p:cNvCxnSpPr>
            <a:endCxn id="27" idx="2"/>
          </p:cNvCxnSpPr>
          <p:nvPr/>
        </p:nvCxnSpPr>
        <p:spPr>
          <a:xfrm flipH="1" flipV="1">
            <a:off x="974757" y="1918453"/>
            <a:ext cx="766958" cy="515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398903" y="1518343"/>
            <a:ext cx="1151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六个面</a:t>
            </a:r>
          </a:p>
        </p:txBody>
      </p:sp>
      <p:sp>
        <p:nvSpPr>
          <p:cNvPr id="30" name="右大括号 29"/>
          <p:cNvSpPr/>
          <p:nvPr/>
        </p:nvSpPr>
        <p:spPr>
          <a:xfrm>
            <a:off x="6156961" y="2246760"/>
            <a:ext cx="191588" cy="14369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348548" y="2739541"/>
            <a:ext cx="115170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60</a:t>
            </a:r>
            <a:r>
              <a:rPr lang="zh-CN" altLang="en-US" sz="2135" b="1" dirty="0">
                <a:cs typeface="+mn-ea"/>
                <a:sym typeface="+mn-lt"/>
              </a:rPr>
              <a:t>个面</a:t>
            </a:r>
          </a:p>
        </p:txBody>
      </p:sp>
      <p:sp>
        <p:nvSpPr>
          <p:cNvPr id="32" name="Text Box 11"/>
          <p:cNvSpPr txBox="1"/>
          <p:nvPr/>
        </p:nvSpPr>
        <p:spPr>
          <a:xfrm>
            <a:off x="691314" y="4324865"/>
            <a:ext cx="4627204" cy="86177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设正方体的棱长为</a:t>
            </a:r>
            <a:r>
              <a:rPr lang="en-US" altLang="zh-CN" sz="2000" b="1" i="1" dirty="0">
                <a:cs typeface="+mn-ea"/>
                <a:sym typeface="+mn-lt"/>
              </a:rPr>
              <a:t>x</a:t>
            </a:r>
            <a:r>
              <a:rPr lang="en-US" altLang="zh-CN" sz="2000" b="1" dirty="0">
                <a:cs typeface="+mn-ea"/>
                <a:sym typeface="+mn-lt"/>
              </a:rPr>
              <a:t> dm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则一个正方体的表面积为</a:t>
            </a:r>
            <a:r>
              <a:rPr lang="en-US" altLang="zh-CN" sz="2000" b="1" dirty="0">
                <a:cs typeface="+mn-ea"/>
                <a:sym typeface="+mn-lt"/>
              </a:rPr>
              <a:t>6</a:t>
            </a:r>
            <a:r>
              <a:rPr lang="en-US" altLang="zh-CN" sz="2000" b="1" i="1" dirty="0"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dm</a:t>
            </a:r>
            <a:r>
              <a:rPr lang="en-US" altLang="zh-CN" sz="2000" b="1" baseline="30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33" name="Text Box 5"/>
          <p:cNvSpPr txBox="1"/>
          <p:nvPr/>
        </p:nvSpPr>
        <p:spPr>
          <a:xfrm>
            <a:off x="953468" y="5225367"/>
            <a:ext cx="56032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10×6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=1 500     ①</a:t>
            </a:r>
          </a:p>
        </p:txBody>
      </p:sp>
      <p:sp>
        <p:nvSpPr>
          <p:cNvPr id="34" name="Text Box 6"/>
          <p:cNvSpPr txBox="1"/>
          <p:nvPr/>
        </p:nvSpPr>
        <p:spPr>
          <a:xfrm>
            <a:off x="974756" y="5777138"/>
            <a:ext cx="71467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整理，得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=25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35" name="Text Box 5"/>
          <p:cNvSpPr txBox="1"/>
          <p:nvPr/>
        </p:nvSpPr>
        <p:spPr>
          <a:xfrm>
            <a:off x="7488997" y="2282383"/>
            <a:ext cx="4050714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根据平方根的意义，得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dirty="0">
                <a:cs typeface="+mn-ea"/>
                <a:sym typeface="+mn-lt"/>
              </a:rPr>
              <a:t>=±5,即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aseline="-250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=5, 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aseline="-25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=﹣5.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36" name="Text Box 5"/>
          <p:cNvSpPr txBox="1"/>
          <p:nvPr/>
        </p:nvSpPr>
        <p:spPr>
          <a:xfrm>
            <a:off x="7518025" y="3125175"/>
            <a:ext cx="3877984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可以验证，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aseline="-250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=5, 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aseline="-25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=﹣5，是方程</a:t>
            </a:r>
            <a:r>
              <a:rPr lang="en-US" altLang="zh-CN" sz="2400" b="1" dirty="0">
                <a:cs typeface="+mn-ea"/>
                <a:sym typeface="+mn-lt"/>
              </a:rPr>
              <a:t>①</a:t>
            </a:r>
            <a:r>
              <a:rPr lang="zh-CN" altLang="en-US" sz="2400" b="1" dirty="0">
                <a:cs typeface="+mn-ea"/>
                <a:sym typeface="+mn-lt"/>
              </a:rPr>
              <a:t>的两个根</a:t>
            </a:r>
          </a:p>
        </p:txBody>
      </p:sp>
      <p:sp>
        <p:nvSpPr>
          <p:cNvPr id="37" name="Text Box 5"/>
          <p:cNvSpPr txBox="1"/>
          <p:nvPr/>
        </p:nvSpPr>
        <p:spPr>
          <a:xfrm>
            <a:off x="5274976" y="4519075"/>
            <a:ext cx="65994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因为棱长不能是负值，所以盒子的棱长为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5 dm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流程图: 多文档 37"/>
          <p:cNvSpPr/>
          <p:nvPr/>
        </p:nvSpPr>
        <p:spPr>
          <a:xfrm>
            <a:off x="5988594" y="5298353"/>
            <a:ext cx="4836005" cy="1055984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135" b="1" dirty="0">
                <a:solidFill>
                  <a:schemeClr val="bg1"/>
                </a:solidFill>
                <a:cs typeface="+mn-ea"/>
                <a:sym typeface="+mn-lt"/>
              </a:rPr>
              <a:t>用方程解决实际问题时，要考虑实际问题是否有意义。</a:t>
            </a:r>
          </a:p>
        </p:txBody>
      </p:sp>
      <p:sp>
        <p:nvSpPr>
          <p:cNvPr id="28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88573" y="1168808"/>
            <a:ext cx="11373393" cy="294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对于方程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=p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cs typeface="+mn-ea"/>
                <a:sym typeface="+mn-lt"/>
              </a:rPr>
              <a:t>当</a:t>
            </a:r>
            <a:r>
              <a:rPr lang="en-US" altLang="zh-CN" sz="2400" b="1" dirty="0">
                <a:cs typeface="+mn-ea"/>
                <a:sym typeface="+mn-lt"/>
              </a:rPr>
              <a:t>p</a:t>
            </a:r>
            <a:r>
              <a:rPr lang="zh-CN" altLang="en-US" sz="2400" dirty="0">
                <a:cs typeface="+mn-ea"/>
                <a:sym typeface="+mn-lt"/>
              </a:rPr>
              <a:t>的值分别为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时，求出方程的解？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endParaRPr lang="en-US" altLang="zh-CN" sz="2400" dirty="0"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cs typeface="+mn-ea"/>
                <a:sym typeface="+mn-lt"/>
              </a:rPr>
              <a:t>当</a:t>
            </a:r>
            <a:r>
              <a:rPr lang="en-US" altLang="zh-CN" sz="2400" dirty="0">
                <a:cs typeface="+mn-ea"/>
                <a:sym typeface="+mn-lt"/>
              </a:rPr>
              <a:t>p=﹣2,</a:t>
            </a:r>
            <a:r>
              <a:rPr lang="zh-CN" altLang="en-US" sz="2400" dirty="0">
                <a:cs typeface="+mn-ea"/>
                <a:sym typeface="+mn-lt"/>
              </a:rPr>
              <a:t>方程有解吗</a:t>
            </a:r>
            <a:r>
              <a:rPr lang="en-US" altLang="zh-CN" sz="2400" dirty="0">
                <a:cs typeface="+mn-ea"/>
                <a:sym typeface="+mn-lt"/>
              </a:rPr>
              <a:t>?</a:t>
            </a:r>
            <a:r>
              <a:rPr lang="zh-CN" altLang="en-US" sz="2400" dirty="0">
                <a:cs typeface="+mn-ea"/>
                <a:sym typeface="+mn-lt"/>
              </a:rPr>
              <a:t>为什么</a:t>
            </a:r>
            <a:r>
              <a:rPr lang="en-US" altLang="zh-CN" sz="2400" dirty="0">
                <a:cs typeface="+mn-ea"/>
                <a:sym typeface="+mn-lt"/>
              </a:rPr>
              <a:t>?</a:t>
            </a:r>
          </a:p>
        </p:txBody>
      </p:sp>
      <p:sp>
        <p:nvSpPr>
          <p:cNvPr id="6" name="矩形 5"/>
          <p:cNvSpPr/>
          <p:nvPr/>
        </p:nvSpPr>
        <p:spPr>
          <a:xfrm>
            <a:off x="1254973" y="4543364"/>
            <a:ext cx="6912470" cy="5865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无解，当</a:t>
            </a:r>
            <a:r>
              <a:rPr lang="en-US" altLang="zh-CN" sz="2400" b="1" dirty="0">
                <a:cs typeface="+mn-ea"/>
                <a:sym typeface="+mn-lt"/>
              </a:rPr>
              <a:t>p</a:t>
            </a:r>
            <a:r>
              <a:rPr lang="zh-CN" altLang="en-US" sz="2400" b="1" dirty="0">
                <a:cs typeface="+mn-ea"/>
                <a:sym typeface="+mn-lt"/>
              </a:rPr>
              <a:t>＜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dirty="0">
                <a:cs typeface="+mn-ea"/>
                <a:sym typeface="+mn-lt"/>
              </a:rPr>
              <a:t>时，因为对于任意实数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，都有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≥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26349" y="2685848"/>
            <a:ext cx="2518638" cy="7431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3200" baseline="-25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=5, </a:t>
            </a:r>
            <a:r>
              <a:rPr lang="en-US" altLang="zh-CN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3200" baseline="-25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=﹣5</a:t>
            </a:r>
            <a:endParaRPr lang="en-US" altLang="zh-CN" sz="32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2336" y="1278950"/>
            <a:ext cx="10744824" cy="4534089"/>
          </a:xfrm>
          <a:prstGeom prst="flowChartAlternateProcess">
            <a:avLst/>
          </a:prstGeom>
          <a:noFill/>
          <a:ln>
            <a:solidFill>
              <a:srgbClr val="ED7D3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一般地，对于方程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sz="2600" baseline="30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=p</a:t>
            </a: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</a:p>
          <a:p>
            <a:pPr marL="609600" indent="-6096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当p&gt;0时，根据平方根的意义，方程有两个不等的实数根</a:t>
            </a:r>
          </a:p>
          <a:p>
            <a:pPr marL="609600" indent="-6096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600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=﹣         </a:t>
            </a: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26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=         ；</a:t>
            </a:r>
          </a:p>
          <a:p>
            <a:pPr marL="609600" indent="-6096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当p=0时，方程有两个相等的实数根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600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600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=0;</a:t>
            </a:r>
          </a:p>
          <a:p>
            <a:pPr marL="609600" indent="-6096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prstClr val="black"/>
                </a:solidFill>
                <a:cs typeface="+mn-ea"/>
                <a:sym typeface="+mn-lt"/>
              </a:rPr>
              <a:t>当p＜0时，因为对于任意实数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，都有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sz="2600" baseline="30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≥</a:t>
            </a:r>
            <a:r>
              <a:rPr 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，所以方程无实数根</a:t>
            </a:r>
            <a:r>
              <a:rPr lang="en-US" altLang="zh-CN" sz="26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720432" y="3277085"/>
          <a:ext cx="920327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241300" imgH="254000" progId="Equation.3">
                  <p:embed/>
                </p:oleObj>
              </mc:Choice>
              <mc:Fallback>
                <p:oleObj name="公式" r:id="rId3" imgW="2413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432" y="3277085"/>
                        <a:ext cx="920327" cy="782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439500" y="3233543"/>
          <a:ext cx="920327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5" imgW="241300" imgH="254000" progId="Equation.3">
                  <p:embed/>
                </p:oleObj>
              </mc:Choice>
              <mc:Fallback>
                <p:oleObj name="公式" r:id="rId5" imgW="2413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500" y="3233543"/>
                        <a:ext cx="920327" cy="782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归纳小结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76942" y="1559987"/>
                <a:ext cx="10383335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参考上面解方程</a:t>
                </a:r>
                <a:r>
                  <a:rPr lang="en-US" altLang="zh-CN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的过程，你认为怎么解方程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zh-CN" alt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  <m:r>
                      <a:rPr lang="zh-CN" alt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？</m:t>
                    </m:r>
                  </m:oMath>
                </a14:m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42" y="1559987"/>
                <a:ext cx="10383335" cy="532966"/>
              </a:xfrm>
              <a:prstGeom prst="rect">
                <a:avLst/>
              </a:prstGeom>
              <a:blipFill rotWithShape="1">
                <a:blip r:embed="rId3"/>
                <a:stretch>
                  <a:fillRect l="-1174" t="-9195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2890277" y="2890391"/>
            <a:ext cx="5956663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这时我们就需要用到数学转化的思想来解决问题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04" y="4467016"/>
            <a:ext cx="1798916" cy="179891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313715" y="4467016"/>
            <a:ext cx="373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你还记得数学转化思想吗？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431506" y="1368891"/>
            <a:ext cx="313739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3735" b="1" dirty="0">
                <a:cs typeface="+mn-ea"/>
                <a:sym typeface="+mn-lt"/>
              </a:rPr>
              <a:t>数学转化思想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44912" y="3324497"/>
            <a:ext cx="3131627" cy="913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未知的、陌生的、复杂的问题</a:t>
            </a:r>
          </a:p>
        </p:txBody>
      </p:sp>
      <p:sp>
        <p:nvSpPr>
          <p:cNvPr id="12" name="矩形 11"/>
          <p:cNvSpPr/>
          <p:nvPr/>
        </p:nvSpPr>
        <p:spPr>
          <a:xfrm>
            <a:off x="6880512" y="3324496"/>
            <a:ext cx="3131627" cy="913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已知的、熟悉的、简单的问题</a:t>
            </a:r>
          </a:p>
        </p:txBody>
      </p:sp>
      <p:cxnSp>
        <p:nvCxnSpPr>
          <p:cNvPr id="21" name="连接符: 肘形 20"/>
          <p:cNvCxnSpPr/>
          <p:nvPr/>
        </p:nvCxnSpPr>
        <p:spPr>
          <a:xfrm rot="5400000" flipH="1" flipV="1">
            <a:off x="5728526" y="560991"/>
            <a:ext cx="1" cy="543560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连接符: 肘形 22"/>
          <p:cNvCxnSpPr/>
          <p:nvPr/>
        </p:nvCxnSpPr>
        <p:spPr>
          <a:xfrm rot="5400000">
            <a:off x="5728525" y="1641952"/>
            <a:ext cx="1" cy="543560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152153" y="2371312"/>
            <a:ext cx="182934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135" dirty="0">
                <a:cs typeface="+mn-ea"/>
                <a:sym typeface="+mn-lt"/>
              </a:rPr>
              <a:t>通过演绎归纳</a:t>
            </a:r>
            <a:endParaRPr lang="zh-CN" altLang="en-US" sz="1865" dirty="0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30915" y="4800036"/>
            <a:ext cx="732893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135" dirty="0">
                <a:solidFill>
                  <a:srgbClr val="FF0000"/>
                </a:solidFill>
                <a:cs typeface="+mn-ea"/>
                <a:sym typeface="+mn-lt"/>
              </a:rPr>
              <a:t>解决</a:t>
            </a:r>
            <a:endParaRPr lang="zh-CN" altLang="en-US" sz="18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04333" y="5504559"/>
            <a:ext cx="10383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转化的目的是不断发现问题，分析问题和最终解决问题.学会数学转化，有利于实现学习迁移，从而可以较快地提高学习质量和数学能力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数学转化思想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12371" y="1168808"/>
                <a:ext cx="10383335" cy="1305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参考上面解方程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的过程，结合数学转化思想，你认为怎么解方程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zh-CN" alt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  <m:r>
                      <a:rPr lang="zh-CN" alt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？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71" y="1168808"/>
                <a:ext cx="10383335" cy="13059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649152" y="2738584"/>
                <a:ext cx="3887603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8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zh-CN" altLang="en-US" sz="2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8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=5</m:t>
                      </m:r>
                      <m:r>
                        <m:rPr>
                          <m:nor/>
                        </m:rPr>
                        <a:rPr lang="en-US" altLang="zh-CN" sz="2800" dirty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m:t>             </m:t>
                      </m:r>
                      <m:r>
                        <m:rPr>
                          <m:nor/>
                        </m:rPr>
                        <a:rPr lang="zh-CN" altLang="en-US" sz="280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m:t>②</m:t>
                      </m:r>
                    </m:oMath>
                  </m:oMathPara>
                </a14:m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152" y="2738584"/>
                <a:ext cx="3887603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/>
              <p:cNvSpPr txBox="1"/>
              <p:nvPr/>
            </p:nvSpPr>
            <p:spPr>
              <a:xfrm>
                <a:off x="2223440" y="3437488"/>
                <a:ext cx="3123413" cy="50020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整理，得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x+3=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440" y="3437488"/>
                <a:ext cx="3123413" cy="500202"/>
              </a:xfrm>
              <a:prstGeom prst="rect">
                <a:avLst/>
              </a:prstGeom>
              <a:blipFill rotWithShape="1">
                <a:blip r:embed="rId5"/>
                <a:stretch>
                  <a:fillRect l="-3125" t="-2439" b="-2804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/>
              <p:cNvSpPr txBox="1"/>
              <p:nvPr/>
            </p:nvSpPr>
            <p:spPr>
              <a:xfrm>
                <a:off x="7431314" y="3371910"/>
                <a:ext cx="3225902" cy="71167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anchor="t">
                <a:spAutoFit/>
              </a:bodyPr>
              <a:lstStyle/>
              <a:p>
                <a:pPr algn="ctr" defTabSz="914377">
                  <a:spcBef>
                    <a:spcPct val="50000"/>
                  </a:spcBef>
                </a:pP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将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00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②</m:t>
                    </m:r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中括号里的内容看成一个整体</a:t>
                </a:r>
              </a:p>
            </p:txBody>
          </p:sp>
        </mc:Choice>
        <mc:Fallback xmlns="">
          <p:sp>
            <p:nvSpPr>
              <p:cNvPr id="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314" y="3371910"/>
                <a:ext cx="3225902" cy="711670"/>
              </a:xfrm>
              <a:prstGeom prst="rect">
                <a:avLst/>
              </a:prstGeom>
              <a:blipFill rotWithShape="1">
                <a:blip r:embed="rId6"/>
                <a:stretch>
                  <a:fillRect t="-2521" b="-134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/>
              <p:cNvSpPr txBox="1"/>
              <p:nvPr/>
            </p:nvSpPr>
            <p:spPr>
              <a:xfrm>
                <a:off x="1555783" y="4104424"/>
                <a:ext cx="7146713" cy="5681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zh-CN" altLang="en-US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CN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5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zh-CN" altLang="en-US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，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-3     </a:t>
                </a: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③</a:t>
                </a:r>
              </a:p>
            </p:txBody>
          </p:sp>
        </mc:Choice>
        <mc:Fallback xmlns="">
          <p:sp>
            <p:nvSpPr>
              <p:cNvPr id="1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83" y="4104424"/>
                <a:ext cx="7146713" cy="568169"/>
              </a:xfrm>
              <a:prstGeom prst="rect">
                <a:avLst/>
              </a:prstGeom>
              <a:blipFill rotWithShape="1">
                <a:blip r:embed="rId7"/>
                <a:stretch>
                  <a:fillRect l="-1705" t="-5319" b="-28723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80717" y="5405107"/>
                <a:ext cx="10912155" cy="568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于是方程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zh-CN" alt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  <m:r>
                      <a:rPr lang="zh-CN" alt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两个根为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CN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zh-CN" alt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5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zh-CN" altLang="en-US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800" dirty="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，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-3 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17" y="5405107"/>
                <a:ext cx="10912155" cy="568169"/>
              </a:xfrm>
              <a:prstGeom prst="rect">
                <a:avLst/>
              </a:prstGeom>
              <a:blipFill rotWithShape="1">
                <a:blip r:embed="rId8"/>
                <a:stretch>
                  <a:fillRect t="-6452" b="-30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12371" y="1694485"/>
                <a:ext cx="10383335" cy="528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上面解方程的过程，由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80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②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到③的实质是什么？</a:t>
                </a:r>
                <a:endParaRPr lang="en-US" altLang="zh-CN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71" y="1694485"/>
                <a:ext cx="10383335" cy="528478"/>
              </a:xfrm>
              <a:prstGeom prst="rect">
                <a:avLst/>
              </a:prstGeom>
              <a:blipFill rotWithShape="1">
                <a:blip r:embed="rId3"/>
                <a:stretch>
                  <a:fillRect l="-1174" t="-10345" b="-321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541416" y="3103154"/>
            <a:ext cx="9109167" cy="169225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将一个一元二次方程“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降次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”为两个一元一次方程，这样我们就可以通过解一元一次方程来求得一元二次方程的解。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Pluss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F49E14"/>
      </a:accent1>
      <a:accent2>
        <a:srgbClr val="FA891E"/>
      </a:accent2>
      <a:accent3>
        <a:srgbClr val="FF7427"/>
      </a:accent3>
      <a:accent4>
        <a:srgbClr val="F15131"/>
      </a:accent4>
      <a:accent5>
        <a:srgbClr val="F42D3A"/>
      </a:accent5>
      <a:accent6>
        <a:srgbClr val="CE174A"/>
      </a:accent6>
      <a:hlink>
        <a:srgbClr val="5B9BD5"/>
      </a:hlink>
      <a:folHlink>
        <a:srgbClr val="70AD47"/>
      </a:folHlink>
    </a:clrScheme>
    <a:fontScheme name="evdthdas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1240</Words>
  <Application>Microsoft Office PowerPoint</Application>
  <PresentationFormat>宽屏</PresentationFormat>
  <Paragraphs>137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思源黑体 CN Light</vt:lpstr>
      <vt:lpstr>思源黑体 CN Regular</vt:lpstr>
      <vt:lpstr>Arial</vt:lpstr>
      <vt:lpstr>Cambria Math</vt:lpstr>
      <vt:lpstr>Wingdings</vt:lpstr>
      <vt:lpstr>办公资源网：www.bangongziyuan.com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2020-04-09T06:56:00Z</dcterms:created>
  <dcterms:modified xsi:type="dcterms:W3CDTF">2021-01-09T09:42:01Z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