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65" r:id="rId2"/>
    <p:sldId id="256" r:id="rId3"/>
    <p:sldId id="489" r:id="rId4"/>
    <p:sldId id="473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74" r:id="rId13"/>
    <p:sldId id="482" r:id="rId14"/>
    <p:sldId id="483" r:id="rId15"/>
    <p:sldId id="484" r:id="rId16"/>
    <p:sldId id="287" r:id="rId17"/>
    <p:sldId id="266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59593F74-A63C-4802-9A62-E245FBF3379F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24DC89C7-76B3-4552-A14C-B7CC68218B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办公资源网：www.bangongziyu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46100" y="364104"/>
            <a:ext cx="139700" cy="5992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546100" y="963386"/>
            <a:ext cx="11112500" cy="0"/>
          </a:xfrm>
          <a:prstGeom prst="line">
            <a:avLst/>
          </a:prstGeom>
          <a:ln>
            <a:solidFill>
              <a:srgbClr val="ED7D3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682065" y="0"/>
            <a:ext cx="5509935" cy="6858000"/>
          </a:xfrm>
          <a:custGeom>
            <a:avLst/>
            <a:gdLst>
              <a:gd name="connsiteX0" fmla="*/ 1981245 w 5509935"/>
              <a:gd name="connsiteY0" fmla="*/ 0 h 6858000"/>
              <a:gd name="connsiteX1" fmla="*/ 5509935 w 5509935"/>
              <a:gd name="connsiteY1" fmla="*/ 0 h 6858000"/>
              <a:gd name="connsiteX2" fmla="*/ 5509935 w 5509935"/>
              <a:gd name="connsiteY2" fmla="*/ 6858000 h 6858000"/>
              <a:gd name="connsiteX3" fmla="*/ 1981245 w 5509935"/>
              <a:gd name="connsiteY3" fmla="*/ 6858000 h 6858000"/>
              <a:gd name="connsiteX4" fmla="*/ 1906079 w 5509935"/>
              <a:gd name="connsiteY4" fmla="*/ 6814781 h 6858000"/>
              <a:gd name="connsiteX5" fmla="*/ 0 w 5509935"/>
              <a:gd name="connsiteY5" fmla="*/ 3429000 h 6858000"/>
              <a:gd name="connsiteX6" fmla="*/ 1906079 w 5509935"/>
              <a:gd name="connsiteY6" fmla="*/ 4321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935" h="6858000">
                <a:moveTo>
                  <a:pt x="1981245" y="0"/>
                </a:moveTo>
                <a:lnTo>
                  <a:pt x="5509935" y="0"/>
                </a:lnTo>
                <a:lnTo>
                  <a:pt x="5509935" y="6858000"/>
                </a:lnTo>
                <a:lnTo>
                  <a:pt x="1981245" y="6858000"/>
                </a:lnTo>
                <a:lnTo>
                  <a:pt x="1906079" y="6814781"/>
                </a:lnTo>
                <a:cubicBezTo>
                  <a:pt x="763340" y="6120436"/>
                  <a:pt x="0" y="4863862"/>
                  <a:pt x="0" y="3429000"/>
                </a:cubicBezTo>
                <a:cubicBezTo>
                  <a:pt x="0" y="1994138"/>
                  <a:pt x="763340" y="737565"/>
                  <a:pt x="1906079" y="4321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744637" y="2788050"/>
            <a:ext cx="2907560" cy="2907560"/>
          </a:xfrm>
          <a:custGeom>
            <a:avLst/>
            <a:gdLst>
              <a:gd name="connsiteX0" fmla="*/ 1453780 w 2907560"/>
              <a:gd name="connsiteY0" fmla="*/ 0 h 2907560"/>
              <a:gd name="connsiteX1" fmla="*/ 2907560 w 2907560"/>
              <a:gd name="connsiteY1" fmla="*/ 1453780 h 2907560"/>
              <a:gd name="connsiteX2" fmla="*/ 1453780 w 2907560"/>
              <a:gd name="connsiteY2" fmla="*/ 2907560 h 2907560"/>
              <a:gd name="connsiteX3" fmla="*/ 0 w 2907560"/>
              <a:gd name="connsiteY3" fmla="*/ 1453780 h 2907560"/>
              <a:gd name="connsiteX4" fmla="*/ 1453780 w 2907560"/>
              <a:gd name="connsiteY4" fmla="*/ 0 h 290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7560" h="2907560">
                <a:moveTo>
                  <a:pt x="1453780" y="0"/>
                </a:moveTo>
                <a:cubicBezTo>
                  <a:pt x="2256681" y="0"/>
                  <a:pt x="2907560" y="650879"/>
                  <a:pt x="2907560" y="1453780"/>
                </a:cubicBezTo>
                <a:cubicBezTo>
                  <a:pt x="2907560" y="2256681"/>
                  <a:pt x="2256681" y="2907560"/>
                  <a:pt x="1453780" y="2907560"/>
                </a:cubicBezTo>
                <a:cubicBezTo>
                  <a:pt x="650879" y="2907560"/>
                  <a:pt x="0" y="2256681"/>
                  <a:pt x="0" y="1453780"/>
                </a:cubicBezTo>
                <a:cubicBezTo>
                  <a:pt x="0" y="650879"/>
                  <a:pt x="650879" y="0"/>
                  <a:pt x="14537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070045" y="2215875"/>
            <a:ext cx="4051912" cy="4051912"/>
          </a:xfrm>
          <a:custGeom>
            <a:avLst/>
            <a:gdLst>
              <a:gd name="connsiteX0" fmla="*/ 2025956 w 4051912"/>
              <a:gd name="connsiteY0" fmla="*/ 0 h 4051912"/>
              <a:gd name="connsiteX1" fmla="*/ 4051912 w 4051912"/>
              <a:gd name="connsiteY1" fmla="*/ 2025956 h 4051912"/>
              <a:gd name="connsiteX2" fmla="*/ 2025956 w 4051912"/>
              <a:gd name="connsiteY2" fmla="*/ 4051912 h 4051912"/>
              <a:gd name="connsiteX3" fmla="*/ 0 w 4051912"/>
              <a:gd name="connsiteY3" fmla="*/ 2025956 h 4051912"/>
              <a:gd name="connsiteX4" fmla="*/ 2025956 w 4051912"/>
              <a:gd name="connsiteY4" fmla="*/ 0 h 405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1912" h="4051912">
                <a:moveTo>
                  <a:pt x="2025956" y="0"/>
                </a:moveTo>
                <a:cubicBezTo>
                  <a:pt x="3144861" y="0"/>
                  <a:pt x="4051912" y="907051"/>
                  <a:pt x="4051912" y="2025956"/>
                </a:cubicBezTo>
                <a:cubicBezTo>
                  <a:pt x="4051912" y="3144861"/>
                  <a:pt x="3144861" y="4051912"/>
                  <a:pt x="2025956" y="4051912"/>
                </a:cubicBezTo>
                <a:cubicBezTo>
                  <a:pt x="907051" y="4051912"/>
                  <a:pt x="0" y="3144861"/>
                  <a:pt x="0" y="2025956"/>
                </a:cubicBezTo>
                <a:cubicBezTo>
                  <a:pt x="0" y="907051"/>
                  <a:pt x="907051" y="0"/>
                  <a:pt x="20259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8539803" y="2788050"/>
            <a:ext cx="2907560" cy="2907560"/>
          </a:xfrm>
          <a:custGeom>
            <a:avLst/>
            <a:gdLst>
              <a:gd name="connsiteX0" fmla="*/ 1453780 w 2907560"/>
              <a:gd name="connsiteY0" fmla="*/ 0 h 2907560"/>
              <a:gd name="connsiteX1" fmla="*/ 2907560 w 2907560"/>
              <a:gd name="connsiteY1" fmla="*/ 1453780 h 2907560"/>
              <a:gd name="connsiteX2" fmla="*/ 1453780 w 2907560"/>
              <a:gd name="connsiteY2" fmla="*/ 2907560 h 2907560"/>
              <a:gd name="connsiteX3" fmla="*/ 0 w 2907560"/>
              <a:gd name="connsiteY3" fmla="*/ 1453780 h 2907560"/>
              <a:gd name="connsiteX4" fmla="*/ 1453780 w 2907560"/>
              <a:gd name="connsiteY4" fmla="*/ 0 h 290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7560" h="2907560">
                <a:moveTo>
                  <a:pt x="1453780" y="0"/>
                </a:moveTo>
                <a:cubicBezTo>
                  <a:pt x="2256681" y="0"/>
                  <a:pt x="2907560" y="650879"/>
                  <a:pt x="2907560" y="1453780"/>
                </a:cubicBezTo>
                <a:cubicBezTo>
                  <a:pt x="2907560" y="2256681"/>
                  <a:pt x="2256681" y="2907560"/>
                  <a:pt x="1453780" y="2907560"/>
                </a:cubicBezTo>
                <a:cubicBezTo>
                  <a:pt x="650879" y="2907560"/>
                  <a:pt x="0" y="2256681"/>
                  <a:pt x="0" y="1453780"/>
                </a:cubicBezTo>
                <a:cubicBezTo>
                  <a:pt x="0" y="650879"/>
                  <a:pt x="650879" y="0"/>
                  <a:pt x="14537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555524" y="0"/>
            <a:ext cx="4636477" cy="6858000"/>
          </a:xfrm>
          <a:custGeom>
            <a:avLst/>
            <a:gdLst>
              <a:gd name="connsiteX0" fmla="*/ 1622602 w 4636477"/>
              <a:gd name="connsiteY0" fmla="*/ 0 h 6858000"/>
              <a:gd name="connsiteX1" fmla="*/ 4636477 w 4636477"/>
              <a:gd name="connsiteY1" fmla="*/ 0 h 6858000"/>
              <a:gd name="connsiteX2" fmla="*/ 4636477 w 4636477"/>
              <a:gd name="connsiteY2" fmla="*/ 1221762 h 6858000"/>
              <a:gd name="connsiteX3" fmla="*/ 4434840 w 4636477"/>
              <a:gd name="connsiteY3" fmla="*/ 1211580 h 6858000"/>
              <a:gd name="connsiteX4" fmla="*/ 2217420 w 4636477"/>
              <a:gd name="connsiteY4" fmla="*/ 3429000 h 6858000"/>
              <a:gd name="connsiteX5" fmla="*/ 4434840 w 4636477"/>
              <a:gd name="connsiteY5" fmla="*/ 5646420 h 6858000"/>
              <a:gd name="connsiteX6" fmla="*/ 4636477 w 4636477"/>
              <a:gd name="connsiteY6" fmla="*/ 5636238 h 6858000"/>
              <a:gd name="connsiteX7" fmla="*/ 4636477 w 4636477"/>
              <a:gd name="connsiteY7" fmla="*/ 6858000 h 6858000"/>
              <a:gd name="connsiteX8" fmla="*/ 1622602 w 4636477"/>
              <a:gd name="connsiteY8" fmla="*/ 6858000 h 6858000"/>
              <a:gd name="connsiteX9" fmla="*/ 1613870 w 4636477"/>
              <a:gd name="connsiteY9" fmla="*/ 6851138 h 6858000"/>
              <a:gd name="connsiteX10" fmla="*/ 0 w 4636477"/>
              <a:gd name="connsiteY10" fmla="*/ 3429000 h 6858000"/>
              <a:gd name="connsiteX11" fmla="*/ 1613870 w 4636477"/>
              <a:gd name="connsiteY11" fmla="*/ 68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36477" h="6858000">
                <a:moveTo>
                  <a:pt x="1622602" y="0"/>
                </a:moveTo>
                <a:lnTo>
                  <a:pt x="4636477" y="0"/>
                </a:lnTo>
                <a:lnTo>
                  <a:pt x="4636477" y="1221762"/>
                </a:lnTo>
                <a:lnTo>
                  <a:pt x="4434840" y="1211580"/>
                </a:lnTo>
                <a:cubicBezTo>
                  <a:pt x="3210193" y="1211580"/>
                  <a:pt x="2217420" y="2204353"/>
                  <a:pt x="2217420" y="3429000"/>
                </a:cubicBezTo>
                <a:cubicBezTo>
                  <a:pt x="2217420" y="4653647"/>
                  <a:pt x="3210193" y="5646420"/>
                  <a:pt x="4434840" y="5646420"/>
                </a:cubicBezTo>
                <a:lnTo>
                  <a:pt x="4636477" y="5636238"/>
                </a:lnTo>
                <a:lnTo>
                  <a:pt x="4636477" y="6858000"/>
                </a:lnTo>
                <a:lnTo>
                  <a:pt x="1622602" y="6858000"/>
                </a:lnTo>
                <a:lnTo>
                  <a:pt x="1613870" y="6851138"/>
                </a:lnTo>
                <a:cubicBezTo>
                  <a:pt x="628240" y="6037723"/>
                  <a:pt x="0" y="4806728"/>
                  <a:pt x="0" y="3429000"/>
                </a:cubicBezTo>
                <a:cubicBezTo>
                  <a:pt x="0" y="2051272"/>
                  <a:pt x="628240" y="820277"/>
                  <a:pt x="1613870" y="686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8" r="6796"/>
          <a:stretch>
            <a:fillRect/>
          </a:stretch>
        </p:blipFill>
        <p:spPr>
          <a:xfrm>
            <a:off x="7555524" y="0"/>
            <a:ext cx="4636477" cy="6858000"/>
          </a:xfrm>
        </p:spPr>
      </p:pic>
      <p:sp>
        <p:nvSpPr>
          <p:cNvPr id="9" name="Freeform: Shape 8"/>
          <p:cNvSpPr/>
          <p:nvPr/>
        </p:nvSpPr>
        <p:spPr>
          <a:xfrm>
            <a:off x="10155434" y="1526797"/>
            <a:ext cx="2036566" cy="3804406"/>
          </a:xfrm>
          <a:custGeom>
            <a:avLst/>
            <a:gdLst>
              <a:gd name="connsiteX0" fmla="*/ 1902203 w 2036566"/>
              <a:gd name="connsiteY0" fmla="*/ 0 h 3804406"/>
              <a:gd name="connsiteX1" fmla="*/ 2036566 w 2036566"/>
              <a:gd name="connsiteY1" fmla="*/ 6785 h 3804406"/>
              <a:gd name="connsiteX2" fmla="*/ 2036566 w 2036566"/>
              <a:gd name="connsiteY2" fmla="*/ 3797622 h 3804406"/>
              <a:gd name="connsiteX3" fmla="*/ 1902203 w 2036566"/>
              <a:gd name="connsiteY3" fmla="*/ 3804406 h 3804406"/>
              <a:gd name="connsiteX4" fmla="*/ 0 w 2036566"/>
              <a:gd name="connsiteY4" fmla="*/ 1902203 h 3804406"/>
              <a:gd name="connsiteX5" fmla="*/ 1902203 w 2036566"/>
              <a:gd name="connsiteY5" fmla="*/ 0 h 38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566" h="3804406">
                <a:moveTo>
                  <a:pt x="1902203" y="0"/>
                </a:moveTo>
                <a:lnTo>
                  <a:pt x="2036566" y="6785"/>
                </a:lnTo>
                <a:lnTo>
                  <a:pt x="2036566" y="3797622"/>
                </a:lnTo>
                <a:lnTo>
                  <a:pt x="1902203" y="3804406"/>
                </a:lnTo>
                <a:cubicBezTo>
                  <a:pt x="851645" y="3804406"/>
                  <a:pt x="0" y="2952761"/>
                  <a:pt x="0" y="1902203"/>
                </a:cubicBezTo>
                <a:cubicBezTo>
                  <a:pt x="0" y="851645"/>
                  <a:pt x="851645" y="0"/>
                  <a:pt x="1902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: Shape 6"/>
          <p:cNvSpPr/>
          <p:nvPr/>
        </p:nvSpPr>
        <p:spPr bwMode="auto">
          <a:xfrm flipV="1">
            <a:off x="0" y="-1"/>
            <a:ext cx="1995768" cy="1635325"/>
          </a:xfrm>
          <a:custGeom>
            <a:avLst/>
            <a:gdLst>
              <a:gd name="connsiteX0" fmla="*/ 2052742 w 11970066"/>
              <a:gd name="connsiteY0" fmla="*/ 681 h 2803180"/>
              <a:gd name="connsiteX1" fmla="*/ 3386115 w 11970066"/>
              <a:gd name="connsiteY1" fmla="*/ 568859 h 2803180"/>
              <a:gd name="connsiteX2" fmla="*/ 3772186 w 11970066"/>
              <a:gd name="connsiteY2" fmla="*/ 999431 h 2803180"/>
              <a:gd name="connsiteX3" fmla="*/ 5714995 w 11970066"/>
              <a:gd name="connsiteY3" fmla="*/ 1237378 h 2803180"/>
              <a:gd name="connsiteX4" fmla="*/ 6636584 w 11970066"/>
              <a:gd name="connsiteY4" fmla="*/ 1973881 h 2803180"/>
              <a:gd name="connsiteX5" fmla="*/ 7371364 w 11970066"/>
              <a:gd name="connsiteY5" fmla="*/ 2155175 h 2803180"/>
              <a:gd name="connsiteX6" fmla="*/ 9077549 w 11970066"/>
              <a:gd name="connsiteY6" fmla="*/ 2189167 h 2803180"/>
              <a:gd name="connsiteX7" fmla="*/ 11667961 w 11970066"/>
              <a:gd name="connsiteY7" fmla="*/ 2529092 h 2803180"/>
              <a:gd name="connsiteX8" fmla="*/ 11848932 w 11970066"/>
              <a:gd name="connsiteY8" fmla="*/ 2675153 h 2803180"/>
              <a:gd name="connsiteX9" fmla="*/ 11970066 w 11970066"/>
              <a:gd name="connsiteY9" fmla="*/ 2803180 h 2803180"/>
              <a:gd name="connsiteX10" fmla="*/ 0 w 11970066"/>
              <a:gd name="connsiteY10" fmla="*/ 2803180 h 2803180"/>
              <a:gd name="connsiteX11" fmla="*/ 0 w 11970066"/>
              <a:gd name="connsiteY11" fmla="*/ 1132248 h 2803180"/>
              <a:gd name="connsiteX12" fmla="*/ 81355 w 11970066"/>
              <a:gd name="connsiteY12" fmla="*/ 1012355 h 2803180"/>
              <a:gd name="connsiteX13" fmla="*/ 1368583 w 11970066"/>
              <a:gd name="connsiteY13" fmla="*/ 92965 h 2803180"/>
              <a:gd name="connsiteX14" fmla="*/ 2052742 w 11970066"/>
              <a:gd name="connsiteY14" fmla="*/ 681 h 280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70066" h="2803180">
                <a:moveTo>
                  <a:pt x="2052742" y="681"/>
                </a:moveTo>
                <a:cubicBezTo>
                  <a:pt x="2564158" y="13339"/>
                  <a:pt x="3069319" y="202732"/>
                  <a:pt x="3386115" y="568859"/>
                </a:cubicBezTo>
                <a:cubicBezTo>
                  <a:pt x="3510654" y="716160"/>
                  <a:pt x="3610285" y="886122"/>
                  <a:pt x="3772186" y="999431"/>
                </a:cubicBezTo>
                <a:cubicBezTo>
                  <a:pt x="4295250" y="1373348"/>
                  <a:pt x="5117208" y="976769"/>
                  <a:pt x="5714995" y="1237378"/>
                </a:cubicBezTo>
                <a:cubicBezTo>
                  <a:pt x="6088612" y="1407340"/>
                  <a:pt x="6287874" y="1781257"/>
                  <a:pt x="6636584" y="1973881"/>
                </a:cubicBezTo>
                <a:cubicBezTo>
                  <a:pt x="6860754" y="2087190"/>
                  <a:pt x="7122286" y="2132513"/>
                  <a:pt x="7371364" y="2155175"/>
                </a:cubicBezTo>
                <a:cubicBezTo>
                  <a:pt x="7944244" y="2211829"/>
                  <a:pt x="8517123" y="2223160"/>
                  <a:pt x="9077549" y="2189167"/>
                </a:cubicBezTo>
                <a:cubicBezTo>
                  <a:pt x="9974230" y="2143844"/>
                  <a:pt x="10970542" y="2019205"/>
                  <a:pt x="11667961" y="2529092"/>
                </a:cubicBezTo>
                <a:cubicBezTo>
                  <a:pt x="11733344" y="2574415"/>
                  <a:pt x="11793278" y="2623279"/>
                  <a:pt x="11848932" y="2675153"/>
                </a:cubicBezTo>
                <a:lnTo>
                  <a:pt x="11970066" y="2803180"/>
                </a:lnTo>
                <a:lnTo>
                  <a:pt x="0" y="2803180"/>
                </a:lnTo>
                <a:lnTo>
                  <a:pt x="0" y="1132248"/>
                </a:lnTo>
                <a:lnTo>
                  <a:pt x="81355" y="1012355"/>
                </a:lnTo>
                <a:cubicBezTo>
                  <a:pt x="394843" y="594354"/>
                  <a:pt x="836178" y="254429"/>
                  <a:pt x="1368583" y="92965"/>
                </a:cubicBezTo>
                <a:cubicBezTo>
                  <a:pt x="1586526" y="25688"/>
                  <a:pt x="1820280" y="-5073"/>
                  <a:pt x="2052742" y="6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79400" dist="215900" dir="2700000" algn="tl" rotWithShape="0">
              <a:schemeClr val="lt1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1166" y="6378506"/>
            <a:ext cx="3649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d-ID" sz="1000" b="1" spc="300" dirty="0">
                <a:solidFill>
                  <a:srgbClr val="2B2B2B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www.bangongziyuan.com</a:t>
            </a:r>
            <a:endParaRPr kumimoji="0" lang="id-ID" sz="1000" b="1" i="0" u="none" strike="noStrike" kern="1200" cap="none" spc="300" normalizeH="0" baseline="0" noProof="0" dirty="0">
              <a:ln>
                <a:noFill/>
              </a:ln>
              <a:solidFill>
                <a:srgbClr val="2B2B2B">
                  <a:lumMod val="90000"/>
                  <a:lumOff val="1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10141294" y="3198168"/>
            <a:ext cx="2640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Trend Design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1513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: 圆角 31"/>
          <p:cNvSpPr/>
          <p:nvPr/>
        </p:nvSpPr>
        <p:spPr>
          <a:xfrm>
            <a:off x="901226" y="53736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: 圆角 32"/>
          <p:cNvSpPr/>
          <p:nvPr/>
        </p:nvSpPr>
        <p:spPr>
          <a:xfrm>
            <a:off x="2742755" y="53783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2496" y="2672811"/>
            <a:ext cx="6492483" cy="1357721"/>
            <a:chOff x="1512631" y="2710911"/>
            <a:chExt cx="6492483" cy="1357721"/>
          </a:xfrm>
        </p:grpSpPr>
        <p:sp>
          <p:nvSpPr>
            <p:cNvPr id="36" name="矩形 35"/>
            <p:cNvSpPr/>
            <p:nvPr/>
          </p:nvSpPr>
          <p:spPr bwMode="auto">
            <a:xfrm>
              <a:off x="1512631" y="2710911"/>
              <a:ext cx="649248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altLang="zh-CN" sz="4800" b="1" kern="100" dirty="0">
                  <a:cs typeface="+mn-ea"/>
                  <a:sym typeface="+mn-lt"/>
                </a:rPr>
                <a:t>21.2.3 </a:t>
              </a:r>
              <a:r>
                <a:rPr lang="zh-CN" altLang="en-US" sz="4800" b="1" kern="100" dirty="0">
                  <a:cs typeface="+mn-ea"/>
                  <a:sym typeface="+mn-lt"/>
                </a:rPr>
                <a:t>解一元二次方程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解一元二次方程之因式分解法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矩形 38"/>
          <p:cNvSpPr/>
          <p:nvPr/>
        </p:nvSpPr>
        <p:spPr bwMode="auto">
          <a:xfrm>
            <a:off x="863127" y="2165062"/>
            <a:ext cx="4339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第二十一章 一元二次方程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9398" y="40694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910936" y="1247719"/>
                <a:ext cx="14630400" cy="2500236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解下列方程: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(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) 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(x﹣2)+x﹣2=0;    </a:t>
                </a:r>
                <a:endParaRPr lang="en-US" altLang="zh-CN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(2) 5x</a:t>
                </a:r>
                <a:r>
                  <a:rPr lang="zh-CN" altLang="en-US" sz="24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﹣2x﹣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=x</a:t>
                </a:r>
                <a:r>
                  <a:rPr lang="en-US" altLang="zh-CN" sz="24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﹣2x+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8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36" y="1247719"/>
                <a:ext cx="14630400" cy="2500236"/>
              </a:xfrm>
              <a:prstGeom prst="rect">
                <a:avLst/>
              </a:prstGeom>
              <a:blipFill rotWithShape="1">
                <a:blip r:embed="rId2"/>
                <a:stretch>
                  <a:fillRect l="-625" b="-14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976439" y="4058527"/>
            <a:ext cx="8813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1)</a:t>
            </a:r>
            <a:r>
              <a:rPr lang="zh-CN" altLang="en-US" sz="2400" dirty="0">
                <a:cs typeface="+mn-ea"/>
                <a:sym typeface="+mn-lt"/>
              </a:rPr>
              <a:t>解: 因式分解，得 </a:t>
            </a:r>
            <a:r>
              <a:rPr lang="zh-CN" altLang="en-US" sz="2400" b="1" i="1" dirty="0">
                <a:cs typeface="+mn-ea"/>
                <a:sym typeface="+mn-lt"/>
              </a:rPr>
              <a:t>(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="1" i="1" dirty="0">
                <a:cs typeface="+mn-ea"/>
                <a:sym typeface="+mn-lt"/>
              </a:rPr>
              <a:t>﹣2)(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="1" i="1" dirty="0">
                <a:cs typeface="+mn-ea"/>
                <a:sym typeface="+mn-lt"/>
              </a:rPr>
              <a:t>+1)=0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07107" y="1140897"/>
            <a:ext cx="4040293" cy="1140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2)解：移项、合并同类项，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     得 </a:t>
            </a:r>
            <a:r>
              <a:rPr lang="en-US" altLang="zh-CN" sz="2400" b="1" dirty="0">
                <a:cs typeface="+mn-ea"/>
                <a:sym typeface="+mn-lt"/>
              </a:rPr>
              <a:t>4</a:t>
            </a:r>
            <a:r>
              <a:rPr lang="zh-CN" altLang="en-US" sz="2400" b="1" dirty="0">
                <a:cs typeface="+mn-ea"/>
                <a:sym typeface="+mn-lt"/>
              </a:rPr>
              <a:t>x</a:t>
            </a:r>
            <a:r>
              <a:rPr lang="zh-CN" altLang="en-US" sz="2400" b="1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﹣</a:t>
            </a:r>
            <a:r>
              <a:rPr lang="en-US" altLang="zh-CN" sz="2400" b="1" dirty="0">
                <a:cs typeface="+mn-ea"/>
                <a:sym typeface="+mn-lt"/>
              </a:rPr>
              <a:t>1=0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80176" y="4693148"/>
            <a:ext cx="8813800" cy="13081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800" dirty="0">
                <a:cs typeface="+mn-ea"/>
                <a:sym typeface="+mn-lt"/>
              </a:rPr>
              <a:t>∴</a:t>
            </a:r>
            <a:r>
              <a:rPr lang="en-US" altLang="zh-CN" sz="2800" b="1" i="1" dirty="0">
                <a:cs typeface="+mn-ea"/>
                <a:sym typeface="+mn-lt"/>
              </a:rPr>
              <a:t>x-</a:t>
            </a:r>
            <a:r>
              <a:rPr lang="zh-CN" altLang="en-US" sz="2800" b="1" i="1" dirty="0">
                <a:cs typeface="+mn-ea"/>
                <a:sym typeface="+mn-lt"/>
              </a:rPr>
              <a:t>2</a:t>
            </a:r>
            <a:r>
              <a:rPr lang="zh-CN" altLang="en-US" sz="2800" dirty="0">
                <a:cs typeface="+mn-ea"/>
                <a:sym typeface="+mn-lt"/>
              </a:rPr>
              <a:t>=0或</a:t>
            </a:r>
            <a:r>
              <a:rPr lang="zh-CN" altLang="en-US" sz="2800" b="1" i="1" dirty="0">
                <a:cs typeface="+mn-ea"/>
                <a:sym typeface="+mn-lt"/>
              </a:rPr>
              <a:t>x+1=0</a:t>
            </a:r>
            <a:endParaRPr lang="zh-CN" altLang="en-US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i="1" dirty="0">
                <a:cs typeface="+mn-ea"/>
                <a:sym typeface="+mn-lt"/>
              </a:rPr>
              <a:t>x</a:t>
            </a:r>
            <a:r>
              <a:rPr lang="zh-CN" altLang="en-US" sz="2800" baseline="-25000" dirty="0">
                <a:cs typeface="+mn-ea"/>
                <a:sym typeface="+mn-lt"/>
              </a:rPr>
              <a:t>1</a:t>
            </a:r>
            <a:r>
              <a:rPr lang="en-US" altLang="zh-CN" sz="2800" dirty="0">
                <a:cs typeface="+mn-ea"/>
                <a:sym typeface="+mn-lt"/>
              </a:rPr>
              <a:t>=</a:t>
            </a:r>
            <a:r>
              <a:rPr lang="zh-CN" altLang="en-US" sz="2800" dirty="0">
                <a:cs typeface="+mn-ea"/>
                <a:sym typeface="+mn-lt"/>
              </a:rPr>
              <a:t>2, </a:t>
            </a:r>
            <a:r>
              <a:rPr lang="en-US" altLang="zh-CN" sz="2800" b="1" i="1" dirty="0">
                <a:cs typeface="+mn-ea"/>
                <a:sym typeface="+mn-lt"/>
              </a:rPr>
              <a:t>x</a:t>
            </a:r>
            <a:r>
              <a:rPr lang="en-US" altLang="zh-CN" sz="2800" baseline="-25000" dirty="0">
                <a:cs typeface="+mn-ea"/>
                <a:sym typeface="+mn-lt"/>
              </a:rPr>
              <a:t>2</a:t>
            </a:r>
            <a:r>
              <a:rPr lang="zh-CN" altLang="en-US" sz="2800" dirty="0">
                <a:cs typeface="+mn-ea"/>
                <a:sym typeface="+mn-lt"/>
              </a:rPr>
              <a:t>=﹣1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422611" y="2220790"/>
            <a:ext cx="2750089" cy="1140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因式分解，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得 </a:t>
            </a:r>
            <a:r>
              <a:rPr lang="zh-CN" altLang="en-US" sz="2400" b="1" dirty="0">
                <a:cs typeface="+mn-ea"/>
                <a:sym typeface="+mn-lt"/>
              </a:rPr>
              <a:t>(2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+1)(2x-1)=0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22611" y="3318364"/>
            <a:ext cx="3410489" cy="11344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∴</a:t>
            </a:r>
            <a:r>
              <a:rPr lang="zh-CN" altLang="en-US" sz="2400" b="1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+1</a:t>
            </a:r>
            <a:r>
              <a:rPr lang="zh-CN" altLang="en-US" sz="2400" dirty="0">
                <a:cs typeface="+mn-ea"/>
                <a:sym typeface="+mn-lt"/>
              </a:rPr>
              <a:t>=0或</a:t>
            </a:r>
            <a:r>
              <a:rPr lang="zh-CN" altLang="en-US" sz="2400" b="1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﹣1</a:t>
            </a:r>
            <a:r>
              <a:rPr lang="zh-CN" altLang="en-US" sz="2400" dirty="0">
                <a:cs typeface="+mn-ea"/>
                <a:sym typeface="+mn-lt"/>
              </a:rPr>
              <a:t>=0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x</a:t>
            </a:r>
            <a:r>
              <a:rPr lang="zh-CN" altLang="en-US" sz="2400" baseline="-25000" dirty="0">
                <a:cs typeface="+mn-ea"/>
                <a:sym typeface="+mn-lt"/>
              </a:rPr>
              <a:t>1</a:t>
            </a:r>
            <a:r>
              <a:rPr lang="en-US" altLang="zh-CN" sz="2400" dirty="0">
                <a:cs typeface="+mn-ea"/>
                <a:sym typeface="+mn-lt"/>
              </a:rPr>
              <a:t>=0.5,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en-US" altLang="zh-CN" sz="2400" baseline="-25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=﹣</a:t>
            </a:r>
            <a:r>
              <a:rPr lang="en-US" altLang="zh-CN" sz="2400" dirty="0">
                <a:cs typeface="+mn-ea"/>
                <a:sym typeface="+mn-lt"/>
              </a:rPr>
              <a:t>0.5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096000" y="4985664"/>
            <a:ext cx="3900724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尝试用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配方法和公式法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求方程的解？</a:t>
            </a:r>
          </a:p>
        </p:txBody>
      </p:sp>
      <p:sp>
        <p:nvSpPr>
          <p:cNvPr id="15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914401" y="1395519"/>
          <a:ext cx="10058398" cy="38368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4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5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解一元二次方程过程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适用范围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配方法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先配方，再降次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所有一元二次方程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公式法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利用求根公式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所有一元二次方程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因式分解法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右化零，左分解，两因式，各求解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仅部分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10094" y="5716435"/>
            <a:ext cx="11371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解一元二次方程的基本思路是</a:t>
            </a:r>
            <a:r>
              <a:rPr lang="en-US" altLang="zh-CN" sz="2400" dirty="0">
                <a:cs typeface="+mn-ea"/>
                <a:sym typeface="+mn-lt"/>
              </a:rPr>
              <a:t>:</a:t>
            </a:r>
            <a:r>
              <a:rPr lang="zh-CN" altLang="en-US" sz="2400" b="1" dirty="0">
                <a:cs typeface="+mn-ea"/>
                <a:sym typeface="+mn-lt"/>
              </a:rPr>
              <a:t>将二次方程化为一次方程，即降次。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5791" y="1082995"/>
            <a:ext cx="9656543" cy="49284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1.方程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x(x+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)=0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的根是(      )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A.x=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     B.x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0   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C.x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=0,x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=﹣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D.x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=0,x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2.方程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(x-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)(x+3)=0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的解是(        )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A.x=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     B.x=﹣3    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C.x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=3       D.x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=﹣3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3.方程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2x</a:t>
            </a:r>
            <a:r>
              <a:rPr lang="en-US" altLang="zh-CN" sz="2000" b="1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=3x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的解为(      )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A.0        B.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C.﹣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D.0或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笑脸 3"/>
          <p:cNvSpPr/>
          <p:nvPr/>
        </p:nvSpPr>
        <p:spPr>
          <a:xfrm>
            <a:off x="844845" y="2530205"/>
            <a:ext cx="362404" cy="3505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2796540" y="4389123"/>
            <a:ext cx="362404" cy="3505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笑脸 9"/>
          <p:cNvSpPr/>
          <p:nvPr/>
        </p:nvSpPr>
        <p:spPr>
          <a:xfrm>
            <a:off x="4109812" y="5601978"/>
            <a:ext cx="362404" cy="3505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5249" y="1278632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解下列方程:</a:t>
            </a:r>
          </a:p>
        </p:txBody>
      </p:sp>
      <p:graphicFrame>
        <p:nvGraphicFramePr>
          <p:cNvPr id="8" name="内容占位符 14348"/>
          <p:cNvGraphicFramePr>
            <a:graphicFrameLocks noChangeAspect="1"/>
          </p:cNvGraphicFramePr>
          <p:nvPr/>
        </p:nvGraphicFramePr>
        <p:xfrm>
          <a:off x="745249" y="1938880"/>
          <a:ext cx="9885362" cy="1164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203700" imgH="495300" progId="">
                  <p:embed/>
                </p:oleObj>
              </mc:Choice>
              <mc:Fallback>
                <p:oleObj r:id="rId2" imgW="4203700" imgH="495300" progId="">
                  <p:embed/>
                  <p:pic>
                    <p:nvPicPr>
                      <p:cNvPr id="0" name="内容占位符 14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49" y="1938880"/>
                        <a:ext cx="9885362" cy="116412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流程图: 多文档 8"/>
          <p:cNvSpPr/>
          <p:nvPr/>
        </p:nvSpPr>
        <p:spPr>
          <a:xfrm>
            <a:off x="3187390" y="3947387"/>
            <a:ext cx="5253644" cy="918295"/>
          </a:xfrm>
          <a:prstGeom prst="flowChartMultidocument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zh-CN" altLang="en-US" sz="2665" b="1" dirty="0">
                <a:solidFill>
                  <a:schemeClr val="bg1"/>
                </a:solidFill>
                <a:cs typeface="+mn-ea"/>
                <a:sym typeface="+mn-lt"/>
              </a:rPr>
              <a:t>尽可能用多种方法解方程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99456" y="1174127"/>
            <a:ext cx="1067217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．解方程                                        ，最简便的方法是（    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A．配方法  B．公式法	C．因式分解法	D．直接开平方法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76106" y="2696562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对象 8" descr="eqId9dbbc47a6ce042c882f013d1566fa88f"/>
          <p:cNvGraphicFramePr>
            <a:graphicFrameLocks noChangeAspect="1"/>
          </p:cNvGraphicFramePr>
          <p:nvPr/>
        </p:nvGraphicFramePr>
        <p:xfrm>
          <a:off x="2894562" y="1213026"/>
          <a:ext cx="3061831" cy="528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320800" imgH="228600" progId="Equation.DSMT4">
                  <p:embed/>
                </p:oleObj>
              </mc:Choice>
              <mc:Fallback>
                <p:oleObj r:id="rId2" imgW="1320800" imgH="228600" progId="Equation.DSMT4">
                  <p:embed/>
                  <p:pic>
                    <p:nvPicPr>
                      <p:cNvPr id="0" name="对象 8" descr="eqId9dbbc47a6ce042c882f013d1566fa88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562" y="1213026"/>
                        <a:ext cx="3061831" cy="5286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185037" y="2549905"/>
            <a:ext cx="86990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∵</a:t>
            </a:r>
            <a:r>
              <a:rPr lang="zh-CN" altLang="zh-CN" sz="2000" kern="100" dirty="0">
                <a:cs typeface="+mn-ea"/>
                <a:sym typeface="+mn-lt"/>
              </a:rPr>
              <a:t>方程中有公因式（</a:t>
            </a:r>
            <a:r>
              <a:rPr lang="en-US" altLang="zh-CN" sz="2000" kern="100" dirty="0">
                <a:cs typeface="+mn-ea"/>
                <a:sym typeface="+mn-lt"/>
              </a:rPr>
              <a:t>x-1</a:t>
            </a:r>
            <a:r>
              <a:rPr lang="zh-CN" altLang="zh-CN" sz="2000" kern="100" dirty="0">
                <a:cs typeface="+mn-ea"/>
                <a:sym typeface="+mn-lt"/>
              </a:rPr>
              <a:t>），故可采用因式分解法求解，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故选</a:t>
            </a:r>
            <a:r>
              <a:rPr lang="en-US" altLang="zh-CN" sz="2000" kern="100" dirty="0">
                <a:cs typeface="+mn-ea"/>
                <a:sym typeface="+mn-lt"/>
              </a:rPr>
              <a:t>C.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【点睛】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此题主要考查一元二次方程的解法，解题的关键是根据方程的特点选择合适的方法</a:t>
            </a:r>
            <a:r>
              <a:rPr lang="en-US" altLang="zh-CN" sz="2000" kern="100" dirty="0">
                <a:cs typeface="+mn-ea"/>
                <a:sym typeface="+mn-lt"/>
              </a:rPr>
              <a:t>.</a:t>
            </a:r>
            <a:endParaRPr lang="zh-CN" altLang="zh-CN" sz="2000" kern="100" dirty="0">
              <a:cs typeface="+mn-ea"/>
              <a:sym typeface="+mn-lt"/>
            </a:endParaRPr>
          </a:p>
        </p:txBody>
      </p:sp>
      <p:sp>
        <p:nvSpPr>
          <p:cNvPr id="14" name="笑脸 13"/>
          <p:cNvSpPr/>
          <p:nvPr/>
        </p:nvSpPr>
        <p:spPr>
          <a:xfrm>
            <a:off x="4816798" y="1839726"/>
            <a:ext cx="470264" cy="51380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1154" y="1198661"/>
            <a:ext cx="10981509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．若等腰三角形的底和腰是方程                                     的两个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根，则这个三角形的周长为（    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A．9	   B．12	  C．9或12	D．不能确定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104745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6" name="对象 5" descr="eqId7a7bd22403b448948f87d5ec54359833"/>
          <p:cNvGraphicFramePr>
            <a:graphicFrameLocks noChangeAspect="1"/>
          </p:cNvGraphicFramePr>
          <p:nvPr/>
        </p:nvGraphicFramePr>
        <p:xfrm>
          <a:off x="5858328" y="1287803"/>
          <a:ext cx="2557680" cy="511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003300" imgH="203200" progId="Equation.DSMT4">
                  <p:embed/>
                </p:oleObj>
              </mc:Choice>
              <mc:Fallback>
                <p:oleObj r:id="rId2" imgW="1003300" imgH="203200" progId="Equation.DSMT4">
                  <p:embed/>
                  <p:pic>
                    <p:nvPicPr>
                      <p:cNvPr id="0" name="对象 5" descr="eqId7a7bd22403b448948f87d5ec543598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8328" y="1287803"/>
                        <a:ext cx="2557680" cy="511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045028" y="3063569"/>
            <a:ext cx="10554789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【分析】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先求出这个方程，再根据等腰三角形及三角形的构成即可求出周长.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【详解】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解方程                                           得x1=2,x2=5,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∵三角形为等腰三角形</a:t>
            </a:r>
            <a:endParaRPr lang="en-US" altLang="zh-CN" sz="20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∴腰为5，底为2,（腰为2，底为5舍去）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故周长为12。</a:t>
            </a:r>
          </a:p>
        </p:txBody>
      </p:sp>
      <p:graphicFrame>
        <p:nvGraphicFramePr>
          <p:cNvPr id="14" name="对象 13" descr="eqId7a7bd22403b448948f87d5ec54359833"/>
          <p:cNvGraphicFramePr>
            <a:graphicFrameLocks noChangeAspect="1"/>
          </p:cNvGraphicFramePr>
          <p:nvPr/>
        </p:nvGraphicFramePr>
        <p:xfrm>
          <a:off x="2156916" y="4444535"/>
          <a:ext cx="2556933" cy="512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03300" imgH="203200" progId="Equation.DSMT4">
                  <p:embed/>
                </p:oleObj>
              </mc:Choice>
              <mc:Fallback>
                <p:oleObj r:id="rId4" imgW="1003300" imgH="203200" progId="Equation.DSMT4">
                  <p:embed/>
                  <p:pic>
                    <p:nvPicPr>
                      <p:cNvPr id="0" name="对象 13" descr="eqId7a7bd22403b448948f87d5ec543598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916" y="4444535"/>
                        <a:ext cx="2556933" cy="512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笑脸 14"/>
          <p:cNvSpPr/>
          <p:nvPr/>
        </p:nvSpPr>
        <p:spPr>
          <a:xfrm>
            <a:off x="2195016" y="2462891"/>
            <a:ext cx="470264" cy="51380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8" r="6796"/>
          <a:stretch>
            <a:fillRect/>
          </a:stretch>
        </p:blipFill>
        <p:spPr>
          <a:xfrm>
            <a:off x="7555524" y="0"/>
            <a:ext cx="4636477" cy="6858000"/>
          </a:xfrm>
        </p:spPr>
      </p:pic>
      <p:sp>
        <p:nvSpPr>
          <p:cNvPr id="9" name="Freeform: Shape 8"/>
          <p:cNvSpPr/>
          <p:nvPr/>
        </p:nvSpPr>
        <p:spPr>
          <a:xfrm>
            <a:off x="10155434" y="1526797"/>
            <a:ext cx="2036566" cy="3804406"/>
          </a:xfrm>
          <a:custGeom>
            <a:avLst/>
            <a:gdLst>
              <a:gd name="connsiteX0" fmla="*/ 1902203 w 2036566"/>
              <a:gd name="connsiteY0" fmla="*/ 0 h 3804406"/>
              <a:gd name="connsiteX1" fmla="*/ 2036566 w 2036566"/>
              <a:gd name="connsiteY1" fmla="*/ 6785 h 3804406"/>
              <a:gd name="connsiteX2" fmla="*/ 2036566 w 2036566"/>
              <a:gd name="connsiteY2" fmla="*/ 3797622 h 3804406"/>
              <a:gd name="connsiteX3" fmla="*/ 1902203 w 2036566"/>
              <a:gd name="connsiteY3" fmla="*/ 3804406 h 3804406"/>
              <a:gd name="connsiteX4" fmla="*/ 0 w 2036566"/>
              <a:gd name="connsiteY4" fmla="*/ 1902203 h 3804406"/>
              <a:gd name="connsiteX5" fmla="*/ 1902203 w 2036566"/>
              <a:gd name="connsiteY5" fmla="*/ 0 h 38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566" h="3804406">
                <a:moveTo>
                  <a:pt x="1902203" y="0"/>
                </a:moveTo>
                <a:lnTo>
                  <a:pt x="2036566" y="6785"/>
                </a:lnTo>
                <a:lnTo>
                  <a:pt x="2036566" y="3797622"/>
                </a:lnTo>
                <a:lnTo>
                  <a:pt x="1902203" y="3804406"/>
                </a:lnTo>
                <a:cubicBezTo>
                  <a:pt x="851645" y="3804406"/>
                  <a:pt x="0" y="2952761"/>
                  <a:pt x="0" y="1902203"/>
                </a:cubicBezTo>
                <a:cubicBezTo>
                  <a:pt x="0" y="851645"/>
                  <a:pt x="851645" y="0"/>
                  <a:pt x="1902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: Shape 6"/>
          <p:cNvSpPr/>
          <p:nvPr/>
        </p:nvSpPr>
        <p:spPr bwMode="auto">
          <a:xfrm flipV="1">
            <a:off x="0" y="-1"/>
            <a:ext cx="1995768" cy="1635325"/>
          </a:xfrm>
          <a:custGeom>
            <a:avLst/>
            <a:gdLst>
              <a:gd name="connsiteX0" fmla="*/ 2052742 w 11970066"/>
              <a:gd name="connsiteY0" fmla="*/ 681 h 2803180"/>
              <a:gd name="connsiteX1" fmla="*/ 3386115 w 11970066"/>
              <a:gd name="connsiteY1" fmla="*/ 568859 h 2803180"/>
              <a:gd name="connsiteX2" fmla="*/ 3772186 w 11970066"/>
              <a:gd name="connsiteY2" fmla="*/ 999431 h 2803180"/>
              <a:gd name="connsiteX3" fmla="*/ 5714995 w 11970066"/>
              <a:gd name="connsiteY3" fmla="*/ 1237378 h 2803180"/>
              <a:gd name="connsiteX4" fmla="*/ 6636584 w 11970066"/>
              <a:gd name="connsiteY4" fmla="*/ 1973881 h 2803180"/>
              <a:gd name="connsiteX5" fmla="*/ 7371364 w 11970066"/>
              <a:gd name="connsiteY5" fmla="*/ 2155175 h 2803180"/>
              <a:gd name="connsiteX6" fmla="*/ 9077549 w 11970066"/>
              <a:gd name="connsiteY6" fmla="*/ 2189167 h 2803180"/>
              <a:gd name="connsiteX7" fmla="*/ 11667961 w 11970066"/>
              <a:gd name="connsiteY7" fmla="*/ 2529092 h 2803180"/>
              <a:gd name="connsiteX8" fmla="*/ 11848932 w 11970066"/>
              <a:gd name="connsiteY8" fmla="*/ 2675153 h 2803180"/>
              <a:gd name="connsiteX9" fmla="*/ 11970066 w 11970066"/>
              <a:gd name="connsiteY9" fmla="*/ 2803180 h 2803180"/>
              <a:gd name="connsiteX10" fmla="*/ 0 w 11970066"/>
              <a:gd name="connsiteY10" fmla="*/ 2803180 h 2803180"/>
              <a:gd name="connsiteX11" fmla="*/ 0 w 11970066"/>
              <a:gd name="connsiteY11" fmla="*/ 1132248 h 2803180"/>
              <a:gd name="connsiteX12" fmla="*/ 81355 w 11970066"/>
              <a:gd name="connsiteY12" fmla="*/ 1012355 h 2803180"/>
              <a:gd name="connsiteX13" fmla="*/ 1368583 w 11970066"/>
              <a:gd name="connsiteY13" fmla="*/ 92965 h 2803180"/>
              <a:gd name="connsiteX14" fmla="*/ 2052742 w 11970066"/>
              <a:gd name="connsiteY14" fmla="*/ 681 h 280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70066" h="2803180">
                <a:moveTo>
                  <a:pt x="2052742" y="681"/>
                </a:moveTo>
                <a:cubicBezTo>
                  <a:pt x="2564158" y="13339"/>
                  <a:pt x="3069319" y="202732"/>
                  <a:pt x="3386115" y="568859"/>
                </a:cubicBezTo>
                <a:cubicBezTo>
                  <a:pt x="3510654" y="716160"/>
                  <a:pt x="3610285" y="886122"/>
                  <a:pt x="3772186" y="999431"/>
                </a:cubicBezTo>
                <a:cubicBezTo>
                  <a:pt x="4295250" y="1373348"/>
                  <a:pt x="5117208" y="976769"/>
                  <a:pt x="5714995" y="1237378"/>
                </a:cubicBezTo>
                <a:cubicBezTo>
                  <a:pt x="6088612" y="1407340"/>
                  <a:pt x="6287874" y="1781257"/>
                  <a:pt x="6636584" y="1973881"/>
                </a:cubicBezTo>
                <a:cubicBezTo>
                  <a:pt x="6860754" y="2087190"/>
                  <a:pt x="7122286" y="2132513"/>
                  <a:pt x="7371364" y="2155175"/>
                </a:cubicBezTo>
                <a:cubicBezTo>
                  <a:pt x="7944244" y="2211829"/>
                  <a:pt x="8517123" y="2223160"/>
                  <a:pt x="9077549" y="2189167"/>
                </a:cubicBezTo>
                <a:cubicBezTo>
                  <a:pt x="9974230" y="2143844"/>
                  <a:pt x="10970542" y="2019205"/>
                  <a:pt x="11667961" y="2529092"/>
                </a:cubicBezTo>
                <a:cubicBezTo>
                  <a:pt x="11733344" y="2574415"/>
                  <a:pt x="11793278" y="2623279"/>
                  <a:pt x="11848932" y="2675153"/>
                </a:cubicBezTo>
                <a:lnTo>
                  <a:pt x="11970066" y="2803180"/>
                </a:lnTo>
                <a:lnTo>
                  <a:pt x="0" y="2803180"/>
                </a:lnTo>
                <a:lnTo>
                  <a:pt x="0" y="1132248"/>
                </a:lnTo>
                <a:lnTo>
                  <a:pt x="81355" y="1012355"/>
                </a:lnTo>
                <a:cubicBezTo>
                  <a:pt x="394843" y="594354"/>
                  <a:pt x="836178" y="254429"/>
                  <a:pt x="1368583" y="92965"/>
                </a:cubicBezTo>
                <a:cubicBezTo>
                  <a:pt x="1586526" y="25688"/>
                  <a:pt x="1820280" y="-5073"/>
                  <a:pt x="2052742" y="6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79400" dist="215900" dir="2700000" algn="tl" rotWithShape="0">
              <a:schemeClr val="lt1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1166" y="6378506"/>
            <a:ext cx="3649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d-ID" altLang="zh-CN" sz="1000" b="1" spc="300" dirty="0">
                <a:solidFill>
                  <a:srgbClr val="2B2B2B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www.bangongziyuan.com</a:t>
            </a:r>
          </a:p>
        </p:txBody>
      </p:sp>
      <p:sp>
        <p:nvSpPr>
          <p:cNvPr id="35" name="Rectangle 34"/>
          <p:cNvSpPr/>
          <p:nvPr/>
        </p:nvSpPr>
        <p:spPr>
          <a:xfrm rot="5400000">
            <a:off x="10141294" y="3198168"/>
            <a:ext cx="2640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Trend Design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1513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: 圆角 31"/>
          <p:cNvSpPr/>
          <p:nvPr/>
        </p:nvSpPr>
        <p:spPr>
          <a:xfrm>
            <a:off x="901226" y="53736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: 圆角 32"/>
          <p:cNvSpPr/>
          <p:nvPr/>
        </p:nvSpPr>
        <p:spPr>
          <a:xfrm>
            <a:off x="2742755" y="53783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2496" y="2672811"/>
            <a:ext cx="5868914" cy="1357721"/>
            <a:chOff x="1512631" y="2710911"/>
            <a:chExt cx="5868914" cy="1357721"/>
          </a:xfrm>
        </p:grpSpPr>
        <p:sp>
          <p:nvSpPr>
            <p:cNvPr id="36" name="矩形 35"/>
            <p:cNvSpPr/>
            <p:nvPr/>
          </p:nvSpPr>
          <p:spPr bwMode="auto">
            <a:xfrm>
              <a:off x="1512631" y="2710911"/>
              <a:ext cx="586891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48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解一元二次方程之因式分解法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矩形 38"/>
          <p:cNvSpPr/>
          <p:nvPr/>
        </p:nvSpPr>
        <p:spPr bwMode="auto">
          <a:xfrm>
            <a:off x="863127" y="2165062"/>
            <a:ext cx="4339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第二十一章 一元二次方程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9398" y="40694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83885" y="2340391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会用因式分解法解一元二次方程。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能根据具体的一元二次方程的特征，灵活选择方程的解法，体会解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决问题的多样性。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3885" y="4124786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83884" y="4924105"/>
            <a:ext cx="10620715" cy="111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重点：运用因式分解法求解一元二次方程。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难点：灵活应用各种因式分解法解一元二次方程。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9030" y="1209857"/>
            <a:ext cx="7263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我们已经学过对一个多项式进行因式分解的方法为：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1202661" y="2267442"/>
            <a:ext cx="836920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① </a:t>
            </a:r>
            <a:r>
              <a:rPr lang="zh-CN" altLang="en-US" sz="2400" b="1" dirty="0">
                <a:cs typeface="+mn-ea"/>
                <a:sym typeface="+mn-lt"/>
              </a:rPr>
              <a:t>提公因式法：</a:t>
            </a:r>
            <a:r>
              <a:rPr lang="en-US" altLang="zh-CN" sz="2400" b="1" dirty="0">
                <a:cs typeface="+mn-ea"/>
                <a:sym typeface="+mn-lt"/>
              </a:rPr>
              <a:t> pa+ pb + pc=p(</a:t>
            </a:r>
            <a:r>
              <a:rPr lang="en-US" altLang="zh-CN" sz="2400" b="1" dirty="0" err="1">
                <a:cs typeface="+mn-ea"/>
                <a:sym typeface="+mn-lt"/>
              </a:rPr>
              <a:t>a+b+c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1203222" y="3363175"/>
            <a:ext cx="8368497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b="1">
                <a:cs typeface="+mn-ea"/>
                <a:sym typeface="+mn-lt"/>
              </a:rPr>
              <a:t>② </a:t>
            </a:r>
            <a:r>
              <a:rPr lang="zh-CN" altLang="en-US" sz="2400" b="1">
                <a:cs typeface="+mn-ea"/>
                <a:sym typeface="+mn-lt"/>
              </a:rPr>
              <a:t>平方差公式：</a:t>
            </a:r>
            <a:r>
              <a:rPr lang="en-US" altLang="zh-CN" sz="2400" b="1">
                <a:cs typeface="+mn-ea"/>
                <a:sym typeface="+mn-lt"/>
              </a:rPr>
              <a:t> 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-b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=(</a:t>
            </a:r>
            <a:r>
              <a:rPr lang="en-US" altLang="zh-CN" sz="2400" b="1" dirty="0" err="1">
                <a:cs typeface="+mn-ea"/>
                <a:sym typeface="+mn-lt"/>
              </a:rPr>
              <a:t>a+b</a:t>
            </a:r>
            <a:r>
              <a:rPr lang="en-US" altLang="zh-CN" sz="2400" b="1" dirty="0">
                <a:cs typeface="+mn-ea"/>
                <a:sym typeface="+mn-lt"/>
              </a:rPr>
              <a:t>)(a-b)</a:t>
            </a:r>
            <a:endParaRPr lang="en-US" altLang="zh-CN" sz="2400" b="1">
              <a:cs typeface="+mn-ea"/>
              <a:sym typeface="+mn-lt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201815" y="4458908"/>
            <a:ext cx="836920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③ </a:t>
            </a:r>
            <a:r>
              <a:rPr lang="zh-CN" altLang="en-US" sz="2400" b="1" dirty="0">
                <a:cs typeface="+mn-ea"/>
                <a:sym typeface="+mn-lt"/>
              </a:rPr>
              <a:t>完全平方公式：</a:t>
            </a:r>
            <a:r>
              <a:rPr lang="en-US" altLang="zh-CN" sz="2400" b="1" dirty="0">
                <a:cs typeface="+mn-ea"/>
                <a:sym typeface="+mn-lt"/>
              </a:rPr>
              <a:t> a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±2ab</a:t>
            </a:r>
            <a:r>
              <a:rPr lang="en-US" altLang="zh-CN" sz="2400" b="1">
                <a:cs typeface="+mn-ea"/>
                <a:sym typeface="+mn-lt"/>
              </a:rPr>
              <a:t>+b</a:t>
            </a:r>
            <a:r>
              <a:rPr lang="en-US" altLang="zh-CN" sz="2400" b="1" baseline="3000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=(</a:t>
            </a:r>
            <a:r>
              <a:rPr lang="en-US" altLang="zh-CN" sz="2400" b="1" dirty="0" err="1">
                <a:cs typeface="+mn-ea"/>
                <a:sym typeface="+mn-lt"/>
              </a:rPr>
              <a:t>a±b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1201815" y="5554640"/>
            <a:ext cx="836920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④ “</a:t>
            </a:r>
            <a:r>
              <a:rPr lang="zh-CN" altLang="en-US" sz="2400" b="1" dirty="0">
                <a:cs typeface="+mn-ea"/>
                <a:sym typeface="+mn-lt"/>
              </a:rPr>
              <a:t>十</a:t>
            </a:r>
            <a:r>
              <a:rPr lang="en-US" altLang="zh-CN" sz="2400" b="1" dirty="0">
                <a:cs typeface="+mn-ea"/>
                <a:sym typeface="+mn-lt"/>
              </a:rPr>
              <a:t>”</a:t>
            </a:r>
            <a:r>
              <a:rPr lang="zh-CN" altLang="en-US" sz="2400" b="1" dirty="0">
                <a:cs typeface="+mn-ea"/>
                <a:sym typeface="+mn-lt"/>
              </a:rPr>
              <a:t>字相乘法：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+(</a:t>
            </a:r>
            <a:r>
              <a:rPr lang="en-US" altLang="zh-CN" sz="2400" b="1" dirty="0" err="1">
                <a:cs typeface="+mn-ea"/>
                <a:sym typeface="+mn-lt"/>
              </a:rPr>
              <a:t>p+q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r>
              <a:rPr lang="en-US" altLang="zh-CN" sz="2400" b="1" dirty="0" err="1">
                <a:cs typeface="+mn-ea"/>
                <a:sym typeface="+mn-lt"/>
              </a:rPr>
              <a:t>x+pq</a:t>
            </a:r>
            <a:r>
              <a:rPr lang="en-US" altLang="zh-CN" sz="2400" b="1" dirty="0">
                <a:cs typeface="+mn-ea"/>
                <a:sym typeface="+mn-lt"/>
              </a:rPr>
              <a:t> = (</a:t>
            </a:r>
            <a:r>
              <a:rPr lang="en-US" altLang="zh-CN" sz="2400" b="1" dirty="0" err="1">
                <a:cs typeface="+mn-ea"/>
                <a:sym typeface="+mn-lt"/>
              </a:rPr>
              <a:t>x+p</a:t>
            </a:r>
            <a:r>
              <a:rPr lang="en-US" altLang="zh-CN" sz="2400" b="1" dirty="0">
                <a:cs typeface="+mn-ea"/>
                <a:sym typeface="+mn-lt"/>
              </a:rPr>
              <a:t>)(</a:t>
            </a:r>
            <a:r>
              <a:rPr lang="en-US" altLang="zh-CN" sz="2400" b="1" dirty="0" err="1">
                <a:cs typeface="+mn-ea"/>
                <a:sym typeface="+mn-lt"/>
              </a:rPr>
              <a:t>x+q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565695" y="1144878"/>
            <a:ext cx="10682875" cy="18506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根据物理学规律,如果把一个物体从地面以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10m/s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的速度竖直上抛，那么物体经过</a:t>
            </a:r>
            <a:r>
              <a:rPr lang="zh-CN" altLang="en-US" sz="2000" i="1" dirty="0">
                <a:solidFill>
                  <a:srgbClr val="FF0000"/>
                </a:solidFill>
                <a:cs typeface="+mn-ea"/>
                <a:sym typeface="+mn-lt"/>
              </a:rPr>
              <a:t>x 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s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离地面的高度(单位：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)为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10x-4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000" baseline="300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en-US" altLang="zh-CN" sz="2000" baseline="300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根据上述规律,物体经过多少秒落回地面(结果保留小数点后两位)?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                                  </a:t>
            </a:r>
            <a:r>
              <a:rPr lang="zh-CN" altLang="en-US" sz="2000" i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en-US" altLang="zh-CN" sz="2000" i="1" baseline="30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71981" y="3549553"/>
            <a:ext cx="7218680" cy="1140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设物体经过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x秒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落回地面,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即   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10x-4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9x</a:t>
            </a:r>
            <a:r>
              <a:rPr lang="zh-CN" altLang="en-US" sz="2400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=0  ①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093217" y="5220371"/>
            <a:ext cx="234260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1504923" y="5022062"/>
            <a:ext cx="167428" cy="1579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4793" y="5345437"/>
            <a:ext cx="3519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小球最终回到地面，</a:t>
            </a:r>
            <a:endParaRPr lang="en-US" altLang="zh-CN" sz="2000" dirty="0">
              <a:cs typeface="+mn-ea"/>
              <a:sym typeface="+mn-lt"/>
            </a:endParaRPr>
          </a:p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此时离地高度为</a:t>
            </a:r>
            <a:r>
              <a:rPr lang="en-US" altLang="zh-CN" sz="2000" dirty="0">
                <a:cs typeface="+mn-ea"/>
                <a:sym typeface="+mn-lt"/>
              </a:rPr>
              <a:t>0</a:t>
            </a:r>
            <a:endParaRPr lang="zh-CN" altLang="en-US" sz="2000" dirty="0">
              <a:cs typeface="+mn-ea"/>
              <a:sym typeface="+mn-lt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19" y="4799922"/>
            <a:ext cx="1798916" cy="1798916"/>
          </a:xfrm>
          <a:prstGeom prst="rect">
            <a:avLst/>
          </a:prstGeom>
        </p:spPr>
      </p:pic>
      <p:sp>
        <p:nvSpPr>
          <p:cNvPr id="34" name="文本框 33"/>
          <p:cNvSpPr txBox="1"/>
          <p:nvPr/>
        </p:nvSpPr>
        <p:spPr>
          <a:xfrm>
            <a:off x="9148591" y="3429000"/>
            <a:ext cx="2437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尝试用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配方法和公式法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求方程的解？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9136E-6 L 0.03368 -0.24753 C 0.04079 -0.30277 0.05138 -0.33302 0.06232 -0.33302 C 0.075 -0.33302 0.08506 -0.30277 0.09218 -0.24753 L 0.12604 -4.69136E-6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" grpId="0" animBg="1"/>
      <p:bldP spid="7" grpId="1" animBg="1"/>
      <p:bldP spid="9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6096001" y="1002824"/>
            <a:ext cx="0" cy="5733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306382" y="126292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000" b="1" dirty="0">
                <a:cs typeface="+mn-ea"/>
                <a:sym typeface="+mn-lt"/>
              </a:rPr>
              <a:t>配方法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52032" y="1237933"/>
            <a:ext cx="183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10x-4</a:t>
            </a:r>
            <a:r>
              <a:rPr lang="en-US" altLang="zh-CN" sz="2400" dirty="0">
                <a:cs typeface="+mn-ea"/>
                <a:sym typeface="+mn-lt"/>
              </a:rPr>
              <a:t>.</a:t>
            </a:r>
            <a:r>
              <a:rPr lang="zh-CN" altLang="en-US" sz="2400" dirty="0">
                <a:cs typeface="+mn-ea"/>
                <a:sym typeface="+mn-lt"/>
              </a:rPr>
              <a:t>9x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=0</a:t>
            </a:r>
            <a:endParaRPr lang="zh-CN" altLang="en-US" sz="20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306381" y="1971322"/>
                <a:ext cx="3454857" cy="4806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解：移项得， 4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9x</a:t>
                </a:r>
                <a:r>
                  <a:rPr lang="zh-CN" altLang="en-US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10x=0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得，x</a:t>
                </a:r>
                <a:r>
                  <a:rPr lang="zh-CN" altLang="en-US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x=0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配方得，x</a:t>
                </a:r>
                <a:r>
                  <a:rPr lang="zh-CN" altLang="en-US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整理得，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由此可得，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</m:t>
                        </m:r>
                      </m:num>
                      <m:den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=0</m:t>
                        </m:r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，</m:t>
                        </m:r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≈2.04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81" y="1971322"/>
                <a:ext cx="3454857" cy="4806059"/>
              </a:xfrm>
              <a:prstGeom prst="rect">
                <a:avLst/>
              </a:prstGeom>
              <a:blipFill rotWithShape="1">
                <a:blip r:embed="rId2"/>
                <a:stretch>
                  <a:fillRect l="-17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6931997" y="126292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000" b="1" dirty="0">
                <a:cs typeface="+mn-ea"/>
                <a:sym typeface="+mn-lt"/>
              </a:rPr>
              <a:t>公式法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043491" y="1226334"/>
            <a:ext cx="183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10x-4</a:t>
            </a:r>
            <a:r>
              <a:rPr lang="en-US" altLang="zh-CN" sz="2400" dirty="0">
                <a:cs typeface="+mn-ea"/>
                <a:sym typeface="+mn-lt"/>
              </a:rPr>
              <a:t>.</a:t>
            </a:r>
            <a:r>
              <a:rPr lang="zh-CN" altLang="en-US" sz="2400" dirty="0">
                <a:cs typeface="+mn-ea"/>
                <a:sym typeface="+mn-lt"/>
              </a:rPr>
              <a:t>9x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=0</a:t>
            </a:r>
            <a:endParaRPr lang="zh-CN" altLang="en-US" sz="20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6792075" y="1763768"/>
                <a:ext cx="4872880" cy="5195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解：移项得，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9x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10x=0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a=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4.9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,b=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-10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,c=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Δ=b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-4ac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=100&gt;0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方程有两个不等的实数根</a:t>
                </a:r>
              </a:p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zh-CN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zh-CN" alt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zh-CN" alt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−4</m:t>
                            </m:r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±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2×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4.9</m:t>
                        </m:r>
                      </m:den>
                    </m:f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即x</a:t>
                </a:r>
                <a:r>
                  <a:rPr lang="zh-CN" altLang="en-US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,x</a:t>
                </a:r>
                <a:r>
                  <a:rPr lang="en-US" altLang="zh-CN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≈2.04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075" y="1763768"/>
                <a:ext cx="4872880" cy="5195012"/>
              </a:xfrm>
              <a:prstGeom prst="rect">
                <a:avLst/>
              </a:prstGeom>
              <a:blipFill rotWithShape="1">
                <a:blip r:embed="rId3"/>
                <a:stretch>
                  <a:fillRect l="-18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3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91356" y="1215175"/>
            <a:ext cx="6553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除</a:t>
            </a:r>
            <a:r>
              <a:rPr lang="zh-CN" altLang="en-US" sz="2000" u="sng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配方法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或</a:t>
            </a:r>
            <a:r>
              <a:rPr lang="zh-CN" altLang="en-US" sz="2000" u="sng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公式法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以外,能否找到更简单的方法解方程①?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33028" y="1723755"/>
            <a:ext cx="30887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10x-4</a:t>
            </a:r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9x</a:t>
            </a:r>
            <a:r>
              <a:rPr lang="zh-CN" altLang="en-US" sz="28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=0  ①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43091" y="2240736"/>
            <a:ext cx="9372964" cy="96584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观察方程结构，其右边为0,左边可以因式分解,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整理，得</a:t>
            </a:r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x(10-4.9x)=0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流程图: 多文档 4"/>
          <p:cNvSpPr/>
          <p:nvPr/>
        </p:nvSpPr>
        <p:spPr>
          <a:xfrm>
            <a:off x="7321786" y="1893863"/>
            <a:ext cx="4227768" cy="918295"/>
          </a:xfrm>
          <a:prstGeom prst="flowChartMultidocument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若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ab=0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，则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a=0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或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b=0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1356" y="3336033"/>
            <a:ext cx="10208029" cy="9658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如果两个因式的积为0,那么这两个因式中至少有一个等于0；反之,如果两个因式中任何一个为0,那么它们的积也等于0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38903" y="4675943"/>
            <a:ext cx="8181340" cy="5027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zh-CN" altLang="en-US" sz="266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∴x=0或10﹣4.9x=0.   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  ②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1143091" y="5377822"/>
                <a:ext cx="10071100" cy="70371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∴方程①的两个根是x</a:t>
                </a:r>
                <a:r>
                  <a:rPr lang="zh-CN" altLang="en-US" sz="20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=0,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0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≈2.04</a:t>
                </a: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91" y="5377822"/>
                <a:ext cx="10071100" cy="703719"/>
              </a:xfrm>
              <a:prstGeom prst="rect">
                <a:avLst/>
              </a:prstGeom>
              <a:blipFill rotWithShape="1">
                <a:blip r:embed="rId2"/>
                <a:stretch>
                  <a:fillRect l="-666" b="-51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6712185" y="4481856"/>
            <a:ext cx="4717815" cy="200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这两个根中,x</a:t>
            </a:r>
            <a:r>
              <a:rPr lang="en-US" altLang="zh-CN" sz="2135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≈2.04表示物体约在2.04s落回地面,而x</a:t>
            </a:r>
            <a:r>
              <a:rPr lang="zh-CN" altLang="en-US" sz="2135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=0表示物体被上抛离开地面的时刻,即在0s时物体被抛出,此刻物体的高度是</a:t>
            </a:r>
            <a:r>
              <a:rPr lang="en-US" altLang="zh-CN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0m.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783885" y="388264"/>
            <a:ext cx="155385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83885" y="1414181"/>
            <a:ext cx="6848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解方程①时，二次方程是如何降为一次的?</a:t>
            </a:r>
          </a:p>
        </p:txBody>
      </p:sp>
      <p:sp>
        <p:nvSpPr>
          <p:cNvPr id="5" name="矩形 4"/>
          <p:cNvSpPr/>
          <p:nvPr/>
        </p:nvSpPr>
        <p:spPr>
          <a:xfrm>
            <a:off x="783885" y="2478668"/>
            <a:ext cx="10582246" cy="148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通过因式分解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将一元二次方程转化为两个一元一次方程相乘，并且乘积等于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885" y="388264"/>
            <a:ext cx="155385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2603" y="2372535"/>
            <a:ext cx="10706793" cy="2710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上述解法中，由①到②的过程，</a:t>
            </a:r>
            <a:r>
              <a:rPr lang="zh-CN" altLang="en-US" sz="2400" u="sng" dirty="0">
                <a:solidFill>
                  <a:srgbClr val="FF0000"/>
                </a:solidFill>
                <a:cs typeface="+mn-ea"/>
                <a:sym typeface="+mn-lt"/>
              </a:rPr>
              <a:t>不是用开平方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降次，而是</a:t>
            </a:r>
            <a:r>
              <a:rPr lang="zh-CN" altLang="en-US" sz="2400" u="sng" dirty="0">
                <a:solidFill>
                  <a:srgbClr val="FF0000"/>
                </a:solidFill>
                <a:cs typeface="+mn-ea"/>
                <a:sym typeface="+mn-lt"/>
              </a:rPr>
              <a:t>先因式分解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，使方程化为两个一次式的乘积等于0的形式，再使这两个一次式分别等于0，从而实现降次，这种解一元二次方程的方法叫做</a:t>
            </a:r>
            <a:r>
              <a:rPr lang="zh-CN" altLang="en-US" sz="2400" b="1" u="sng" dirty="0">
                <a:solidFill>
                  <a:srgbClr val="FF0000"/>
                </a:solidFill>
                <a:cs typeface="+mn-ea"/>
                <a:sym typeface="+mn-lt"/>
              </a:rPr>
              <a:t>因式分解法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83885" y="388264"/>
            <a:ext cx="4673486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因式分解法概念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9"/>
          <p:cNvSpPr>
            <a:spLocks noChangeArrowheads="1"/>
          </p:cNvSpPr>
          <p:nvPr/>
        </p:nvSpPr>
        <p:spPr bwMode="auto">
          <a:xfrm>
            <a:off x="1205985" y="1582153"/>
            <a:ext cx="9780030" cy="3277206"/>
          </a:xfrm>
          <a:prstGeom prst="horizontalScroll">
            <a:avLst/>
          </a:prstGeom>
          <a:solidFill>
            <a:schemeClr val="tx2">
              <a:lumMod val="10000"/>
              <a:lumOff val="90000"/>
            </a:schemeClr>
          </a:solidFill>
          <a:ln w="38100" cmpd="thickThin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①</a:t>
            </a:r>
            <a:r>
              <a:rPr lang="zh-CN" altLang="en-US" sz="2000" b="1" dirty="0">
                <a:cs typeface="+mn-ea"/>
                <a:sym typeface="+mn-lt"/>
              </a:rPr>
              <a:t>移项</a:t>
            </a:r>
            <a:r>
              <a:rPr lang="zh-CN" altLang="en-US" sz="2000" dirty="0">
                <a:cs typeface="+mn-ea"/>
                <a:sym typeface="+mn-lt"/>
              </a:rPr>
              <a:t>,使一元二次方程等式右边为</a:t>
            </a:r>
            <a:r>
              <a:rPr lang="en-US" altLang="zh-CN" sz="2000" dirty="0">
                <a:cs typeface="+mn-ea"/>
                <a:sym typeface="+mn-lt"/>
              </a:rPr>
              <a:t>0</a:t>
            </a:r>
            <a:r>
              <a:rPr lang="zh-CN" altLang="en-US" sz="2000" dirty="0">
                <a:cs typeface="+mn-ea"/>
                <a:sym typeface="+mn-lt"/>
              </a:rPr>
              <a:t>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②</a:t>
            </a:r>
            <a:r>
              <a:rPr lang="zh-CN" altLang="en-US" sz="2000" b="1" dirty="0">
                <a:cs typeface="+mn-ea"/>
                <a:sym typeface="+mn-lt"/>
              </a:rPr>
              <a:t>分解</a:t>
            </a:r>
            <a:r>
              <a:rPr lang="zh-CN" altLang="en-US" sz="2000" dirty="0">
                <a:cs typeface="+mn-ea"/>
                <a:sym typeface="+mn-lt"/>
              </a:rPr>
              <a:t>，把左边运用因式分解法化为</a:t>
            </a:r>
            <a:r>
              <a:rPr lang="zh-CN" altLang="en-US" sz="2000" u="sng" dirty="0">
                <a:cs typeface="+mn-ea"/>
                <a:sym typeface="+mn-lt"/>
              </a:rPr>
              <a:t>两个一次因式的积</a:t>
            </a:r>
            <a:r>
              <a:rPr lang="zh-CN" altLang="en-US" sz="2000" dirty="0">
                <a:cs typeface="+mn-ea"/>
                <a:sym typeface="+mn-lt"/>
              </a:rPr>
              <a:t>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③</a:t>
            </a:r>
            <a:r>
              <a:rPr lang="zh-CN" altLang="en-US" sz="2000" b="1" dirty="0">
                <a:cs typeface="+mn-ea"/>
                <a:sym typeface="+mn-lt"/>
              </a:rPr>
              <a:t>赋值</a:t>
            </a:r>
            <a:r>
              <a:rPr lang="zh-CN" altLang="en-US" sz="2000" dirty="0">
                <a:cs typeface="+mn-ea"/>
                <a:sym typeface="+mn-lt"/>
              </a:rPr>
              <a:t>，分别令每个因式等于0,得到</a:t>
            </a:r>
            <a:r>
              <a:rPr lang="zh-CN" altLang="en-US" sz="2000" u="sng" dirty="0">
                <a:cs typeface="+mn-ea"/>
                <a:sym typeface="+mn-lt"/>
              </a:rPr>
              <a:t>两个一元一次方程</a:t>
            </a:r>
            <a:r>
              <a:rPr lang="zh-CN" altLang="en-US" sz="2000" dirty="0">
                <a:cs typeface="+mn-ea"/>
                <a:sym typeface="+mn-lt"/>
              </a:rPr>
              <a:t>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④</a:t>
            </a:r>
            <a:r>
              <a:rPr lang="zh-CN" altLang="en-US" sz="2000" b="1" dirty="0">
                <a:cs typeface="+mn-ea"/>
                <a:sym typeface="+mn-lt"/>
              </a:rPr>
              <a:t>求解</a:t>
            </a:r>
            <a:r>
              <a:rPr lang="zh-CN" altLang="en-US" sz="2000" dirty="0">
                <a:cs typeface="+mn-ea"/>
                <a:sym typeface="+mn-lt"/>
              </a:rPr>
              <a:t>，分别</a:t>
            </a:r>
            <a:r>
              <a:rPr lang="zh-CN" altLang="en-US" sz="2000" u="sng" dirty="0">
                <a:cs typeface="+mn-ea"/>
                <a:sym typeface="+mn-lt"/>
              </a:rPr>
              <a:t>解这两个一元一次方程</a:t>
            </a:r>
            <a:r>
              <a:rPr lang="zh-CN" altLang="en-US" sz="2000" dirty="0">
                <a:cs typeface="+mn-ea"/>
                <a:sym typeface="+mn-lt"/>
              </a:rPr>
              <a:t>，得到方程的解。</a:t>
            </a:r>
            <a:endParaRPr kumimoji="1" lang="en-US" altLang="zh-CN" sz="2000" b="1" u="sng" dirty="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80838" y="5275847"/>
            <a:ext cx="6920485" cy="668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800" b="1" dirty="0">
                <a:cs typeface="+mn-ea"/>
                <a:sym typeface="+mn-lt"/>
              </a:rPr>
              <a:t>归纳：右化零，左分解，两因式，各求解</a:t>
            </a:r>
            <a:r>
              <a:rPr lang="en-US" altLang="zh-CN" sz="28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因式分解法解一元二次方程的一般步骤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Pluss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F49E14"/>
      </a:accent1>
      <a:accent2>
        <a:srgbClr val="FA891E"/>
      </a:accent2>
      <a:accent3>
        <a:srgbClr val="FF7427"/>
      </a:accent3>
      <a:accent4>
        <a:srgbClr val="F15131"/>
      </a:accent4>
      <a:accent5>
        <a:srgbClr val="F42D3A"/>
      </a:accent5>
      <a:accent6>
        <a:srgbClr val="CE174A"/>
      </a:accent6>
      <a:hlink>
        <a:srgbClr val="5B9BD5"/>
      </a:hlink>
      <a:folHlink>
        <a:srgbClr val="70AD47"/>
      </a:folHlink>
    </a:clrScheme>
    <a:fontScheme name="miea2nh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1577</Words>
  <Application>Microsoft Office PowerPoint</Application>
  <PresentationFormat>宽屏</PresentationFormat>
  <Paragraphs>145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思源黑体 CN Light</vt:lpstr>
      <vt:lpstr>思源黑体 CN Regular</vt:lpstr>
      <vt:lpstr>Arial</vt:lpstr>
      <vt:lpstr>Cambria Math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2020-04-09T06:56:00Z</dcterms:created>
  <dcterms:modified xsi:type="dcterms:W3CDTF">2021-01-09T09:42:17Z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