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8" r:id="rId2"/>
    <p:sldId id="256" r:id="rId3"/>
    <p:sldId id="477" r:id="rId4"/>
    <p:sldId id="478" r:id="rId5"/>
    <p:sldId id="484" r:id="rId6"/>
    <p:sldId id="479" r:id="rId7"/>
    <p:sldId id="453" r:id="rId8"/>
    <p:sldId id="457" r:id="rId9"/>
    <p:sldId id="481" r:id="rId10"/>
    <p:sldId id="485" r:id="rId11"/>
    <p:sldId id="486" r:id="rId12"/>
    <p:sldId id="287" r:id="rId13"/>
    <p:sldId id="259"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60"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8CD262CC-5E5C-4301-9BC3-048EC7C8C184}"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32FA3348-D6CE-4550-8DEE-41C6AFBAA183}"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13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2FA3348-D6CE-4550-8DEE-41C6AFBAA18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10" name="组合 9"/>
          <p:cNvGrpSpPr/>
          <p:nvPr userDrawn="1"/>
        </p:nvGrpSpPr>
        <p:grpSpPr>
          <a:xfrm>
            <a:off x="261707" y="248956"/>
            <a:ext cx="527793" cy="527792"/>
            <a:chOff x="192881" y="130969"/>
            <a:chExt cx="378619" cy="378618"/>
          </a:xfrm>
        </p:grpSpPr>
        <p:sp>
          <p:nvSpPr>
            <p:cNvPr id="8" name="矩形 7"/>
            <p:cNvSpPr/>
            <p:nvPr userDrawn="1"/>
          </p:nvSpPr>
          <p:spPr>
            <a:xfrm>
              <a:off x="192881" y="130969"/>
              <a:ext cx="321469" cy="32146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354807" y="292894"/>
              <a:ext cx="216693" cy="216693"/>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285951" y="1063201"/>
            <a:ext cx="5263511" cy="4981885"/>
          </a:xfrm>
          <a:custGeom>
            <a:avLst/>
            <a:gdLst>
              <a:gd name="connsiteX0" fmla="*/ 2812384 w 5263511"/>
              <a:gd name="connsiteY0" fmla="*/ 1326 h 4981885"/>
              <a:gd name="connsiteX1" fmla="*/ 3888720 w 5263511"/>
              <a:gd name="connsiteY1" fmla="*/ 280043 h 4981885"/>
              <a:gd name="connsiteX2" fmla="*/ 4947455 w 5263511"/>
              <a:gd name="connsiteY2" fmla="*/ 1461319 h 4981885"/>
              <a:gd name="connsiteX3" fmla="*/ 5248788 w 5263511"/>
              <a:gd name="connsiteY3" fmla="*/ 2618440 h 4981885"/>
              <a:gd name="connsiteX4" fmla="*/ 5260277 w 5263511"/>
              <a:gd name="connsiteY4" fmla="*/ 2793289 h 4981885"/>
              <a:gd name="connsiteX5" fmla="*/ 5188233 w 5263511"/>
              <a:gd name="connsiteY5" fmla="*/ 3647992 h 4981885"/>
              <a:gd name="connsiteX6" fmla="*/ 3719847 w 5263511"/>
              <a:gd name="connsiteY6" fmla="*/ 4948417 h 4981885"/>
              <a:gd name="connsiteX7" fmla="*/ 2741039 w 5263511"/>
              <a:gd name="connsiteY7" fmla="*/ 3780135 h 4981885"/>
              <a:gd name="connsiteX8" fmla="*/ 1613033 w 5263511"/>
              <a:gd name="connsiteY8" fmla="*/ 3067999 h 4981885"/>
              <a:gd name="connsiteX9" fmla="*/ 14189 w 5263511"/>
              <a:gd name="connsiteY9" fmla="*/ 2337221 h 4981885"/>
              <a:gd name="connsiteX10" fmla="*/ 1825 w 5263511"/>
              <a:gd name="connsiteY10" fmla="*/ 2219446 h 4981885"/>
              <a:gd name="connsiteX11" fmla="*/ 833436 w 5263511"/>
              <a:gd name="connsiteY11" fmla="*/ 678776 h 4981885"/>
              <a:gd name="connsiteX12" fmla="*/ 2812384 w 5263511"/>
              <a:gd name="connsiteY12" fmla="*/ 1326 h 4981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63511" h="4981885">
                <a:moveTo>
                  <a:pt x="2812384" y="1326"/>
                </a:moveTo>
                <a:cubicBezTo>
                  <a:pt x="3208875" y="13505"/>
                  <a:pt x="3581953" y="109364"/>
                  <a:pt x="3888720" y="280043"/>
                </a:cubicBezTo>
                <a:cubicBezTo>
                  <a:pt x="4384221" y="558134"/>
                  <a:pt x="4727728" y="984635"/>
                  <a:pt x="4947455" y="1461319"/>
                </a:cubicBezTo>
                <a:cubicBezTo>
                  <a:pt x="5118353" y="1832074"/>
                  <a:pt x="5214372" y="2233187"/>
                  <a:pt x="5248788" y="2618440"/>
                </a:cubicBezTo>
                <a:cubicBezTo>
                  <a:pt x="5254032" y="2677146"/>
                  <a:pt x="5257846" y="2735483"/>
                  <a:pt x="5260277" y="2793289"/>
                </a:cubicBezTo>
                <a:cubicBezTo>
                  <a:pt x="5273239" y="3101585"/>
                  <a:pt x="5246849" y="3394755"/>
                  <a:pt x="5188233" y="3647992"/>
                </a:cubicBezTo>
                <a:cubicBezTo>
                  <a:pt x="4898451" y="4903812"/>
                  <a:pt x="4097004" y="5070994"/>
                  <a:pt x="3719847" y="4948417"/>
                </a:cubicBezTo>
                <a:cubicBezTo>
                  <a:pt x="3097866" y="4742294"/>
                  <a:pt x="3004856" y="4238853"/>
                  <a:pt x="2741039" y="3780135"/>
                </a:cubicBezTo>
                <a:cubicBezTo>
                  <a:pt x="2477222" y="3321418"/>
                  <a:pt x="2265681" y="3138296"/>
                  <a:pt x="1613033" y="3067999"/>
                </a:cubicBezTo>
                <a:cubicBezTo>
                  <a:pt x="940543" y="3003183"/>
                  <a:pt x="151759" y="3177549"/>
                  <a:pt x="14189" y="2337221"/>
                </a:cubicBezTo>
                <a:cubicBezTo>
                  <a:pt x="8064" y="2297935"/>
                  <a:pt x="3980" y="2258659"/>
                  <a:pt x="1825" y="2219446"/>
                </a:cubicBezTo>
                <a:cubicBezTo>
                  <a:pt x="-30502" y="1631265"/>
                  <a:pt x="371307" y="1057558"/>
                  <a:pt x="833436" y="678776"/>
                </a:cubicBezTo>
                <a:cubicBezTo>
                  <a:pt x="1425714" y="193172"/>
                  <a:pt x="2151566" y="-18973"/>
                  <a:pt x="2812384" y="1326"/>
                </a:cubicBezTo>
                <a:close/>
              </a:path>
            </a:pathLst>
          </a:custGeom>
          <a:solidFill>
            <a:schemeClr val="bg1">
              <a:lumMod val="95000"/>
            </a:schemeClr>
          </a:solidFill>
        </p:spPr>
        <p:txBody>
          <a:bodyPr wrap="square">
            <a:noAutofit/>
          </a:bodyPr>
          <a:lstStyle>
            <a:lvl1pPr marL="0" indent="0">
              <a:buNone/>
              <a:defRPr sz="1400">
                <a:solidFill>
                  <a:schemeClr val="accent1"/>
                </a:solidFill>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办公资源网：www.bangongziyuan.com">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p:cNvSpPr/>
          <p:nvPr/>
        </p:nvSpPr>
        <p:spPr>
          <a:xfrm rot="5400000">
            <a:off x="7727517" y="-204286"/>
            <a:ext cx="4260198" cy="4668769"/>
          </a:xfrm>
          <a:custGeom>
            <a:avLst/>
            <a:gdLst>
              <a:gd name="connsiteX0" fmla="*/ 0 w 5592338"/>
              <a:gd name="connsiteY0" fmla="*/ 0 h 6128667"/>
              <a:gd name="connsiteX1" fmla="*/ 5254012 w 5592338"/>
              <a:gd name="connsiteY1" fmla="*/ 0 h 6128667"/>
              <a:gd name="connsiteX2" fmla="*/ 5294975 w 5592338"/>
              <a:gd name="connsiteY2" fmla="*/ 101004 h 6128667"/>
              <a:gd name="connsiteX3" fmla="*/ 5452656 w 5592338"/>
              <a:gd name="connsiteY3" fmla="*/ 428886 h 6128667"/>
              <a:gd name="connsiteX4" fmla="*/ 5367294 w 5592338"/>
              <a:gd name="connsiteY4" fmla="*/ 1988867 h 6128667"/>
              <a:gd name="connsiteX5" fmla="*/ 4001511 w 5592338"/>
              <a:gd name="connsiteY5" fmla="*/ 3019350 h 6128667"/>
              <a:gd name="connsiteX6" fmla="*/ 2820678 w 5592338"/>
              <a:gd name="connsiteY6" fmla="*/ 3357415 h 6128667"/>
              <a:gd name="connsiteX7" fmla="*/ 2322736 w 5592338"/>
              <a:gd name="connsiteY7" fmla="*/ 4155733 h 6128667"/>
              <a:gd name="connsiteX8" fmla="*/ 2422325 w 5592338"/>
              <a:gd name="connsiteY8" fmla="*/ 5002930 h 6128667"/>
              <a:gd name="connsiteX9" fmla="*/ 1666446 w 5592338"/>
              <a:gd name="connsiteY9" fmla="*/ 6116110 h 6128667"/>
              <a:gd name="connsiteX10" fmla="*/ 871666 w 5592338"/>
              <a:gd name="connsiteY10" fmla="*/ 5925668 h 6128667"/>
              <a:gd name="connsiteX11" fmla="*/ 70525 w 5592338"/>
              <a:gd name="connsiteY11" fmla="*/ 5731741 h 6128667"/>
              <a:gd name="connsiteX12" fmla="*/ 0 w 5592338"/>
              <a:gd name="connsiteY12" fmla="*/ 5757570 h 6128667"/>
              <a:gd name="connsiteX0-1" fmla="*/ 0 w 5592338"/>
              <a:gd name="connsiteY0-2" fmla="*/ 0 h 6128667"/>
              <a:gd name="connsiteX1-3" fmla="*/ 5254012 w 5592338"/>
              <a:gd name="connsiteY1-4" fmla="*/ 0 h 6128667"/>
              <a:gd name="connsiteX2-5" fmla="*/ 5294975 w 5592338"/>
              <a:gd name="connsiteY2-6" fmla="*/ 101004 h 6128667"/>
              <a:gd name="connsiteX3-7" fmla="*/ 5452656 w 5592338"/>
              <a:gd name="connsiteY3-8" fmla="*/ 428886 h 6128667"/>
              <a:gd name="connsiteX4-9" fmla="*/ 5367294 w 5592338"/>
              <a:gd name="connsiteY4-10" fmla="*/ 1988867 h 6128667"/>
              <a:gd name="connsiteX5-11" fmla="*/ 3526948 w 5592338"/>
              <a:gd name="connsiteY5-12" fmla="*/ 2324869 h 6128667"/>
              <a:gd name="connsiteX6-13" fmla="*/ 2820678 w 5592338"/>
              <a:gd name="connsiteY6-14" fmla="*/ 3357415 h 6128667"/>
              <a:gd name="connsiteX7-15" fmla="*/ 2322736 w 5592338"/>
              <a:gd name="connsiteY7-16" fmla="*/ 4155733 h 6128667"/>
              <a:gd name="connsiteX8-17" fmla="*/ 2422325 w 5592338"/>
              <a:gd name="connsiteY8-18" fmla="*/ 5002930 h 6128667"/>
              <a:gd name="connsiteX9-19" fmla="*/ 1666446 w 5592338"/>
              <a:gd name="connsiteY9-20" fmla="*/ 6116110 h 6128667"/>
              <a:gd name="connsiteX10-21" fmla="*/ 871666 w 5592338"/>
              <a:gd name="connsiteY10-22" fmla="*/ 5925668 h 6128667"/>
              <a:gd name="connsiteX11-23" fmla="*/ 70525 w 5592338"/>
              <a:gd name="connsiteY11-24" fmla="*/ 5731741 h 6128667"/>
              <a:gd name="connsiteX12-25" fmla="*/ 0 w 5592338"/>
              <a:gd name="connsiteY12-26" fmla="*/ 5757570 h 6128667"/>
              <a:gd name="connsiteX13" fmla="*/ 0 w 5592338"/>
              <a:gd name="connsiteY13" fmla="*/ 0 h 612866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 y="connsiteY13"/>
              </a:cxn>
            </a:cxnLst>
            <a:rect l="l" t="t" r="r" b="b"/>
            <a:pathLst>
              <a:path w="5592338" h="6128667">
                <a:moveTo>
                  <a:pt x="0" y="0"/>
                </a:moveTo>
                <a:lnTo>
                  <a:pt x="5254012" y="0"/>
                </a:lnTo>
                <a:lnTo>
                  <a:pt x="5294975" y="101004"/>
                </a:lnTo>
                <a:cubicBezTo>
                  <a:pt x="5345954" y="210977"/>
                  <a:pt x="5405233" y="318913"/>
                  <a:pt x="5452656" y="428886"/>
                </a:cubicBezTo>
                <a:cubicBezTo>
                  <a:pt x="5666060" y="929872"/>
                  <a:pt x="5632864" y="1508247"/>
                  <a:pt x="5367294" y="1988867"/>
                </a:cubicBezTo>
                <a:cubicBezTo>
                  <a:pt x="5096983" y="2469488"/>
                  <a:pt x="4119736" y="2153801"/>
                  <a:pt x="3526948" y="2324869"/>
                </a:cubicBezTo>
                <a:cubicBezTo>
                  <a:pt x="3133337" y="2434842"/>
                  <a:pt x="3166866" y="3157835"/>
                  <a:pt x="2820678" y="3357415"/>
                </a:cubicBezTo>
                <a:cubicBezTo>
                  <a:pt x="2521914" y="3536628"/>
                  <a:pt x="2327479" y="3842108"/>
                  <a:pt x="2322736" y="4155733"/>
                </a:cubicBezTo>
                <a:cubicBezTo>
                  <a:pt x="2317994" y="4440848"/>
                  <a:pt x="2460263" y="4717816"/>
                  <a:pt x="2422325" y="5002930"/>
                </a:cubicBezTo>
                <a:cubicBezTo>
                  <a:pt x="2360675" y="5471332"/>
                  <a:pt x="2207068" y="6026503"/>
                  <a:pt x="1666446" y="6116110"/>
                </a:cubicBezTo>
                <a:cubicBezTo>
                  <a:pt x="1531290" y="6137494"/>
                  <a:pt x="1133748" y="6159785"/>
                  <a:pt x="871666" y="5925668"/>
                </a:cubicBezTo>
                <a:cubicBezTo>
                  <a:pt x="421014" y="5704902"/>
                  <a:pt x="215002" y="5692635"/>
                  <a:pt x="70525" y="5731741"/>
                </a:cubicBezTo>
                <a:lnTo>
                  <a:pt x="0" y="575757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cs typeface="+mn-ea"/>
              <a:sym typeface="+mn-lt"/>
            </a:endParaRPr>
          </a:p>
        </p:txBody>
      </p:sp>
      <p:sp>
        <p:nvSpPr>
          <p:cNvPr id="7" name="Block Arc 6"/>
          <p:cNvSpPr/>
          <p:nvPr/>
        </p:nvSpPr>
        <p:spPr>
          <a:xfrm rot="16200000">
            <a:off x="10968941" y="5539177"/>
            <a:ext cx="1784353" cy="1784353"/>
          </a:xfrm>
          <a:prstGeom prst="blockArc">
            <a:avLst>
              <a:gd name="adj1" fmla="val 10800000"/>
              <a:gd name="adj2" fmla="val 3531022"/>
              <a:gd name="adj3" fmla="val 15811"/>
            </a:avLst>
          </a:prstGeom>
          <a:solidFill>
            <a:schemeClr val="accent5"/>
          </a:solidFill>
          <a:ln>
            <a:noFill/>
          </a:ln>
          <a:effectLst>
            <a:outerShdw blurRad="889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2B2B2B"/>
              </a:solidFill>
              <a:effectLst/>
              <a:uLnTx/>
              <a:uFillTx/>
              <a:cs typeface="+mn-ea"/>
              <a:sym typeface="+mn-lt"/>
            </a:endParaRPr>
          </a:p>
        </p:txBody>
      </p:sp>
      <p:sp>
        <p:nvSpPr>
          <p:cNvPr id="9" name="Freeform: Shape 8"/>
          <p:cNvSpPr/>
          <p:nvPr/>
        </p:nvSpPr>
        <p:spPr>
          <a:xfrm rot="10800000" flipH="1">
            <a:off x="9885505" y="0"/>
            <a:ext cx="2306495" cy="2303362"/>
          </a:xfrm>
          <a:custGeom>
            <a:avLst/>
            <a:gdLst>
              <a:gd name="connsiteX0" fmla="*/ 0 w 7703409"/>
              <a:gd name="connsiteY0" fmla="*/ 6580902 h 6580902"/>
              <a:gd name="connsiteX1" fmla="*/ 7703409 w 7703409"/>
              <a:gd name="connsiteY1" fmla="*/ 6580902 h 6580902"/>
              <a:gd name="connsiteX2" fmla="*/ 7703409 w 7703409"/>
              <a:gd name="connsiteY2" fmla="*/ 2172910 h 6580902"/>
              <a:gd name="connsiteX3" fmla="*/ 7500223 w 7703409"/>
              <a:gd name="connsiteY3" fmla="*/ 1924177 h 6580902"/>
              <a:gd name="connsiteX4" fmla="*/ 6474751 w 7703409"/>
              <a:gd name="connsiteY4" fmla="*/ 667220 h 6580902"/>
              <a:gd name="connsiteX5" fmla="*/ 5389679 w 7703409"/>
              <a:gd name="connsiteY5" fmla="*/ 2621 h 6580902"/>
              <a:gd name="connsiteX6" fmla="*/ 5010871 w 7703409"/>
              <a:gd name="connsiteY6" fmla="*/ 66586 h 6580902"/>
              <a:gd name="connsiteX7" fmla="*/ 2508110 w 7703409"/>
              <a:gd name="connsiteY7" fmla="*/ 4128762 h 6580902"/>
              <a:gd name="connsiteX8" fmla="*/ 704233 w 7703409"/>
              <a:gd name="connsiteY8" fmla="*/ 4745201 h 6580902"/>
              <a:gd name="connsiteX9" fmla="*/ 298124 w 7703409"/>
              <a:gd name="connsiteY9" fmla="*/ 6262590 h 6580902"/>
              <a:gd name="connsiteX10" fmla="*/ 43422 w 7703409"/>
              <a:gd name="connsiteY10" fmla="*/ 6558214 h 6580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03409" h="6580902">
                <a:moveTo>
                  <a:pt x="0" y="6580902"/>
                </a:moveTo>
                <a:lnTo>
                  <a:pt x="7703409" y="6580902"/>
                </a:lnTo>
                <a:lnTo>
                  <a:pt x="7703409" y="2172910"/>
                </a:lnTo>
                <a:lnTo>
                  <a:pt x="7500223" y="1924177"/>
                </a:lnTo>
                <a:cubicBezTo>
                  <a:pt x="7160059" y="1496300"/>
                  <a:pt x="6825373" y="1040640"/>
                  <a:pt x="6474751" y="667220"/>
                </a:cubicBezTo>
                <a:cubicBezTo>
                  <a:pt x="6148919" y="323436"/>
                  <a:pt x="5769963" y="32998"/>
                  <a:pt x="5389679" y="2621"/>
                </a:cubicBezTo>
                <a:cubicBezTo>
                  <a:pt x="5262918" y="-7505"/>
                  <a:pt x="5136009" y="11266"/>
                  <a:pt x="5010871" y="66586"/>
                </a:cubicBezTo>
                <a:cubicBezTo>
                  <a:pt x="3858657" y="556577"/>
                  <a:pt x="3660324" y="3622966"/>
                  <a:pt x="2508110" y="4128762"/>
                </a:cubicBezTo>
                <a:cubicBezTo>
                  <a:pt x="1894225" y="4397466"/>
                  <a:pt x="1091453" y="3907476"/>
                  <a:pt x="704233" y="4745201"/>
                </a:cubicBezTo>
                <a:cubicBezTo>
                  <a:pt x="496456" y="5187773"/>
                  <a:pt x="515345" y="5835825"/>
                  <a:pt x="298124" y="6262590"/>
                </a:cubicBezTo>
                <a:cubicBezTo>
                  <a:pt x="227292" y="6400894"/>
                  <a:pt x="139931" y="6497707"/>
                  <a:pt x="43422" y="6558214"/>
                </a:cubicBezTo>
                <a:close/>
              </a:path>
            </a:pathLst>
          </a:custGeom>
          <a:solidFill>
            <a:schemeClr val="accent3"/>
          </a:solidFill>
          <a:ln>
            <a:noFill/>
          </a:ln>
          <a:effectLst>
            <a:outerShdw blurRad="419100" dist="317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0" name="TextBox 9"/>
          <p:cNvSpPr txBox="1"/>
          <p:nvPr/>
        </p:nvSpPr>
        <p:spPr>
          <a:xfrm>
            <a:off x="10741168" y="314185"/>
            <a:ext cx="1282981"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3600" b="0" i="0" u="none" strike="noStrike" kern="1200" cap="none" spc="0" normalizeH="0" baseline="0" noProof="0" dirty="0">
                <a:ln>
                  <a:noFill/>
                </a:ln>
                <a:solidFill>
                  <a:srgbClr val="FFFFFF"/>
                </a:solidFill>
                <a:effectLst/>
                <a:uLnTx/>
                <a:uFillTx/>
                <a:cs typeface="+mn-ea"/>
                <a:sym typeface="+mn-lt"/>
              </a:rPr>
              <a:t>skate</a:t>
            </a:r>
            <a:endParaRPr kumimoji="0" lang="id-ID" sz="3600" b="0" i="0" u="none" strike="noStrike" kern="1200" cap="none" spc="0" normalizeH="0" baseline="0" noProof="0" dirty="0">
              <a:ln>
                <a:noFill/>
              </a:ln>
              <a:solidFill>
                <a:srgbClr val="FFFFFF"/>
              </a:solidFill>
              <a:effectLst/>
              <a:uLnTx/>
              <a:uFillTx/>
              <a:cs typeface="+mn-ea"/>
              <a:sym typeface="+mn-lt"/>
            </a:endParaRPr>
          </a:p>
        </p:txBody>
      </p:sp>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673" b="2673"/>
          <a:stretch>
            <a:fillRect/>
          </a:stretch>
        </p:blipFill>
        <p:spPr>
          <a:xfrm>
            <a:off x="6829425" y="838200"/>
            <a:ext cx="4186238" cy="3962400"/>
          </a:xfrm>
        </p:spPr>
      </p:pic>
      <p:sp>
        <p:nvSpPr>
          <p:cNvPr id="27" name="矩形: 圆角 26"/>
          <p:cNvSpPr/>
          <p:nvPr/>
        </p:nvSpPr>
        <p:spPr>
          <a:xfrm>
            <a:off x="692917" y="5094239"/>
            <a:ext cx="1496595" cy="329300"/>
          </a:xfrm>
          <a:prstGeom prst="roundRect">
            <a:avLst>
              <a:gd name="adj" fmla="val 26269"/>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white"/>
                </a:solidFill>
                <a:effectLst/>
                <a:uLnTx/>
                <a:uFillTx/>
                <a:cs typeface="+mn-ea"/>
                <a:sym typeface="+mn-lt"/>
              </a:rPr>
              <a:t>老师：</a:t>
            </a:r>
            <a:r>
              <a:rPr kumimoji="0" lang="en-US" altLang="zh-CN" sz="1200" b="0" i="0" u="none" strike="noStrike" kern="1200" cap="none" spc="0" normalizeH="0" baseline="0" noProof="0">
                <a:ln>
                  <a:noFill/>
                </a:ln>
                <a:solidFill>
                  <a:prstClr val="white"/>
                </a:solidFill>
                <a:effectLst/>
                <a:uLnTx/>
                <a:uFillTx/>
                <a:cs typeface="+mn-ea"/>
                <a:sym typeface="+mn-lt"/>
              </a:rPr>
              <a:t>xippt</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8" name="矩形: 圆角 27"/>
          <p:cNvSpPr/>
          <p:nvPr/>
        </p:nvSpPr>
        <p:spPr>
          <a:xfrm>
            <a:off x="2534446" y="5098982"/>
            <a:ext cx="1274250" cy="329300"/>
          </a:xfrm>
          <a:prstGeom prst="roundRect">
            <a:avLst>
              <a:gd name="adj" fmla="val 2626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cs typeface="+mn-ea"/>
                <a:sym typeface="+mn-lt"/>
              </a:rPr>
              <a:t>时间：</a:t>
            </a:r>
            <a:r>
              <a:rPr kumimoji="0" lang="en-US" altLang="zh-CN" sz="1200" b="0" i="0" u="none" strike="noStrike" kern="1200" cap="none" spc="0" normalizeH="0" baseline="0" noProof="0" dirty="0">
                <a:ln>
                  <a:noFill/>
                </a:ln>
                <a:solidFill>
                  <a:schemeClr val="tx1"/>
                </a:solidFill>
                <a:effectLst/>
                <a:uLnTx/>
                <a:uFillTx/>
                <a:cs typeface="+mn-ea"/>
                <a:sym typeface="+mn-lt"/>
              </a:rPr>
              <a:t>2020.4</a:t>
            </a:r>
            <a:endParaRPr kumimoji="0" lang="zh-CN" altLang="en-US" sz="1200" b="0" i="0" u="none" strike="noStrike" kern="1200" cap="none" spc="0" normalizeH="0" baseline="0" noProof="0" dirty="0">
              <a:ln>
                <a:noFill/>
              </a:ln>
              <a:solidFill>
                <a:schemeClr val="tx1"/>
              </a:solidFill>
              <a:effectLst/>
              <a:uLnTx/>
              <a:uFillTx/>
              <a:cs typeface="+mn-ea"/>
              <a:sym typeface="+mn-lt"/>
            </a:endParaRPr>
          </a:p>
        </p:txBody>
      </p:sp>
      <p:grpSp>
        <p:nvGrpSpPr>
          <p:cNvPr id="29" name="组合 28"/>
          <p:cNvGrpSpPr/>
          <p:nvPr/>
        </p:nvGrpSpPr>
        <p:grpSpPr>
          <a:xfrm>
            <a:off x="654508" y="2359734"/>
            <a:ext cx="5541855" cy="1391398"/>
            <a:chOff x="1532952" y="2677234"/>
            <a:chExt cx="5541855" cy="1391398"/>
          </a:xfrm>
        </p:grpSpPr>
        <p:sp>
          <p:nvSpPr>
            <p:cNvPr id="30" name="矩形 29"/>
            <p:cNvSpPr/>
            <p:nvPr/>
          </p:nvSpPr>
          <p:spPr bwMode="auto">
            <a:xfrm>
              <a:off x="1532952" y="2677234"/>
              <a:ext cx="5441492" cy="923330"/>
            </a:xfrm>
            <a:prstGeom prst="rect">
              <a:avLst/>
            </a:prstGeom>
          </p:spPr>
          <p:txBody>
            <a:bodyPr wrap="square">
              <a:spAutoFit/>
            </a:bodyPr>
            <a:lstStyle/>
            <a:p>
              <a:pPr algn="dist" defTabSz="457200">
                <a:defRPr/>
              </a:pPr>
              <a:r>
                <a:rPr lang="en-US" altLang="zh-CN" sz="5400" b="1" kern="100" dirty="0">
                  <a:cs typeface="+mn-ea"/>
                  <a:sym typeface="+mn-lt"/>
                </a:rPr>
                <a:t>22.1.1 </a:t>
              </a:r>
              <a:r>
                <a:rPr lang="zh-CN" altLang="en-US" sz="5400" b="1" kern="100" dirty="0">
                  <a:cs typeface="+mn-ea"/>
                  <a:sym typeface="+mn-lt"/>
                </a:rPr>
                <a:t>二次函数</a:t>
              </a:r>
            </a:p>
          </p:txBody>
        </p:sp>
        <p:sp>
          <p:nvSpPr>
            <p:cNvPr id="31" name="矩形 30"/>
            <p:cNvSpPr/>
            <p:nvPr/>
          </p:nvSpPr>
          <p:spPr>
            <a:xfrm>
              <a:off x="1571361" y="3730078"/>
              <a:ext cx="3472716" cy="338554"/>
            </a:xfrm>
            <a:prstGeom prst="rect">
              <a:avLst/>
            </a:prstGeom>
          </p:spPr>
          <p:txBody>
            <a:bodyPr wrap="square">
              <a:spAutoFit/>
            </a:bodyPr>
            <a:lstStyle/>
            <a:p>
              <a:pPr algn="dist" defTabSz="457200"/>
              <a:r>
                <a:rPr lang="zh-CN" altLang="en-US" sz="1600" dirty="0">
                  <a:cs typeface="+mn-ea"/>
                  <a:sym typeface="+mn-lt"/>
                </a:rPr>
                <a:t>人教版  数学（初中）  （九年级 上）</a:t>
              </a:r>
            </a:p>
          </p:txBody>
        </p:sp>
        <p:cxnSp>
          <p:nvCxnSpPr>
            <p:cNvPr id="32" name="直接连接符 31"/>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33" name="矩形 32"/>
          <p:cNvSpPr/>
          <p:nvPr/>
        </p:nvSpPr>
        <p:spPr bwMode="auto">
          <a:xfrm>
            <a:off x="654818" y="1886731"/>
            <a:ext cx="3111749" cy="461665"/>
          </a:xfrm>
          <a:prstGeom prst="rect">
            <a:avLst/>
          </a:prstGeom>
        </p:spPr>
        <p:txBody>
          <a:bodyPr wrap="none">
            <a:spAutoFit/>
          </a:bodyPr>
          <a:lstStyle/>
          <a:p>
            <a:pPr defTabSz="457200">
              <a:defRPr/>
            </a:pPr>
            <a:r>
              <a:rPr lang="zh-CN" altLang="en-US" sz="2400" b="1" kern="100" dirty="0">
                <a:cs typeface="+mn-ea"/>
                <a:sym typeface="+mn-lt"/>
              </a:rPr>
              <a:t>第二十二章 二次函数</a:t>
            </a:r>
          </a:p>
        </p:txBody>
      </p:sp>
      <p:sp>
        <p:nvSpPr>
          <p:cNvPr id="34" name="文本框 33"/>
          <p:cNvSpPr txBox="1"/>
          <p:nvPr/>
        </p:nvSpPr>
        <p:spPr>
          <a:xfrm>
            <a:off x="701089" y="3790082"/>
            <a:ext cx="4958080" cy="483337"/>
          </a:xfrm>
          <a:prstGeom prst="rect">
            <a:avLst/>
          </a:prstGeom>
          <a:noFill/>
        </p:spPr>
        <p:txBody>
          <a:bodyPr wrap="square" rtlCol="0">
            <a:spAutoFit/>
          </a:bodyPr>
          <a:lstStyle/>
          <a:p>
            <a:pPr>
              <a:lnSpc>
                <a:spcPct val="150000"/>
              </a:lnSpc>
            </a:pPr>
            <a:r>
              <a:rPr lang="en-US" altLang="zh-CN" sz="9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000" dirty="0">
              <a:solidFill>
                <a:schemeClr val="tx1">
                  <a:lumMod val="85000"/>
                  <a:lumOff val="15000"/>
                </a:schemeClr>
              </a:solidFill>
              <a:cs typeface="+mn-ea"/>
              <a:sym typeface="+mn-lt"/>
            </a:endParaRPr>
          </a:p>
        </p:txBody>
      </p:sp>
      <p:sp>
        <p:nvSpPr>
          <p:cNvPr id="35" name="矩形: 圆角 34"/>
          <p:cNvSpPr/>
          <p:nvPr/>
        </p:nvSpPr>
        <p:spPr>
          <a:xfrm>
            <a:off x="692917" y="315924"/>
            <a:ext cx="1186683" cy="329300"/>
          </a:xfrm>
          <a:prstGeom prst="roundRect">
            <a:avLst>
              <a:gd name="adj" fmla="val 0"/>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solidFill>
                <a:effectLst/>
                <a:uLnTx/>
                <a:uFillTx/>
                <a:cs typeface="+mn-ea"/>
                <a:sym typeface="+mn-lt"/>
              </a:rPr>
              <a:t>YOUR   LOGO</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anim calcmode="lin" valueType="num">
                                      <p:cBhvr>
                                        <p:cTn id="8" dur="500" fill="hold"/>
                                        <p:tgtEl>
                                          <p:spTgt spid="33"/>
                                        </p:tgtEl>
                                        <p:attrNameLst>
                                          <p:attrName>ppt_x</p:attrName>
                                        </p:attrNameLst>
                                      </p:cBhvr>
                                      <p:tavLst>
                                        <p:tav tm="0">
                                          <p:val>
                                            <p:strVal val="#ppt_x"/>
                                          </p:val>
                                        </p:tav>
                                        <p:tav tm="100000">
                                          <p:val>
                                            <p:strVal val="#ppt_x"/>
                                          </p:val>
                                        </p:tav>
                                      </p:tavLst>
                                    </p:anim>
                                    <p:anim calcmode="lin" valueType="num">
                                      <p:cBhvr>
                                        <p:cTn id="9" dur="5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3" grpId="0"/>
      <p:bldP spid="34" grpId="0"/>
      <p:bldP spid="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矩形 6"/>
              <p:cNvSpPr/>
              <p:nvPr/>
            </p:nvSpPr>
            <p:spPr>
              <a:xfrm>
                <a:off x="1063463" y="1197732"/>
                <a:ext cx="10398797" cy="1235851"/>
              </a:xfrm>
              <a:prstGeom prst="rect">
                <a:avLst/>
              </a:prstGeom>
            </p:spPr>
            <p:txBody>
              <a:bodyPr wrap="square">
                <a:spAutoFit/>
              </a:bodyPr>
              <a:lstStyle/>
              <a:p>
                <a:pPr defTabSz="914377">
                  <a:lnSpc>
                    <a:spcPct val="150000"/>
                  </a:lnSpc>
                </a:pPr>
                <a:r>
                  <a:rPr lang="zh-CN" altLang="en-US" sz="2400" dirty="0">
                    <a:solidFill>
                      <a:prstClr val="black"/>
                    </a:solidFill>
                    <a:cs typeface="+mn-ea"/>
                    <a:sym typeface="+mn-lt"/>
                  </a:rPr>
                  <a:t>2．若函数y=（m+2）</a:t>
                </a:r>
                <a14:m>
                  <m:oMath xmlns:m="http://schemas.openxmlformats.org/officeDocument/2006/math">
                    <m:sSup>
                      <m:sSupPr>
                        <m:ctrlPr>
                          <a:rPr lang="zh-CN" altLang="en-US" sz="2400" i="1">
                            <a:solidFill>
                              <a:prstClr val="black"/>
                            </a:solidFill>
                            <a:latin typeface="Cambria Math" panose="02040503050406030204" pitchFamily="18" charset="0"/>
                            <a:cs typeface="+mn-ea"/>
                            <a:sym typeface="+mn-lt"/>
                          </a:rPr>
                        </m:ctrlPr>
                      </m:sSupPr>
                      <m:e>
                        <m:r>
                          <a:rPr lang="zh-CN" altLang="en-US" sz="2400" i="1">
                            <a:solidFill>
                              <a:prstClr val="black"/>
                            </a:solidFill>
                            <a:latin typeface="Cambria Math" panose="02040503050406030204" pitchFamily="18" charset="0"/>
                            <a:cs typeface="+mn-ea"/>
                            <a:sym typeface="+mn-lt"/>
                          </a:rPr>
                          <m:t>𝑥</m:t>
                        </m:r>
                      </m:e>
                      <m:sup>
                        <m:sSup>
                          <m:sSupPr>
                            <m:ctrlPr>
                              <a:rPr lang="zh-CN" altLang="en-US" sz="2400" i="1">
                                <a:solidFill>
                                  <a:prstClr val="black"/>
                                </a:solidFill>
                                <a:latin typeface="Cambria Math" panose="02040503050406030204" pitchFamily="18" charset="0"/>
                                <a:cs typeface="+mn-ea"/>
                                <a:sym typeface="+mn-lt"/>
                              </a:rPr>
                            </m:ctrlPr>
                          </m:sSupPr>
                          <m:e>
                            <m:r>
                              <a:rPr lang="zh-CN" altLang="en-US" sz="2400" i="1">
                                <a:solidFill>
                                  <a:prstClr val="black"/>
                                </a:solidFill>
                                <a:latin typeface="Cambria Math" panose="02040503050406030204" pitchFamily="18" charset="0"/>
                                <a:cs typeface="+mn-ea"/>
                                <a:sym typeface="+mn-lt"/>
                              </a:rPr>
                              <m:t>𝑚</m:t>
                            </m:r>
                          </m:e>
                          <m:sup>
                            <m:r>
                              <a:rPr lang="zh-CN" altLang="en-US" sz="2400" i="1">
                                <a:solidFill>
                                  <a:prstClr val="black"/>
                                </a:solidFill>
                                <a:latin typeface="Cambria Math" panose="02040503050406030204" pitchFamily="18" charset="0"/>
                                <a:cs typeface="+mn-ea"/>
                                <a:sym typeface="+mn-lt"/>
                              </a:rPr>
                              <m:t>2</m:t>
                            </m:r>
                          </m:sup>
                        </m:sSup>
                        <m:r>
                          <a:rPr lang="zh-CN" altLang="en-US" sz="2400" i="1">
                            <a:solidFill>
                              <a:prstClr val="black"/>
                            </a:solidFill>
                            <a:latin typeface="Cambria Math" panose="02040503050406030204" pitchFamily="18" charset="0"/>
                            <a:cs typeface="+mn-ea"/>
                            <a:sym typeface="+mn-lt"/>
                          </a:rPr>
                          <m:t>+</m:t>
                        </m:r>
                        <m:r>
                          <a:rPr lang="zh-CN" altLang="en-US" sz="2400" i="1">
                            <a:solidFill>
                              <a:prstClr val="black"/>
                            </a:solidFill>
                            <a:latin typeface="Cambria Math" panose="02040503050406030204" pitchFamily="18" charset="0"/>
                            <a:cs typeface="+mn-ea"/>
                            <a:sym typeface="+mn-lt"/>
                          </a:rPr>
                          <m:t>𝑚</m:t>
                        </m:r>
                      </m:sup>
                    </m:sSup>
                  </m:oMath>
                </a14:m>
                <a:r>
                  <a:rPr lang="zh-CN" altLang="en-US" sz="2400" dirty="0">
                    <a:solidFill>
                      <a:prstClr val="black"/>
                    </a:solidFill>
                    <a:cs typeface="+mn-ea"/>
                    <a:sym typeface="+mn-lt"/>
                  </a:rPr>
                  <a:t>是关于x的二次函数，则满足条件的m的值为________．</a:t>
                </a:r>
              </a:p>
            </p:txBody>
          </p:sp>
        </mc:Choice>
        <mc:Fallback xmlns="">
          <p:sp>
            <p:nvSpPr>
              <p:cNvPr id="7" name="矩形 6"/>
              <p:cNvSpPr>
                <a:spLocks noRot="1" noChangeAspect="1" noMove="1" noResize="1" noEditPoints="1" noAdjustHandles="1" noChangeArrowheads="1" noChangeShapeType="1" noTextEdit="1"/>
              </p:cNvSpPr>
              <p:nvPr/>
            </p:nvSpPr>
            <p:spPr>
              <a:xfrm>
                <a:off x="1063463" y="1197732"/>
                <a:ext cx="10398797" cy="1235851"/>
              </a:xfrm>
              <a:prstGeom prst="rect">
                <a:avLst/>
              </a:prstGeom>
              <a:blipFill rotWithShape="1">
                <a:blip r:embed="rId3"/>
                <a:stretch>
                  <a:fillRect l="-879" b="-8867"/>
                </a:stretch>
              </a:blipFill>
            </p:spPr>
            <p:txBody>
              <a:bodyPr/>
              <a:lstStyle/>
              <a:p>
                <a:r>
                  <a:rPr lang="zh-CN" altLang="en-US">
                    <a:noFill/>
                  </a:rPr>
                  <a:t> </a:t>
                </a:r>
                <a:endParaRPr lang="zh-CN" altLang="en-US">
                  <a:noFill/>
                </a:endParaRPr>
              </a:p>
            </p:txBody>
          </p:sp>
        </mc:Fallback>
      </mc:AlternateContent>
      <mc:AlternateContent xmlns:mc="http://schemas.openxmlformats.org/markup-compatibility/2006" xmlns:a14="http://schemas.microsoft.com/office/drawing/2010/main">
        <mc:Choice Requires="a14">
          <p:sp>
            <p:nvSpPr>
              <p:cNvPr id="8" name="矩形 7"/>
              <p:cNvSpPr/>
              <p:nvPr/>
            </p:nvSpPr>
            <p:spPr>
              <a:xfrm>
                <a:off x="1063463" y="2692245"/>
                <a:ext cx="9499971" cy="3464346"/>
              </a:xfrm>
              <a:prstGeom prst="rect">
                <a:avLst/>
              </a:prstGeom>
            </p:spPr>
            <p:txBody>
              <a:bodyPr wrap="square">
                <a:spAutoFit/>
              </a:bodyPr>
              <a:lstStyle/>
              <a:p>
                <a:pPr defTabSz="914377">
                  <a:lnSpc>
                    <a:spcPct val="150000"/>
                  </a:lnSpc>
                </a:pPr>
                <a:r>
                  <a:rPr lang="zh-CN" altLang="en-US" sz="2400" dirty="0">
                    <a:solidFill>
                      <a:schemeClr val="tx1"/>
                    </a:solidFill>
                    <a:cs typeface="+mn-ea"/>
                    <a:sym typeface="+mn-lt"/>
                  </a:rPr>
                  <a:t>【详解】</a:t>
                </a:r>
              </a:p>
              <a:p>
                <a:pPr defTabSz="914377">
                  <a:lnSpc>
                    <a:spcPct val="150000"/>
                  </a:lnSpc>
                </a:pPr>
                <a:r>
                  <a:rPr lang="zh-CN" altLang="en-US" sz="2400" dirty="0">
                    <a:solidFill>
                      <a:schemeClr val="tx1"/>
                    </a:solidFill>
                    <a:cs typeface="+mn-ea"/>
                    <a:sym typeface="+mn-lt"/>
                  </a:rPr>
                  <a:t>解：∵函数y=（m+2）</a:t>
                </a:r>
                <a14:m>
                  <m:oMath xmlns:m="http://schemas.openxmlformats.org/officeDocument/2006/math">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𝑥</m:t>
                        </m:r>
                      </m:e>
                      <m:sup>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𝑚</m:t>
                            </m:r>
                          </m:e>
                          <m:sup>
                            <m:r>
                              <a:rPr lang="zh-CN" altLang="en-US" sz="2400" i="1">
                                <a:solidFill>
                                  <a:schemeClr val="tx1"/>
                                </a:solidFill>
                                <a:latin typeface="Cambria Math" panose="02040503050406030204" pitchFamily="18" charset="0"/>
                                <a:cs typeface="+mn-ea"/>
                                <a:sym typeface="+mn-lt"/>
                              </a:rPr>
                              <m:t>2</m:t>
                            </m:r>
                          </m:sup>
                        </m:sSup>
                        <m:r>
                          <a:rPr lang="zh-CN" altLang="en-US" sz="2400" i="1">
                            <a:solidFill>
                              <a:schemeClr val="tx1"/>
                            </a:solidFill>
                            <a:latin typeface="Cambria Math" panose="02040503050406030204" pitchFamily="18" charset="0"/>
                            <a:cs typeface="+mn-ea"/>
                            <a:sym typeface="+mn-lt"/>
                          </a:rPr>
                          <m:t>+</m:t>
                        </m:r>
                        <m:r>
                          <a:rPr lang="zh-CN" altLang="en-US" sz="2400" i="1">
                            <a:solidFill>
                              <a:schemeClr val="tx1"/>
                            </a:solidFill>
                            <a:latin typeface="Cambria Math" panose="02040503050406030204" pitchFamily="18" charset="0"/>
                            <a:cs typeface="+mn-ea"/>
                            <a:sym typeface="+mn-lt"/>
                          </a:rPr>
                          <m:t>𝑚</m:t>
                        </m:r>
                      </m:sup>
                    </m:sSup>
                  </m:oMath>
                </a14:m>
                <a:r>
                  <a:rPr lang="zh-CN" altLang="en-US" sz="2400" dirty="0">
                    <a:solidFill>
                      <a:schemeClr val="tx1"/>
                    </a:solidFill>
                    <a:cs typeface="+mn-ea"/>
                    <a:sym typeface="+mn-lt"/>
                  </a:rPr>
                  <a:t>是关于x的二次函数，</a:t>
                </a:r>
              </a:p>
              <a:p>
                <a:pPr defTabSz="914377">
                  <a:lnSpc>
                    <a:spcPct val="150000"/>
                  </a:lnSpc>
                </a:pPr>
                <a:r>
                  <a:rPr lang="zh-CN" altLang="en-US" sz="2400" dirty="0">
                    <a:solidFill>
                      <a:schemeClr val="tx1"/>
                    </a:solidFill>
                    <a:cs typeface="+mn-ea"/>
                    <a:sym typeface="+mn-lt"/>
                  </a:rPr>
                  <a:t>∴m+2≠0且</a:t>
                </a:r>
                <a14:m>
                  <m:oMath xmlns:m="http://schemas.openxmlformats.org/officeDocument/2006/math">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𝑚</m:t>
                        </m:r>
                      </m:e>
                      <m:sup>
                        <m:r>
                          <a:rPr lang="zh-CN" altLang="en-US" sz="2400" i="1">
                            <a:solidFill>
                              <a:schemeClr val="tx1"/>
                            </a:solidFill>
                            <a:latin typeface="Cambria Math" panose="02040503050406030204" pitchFamily="18" charset="0"/>
                            <a:cs typeface="+mn-ea"/>
                            <a:sym typeface="+mn-lt"/>
                          </a:rPr>
                          <m:t>2</m:t>
                        </m:r>
                      </m:sup>
                    </m:sSup>
                  </m:oMath>
                </a14:m>
                <a:r>
                  <a:rPr lang="zh-CN" altLang="en-US" sz="2400" dirty="0">
                    <a:solidFill>
                      <a:schemeClr val="tx1"/>
                    </a:solidFill>
                    <a:cs typeface="+mn-ea"/>
                    <a:sym typeface="+mn-lt"/>
                  </a:rPr>
                  <a:t>+m=2，</a:t>
                </a:r>
              </a:p>
              <a:p>
                <a:pPr defTabSz="914377">
                  <a:lnSpc>
                    <a:spcPct val="150000"/>
                  </a:lnSpc>
                </a:pPr>
                <a:r>
                  <a:rPr lang="zh-CN" altLang="en-US" sz="2400" dirty="0">
                    <a:solidFill>
                      <a:schemeClr val="tx1"/>
                    </a:solidFill>
                    <a:cs typeface="+mn-ea"/>
                    <a:sym typeface="+mn-lt"/>
                  </a:rPr>
                  <a:t>解得m≠-2且m=-2，m=1，</a:t>
                </a:r>
              </a:p>
              <a:p>
                <a:pPr defTabSz="914377">
                  <a:lnSpc>
                    <a:spcPct val="150000"/>
                  </a:lnSpc>
                </a:pPr>
                <a:r>
                  <a:rPr lang="zh-CN" altLang="en-US" sz="2400" dirty="0">
                    <a:solidFill>
                      <a:schemeClr val="tx1"/>
                    </a:solidFill>
                    <a:cs typeface="+mn-ea"/>
                    <a:sym typeface="+mn-lt"/>
                  </a:rPr>
                  <a:t>∴m=1，</a:t>
                </a:r>
              </a:p>
              <a:p>
                <a:pPr defTabSz="914377">
                  <a:lnSpc>
                    <a:spcPct val="150000"/>
                  </a:lnSpc>
                </a:pPr>
                <a:r>
                  <a:rPr lang="zh-CN" altLang="en-US" sz="2400" dirty="0">
                    <a:solidFill>
                      <a:schemeClr val="tx1"/>
                    </a:solidFill>
                    <a:cs typeface="+mn-ea"/>
                    <a:sym typeface="+mn-lt"/>
                  </a:rPr>
                  <a:t>故答案为：1．</a:t>
                </a:r>
              </a:p>
            </p:txBody>
          </p:sp>
        </mc:Choice>
        <mc:Fallback xmlns="">
          <p:sp>
            <p:nvSpPr>
              <p:cNvPr id="8" name="矩形 7"/>
              <p:cNvSpPr>
                <a:spLocks noRot="1" noChangeAspect="1" noMove="1" noResize="1" noEditPoints="1" noAdjustHandles="1" noChangeArrowheads="1" noChangeShapeType="1" noTextEdit="1"/>
              </p:cNvSpPr>
              <p:nvPr/>
            </p:nvSpPr>
            <p:spPr>
              <a:xfrm>
                <a:off x="1063463" y="2692245"/>
                <a:ext cx="9499971" cy="3464346"/>
              </a:xfrm>
              <a:prstGeom prst="rect">
                <a:avLst/>
              </a:prstGeom>
              <a:blipFill rotWithShape="1">
                <a:blip r:embed="rId4"/>
                <a:stretch>
                  <a:fillRect l="-962" b="-2289"/>
                </a:stretch>
              </a:blipFill>
            </p:spPr>
            <p:txBody>
              <a:bodyPr/>
              <a:lstStyle/>
              <a:p>
                <a:r>
                  <a:rPr lang="zh-CN" altLang="en-US">
                    <a:noFill/>
                  </a:rPr>
                  <a:t> </a:t>
                </a:r>
                <a:endParaRPr lang="zh-CN" altLang="en-US">
                  <a:noFill/>
                </a:endParaRPr>
              </a:p>
            </p:txBody>
          </p:sp>
        </mc:Fallback>
      </mc:AlternateContent>
      <p:sp>
        <p:nvSpPr>
          <p:cNvPr id="9"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课堂测试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矩形 7"/>
              <p:cNvSpPr/>
              <p:nvPr/>
            </p:nvSpPr>
            <p:spPr>
              <a:xfrm>
                <a:off x="1063463" y="1197732"/>
                <a:ext cx="10398797" cy="525208"/>
              </a:xfrm>
              <a:prstGeom prst="rect">
                <a:avLst/>
              </a:prstGeom>
            </p:spPr>
            <p:txBody>
              <a:bodyPr wrap="square">
                <a:spAutoFit/>
              </a:bodyPr>
              <a:lstStyle/>
              <a:p>
                <a:pPr defTabSz="914377"/>
                <a:r>
                  <a:rPr lang="zh-CN" altLang="en-US" sz="2400" dirty="0">
                    <a:solidFill>
                      <a:prstClr val="black"/>
                    </a:solidFill>
                    <a:cs typeface="+mn-ea"/>
                    <a:sym typeface="+mn-lt"/>
                  </a:rPr>
                  <a:t>2．</a:t>
                </a:r>
                <a:r>
                  <a:rPr lang="zh-CN" altLang="en-US" sz="2400" b="1" dirty="0">
                    <a:solidFill>
                      <a:prstClr val="black"/>
                    </a:solidFill>
                    <a:cs typeface="+mn-ea"/>
                    <a:sym typeface="+mn-lt"/>
                  </a:rPr>
                  <a:t>当</a:t>
                </a:r>
                <a:r>
                  <a:rPr lang="en-US" altLang="zh-CN" sz="2400" b="1" dirty="0">
                    <a:solidFill>
                      <a:prstClr val="black"/>
                    </a:solidFill>
                    <a:cs typeface="+mn-ea"/>
                    <a:sym typeface="+mn-lt"/>
                  </a:rPr>
                  <a:t>m</a:t>
                </a:r>
                <a:r>
                  <a:rPr lang="zh-CN" altLang="en-US" sz="2400" b="1" dirty="0">
                    <a:solidFill>
                      <a:prstClr val="black"/>
                    </a:solidFill>
                    <a:cs typeface="+mn-ea"/>
                    <a:sym typeface="+mn-lt"/>
                  </a:rPr>
                  <a:t>＝</a:t>
                </a:r>
                <a:r>
                  <a:rPr lang="en-US" altLang="zh-CN" sz="2400" b="1" dirty="0">
                    <a:solidFill>
                      <a:prstClr val="black"/>
                    </a:solidFill>
                    <a:cs typeface="+mn-ea"/>
                    <a:sym typeface="+mn-lt"/>
                  </a:rPr>
                  <a:t>_____</a:t>
                </a:r>
                <a:r>
                  <a:rPr lang="zh-CN" altLang="en-US" sz="2400" b="1" dirty="0">
                    <a:solidFill>
                      <a:prstClr val="black"/>
                    </a:solidFill>
                    <a:cs typeface="+mn-ea"/>
                    <a:sym typeface="+mn-lt"/>
                  </a:rPr>
                  <a:t>时， </a:t>
                </a:r>
                <a:r>
                  <a:rPr lang="zh-CN" altLang="en-US" sz="2400" dirty="0">
                    <a:solidFill>
                      <a:prstClr val="black"/>
                    </a:solidFill>
                    <a:cs typeface="+mn-ea"/>
                    <a:sym typeface="+mn-lt"/>
                  </a:rPr>
                  <a:t>y=（m+2）</a:t>
                </a:r>
                <a14:m>
                  <m:oMath xmlns:m="http://schemas.openxmlformats.org/officeDocument/2006/math">
                    <m:sSup>
                      <m:sSupPr>
                        <m:ctrlPr>
                          <a:rPr lang="zh-CN" altLang="en-US" sz="2400" i="1">
                            <a:solidFill>
                              <a:prstClr val="black"/>
                            </a:solidFill>
                            <a:latin typeface="Cambria Math" panose="02040503050406030204" pitchFamily="18" charset="0"/>
                            <a:cs typeface="+mn-ea"/>
                            <a:sym typeface="+mn-lt"/>
                          </a:rPr>
                        </m:ctrlPr>
                      </m:sSupPr>
                      <m:e>
                        <m:r>
                          <a:rPr lang="zh-CN" altLang="en-US" sz="2400" i="1">
                            <a:solidFill>
                              <a:prstClr val="black"/>
                            </a:solidFill>
                            <a:latin typeface="Cambria Math" panose="02040503050406030204" pitchFamily="18" charset="0"/>
                            <a:cs typeface="+mn-ea"/>
                            <a:sym typeface="+mn-lt"/>
                          </a:rPr>
                          <m:t>𝑥</m:t>
                        </m:r>
                      </m:e>
                      <m:sup>
                        <m:sSup>
                          <m:sSupPr>
                            <m:ctrlPr>
                              <a:rPr lang="zh-CN" altLang="en-US" sz="2400" i="1">
                                <a:solidFill>
                                  <a:prstClr val="black"/>
                                </a:solidFill>
                                <a:latin typeface="Cambria Math" panose="02040503050406030204" pitchFamily="18" charset="0"/>
                                <a:cs typeface="+mn-ea"/>
                                <a:sym typeface="+mn-lt"/>
                              </a:rPr>
                            </m:ctrlPr>
                          </m:sSupPr>
                          <m:e>
                            <m:r>
                              <a:rPr lang="zh-CN" altLang="en-US" sz="2400" i="1">
                                <a:solidFill>
                                  <a:prstClr val="black"/>
                                </a:solidFill>
                                <a:latin typeface="Cambria Math" panose="02040503050406030204" pitchFamily="18" charset="0"/>
                                <a:cs typeface="+mn-ea"/>
                                <a:sym typeface="+mn-lt"/>
                              </a:rPr>
                              <m:t>𝑚</m:t>
                            </m:r>
                          </m:e>
                          <m:sup>
                            <m:r>
                              <a:rPr lang="zh-CN" altLang="en-US" sz="2400" i="1">
                                <a:solidFill>
                                  <a:prstClr val="black"/>
                                </a:solidFill>
                                <a:latin typeface="Cambria Math" panose="02040503050406030204" pitchFamily="18" charset="0"/>
                                <a:cs typeface="+mn-ea"/>
                                <a:sym typeface="+mn-lt"/>
                              </a:rPr>
                              <m:t>2</m:t>
                            </m:r>
                          </m:sup>
                        </m:sSup>
                        <m:r>
                          <a:rPr lang="en-US" altLang="zh-CN" sz="2400" i="1">
                            <a:solidFill>
                              <a:prstClr val="black"/>
                            </a:solidFill>
                            <a:latin typeface="Cambria Math" panose="02040503050406030204" pitchFamily="18" charset="0"/>
                            <a:cs typeface="+mn-ea"/>
                            <a:sym typeface="+mn-lt"/>
                          </a:rPr>
                          <m:t>−</m:t>
                        </m:r>
                        <m:r>
                          <a:rPr lang="zh-CN" altLang="en-US" sz="2400" i="1">
                            <a:solidFill>
                              <a:prstClr val="black"/>
                            </a:solidFill>
                            <a:latin typeface="Cambria Math" panose="02040503050406030204" pitchFamily="18" charset="0"/>
                            <a:cs typeface="+mn-ea"/>
                            <a:sym typeface="+mn-lt"/>
                          </a:rPr>
                          <m:t>2</m:t>
                        </m:r>
                      </m:sup>
                    </m:sSup>
                  </m:oMath>
                </a14:m>
                <a:r>
                  <a:rPr lang="zh-CN" altLang="en-US" sz="2400" dirty="0">
                    <a:solidFill>
                      <a:prstClr val="black"/>
                    </a:solidFill>
                    <a:cs typeface="+mn-ea"/>
                    <a:sym typeface="+mn-lt"/>
                  </a:rPr>
                  <a:t>是x的二次函数</a:t>
                </a:r>
              </a:p>
            </p:txBody>
          </p:sp>
        </mc:Choice>
        <mc:Fallback xmlns="">
          <p:sp>
            <p:nvSpPr>
              <p:cNvPr id="8" name="矩形 7"/>
              <p:cNvSpPr>
                <a:spLocks noRot="1" noChangeAspect="1" noMove="1" noResize="1" noEditPoints="1" noAdjustHandles="1" noChangeArrowheads="1" noChangeShapeType="1" noTextEdit="1"/>
              </p:cNvSpPr>
              <p:nvPr/>
            </p:nvSpPr>
            <p:spPr>
              <a:xfrm>
                <a:off x="1063463" y="1197732"/>
                <a:ext cx="10398797" cy="525208"/>
              </a:xfrm>
              <a:prstGeom prst="rect">
                <a:avLst/>
              </a:prstGeom>
              <a:blipFill rotWithShape="1">
                <a:blip r:embed="rId3"/>
                <a:stretch>
                  <a:fillRect l="-879" t="-1149" b="-21839"/>
                </a:stretch>
              </a:blipFill>
            </p:spPr>
            <p:txBody>
              <a:bodyPr/>
              <a:lstStyle/>
              <a:p>
                <a:r>
                  <a:rPr lang="zh-CN" altLang="en-US">
                    <a:noFill/>
                  </a:rPr>
                  <a:t> </a:t>
                </a:r>
                <a:endParaRPr lang="zh-CN" altLang="en-US">
                  <a:noFill/>
                </a:endParaRPr>
              </a:p>
            </p:txBody>
          </p:sp>
        </mc:Fallback>
      </mc:AlternateContent>
      <mc:AlternateContent xmlns:mc="http://schemas.openxmlformats.org/markup-compatibility/2006" xmlns:a14="http://schemas.microsoft.com/office/drawing/2010/main">
        <mc:Choice Requires="a14">
          <p:sp>
            <p:nvSpPr>
              <p:cNvPr id="9" name="矩形 8"/>
              <p:cNvSpPr/>
              <p:nvPr/>
            </p:nvSpPr>
            <p:spPr>
              <a:xfrm>
                <a:off x="1063463" y="1731380"/>
                <a:ext cx="9499971" cy="4562083"/>
              </a:xfrm>
              <a:prstGeom prst="rect">
                <a:avLst/>
              </a:prstGeom>
            </p:spPr>
            <p:txBody>
              <a:bodyPr wrap="square">
                <a:spAutoFit/>
              </a:bodyPr>
              <a:lstStyle/>
              <a:p>
                <a:pPr defTabSz="914377">
                  <a:lnSpc>
                    <a:spcPct val="200000"/>
                  </a:lnSpc>
                </a:pPr>
                <a:r>
                  <a:rPr lang="zh-CN" altLang="en-US" sz="2400" dirty="0">
                    <a:solidFill>
                      <a:schemeClr val="tx1"/>
                    </a:solidFill>
                    <a:cs typeface="+mn-ea"/>
                    <a:sym typeface="+mn-lt"/>
                  </a:rPr>
                  <a:t>【详解】</a:t>
                </a:r>
              </a:p>
              <a:p>
                <a:pPr defTabSz="914377">
                  <a:lnSpc>
                    <a:spcPct val="200000"/>
                  </a:lnSpc>
                </a:pPr>
                <a:r>
                  <a:rPr lang="zh-CN" altLang="en-US" sz="2400" dirty="0">
                    <a:solidFill>
                      <a:schemeClr val="tx1"/>
                    </a:solidFill>
                    <a:cs typeface="+mn-ea"/>
                    <a:sym typeface="+mn-lt"/>
                  </a:rPr>
                  <a:t>解：∵函数y=（m+2）</a:t>
                </a:r>
                <a14:m>
                  <m:oMath xmlns:m="http://schemas.openxmlformats.org/officeDocument/2006/math">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𝑥</m:t>
                        </m:r>
                      </m:e>
                      <m:sup>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𝑚</m:t>
                            </m:r>
                          </m:e>
                          <m:sup>
                            <m:r>
                              <a:rPr lang="zh-CN" altLang="en-US" sz="2400" i="1">
                                <a:solidFill>
                                  <a:schemeClr val="tx1"/>
                                </a:solidFill>
                                <a:latin typeface="Cambria Math" panose="02040503050406030204" pitchFamily="18" charset="0"/>
                                <a:cs typeface="+mn-ea"/>
                                <a:sym typeface="+mn-lt"/>
                              </a:rPr>
                              <m:t>2</m:t>
                            </m:r>
                          </m:sup>
                        </m:sSup>
                        <m:r>
                          <a:rPr lang="en-US" altLang="zh-CN" sz="2400" i="1">
                            <a:solidFill>
                              <a:schemeClr val="tx1"/>
                            </a:solidFill>
                            <a:latin typeface="Cambria Math" panose="02040503050406030204" pitchFamily="18" charset="0"/>
                            <a:cs typeface="+mn-ea"/>
                            <a:sym typeface="+mn-lt"/>
                          </a:rPr>
                          <m:t>−</m:t>
                        </m:r>
                        <m:r>
                          <a:rPr lang="zh-CN" altLang="en-US" sz="2400" i="1">
                            <a:solidFill>
                              <a:schemeClr val="tx1"/>
                            </a:solidFill>
                            <a:latin typeface="Cambria Math" panose="02040503050406030204" pitchFamily="18" charset="0"/>
                            <a:cs typeface="+mn-ea"/>
                            <a:sym typeface="+mn-lt"/>
                          </a:rPr>
                          <m:t>2</m:t>
                        </m:r>
                      </m:sup>
                    </m:sSup>
                  </m:oMath>
                </a14:m>
                <a:r>
                  <a:rPr lang="zh-CN" altLang="en-US" sz="2400" dirty="0">
                    <a:solidFill>
                      <a:schemeClr val="tx1"/>
                    </a:solidFill>
                    <a:cs typeface="+mn-ea"/>
                    <a:sym typeface="+mn-lt"/>
                  </a:rPr>
                  <a:t>是二次函数，</a:t>
                </a:r>
              </a:p>
              <a:p>
                <a:pPr defTabSz="914377">
                  <a:lnSpc>
                    <a:spcPct val="200000"/>
                  </a:lnSpc>
                </a:pPr>
                <a:r>
                  <a:rPr lang="zh-CN" altLang="en-US" sz="2400" dirty="0">
                    <a:solidFill>
                      <a:schemeClr val="tx1"/>
                    </a:solidFill>
                    <a:cs typeface="+mn-ea"/>
                    <a:sym typeface="+mn-lt"/>
                  </a:rPr>
                  <a:t>∴m+2≠0且</a:t>
                </a:r>
                <a14:m>
                  <m:oMath xmlns:m="http://schemas.openxmlformats.org/officeDocument/2006/math">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𝑚</m:t>
                        </m:r>
                      </m:e>
                      <m:sup>
                        <m:r>
                          <a:rPr lang="zh-CN" altLang="en-US" sz="2400" i="1">
                            <a:solidFill>
                              <a:schemeClr val="tx1"/>
                            </a:solidFill>
                            <a:latin typeface="Cambria Math" panose="02040503050406030204" pitchFamily="18" charset="0"/>
                            <a:cs typeface="+mn-ea"/>
                            <a:sym typeface="+mn-lt"/>
                          </a:rPr>
                          <m:t>2</m:t>
                        </m:r>
                      </m:sup>
                    </m:sSup>
                  </m:oMath>
                </a14:m>
                <a:r>
                  <a:rPr lang="en-US" altLang="zh-CN" sz="2400" dirty="0">
                    <a:solidFill>
                      <a:schemeClr val="tx1"/>
                    </a:solidFill>
                    <a:cs typeface="+mn-ea"/>
                    <a:sym typeface="+mn-lt"/>
                  </a:rPr>
                  <a:t>-2</a:t>
                </a:r>
                <a:r>
                  <a:rPr lang="zh-CN" altLang="en-US" sz="2400" dirty="0">
                    <a:solidFill>
                      <a:schemeClr val="tx1"/>
                    </a:solidFill>
                    <a:cs typeface="+mn-ea"/>
                    <a:sym typeface="+mn-lt"/>
                  </a:rPr>
                  <a:t>=2，</a:t>
                </a:r>
              </a:p>
              <a:p>
                <a:pPr defTabSz="914377">
                  <a:lnSpc>
                    <a:spcPct val="200000"/>
                  </a:lnSpc>
                </a:pPr>
                <a:r>
                  <a:rPr lang="zh-CN" altLang="en-US" sz="2400" dirty="0">
                    <a:solidFill>
                      <a:schemeClr val="tx1"/>
                    </a:solidFill>
                    <a:cs typeface="+mn-ea"/>
                    <a:sym typeface="+mn-lt"/>
                  </a:rPr>
                  <a:t>解得m≠-2且m=-2，m=</a:t>
                </a:r>
                <a:r>
                  <a:rPr lang="en-US" altLang="zh-CN" sz="2400" dirty="0">
                    <a:solidFill>
                      <a:schemeClr val="tx1"/>
                    </a:solidFill>
                    <a:cs typeface="+mn-ea"/>
                    <a:sym typeface="+mn-lt"/>
                  </a:rPr>
                  <a:t>2</a:t>
                </a:r>
                <a:r>
                  <a:rPr lang="zh-CN" altLang="en-US" sz="2400" dirty="0">
                    <a:solidFill>
                      <a:schemeClr val="tx1"/>
                    </a:solidFill>
                    <a:cs typeface="+mn-ea"/>
                    <a:sym typeface="+mn-lt"/>
                  </a:rPr>
                  <a:t>，</a:t>
                </a:r>
              </a:p>
              <a:p>
                <a:pPr defTabSz="914377">
                  <a:lnSpc>
                    <a:spcPct val="200000"/>
                  </a:lnSpc>
                </a:pPr>
                <a:r>
                  <a:rPr lang="zh-CN" altLang="en-US" sz="2400" dirty="0">
                    <a:solidFill>
                      <a:schemeClr val="tx1"/>
                    </a:solidFill>
                    <a:cs typeface="+mn-ea"/>
                    <a:sym typeface="+mn-lt"/>
                  </a:rPr>
                  <a:t>∴m=</a:t>
                </a:r>
                <a:r>
                  <a:rPr lang="en-US" altLang="zh-CN" sz="2400" dirty="0">
                    <a:solidFill>
                      <a:schemeClr val="tx1"/>
                    </a:solidFill>
                    <a:cs typeface="+mn-ea"/>
                    <a:sym typeface="+mn-lt"/>
                  </a:rPr>
                  <a:t>2</a:t>
                </a:r>
                <a:r>
                  <a:rPr lang="zh-CN" altLang="en-US" sz="2400" dirty="0">
                    <a:solidFill>
                      <a:schemeClr val="tx1"/>
                    </a:solidFill>
                    <a:cs typeface="+mn-ea"/>
                    <a:sym typeface="+mn-lt"/>
                  </a:rPr>
                  <a:t>，</a:t>
                </a:r>
              </a:p>
              <a:p>
                <a:pPr defTabSz="914377">
                  <a:lnSpc>
                    <a:spcPct val="200000"/>
                  </a:lnSpc>
                </a:pPr>
                <a:r>
                  <a:rPr lang="zh-CN" altLang="en-US" sz="2400" dirty="0">
                    <a:solidFill>
                      <a:schemeClr val="tx1"/>
                    </a:solidFill>
                    <a:cs typeface="+mn-ea"/>
                    <a:sym typeface="+mn-lt"/>
                  </a:rPr>
                  <a:t>故答案为：</a:t>
                </a:r>
                <a:r>
                  <a:rPr lang="en-US" altLang="zh-CN" sz="2400" dirty="0">
                    <a:solidFill>
                      <a:schemeClr val="tx1"/>
                    </a:solidFill>
                    <a:cs typeface="+mn-ea"/>
                    <a:sym typeface="+mn-lt"/>
                  </a:rPr>
                  <a:t>2</a:t>
                </a:r>
                <a:endParaRPr lang="zh-CN" altLang="en-US" sz="2400" dirty="0">
                  <a:solidFill>
                    <a:schemeClr val="tx1"/>
                  </a:solidFill>
                  <a:cs typeface="+mn-ea"/>
                  <a:sym typeface="+mn-lt"/>
                </a:endParaRPr>
              </a:p>
            </p:txBody>
          </p:sp>
        </mc:Choice>
        <mc:Fallback xmlns="">
          <p:sp>
            <p:nvSpPr>
              <p:cNvPr id="9" name="矩形 8"/>
              <p:cNvSpPr>
                <a:spLocks noRot="1" noChangeAspect="1" noMove="1" noResize="1" noEditPoints="1" noAdjustHandles="1" noChangeArrowheads="1" noChangeShapeType="1" noTextEdit="1"/>
              </p:cNvSpPr>
              <p:nvPr/>
            </p:nvSpPr>
            <p:spPr>
              <a:xfrm>
                <a:off x="1063463" y="1731380"/>
                <a:ext cx="9499971" cy="4562083"/>
              </a:xfrm>
              <a:prstGeom prst="rect">
                <a:avLst/>
              </a:prstGeom>
              <a:blipFill rotWithShape="1">
                <a:blip r:embed="rId4"/>
                <a:stretch>
                  <a:fillRect l="-962" b="-1203"/>
                </a:stretch>
              </a:blipFill>
            </p:spPr>
            <p:txBody>
              <a:bodyPr/>
              <a:lstStyle/>
              <a:p>
                <a:r>
                  <a:rPr lang="zh-CN" altLang="en-US">
                    <a:noFill/>
                  </a:rPr>
                  <a:t> </a:t>
                </a:r>
                <a:endParaRPr lang="zh-CN" altLang="en-US">
                  <a:noFill/>
                </a:endParaRPr>
              </a:p>
            </p:txBody>
          </p:sp>
        </mc:Fallback>
      </mc:AlternateContent>
      <p:sp>
        <p:nvSpPr>
          <p:cNvPr id="7"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课堂测试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p:cNvSpPr/>
          <p:nvPr/>
        </p:nvSpPr>
        <p:spPr>
          <a:xfrm rot="5400000">
            <a:off x="7727517" y="-204286"/>
            <a:ext cx="4260198" cy="4668769"/>
          </a:xfrm>
          <a:custGeom>
            <a:avLst/>
            <a:gdLst>
              <a:gd name="connsiteX0" fmla="*/ 0 w 5592338"/>
              <a:gd name="connsiteY0" fmla="*/ 0 h 6128667"/>
              <a:gd name="connsiteX1" fmla="*/ 5254012 w 5592338"/>
              <a:gd name="connsiteY1" fmla="*/ 0 h 6128667"/>
              <a:gd name="connsiteX2" fmla="*/ 5294975 w 5592338"/>
              <a:gd name="connsiteY2" fmla="*/ 101004 h 6128667"/>
              <a:gd name="connsiteX3" fmla="*/ 5452656 w 5592338"/>
              <a:gd name="connsiteY3" fmla="*/ 428886 h 6128667"/>
              <a:gd name="connsiteX4" fmla="*/ 5367294 w 5592338"/>
              <a:gd name="connsiteY4" fmla="*/ 1988867 h 6128667"/>
              <a:gd name="connsiteX5" fmla="*/ 4001511 w 5592338"/>
              <a:gd name="connsiteY5" fmla="*/ 3019350 h 6128667"/>
              <a:gd name="connsiteX6" fmla="*/ 2820678 w 5592338"/>
              <a:gd name="connsiteY6" fmla="*/ 3357415 h 6128667"/>
              <a:gd name="connsiteX7" fmla="*/ 2322736 w 5592338"/>
              <a:gd name="connsiteY7" fmla="*/ 4155733 h 6128667"/>
              <a:gd name="connsiteX8" fmla="*/ 2422325 w 5592338"/>
              <a:gd name="connsiteY8" fmla="*/ 5002930 h 6128667"/>
              <a:gd name="connsiteX9" fmla="*/ 1666446 w 5592338"/>
              <a:gd name="connsiteY9" fmla="*/ 6116110 h 6128667"/>
              <a:gd name="connsiteX10" fmla="*/ 871666 w 5592338"/>
              <a:gd name="connsiteY10" fmla="*/ 5925668 h 6128667"/>
              <a:gd name="connsiteX11" fmla="*/ 70525 w 5592338"/>
              <a:gd name="connsiteY11" fmla="*/ 5731741 h 6128667"/>
              <a:gd name="connsiteX12" fmla="*/ 0 w 5592338"/>
              <a:gd name="connsiteY12" fmla="*/ 5757570 h 6128667"/>
              <a:gd name="connsiteX0-1" fmla="*/ 0 w 5592338"/>
              <a:gd name="connsiteY0-2" fmla="*/ 0 h 6128667"/>
              <a:gd name="connsiteX1-3" fmla="*/ 5254012 w 5592338"/>
              <a:gd name="connsiteY1-4" fmla="*/ 0 h 6128667"/>
              <a:gd name="connsiteX2-5" fmla="*/ 5294975 w 5592338"/>
              <a:gd name="connsiteY2-6" fmla="*/ 101004 h 6128667"/>
              <a:gd name="connsiteX3-7" fmla="*/ 5452656 w 5592338"/>
              <a:gd name="connsiteY3-8" fmla="*/ 428886 h 6128667"/>
              <a:gd name="connsiteX4-9" fmla="*/ 5367294 w 5592338"/>
              <a:gd name="connsiteY4-10" fmla="*/ 1988867 h 6128667"/>
              <a:gd name="connsiteX5-11" fmla="*/ 3526948 w 5592338"/>
              <a:gd name="connsiteY5-12" fmla="*/ 2324869 h 6128667"/>
              <a:gd name="connsiteX6-13" fmla="*/ 2820678 w 5592338"/>
              <a:gd name="connsiteY6-14" fmla="*/ 3357415 h 6128667"/>
              <a:gd name="connsiteX7-15" fmla="*/ 2322736 w 5592338"/>
              <a:gd name="connsiteY7-16" fmla="*/ 4155733 h 6128667"/>
              <a:gd name="connsiteX8-17" fmla="*/ 2422325 w 5592338"/>
              <a:gd name="connsiteY8-18" fmla="*/ 5002930 h 6128667"/>
              <a:gd name="connsiteX9-19" fmla="*/ 1666446 w 5592338"/>
              <a:gd name="connsiteY9-20" fmla="*/ 6116110 h 6128667"/>
              <a:gd name="connsiteX10-21" fmla="*/ 871666 w 5592338"/>
              <a:gd name="connsiteY10-22" fmla="*/ 5925668 h 6128667"/>
              <a:gd name="connsiteX11-23" fmla="*/ 70525 w 5592338"/>
              <a:gd name="connsiteY11-24" fmla="*/ 5731741 h 6128667"/>
              <a:gd name="connsiteX12-25" fmla="*/ 0 w 5592338"/>
              <a:gd name="connsiteY12-26" fmla="*/ 5757570 h 6128667"/>
              <a:gd name="connsiteX13" fmla="*/ 0 w 5592338"/>
              <a:gd name="connsiteY13" fmla="*/ 0 h 612866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 y="connsiteY13"/>
              </a:cxn>
            </a:cxnLst>
            <a:rect l="l" t="t" r="r" b="b"/>
            <a:pathLst>
              <a:path w="5592338" h="6128667">
                <a:moveTo>
                  <a:pt x="0" y="0"/>
                </a:moveTo>
                <a:lnTo>
                  <a:pt x="5254012" y="0"/>
                </a:lnTo>
                <a:lnTo>
                  <a:pt x="5294975" y="101004"/>
                </a:lnTo>
                <a:cubicBezTo>
                  <a:pt x="5345954" y="210977"/>
                  <a:pt x="5405233" y="318913"/>
                  <a:pt x="5452656" y="428886"/>
                </a:cubicBezTo>
                <a:cubicBezTo>
                  <a:pt x="5666060" y="929872"/>
                  <a:pt x="5632864" y="1508247"/>
                  <a:pt x="5367294" y="1988867"/>
                </a:cubicBezTo>
                <a:cubicBezTo>
                  <a:pt x="5096983" y="2469488"/>
                  <a:pt x="4119736" y="2153801"/>
                  <a:pt x="3526948" y="2324869"/>
                </a:cubicBezTo>
                <a:cubicBezTo>
                  <a:pt x="3133337" y="2434842"/>
                  <a:pt x="3166866" y="3157835"/>
                  <a:pt x="2820678" y="3357415"/>
                </a:cubicBezTo>
                <a:cubicBezTo>
                  <a:pt x="2521914" y="3536628"/>
                  <a:pt x="2327479" y="3842108"/>
                  <a:pt x="2322736" y="4155733"/>
                </a:cubicBezTo>
                <a:cubicBezTo>
                  <a:pt x="2317994" y="4440848"/>
                  <a:pt x="2460263" y="4717816"/>
                  <a:pt x="2422325" y="5002930"/>
                </a:cubicBezTo>
                <a:cubicBezTo>
                  <a:pt x="2360675" y="5471332"/>
                  <a:pt x="2207068" y="6026503"/>
                  <a:pt x="1666446" y="6116110"/>
                </a:cubicBezTo>
                <a:cubicBezTo>
                  <a:pt x="1531290" y="6137494"/>
                  <a:pt x="1133748" y="6159785"/>
                  <a:pt x="871666" y="5925668"/>
                </a:cubicBezTo>
                <a:cubicBezTo>
                  <a:pt x="421014" y="5704902"/>
                  <a:pt x="215002" y="5692635"/>
                  <a:pt x="70525" y="5731741"/>
                </a:cubicBezTo>
                <a:lnTo>
                  <a:pt x="0" y="575757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cs typeface="+mn-ea"/>
              <a:sym typeface="+mn-lt"/>
            </a:endParaRPr>
          </a:p>
        </p:txBody>
      </p:sp>
      <p:sp>
        <p:nvSpPr>
          <p:cNvPr id="7" name="Block Arc 6"/>
          <p:cNvSpPr/>
          <p:nvPr/>
        </p:nvSpPr>
        <p:spPr>
          <a:xfrm rot="16200000">
            <a:off x="10968941" y="5539177"/>
            <a:ext cx="1784353" cy="1784353"/>
          </a:xfrm>
          <a:prstGeom prst="blockArc">
            <a:avLst>
              <a:gd name="adj1" fmla="val 10800000"/>
              <a:gd name="adj2" fmla="val 3531022"/>
              <a:gd name="adj3" fmla="val 15811"/>
            </a:avLst>
          </a:prstGeom>
          <a:solidFill>
            <a:schemeClr val="accent5"/>
          </a:solidFill>
          <a:ln>
            <a:noFill/>
          </a:ln>
          <a:effectLst>
            <a:outerShdw blurRad="889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2B2B2B"/>
              </a:solidFill>
              <a:effectLst/>
              <a:uLnTx/>
              <a:uFillTx/>
              <a:cs typeface="+mn-ea"/>
              <a:sym typeface="+mn-lt"/>
            </a:endParaRPr>
          </a:p>
        </p:txBody>
      </p:sp>
      <p:sp>
        <p:nvSpPr>
          <p:cNvPr id="9" name="Freeform: Shape 8"/>
          <p:cNvSpPr/>
          <p:nvPr/>
        </p:nvSpPr>
        <p:spPr>
          <a:xfrm rot="10800000" flipH="1">
            <a:off x="9885505" y="0"/>
            <a:ext cx="2306495" cy="2303362"/>
          </a:xfrm>
          <a:custGeom>
            <a:avLst/>
            <a:gdLst>
              <a:gd name="connsiteX0" fmla="*/ 0 w 7703409"/>
              <a:gd name="connsiteY0" fmla="*/ 6580902 h 6580902"/>
              <a:gd name="connsiteX1" fmla="*/ 7703409 w 7703409"/>
              <a:gd name="connsiteY1" fmla="*/ 6580902 h 6580902"/>
              <a:gd name="connsiteX2" fmla="*/ 7703409 w 7703409"/>
              <a:gd name="connsiteY2" fmla="*/ 2172910 h 6580902"/>
              <a:gd name="connsiteX3" fmla="*/ 7500223 w 7703409"/>
              <a:gd name="connsiteY3" fmla="*/ 1924177 h 6580902"/>
              <a:gd name="connsiteX4" fmla="*/ 6474751 w 7703409"/>
              <a:gd name="connsiteY4" fmla="*/ 667220 h 6580902"/>
              <a:gd name="connsiteX5" fmla="*/ 5389679 w 7703409"/>
              <a:gd name="connsiteY5" fmla="*/ 2621 h 6580902"/>
              <a:gd name="connsiteX6" fmla="*/ 5010871 w 7703409"/>
              <a:gd name="connsiteY6" fmla="*/ 66586 h 6580902"/>
              <a:gd name="connsiteX7" fmla="*/ 2508110 w 7703409"/>
              <a:gd name="connsiteY7" fmla="*/ 4128762 h 6580902"/>
              <a:gd name="connsiteX8" fmla="*/ 704233 w 7703409"/>
              <a:gd name="connsiteY8" fmla="*/ 4745201 h 6580902"/>
              <a:gd name="connsiteX9" fmla="*/ 298124 w 7703409"/>
              <a:gd name="connsiteY9" fmla="*/ 6262590 h 6580902"/>
              <a:gd name="connsiteX10" fmla="*/ 43422 w 7703409"/>
              <a:gd name="connsiteY10" fmla="*/ 6558214 h 6580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03409" h="6580902">
                <a:moveTo>
                  <a:pt x="0" y="6580902"/>
                </a:moveTo>
                <a:lnTo>
                  <a:pt x="7703409" y="6580902"/>
                </a:lnTo>
                <a:lnTo>
                  <a:pt x="7703409" y="2172910"/>
                </a:lnTo>
                <a:lnTo>
                  <a:pt x="7500223" y="1924177"/>
                </a:lnTo>
                <a:cubicBezTo>
                  <a:pt x="7160059" y="1496300"/>
                  <a:pt x="6825373" y="1040640"/>
                  <a:pt x="6474751" y="667220"/>
                </a:cubicBezTo>
                <a:cubicBezTo>
                  <a:pt x="6148919" y="323436"/>
                  <a:pt x="5769963" y="32998"/>
                  <a:pt x="5389679" y="2621"/>
                </a:cubicBezTo>
                <a:cubicBezTo>
                  <a:pt x="5262918" y="-7505"/>
                  <a:pt x="5136009" y="11266"/>
                  <a:pt x="5010871" y="66586"/>
                </a:cubicBezTo>
                <a:cubicBezTo>
                  <a:pt x="3858657" y="556577"/>
                  <a:pt x="3660324" y="3622966"/>
                  <a:pt x="2508110" y="4128762"/>
                </a:cubicBezTo>
                <a:cubicBezTo>
                  <a:pt x="1894225" y="4397466"/>
                  <a:pt x="1091453" y="3907476"/>
                  <a:pt x="704233" y="4745201"/>
                </a:cubicBezTo>
                <a:cubicBezTo>
                  <a:pt x="496456" y="5187773"/>
                  <a:pt x="515345" y="5835825"/>
                  <a:pt x="298124" y="6262590"/>
                </a:cubicBezTo>
                <a:cubicBezTo>
                  <a:pt x="227292" y="6400894"/>
                  <a:pt x="139931" y="6497707"/>
                  <a:pt x="43422" y="6558214"/>
                </a:cubicBezTo>
                <a:close/>
              </a:path>
            </a:pathLst>
          </a:custGeom>
          <a:solidFill>
            <a:schemeClr val="accent3"/>
          </a:solidFill>
          <a:ln>
            <a:noFill/>
          </a:ln>
          <a:effectLst>
            <a:outerShdw blurRad="419100" dist="317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1800" b="0" i="0" u="none" strike="noStrike" kern="1200" cap="none" spc="0" normalizeH="0" baseline="0" noProof="0">
              <a:ln>
                <a:noFill/>
              </a:ln>
              <a:solidFill>
                <a:srgbClr val="FFFFFF"/>
              </a:solidFill>
              <a:effectLst/>
              <a:uLnTx/>
              <a:uFillTx/>
              <a:cs typeface="+mn-ea"/>
              <a:sym typeface="+mn-lt"/>
            </a:endParaRPr>
          </a:p>
        </p:txBody>
      </p:sp>
      <p:sp>
        <p:nvSpPr>
          <p:cNvPr id="10" name="TextBox 9"/>
          <p:cNvSpPr txBox="1"/>
          <p:nvPr/>
        </p:nvSpPr>
        <p:spPr>
          <a:xfrm>
            <a:off x="10741168" y="314185"/>
            <a:ext cx="1282981" cy="6463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3600" b="0" i="0" u="none" strike="noStrike" kern="1200" cap="none" spc="0" normalizeH="0" baseline="0" noProof="0" dirty="0">
                <a:ln>
                  <a:noFill/>
                </a:ln>
                <a:solidFill>
                  <a:srgbClr val="FFFFFF"/>
                </a:solidFill>
                <a:effectLst/>
                <a:uLnTx/>
                <a:uFillTx/>
                <a:cs typeface="+mn-ea"/>
                <a:sym typeface="+mn-lt"/>
              </a:rPr>
              <a:t>skate</a:t>
            </a:r>
            <a:endParaRPr kumimoji="0" lang="id-ID" sz="3600" b="0" i="0" u="none" strike="noStrike" kern="1200" cap="none" spc="0" normalizeH="0" baseline="0" noProof="0" dirty="0">
              <a:ln>
                <a:noFill/>
              </a:ln>
              <a:solidFill>
                <a:srgbClr val="FFFFFF"/>
              </a:solidFill>
              <a:effectLst/>
              <a:uLnTx/>
              <a:uFillTx/>
              <a:cs typeface="+mn-ea"/>
              <a:sym typeface="+mn-lt"/>
            </a:endParaRPr>
          </a:p>
        </p:txBody>
      </p:sp>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673" b="2673"/>
          <a:stretch>
            <a:fillRect/>
          </a:stretch>
        </p:blipFill>
        <p:spPr>
          <a:xfrm>
            <a:off x="6829425" y="838200"/>
            <a:ext cx="4186238" cy="3962400"/>
          </a:xfrm>
        </p:spPr>
      </p:pic>
      <p:sp>
        <p:nvSpPr>
          <p:cNvPr id="27" name="矩形: 圆角 26"/>
          <p:cNvSpPr/>
          <p:nvPr/>
        </p:nvSpPr>
        <p:spPr>
          <a:xfrm>
            <a:off x="692917" y="5094239"/>
            <a:ext cx="1496595" cy="329300"/>
          </a:xfrm>
          <a:prstGeom prst="roundRect">
            <a:avLst>
              <a:gd name="adj" fmla="val 26269"/>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prstClr val="white"/>
                </a:solidFill>
                <a:effectLst/>
                <a:uLnTx/>
                <a:uFillTx/>
                <a:cs typeface="+mn-ea"/>
                <a:sym typeface="+mn-lt"/>
              </a:rPr>
              <a:t>老师：</a:t>
            </a:r>
            <a:r>
              <a:rPr kumimoji="0" lang="en-US" altLang="zh-CN" sz="1200" b="0" i="0" u="none" strike="noStrike" kern="1200" cap="none" spc="0" normalizeH="0" baseline="0" noProof="0">
                <a:ln>
                  <a:noFill/>
                </a:ln>
                <a:solidFill>
                  <a:prstClr val="white"/>
                </a:solidFill>
                <a:effectLst/>
                <a:uLnTx/>
                <a:uFillTx/>
                <a:cs typeface="+mn-ea"/>
                <a:sym typeface="+mn-lt"/>
              </a:rPr>
              <a:t>xippt</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8" name="矩形: 圆角 27"/>
          <p:cNvSpPr/>
          <p:nvPr/>
        </p:nvSpPr>
        <p:spPr>
          <a:xfrm>
            <a:off x="2534446" y="5098982"/>
            <a:ext cx="1274250" cy="329300"/>
          </a:xfrm>
          <a:prstGeom prst="roundRect">
            <a:avLst>
              <a:gd name="adj" fmla="val 2626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solidFill>
                <a:effectLst/>
                <a:uLnTx/>
                <a:uFillTx/>
                <a:cs typeface="+mn-ea"/>
                <a:sym typeface="+mn-lt"/>
              </a:rPr>
              <a:t>时间：</a:t>
            </a:r>
            <a:r>
              <a:rPr kumimoji="0" lang="en-US" altLang="zh-CN" sz="1200" b="0" i="0" u="none" strike="noStrike" kern="1200" cap="none" spc="0" normalizeH="0" baseline="0" noProof="0" dirty="0">
                <a:ln>
                  <a:noFill/>
                </a:ln>
                <a:solidFill>
                  <a:schemeClr val="tx1"/>
                </a:solidFill>
                <a:effectLst/>
                <a:uLnTx/>
                <a:uFillTx/>
                <a:cs typeface="+mn-ea"/>
                <a:sym typeface="+mn-lt"/>
              </a:rPr>
              <a:t>2020.4</a:t>
            </a:r>
            <a:endParaRPr kumimoji="0" lang="zh-CN" altLang="en-US" sz="1200" b="0" i="0" u="none" strike="noStrike" kern="1200" cap="none" spc="0" normalizeH="0" baseline="0" noProof="0" dirty="0">
              <a:ln>
                <a:noFill/>
              </a:ln>
              <a:solidFill>
                <a:schemeClr val="tx1"/>
              </a:solidFill>
              <a:effectLst/>
              <a:uLnTx/>
              <a:uFillTx/>
              <a:cs typeface="+mn-ea"/>
              <a:sym typeface="+mn-lt"/>
            </a:endParaRPr>
          </a:p>
        </p:txBody>
      </p:sp>
      <p:grpSp>
        <p:nvGrpSpPr>
          <p:cNvPr id="29" name="组合 28"/>
          <p:cNvGrpSpPr/>
          <p:nvPr/>
        </p:nvGrpSpPr>
        <p:grpSpPr>
          <a:xfrm>
            <a:off x="654508" y="2359734"/>
            <a:ext cx="5541855" cy="1391398"/>
            <a:chOff x="1532952" y="2677234"/>
            <a:chExt cx="5541855" cy="1391398"/>
          </a:xfrm>
        </p:grpSpPr>
        <p:sp>
          <p:nvSpPr>
            <p:cNvPr id="30" name="矩形 29"/>
            <p:cNvSpPr/>
            <p:nvPr/>
          </p:nvSpPr>
          <p:spPr bwMode="auto">
            <a:xfrm>
              <a:off x="1532952" y="2677234"/>
              <a:ext cx="5441492" cy="923330"/>
            </a:xfrm>
            <a:prstGeom prst="rect">
              <a:avLst/>
            </a:prstGeom>
          </p:spPr>
          <p:txBody>
            <a:bodyPr wrap="square">
              <a:spAutoFit/>
            </a:bodyPr>
            <a:lstStyle/>
            <a:p>
              <a:pPr algn="dist" defTabSz="457200">
                <a:defRPr/>
              </a:pPr>
              <a:r>
                <a:rPr lang="zh-CN" altLang="en-US" sz="5400" b="1" kern="100" dirty="0">
                  <a:cs typeface="+mn-ea"/>
                  <a:sym typeface="+mn-lt"/>
                </a:rPr>
                <a:t>感谢聆听与指导</a:t>
              </a:r>
            </a:p>
          </p:txBody>
        </p:sp>
        <p:sp>
          <p:nvSpPr>
            <p:cNvPr id="31" name="矩形 30"/>
            <p:cNvSpPr/>
            <p:nvPr/>
          </p:nvSpPr>
          <p:spPr>
            <a:xfrm>
              <a:off x="1571361" y="3730078"/>
              <a:ext cx="3472716" cy="338554"/>
            </a:xfrm>
            <a:prstGeom prst="rect">
              <a:avLst/>
            </a:prstGeom>
          </p:spPr>
          <p:txBody>
            <a:bodyPr wrap="square">
              <a:spAutoFit/>
            </a:bodyPr>
            <a:lstStyle/>
            <a:p>
              <a:pPr algn="dist" defTabSz="457200"/>
              <a:r>
                <a:rPr lang="zh-CN" altLang="en-US" sz="1600" dirty="0">
                  <a:cs typeface="+mn-ea"/>
                  <a:sym typeface="+mn-lt"/>
                </a:rPr>
                <a:t>人教版  数学（初中）  （九年级 上）</a:t>
              </a:r>
            </a:p>
          </p:txBody>
        </p:sp>
        <p:cxnSp>
          <p:nvCxnSpPr>
            <p:cNvPr id="32" name="直接连接符 31"/>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33" name="矩形 32"/>
          <p:cNvSpPr/>
          <p:nvPr/>
        </p:nvSpPr>
        <p:spPr bwMode="auto">
          <a:xfrm>
            <a:off x="654818" y="1886731"/>
            <a:ext cx="3111749" cy="461665"/>
          </a:xfrm>
          <a:prstGeom prst="rect">
            <a:avLst/>
          </a:prstGeom>
        </p:spPr>
        <p:txBody>
          <a:bodyPr wrap="none">
            <a:spAutoFit/>
          </a:bodyPr>
          <a:lstStyle/>
          <a:p>
            <a:pPr defTabSz="457200">
              <a:defRPr/>
            </a:pPr>
            <a:r>
              <a:rPr lang="zh-CN" altLang="en-US" sz="2400" b="1" kern="100" dirty="0">
                <a:cs typeface="+mn-ea"/>
                <a:sym typeface="+mn-lt"/>
              </a:rPr>
              <a:t>第二十二章 二次函数</a:t>
            </a:r>
          </a:p>
        </p:txBody>
      </p:sp>
      <p:sp>
        <p:nvSpPr>
          <p:cNvPr id="34" name="文本框 33"/>
          <p:cNvSpPr txBox="1"/>
          <p:nvPr/>
        </p:nvSpPr>
        <p:spPr>
          <a:xfrm>
            <a:off x="701089" y="3790082"/>
            <a:ext cx="4958080" cy="483337"/>
          </a:xfrm>
          <a:prstGeom prst="rect">
            <a:avLst/>
          </a:prstGeom>
          <a:noFill/>
        </p:spPr>
        <p:txBody>
          <a:bodyPr wrap="square" rtlCol="0">
            <a:spAutoFit/>
          </a:bodyPr>
          <a:lstStyle/>
          <a:p>
            <a:pPr>
              <a:lnSpc>
                <a:spcPct val="150000"/>
              </a:lnSpc>
            </a:pPr>
            <a:r>
              <a:rPr lang="en-US" altLang="zh-CN" sz="9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000" dirty="0">
              <a:solidFill>
                <a:schemeClr val="tx1">
                  <a:lumMod val="85000"/>
                  <a:lumOff val="15000"/>
                </a:schemeClr>
              </a:solidFill>
              <a:cs typeface="+mn-ea"/>
              <a:sym typeface="+mn-lt"/>
            </a:endParaRPr>
          </a:p>
        </p:txBody>
      </p:sp>
      <p:sp>
        <p:nvSpPr>
          <p:cNvPr id="35" name="矩形: 圆角 34"/>
          <p:cNvSpPr/>
          <p:nvPr/>
        </p:nvSpPr>
        <p:spPr>
          <a:xfrm>
            <a:off x="692917" y="315924"/>
            <a:ext cx="1186683" cy="329300"/>
          </a:xfrm>
          <a:prstGeom prst="roundRect">
            <a:avLst>
              <a:gd name="adj" fmla="val 0"/>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solidFill>
                <a:effectLst/>
                <a:uLnTx/>
                <a:uFillTx/>
                <a:cs typeface="+mn-ea"/>
                <a:sym typeface="+mn-lt"/>
              </a:rPr>
              <a:t>YOUR   LOGO</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anim calcmode="lin" valueType="num">
                                      <p:cBhvr>
                                        <p:cTn id="8" dur="500" fill="hold"/>
                                        <p:tgtEl>
                                          <p:spTgt spid="33"/>
                                        </p:tgtEl>
                                        <p:attrNameLst>
                                          <p:attrName>ppt_x</p:attrName>
                                        </p:attrNameLst>
                                      </p:cBhvr>
                                      <p:tavLst>
                                        <p:tav tm="0">
                                          <p:val>
                                            <p:strVal val="#ppt_x"/>
                                          </p:val>
                                        </p:tav>
                                        <p:tav tm="100000">
                                          <p:val>
                                            <p:strVal val="#ppt_x"/>
                                          </p:val>
                                        </p:tav>
                                      </p:tavLst>
                                    </p:anim>
                                    <p:anim calcmode="lin" valueType="num">
                                      <p:cBhvr>
                                        <p:cTn id="9" dur="5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3" grpId="0"/>
      <p:bldP spid="34" grpId="0"/>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w="6350">
                  <a:noFill/>
                </a:ln>
                <a:solidFill>
                  <a:prstClr val="black"/>
                </a:solidFill>
                <a:effectLst/>
                <a:uLnTx/>
                <a:uFillTx/>
                <a:cs typeface="+mn-ea"/>
                <a:sym typeface="+mn-lt"/>
              </a:rPr>
              <a:t>前 言</a:t>
            </a:r>
          </a:p>
        </p:txBody>
      </p:sp>
      <p:sp>
        <p:nvSpPr>
          <p:cNvPr id="5" name="Text Box 4"/>
          <p:cNvSpPr txBox="1">
            <a:spLocks noChangeArrowheads="1"/>
          </p:cNvSpPr>
          <p:nvPr/>
        </p:nvSpPr>
        <p:spPr bwMode="auto">
          <a:xfrm>
            <a:off x="1107735" y="1598223"/>
            <a:ext cx="4663881" cy="38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75000"/>
              </a:lnSpc>
              <a:spcBef>
                <a:spcPct val="50000"/>
              </a:spcBef>
              <a:spcAft>
                <a:spcPts val="0"/>
              </a:spcAft>
              <a:buClrTx/>
              <a:buSzTx/>
              <a:buFontTx/>
              <a:buNone/>
              <a:defRPr/>
            </a:pPr>
            <a:r>
              <a:rPr kumimoji="0" lang="zh-CN" altLang="en-US" sz="2400" b="1" i="0" u="none" strike="noStrike" kern="1200" cap="none" spc="0" normalizeH="0" baseline="0" noProof="0" dirty="0">
                <a:ln>
                  <a:noFill/>
                </a:ln>
                <a:solidFill>
                  <a:srgbClr val="00B050"/>
                </a:solidFill>
                <a:effectLst/>
                <a:uLnTx/>
                <a:uFillTx/>
                <a:cs typeface="+mn-ea"/>
                <a:sym typeface="+mn-lt"/>
              </a:rPr>
              <a:t>学习目标</a:t>
            </a:r>
          </a:p>
        </p:txBody>
      </p:sp>
      <p:sp>
        <p:nvSpPr>
          <p:cNvPr id="6" name="Text Box 6"/>
          <p:cNvSpPr txBox="1">
            <a:spLocks noChangeArrowheads="1"/>
          </p:cNvSpPr>
          <p:nvPr/>
        </p:nvSpPr>
        <p:spPr bwMode="auto">
          <a:xfrm>
            <a:off x="1107735" y="2364946"/>
            <a:ext cx="10348517" cy="143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nSpc>
                <a:spcPct val="150000"/>
              </a:lnSpc>
              <a:spcBef>
                <a:spcPct val="50000"/>
              </a:spcBef>
            </a:pPr>
            <a:r>
              <a:rPr lang="en-US" altLang="zh-CN" dirty="0">
                <a:solidFill>
                  <a:prstClr val="black"/>
                </a:solidFill>
                <a:cs typeface="+mn-ea"/>
                <a:sym typeface="+mn-lt"/>
              </a:rPr>
              <a:t>1.</a:t>
            </a:r>
            <a:r>
              <a:rPr lang="zh-CN" altLang="en-US" dirty="0">
                <a:solidFill>
                  <a:prstClr val="black"/>
                </a:solidFill>
                <a:cs typeface="+mn-ea"/>
                <a:sym typeface="+mn-lt"/>
              </a:rPr>
              <a:t>从实际情景中让学生经历探索分析和建立两个变量之间的二次函数关系的过程，经一步体验如何用数学的方法去描述变量之间的数量关系。</a:t>
            </a:r>
          </a:p>
          <a:p>
            <a:pPr lvl="0">
              <a:lnSpc>
                <a:spcPct val="150000"/>
              </a:lnSpc>
              <a:spcBef>
                <a:spcPct val="50000"/>
              </a:spcBef>
            </a:pPr>
            <a:r>
              <a:rPr lang="en-US" altLang="zh-CN" dirty="0">
                <a:solidFill>
                  <a:prstClr val="black"/>
                </a:solidFill>
                <a:cs typeface="+mn-ea"/>
                <a:sym typeface="+mn-lt"/>
              </a:rPr>
              <a:t>2.</a:t>
            </a:r>
            <a:r>
              <a:rPr lang="zh-CN" altLang="en-US" dirty="0">
                <a:solidFill>
                  <a:prstClr val="black"/>
                </a:solidFill>
                <a:cs typeface="+mn-ea"/>
                <a:sym typeface="+mn-lt"/>
              </a:rPr>
              <a:t>理解二次函数的概念，掌握二次函数的形式。</a:t>
            </a:r>
          </a:p>
        </p:txBody>
      </p:sp>
      <p:sp>
        <p:nvSpPr>
          <p:cNvPr id="7" name="Text Box 7"/>
          <p:cNvSpPr txBox="1">
            <a:spLocks noChangeArrowheads="1"/>
          </p:cNvSpPr>
          <p:nvPr/>
        </p:nvSpPr>
        <p:spPr bwMode="auto">
          <a:xfrm>
            <a:off x="1107735" y="4183688"/>
            <a:ext cx="4663881" cy="38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75000"/>
              </a:lnSpc>
              <a:spcBef>
                <a:spcPct val="50000"/>
              </a:spcBef>
              <a:spcAft>
                <a:spcPts val="0"/>
              </a:spcAft>
              <a:buClrTx/>
              <a:buSzTx/>
              <a:buFontTx/>
              <a:buNone/>
              <a:defRPr/>
            </a:pPr>
            <a:r>
              <a:rPr kumimoji="0" lang="zh-CN" altLang="en-US" sz="2400" b="1" i="0" u="none" strike="noStrike" kern="1200" cap="none" spc="0" normalizeH="0" baseline="0" noProof="0" dirty="0">
                <a:ln>
                  <a:noFill/>
                </a:ln>
                <a:solidFill>
                  <a:srgbClr val="00B050"/>
                </a:solidFill>
                <a:effectLst/>
                <a:uLnTx/>
                <a:uFillTx/>
                <a:cs typeface="+mn-ea"/>
                <a:sym typeface="+mn-lt"/>
              </a:rPr>
              <a:t>重点难点</a:t>
            </a:r>
          </a:p>
        </p:txBody>
      </p:sp>
      <p:sp>
        <p:nvSpPr>
          <p:cNvPr id="8" name="Text Box 8"/>
          <p:cNvSpPr txBox="1">
            <a:spLocks noChangeArrowheads="1"/>
          </p:cNvSpPr>
          <p:nvPr/>
        </p:nvSpPr>
        <p:spPr bwMode="auto">
          <a:xfrm>
            <a:off x="1107735" y="4950412"/>
            <a:ext cx="1004528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000" dirty="0">
                <a:cs typeface="+mn-ea"/>
                <a:sym typeface="+mn-lt"/>
              </a:rPr>
              <a:t>重点：二次函数的概念和解析式。</a:t>
            </a:r>
          </a:p>
          <a:p>
            <a:pPr>
              <a:spcBef>
                <a:spcPct val="50000"/>
              </a:spcBef>
            </a:pPr>
            <a:r>
              <a:rPr lang="zh-CN" altLang="en-US" sz="2000" dirty="0">
                <a:cs typeface="+mn-ea"/>
                <a:sym typeface="+mn-lt"/>
              </a:rPr>
              <a:t>难点：经历将实际问题转化为数学问题的过程，提高数学应用意识。</a:t>
            </a:r>
            <a:endParaRPr lang="en-US" altLang="zh-CN" sz="2000" dirty="0">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30800" y="1132437"/>
            <a:ext cx="10710300" cy="1692258"/>
          </a:xfrm>
          <a:prstGeom prst="rect">
            <a:avLst/>
          </a:prstGeom>
        </p:spPr>
        <p:txBody>
          <a:bodyPr wrap="square">
            <a:spAutoFit/>
          </a:bodyPr>
          <a:lstStyle/>
          <a:p>
            <a:pPr defTabSz="914400">
              <a:lnSpc>
                <a:spcPct val="200000"/>
              </a:lnSpc>
            </a:pPr>
            <a:r>
              <a:rPr lang="en-US" altLang="zh-CN" sz="2800" dirty="0">
                <a:cs typeface="+mn-ea"/>
                <a:sym typeface="+mn-lt"/>
              </a:rPr>
              <a:t>【</a:t>
            </a:r>
            <a:r>
              <a:rPr lang="zh-CN" altLang="en-US" sz="2800" dirty="0">
                <a:cs typeface="+mn-ea"/>
                <a:sym typeface="+mn-lt"/>
              </a:rPr>
              <a:t>问题一</a:t>
            </a:r>
            <a:r>
              <a:rPr lang="en-US" altLang="zh-CN" sz="2800" dirty="0">
                <a:cs typeface="+mn-ea"/>
                <a:sym typeface="+mn-lt"/>
              </a:rPr>
              <a:t>】</a:t>
            </a:r>
            <a:r>
              <a:rPr lang="zh-CN" altLang="zh-CN" sz="2800" dirty="0">
                <a:cs typeface="+mn-ea"/>
                <a:sym typeface="+mn-lt"/>
              </a:rPr>
              <a:t>正方体的六个面是全等的正方形，设正方体的棱长为</a:t>
            </a:r>
            <a:r>
              <a:rPr lang="zh-CN" altLang="zh-CN" sz="2800" i="1" dirty="0">
                <a:cs typeface="+mn-ea"/>
                <a:sym typeface="+mn-lt"/>
              </a:rPr>
              <a:t>a</a:t>
            </a:r>
            <a:r>
              <a:rPr lang="zh-CN" altLang="zh-CN" sz="2800" dirty="0">
                <a:cs typeface="+mn-ea"/>
                <a:sym typeface="+mn-lt"/>
              </a:rPr>
              <a:t>，表面积为S ，则S与</a:t>
            </a:r>
            <a:r>
              <a:rPr lang="zh-CN" altLang="zh-CN" sz="2800" i="1" dirty="0">
                <a:cs typeface="+mn-ea"/>
                <a:sym typeface="+mn-lt"/>
              </a:rPr>
              <a:t>a</a:t>
            </a:r>
            <a:r>
              <a:rPr lang="zh-CN" altLang="zh-CN" sz="2800" dirty="0">
                <a:cs typeface="+mn-ea"/>
                <a:sym typeface="+mn-lt"/>
              </a:rPr>
              <a:t>之间有什么关系？</a:t>
            </a:r>
          </a:p>
        </p:txBody>
      </p:sp>
      <p:pic>
        <p:nvPicPr>
          <p:cNvPr id="6" name="图片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77448" y="2824695"/>
            <a:ext cx="2723061" cy="2792219"/>
          </a:xfrm>
          <a:prstGeom prst="rect">
            <a:avLst/>
          </a:prstGeom>
        </p:spPr>
      </p:pic>
      <p:grpSp>
        <p:nvGrpSpPr>
          <p:cNvPr id="8" name="组合 7"/>
          <p:cNvGrpSpPr/>
          <p:nvPr/>
        </p:nvGrpSpPr>
        <p:grpSpPr>
          <a:xfrm>
            <a:off x="2016126" y="3851249"/>
            <a:ext cx="5017136" cy="965200"/>
            <a:chOff x="2135029" y="2589397"/>
            <a:chExt cx="3762852" cy="723900"/>
          </a:xfrm>
        </p:grpSpPr>
        <mc:AlternateContent xmlns:mc="http://schemas.openxmlformats.org/markup-compatibility/2006" xmlns:a14="http://schemas.microsoft.com/office/drawing/2010/main">
          <mc:Choice Requires="a14">
            <p:sp>
              <p:nvSpPr>
                <p:cNvPr id="23" name="Object 4"/>
                <p:cNvSpPr txBox="1"/>
                <p:nvPr/>
              </p:nvSpPr>
              <p:spPr bwMode="auto">
                <a:xfrm>
                  <a:off x="2135029" y="2589397"/>
                  <a:ext cx="1809750" cy="7239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zh-CN" altLang="en-US" sz="4800" i="1">
                            <a:solidFill>
                              <a:srgbClr val="000000"/>
                            </a:solidFill>
                            <a:latin typeface="Cambria Math" panose="02040503050406030204" pitchFamily="18" charset="0"/>
                          </a:rPr>
                          <m:t>𝑆</m:t>
                        </m:r>
                        <m:r>
                          <a:rPr lang="zh-CN" altLang="en-US" sz="4800" i="1">
                            <a:solidFill>
                              <a:srgbClr val="000000"/>
                            </a:solidFill>
                            <a:latin typeface="Cambria Math" panose="02040503050406030204" pitchFamily="18" charset="0"/>
                          </a:rPr>
                          <m:t>=6</m:t>
                        </m:r>
                        <m:sSup>
                          <m:sSupPr>
                            <m:ctrlPr>
                              <a:rPr lang="zh-CN" altLang="en-US" sz="4800" i="1">
                                <a:solidFill>
                                  <a:srgbClr val="000000"/>
                                </a:solidFill>
                                <a:latin typeface="Cambria Math" panose="02040503050406030204" pitchFamily="18" charset="0"/>
                              </a:rPr>
                            </m:ctrlPr>
                          </m:sSupPr>
                          <m:e>
                            <m:r>
                              <a:rPr lang="zh-CN" altLang="en-US" sz="4800" i="1">
                                <a:solidFill>
                                  <a:srgbClr val="000000"/>
                                </a:solidFill>
                                <a:latin typeface="Cambria Math" panose="02040503050406030204" pitchFamily="18" charset="0"/>
                              </a:rPr>
                              <m:t>𝑎</m:t>
                            </m:r>
                          </m:e>
                          <m:sup>
                            <m:r>
                              <a:rPr lang="zh-CN" altLang="en-US" sz="4800" i="1">
                                <a:solidFill>
                                  <a:srgbClr val="000000"/>
                                </a:solidFill>
                                <a:latin typeface="Cambria Math" panose="02040503050406030204" pitchFamily="18" charset="0"/>
                              </a:rPr>
                              <m:t>2</m:t>
                            </m:r>
                          </m:sup>
                        </m:sSup>
                      </m:oMath>
                    </m:oMathPara>
                  </a14:m>
                  <a:endParaRPr lang="zh-CN" altLang="en-US" sz="4800" dirty="0"/>
                </a:p>
              </p:txBody>
            </p:sp>
          </mc:Choice>
          <mc:Fallback xmlns="">
            <p:sp>
              <p:nvSpPr>
                <p:cNvPr id="23" name="Object 4"/>
                <p:cNvSpPr txBox="1">
                  <a:spLocks noRot="1" noChangeAspect="1" noMove="1" noResize="1" noEditPoints="1" noAdjustHandles="1" noChangeArrowheads="1" noChangeShapeType="1" noTextEdit="1"/>
                </p:cNvSpPr>
                <p:nvPr/>
              </p:nvSpPr>
              <p:spPr bwMode="auto">
                <a:xfrm>
                  <a:off x="2135029" y="2589397"/>
                  <a:ext cx="1809750" cy="723900"/>
                </a:xfrm>
                <a:prstGeom prst="rect">
                  <a:avLst/>
                </a:prstGeom>
                <a:blipFill rotWithShape="1">
                  <a:blip r:embed="rId4"/>
                  <a:stretch>
                    <a:fillRect/>
                  </a:stretch>
                </a:blipFill>
                <a:ln>
                  <a:noFill/>
                </a:ln>
              </p:spPr>
              <p:txBody>
                <a:bodyPr/>
                <a:lstStyle/>
                <a:p>
                  <a:r>
                    <a:rPr lang="zh-CN" altLang="en-US">
                      <a:noFill/>
                    </a:rPr>
                    <a:t> </a:t>
                  </a:r>
                  <a:endParaRPr lang="zh-CN" altLang="en-US">
                    <a:noFill/>
                  </a:endParaRPr>
                </a:p>
              </p:txBody>
            </p:sp>
          </mc:Fallback>
        </mc:AlternateContent>
        <p:sp>
          <p:nvSpPr>
            <p:cNvPr id="7" name="文本框 6"/>
            <p:cNvSpPr txBox="1"/>
            <p:nvPr/>
          </p:nvSpPr>
          <p:spPr>
            <a:xfrm>
              <a:off x="5022669" y="2701302"/>
              <a:ext cx="875212" cy="500090"/>
            </a:xfrm>
            <a:prstGeom prst="rect">
              <a:avLst/>
            </a:prstGeom>
            <a:noFill/>
          </p:spPr>
          <p:txBody>
            <a:bodyPr wrap="square" rtlCol="0">
              <a:spAutoFit/>
            </a:bodyPr>
            <a:lstStyle/>
            <a:p>
              <a:pPr defTabSz="914400"/>
              <a:r>
                <a:rPr lang="zh-CN" altLang="en-US" sz="3735" dirty="0">
                  <a:cs typeface="+mn-ea"/>
                  <a:sym typeface="+mn-lt"/>
                </a:rPr>
                <a:t>①</a:t>
              </a:r>
            </a:p>
          </p:txBody>
        </p:sp>
      </p:grpSp>
      <p:sp>
        <p:nvSpPr>
          <p:cNvPr id="10"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情景思考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78636" y="1183237"/>
            <a:ext cx="10081463" cy="1140505"/>
          </a:xfrm>
          <a:prstGeom prst="rect">
            <a:avLst/>
          </a:prstGeom>
        </p:spPr>
        <p:txBody>
          <a:bodyPr wrap="square">
            <a:spAutoFit/>
          </a:bodyPr>
          <a:lstStyle/>
          <a:p>
            <a:pPr defTabSz="914400">
              <a:lnSpc>
                <a:spcPct val="150000"/>
              </a:lnSpc>
            </a:pPr>
            <a:r>
              <a:rPr lang="en-US" altLang="zh-CN" sz="2400" dirty="0">
                <a:cs typeface="+mn-ea"/>
                <a:sym typeface="+mn-lt"/>
              </a:rPr>
              <a:t>【</a:t>
            </a:r>
            <a:r>
              <a:rPr lang="zh-CN" altLang="en-US" sz="2400" dirty="0">
                <a:cs typeface="+mn-ea"/>
                <a:sym typeface="+mn-lt"/>
              </a:rPr>
              <a:t>问题二</a:t>
            </a:r>
            <a:r>
              <a:rPr lang="en-US" altLang="zh-CN" sz="2400" dirty="0">
                <a:cs typeface="+mn-ea"/>
                <a:sym typeface="+mn-lt"/>
              </a:rPr>
              <a:t>】n</a:t>
            </a:r>
            <a:r>
              <a:rPr lang="zh-CN" altLang="en-US" sz="2400" dirty="0">
                <a:cs typeface="+mn-ea"/>
                <a:sym typeface="+mn-lt"/>
              </a:rPr>
              <a:t>个球队参加比赛，每两队之间进行一场比赛。比赛的场次数</a:t>
            </a:r>
            <a:r>
              <a:rPr lang="en-US" altLang="zh-CN" sz="2400" dirty="0">
                <a:cs typeface="+mn-ea"/>
                <a:sym typeface="+mn-lt"/>
              </a:rPr>
              <a:t>m</a:t>
            </a:r>
            <a:r>
              <a:rPr lang="zh-CN" altLang="en-US" sz="2400" dirty="0">
                <a:cs typeface="+mn-ea"/>
                <a:sym typeface="+mn-lt"/>
              </a:rPr>
              <a:t>与球队数有什么关系？</a:t>
            </a:r>
            <a:endParaRPr lang="zh-CN" altLang="zh-CN" sz="2400" dirty="0">
              <a:cs typeface="+mn-ea"/>
              <a:sym typeface="+mn-lt"/>
            </a:endParaRPr>
          </a:p>
        </p:txBody>
      </p:sp>
      <p:sp>
        <p:nvSpPr>
          <p:cNvPr id="8" name="文本框 7"/>
          <p:cNvSpPr txBox="1"/>
          <p:nvPr/>
        </p:nvSpPr>
        <p:spPr>
          <a:xfrm>
            <a:off x="878636" y="2519228"/>
            <a:ext cx="6446669" cy="1516377"/>
          </a:xfrm>
          <a:prstGeom prst="rect">
            <a:avLst/>
          </a:prstGeom>
          <a:noFill/>
        </p:spPr>
        <p:txBody>
          <a:bodyPr wrap="square" rtlCol="0">
            <a:spAutoFit/>
          </a:bodyPr>
          <a:lstStyle/>
          <a:p>
            <a:pPr defTabSz="914400">
              <a:lnSpc>
                <a:spcPct val="150000"/>
              </a:lnSpc>
            </a:pPr>
            <a:r>
              <a:rPr lang="zh-CN" altLang="en-US" sz="2135" dirty="0">
                <a:cs typeface="+mn-ea"/>
                <a:sym typeface="+mn-lt"/>
              </a:rPr>
              <a:t>分析：每个队要与其他（</a:t>
            </a:r>
            <a:r>
              <a:rPr lang="en-US" altLang="zh-CN" sz="2135" dirty="0">
                <a:cs typeface="+mn-ea"/>
                <a:sym typeface="+mn-lt"/>
              </a:rPr>
              <a:t>n-1</a:t>
            </a:r>
            <a:r>
              <a:rPr lang="zh-CN" altLang="en-US" sz="2135" dirty="0">
                <a:cs typeface="+mn-ea"/>
                <a:sym typeface="+mn-lt"/>
              </a:rPr>
              <a:t>）个球队各比赛一场，甲队对乙队的比赛与乙队与甲队的比赛是同一场比赛，所以比赛的场次数：</a:t>
            </a:r>
          </a:p>
        </p:txBody>
      </p:sp>
      <mc:AlternateContent xmlns:mc="http://schemas.openxmlformats.org/markup-compatibility/2006" xmlns:a14="http://schemas.microsoft.com/office/drawing/2010/main">
        <mc:Choice Requires="a14">
          <p:sp>
            <p:nvSpPr>
              <p:cNvPr id="9" name="文本框 8"/>
              <p:cNvSpPr txBox="1"/>
              <p:nvPr/>
            </p:nvSpPr>
            <p:spPr>
              <a:xfrm>
                <a:off x="2153030" y="3961218"/>
                <a:ext cx="3897880" cy="1014317"/>
              </a:xfrm>
              <a:prstGeom prst="rect">
                <a:avLst/>
              </a:prstGeom>
              <a:noFill/>
            </p:spPr>
            <p:txBody>
              <a:bodyPr wrap="square" rtlCol="0">
                <a:spAutoFit/>
              </a:bodyPr>
              <a:lstStyle/>
              <a:p>
                <a:pPr defTabSz="914377"/>
                <a14:m>
                  <m:oMathPara xmlns:m="http://schemas.openxmlformats.org/officeDocument/2006/math">
                    <m:oMathParaPr>
                      <m:jc m:val="centerGroup"/>
                    </m:oMathParaPr>
                    <m:oMath xmlns:m="http://schemas.openxmlformats.org/officeDocument/2006/math">
                      <m:r>
                        <a:rPr lang="zh-CN" altLang="en-US" sz="3200" i="1">
                          <a:solidFill>
                            <a:prstClr val="black"/>
                          </a:solidFill>
                          <a:latin typeface="Cambria Math" panose="02040503050406030204" pitchFamily="18" charset="0"/>
                          <a:cs typeface="+mn-ea"/>
                          <a:sym typeface="+mn-lt"/>
                        </a:rPr>
                        <m:t>𝑚</m:t>
                      </m:r>
                      <m:r>
                        <a:rPr lang="zh-CN" altLang="en-US" sz="3200" i="1">
                          <a:solidFill>
                            <a:prstClr val="black"/>
                          </a:solidFill>
                          <a:latin typeface="Cambria Math" panose="02040503050406030204" pitchFamily="18" charset="0"/>
                          <a:cs typeface="+mn-ea"/>
                          <a:sym typeface="+mn-lt"/>
                        </a:rPr>
                        <m:t>=</m:t>
                      </m:r>
                      <m:f>
                        <m:fPr>
                          <m:ctrlPr>
                            <a:rPr lang="zh-CN" altLang="en-US" sz="3200" i="1">
                              <a:solidFill>
                                <a:prstClr val="black"/>
                              </a:solidFill>
                              <a:latin typeface="Cambria Math" panose="02040503050406030204" pitchFamily="18" charset="0"/>
                              <a:cs typeface="+mn-ea"/>
                              <a:sym typeface="+mn-lt"/>
                            </a:rPr>
                          </m:ctrlPr>
                        </m:fPr>
                        <m:num>
                          <m:r>
                            <a:rPr lang="zh-CN" altLang="en-US" sz="3200" i="1">
                              <a:solidFill>
                                <a:prstClr val="black"/>
                              </a:solidFill>
                              <a:latin typeface="Cambria Math" panose="02040503050406030204" pitchFamily="18" charset="0"/>
                              <a:cs typeface="+mn-ea"/>
                              <a:sym typeface="+mn-lt"/>
                            </a:rPr>
                            <m:t>1</m:t>
                          </m:r>
                        </m:num>
                        <m:den>
                          <m:r>
                            <a:rPr lang="zh-CN" altLang="en-US" sz="3200" i="1">
                              <a:solidFill>
                                <a:prstClr val="black"/>
                              </a:solidFill>
                              <a:latin typeface="Cambria Math" panose="02040503050406030204" pitchFamily="18" charset="0"/>
                              <a:cs typeface="+mn-ea"/>
                              <a:sym typeface="+mn-lt"/>
                            </a:rPr>
                            <m:t>2</m:t>
                          </m:r>
                        </m:den>
                      </m:f>
                      <m:r>
                        <a:rPr lang="zh-CN" altLang="en-US" sz="3200" i="1">
                          <a:solidFill>
                            <a:prstClr val="black"/>
                          </a:solidFill>
                          <a:latin typeface="Cambria Math" panose="02040503050406030204" pitchFamily="18" charset="0"/>
                          <a:cs typeface="+mn-ea"/>
                          <a:sym typeface="+mn-lt"/>
                        </a:rPr>
                        <m:t>𝑛</m:t>
                      </m:r>
                      <m:d>
                        <m:dPr>
                          <m:ctrlPr>
                            <a:rPr lang="zh-CN" altLang="en-US" sz="3200" i="1">
                              <a:solidFill>
                                <a:prstClr val="black"/>
                              </a:solidFill>
                              <a:latin typeface="Cambria Math" panose="02040503050406030204" pitchFamily="18" charset="0"/>
                              <a:cs typeface="+mn-ea"/>
                              <a:sym typeface="+mn-lt"/>
                            </a:rPr>
                          </m:ctrlPr>
                        </m:dPr>
                        <m:e>
                          <m:r>
                            <a:rPr lang="zh-CN" altLang="en-US" sz="3200" i="1">
                              <a:solidFill>
                                <a:prstClr val="black"/>
                              </a:solidFill>
                              <a:latin typeface="Cambria Math" panose="02040503050406030204" pitchFamily="18" charset="0"/>
                              <a:cs typeface="+mn-ea"/>
                              <a:sym typeface="+mn-lt"/>
                            </a:rPr>
                            <m:t>𝑛</m:t>
                          </m:r>
                          <m:r>
                            <a:rPr lang="zh-CN" altLang="en-US" sz="3200" i="1">
                              <a:solidFill>
                                <a:prstClr val="black"/>
                              </a:solidFill>
                              <a:latin typeface="Cambria Math" panose="02040503050406030204" pitchFamily="18" charset="0"/>
                              <a:cs typeface="+mn-ea"/>
                              <a:sym typeface="+mn-lt"/>
                            </a:rPr>
                            <m:t>−1</m:t>
                          </m:r>
                        </m:e>
                      </m:d>
                    </m:oMath>
                  </m:oMathPara>
                </a14:m>
                <a:endParaRPr lang="zh-CN" altLang="en-US" sz="3200" dirty="0">
                  <a:solidFill>
                    <a:prstClr val="black"/>
                  </a:solidFill>
                  <a:cs typeface="+mn-ea"/>
                  <a:sym typeface="+mn-lt"/>
                </a:endParaRPr>
              </a:p>
            </p:txBody>
          </p:sp>
        </mc:Choice>
        <mc:Fallback xmlns="">
          <p:sp>
            <p:nvSpPr>
              <p:cNvPr id="9" name="文本框 8"/>
              <p:cNvSpPr txBox="1">
                <a:spLocks noRot="1" noChangeAspect="1" noMove="1" noResize="1" noEditPoints="1" noAdjustHandles="1" noChangeArrowheads="1" noChangeShapeType="1" noTextEdit="1"/>
              </p:cNvSpPr>
              <p:nvPr/>
            </p:nvSpPr>
            <p:spPr>
              <a:xfrm>
                <a:off x="2153030" y="3961218"/>
                <a:ext cx="3897880" cy="1014317"/>
              </a:xfrm>
              <a:prstGeom prst="rect">
                <a:avLst/>
              </a:prstGeom>
              <a:blipFill rotWithShape="1">
                <a:blip r:embed="rId3"/>
                <a:stretch>
                  <a:fillRect/>
                </a:stretch>
              </a:blipFill>
            </p:spPr>
            <p:txBody>
              <a:bodyPr/>
              <a:lstStyle/>
              <a:p>
                <a:r>
                  <a:rPr lang="zh-CN" altLang="en-US">
                    <a:noFill/>
                  </a:rPr>
                  <a:t> </a:t>
                </a:r>
                <a:endParaRPr lang="zh-CN" altLang="en-US">
                  <a:noFill/>
                </a:endParaRPr>
              </a:p>
            </p:txBody>
          </p:sp>
        </mc:Fallback>
      </mc:AlternateContent>
      <mc:AlternateContent xmlns:mc="http://schemas.openxmlformats.org/markup-compatibility/2006" xmlns:a14="http://schemas.microsoft.com/office/drawing/2010/main">
        <mc:Choice Requires="a14">
          <p:sp>
            <p:nvSpPr>
              <p:cNvPr id="11" name="文本框 10"/>
              <p:cNvSpPr txBox="1"/>
              <p:nvPr/>
            </p:nvSpPr>
            <p:spPr>
              <a:xfrm>
                <a:off x="1647159" y="5180547"/>
                <a:ext cx="4943676" cy="801310"/>
              </a:xfrm>
              <a:prstGeom prst="rect">
                <a:avLst/>
              </a:prstGeom>
              <a:noFill/>
            </p:spPr>
            <p:txBody>
              <a:bodyPr wrap="square" rtlCol="0">
                <a:spAutoFit/>
              </a:bodyPr>
              <a:lstStyle/>
              <a:p>
                <a:pPr defTabSz="914377"/>
                <a:r>
                  <a:rPr lang="zh-CN" altLang="en-US" sz="3200" dirty="0">
                    <a:solidFill>
                      <a:schemeClr val="tx1"/>
                    </a:solidFill>
                    <a:cs typeface="+mn-ea"/>
                    <a:sym typeface="+mn-lt"/>
                  </a:rPr>
                  <a:t>即</a:t>
                </a:r>
                <a14:m>
                  <m:oMath xmlns:m="http://schemas.openxmlformats.org/officeDocument/2006/math">
                    <m:r>
                      <a:rPr lang="en-US" altLang="zh-CN" sz="3200">
                        <a:solidFill>
                          <a:schemeClr val="tx1"/>
                        </a:solidFill>
                        <a:latin typeface="Cambria Math" panose="02040503050406030204" pitchFamily="18" charset="0"/>
                        <a:cs typeface="+mn-ea"/>
                        <a:sym typeface="+mn-lt"/>
                      </a:rPr>
                      <m:t>  </m:t>
                    </m:r>
                    <m:r>
                      <a:rPr lang="zh-CN" altLang="en-US" sz="3200" i="1">
                        <a:solidFill>
                          <a:schemeClr val="tx1"/>
                        </a:solidFill>
                        <a:latin typeface="Cambria Math" panose="02040503050406030204" pitchFamily="18" charset="0"/>
                        <a:cs typeface="+mn-ea"/>
                        <a:sym typeface="+mn-lt"/>
                      </a:rPr>
                      <m:t>𝑚</m:t>
                    </m:r>
                    <m:r>
                      <a:rPr lang="zh-CN" altLang="en-US" sz="3200" i="1">
                        <a:solidFill>
                          <a:schemeClr val="tx1"/>
                        </a:solidFill>
                        <a:latin typeface="Cambria Math" panose="02040503050406030204" pitchFamily="18" charset="0"/>
                        <a:cs typeface="+mn-ea"/>
                        <a:sym typeface="+mn-lt"/>
                      </a:rPr>
                      <m:t>=</m:t>
                    </m:r>
                    <m:f>
                      <m:fPr>
                        <m:ctrlPr>
                          <a:rPr lang="zh-CN" altLang="en-US" sz="3200" i="1">
                            <a:solidFill>
                              <a:schemeClr val="tx1"/>
                            </a:solidFill>
                            <a:latin typeface="Cambria Math" panose="02040503050406030204" pitchFamily="18" charset="0"/>
                            <a:cs typeface="+mn-ea"/>
                            <a:sym typeface="+mn-lt"/>
                          </a:rPr>
                        </m:ctrlPr>
                      </m:fPr>
                      <m:num>
                        <m:r>
                          <a:rPr lang="zh-CN" altLang="en-US" sz="3200" i="1">
                            <a:solidFill>
                              <a:schemeClr val="tx1"/>
                            </a:solidFill>
                            <a:latin typeface="Cambria Math" panose="02040503050406030204" pitchFamily="18" charset="0"/>
                            <a:cs typeface="+mn-ea"/>
                            <a:sym typeface="+mn-lt"/>
                          </a:rPr>
                          <m:t>1</m:t>
                        </m:r>
                      </m:num>
                      <m:den>
                        <m:r>
                          <a:rPr lang="zh-CN" altLang="en-US" sz="3200" i="1">
                            <a:solidFill>
                              <a:schemeClr val="tx1"/>
                            </a:solidFill>
                            <a:latin typeface="Cambria Math" panose="02040503050406030204" pitchFamily="18" charset="0"/>
                            <a:cs typeface="+mn-ea"/>
                            <a:sym typeface="+mn-lt"/>
                          </a:rPr>
                          <m:t>2</m:t>
                        </m:r>
                      </m:den>
                    </m:f>
                    <m:sSup>
                      <m:sSupPr>
                        <m:ctrlPr>
                          <a:rPr lang="zh-CN" altLang="en-US" sz="3200" i="1">
                            <a:solidFill>
                              <a:schemeClr val="tx1"/>
                            </a:solidFill>
                            <a:latin typeface="Cambria Math" panose="02040503050406030204" pitchFamily="18" charset="0"/>
                            <a:cs typeface="+mn-ea"/>
                            <a:sym typeface="+mn-lt"/>
                          </a:rPr>
                        </m:ctrlPr>
                      </m:sSupPr>
                      <m:e>
                        <m:r>
                          <a:rPr lang="zh-CN" altLang="en-US" sz="3200" i="1">
                            <a:solidFill>
                              <a:schemeClr val="tx1"/>
                            </a:solidFill>
                            <a:latin typeface="Cambria Math" panose="02040503050406030204" pitchFamily="18" charset="0"/>
                            <a:cs typeface="+mn-ea"/>
                            <a:sym typeface="+mn-lt"/>
                          </a:rPr>
                          <m:t>𝑛</m:t>
                        </m:r>
                      </m:e>
                      <m:sup>
                        <m:r>
                          <a:rPr lang="zh-CN" altLang="en-US" sz="3200" i="1">
                            <a:solidFill>
                              <a:schemeClr val="tx1"/>
                            </a:solidFill>
                            <a:latin typeface="Cambria Math" panose="02040503050406030204" pitchFamily="18" charset="0"/>
                            <a:cs typeface="+mn-ea"/>
                            <a:sym typeface="+mn-lt"/>
                          </a:rPr>
                          <m:t>2</m:t>
                        </m:r>
                      </m:sup>
                    </m:sSup>
                    <m:r>
                      <a:rPr lang="zh-CN" altLang="en-US" sz="3200" i="1">
                        <a:solidFill>
                          <a:schemeClr val="tx1"/>
                        </a:solidFill>
                        <a:latin typeface="Cambria Math" panose="02040503050406030204" pitchFamily="18" charset="0"/>
                        <a:cs typeface="+mn-ea"/>
                        <a:sym typeface="+mn-lt"/>
                      </a:rPr>
                      <m:t>−</m:t>
                    </m:r>
                    <m:f>
                      <m:fPr>
                        <m:ctrlPr>
                          <a:rPr lang="zh-CN" altLang="en-US" sz="3200" i="1">
                            <a:solidFill>
                              <a:schemeClr val="tx1"/>
                            </a:solidFill>
                            <a:latin typeface="Cambria Math" panose="02040503050406030204" pitchFamily="18" charset="0"/>
                            <a:cs typeface="+mn-ea"/>
                            <a:sym typeface="+mn-lt"/>
                          </a:rPr>
                        </m:ctrlPr>
                      </m:fPr>
                      <m:num>
                        <m:r>
                          <a:rPr lang="zh-CN" altLang="en-US" sz="3200" i="1">
                            <a:solidFill>
                              <a:schemeClr val="tx1"/>
                            </a:solidFill>
                            <a:latin typeface="Cambria Math" panose="02040503050406030204" pitchFamily="18" charset="0"/>
                            <a:cs typeface="+mn-ea"/>
                            <a:sym typeface="+mn-lt"/>
                          </a:rPr>
                          <m:t>1</m:t>
                        </m:r>
                      </m:num>
                      <m:den>
                        <m:r>
                          <a:rPr lang="zh-CN" altLang="en-US" sz="3200" i="1">
                            <a:solidFill>
                              <a:schemeClr val="tx1"/>
                            </a:solidFill>
                            <a:latin typeface="Cambria Math" panose="02040503050406030204" pitchFamily="18" charset="0"/>
                            <a:cs typeface="+mn-ea"/>
                            <a:sym typeface="+mn-lt"/>
                          </a:rPr>
                          <m:t>2</m:t>
                        </m:r>
                      </m:den>
                    </m:f>
                    <m:r>
                      <a:rPr lang="zh-CN" altLang="en-US" sz="3200" i="1">
                        <a:solidFill>
                          <a:schemeClr val="tx1"/>
                        </a:solidFill>
                        <a:latin typeface="Cambria Math" panose="02040503050406030204" pitchFamily="18" charset="0"/>
                        <a:cs typeface="+mn-ea"/>
                        <a:sym typeface="+mn-lt"/>
                      </a:rPr>
                      <m:t>𝑛</m:t>
                    </m:r>
                  </m:oMath>
                </a14:m>
                <a:r>
                  <a:rPr lang="zh-CN" altLang="en-US" sz="3200" dirty="0">
                    <a:solidFill>
                      <a:schemeClr val="tx1"/>
                    </a:solidFill>
                    <a:cs typeface="+mn-ea"/>
                    <a:sym typeface="+mn-lt"/>
                  </a:rPr>
                  <a:t>    ②</a:t>
                </a:r>
              </a:p>
            </p:txBody>
          </p:sp>
        </mc:Choice>
        <mc:Fallback xmlns="">
          <p:sp>
            <p:nvSpPr>
              <p:cNvPr id="11" name="文本框 10"/>
              <p:cNvSpPr txBox="1">
                <a:spLocks noRot="1" noChangeAspect="1" noMove="1" noResize="1" noEditPoints="1" noAdjustHandles="1" noChangeArrowheads="1" noChangeShapeType="1" noTextEdit="1"/>
              </p:cNvSpPr>
              <p:nvPr/>
            </p:nvSpPr>
            <p:spPr>
              <a:xfrm>
                <a:off x="1647159" y="5180547"/>
                <a:ext cx="4943676" cy="801310"/>
              </a:xfrm>
              <a:prstGeom prst="rect">
                <a:avLst/>
              </a:prstGeom>
              <a:blipFill rotWithShape="1">
                <a:blip r:embed="rId4"/>
                <a:stretch>
                  <a:fillRect l="-3083" b="-9924"/>
                </a:stretch>
              </a:blipFill>
            </p:spPr>
            <p:txBody>
              <a:bodyPr/>
              <a:lstStyle/>
              <a:p>
                <a:r>
                  <a:rPr lang="zh-CN" altLang="en-US">
                    <a:noFill/>
                  </a:rPr>
                  <a:t> </a:t>
                </a:r>
                <a:endParaRPr lang="zh-CN" altLang="en-US">
                  <a:noFill/>
                </a:endParaRPr>
              </a:p>
            </p:txBody>
          </p:sp>
        </mc:Fallback>
      </mc:AlternateContent>
      <p:sp>
        <p:nvSpPr>
          <p:cNvPr id="10"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情景思考</a:t>
            </a:r>
          </a:p>
        </p:txBody>
      </p:sp>
      <p:pic>
        <p:nvPicPr>
          <p:cNvPr id="6" name="图片 5"/>
          <p:cNvPicPr>
            <a:picLocks noChangeAspect="1"/>
          </p:cNvPicPr>
          <p:nvPr/>
        </p:nvPicPr>
        <p:blipFill rotWithShape="1">
          <a:blip r:embed="rId5">
            <a:extLst>
              <a:ext uri="{28A0092B-C50C-407E-A947-70E740481C1C}">
                <a14:useLocalDpi xmlns:a14="http://schemas.microsoft.com/office/drawing/2010/main" val="0"/>
              </a:ext>
            </a:extLst>
          </a:blip>
          <a:srcRect b="9764"/>
          <a:stretch>
            <a:fillRect/>
          </a:stretch>
        </p:blipFill>
        <p:spPr>
          <a:xfrm>
            <a:off x="7214620" y="3595886"/>
            <a:ext cx="4406900" cy="23859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94300" y="1056238"/>
            <a:ext cx="10700627" cy="2239844"/>
          </a:xfrm>
          <a:prstGeom prst="rect">
            <a:avLst/>
          </a:prstGeom>
        </p:spPr>
        <p:txBody>
          <a:bodyPr wrap="square">
            <a:spAutoFit/>
          </a:bodyPr>
          <a:lstStyle/>
          <a:p>
            <a:pPr defTabSz="914400">
              <a:lnSpc>
                <a:spcPct val="150000"/>
              </a:lnSpc>
            </a:pPr>
            <a:r>
              <a:rPr lang="en-US" altLang="zh-CN" sz="2400" dirty="0">
                <a:cs typeface="+mn-ea"/>
                <a:sym typeface="+mn-lt"/>
              </a:rPr>
              <a:t>【</a:t>
            </a:r>
            <a:r>
              <a:rPr lang="zh-CN" altLang="en-US" sz="2400" dirty="0">
                <a:cs typeface="+mn-ea"/>
                <a:sym typeface="+mn-lt"/>
              </a:rPr>
              <a:t>问题三</a:t>
            </a:r>
            <a:r>
              <a:rPr lang="en-US" altLang="zh-CN" sz="2400" dirty="0">
                <a:cs typeface="+mn-ea"/>
                <a:sym typeface="+mn-lt"/>
              </a:rPr>
              <a:t>】</a:t>
            </a:r>
            <a:r>
              <a:rPr lang="zh-CN" altLang="zh-CN" sz="2400" dirty="0">
                <a:cs typeface="+mn-ea"/>
                <a:sym typeface="+mn-lt"/>
              </a:rPr>
              <a:t>某工厂一种产品现在的年产量是20</a:t>
            </a:r>
            <a:r>
              <a:rPr lang="zh-CN" altLang="en-US" sz="2400" dirty="0">
                <a:cs typeface="+mn-ea"/>
                <a:sym typeface="+mn-lt"/>
              </a:rPr>
              <a:t>吨</a:t>
            </a:r>
            <a:r>
              <a:rPr lang="zh-CN" altLang="zh-CN" sz="2400" dirty="0">
                <a:cs typeface="+mn-ea"/>
                <a:sym typeface="+mn-lt"/>
              </a:rPr>
              <a:t>，计划今后两年增加产量。如果每一年都比上一年的产量增加x倍，那么两年后，这种产品的产量y与x之间的关系应怎样表示？</a:t>
            </a:r>
          </a:p>
          <a:p>
            <a:pPr defTabSz="914400">
              <a:lnSpc>
                <a:spcPct val="150000"/>
              </a:lnSpc>
            </a:pPr>
            <a:endParaRPr lang="zh-CN" altLang="zh-CN" sz="2400" dirty="0">
              <a:cs typeface="+mn-ea"/>
              <a:sym typeface="+mn-lt"/>
            </a:endParaRPr>
          </a:p>
        </p:txBody>
      </p:sp>
      <p:sp>
        <p:nvSpPr>
          <p:cNvPr id="8" name="Rectangle 49"/>
          <p:cNvSpPr>
            <a:spLocks noChangeArrowheads="1"/>
          </p:cNvSpPr>
          <p:nvPr/>
        </p:nvSpPr>
        <p:spPr bwMode="auto">
          <a:xfrm>
            <a:off x="694299" y="2693057"/>
            <a:ext cx="10700627" cy="2248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defTabSz="914400" eaLnBrk="1" hangingPunct="1">
              <a:lnSpc>
                <a:spcPct val="150000"/>
              </a:lnSpc>
              <a:spcBef>
                <a:spcPct val="0"/>
              </a:spcBef>
              <a:buNone/>
            </a:pPr>
            <a:r>
              <a:rPr lang="zh-CN" altLang="en-US" sz="2400" dirty="0">
                <a:solidFill>
                  <a:prstClr val="black"/>
                </a:solidFill>
                <a:latin typeface="+mn-lt"/>
                <a:ea typeface="+mn-ea"/>
                <a:cs typeface="+mn-ea"/>
                <a:sym typeface="+mn-lt"/>
              </a:rPr>
              <a:t>分析：</a:t>
            </a:r>
            <a:endParaRPr lang="en-US" altLang="zh-CN" sz="2400" dirty="0">
              <a:solidFill>
                <a:prstClr val="black"/>
              </a:solidFill>
              <a:latin typeface="+mn-lt"/>
              <a:ea typeface="+mn-ea"/>
              <a:cs typeface="+mn-ea"/>
              <a:sym typeface="+mn-lt"/>
            </a:endParaRPr>
          </a:p>
          <a:p>
            <a:pPr defTabSz="914400" eaLnBrk="1" hangingPunct="1">
              <a:lnSpc>
                <a:spcPct val="150000"/>
              </a:lnSpc>
              <a:spcBef>
                <a:spcPct val="0"/>
              </a:spcBef>
              <a:buNone/>
            </a:pPr>
            <a:r>
              <a:rPr lang="en-US" altLang="zh-CN" sz="2400" dirty="0">
                <a:solidFill>
                  <a:prstClr val="black"/>
                </a:solidFill>
                <a:latin typeface="+mn-lt"/>
                <a:ea typeface="+mn-ea"/>
                <a:cs typeface="+mn-ea"/>
                <a:sym typeface="+mn-lt"/>
              </a:rPr>
              <a:t>1</a:t>
            </a:r>
            <a:r>
              <a:rPr lang="zh-CN" altLang="en-US" sz="2400" dirty="0">
                <a:solidFill>
                  <a:prstClr val="black"/>
                </a:solidFill>
                <a:latin typeface="+mn-lt"/>
                <a:ea typeface="+mn-ea"/>
                <a:cs typeface="+mn-ea"/>
                <a:sym typeface="+mn-lt"/>
              </a:rPr>
              <a:t>）产品现在年产量</a:t>
            </a:r>
            <a:r>
              <a:rPr lang="en-US" altLang="zh-CN" sz="2400" u="sng" dirty="0">
                <a:solidFill>
                  <a:prstClr val="black"/>
                </a:solidFill>
                <a:latin typeface="+mn-lt"/>
                <a:ea typeface="+mn-ea"/>
                <a:cs typeface="+mn-ea"/>
                <a:sym typeface="+mn-lt"/>
              </a:rPr>
              <a:t>_____20____</a:t>
            </a:r>
            <a:r>
              <a:rPr lang="zh-CN" altLang="en-US" sz="2400" dirty="0">
                <a:solidFill>
                  <a:prstClr val="black"/>
                </a:solidFill>
                <a:latin typeface="+mn-lt"/>
                <a:ea typeface="+mn-ea"/>
                <a:cs typeface="+mn-ea"/>
                <a:sym typeface="+mn-lt"/>
              </a:rPr>
              <a:t>吨；</a:t>
            </a:r>
            <a:endParaRPr lang="en-US" altLang="zh-CN" sz="2400" dirty="0">
              <a:solidFill>
                <a:prstClr val="black"/>
              </a:solidFill>
              <a:latin typeface="+mn-lt"/>
              <a:ea typeface="+mn-ea"/>
              <a:cs typeface="+mn-ea"/>
              <a:sym typeface="+mn-lt"/>
            </a:endParaRPr>
          </a:p>
          <a:p>
            <a:pPr defTabSz="914400" eaLnBrk="1" hangingPunct="1">
              <a:lnSpc>
                <a:spcPct val="150000"/>
              </a:lnSpc>
              <a:spcBef>
                <a:spcPct val="0"/>
              </a:spcBef>
              <a:buNone/>
            </a:pPr>
            <a:r>
              <a:rPr lang="en-US" altLang="zh-CN" sz="2400" dirty="0">
                <a:solidFill>
                  <a:prstClr val="black"/>
                </a:solidFill>
                <a:latin typeface="+mn-lt"/>
                <a:ea typeface="+mn-ea"/>
                <a:cs typeface="+mn-ea"/>
                <a:sym typeface="+mn-lt"/>
              </a:rPr>
              <a:t>2</a:t>
            </a:r>
            <a:r>
              <a:rPr lang="zh-CN" altLang="en-US" sz="2400" dirty="0">
                <a:solidFill>
                  <a:prstClr val="black"/>
                </a:solidFill>
                <a:latin typeface="+mn-lt"/>
                <a:ea typeface="+mn-ea"/>
                <a:cs typeface="+mn-ea"/>
                <a:sym typeface="+mn-lt"/>
              </a:rPr>
              <a:t>）一年后的产量</a:t>
            </a:r>
            <a:r>
              <a:rPr lang="en-US" altLang="zh-CN" sz="2400" u="sng" dirty="0">
                <a:solidFill>
                  <a:prstClr val="black"/>
                </a:solidFill>
                <a:latin typeface="+mn-lt"/>
                <a:ea typeface="+mn-ea"/>
                <a:cs typeface="+mn-ea"/>
                <a:sym typeface="+mn-lt"/>
              </a:rPr>
              <a:t>__ 20 (x+1)__</a:t>
            </a:r>
            <a:r>
              <a:rPr lang="zh-CN" altLang="en-US" sz="2400" dirty="0">
                <a:solidFill>
                  <a:prstClr val="black"/>
                </a:solidFill>
                <a:latin typeface="+mn-lt"/>
                <a:ea typeface="+mn-ea"/>
                <a:cs typeface="+mn-ea"/>
                <a:sym typeface="+mn-lt"/>
              </a:rPr>
              <a:t>吨；</a:t>
            </a:r>
            <a:endParaRPr lang="en-US" altLang="zh-CN" sz="2400" dirty="0">
              <a:solidFill>
                <a:prstClr val="black"/>
              </a:solidFill>
              <a:latin typeface="+mn-lt"/>
              <a:ea typeface="+mn-ea"/>
              <a:cs typeface="+mn-ea"/>
              <a:sym typeface="+mn-lt"/>
            </a:endParaRPr>
          </a:p>
          <a:p>
            <a:pPr defTabSz="914400" eaLnBrk="1" hangingPunct="1">
              <a:lnSpc>
                <a:spcPct val="150000"/>
              </a:lnSpc>
              <a:spcBef>
                <a:spcPct val="0"/>
              </a:spcBef>
              <a:buNone/>
            </a:pPr>
            <a:r>
              <a:rPr lang="en-US" altLang="zh-CN" sz="2400" dirty="0">
                <a:solidFill>
                  <a:prstClr val="black"/>
                </a:solidFill>
                <a:latin typeface="+mn-lt"/>
                <a:ea typeface="+mn-ea"/>
                <a:cs typeface="+mn-ea"/>
                <a:sym typeface="+mn-lt"/>
              </a:rPr>
              <a:t>3</a:t>
            </a:r>
            <a:r>
              <a:rPr lang="zh-CN" altLang="en-US" sz="2400" dirty="0">
                <a:solidFill>
                  <a:prstClr val="black"/>
                </a:solidFill>
                <a:latin typeface="+mn-lt"/>
                <a:ea typeface="+mn-ea"/>
                <a:cs typeface="+mn-ea"/>
                <a:sym typeface="+mn-lt"/>
              </a:rPr>
              <a:t>）一年后的产量</a:t>
            </a:r>
            <a:r>
              <a:rPr lang="en-US" altLang="zh-CN" sz="2400" u="sng" dirty="0">
                <a:solidFill>
                  <a:prstClr val="black"/>
                </a:solidFill>
                <a:latin typeface="+mn-lt"/>
                <a:ea typeface="+mn-ea"/>
                <a:cs typeface="+mn-ea"/>
                <a:sym typeface="+mn-lt"/>
              </a:rPr>
              <a:t>_20(x+1)(x+1)</a:t>
            </a:r>
            <a:r>
              <a:rPr lang="zh-CN" altLang="en-US" sz="2400" dirty="0">
                <a:solidFill>
                  <a:prstClr val="black"/>
                </a:solidFill>
                <a:latin typeface="+mn-lt"/>
                <a:ea typeface="+mn-ea"/>
                <a:cs typeface="+mn-ea"/>
                <a:sym typeface="+mn-lt"/>
              </a:rPr>
              <a:t>吨；</a:t>
            </a:r>
            <a:endParaRPr lang="en-US" altLang="zh-CN" sz="2400" dirty="0">
              <a:solidFill>
                <a:prstClr val="black"/>
              </a:solidFill>
              <a:latin typeface="+mn-lt"/>
              <a:ea typeface="+mn-ea"/>
              <a:cs typeface="+mn-ea"/>
              <a:sym typeface="+mn-lt"/>
            </a:endParaRPr>
          </a:p>
        </p:txBody>
      </p:sp>
      <mc:AlternateContent xmlns:mc="http://schemas.openxmlformats.org/markup-compatibility/2006" xmlns:a14="http://schemas.microsoft.com/office/drawing/2010/main">
        <mc:Choice Requires="a14">
          <p:sp>
            <p:nvSpPr>
              <p:cNvPr id="9" name="Text Box 17"/>
              <p:cNvSpPr txBox="1">
                <a:spLocks noChangeArrowheads="1"/>
              </p:cNvSpPr>
              <p:nvPr/>
            </p:nvSpPr>
            <p:spPr bwMode="auto">
              <a:xfrm>
                <a:off x="1894630" y="5169898"/>
                <a:ext cx="6534265" cy="11621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defTabSz="914377" eaLnBrk="1" hangingPunct="1">
                  <a:lnSpc>
                    <a:spcPct val="150000"/>
                  </a:lnSpc>
                  <a:spcBef>
                    <a:spcPct val="0"/>
                  </a:spcBef>
                  <a:buNone/>
                </a:pPr>
                <a:r>
                  <a:rPr lang="zh-CN" altLang="en-US" sz="2400" dirty="0">
                    <a:solidFill>
                      <a:srgbClr val="FF0000"/>
                    </a:solidFill>
                    <a:latin typeface="+mn-lt"/>
                    <a:ea typeface="+mn-ea"/>
                    <a:cs typeface="+mn-ea"/>
                    <a:sym typeface="+mn-lt"/>
                  </a:rPr>
                  <a:t>列方程 </a:t>
                </a:r>
                <a14:m>
                  <m:oMath xmlns:m="http://schemas.openxmlformats.org/officeDocument/2006/math">
                    <m:r>
                      <a:rPr lang="en-US" altLang="zh-CN" sz="2400" i="1" dirty="0">
                        <a:solidFill>
                          <a:srgbClr val="FF0000"/>
                        </a:solidFill>
                        <a:latin typeface="Cambria Math" panose="02040503050406030204" pitchFamily="18" charset="0"/>
                        <a:ea typeface="+mn-ea"/>
                        <a:cs typeface="+mn-ea"/>
                        <a:sym typeface="+mn-lt"/>
                      </a:rPr>
                      <m:t>𝑦</m:t>
                    </m:r>
                    <m:r>
                      <a:rPr lang="en-US" altLang="zh-CN" sz="2400" dirty="0">
                        <a:solidFill>
                          <a:srgbClr val="FF0000"/>
                        </a:solidFill>
                        <a:latin typeface="Cambria Math" panose="02040503050406030204" pitchFamily="18" charset="0"/>
                        <a:ea typeface="+mn-ea"/>
                        <a:cs typeface="+mn-ea"/>
                        <a:sym typeface="+mn-lt"/>
                      </a:rPr>
                      <m:t>=20</m:t>
                    </m:r>
                    <m:sSup>
                      <m:sSupPr>
                        <m:ctrlPr>
                          <a:rPr lang="en-US" altLang="zh-CN" sz="2400" i="1" dirty="0">
                            <a:solidFill>
                              <a:srgbClr val="FF0000"/>
                            </a:solidFill>
                            <a:latin typeface="Cambria Math" panose="02040503050406030204" pitchFamily="18" charset="0"/>
                            <a:ea typeface="+mn-ea"/>
                            <a:cs typeface="+mn-ea"/>
                            <a:sym typeface="+mn-lt"/>
                          </a:rPr>
                        </m:ctrlPr>
                      </m:sSupPr>
                      <m:e>
                        <m:d>
                          <m:dPr>
                            <m:ctrlPr>
                              <a:rPr lang="en-US" altLang="zh-CN" sz="2400" i="1" dirty="0">
                                <a:solidFill>
                                  <a:srgbClr val="FF0000"/>
                                </a:solidFill>
                                <a:latin typeface="Cambria Math" panose="02040503050406030204" pitchFamily="18" charset="0"/>
                                <a:ea typeface="+mn-ea"/>
                                <a:cs typeface="+mn-ea"/>
                                <a:sym typeface="+mn-lt"/>
                              </a:rPr>
                            </m:ctrlPr>
                          </m:dPr>
                          <m:e>
                            <m:r>
                              <a:rPr lang="en-US" altLang="zh-CN" sz="2400" dirty="0">
                                <a:solidFill>
                                  <a:srgbClr val="FF0000"/>
                                </a:solidFill>
                                <a:latin typeface="Cambria Math" panose="02040503050406030204" pitchFamily="18" charset="0"/>
                                <a:ea typeface="+mn-ea"/>
                                <a:cs typeface="+mn-ea"/>
                                <a:sym typeface="+mn-lt"/>
                              </a:rPr>
                              <m:t>1+</m:t>
                            </m:r>
                            <m:r>
                              <a:rPr lang="en-US" altLang="zh-CN" sz="2400" i="1" dirty="0">
                                <a:solidFill>
                                  <a:srgbClr val="FF0000"/>
                                </a:solidFill>
                                <a:latin typeface="Cambria Math" panose="02040503050406030204" pitchFamily="18" charset="0"/>
                                <a:ea typeface="+mn-ea"/>
                                <a:cs typeface="+mn-ea"/>
                                <a:sym typeface="+mn-lt"/>
                              </a:rPr>
                              <m:t>𝑥</m:t>
                            </m:r>
                          </m:e>
                        </m:d>
                      </m:e>
                      <m:sup>
                        <m:r>
                          <a:rPr lang="en-US" altLang="zh-CN" sz="2400" dirty="0">
                            <a:solidFill>
                              <a:srgbClr val="FF0000"/>
                            </a:solidFill>
                            <a:latin typeface="Cambria Math" panose="02040503050406030204" pitchFamily="18" charset="0"/>
                            <a:ea typeface="+mn-ea"/>
                            <a:cs typeface="+mn-ea"/>
                            <a:sym typeface="+mn-lt"/>
                          </a:rPr>
                          <m:t>2</m:t>
                        </m:r>
                      </m:sup>
                    </m:sSup>
                  </m:oMath>
                </a14:m>
                <a:endParaRPr lang="en-US" altLang="zh-CN" sz="2400" dirty="0">
                  <a:solidFill>
                    <a:srgbClr val="FF0000"/>
                  </a:solidFill>
                  <a:latin typeface="+mn-lt"/>
                  <a:ea typeface="+mn-ea"/>
                  <a:cs typeface="+mn-ea"/>
                  <a:sym typeface="+mn-lt"/>
                </a:endParaRPr>
              </a:p>
              <a:p>
                <a:pPr algn="ctr" defTabSz="914377" eaLnBrk="1" hangingPunct="1">
                  <a:lnSpc>
                    <a:spcPct val="150000"/>
                  </a:lnSpc>
                  <a:spcBef>
                    <a:spcPct val="0"/>
                  </a:spcBef>
                  <a:buNone/>
                </a:pPr>
                <a:r>
                  <a:rPr lang="zh-CN" altLang="en-US" sz="2400" dirty="0">
                    <a:solidFill>
                      <a:srgbClr val="FF0000"/>
                    </a:solidFill>
                    <a:latin typeface="+mn-lt"/>
                    <a:ea typeface="+mn-ea"/>
                    <a:cs typeface="+mn-ea"/>
                    <a:sym typeface="+mn-lt"/>
                  </a:rPr>
                  <a:t>即</a:t>
                </a:r>
                <a14:m>
                  <m:oMath xmlns:m="http://schemas.openxmlformats.org/officeDocument/2006/math">
                    <m:r>
                      <a:rPr lang="en-US" altLang="zh-CN" sz="2400" dirty="0">
                        <a:solidFill>
                          <a:srgbClr val="FF0000"/>
                        </a:solidFill>
                        <a:latin typeface="Cambria Math" panose="02040503050406030204" pitchFamily="18" charset="0"/>
                        <a:ea typeface="+mn-ea"/>
                        <a:cs typeface="+mn-ea"/>
                        <a:sym typeface="+mn-lt"/>
                      </a:rPr>
                      <m:t>       </m:t>
                    </m:r>
                    <m:r>
                      <a:rPr lang="zh-CN" altLang="en-US" sz="2400" i="1" dirty="0">
                        <a:solidFill>
                          <a:srgbClr val="FF0000"/>
                        </a:solidFill>
                        <a:latin typeface="Cambria Math" panose="02040503050406030204" pitchFamily="18" charset="0"/>
                        <a:ea typeface="+mn-ea"/>
                        <a:cs typeface="+mn-ea"/>
                        <a:sym typeface="+mn-lt"/>
                      </a:rPr>
                      <m:t>𝑦</m:t>
                    </m:r>
                    <m:r>
                      <a:rPr lang="zh-CN" altLang="en-US" sz="2400" dirty="0">
                        <a:solidFill>
                          <a:srgbClr val="FF0000"/>
                        </a:solidFill>
                        <a:latin typeface="Cambria Math" panose="02040503050406030204" pitchFamily="18" charset="0"/>
                        <a:ea typeface="+mn-ea"/>
                        <a:cs typeface="+mn-ea"/>
                        <a:sym typeface="+mn-lt"/>
                      </a:rPr>
                      <m:t>=20</m:t>
                    </m:r>
                    <m:sSup>
                      <m:sSupPr>
                        <m:ctrlPr>
                          <a:rPr lang="zh-CN" altLang="en-US" sz="2400" i="1" dirty="0">
                            <a:solidFill>
                              <a:srgbClr val="FF0000"/>
                            </a:solidFill>
                            <a:latin typeface="Cambria Math" panose="02040503050406030204" pitchFamily="18" charset="0"/>
                            <a:ea typeface="+mn-ea"/>
                            <a:cs typeface="+mn-ea"/>
                            <a:sym typeface="+mn-lt"/>
                          </a:rPr>
                        </m:ctrlPr>
                      </m:sSupPr>
                      <m:e>
                        <m:r>
                          <a:rPr lang="zh-CN" altLang="en-US" sz="2400" i="1" dirty="0">
                            <a:solidFill>
                              <a:srgbClr val="FF0000"/>
                            </a:solidFill>
                            <a:latin typeface="Cambria Math" panose="02040503050406030204" pitchFamily="18" charset="0"/>
                            <a:ea typeface="+mn-ea"/>
                            <a:cs typeface="+mn-ea"/>
                            <a:sym typeface="+mn-lt"/>
                          </a:rPr>
                          <m:t>𝑥</m:t>
                        </m:r>
                      </m:e>
                      <m:sup>
                        <m:r>
                          <a:rPr lang="zh-CN" altLang="en-US" sz="2400" dirty="0">
                            <a:solidFill>
                              <a:srgbClr val="FF0000"/>
                            </a:solidFill>
                            <a:latin typeface="Cambria Math" panose="02040503050406030204" pitchFamily="18" charset="0"/>
                            <a:ea typeface="+mn-ea"/>
                            <a:cs typeface="+mn-ea"/>
                            <a:sym typeface="+mn-lt"/>
                          </a:rPr>
                          <m:t>2</m:t>
                        </m:r>
                      </m:sup>
                    </m:sSup>
                    <m:r>
                      <a:rPr lang="zh-CN" altLang="en-US" sz="2400" dirty="0">
                        <a:solidFill>
                          <a:srgbClr val="FF0000"/>
                        </a:solidFill>
                        <a:latin typeface="Cambria Math" panose="02040503050406030204" pitchFamily="18" charset="0"/>
                        <a:ea typeface="+mn-ea"/>
                        <a:cs typeface="+mn-ea"/>
                        <a:sym typeface="+mn-lt"/>
                      </a:rPr>
                      <m:t>+40</m:t>
                    </m:r>
                    <m:r>
                      <a:rPr lang="zh-CN" altLang="en-US" sz="2400" i="1" dirty="0">
                        <a:solidFill>
                          <a:srgbClr val="FF0000"/>
                        </a:solidFill>
                        <a:latin typeface="Cambria Math" panose="02040503050406030204" pitchFamily="18" charset="0"/>
                        <a:ea typeface="+mn-ea"/>
                        <a:cs typeface="+mn-ea"/>
                        <a:sym typeface="+mn-lt"/>
                      </a:rPr>
                      <m:t>𝑥</m:t>
                    </m:r>
                    <m:r>
                      <a:rPr lang="zh-CN" altLang="en-US" sz="2400" dirty="0">
                        <a:solidFill>
                          <a:srgbClr val="FF0000"/>
                        </a:solidFill>
                        <a:latin typeface="Cambria Math" panose="02040503050406030204" pitchFamily="18" charset="0"/>
                        <a:ea typeface="+mn-ea"/>
                        <a:cs typeface="+mn-ea"/>
                        <a:sym typeface="+mn-lt"/>
                      </a:rPr>
                      <m:t>+20</m:t>
                    </m:r>
                    <m:r>
                      <a:rPr lang="en-US" altLang="zh-CN" sz="2400" dirty="0">
                        <a:solidFill>
                          <a:srgbClr val="FF0000"/>
                        </a:solidFill>
                        <a:latin typeface="Cambria Math" panose="02040503050406030204" pitchFamily="18" charset="0"/>
                        <a:ea typeface="+mn-ea"/>
                        <a:cs typeface="+mn-ea"/>
                        <a:sym typeface="+mn-lt"/>
                      </a:rPr>
                      <m:t>           </m:t>
                    </m:r>
                    <m:r>
                      <a:rPr lang="zh-CN" altLang="en-US" sz="2400" i="1" dirty="0">
                        <a:solidFill>
                          <a:srgbClr val="FF0000"/>
                        </a:solidFill>
                        <a:latin typeface="Cambria Math" panose="02040503050406030204" pitchFamily="18" charset="0"/>
                        <a:ea typeface="+mn-ea"/>
                        <a:cs typeface="+mn-ea"/>
                        <a:sym typeface="+mn-lt"/>
                      </a:rPr>
                      <m:t>③</m:t>
                    </m:r>
                  </m:oMath>
                </a14:m>
                <a:endParaRPr lang="zh-CN" altLang="en-US" sz="2400" dirty="0">
                  <a:solidFill>
                    <a:srgbClr val="FF0000"/>
                  </a:solidFill>
                  <a:latin typeface="+mn-lt"/>
                  <a:ea typeface="+mn-ea"/>
                  <a:cs typeface="+mn-ea"/>
                  <a:sym typeface="+mn-lt"/>
                </a:endParaRPr>
              </a:p>
            </p:txBody>
          </p:sp>
        </mc:Choice>
        <mc:Fallback xmlns="">
          <p:sp>
            <p:nvSpPr>
              <p:cNvPr id="9" name="Text Box 17"/>
              <p:cNvSpPr txBox="1">
                <a:spLocks noRot="1" noChangeAspect="1" noMove="1" noResize="1" noEditPoints="1" noAdjustHandles="1" noChangeArrowheads="1" noChangeShapeType="1" noTextEdit="1"/>
              </p:cNvSpPr>
              <p:nvPr/>
            </p:nvSpPr>
            <p:spPr bwMode="auto">
              <a:xfrm>
                <a:off x="1894630" y="5169898"/>
                <a:ext cx="6534265" cy="1162113"/>
              </a:xfrm>
              <a:prstGeom prst="rect">
                <a:avLst/>
              </a:prstGeom>
              <a:blipFill rotWithShape="1">
                <a:blip r:embed="rId3"/>
                <a:stretch>
                  <a:fillRect b="-942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endParaRPr lang="zh-CN" altLang="en-US">
                  <a:noFill/>
                </a:endParaRPr>
              </a:p>
            </p:txBody>
          </p:sp>
        </mc:Fallback>
      </mc:AlternateContent>
      <p:sp>
        <p:nvSpPr>
          <p:cNvPr id="11"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情景思考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998660" y="1214275"/>
            <a:ext cx="9839080" cy="461665"/>
          </a:xfrm>
          <a:prstGeom prst="rect">
            <a:avLst/>
          </a:prstGeom>
        </p:spPr>
        <p:txBody>
          <a:bodyPr wrap="square">
            <a:spAutoFit/>
          </a:bodyPr>
          <a:lstStyle/>
          <a:p>
            <a:pPr defTabSz="914400"/>
            <a:r>
              <a:rPr lang="zh-CN" altLang="en-US" sz="2400" dirty="0">
                <a:cs typeface="+mn-ea"/>
                <a:sym typeface="+mn-lt"/>
              </a:rPr>
              <a:t>参数①②③有什么共同点？</a:t>
            </a:r>
            <a:endParaRPr lang="zh-CN" altLang="zh-CN" sz="2400" dirty="0">
              <a:cs typeface="+mn-ea"/>
              <a:sym typeface="+mn-lt"/>
            </a:endParaRPr>
          </a:p>
        </p:txBody>
      </p:sp>
      <mc:AlternateContent xmlns:mc="http://schemas.openxmlformats.org/markup-compatibility/2006" xmlns:a14="http://schemas.microsoft.com/office/drawing/2010/main">
        <mc:Choice Requires="a14">
          <p:sp>
            <p:nvSpPr>
              <p:cNvPr id="9" name="文本框 8"/>
              <p:cNvSpPr txBox="1"/>
              <p:nvPr/>
            </p:nvSpPr>
            <p:spPr>
              <a:xfrm>
                <a:off x="998660" y="2499589"/>
                <a:ext cx="5928329" cy="624082"/>
              </a:xfrm>
              <a:prstGeom prst="rect">
                <a:avLst/>
              </a:prstGeom>
              <a:noFill/>
            </p:spPr>
            <p:txBody>
              <a:bodyPr wrap="square" rtlCol="0">
                <a:spAutoFit/>
              </a:bodyPr>
              <a:lstStyle/>
              <a:p>
                <a:pPr defTabSz="914377"/>
                <a14:m>
                  <m:oMath xmlns:m="http://schemas.openxmlformats.org/officeDocument/2006/math">
                    <m:r>
                      <a:rPr lang="zh-CN" altLang="en-US" sz="2400" i="1" smtClean="0">
                        <a:solidFill>
                          <a:schemeClr val="tx1"/>
                        </a:solidFill>
                        <a:latin typeface="Cambria Math" panose="02040503050406030204" pitchFamily="18" charset="0"/>
                        <a:cs typeface="+mn-ea"/>
                        <a:sym typeface="+mn-lt"/>
                      </a:rPr>
                      <m:t>𝑚</m:t>
                    </m:r>
                    <m:r>
                      <a:rPr lang="zh-CN" altLang="en-US" sz="2400" i="1" smtClean="0">
                        <a:solidFill>
                          <a:schemeClr val="tx1"/>
                        </a:solidFill>
                        <a:latin typeface="Cambria Math" panose="02040503050406030204" pitchFamily="18" charset="0"/>
                        <a:cs typeface="+mn-ea"/>
                        <a:sym typeface="+mn-lt"/>
                      </a:rPr>
                      <m:t>=</m:t>
                    </m:r>
                    <m:f>
                      <m:fPr>
                        <m:ctrlPr>
                          <a:rPr lang="zh-CN" altLang="en-US" sz="2400" i="1">
                            <a:solidFill>
                              <a:schemeClr val="tx1"/>
                            </a:solidFill>
                            <a:latin typeface="Cambria Math" panose="02040503050406030204" pitchFamily="18" charset="0"/>
                            <a:cs typeface="+mn-ea"/>
                            <a:sym typeface="+mn-lt"/>
                          </a:rPr>
                        </m:ctrlPr>
                      </m:fPr>
                      <m:num>
                        <m:r>
                          <a:rPr lang="zh-CN" altLang="en-US" sz="2400" i="1">
                            <a:solidFill>
                              <a:schemeClr val="tx1"/>
                            </a:solidFill>
                            <a:latin typeface="Cambria Math" panose="02040503050406030204" pitchFamily="18" charset="0"/>
                            <a:cs typeface="+mn-ea"/>
                            <a:sym typeface="+mn-lt"/>
                          </a:rPr>
                          <m:t>1</m:t>
                        </m:r>
                      </m:num>
                      <m:den>
                        <m:r>
                          <a:rPr lang="zh-CN" altLang="en-US" sz="2400" i="1">
                            <a:solidFill>
                              <a:schemeClr val="tx1"/>
                            </a:solidFill>
                            <a:latin typeface="Cambria Math" panose="02040503050406030204" pitchFamily="18" charset="0"/>
                            <a:cs typeface="+mn-ea"/>
                            <a:sym typeface="+mn-lt"/>
                          </a:rPr>
                          <m:t>2</m:t>
                        </m:r>
                      </m:den>
                    </m:f>
                    <m:sSup>
                      <m:sSupPr>
                        <m:ctrlPr>
                          <a:rPr lang="zh-CN" altLang="en-US" sz="2400" i="1">
                            <a:solidFill>
                              <a:schemeClr val="tx1"/>
                            </a:solidFill>
                            <a:latin typeface="Cambria Math" panose="02040503050406030204" pitchFamily="18" charset="0"/>
                            <a:cs typeface="+mn-ea"/>
                            <a:sym typeface="+mn-lt"/>
                          </a:rPr>
                        </m:ctrlPr>
                      </m:sSupPr>
                      <m:e>
                        <m:r>
                          <a:rPr lang="zh-CN" altLang="en-US" sz="2400" i="1">
                            <a:solidFill>
                              <a:schemeClr val="tx1"/>
                            </a:solidFill>
                            <a:latin typeface="Cambria Math" panose="02040503050406030204" pitchFamily="18" charset="0"/>
                            <a:cs typeface="+mn-ea"/>
                            <a:sym typeface="+mn-lt"/>
                          </a:rPr>
                          <m:t>𝑛</m:t>
                        </m:r>
                      </m:e>
                      <m:sup>
                        <m:r>
                          <a:rPr lang="zh-CN" altLang="en-US" sz="2400" i="1">
                            <a:solidFill>
                              <a:schemeClr val="tx1"/>
                            </a:solidFill>
                            <a:latin typeface="Cambria Math" panose="02040503050406030204" pitchFamily="18" charset="0"/>
                            <a:cs typeface="+mn-ea"/>
                            <a:sym typeface="+mn-lt"/>
                          </a:rPr>
                          <m:t>2</m:t>
                        </m:r>
                      </m:sup>
                    </m:sSup>
                    <m:r>
                      <a:rPr lang="zh-CN" altLang="en-US" sz="2400" i="1">
                        <a:solidFill>
                          <a:schemeClr val="tx1"/>
                        </a:solidFill>
                        <a:latin typeface="Cambria Math" panose="02040503050406030204" pitchFamily="18" charset="0"/>
                        <a:cs typeface="+mn-ea"/>
                        <a:sym typeface="+mn-lt"/>
                      </a:rPr>
                      <m:t>−</m:t>
                    </m:r>
                    <m:f>
                      <m:fPr>
                        <m:ctrlPr>
                          <a:rPr lang="zh-CN" altLang="en-US" sz="2400" i="1">
                            <a:solidFill>
                              <a:schemeClr val="tx1"/>
                            </a:solidFill>
                            <a:latin typeface="Cambria Math" panose="02040503050406030204" pitchFamily="18" charset="0"/>
                            <a:cs typeface="+mn-ea"/>
                            <a:sym typeface="+mn-lt"/>
                          </a:rPr>
                        </m:ctrlPr>
                      </m:fPr>
                      <m:num>
                        <m:r>
                          <a:rPr lang="zh-CN" altLang="en-US" sz="2400" i="1">
                            <a:solidFill>
                              <a:schemeClr val="tx1"/>
                            </a:solidFill>
                            <a:latin typeface="Cambria Math" panose="02040503050406030204" pitchFamily="18" charset="0"/>
                            <a:cs typeface="+mn-ea"/>
                            <a:sym typeface="+mn-lt"/>
                          </a:rPr>
                          <m:t>1</m:t>
                        </m:r>
                      </m:num>
                      <m:den>
                        <m:r>
                          <a:rPr lang="zh-CN" altLang="en-US" sz="2400" i="1">
                            <a:solidFill>
                              <a:schemeClr val="tx1"/>
                            </a:solidFill>
                            <a:latin typeface="Cambria Math" panose="02040503050406030204" pitchFamily="18" charset="0"/>
                            <a:cs typeface="+mn-ea"/>
                            <a:sym typeface="+mn-lt"/>
                          </a:rPr>
                          <m:t>2</m:t>
                        </m:r>
                      </m:den>
                    </m:f>
                    <m:r>
                      <a:rPr lang="zh-CN" altLang="en-US" sz="2400" i="1">
                        <a:solidFill>
                          <a:schemeClr val="tx1"/>
                        </a:solidFill>
                        <a:latin typeface="Cambria Math" panose="02040503050406030204" pitchFamily="18" charset="0"/>
                        <a:cs typeface="+mn-ea"/>
                        <a:sym typeface="+mn-lt"/>
                      </a:rPr>
                      <m:t>𝑛</m:t>
                    </m:r>
                  </m:oMath>
                </a14:m>
                <a:r>
                  <a:rPr lang="zh-CN" altLang="en-US" sz="2400" dirty="0">
                    <a:solidFill>
                      <a:schemeClr val="tx1"/>
                    </a:solidFill>
                    <a:cs typeface="+mn-ea"/>
                    <a:sym typeface="+mn-lt"/>
                  </a:rPr>
                  <a:t>           ②</a:t>
                </a:r>
              </a:p>
            </p:txBody>
          </p:sp>
        </mc:Choice>
        <mc:Fallback xmlns="">
          <p:sp>
            <p:nvSpPr>
              <p:cNvPr id="9" name="文本框 8"/>
              <p:cNvSpPr txBox="1">
                <a:spLocks noRot="1" noChangeAspect="1" noMove="1" noResize="1" noEditPoints="1" noAdjustHandles="1" noChangeArrowheads="1" noChangeShapeType="1" noTextEdit="1"/>
              </p:cNvSpPr>
              <p:nvPr/>
            </p:nvSpPr>
            <p:spPr>
              <a:xfrm>
                <a:off x="998660" y="2499589"/>
                <a:ext cx="5928329" cy="624082"/>
              </a:xfrm>
              <a:prstGeom prst="rect">
                <a:avLst/>
              </a:prstGeom>
              <a:blipFill rotWithShape="1">
                <a:blip r:embed="rId3"/>
                <a:stretch>
                  <a:fillRect b="-8824"/>
                </a:stretch>
              </a:blipFill>
            </p:spPr>
            <p:txBody>
              <a:bodyPr/>
              <a:lstStyle/>
              <a:p>
                <a:r>
                  <a:rPr lang="zh-CN" altLang="en-US">
                    <a:noFill/>
                  </a:rPr>
                  <a:t> </a:t>
                </a:r>
                <a:endParaRPr lang="zh-CN" altLang="en-US">
                  <a:noFill/>
                </a:endParaRPr>
              </a:p>
            </p:txBody>
          </p:sp>
        </mc:Fallback>
      </mc:AlternateContent>
      <mc:AlternateContent xmlns:mc="http://schemas.openxmlformats.org/markup-compatibility/2006" xmlns:a14="http://schemas.microsoft.com/office/drawing/2010/main">
        <mc:Choice Requires="a14">
          <p:sp>
            <p:nvSpPr>
              <p:cNvPr id="10" name="Text Box 17"/>
              <p:cNvSpPr txBox="1">
                <a:spLocks noChangeArrowheads="1"/>
              </p:cNvSpPr>
              <p:nvPr/>
            </p:nvSpPr>
            <p:spPr bwMode="auto">
              <a:xfrm>
                <a:off x="998660" y="3214739"/>
                <a:ext cx="6534265" cy="6588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defTabSz="914377" eaLnBrk="1" hangingPunct="1">
                  <a:lnSpc>
                    <a:spcPct val="150000"/>
                  </a:lnSpc>
                  <a:spcBef>
                    <a:spcPct val="0"/>
                  </a:spcBef>
                  <a:buNone/>
                </a:pPr>
                <a14:m>
                  <m:oMathPara xmlns:m="http://schemas.openxmlformats.org/officeDocument/2006/math">
                    <m:oMathParaPr>
                      <m:jc m:val="left"/>
                    </m:oMathParaPr>
                    <m:oMath xmlns:m="http://schemas.openxmlformats.org/officeDocument/2006/math">
                      <m:r>
                        <a:rPr lang="zh-CN" altLang="en-US" sz="2400" i="1" dirty="0" smtClean="0">
                          <a:solidFill>
                            <a:schemeClr val="tx1"/>
                          </a:solidFill>
                          <a:latin typeface="Cambria Math" panose="02040503050406030204" pitchFamily="18" charset="0"/>
                          <a:ea typeface="+mn-ea"/>
                          <a:cs typeface="+mn-ea"/>
                          <a:sym typeface="+mn-lt"/>
                        </a:rPr>
                        <m:t>𝑦</m:t>
                      </m:r>
                      <m:r>
                        <a:rPr lang="zh-CN" altLang="en-US" sz="2400" dirty="0">
                          <a:solidFill>
                            <a:schemeClr val="tx1"/>
                          </a:solidFill>
                          <a:latin typeface="Cambria Math" panose="02040503050406030204" pitchFamily="18" charset="0"/>
                          <a:ea typeface="+mn-ea"/>
                          <a:cs typeface="+mn-ea"/>
                          <a:sym typeface="+mn-lt"/>
                        </a:rPr>
                        <m:t>=20</m:t>
                      </m:r>
                      <m:sSup>
                        <m:sSupPr>
                          <m:ctrlPr>
                            <a:rPr lang="zh-CN" altLang="en-US" sz="2400" i="1" dirty="0">
                              <a:solidFill>
                                <a:schemeClr val="tx1"/>
                              </a:solidFill>
                              <a:latin typeface="Cambria Math" panose="02040503050406030204" pitchFamily="18" charset="0"/>
                              <a:ea typeface="+mn-ea"/>
                              <a:cs typeface="+mn-ea"/>
                              <a:sym typeface="+mn-lt"/>
                            </a:rPr>
                          </m:ctrlPr>
                        </m:sSupPr>
                        <m:e>
                          <m:r>
                            <a:rPr lang="zh-CN" altLang="en-US" sz="2400" i="1" dirty="0">
                              <a:solidFill>
                                <a:schemeClr val="tx1"/>
                              </a:solidFill>
                              <a:latin typeface="Cambria Math" panose="02040503050406030204" pitchFamily="18" charset="0"/>
                              <a:ea typeface="+mn-ea"/>
                              <a:cs typeface="+mn-ea"/>
                              <a:sym typeface="+mn-lt"/>
                            </a:rPr>
                            <m:t>𝑥</m:t>
                          </m:r>
                        </m:e>
                        <m:sup>
                          <m:r>
                            <a:rPr lang="zh-CN" altLang="en-US" sz="2400" dirty="0">
                              <a:solidFill>
                                <a:schemeClr val="tx1"/>
                              </a:solidFill>
                              <a:latin typeface="Cambria Math" panose="02040503050406030204" pitchFamily="18" charset="0"/>
                              <a:ea typeface="+mn-ea"/>
                              <a:cs typeface="+mn-ea"/>
                              <a:sym typeface="+mn-lt"/>
                            </a:rPr>
                            <m:t>2</m:t>
                          </m:r>
                        </m:sup>
                      </m:sSup>
                      <m:r>
                        <a:rPr lang="zh-CN" altLang="en-US" sz="2400" dirty="0">
                          <a:solidFill>
                            <a:schemeClr val="tx1"/>
                          </a:solidFill>
                          <a:latin typeface="Cambria Math" panose="02040503050406030204" pitchFamily="18" charset="0"/>
                          <a:ea typeface="+mn-ea"/>
                          <a:cs typeface="+mn-ea"/>
                          <a:sym typeface="+mn-lt"/>
                        </a:rPr>
                        <m:t>+40</m:t>
                      </m:r>
                      <m:r>
                        <a:rPr lang="zh-CN" altLang="en-US" sz="2400" i="1" dirty="0">
                          <a:solidFill>
                            <a:schemeClr val="tx1"/>
                          </a:solidFill>
                          <a:latin typeface="Cambria Math" panose="02040503050406030204" pitchFamily="18" charset="0"/>
                          <a:ea typeface="+mn-ea"/>
                          <a:cs typeface="+mn-ea"/>
                          <a:sym typeface="+mn-lt"/>
                        </a:rPr>
                        <m:t>𝑥</m:t>
                      </m:r>
                      <m:r>
                        <a:rPr lang="zh-CN" altLang="en-US" sz="2400" dirty="0">
                          <a:solidFill>
                            <a:schemeClr val="tx1"/>
                          </a:solidFill>
                          <a:latin typeface="Cambria Math" panose="02040503050406030204" pitchFamily="18" charset="0"/>
                          <a:ea typeface="+mn-ea"/>
                          <a:cs typeface="+mn-ea"/>
                          <a:sym typeface="+mn-lt"/>
                        </a:rPr>
                        <m:t>+20</m:t>
                      </m:r>
                      <m:r>
                        <a:rPr lang="en-US" altLang="zh-CN" sz="2400" dirty="0">
                          <a:solidFill>
                            <a:schemeClr val="tx1"/>
                          </a:solidFill>
                          <a:latin typeface="Cambria Math" panose="02040503050406030204" pitchFamily="18" charset="0"/>
                          <a:ea typeface="+mn-ea"/>
                          <a:cs typeface="+mn-ea"/>
                          <a:sym typeface="+mn-lt"/>
                        </a:rPr>
                        <m:t>           </m:t>
                      </m:r>
                      <m:r>
                        <a:rPr lang="zh-CN" altLang="en-US" sz="2400" i="1" dirty="0">
                          <a:solidFill>
                            <a:schemeClr val="tx1"/>
                          </a:solidFill>
                          <a:latin typeface="Cambria Math" panose="02040503050406030204" pitchFamily="18" charset="0"/>
                          <a:ea typeface="+mn-ea"/>
                          <a:cs typeface="+mn-ea"/>
                          <a:sym typeface="+mn-lt"/>
                        </a:rPr>
                        <m:t>③</m:t>
                      </m:r>
                    </m:oMath>
                  </m:oMathPara>
                </a14:m>
                <a:endParaRPr lang="zh-CN" altLang="en-US" sz="2400" dirty="0">
                  <a:solidFill>
                    <a:schemeClr val="tx1"/>
                  </a:solidFill>
                  <a:latin typeface="+mn-lt"/>
                  <a:ea typeface="+mn-ea"/>
                  <a:cs typeface="+mn-ea"/>
                  <a:sym typeface="+mn-lt"/>
                </a:endParaRPr>
              </a:p>
            </p:txBody>
          </p:sp>
        </mc:Choice>
        <mc:Fallback xmlns="">
          <p:sp>
            <p:nvSpPr>
              <p:cNvPr id="10" name="Text Box 17"/>
              <p:cNvSpPr txBox="1">
                <a:spLocks noRot="1" noChangeAspect="1" noMove="1" noResize="1" noEditPoints="1" noAdjustHandles="1" noChangeArrowheads="1" noChangeShapeType="1" noTextEdit="1"/>
              </p:cNvSpPr>
              <p:nvPr/>
            </p:nvSpPr>
            <p:spPr bwMode="auto">
              <a:xfrm>
                <a:off x="998660" y="3214739"/>
                <a:ext cx="6534265" cy="658835"/>
              </a:xfrm>
              <a:prstGeom prst="rect">
                <a:avLst/>
              </a:prstGeom>
              <a:blipFill rotWithShape="1">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endParaRPr lang="zh-CN" altLang="en-US">
                  <a:noFill/>
                </a:endParaRPr>
              </a:p>
            </p:txBody>
          </p:sp>
        </mc:Fallback>
      </mc:AlternateContent>
      <mc:AlternateContent xmlns:mc="http://schemas.openxmlformats.org/markup-compatibility/2006" xmlns:a14="http://schemas.microsoft.com/office/drawing/2010/main">
        <mc:Choice Requires="a14">
          <p:sp>
            <p:nvSpPr>
              <p:cNvPr id="11" name="Text Box 17"/>
              <p:cNvSpPr txBox="1">
                <a:spLocks noChangeArrowheads="1"/>
              </p:cNvSpPr>
              <p:nvPr/>
            </p:nvSpPr>
            <p:spPr bwMode="auto">
              <a:xfrm>
                <a:off x="998660" y="1771185"/>
                <a:ext cx="6534265" cy="6588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defTabSz="914377" eaLnBrk="1" hangingPunct="1">
                  <a:lnSpc>
                    <a:spcPct val="150000"/>
                  </a:lnSpc>
                  <a:spcBef>
                    <a:spcPct val="0"/>
                  </a:spcBef>
                  <a:buNone/>
                </a:pPr>
                <a14:m>
                  <m:oMathPara xmlns:m="http://schemas.openxmlformats.org/officeDocument/2006/math">
                    <m:oMathParaPr>
                      <m:jc m:val="left"/>
                    </m:oMathParaPr>
                    <m:oMath xmlns:m="http://schemas.openxmlformats.org/officeDocument/2006/math">
                      <m:r>
                        <a:rPr lang="en-US" altLang="zh-CN" sz="2400" i="1" dirty="0" smtClean="0">
                          <a:solidFill>
                            <a:schemeClr val="tx1"/>
                          </a:solidFill>
                          <a:latin typeface="Cambria Math" panose="02040503050406030204" pitchFamily="18" charset="0"/>
                          <a:ea typeface="+mn-ea"/>
                          <a:cs typeface="+mn-ea"/>
                          <a:sym typeface="+mn-lt"/>
                        </a:rPr>
                        <m:t>𝑆</m:t>
                      </m:r>
                      <m:r>
                        <a:rPr lang="zh-CN" altLang="en-US" sz="2400" dirty="0">
                          <a:solidFill>
                            <a:schemeClr val="tx1"/>
                          </a:solidFill>
                          <a:latin typeface="Cambria Math" panose="02040503050406030204" pitchFamily="18" charset="0"/>
                          <a:ea typeface="+mn-ea"/>
                          <a:cs typeface="+mn-ea"/>
                          <a:sym typeface="+mn-lt"/>
                        </a:rPr>
                        <m:t>=</m:t>
                      </m:r>
                      <m:r>
                        <a:rPr lang="en-US" altLang="zh-CN" sz="2400" dirty="0">
                          <a:solidFill>
                            <a:schemeClr val="tx1"/>
                          </a:solidFill>
                          <a:latin typeface="Cambria Math" panose="02040503050406030204" pitchFamily="18" charset="0"/>
                          <a:ea typeface="+mn-ea"/>
                          <a:cs typeface="+mn-ea"/>
                          <a:sym typeface="+mn-lt"/>
                        </a:rPr>
                        <m:t>6</m:t>
                      </m:r>
                      <m:sSup>
                        <m:sSupPr>
                          <m:ctrlPr>
                            <a:rPr lang="zh-CN" altLang="en-US" sz="2400" i="1" dirty="0">
                              <a:solidFill>
                                <a:schemeClr val="tx1"/>
                              </a:solidFill>
                              <a:latin typeface="Cambria Math" panose="02040503050406030204" pitchFamily="18" charset="0"/>
                              <a:ea typeface="+mn-ea"/>
                              <a:cs typeface="+mn-ea"/>
                              <a:sym typeface="+mn-lt"/>
                            </a:rPr>
                          </m:ctrlPr>
                        </m:sSupPr>
                        <m:e>
                          <m:r>
                            <m:rPr>
                              <m:sty m:val="p"/>
                            </m:rPr>
                            <a:rPr lang="en-US" altLang="zh-CN" sz="2400" i="1" dirty="0">
                              <a:solidFill>
                                <a:schemeClr val="tx1"/>
                              </a:solidFill>
                              <a:latin typeface="Cambria Math" panose="02040503050406030204" pitchFamily="18" charset="0"/>
                              <a:ea typeface="+mn-ea"/>
                              <a:cs typeface="+mn-ea"/>
                              <a:sym typeface="+mn-lt"/>
                            </a:rPr>
                            <m:t>a</m:t>
                          </m:r>
                        </m:e>
                        <m:sup>
                          <m:r>
                            <a:rPr lang="zh-CN" altLang="en-US" sz="2400" dirty="0">
                              <a:solidFill>
                                <a:schemeClr val="tx1"/>
                              </a:solidFill>
                              <a:latin typeface="Cambria Math" panose="02040503050406030204" pitchFamily="18" charset="0"/>
                              <a:ea typeface="+mn-ea"/>
                              <a:cs typeface="+mn-ea"/>
                              <a:sym typeface="+mn-lt"/>
                            </a:rPr>
                            <m:t>2</m:t>
                          </m:r>
                        </m:sup>
                      </m:sSup>
                      <m:r>
                        <a:rPr lang="en-US" altLang="zh-CN" sz="2400" i="1" dirty="0">
                          <a:solidFill>
                            <a:schemeClr val="tx1"/>
                          </a:solidFill>
                          <a:latin typeface="Cambria Math" panose="02040503050406030204" pitchFamily="18" charset="0"/>
                          <a:ea typeface="+mn-ea"/>
                          <a:cs typeface="+mn-ea"/>
                          <a:sym typeface="+mn-lt"/>
                        </a:rPr>
                        <m:t>                                     </m:t>
                      </m:r>
                      <m:r>
                        <a:rPr lang="zh-CN" altLang="en-US" sz="2400" i="1" dirty="0">
                          <a:solidFill>
                            <a:schemeClr val="tx1"/>
                          </a:solidFill>
                          <a:latin typeface="Cambria Math" panose="02040503050406030204" pitchFamily="18" charset="0"/>
                          <a:ea typeface="+mn-ea"/>
                          <a:cs typeface="+mn-ea"/>
                          <a:sym typeface="+mn-lt"/>
                        </a:rPr>
                        <m:t>①</m:t>
                      </m:r>
                    </m:oMath>
                  </m:oMathPara>
                </a14:m>
                <a:endParaRPr lang="zh-CN" altLang="en-US" sz="2400" dirty="0">
                  <a:solidFill>
                    <a:schemeClr val="tx1"/>
                  </a:solidFill>
                  <a:latin typeface="+mn-lt"/>
                  <a:ea typeface="+mn-ea"/>
                  <a:cs typeface="+mn-ea"/>
                  <a:sym typeface="+mn-lt"/>
                </a:endParaRPr>
              </a:p>
            </p:txBody>
          </p:sp>
        </mc:Choice>
        <mc:Fallback xmlns="">
          <p:sp>
            <p:nvSpPr>
              <p:cNvPr id="11" name="Text Box 17"/>
              <p:cNvSpPr txBox="1">
                <a:spLocks noRot="1" noChangeAspect="1" noMove="1" noResize="1" noEditPoints="1" noAdjustHandles="1" noChangeArrowheads="1" noChangeShapeType="1" noTextEdit="1"/>
              </p:cNvSpPr>
              <p:nvPr/>
            </p:nvSpPr>
            <p:spPr bwMode="auto">
              <a:xfrm>
                <a:off x="998660" y="1771185"/>
                <a:ext cx="6534265" cy="658835"/>
              </a:xfrm>
              <a:prstGeom prst="rect">
                <a:avLst/>
              </a:prstGeom>
              <a:blipFill rotWithShape="1">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endParaRPr lang="zh-CN" altLang="en-US">
                  <a:noFill/>
                </a:endParaRPr>
              </a:p>
            </p:txBody>
          </p:sp>
        </mc:Fallback>
      </mc:AlternateContent>
      <p:sp>
        <p:nvSpPr>
          <p:cNvPr id="12" name="Text Box 7"/>
          <p:cNvSpPr txBox="1">
            <a:spLocks noChangeArrowheads="1"/>
          </p:cNvSpPr>
          <p:nvPr/>
        </p:nvSpPr>
        <p:spPr bwMode="auto">
          <a:xfrm>
            <a:off x="2729365" y="3949335"/>
            <a:ext cx="83952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914400"/>
            <a:r>
              <a:rPr lang="zh-CN" altLang="zh-CN" sz="2400" b="1" dirty="0">
                <a:cs typeface="+mn-ea"/>
                <a:sym typeface="+mn-lt"/>
              </a:rPr>
              <a:t>具备函数特点</a:t>
            </a:r>
            <a:endParaRPr lang="en-US" altLang="zh-CN" sz="2400" b="1" dirty="0">
              <a:cs typeface="+mn-ea"/>
              <a:sym typeface="+mn-lt"/>
            </a:endParaRPr>
          </a:p>
          <a:p>
            <a:pPr algn="ctr" defTabSz="914400"/>
            <a:r>
              <a:rPr lang="zh-CN" altLang="en-US" sz="2400" b="1" dirty="0">
                <a:cs typeface="+mn-ea"/>
                <a:sym typeface="+mn-lt"/>
              </a:rPr>
              <a:t>（对于整式右边未知数任取一个值，左边都有一个对应值）</a:t>
            </a:r>
            <a:endParaRPr lang="zh-CN" altLang="zh-CN" sz="2400" b="1" dirty="0">
              <a:cs typeface="+mn-ea"/>
              <a:sym typeface="+mn-lt"/>
            </a:endParaRPr>
          </a:p>
        </p:txBody>
      </p:sp>
      <p:sp>
        <p:nvSpPr>
          <p:cNvPr id="13" name="Text Box 8"/>
          <p:cNvSpPr txBox="1">
            <a:spLocks noChangeArrowheads="1"/>
          </p:cNvSpPr>
          <p:nvPr/>
        </p:nvSpPr>
        <p:spPr bwMode="auto">
          <a:xfrm>
            <a:off x="5413593" y="5103456"/>
            <a:ext cx="30267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914400"/>
            <a:r>
              <a:rPr lang="zh-CN" altLang="zh-CN" sz="2400" b="1" dirty="0">
                <a:cs typeface="+mn-ea"/>
                <a:sym typeface="+mn-lt"/>
              </a:rPr>
              <a:t>等号右边都是二次式</a:t>
            </a:r>
          </a:p>
        </p:txBody>
      </p:sp>
      <p:sp>
        <p:nvSpPr>
          <p:cNvPr id="14" name="Text Box 8"/>
          <p:cNvSpPr txBox="1">
            <a:spLocks noChangeArrowheads="1"/>
          </p:cNvSpPr>
          <p:nvPr/>
        </p:nvSpPr>
        <p:spPr bwMode="auto">
          <a:xfrm>
            <a:off x="5887281" y="5888245"/>
            <a:ext cx="20794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defTabSz="914400"/>
            <a:r>
              <a:rPr lang="zh-CN" altLang="en-US" sz="2400" b="1" dirty="0">
                <a:cs typeface="+mn-ea"/>
                <a:sym typeface="+mn-lt"/>
              </a:rPr>
              <a:t>有两个未知数</a:t>
            </a:r>
            <a:endParaRPr lang="zh-CN" altLang="zh-CN" sz="2400" b="1" dirty="0">
              <a:cs typeface="+mn-ea"/>
              <a:sym typeface="+mn-lt"/>
            </a:endParaRPr>
          </a:p>
        </p:txBody>
      </p:sp>
      <p:sp>
        <p:nvSpPr>
          <p:cNvPr id="15"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Text Box 7"/>
              <p:cNvSpPr txBox="1">
                <a:spLocks noChangeArrowheads="1"/>
              </p:cNvSpPr>
              <p:nvPr/>
            </p:nvSpPr>
            <p:spPr bwMode="auto">
              <a:xfrm>
                <a:off x="2097120" y="1205999"/>
                <a:ext cx="8911176" cy="106067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lIns="0" tIns="0" rIns="0" bIns="0">
                <a:spAutoFit/>
              </a:bodyPr>
              <a:lstStyle>
                <a:lvl1pPr defTabSz="923925">
                  <a:tabLst>
                    <a:tab pos="615950" algn="l"/>
                  </a:tabLst>
                  <a:defRPr sz="2800">
                    <a:solidFill>
                      <a:schemeClr val="tx1"/>
                    </a:solidFill>
                    <a:latin typeface="Times New Roman" panose="02020603050405020304" pitchFamily="18" charset="0"/>
                    <a:ea typeface="宋体" panose="02010600030101010101" pitchFamily="2" charset="-122"/>
                  </a:defRPr>
                </a:lvl1pPr>
                <a:lvl2pPr defTabSz="923925">
                  <a:tabLst>
                    <a:tab pos="615950" algn="l"/>
                  </a:tabLst>
                  <a:defRPr sz="2800">
                    <a:solidFill>
                      <a:schemeClr val="tx1"/>
                    </a:solidFill>
                    <a:latin typeface="Times New Roman" panose="02020603050405020304" pitchFamily="18" charset="0"/>
                    <a:ea typeface="宋体" panose="02010600030101010101" pitchFamily="2" charset="-122"/>
                  </a:defRPr>
                </a:lvl2pPr>
                <a:lvl3pPr defTabSz="923925">
                  <a:tabLst>
                    <a:tab pos="615950" algn="l"/>
                  </a:tabLst>
                  <a:defRPr sz="2800">
                    <a:solidFill>
                      <a:schemeClr val="tx1"/>
                    </a:solidFill>
                    <a:latin typeface="Times New Roman" panose="02020603050405020304" pitchFamily="18" charset="0"/>
                    <a:ea typeface="宋体" panose="02010600030101010101" pitchFamily="2" charset="-122"/>
                  </a:defRPr>
                </a:lvl3pPr>
                <a:lvl4pPr defTabSz="923925">
                  <a:tabLst>
                    <a:tab pos="615950" algn="l"/>
                  </a:tabLst>
                  <a:defRPr sz="2800">
                    <a:solidFill>
                      <a:schemeClr val="tx1"/>
                    </a:solidFill>
                    <a:latin typeface="Times New Roman" panose="02020603050405020304" pitchFamily="18" charset="0"/>
                    <a:ea typeface="宋体" panose="02010600030101010101" pitchFamily="2" charset="-122"/>
                  </a:defRPr>
                </a:lvl4pPr>
                <a:lvl5pPr defTabSz="923925">
                  <a:tabLst>
                    <a:tab pos="615950" algn="l"/>
                  </a:tabLst>
                  <a:defRPr sz="2800">
                    <a:solidFill>
                      <a:schemeClr val="tx1"/>
                    </a:solidFill>
                    <a:latin typeface="Times New Roman" panose="02020603050405020304" pitchFamily="18" charset="0"/>
                    <a:ea typeface="宋体" panose="02010600030101010101" pitchFamily="2" charset="-122"/>
                  </a:defRPr>
                </a:lvl5pPr>
                <a:lvl6pPr defTabSz="923925" fontAlgn="base">
                  <a:spcBef>
                    <a:spcPct val="0"/>
                  </a:spcBef>
                  <a:spcAft>
                    <a:spcPct val="0"/>
                  </a:spcAft>
                  <a:buFont typeface="Arial" panose="020B0604020202020204" pitchFamily="34" charset="0"/>
                  <a:tabLst>
                    <a:tab pos="615950" algn="l"/>
                  </a:tabLst>
                  <a:defRPr sz="2800">
                    <a:solidFill>
                      <a:schemeClr val="tx1"/>
                    </a:solidFill>
                    <a:latin typeface="Times New Roman" panose="02020603050405020304" pitchFamily="18" charset="0"/>
                    <a:ea typeface="宋体" panose="02010600030101010101" pitchFamily="2" charset="-122"/>
                  </a:defRPr>
                </a:lvl6pPr>
                <a:lvl7pPr defTabSz="923925" fontAlgn="base">
                  <a:spcBef>
                    <a:spcPct val="0"/>
                  </a:spcBef>
                  <a:spcAft>
                    <a:spcPct val="0"/>
                  </a:spcAft>
                  <a:buFont typeface="Arial" panose="020B0604020202020204" pitchFamily="34" charset="0"/>
                  <a:tabLst>
                    <a:tab pos="615950" algn="l"/>
                  </a:tabLst>
                  <a:defRPr sz="2800">
                    <a:solidFill>
                      <a:schemeClr val="tx1"/>
                    </a:solidFill>
                    <a:latin typeface="Times New Roman" panose="02020603050405020304" pitchFamily="18" charset="0"/>
                    <a:ea typeface="宋体" panose="02010600030101010101" pitchFamily="2" charset="-122"/>
                  </a:defRPr>
                </a:lvl7pPr>
                <a:lvl8pPr defTabSz="923925" fontAlgn="base">
                  <a:spcBef>
                    <a:spcPct val="0"/>
                  </a:spcBef>
                  <a:spcAft>
                    <a:spcPct val="0"/>
                  </a:spcAft>
                  <a:buFont typeface="Arial" panose="020B0604020202020204" pitchFamily="34" charset="0"/>
                  <a:tabLst>
                    <a:tab pos="615950" algn="l"/>
                  </a:tabLst>
                  <a:defRPr sz="2800">
                    <a:solidFill>
                      <a:schemeClr val="tx1"/>
                    </a:solidFill>
                    <a:latin typeface="Times New Roman" panose="02020603050405020304" pitchFamily="18" charset="0"/>
                    <a:ea typeface="宋体" panose="02010600030101010101" pitchFamily="2" charset="-122"/>
                  </a:defRPr>
                </a:lvl8pPr>
                <a:lvl9pPr defTabSz="923925" fontAlgn="base">
                  <a:spcBef>
                    <a:spcPct val="0"/>
                  </a:spcBef>
                  <a:spcAft>
                    <a:spcPct val="0"/>
                  </a:spcAft>
                  <a:buFont typeface="Arial" panose="020B0604020202020204" pitchFamily="34" charset="0"/>
                  <a:tabLst>
                    <a:tab pos="615950" algn="l"/>
                  </a:tabLst>
                  <a:defRPr sz="2800">
                    <a:solidFill>
                      <a:schemeClr val="tx1"/>
                    </a:solidFill>
                    <a:latin typeface="Times New Roman" panose="02020603050405020304" pitchFamily="18" charset="0"/>
                    <a:ea typeface="宋体" panose="02010600030101010101" pitchFamily="2" charset="-122"/>
                  </a:defRPr>
                </a:lvl9pPr>
              </a:lstStyle>
              <a:p>
                <a:pPr defTabSz="1231869">
                  <a:lnSpc>
                    <a:spcPct val="150000"/>
                  </a:lnSpc>
                  <a:tabLst>
                    <a:tab pos="821246" algn="l"/>
                  </a:tabLst>
                </a:pPr>
                <a:r>
                  <a:rPr lang="zh-CN" altLang="en-US" sz="2400" dirty="0">
                    <a:solidFill>
                      <a:schemeClr val="tx1"/>
                    </a:solidFill>
                    <a:latin typeface="+mn-lt"/>
                    <a:ea typeface="+mn-ea"/>
                    <a:cs typeface="+mn-ea"/>
                    <a:sym typeface="+mn-lt"/>
                  </a:rPr>
                  <a:t>一般地，形如𝑦</a:t>
                </a:r>
                <a:r>
                  <a:rPr lang="en-US" altLang="zh-CN" sz="2400" dirty="0">
                    <a:solidFill>
                      <a:schemeClr val="tx1"/>
                    </a:solidFill>
                    <a:latin typeface="+mn-lt"/>
                    <a:ea typeface="+mn-ea"/>
                    <a:cs typeface="+mn-ea"/>
                    <a:sym typeface="+mn-lt"/>
                  </a:rPr>
                  <a:t>=</a:t>
                </a:r>
                <a14:m>
                  <m:oMath xmlns:m="http://schemas.openxmlformats.org/officeDocument/2006/math">
                    <m:sSup>
                      <m:sSupPr>
                        <m:ctrlPr>
                          <a:rPr lang="en-US" altLang="zh-CN" sz="2400" i="1" dirty="0">
                            <a:solidFill>
                              <a:schemeClr val="tx1"/>
                            </a:solidFill>
                            <a:latin typeface="Cambria Math" panose="02040503050406030204" pitchFamily="18" charset="0"/>
                            <a:ea typeface="+mn-ea"/>
                            <a:cs typeface="+mn-ea"/>
                            <a:sym typeface="+mn-lt"/>
                          </a:rPr>
                        </m:ctrlPr>
                      </m:sSupPr>
                      <m:e>
                        <m:r>
                          <m:rPr>
                            <m:sty m:val="p"/>
                          </m:rPr>
                          <a:rPr lang="en-US" altLang="zh-CN" sz="2400" i="1" dirty="0">
                            <a:solidFill>
                              <a:schemeClr val="tx1"/>
                            </a:solidFill>
                            <a:latin typeface="Cambria Math" panose="02040503050406030204" pitchFamily="18" charset="0"/>
                            <a:ea typeface="+mn-ea"/>
                            <a:cs typeface="+mn-ea"/>
                            <a:sym typeface="+mn-lt"/>
                          </a:rPr>
                          <m:t>ax</m:t>
                        </m:r>
                      </m:e>
                      <m:sup>
                        <m:r>
                          <a:rPr lang="en-US" altLang="zh-CN" sz="2400" i="1" dirty="0">
                            <a:solidFill>
                              <a:schemeClr val="tx1"/>
                            </a:solidFill>
                            <a:latin typeface="Cambria Math" panose="02040503050406030204" pitchFamily="18" charset="0"/>
                            <a:ea typeface="+mn-ea"/>
                            <a:cs typeface="+mn-ea"/>
                            <a:sym typeface="+mn-lt"/>
                          </a:rPr>
                          <m:t>2</m:t>
                        </m:r>
                      </m:sup>
                    </m:sSup>
                  </m:oMath>
                </a14:m>
                <a:r>
                  <a:rPr lang="en-US" altLang="zh-CN" sz="2400" dirty="0">
                    <a:solidFill>
                      <a:schemeClr val="tx1"/>
                    </a:solidFill>
                    <a:latin typeface="+mn-lt"/>
                    <a:ea typeface="+mn-ea"/>
                    <a:cs typeface="+mn-ea"/>
                    <a:sym typeface="+mn-lt"/>
                  </a:rPr>
                  <a:t>+ </a:t>
                </a:r>
                <a:r>
                  <a:rPr lang="zh-CN" altLang="en-US" sz="2400" dirty="0">
                    <a:solidFill>
                      <a:schemeClr val="tx1"/>
                    </a:solidFill>
                    <a:latin typeface="+mn-lt"/>
                    <a:ea typeface="+mn-ea"/>
                    <a:cs typeface="+mn-ea"/>
                    <a:sym typeface="+mn-lt"/>
                  </a:rPr>
                  <a:t>𝑏𝑥</a:t>
                </a:r>
                <a:r>
                  <a:rPr lang="en-US" altLang="zh-CN" sz="2400" dirty="0">
                    <a:solidFill>
                      <a:schemeClr val="tx1"/>
                    </a:solidFill>
                    <a:latin typeface="+mn-lt"/>
                    <a:ea typeface="+mn-ea"/>
                    <a:cs typeface="+mn-ea"/>
                    <a:sym typeface="+mn-lt"/>
                  </a:rPr>
                  <a:t>+</a:t>
                </a:r>
                <a:r>
                  <a:rPr lang="zh-CN" altLang="en-US" sz="2400" dirty="0">
                    <a:solidFill>
                      <a:schemeClr val="tx1"/>
                    </a:solidFill>
                    <a:latin typeface="+mn-lt"/>
                    <a:ea typeface="+mn-ea"/>
                    <a:cs typeface="+mn-ea"/>
                    <a:sym typeface="+mn-lt"/>
                  </a:rPr>
                  <a:t>𝑐</a:t>
                </a:r>
                <a:r>
                  <a:rPr lang="en-US" altLang="zh-CN" sz="2400" dirty="0">
                    <a:solidFill>
                      <a:schemeClr val="tx1"/>
                    </a:solidFill>
                    <a:latin typeface="+mn-lt"/>
                    <a:ea typeface="+mn-ea"/>
                    <a:cs typeface="+mn-ea"/>
                    <a:sym typeface="+mn-lt"/>
                  </a:rPr>
                  <a:t>(a</a:t>
                </a:r>
                <a:r>
                  <a:rPr lang="zh-CN" altLang="en-US" sz="2400" dirty="0">
                    <a:solidFill>
                      <a:schemeClr val="tx1"/>
                    </a:solidFill>
                    <a:latin typeface="+mn-lt"/>
                    <a:ea typeface="+mn-ea"/>
                    <a:cs typeface="+mn-ea"/>
                    <a:sym typeface="+mn-lt"/>
                  </a:rPr>
                  <a:t>、</a:t>
                </a:r>
                <a:r>
                  <a:rPr lang="en-US" altLang="zh-CN" sz="2400" dirty="0">
                    <a:solidFill>
                      <a:schemeClr val="tx1"/>
                    </a:solidFill>
                    <a:latin typeface="+mn-lt"/>
                    <a:ea typeface="+mn-ea"/>
                    <a:cs typeface="+mn-ea"/>
                    <a:sym typeface="+mn-lt"/>
                  </a:rPr>
                  <a:t>b</a:t>
                </a:r>
                <a:r>
                  <a:rPr lang="zh-CN" altLang="en-US" sz="2400" dirty="0">
                    <a:solidFill>
                      <a:schemeClr val="tx1"/>
                    </a:solidFill>
                    <a:latin typeface="+mn-lt"/>
                    <a:ea typeface="+mn-ea"/>
                    <a:cs typeface="+mn-ea"/>
                    <a:sym typeface="+mn-lt"/>
                  </a:rPr>
                  <a:t>、</a:t>
                </a:r>
                <a:r>
                  <a:rPr lang="en-US" altLang="zh-CN" sz="2400" dirty="0">
                    <a:solidFill>
                      <a:schemeClr val="tx1"/>
                    </a:solidFill>
                    <a:latin typeface="+mn-lt"/>
                    <a:ea typeface="+mn-ea"/>
                    <a:cs typeface="+mn-ea"/>
                    <a:sym typeface="+mn-lt"/>
                  </a:rPr>
                  <a:t>c</a:t>
                </a:r>
                <a:r>
                  <a:rPr lang="zh-CN" altLang="en-US" sz="2400" dirty="0">
                    <a:solidFill>
                      <a:schemeClr val="tx1"/>
                    </a:solidFill>
                    <a:latin typeface="+mn-lt"/>
                    <a:ea typeface="+mn-ea"/>
                    <a:cs typeface="+mn-ea"/>
                    <a:sym typeface="+mn-lt"/>
                  </a:rPr>
                  <a:t>是常数，</a:t>
                </a:r>
                <a:r>
                  <a:rPr lang="en-US" altLang="zh-CN" sz="2400" dirty="0">
                    <a:solidFill>
                      <a:schemeClr val="tx1"/>
                    </a:solidFill>
                    <a:latin typeface="+mn-lt"/>
                    <a:ea typeface="+mn-ea"/>
                    <a:cs typeface="+mn-ea"/>
                    <a:sym typeface="+mn-lt"/>
                  </a:rPr>
                  <a:t>a≠0)</a:t>
                </a:r>
                <a:r>
                  <a:rPr lang="zh-CN" altLang="en-US" sz="2400" dirty="0">
                    <a:solidFill>
                      <a:schemeClr val="tx1"/>
                    </a:solidFill>
                    <a:latin typeface="+mn-lt"/>
                    <a:ea typeface="+mn-ea"/>
                    <a:cs typeface="+mn-ea"/>
                    <a:sym typeface="+mn-lt"/>
                  </a:rPr>
                  <a:t>的函数叫做二次函数</a:t>
                </a:r>
              </a:p>
            </p:txBody>
          </p:sp>
        </mc:Choice>
        <mc:Fallback xmlns="">
          <p:sp>
            <p:nvSpPr>
              <p:cNvPr id="8" name="Text Box 7"/>
              <p:cNvSpPr txBox="1">
                <a:spLocks noRot="1" noChangeAspect="1" noMove="1" noResize="1" noEditPoints="1" noAdjustHandles="1" noChangeArrowheads="1" noChangeShapeType="1" noTextEdit="1"/>
              </p:cNvSpPr>
              <p:nvPr/>
            </p:nvSpPr>
            <p:spPr bwMode="auto">
              <a:xfrm>
                <a:off x="2097120" y="1205999"/>
                <a:ext cx="8911176" cy="1060675"/>
              </a:xfrm>
              <a:prstGeom prst="rect">
                <a:avLst/>
              </a:prstGeom>
              <a:blipFill rotWithShape="1">
                <a:blip r:embed="rId3"/>
                <a:stretch>
                  <a:fillRect l="-2052" b="-1551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endParaRPr lang="zh-CN" altLang="en-US">
                  <a:noFill/>
                </a:endParaRPr>
              </a:p>
            </p:txBody>
          </p:sp>
        </mc:Fallback>
      </mc:AlternateContent>
      <p:sp>
        <p:nvSpPr>
          <p:cNvPr id="12" name="文本框 11"/>
          <p:cNvSpPr txBox="1">
            <a:spLocks noChangeArrowheads="1"/>
          </p:cNvSpPr>
          <p:nvPr/>
        </p:nvSpPr>
        <p:spPr bwMode="auto">
          <a:xfrm>
            <a:off x="819271" y="2995084"/>
            <a:ext cx="10553457" cy="1528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anose="02020603050405020304" pitchFamily="18" charset="0"/>
                <a:ea typeface="宋体" panose="02010600030101010101" pitchFamily="2" charset="-122"/>
              </a:defRPr>
            </a:lvl1pPr>
            <a:lvl2pPr>
              <a:defRPr sz="2800">
                <a:solidFill>
                  <a:schemeClr val="tx1"/>
                </a:solidFill>
                <a:latin typeface="Times New Roman" panose="02020603050405020304" pitchFamily="18" charset="0"/>
                <a:ea typeface="宋体" panose="02010600030101010101" pitchFamily="2" charset="-122"/>
              </a:defRPr>
            </a:lvl2pPr>
            <a:lvl3pPr>
              <a:defRPr sz="2800">
                <a:solidFill>
                  <a:schemeClr val="tx1"/>
                </a:solidFill>
                <a:latin typeface="Times New Roman" panose="02020603050405020304" pitchFamily="18" charset="0"/>
                <a:ea typeface="宋体" panose="02010600030101010101" pitchFamily="2" charset="-122"/>
              </a:defRPr>
            </a:lvl3pPr>
            <a:lvl4pPr>
              <a:defRPr sz="2800">
                <a:solidFill>
                  <a:schemeClr val="tx1"/>
                </a:solidFill>
                <a:latin typeface="Times New Roman" panose="02020603050405020304" pitchFamily="18" charset="0"/>
                <a:ea typeface="宋体" panose="02010600030101010101" pitchFamily="2" charset="-122"/>
              </a:defRPr>
            </a:lvl4pPr>
            <a:lvl5pPr>
              <a:defRPr sz="28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9pPr>
          </a:lstStyle>
          <a:p>
            <a:pPr defTabSz="914400">
              <a:spcBef>
                <a:spcPct val="50000"/>
              </a:spcBef>
            </a:pPr>
            <a:r>
              <a:rPr lang="zh-CN" altLang="en-US" sz="3735" dirty="0">
                <a:solidFill>
                  <a:srgbClr val="FF0000"/>
                </a:solidFill>
                <a:latin typeface="+mn-lt"/>
                <a:ea typeface="+mn-ea"/>
                <a:cs typeface="+mn-ea"/>
                <a:sym typeface="+mn-lt"/>
              </a:rPr>
              <a:t>   二次函数的一般式 ：</a:t>
            </a:r>
            <a:r>
              <a:rPr lang="en-US" altLang="zh-CN" sz="3735" i="1" dirty="0">
                <a:solidFill>
                  <a:prstClr val="black"/>
                </a:solidFill>
                <a:latin typeface="+mn-lt"/>
                <a:ea typeface="+mn-ea"/>
                <a:cs typeface="+mn-ea"/>
                <a:sym typeface="+mn-lt"/>
              </a:rPr>
              <a:t>ax</a:t>
            </a:r>
            <a:r>
              <a:rPr lang="en-US" altLang="zh-CN" sz="1335" i="1" dirty="0">
                <a:solidFill>
                  <a:prstClr val="black"/>
                </a:solidFill>
                <a:latin typeface="+mn-lt"/>
                <a:ea typeface="+mn-ea"/>
                <a:cs typeface="+mn-ea"/>
                <a:sym typeface="+mn-lt"/>
              </a:rPr>
              <a:t> </a:t>
            </a:r>
            <a:r>
              <a:rPr lang="en-US" altLang="zh-CN" sz="3200" baseline="50000" dirty="0">
                <a:solidFill>
                  <a:prstClr val="black"/>
                </a:solidFill>
                <a:latin typeface="+mn-lt"/>
                <a:ea typeface="+mn-ea"/>
                <a:cs typeface="+mn-ea"/>
                <a:sym typeface="+mn-lt"/>
              </a:rPr>
              <a:t>2 </a:t>
            </a:r>
            <a:r>
              <a:rPr lang="en-US" altLang="zh-CN" sz="3735" dirty="0">
                <a:solidFill>
                  <a:prstClr val="black"/>
                </a:solidFill>
                <a:latin typeface="+mn-lt"/>
                <a:ea typeface="+mn-ea"/>
                <a:cs typeface="+mn-ea"/>
                <a:sym typeface="+mn-lt"/>
              </a:rPr>
              <a:t>+</a:t>
            </a:r>
            <a:r>
              <a:rPr lang="en-US" altLang="zh-CN" sz="3200" baseline="50000" dirty="0">
                <a:solidFill>
                  <a:prstClr val="black"/>
                </a:solidFill>
                <a:latin typeface="+mn-lt"/>
                <a:ea typeface="+mn-ea"/>
                <a:cs typeface="+mn-ea"/>
                <a:sym typeface="+mn-lt"/>
              </a:rPr>
              <a:t> </a:t>
            </a:r>
            <a:r>
              <a:rPr lang="en-US" altLang="zh-CN" sz="3735" i="1" dirty="0">
                <a:solidFill>
                  <a:prstClr val="black"/>
                </a:solidFill>
                <a:latin typeface="+mn-lt"/>
                <a:ea typeface="+mn-ea"/>
                <a:cs typeface="+mn-ea"/>
                <a:sym typeface="+mn-lt"/>
              </a:rPr>
              <a:t>bx</a:t>
            </a:r>
            <a:r>
              <a:rPr lang="en-US" altLang="zh-CN" sz="3200" baseline="50000" dirty="0">
                <a:solidFill>
                  <a:prstClr val="black"/>
                </a:solidFill>
                <a:latin typeface="+mn-lt"/>
                <a:ea typeface="+mn-ea"/>
                <a:cs typeface="+mn-ea"/>
                <a:sym typeface="+mn-lt"/>
              </a:rPr>
              <a:t> </a:t>
            </a:r>
            <a:r>
              <a:rPr lang="en-US" altLang="zh-CN" sz="3735" dirty="0">
                <a:solidFill>
                  <a:prstClr val="black"/>
                </a:solidFill>
                <a:latin typeface="+mn-lt"/>
                <a:ea typeface="+mn-ea"/>
                <a:cs typeface="+mn-ea"/>
                <a:sym typeface="+mn-lt"/>
              </a:rPr>
              <a:t>+</a:t>
            </a:r>
            <a:r>
              <a:rPr lang="en-US" altLang="zh-CN" sz="3200" baseline="50000" dirty="0">
                <a:solidFill>
                  <a:prstClr val="black"/>
                </a:solidFill>
                <a:latin typeface="+mn-lt"/>
                <a:ea typeface="+mn-ea"/>
                <a:cs typeface="+mn-ea"/>
                <a:sym typeface="+mn-lt"/>
              </a:rPr>
              <a:t> </a:t>
            </a:r>
            <a:r>
              <a:rPr lang="en-US" altLang="zh-CN" sz="3735" i="1" dirty="0">
                <a:solidFill>
                  <a:prstClr val="black"/>
                </a:solidFill>
                <a:latin typeface="+mn-lt"/>
                <a:ea typeface="+mn-ea"/>
                <a:cs typeface="+mn-ea"/>
                <a:sym typeface="+mn-lt"/>
              </a:rPr>
              <a:t>c</a:t>
            </a:r>
            <a:r>
              <a:rPr lang="en-US" altLang="zh-CN" sz="3200" baseline="50000" dirty="0">
                <a:solidFill>
                  <a:prstClr val="black"/>
                </a:solidFill>
                <a:latin typeface="+mn-lt"/>
                <a:ea typeface="+mn-ea"/>
                <a:cs typeface="+mn-ea"/>
                <a:sym typeface="+mn-lt"/>
              </a:rPr>
              <a:t> </a:t>
            </a:r>
            <a:r>
              <a:rPr lang="en-US" altLang="zh-CN" sz="3735" dirty="0">
                <a:solidFill>
                  <a:prstClr val="black"/>
                </a:solidFill>
                <a:latin typeface="+mn-lt"/>
                <a:ea typeface="+mn-ea"/>
                <a:cs typeface="+mn-ea"/>
                <a:sym typeface="+mn-lt"/>
              </a:rPr>
              <a:t>=</a:t>
            </a:r>
            <a:r>
              <a:rPr lang="en-US" altLang="zh-CN" sz="3200" baseline="50000" dirty="0">
                <a:solidFill>
                  <a:prstClr val="black"/>
                </a:solidFill>
                <a:latin typeface="+mn-lt"/>
                <a:ea typeface="+mn-ea"/>
                <a:cs typeface="+mn-ea"/>
                <a:sym typeface="+mn-lt"/>
              </a:rPr>
              <a:t> </a:t>
            </a:r>
            <a:r>
              <a:rPr lang="en-US" altLang="zh-CN" sz="3735" dirty="0">
                <a:solidFill>
                  <a:prstClr val="black"/>
                </a:solidFill>
                <a:latin typeface="+mn-lt"/>
                <a:ea typeface="+mn-ea"/>
                <a:cs typeface="+mn-ea"/>
                <a:sym typeface="+mn-lt"/>
              </a:rPr>
              <a:t>y</a:t>
            </a:r>
            <a:r>
              <a:rPr lang="zh-CN" altLang="en-US" sz="3735" b="1" dirty="0">
                <a:solidFill>
                  <a:prstClr val="black"/>
                </a:solidFill>
                <a:latin typeface="+mn-lt"/>
                <a:ea typeface="+mn-ea"/>
                <a:cs typeface="+mn-ea"/>
                <a:sym typeface="+mn-lt"/>
              </a:rPr>
              <a:t>（</a:t>
            </a:r>
            <a:r>
              <a:rPr lang="en-US" altLang="zh-CN" sz="3735" i="1" dirty="0">
                <a:solidFill>
                  <a:prstClr val="black"/>
                </a:solidFill>
                <a:latin typeface="+mn-lt"/>
                <a:ea typeface="+mn-ea"/>
                <a:cs typeface="+mn-ea"/>
                <a:sym typeface="+mn-lt"/>
              </a:rPr>
              <a:t>a</a:t>
            </a:r>
            <a:r>
              <a:rPr lang="zh-CN" altLang="en-US" sz="3735" dirty="0">
                <a:solidFill>
                  <a:prstClr val="black"/>
                </a:solidFill>
                <a:latin typeface="+mn-lt"/>
                <a:ea typeface="+mn-ea"/>
                <a:cs typeface="+mn-ea"/>
                <a:sym typeface="+mn-lt"/>
              </a:rPr>
              <a:t>≠</a:t>
            </a:r>
            <a:r>
              <a:rPr lang="en-US" altLang="zh-CN" sz="3735" dirty="0">
                <a:solidFill>
                  <a:prstClr val="black"/>
                </a:solidFill>
                <a:latin typeface="+mn-lt"/>
                <a:ea typeface="+mn-ea"/>
                <a:cs typeface="+mn-ea"/>
                <a:sym typeface="+mn-lt"/>
              </a:rPr>
              <a:t>0</a:t>
            </a:r>
            <a:r>
              <a:rPr lang="zh-CN" altLang="en-US" sz="3735" b="1" dirty="0">
                <a:solidFill>
                  <a:prstClr val="black"/>
                </a:solidFill>
                <a:latin typeface="+mn-lt"/>
                <a:ea typeface="+mn-ea"/>
                <a:cs typeface="+mn-ea"/>
                <a:sym typeface="+mn-lt"/>
              </a:rPr>
              <a:t>）</a:t>
            </a:r>
          </a:p>
          <a:p>
            <a:pPr defTabSz="914400">
              <a:spcBef>
                <a:spcPct val="50000"/>
              </a:spcBef>
            </a:pPr>
            <a:r>
              <a:rPr lang="zh-CN" altLang="en-US" sz="3735" dirty="0">
                <a:solidFill>
                  <a:srgbClr val="FF0000"/>
                </a:solidFill>
                <a:latin typeface="+mn-lt"/>
                <a:ea typeface="+mn-ea"/>
                <a:cs typeface="+mn-ea"/>
                <a:sym typeface="+mn-lt"/>
              </a:rPr>
              <a:t>                </a:t>
            </a:r>
          </a:p>
        </p:txBody>
      </p:sp>
      <p:sp>
        <p:nvSpPr>
          <p:cNvPr id="5" name="文本框 4"/>
          <p:cNvSpPr txBox="1"/>
          <p:nvPr/>
        </p:nvSpPr>
        <p:spPr>
          <a:xfrm>
            <a:off x="878637" y="1207639"/>
            <a:ext cx="1333457" cy="584775"/>
          </a:xfrm>
          <a:prstGeom prst="rect">
            <a:avLst/>
          </a:prstGeom>
          <a:noFill/>
        </p:spPr>
        <p:txBody>
          <a:bodyPr wrap="square" rtlCol="0">
            <a:spAutoFit/>
          </a:bodyPr>
          <a:lstStyle/>
          <a:p>
            <a:pPr defTabSz="914400"/>
            <a:r>
              <a:rPr lang="zh-CN" altLang="en-US" sz="2400" dirty="0">
                <a:cs typeface="+mn-ea"/>
                <a:sym typeface="+mn-lt"/>
              </a:rPr>
              <a:t>概念</a:t>
            </a:r>
            <a:r>
              <a:rPr lang="zh-CN" altLang="en-US" sz="3200" dirty="0">
                <a:cs typeface="+mn-ea"/>
                <a:sym typeface="+mn-lt"/>
              </a:rPr>
              <a:t>：</a:t>
            </a:r>
          </a:p>
        </p:txBody>
      </p:sp>
      <p:cxnSp>
        <p:nvCxnSpPr>
          <p:cNvPr id="16" name="直接连接符 15"/>
          <p:cNvCxnSpPr/>
          <p:nvPr/>
        </p:nvCxnSpPr>
        <p:spPr>
          <a:xfrm>
            <a:off x="5677987" y="3692492"/>
            <a:ext cx="70539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7" name="直接连接符 16"/>
          <p:cNvCxnSpPr/>
          <p:nvPr/>
        </p:nvCxnSpPr>
        <p:spPr>
          <a:xfrm>
            <a:off x="6630123" y="3692492"/>
            <a:ext cx="705395"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8" name="直接连接符 17"/>
          <p:cNvCxnSpPr/>
          <p:nvPr/>
        </p:nvCxnSpPr>
        <p:spPr>
          <a:xfrm>
            <a:off x="7495176" y="3692492"/>
            <a:ext cx="473167" cy="0"/>
          </a:xfrm>
          <a:prstGeom prst="line">
            <a:avLst/>
          </a:prstGeom>
        </p:spPr>
        <p:style>
          <a:lnRef idx="2">
            <a:schemeClr val="accent6"/>
          </a:lnRef>
          <a:fillRef idx="0">
            <a:schemeClr val="accent6"/>
          </a:fillRef>
          <a:effectRef idx="1">
            <a:schemeClr val="accent6"/>
          </a:effectRef>
          <a:fontRef idx="minor">
            <a:schemeClr val="tx1"/>
          </a:fontRef>
        </p:style>
      </p:cxnSp>
      <p:sp>
        <p:nvSpPr>
          <p:cNvPr id="20" name="椭圆 19"/>
          <p:cNvSpPr/>
          <p:nvPr/>
        </p:nvSpPr>
        <p:spPr>
          <a:xfrm>
            <a:off x="5677988" y="3161270"/>
            <a:ext cx="418012" cy="4615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21" name="椭圆 20"/>
          <p:cNvSpPr/>
          <p:nvPr/>
        </p:nvSpPr>
        <p:spPr>
          <a:xfrm>
            <a:off x="6691085" y="3164174"/>
            <a:ext cx="418012" cy="4615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cxnSp>
        <p:nvCxnSpPr>
          <p:cNvPr id="23" name="直接箭头连接符 22"/>
          <p:cNvCxnSpPr/>
          <p:nvPr/>
        </p:nvCxnSpPr>
        <p:spPr>
          <a:xfrm>
            <a:off x="6030684" y="3689588"/>
            <a:ext cx="0" cy="36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6982820" y="3689588"/>
            <a:ext cx="0" cy="36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7731758" y="3689588"/>
            <a:ext cx="0" cy="36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160338" y="4129662"/>
            <a:ext cx="1132041" cy="461665"/>
          </a:xfrm>
          <a:prstGeom prst="rect">
            <a:avLst/>
          </a:prstGeom>
        </p:spPr>
        <p:txBody>
          <a:bodyPr wrap="none">
            <a:spAutoFit/>
          </a:bodyPr>
          <a:lstStyle/>
          <a:p>
            <a:pPr defTabSz="914400"/>
            <a:r>
              <a:rPr lang="zh-CN" altLang="en-US" sz="2400" b="1" dirty="0">
                <a:solidFill>
                  <a:prstClr val="black"/>
                </a:solidFill>
                <a:cs typeface="+mn-ea"/>
                <a:sym typeface="+mn-lt"/>
              </a:rPr>
              <a:t>二次项</a:t>
            </a:r>
            <a:endParaRPr lang="zh-CN" altLang="en-US" sz="2135" dirty="0">
              <a:solidFill>
                <a:srgbClr val="FF0000"/>
              </a:solidFill>
              <a:cs typeface="+mn-ea"/>
              <a:sym typeface="+mn-lt"/>
            </a:endParaRPr>
          </a:p>
        </p:txBody>
      </p:sp>
      <p:sp>
        <p:nvSpPr>
          <p:cNvPr id="27" name="矩形 26"/>
          <p:cNvSpPr/>
          <p:nvPr/>
        </p:nvSpPr>
        <p:spPr>
          <a:xfrm>
            <a:off x="6312108" y="4125515"/>
            <a:ext cx="1132041" cy="461665"/>
          </a:xfrm>
          <a:prstGeom prst="rect">
            <a:avLst/>
          </a:prstGeom>
        </p:spPr>
        <p:txBody>
          <a:bodyPr wrap="none">
            <a:spAutoFit/>
          </a:bodyPr>
          <a:lstStyle/>
          <a:p>
            <a:pPr defTabSz="914400"/>
            <a:r>
              <a:rPr lang="zh-CN" altLang="en-US" sz="2400" b="1" dirty="0">
                <a:solidFill>
                  <a:prstClr val="black"/>
                </a:solidFill>
                <a:cs typeface="+mn-ea"/>
                <a:sym typeface="+mn-lt"/>
              </a:rPr>
              <a:t>一次项</a:t>
            </a:r>
            <a:endParaRPr lang="zh-CN" altLang="en-US" sz="2135" dirty="0">
              <a:solidFill>
                <a:srgbClr val="FF0000"/>
              </a:solidFill>
              <a:cs typeface="+mn-ea"/>
              <a:sym typeface="+mn-lt"/>
            </a:endParaRPr>
          </a:p>
        </p:txBody>
      </p:sp>
      <p:sp>
        <p:nvSpPr>
          <p:cNvPr id="29" name="矩形 28"/>
          <p:cNvSpPr/>
          <p:nvPr/>
        </p:nvSpPr>
        <p:spPr>
          <a:xfrm>
            <a:off x="7463877" y="4118345"/>
            <a:ext cx="1132041" cy="461665"/>
          </a:xfrm>
          <a:prstGeom prst="rect">
            <a:avLst/>
          </a:prstGeom>
        </p:spPr>
        <p:txBody>
          <a:bodyPr wrap="none">
            <a:spAutoFit/>
          </a:bodyPr>
          <a:lstStyle/>
          <a:p>
            <a:pPr defTabSz="914400"/>
            <a:r>
              <a:rPr lang="zh-CN" altLang="en-US" sz="2400" b="1" dirty="0">
                <a:solidFill>
                  <a:prstClr val="black"/>
                </a:solidFill>
                <a:cs typeface="+mn-ea"/>
                <a:sym typeface="+mn-lt"/>
              </a:rPr>
              <a:t>常数项</a:t>
            </a:r>
            <a:endParaRPr lang="zh-CN" altLang="en-US" sz="2135" dirty="0">
              <a:solidFill>
                <a:srgbClr val="FF0000"/>
              </a:solidFill>
              <a:cs typeface="+mn-ea"/>
              <a:sym typeface="+mn-lt"/>
            </a:endParaRPr>
          </a:p>
        </p:txBody>
      </p:sp>
      <p:cxnSp>
        <p:nvCxnSpPr>
          <p:cNvPr id="30" name="直接箭头连接符 29"/>
          <p:cNvCxnSpPr/>
          <p:nvPr/>
        </p:nvCxnSpPr>
        <p:spPr>
          <a:xfrm flipV="1">
            <a:off x="5886992" y="2790481"/>
            <a:ext cx="0" cy="36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flipV="1">
            <a:off x="6900088" y="2792605"/>
            <a:ext cx="0" cy="36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4977795" y="2386092"/>
            <a:ext cx="1370888" cy="369332"/>
          </a:xfrm>
          <a:prstGeom prst="rect">
            <a:avLst/>
          </a:prstGeom>
        </p:spPr>
        <p:txBody>
          <a:bodyPr wrap="none">
            <a:spAutoFit/>
          </a:bodyPr>
          <a:lstStyle/>
          <a:p>
            <a:pPr defTabSz="914400"/>
            <a:r>
              <a:rPr lang="zh-CN" altLang="en-US" b="1" dirty="0">
                <a:solidFill>
                  <a:prstClr val="black"/>
                </a:solidFill>
                <a:cs typeface="+mn-ea"/>
                <a:sym typeface="+mn-lt"/>
              </a:rPr>
              <a:t>二次项系数</a:t>
            </a:r>
            <a:endParaRPr lang="zh-CN" altLang="en-US" dirty="0">
              <a:solidFill>
                <a:prstClr val="black"/>
              </a:solidFill>
              <a:cs typeface="+mn-ea"/>
              <a:sym typeface="+mn-lt"/>
            </a:endParaRPr>
          </a:p>
        </p:txBody>
      </p:sp>
      <p:sp>
        <p:nvSpPr>
          <p:cNvPr id="33" name="矩形 32"/>
          <p:cNvSpPr/>
          <p:nvPr/>
        </p:nvSpPr>
        <p:spPr>
          <a:xfrm>
            <a:off x="6355446" y="2395337"/>
            <a:ext cx="1370888" cy="369332"/>
          </a:xfrm>
          <a:prstGeom prst="rect">
            <a:avLst/>
          </a:prstGeom>
        </p:spPr>
        <p:txBody>
          <a:bodyPr wrap="none">
            <a:spAutoFit/>
          </a:bodyPr>
          <a:lstStyle/>
          <a:p>
            <a:pPr defTabSz="914400"/>
            <a:r>
              <a:rPr lang="zh-CN" altLang="en-US" b="1" dirty="0">
                <a:solidFill>
                  <a:prstClr val="black"/>
                </a:solidFill>
                <a:cs typeface="+mn-ea"/>
                <a:sym typeface="+mn-lt"/>
              </a:rPr>
              <a:t>一次项系数</a:t>
            </a:r>
            <a:endParaRPr lang="zh-CN" altLang="en-US" dirty="0">
              <a:solidFill>
                <a:prstClr val="black"/>
              </a:solidFill>
              <a:cs typeface="+mn-ea"/>
              <a:sym typeface="+mn-lt"/>
            </a:endParaRPr>
          </a:p>
        </p:txBody>
      </p:sp>
      <p:sp>
        <p:nvSpPr>
          <p:cNvPr id="6" name="矩形 5"/>
          <p:cNvSpPr/>
          <p:nvPr/>
        </p:nvSpPr>
        <p:spPr>
          <a:xfrm>
            <a:off x="4534474" y="2680362"/>
            <a:ext cx="184731" cy="369332"/>
          </a:xfrm>
          <a:prstGeom prst="rect">
            <a:avLst/>
          </a:prstGeom>
        </p:spPr>
        <p:txBody>
          <a:bodyPr wrap="none">
            <a:spAutoFit/>
          </a:bodyPr>
          <a:lstStyle/>
          <a:p>
            <a:pPr defTabSz="914400"/>
            <a:endParaRPr lang="zh-CN" altLang="en-US" dirty="0">
              <a:solidFill>
                <a:prstClr val="black"/>
              </a:solidFill>
              <a:cs typeface="+mn-ea"/>
              <a:sym typeface="+mn-lt"/>
            </a:endParaRPr>
          </a:p>
        </p:txBody>
      </p:sp>
      <p:sp>
        <p:nvSpPr>
          <p:cNvPr id="7" name="流程图: 多文档 6"/>
          <p:cNvSpPr/>
          <p:nvPr/>
        </p:nvSpPr>
        <p:spPr>
          <a:xfrm>
            <a:off x="2097120" y="4887290"/>
            <a:ext cx="8617133" cy="1184280"/>
          </a:xfrm>
          <a:prstGeom prst="flowChartMultidocument">
            <a:avLst/>
          </a:prstGeo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r>
              <a:rPr lang="zh-CN" altLang="en-US" sz="2135" dirty="0">
                <a:solidFill>
                  <a:schemeClr val="bg1"/>
                </a:solidFill>
                <a:cs typeface="+mn-ea"/>
                <a:sym typeface="+mn-lt"/>
              </a:rPr>
              <a:t>你发现二次函数一般式和我们学的哪个函数表达式很像吗？</a:t>
            </a:r>
            <a:endParaRPr lang="en-US" altLang="zh-CN" sz="2135" dirty="0">
              <a:solidFill>
                <a:schemeClr val="bg1"/>
              </a:solidFill>
              <a:cs typeface="+mn-ea"/>
              <a:sym typeface="+mn-lt"/>
            </a:endParaRPr>
          </a:p>
          <a:p>
            <a:pPr algn="ctr" defTabSz="914400"/>
            <a:r>
              <a:rPr lang="zh-CN" altLang="en-US" sz="2135" dirty="0">
                <a:solidFill>
                  <a:schemeClr val="bg1"/>
                </a:solidFill>
                <a:cs typeface="+mn-ea"/>
                <a:sym typeface="+mn-lt"/>
              </a:rPr>
              <a:t>两者有什么区别吗？</a:t>
            </a:r>
          </a:p>
        </p:txBody>
      </p:sp>
      <p:sp>
        <p:nvSpPr>
          <p:cNvPr id="28"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二次函数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22" presetClass="entr" presetSubtype="4"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par>
                                <p:cTn id="21" presetID="22" presetClass="entr" presetSubtype="8"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1000"/>
                            </p:stCondLst>
                            <p:childTnLst>
                              <p:par>
                                <p:cTn id="29" presetID="22" presetClass="entr" presetSubtype="1"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up)">
                                      <p:cBhvr>
                                        <p:cTn id="31" dur="500"/>
                                        <p:tgtEl>
                                          <p:spTgt spid="24"/>
                                        </p:tgtEl>
                                      </p:cBhvr>
                                    </p:animEffect>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childTnLst>
                          </p:cTn>
                        </p:par>
                        <p:par>
                          <p:cTn id="59" fill="hold">
                            <p:stCondLst>
                              <p:cond delay="500"/>
                            </p:stCondLst>
                            <p:childTnLst>
                              <p:par>
                                <p:cTn id="60" presetID="22" presetClass="entr" presetSubtype="4" fill="hold" nodeType="after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wipe(down)">
                                      <p:cBhvr>
                                        <p:cTn id="62" dur="500"/>
                                        <p:tgtEl>
                                          <p:spTgt spid="30"/>
                                        </p:tgtEl>
                                      </p:cBhvr>
                                    </p:animEffect>
                                  </p:childTnLst>
                                </p:cTn>
                              </p:par>
                              <p:par>
                                <p:cTn id="63" presetID="22" presetClass="entr" presetSubtype="4" fill="hold"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wipe(down)">
                                      <p:cBhvr>
                                        <p:cTn id="65" dur="500"/>
                                        <p:tgtEl>
                                          <p:spTgt spid="3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2">
                                            <p:txEl>
                                              <p:pRg st="0" end="0"/>
                                            </p:txEl>
                                          </p:spTgt>
                                        </p:tgtEl>
                                        <p:attrNameLst>
                                          <p:attrName>style.visibility</p:attrName>
                                        </p:attrNameLst>
                                      </p:cBhvr>
                                      <p:to>
                                        <p:strVal val="visible"/>
                                      </p:to>
                                    </p:set>
                                    <p:animEffect transition="in" filter="fade">
                                      <p:cBhvr>
                                        <p:cTn id="70" dur="500"/>
                                        <p:tgtEl>
                                          <p:spTgt spid="32">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500"/>
                                        <p:tgtEl>
                                          <p:spTgt spid="3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20" grpId="0" animBg="1"/>
      <p:bldP spid="21" grpId="0" animBg="1"/>
      <p:bldP spid="26" grpId="0"/>
      <p:bldP spid="27" grpId="0"/>
      <p:bldP spid="29" grpId="0"/>
      <p:bldP spid="33"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5"/>
          <p:cNvGraphicFramePr>
            <a:graphicFrameLocks noGrp="1"/>
          </p:cNvGraphicFramePr>
          <p:nvPr/>
        </p:nvGraphicFramePr>
        <p:xfrm>
          <a:off x="833019" y="1267422"/>
          <a:ext cx="10525963" cy="5095277"/>
        </p:xfrm>
        <a:graphic>
          <a:graphicData uri="http://schemas.openxmlformats.org/drawingml/2006/table">
            <a:tbl>
              <a:tblPr firstRow="1" bandRow="1">
                <a:tableStyleId>{E8B1032C-EA38-4F05-BA0D-38AFFFC7BED3}</a:tableStyleId>
              </a:tblPr>
              <a:tblGrid>
                <a:gridCol w="2913254">
                  <a:extLst>
                    <a:ext uri="{9D8B030D-6E8A-4147-A177-3AD203B41FA5}">
                      <a16:colId xmlns:a16="http://schemas.microsoft.com/office/drawing/2014/main" val="20000"/>
                    </a:ext>
                  </a:extLst>
                </a:gridCol>
                <a:gridCol w="1383198">
                  <a:extLst>
                    <a:ext uri="{9D8B030D-6E8A-4147-A177-3AD203B41FA5}">
                      <a16:colId xmlns:a16="http://schemas.microsoft.com/office/drawing/2014/main" val="20001"/>
                    </a:ext>
                  </a:extLst>
                </a:gridCol>
                <a:gridCol w="1465164">
                  <a:extLst>
                    <a:ext uri="{9D8B030D-6E8A-4147-A177-3AD203B41FA5}">
                      <a16:colId xmlns:a16="http://schemas.microsoft.com/office/drawing/2014/main" val="20002"/>
                    </a:ext>
                  </a:extLst>
                </a:gridCol>
                <a:gridCol w="1567624">
                  <a:extLst>
                    <a:ext uri="{9D8B030D-6E8A-4147-A177-3AD203B41FA5}">
                      <a16:colId xmlns:a16="http://schemas.microsoft.com/office/drawing/2014/main" val="20003"/>
                    </a:ext>
                  </a:extLst>
                </a:gridCol>
                <a:gridCol w="1844265">
                  <a:extLst>
                    <a:ext uri="{9D8B030D-6E8A-4147-A177-3AD203B41FA5}">
                      <a16:colId xmlns:a16="http://schemas.microsoft.com/office/drawing/2014/main" val="20004"/>
                    </a:ext>
                  </a:extLst>
                </a:gridCol>
                <a:gridCol w="1352458">
                  <a:extLst>
                    <a:ext uri="{9D8B030D-6E8A-4147-A177-3AD203B41FA5}">
                      <a16:colId xmlns:a16="http://schemas.microsoft.com/office/drawing/2014/main" val="20005"/>
                    </a:ext>
                  </a:extLst>
                </a:gridCol>
              </a:tblGrid>
              <a:tr h="1282097">
                <a:tc>
                  <a:txBody>
                    <a:bodyPr/>
                    <a:lstStyle/>
                    <a:p>
                      <a:pPr algn="ctr">
                        <a:lnSpc>
                          <a:spcPct val="100000"/>
                        </a:lnSpc>
                      </a:pPr>
                      <a:r>
                        <a:rPr lang="zh-CN" altLang="en-US" sz="2400" dirty="0">
                          <a:sym typeface="+mn-lt"/>
                        </a:rPr>
                        <a:t>二次方程</a:t>
                      </a:r>
                      <a:endParaRPr lang="zh-CN" altLang="en-US" sz="2400" dirty="0">
                        <a:latin typeface="+mn-lt"/>
                        <a:ea typeface="+mn-ea"/>
                        <a:cs typeface="+mn-ea"/>
                        <a:sym typeface="+mn-lt"/>
                      </a:endParaRPr>
                    </a:p>
                  </a:txBody>
                  <a:tcPr marL="121920" marR="121920" marT="60960" marB="60960" anchor="ctr"/>
                </a:tc>
                <a:tc>
                  <a:txBody>
                    <a:bodyPr/>
                    <a:lstStyle/>
                    <a:p>
                      <a:pPr algn="ctr">
                        <a:lnSpc>
                          <a:spcPct val="150000"/>
                        </a:lnSpc>
                      </a:pPr>
                      <a:r>
                        <a:rPr lang="zh-CN" altLang="en-US" sz="2400" dirty="0">
                          <a:sym typeface="+mn-lt"/>
                        </a:rPr>
                        <a:t>二次项</a:t>
                      </a:r>
                      <a:endParaRPr lang="zh-CN" altLang="en-US" sz="2400" dirty="0">
                        <a:latin typeface="+mn-lt"/>
                        <a:ea typeface="+mn-ea"/>
                        <a:cs typeface="+mn-ea"/>
                        <a:sym typeface="+mn-lt"/>
                      </a:endParaRPr>
                    </a:p>
                  </a:txBody>
                  <a:tcPr marL="121920" marR="121920" marT="60960" marB="60960" anchor="ctr"/>
                </a:tc>
                <a:tc>
                  <a:txBody>
                    <a:bodyPr/>
                    <a:lstStyle/>
                    <a:p>
                      <a:pPr algn="ctr"/>
                      <a:r>
                        <a:rPr lang="zh-CN" altLang="en-US" sz="2400" dirty="0">
                          <a:sym typeface="+mn-lt"/>
                        </a:rPr>
                        <a:t>二次项</a:t>
                      </a:r>
                      <a:endParaRPr lang="en-US" altLang="zh-CN" sz="2400" dirty="0">
                        <a:sym typeface="+mn-lt"/>
                      </a:endParaRPr>
                    </a:p>
                    <a:p>
                      <a:pPr algn="ctr"/>
                      <a:r>
                        <a:rPr lang="zh-CN" altLang="en-US" sz="2400" dirty="0">
                          <a:sym typeface="+mn-lt"/>
                        </a:rPr>
                        <a:t>系数</a:t>
                      </a:r>
                      <a:endParaRPr lang="zh-CN" altLang="en-US" sz="2400" dirty="0">
                        <a:latin typeface="+mn-lt"/>
                        <a:ea typeface="+mn-ea"/>
                        <a:cs typeface="+mn-ea"/>
                        <a:sym typeface="+mn-lt"/>
                      </a:endParaRPr>
                    </a:p>
                  </a:txBody>
                  <a:tcPr marL="121920" marR="121920" marT="60960" marB="60960" anchor="ctr"/>
                </a:tc>
                <a:tc>
                  <a:txBody>
                    <a:bodyPr/>
                    <a:lstStyle/>
                    <a:p>
                      <a:pPr algn="ctr">
                        <a:lnSpc>
                          <a:spcPct val="150000"/>
                        </a:lnSpc>
                      </a:pPr>
                      <a:r>
                        <a:rPr lang="zh-CN" altLang="en-US" sz="2400" dirty="0">
                          <a:sym typeface="+mn-lt"/>
                        </a:rPr>
                        <a:t>一次项</a:t>
                      </a:r>
                      <a:endParaRPr lang="zh-CN" altLang="en-US" sz="2400" dirty="0">
                        <a:latin typeface="+mn-lt"/>
                        <a:ea typeface="+mn-ea"/>
                        <a:cs typeface="+mn-ea"/>
                        <a:sym typeface="+mn-lt"/>
                      </a:endParaRPr>
                    </a:p>
                  </a:txBody>
                  <a:tcPr marL="121920" marR="121920" marT="60960" marB="60960" anchor="ctr"/>
                </a:tc>
                <a:tc>
                  <a:txBody>
                    <a:bodyPr/>
                    <a:lstStyle/>
                    <a:p>
                      <a:pPr algn="ctr"/>
                      <a:r>
                        <a:rPr lang="zh-CN" altLang="en-US" sz="2400" dirty="0">
                          <a:sym typeface="+mn-lt"/>
                        </a:rPr>
                        <a:t>一次项</a:t>
                      </a:r>
                      <a:endParaRPr lang="en-US" altLang="zh-CN" sz="2400" dirty="0">
                        <a:sym typeface="+mn-lt"/>
                      </a:endParaRPr>
                    </a:p>
                    <a:p>
                      <a:pPr algn="ctr"/>
                      <a:r>
                        <a:rPr lang="zh-CN" altLang="en-US" sz="2400" dirty="0">
                          <a:sym typeface="+mn-lt"/>
                        </a:rPr>
                        <a:t>系数</a:t>
                      </a:r>
                      <a:endParaRPr lang="zh-CN" altLang="en-US" sz="2400" dirty="0">
                        <a:latin typeface="+mn-lt"/>
                        <a:ea typeface="+mn-ea"/>
                        <a:cs typeface="+mn-ea"/>
                        <a:sym typeface="+mn-lt"/>
                      </a:endParaRPr>
                    </a:p>
                  </a:txBody>
                  <a:tcPr marL="121920" marR="121920" marT="60960" marB="60960" anchor="ctr"/>
                </a:tc>
                <a:tc>
                  <a:txBody>
                    <a:bodyPr/>
                    <a:lstStyle/>
                    <a:p>
                      <a:pPr algn="ctr">
                        <a:lnSpc>
                          <a:spcPct val="200000"/>
                        </a:lnSpc>
                      </a:pPr>
                      <a:r>
                        <a:rPr lang="zh-CN" altLang="en-US" sz="1800" dirty="0">
                          <a:sym typeface="+mn-lt"/>
                        </a:rPr>
                        <a:t>常数项</a:t>
                      </a:r>
                      <a:endParaRPr lang="zh-CN" altLang="en-US" sz="1800" dirty="0">
                        <a:latin typeface="+mn-lt"/>
                        <a:ea typeface="+mn-ea"/>
                        <a:cs typeface="+mn-ea"/>
                        <a:sym typeface="+mn-lt"/>
                      </a:endParaRPr>
                    </a:p>
                  </a:txBody>
                  <a:tcPr marL="121920" marR="121920" marT="60960" marB="60960" anchor="ctr"/>
                </a:tc>
                <a:extLst>
                  <a:ext uri="{0D108BD9-81ED-4DB2-BD59-A6C34878D82A}">
                    <a16:rowId xmlns:a16="http://schemas.microsoft.com/office/drawing/2014/main" val="10000"/>
                  </a:ext>
                </a:extLst>
              </a:tr>
              <a:tr h="708632">
                <a:tc>
                  <a:txBody>
                    <a:bodyPr/>
                    <a:lstStyle/>
                    <a:p>
                      <a:endParaRPr lang="zh-CN"/>
                    </a:p>
                  </a:txBody>
                  <a:tcPr marL="121920" marR="121920" marT="60960" marB="60960" anchor="ctr">
                    <a:blipFill>
                      <a:blip r:embed="rId3"/>
                      <a:stretch>
                        <a:fillRect l="-209" t="-182759" r="-262134" b="-500000"/>
                      </a:stretch>
                    </a:blipFill>
                  </a:tcP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extLst>
                  <a:ext uri="{0D108BD9-81ED-4DB2-BD59-A6C34878D82A}">
                    <a16:rowId xmlns:a16="http://schemas.microsoft.com/office/drawing/2014/main" val="10001"/>
                  </a:ext>
                </a:extLst>
              </a:tr>
              <a:tr h="73464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zh-CN" sz="1800" dirty="0">
                          <a:sym typeface="+mn-lt"/>
                        </a:rPr>
                        <a:t>(x+</a:t>
                      </a:r>
                      <a:r>
                        <a:rPr lang="en-US" altLang="zh-CN" sz="1800" dirty="0">
                          <a:sym typeface="+mn-lt"/>
                        </a:rPr>
                        <a:t>3</a:t>
                      </a:r>
                      <a:r>
                        <a:rPr lang="zh-CN" altLang="zh-CN" sz="1800" dirty="0">
                          <a:sym typeface="+mn-lt"/>
                        </a:rPr>
                        <a:t>)(x -1)=</a:t>
                      </a:r>
                      <a:r>
                        <a:rPr lang="en-US" altLang="zh-CN" sz="1800" dirty="0">
                          <a:sym typeface="+mn-lt"/>
                        </a:rPr>
                        <a:t>y</a:t>
                      </a:r>
                      <a:endParaRPr lang="zh-CN" altLang="zh-CN" sz="1800" dirty="0">
                        <a:sym typeface="+mn-lt"/>
                      </a:endParaRPr>
                    </a:p>
                    <a:p>
                      <a:pPr algn="ctr"/>
                      <a:endParaRPr lang="zh-CN" altLang="en-US" sz="1800" b="0" dirty="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extLst>
                  <a:ext uri="{0D108BD9-81ED-4DB2-BD59-A6C34878D82A}">
                    <a16:rowId xmlns:a16="http://schemas.microsoft.com/office/drawing/2014/main" val="10002"/>
                  </a:ext>
                </a:extLst>
              </a:tr>
              <a:tr h="734649">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dirty="0">
                          <a:sym typeface="+mn-lt"/>
                        </a:rPr>
                        <a:t>5</a:t>
                      </a:r>
                      <a:r>
                        <a:rPr lang="zh-CN" altLang="zh-CN" sz="1800" dirty="0">
                          <a:sym typeface="+mn-lt"/>
                        </a:rPr>
                        <a:t>-7x</a:t>
                      </a:r>
                      <a:r>
                        <a:rPr lang="zh-CN" altLang="zh-CN" sz="1800" baseline="30000" dirty="0">
                          <a:sym typeface="+mn-lt"/>
                        </a:rPr>
                        <a:t>2</a:t>
                      </a:r>
                      <a:r>
                        <a:rPr lang="zh-CN" altLang="zh-CN" sz="1800" dirty="0">
                          <a:sym typeface="+mn-lt"/>
                        </a:rPr>
                        <a:t>=</a:t>
                      </a:r>
                      <a:r>
                        <a:rPr lang="en-US" altLang="zh-CN" sz="1800" dirty="0">
                          <a:sym typeface="+mn-lt"/>
                        </a:rPr>
                        <a:t>y</a:t>
                      </a:r>
                      <a:endParaRPr lang="zh-CN" altLang="zh-CN" sz="1800" dirty="0">
                        <a:sym typeface="+mn-lt"/>
                      </a:endParaRPr>
                    </a:p>
                    <a:p>
                      <a:pPr algn="ctr"/>
                      <a:endParaRPr lang="zh-CN" altLang="en-US" sz="1800" b="0" dirty="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extLst>
                  <a:ext uri="{0D108BD9-81ED-4DB2-BD59-A6C34878D82A}">
                    <a16:rowId xmlns:a16="http://schemas.microsoft.com/office/drawing/2014/main" val="10003"/>
                  </a:ext>
                </a:extLst>
              </a:tr>
              <a:tr h="734649">
                <a:tc>
                  <a:txBody>
                    <a:bodyPr/>
                    <a:lstStyle/>
                    <a:p>
                      <a:endParaRPr lang="zh-CN"/>
                    </a:p>
                  </a:txBody>
                  <a:tcPr marL="121920" marR="121920" marT="60960" marB="60960" anchor="ctr">
                    <a:blipFill>
                      <a:blip r:embed="rId3"/>
                      <a:stretch>
                        <a:fillRect l="-209" t="-470248" r="-262134" b="-180165"/>
                      </a:stretch>
                    </a:blipFill>
                  </a:tcP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extLst>
                  <a:ext uri="{0D108BD9-81ED-4DB2-BD59-A6C34878D82A}">
                    <a16:rowId xmlns:a16="http://schemas.microsoft.com/office/drawing/2014/main" val="10004"/>
                  </a:ext>
                </a:extLst>
              </a:tr>
              <a:tr h="900601">
                <a:tc>
                  <a:txBody>
                    <a:bodyPr/>
                    <a:lstStyle/>
                    <a:p>
                      <a:endParaRPr lang="zh-CN"/>
                    </a:p>
                  </a:txBody>
                  <a:tcPr marL="121920" marR="121920" marT="60960" marB="60960" anchor="ctr">
                    <a:blipFill>
                      <a:blip r:embed="rId3"/>
                      <a:stretch>
                        <a:fillRect l="-209" t="-466216" r="-262134" b="-47297"/>
                      </a:stretch>
                    </a:blipFill>
                  </a:tcP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tc>
                  <a:txBody>
                    <a:bodyPr/>
                    <a:lstStyle/>
                    <a:p>
                      <a:endParaRPr lang="zh-CN" altLang="en-US" sz="2400" dirty="0">
                        <a:latin typeface="+mn-lt"/>
                        <a:ea typeface="+mn-ea"/>
                        <a:cs typeface="+mn-ea"/>
                        <a:sym typeface="+mn-lt"/>
                      </a:endParaRPr>
                    </a:p>
                  </a:txBody>
                  <a:tcPr marL="121920" marR="121920" marT="60960" marB="60960" anchor="ctr"/>
                </a:tc>
                <a:extLst>
                  <a:ext uri="{0D108BD9-81ED-4DB2-BD59-A6C34878D82A}">
                    <a16:rowId xmlns:a16="http://schemas.microsoft.com/office/drawing/2014/main" val="10005"/>
                  </a:ext>
                </a:extLst>
              </a:tr>
            </a:tbl>
          </a:graphicData>
        </a:graphic>
      </p:graphicFrame>
      <p:sp>
        <p:nvSpPr>
          <p:cNvPr id="6"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课堂测试</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2"/>
              <p:cNvSpPr>
                <a:spLocks noChangeArrowheads="1"/>
              </p:cNvSpPr>
              <p:nvPr/>
            </p:nvSpPr>
            <p:spPr bwMode="auto">
              <a:xfrm>
                <a:off x="969136" y="1085855"/>
                <a:ext cx="4741041" cy="203132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eaLnBrk="0" fontAlgn="ctr" hangingPunct="0">
                  <a:lnSpc>
                    <a:spcPct val="150000"/>
                  </a:lnSpc>
                  <a:spcBef>
                    <a:spcPct val="0"/>
                  </a:spcBef>
                  <a:spcAft>
                    <a:spcPct val="0"/>
                  </a:spcAft>
                </a:pPr>
                <a:r>
                  <a:rPr lang="en-US" altLang="zh-CN" sz="2400" dirty="0">
                    <a:solidFill>
                      <a:prstClr val="black"/>
                    </a:solidFill>
                    <a:cs typeface="+mn-ea"/>
                    <a:sym typeface="+mn-lt"/>
                  </a:rPr>
                  <a:t>1</a:t>
                </a:r>
                <a:r>
                  <a:rPr lang="zh-CN" altLang="en-US" sz="2400" dirty="0">
                    <a:solidFill>
                      <a:prstClr val="black"/>
                    </a:solidFill>
                    <a:cs typeface="+mn-ea"/>
                    <a:sym typeface="+mn-lt"/>
                  </a:rPr>
                  <a:t>．下列函数是二次函数的是</a:t>
                </a:r>
                <a:r>
                  <a:rPr lang="en-US" altLang="zh-CN" sz="2400" dirty="0">
                    <a:solidFill>
                      <a:prstClr val="black"/>
                    </a:solidFill>
                    <a:cs typeface="+mn-ea"/>
                    <a:sym typeface="+mn-lt"/>
                  </a:rPr>
                  <a:t>(   ).</a:t>
                </a:r>
              </a:p>
              <a:p>
                <a:pPr defTabSz="1219170" eaLnBrk="0" fontAlgn="ctr" hangingPunct="0">
                  <a:lnSpc>
                    <a:spcPct val="150000"/>
                  </a:lnSpc>
                  <a:spcBef>
                    <a:spcPct val="0"/>
                  </a:spcBef>
                  <a:spcAft>
                    <a:spcPct val="0"/>
                  </a:spcAft>
                </a:pPr>
                <a:r>
                  <a:rPr lang="en-US" altLang="zh-CN" sz="2400" dirty="0">
                    <a:solidFill>
                      <a:prstClr val="black"/>
                    </a:solidFill>
                    <a:cs typeface="+mn-ea"/>
                    <a:sym typeface="+mn-lt"/>
                  </a:rPr>
                  <a:t>A</a:t>
                </a:r>
                <a:r>
                  <a:rPr lang="zh-CN" altLang="en-US" sz="2400" dirty="0">
                    <a:solidFill>
                      <a:prstClr val="black"/>
                    </a:solidFill>
                    <a:cs typeface="+mn-ea"/>
                    <a:sym typeface="+mn-lt"/>
                  </a:rPr>
                  <a:t>．</a:t>
                </a:r>
                <a:r>
                  <a:rPr lang="en-US" altLang="zh-CN" sz="2400" dirty="0">
                    <a:solidFill>
                      <a:prstClr val="black"/>
                    </a:solidFill>
                    <a:cs typeface="+mn-ea"/>
                    <a:sym typeface="+mn-lt"/>
                  </a:rPr>
                  <a:t>y</a:t>
                </a:r>
                <a:r>
                  <a:rPr lang="zh-CN" altLang="en-US" sz="2400" dirty="0">
                    <a:solidFill>
                      <a:prstClr val="black"/>
                    </a:solidFill>
                    <a:cs typeface="+mn-ea"/>
                    <a:sym typeface="+mn-lt"/>
                  </a:rPr>
                  <a:t>＝</a:t>
                </a:r>
                <a:r>
                  <a:rPr lang="en-US" altLang="zh-CN" sz="2400" dirty="0">
                    <a:solidFill>
                      <a:prstClr val="black"/>
                    </a:solidFill>
                    <a:cs typeface="+mn-ea"/>
                    <a:sym typeface="+mn-lt"/>
                  </a:rPr>
                  <a:t>2x	B</a:t>
                </a:r>
                <a:r>
                  <a:rPr lang="zh-CN" altLang="en-US" sz="2400" dirty="0">
                    <a:solidFill>
                      <a:prstClr val="black"/>
                    </a:solidFill>
                    <a:cs typeface="+mn-ea"/>
                    <a:sym typeface="+mn-lt"/>
                  </a:rPr>
                  <a:t>．</a:t>
                </a:r>
                <a:r>
                  <a:rPr lang="en-US" altLang="zh-CN" sz="2400" dirty="0">
                    <a:solidFill>
                      <a:prstClr val="black"/>
                    </a:solidFill>
                    <a:cs typeface="+mn-ea"/>
                    <a:sym typeface="+mn-lt"/>
                  </a:rPr>
                  <a:t>y= </a:t>
                </a:r>
                <a14:m>
                  <m:oMath xmlns:m="http://schemas.openxmlformats.org/officeDocument/2006/math">
                    <m:f>
                      <m:fPr>
                        <m:ctrlPr>
                          <a:rPr lang="en-US" altLang="zh-CN" sz="2400" i="1">
                            <a:solidFill>
                              <a:prstClr val="black"/>
                            </a:solidFill>
                            <a:latin typeface="Cambria Math" panose="02040503050406030204" pitchFamily="18" charset="0"/>
                            <a:cs typeface="+mn-ea"/>
                            <a:sym typeface="+mn-lt"/>
                          </a:rPr>
                        </m:ctrlPr>
                      </m:fPr>
                      <m:num>
                        <m:r>
                          <a:rPr lang="en-US" altLang="zh-CN" sz="2400" i="1">
                            <a:solidFill>
                              <a:prstClr val="black"/>
                            </a:solidFill>
                            <a:latin typeface="Cambria Math" panose="02040503050406030204" pitchFamily="18" charset="0"/>
                            <a:cs typeface="+mn-ea"/>
                            <a:sym typeface="+mn-lt"/>
                          </a:rPr>
                          <m:t>1</m:t>
                        </m:r>
                      </m:num>
                      <m:den>
                        <m:r>
                          <a:rPr lang="en-US" altLang="zh-CN" sz="2400" i="1">
                            <a:solidFill>
                              <a:prstClr val="black"/>
                            </a:solidFill>
                            <a:latin typeface="Cambria Math" panose="02040503050406030204" pitchFamily="18" charset="0"/>
                            <a:cs typeface="+mn-ea"/>
                            <a:sym typeface="+mn-lt"/>
                          </a:rPr>
                          <m:t>𝑥</m:t>
                        </m:r>
                      </m:den>
                    </m:f>
                    <m:r>
                      <a:rPr lang="en-US" altLang="zh-CN" sz="2400" i="1">
                        <a:solidFill>
                          <a:prstClr val="black"/>
                        </a:solidFill>
                        <a:latin typeface="Cambria Math" panose="02040503050406030204" pitchFamily="18" charset="0"/>
                        <a:cs typeface="+mn-ea"/>
                        <a:sym typeface="+mn-lt"/>
                      </a:rPr>
                      <m:t>+</m:t>
                    </m:r>
                  </m:oMath>
                </a14:m>
                <a:r>
                  <a:rPr lang="en-US" altLang="zh-CN" sz="2400" dirty="0">
                    <a:solidFill>
                      <a:prstClr val="black"/>
                    </a:solidFill>
                    <a:cs typeface="+mn-ea"/>
                    <a:sym typeface="+mn-lt"/>
                  </a:rPr>
                  <a:t>x</a:t>
                </a:r>
              </a:p>
              <a:p>
                <a:pPr defTabSz="1219170" eaLnBrk="0" fontAlgn="ctr" hangingPunct="0">
                  <a:lnSpc>
                    <a:spcPct val="150000"/>
                  </a:lnSpc>
                  <a:spcBef>
                    <a:spcPct val="0"/>
                  </a:spcBef>
                  <a:spcAft>
                    <a:spcPct val="0"/>
                  </a:spcAft>
                </a:pPr>
                <a:r>
                  <a:rPr lang="en-US" altLang="zh-CN" sz="2400" dirty="0">
                    <a:solidFill>
                      <a:prstClr val="black"/>
                    </a:solidFill>
                    <a:cs typeface="+mn-ea"/>
                    <a:sym typeface="+mn-lt"/>
                  </a:rPr>
                  <a:t>C.  y</a:t>
                </a:r>
                <a:r>
                  <a:rPr lang="zh-CN" altLang="en-US" sz="2400" dirty="0">
                    <a:solidFill>
                      <a:prstClr val="black"/>
                    </a:solidFill>
                    <a:cs typeface="+mn-ea"/>
                    <a:sym typeface="+mn-lt"/>
                  </a:rPr>
                  <a:t>＝</a:t>
                </a:r>
                <a:r>
                  <a:rPr lang="en-US" altLang="zh-CN" sz="2400" dirty="0">
                    <a:solidFill>
                      <a:prstClr val="black"/>
                    </a:solidFill>
                    <a:cs typeface="+mn-ea"/>
                    <a:sym typeface="+mn-lt"/>
                  </a:rPr>
                  <a:t>x+5      D</a:t>
                </a:r>
                <a:r>
                  <a:rPr lang="zh-CN" altLang="en-US" sz="2400" dirty="0">
                    <a:solidFill>
                      <a:prstClr val="black"/>
                    </a:solidFill>
                    <a:cs typeface="+mn-ea"/>
                    <a:sym typeface="+mn-lt"/>
                  </a:rPr>
                  <a:t>．</a:t>
                </a:r>
                <a:r>
                  <a:rPr lang="en-US" altLang="zh-CN" sz="2400" dirty="0">
                    <a:solidFill>
                      <a:prstClr val="black"/>
                    </a:solidFill>
                    <a:cs typeface="+mn-ea"/>
                    <a:sym typeface="+mn-lt"/>
                  </a:rPr>
                  <a:t>y</a:t>
                </a:r>
                <a:r>
                  <a:rPr lang="zh-CN" altLang="en-US" sz="2400" dirty="0">
                    <a:solidFill>
                      <a:prstClr val="black"/>
                    </a:solidFill>
                    <a:cs typeface="+mn-ea"/>
                    <a:sym typeface="+mn-lt"/>
                  </a:rPr>
                  <a:t>＝</a:t>
                </a:r>
                <a:r>
                  <a:rPr lang="en-US" altLang="zh-CN" sz="2400" dirty="0">
                    <a:solidFill>
                      <a:prstClr val="black"/>
                    </a:solidFill>
                    <a:cs typeface="+mn-ea"/>
                    <a:sym typeface="+mn-lt"/>
                  </a:rPr>
                  <a:t>(x+1)(x﹣3)</a:t>
                </a:r>
              </a:p>
            </p:txBody>
          </p:sp>
        </mc:Choice>
        <mc:Fallback xmlns="">
          <p:sp>
            <p:nvSpPr>
              <p:cNvPr id="4" name="Rectangle 2"/>
              <p:cNvSpPr>
                <a:spLocks noRot="1" noChangeAspect="1" noMove="1" noResize="1" noEditPoints="1" noAdjustHandles="1" noChangeArrowheads="1" noChangeShapeType="1" noTextEdit="1"/>
              </p:cNvSpPr>
              <p:nvPr/>
            </p:nvSpPr>
            <p:spPr bwMode="auto">
              <a:xfrm>
                <a:off x="969136" y="1085855"/>
                <a:ext cx="4741041" cy="2031325"/>
              </a:xfrm>
              <a:prstGeom prst="rect">
                <a:avLst/>
              </a:prstGeom>
              <a:blipFill rotWithShape="1">
                <a:blip r:embed="rId3"/>
                <a:stretch>
                  <a:fillRect l="-1414" r="-129" b="-540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endParaRPr lang="zh-CN" altLang="en-US">
                  <a:noFill/>
                </a:endParaRPr>
              </a:p>
            </p:txBody>
          </p:sp>
        </mc:Fallback>
      </mc:AlternateContent>
      <mc:AlternateContent xmlns:mc="http://schemas.openxmlformats.org/markup-compatibility/2006" xmlns:a14="http://schemas.microsoft.com/office/drawing/2010/main">
        <mc:Choice Requires="a14">
          <p:sp>
            <p:nvSpPr>
              <p:cNvPr id="7" name="Rectangle 5"/>
              <p:cNvSpPr>
                <a:spLocks noChangeArrowheads="1"/>
              </p:cNvSpPr>
              <p:nvPr/>
            </p:nvSpPr>
            <p:spPr bwMode="auto">
              <a:xfrm>
                <a:off x="969136" y="3290358"/>
                <a:ext cx="5951309" cy="448334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defTabSz="1219170" eaLnBrk="0" fontAlgn="ctr" hangingPunct="0">
                  <a:lnSpc>
                    <a:spcPct val="150000"/>
                  </a:lnSpc>
                  <a:spcBef>
                    <a:spcPct val="0"/>
                  </a:spcBef>
                  <a:spcAft>
                    <a:spcPct val="0"/>
                  </a:spcAft>
                </a:pPr>
                <a:r>
                  <a:rPr lang="zh-CN" altLang="zh-CN" sz="2000" dirty="0">
                    <a:solidFill>
                      <a:schemeClr val="tx1"/>
                    </a:solidFill>
                    <a:cs typeface="+mn-ea"/>
                    <a:sym typeface="+mn-lt"/>
                  </a:rPr>
                  <a:t>【详解】解：</a:t>
                </a:r>
                <a:endParaRPr lang="en-US" altLang="zh-CN" sz="2000" dirty="0">
                  <a:solidFill>
                    <a:schemeClr val="tx1"/>
                  </a:solidFill>
                  <a:cs typeface="+mn-ea"/>
                  <a:sym typeface="+mn-lt"/>
                </a:endParaRPr>
              </a:p>
              <a:p>
                <a:pPr defTabSz="1219170" eaLnBrk="0" fontAlgn="ctr" hangingPunct="0">
                  <a:lnSpc>
                    <a:spcPct val="150000"/>
                  </a:lnSpc>
                  <a:spcBef>
                    <a:spcPct val="0"/>
                  </a:spcBef>
                  <a:spcAft>
                    <a:spcPct val="0"/>
                  </a:spcAft>
                </a:pPr>
                <a:r>
                  <a:rPr lang="en-US" altLang="zh-CN" sz="2000" dirty="0">
                    <a:solidFill>
                      <a:schemeClr val="tx1"/>
                    </a:solidFill>
                    <a:cs typeface="+mn-ea"/>
                    <a:sym typeface="+mn-lt"/>
                  </a:rPr>
                  <a:t>A</a:t>
                </a:r>
                <a:r>
                  <a:rPr lang="zh-CN" altLang="en-US" sz="2000" dirty="0">
                    <a:solidFill>
                      <a:schemeClr val="tx1"/>
                    </a:solidFill>
                    <a:cs typeface="+mn-ea"/>
                    <a:sym typeface="+mn-lt"/>
                  </a:rPr>
                  <a:t>、</a:t>
                </a:r>
                <a:r>
                  <a:rPr lang="en-US" altLang="zh-CN" sz="2000" dirty="0">
                    <a:solidFill>
                      <a:schemeClr val="tx1"/>
                    </a:solidFill>
                    <a:cs typeface="+mn-ea"/>
                    <a:sym typeface="+mn-lt"/>
                  </a:rPr>
                  <a:t>y</a:t>
                </a:r>
                <a:r>
                  <a:rPr lang="zh-CN" altLang="en-US" sz="2000" dirty="0">
                    <a:solidFill>
                      <a:schemeClr val="tx1"/>
                    </a:solidFill>
                    <a:cs typeface="+mn-ea"/>
                    <a:sym typeface="+mn-lt"/>
                  </a:rPr>
                  <a:t>＝</a:t>
                </a:r>
                <a:r>
                  <a:rPr lang="en-US" altLang="zh-CN" sz="2000" dirty="0">
                    <a:solidFill>
                      <a:schemeClr val="tx1"/>
                    </a:solidFill>
                    <a:cs typeface="+mn-ea"/>
                    <a:sym typeface="+mn-lt"/>
                  </a:rPr>
                  <a:t>2x</a:t>
                </a:r>
                <a:r>
                  <a:rPr lang="zh-CN" altLang="en-US" sz="2000" dirty="0">
                    <a:solidFill>
                      <a:schemeClr val="tx1"/>
                    </a:solidFill>
                    <a:cs typeface="+mn-ea"/>
                    <a:sym typeface="+mn-lt"/>
                  </a:rPr>
                  <a:t>，是一次函数，故此选项错误；</a:t>
                </a:r>
              </a:p>
              <a:p>
                <a:pPr defTabSz="1219170" eaLnBrk="0" fontAlgn="ctr" hangingPunct="0">
                  <a:lnSpc>
                    <a:spcPct val="150000"/>
                  </a:lnSpc>
                  <a:spcBef>
                    <a:spcPct val="0"/>
                  </a:spcBef>
                  <a:spcAft>
                    <a:spcPct val="0"/>
                  </a:spcAft>
                </a:pPr>
                <a:r>
                  <a:rPr lang="en-US" altLang="zh-CN" sz="2000" dirty="0">
                    <a:solidFill>
                      <a:schemeClr val="tx1"/>
                    </a:solidFill>
                    <a:cs typeface="+mn-ea"/>
                    <a:sym typeface="+mn-lt"/>
                  </a:rPr>
                  <a:t>B</a:t>
                </a:r>
                <a:r>
                  <a:rPr lang="zh-CN" altLang="en-US" sz="2000" dirty="0">
                    <a:solidFill>
                      <a:schemeClr val="tx1"/>
                    </a:solidFill>
                    <a:cs typeface="+mn-ea"/>
                    <a:sym typeface="+mn-lt"/>
                  </a:rPr>
                  <a:t>、</a:t>
                </a:r>
                <a:r>
                  <a:rPr lang="en-US" altLang="zh-CN" sz="2000" dirty="0">
                    <a:solidFill>
                      <a:schemeClr val="tx1"/>
                    </a:solidFill>
                    <a:cs typeface="+mn-ea"/>
                    <a:sym typeface="+mn-lt"/>
                  </a:rPr>
                  <a:t>y= </a:t>
                </a:r>
                <a14:m>
                  <m:oMath xmlns:m="http://schemas.openxmlformats.org/officeDocument/2006/math">
                    <m:f>
                      <m:fPr>
                        <m:ctrlPr>
                          <a:rPr lang="en-US" altLang="zh-CN" sz="2000" i="1">
                            <a:solidFill>
                              <a:schemeClr val="tx1"/>
                            </a:solidFill>
                            <a:latin typeface="Cambria Math" panose="02040503050406030204" pitchFamily="18" charset="0"/>
                            <a:cs typeface="+mn-ea"/>
                            <a:sym typeface="+mn-lt"/>
                          </a:rPr>
                        </m:ctrlPr>
                      </m:fPr>
                      <m:num>
                        <m:r>
                          <a:rPr lang="en-US" altLang="zh-CN" sz="2000" i="1">
                            <a:solidFill>
                              <a:schemeClr val="tx1"/>
                            </a:solidFill>
                            <a:latin typeface="Cambria Math" panose="02040503050406030204" pitchFamily="18" charset="0"/>
                            <a:cs typeface="+mn-ea"/>
                            <a:sym typeface="+mn-lt"/>
                          </a:rPr>
                          <m:t>1</m:t>
                        </m:r>
                      </m:num>
                      <m:den>
                        <m:r>
                          <a:rPr lang="en-US" altLang="zh-CN" sz="2000" i="1">
                            <a:solidFill>
                              <a:schemeClr val="tx1"/>
                            </a:solidFill>
                            <a:latin typeface="Cambria Math" panose="02040503050406030204" pitchFamily="18" charset="0"/>
                            <a:cs typeface="+mn-ea"/>
                            <a:sym typeface="+mn-lt"/>
                          </a:rPr>
                          <m:t>𝑥</m:t>
                        </m:r>
                      </m:den>
                    </m:f>
                    <m:r>
                      <a:rPr lang="en-US" altLang="zh-CN" sz="2000" i="1">
                        <a:solidFill>
                          <a:schemeClr val="tx1"/>
                        </a:solidFill>
                        <a:latin typeface="Cambria Math" panose="02040503050406030204" pitchFamily="18" charset="0"/>
                        <a:cs typeface="+mn-ea"/>
                        <a:sym typeface="+mn-lt"/>
                      </a:rPr>
                      <m:t>+</m:t>
                    </m:r>
                  </m:oMath>
                </a14:m>
                <a:r>
                  <a:rPr lang="en-US" altLang="zh-CN" sz="2000" dirty="0">
                    <a:solidFill>
                      <a:schemeClr val="tx1"/>
                    </a:solidFill>
                    <a:cs typeface="+mn-ea"/>
                    <a:sym typeface="+mn-lt"/>
                  </a:rPr>
                  <a:t>x,</a:t>
                </a:r>
                <a:r>
                  <a:rPr lang="zh-CN" altLang="en-US" sz="2000" dirty="0">
                    <a:solidFill>
                      <a:schemeClr val="tx1"/>
                    </a:solidFill>
                    <a:cs typeface="+mn-ea"/>
                    <a:sym typeface="+mn-lt"/>
                  </a:rPr>
                  <a:t>不是整式，故此选项错误；</a:t>
                </a:r>
                <a:endParaRPr lang="en-US" altLang="zh-CN" sz="2000" dirty="0">
                  <a:solidFill>
                    <a:schemeClr val="tx1"/>
                  </a:solidFill>
                  <a:cs typeface="+mn-ea"/>
                  <a:sym typeface="+mn-lt"/>
                </a:endParaRPr>
              </a:p>
              <a:p>
                <a:pPr defTabSz="1219170" eaLnBrk="0" fontAlgn="ctr" hangingPunct="0">
                  <a:lnSpc>
                    <a:spcPct val="150000"/>
                  </a:lnSpc>
                  <a:spcBef>
                    <a:spcPct val="0"/>
                  </a:spcBef>
                  <a:spcAft>
                    <a:spcPct val="0"/>
                  </a:spcAft>
                </a:pPr>
                <a:r>
                  <a:rPr lang="en-US" altLang="zh-CN" sz="2000" dirty="0">
                    <a:solidFill>
                      <a:schemeClr val="tx1"/>
                    </a:solidFill>
                    <a:cs typeface="+mn-ea"/>
                    <a:sym typeface="+mn-lt"/>
                  </a:rPr>
                  <a:t>C</a:t>
                </a:r>
                <a:r>
                  <a:rPr lang="zh-CN" altLang="en-US" sz="2000" dirty="0">
                    <a:solidFill>
                      <a:schemeClr val="tx1"/>
                    </a:solidFill>
                    <a:cs typeface="+mn-ea"/>
                    <a:sym typeface="+mn-lt"/>
                  </a:rPr>
                  <a:t>、</a:t>
                </a:r>
                <a:r>
                  <a:rPr lang="en-US" altLang="zh-CN" sz="2000" dirty="0">
                    <a:solidFill>
                      <a:schemeClr val="tx1"/>
                    </a:solidFill>
                    <a:cs typeface="+mn-ea"/>
                    <a:sym typeface="+mn-lt"/>
                  </a:rPr>
                  <a:t>y</a:t>
                </a:r>
                <a:r>
                  <a:rPr lang="zh-CN" altLang="en-US" sz="2000" dirty="0">
                    <a:solidFill>
                      <a:schemeClr val="tx1"/>
                    </a:solidFill>
                    <a:cs typeface="+mn-ea"/>
                    <a:sym typeface="+mn-lt"/>
                  </a:rPr>
                  <a:t>＝</a:t>
                </a:r>
                <a:r>
                  <a:rPr lang="en-US" altLang="zh-CN" sz="2000" dirty="0">
                    <a:solidFill>
                      <a:schemeClr val="tx1"/>
                    </a:solidFill>
                    <a:cs typeface="+mn-ea"/>
                    <a:sym typeface="+mn-lt"/>
                  </a:rPr>
                  <a:t>x+5 </a:t>
                </a:r>
                <a:r>
                  <a:rPr lang="zh-CN" altLang="en-US" sz="2000" dirty="0">
                    <a:solidFill>
                      <a:schemeClr val="tx1"/>
                    </a:solidFill>
                    <a:cs typeface="+mn-ea"/>
                    <a:sym typeface="+mn-lt"/>
                  </a:rPr>
                  <a:t>，是一次函数，故此选项错误；</a:t>
                </a:r>
              </a:p>
              <a:p>
                <a:pPr defTabSz="1219170" eaLnBrk="0" fontAlgn="ctr" hangingPunct="0">
                  <a:lnSpc>
                    <a:spcPct val="150000"/>
                  </a:lnSpc>
                  <a:spcBef>
                    <a:spcPct val="0"/>
                  </a:spcBef>
                  <a:spcAft>
                    <a:spcPct val="0"/>
                  </a:spcAft>
                </a:pPr>
                <a:r>
                  <a:rPr lang="en-US" altLang="zh-CN" sz="2000" dirty="0">
                    <a:solidFill>
                      <a:schemeClr val="tx1"/>
                    </a:solidFill>
                    <a:cs typeface="+mn-ea"/>
                    <a:sym typeface="+mn-lt"/>
                  </a:rPr>
                  <a:t>D</a:t>
                </a:r>
                <a:r>
                  <a:rPr lang="zh-CN" altLang="en-US" sz="2000" dirty="0">
                    <a:solidFill>
                      <a:schemeClr val="tx1"/>
                    </a:solidFill>
                    <a:cs typeface="+mn-ea"/>
                    <a:sym typeface="+mn-lt"/>
                  </a:rPr>
                  <a:t>、</a:t>
                </a:r>
                <a:r>
                  <a:rPr lang="en-US" altLang="zh-CN" sz="2000" dirty="0">
                    <a:solidFill>
                      <a:schemeClr val="tx1"/>
                    </a:solidFill>
                    <a:cs typeface="+mn-ea"/>
                    <a:sym typeface="+mn-lt"/>
                  </a:rPr>
                  <a:t>y</a:t>
                </a:r>
                <a:r>
                  <a:rPr lang="zh-CN" altLang="en-US" sz="2000" dirty="0">
                    <a:solidFill>
                      <a:schemeClr val="tx1"/>
                    </a:solidFill>
                    <a:cs typeface="+mn-ea"/>
                    <a:sym typeface="+mn-lt"/>
                  </a:rPr>
                  <a:t>＝</a:t>
                </a:r>
                <a:r>
                  <a:rPr lang="en-US" altLang="zh-CN" sz="2000" dirty="0">
                    <a:solidFill>
                      <a:schemeClr val="tx1"/>
                    </a:solidFill>
                    <a:cs typeface="+mn-ea"/>
                    <a:sym typeface="+mn-lt"/>
                  </a:rPr>
                  <a:t>(x+1)(x﹣3)</a:t>
                </a:r>
                <a:r>
                  <a:rPr lang="zh-CN" altLang="en-US" sz="2000" dirty="0">
                    <a:solidFill>
                      <a:schemeClr val="tx1"/>
                    </a:solidFill>
                    <a:cs typeface="+mn-ea"/>
                    <a:sym typeface="+mn-lt"/>
                  </a:rPr>
                  <a:t>，是二次函数，故此选项正确．</a:t>
                </a:r>
              </a:p>
              <a:p>
                <a:pPr defTabSz="1219170" eaLnBrk="0" fontAlgn="ctr" hangingPunct="0">
                  <a:lnSpc>
                    <a:spcPct val="150000"/>
                  </a:lnSpc>
                  <a:spcBef>
                    <a:spcPct val="0"/>
                  </a:spcBef>
                  <a:spcAft>
                    <a:spcPct val="0"/>
                  </a:spcAft>
                </a:pPr>
                <a:r>
                  <a:rPr lang="zh-CN" altLang="en-US" sz="2000" dirty="0">
                    <a:solidFill>
                      <a:schemeClr val="tx1"/>
                    </a:solidFill>
                    <a:cs typeface="+mn-ea"/>
                    <a:sym typeface="+mn-lt"/>
                  </a:rPr>
                  <a:t>故选：</a:t>
                </a:r>
                <a:r>
                  <a:rPr lang="en-US" altLang="zh-CN" sz="2000" dirty="0">
                    <a:solidFill>
                      <a:schemeClr val="tx1"/>
                    </a:solidFill>
                    <a:cs typeface="+mn-ea"/>
                    <a:sym typeface="+mn-lt"/>
                  </a:rPr>
                  <a:t>D</a:t>
                </a:r>
                <a:r>
                  <a:rPr lang="zh-CN" altLang="en-US" sz="2000" dirty="0">
                    <a:solidFill>
                      <a:schemeClr val="tx1"/>
                    </a:solidFill>
                    <a:cs typeface="+mn-ea"/>
                    <a:sym typeface="+mn-lt"/>
                  </a:rPr>
                  <a:t>．</a:t>
                </a:r>
              </a:p>
              <a:p>
                <a:pPr defTabSz="1219170" eaLnBrk="0" fontAlgn="ctr" hangingPunct="0">
                  <a:lnSpc>
                    <a:spcPct val="150000"/>
                  </a:lnSpc>
                  <a:spcBef>
                    <a:spcPct val="0"/>
                  </a:spcBef>
                  <a:spcAft>
                    <a:spcPct val="0"/>
                  </a:spcAft>
                </a:pPr>
                <a:endParaRPr lang="zh-CN" altLang="en-US" sz="2000" dirty="0">
                  <a:solidFill>
                    <a:schemeClr val="tx1"/>
                  </a:solidFill>
                  <a:cs typeface="+mn-ea"/>
                  <a:sym typeface="+mn-lt"/>
                </a:endParaRPr>
              </a:p>
              <a:p>
                <a:pPr defTabSz="1219170" eaLnBrk="0" fontAlgn="ctr" hangingPunct="0">
                  <a:lnSpc>
                    <a:spcPct val="150000"/>
                  </a:lnSpc>
                  <a:spcBef>
                    <a:spcPct val="0"/>
                  </a:spcBef>
                  <a:spcAft>
                    <a:spcPct val="0"/>
                  </a:spcAft>
                </a:pPr>
                <a:endParaRPr lang="en-US" altLang="zh-CN" sz="2000" dirty="0">
                  <a:solidFill>
                    <a:schemeClr val="tx1"/>
                  </a:solidFill>
                  <a:cs typeface="+mn-ea"/>
                  <a:sym typeface="+mn-lt"/>
                </a:endParaRPr>
              </a:p>
              <a:p>
                <a:pPr defTabSz="1219170" eaLnBrk="0" fontAlgn="ctr" hangingPunct="0">
                  <a:lnSpc>
                    <a:spcPct val="150000"/>
                  </a:lnSpc>
                  <a:spcBef>
                    <a:spcPct val="0"/>
                  </a:spcBef>
                  <a:spcAft>
                    <a:spcPct val="0"/>
                  </a:spcAft>
                </a:pPr>
                <a:endParaRPr lang="zh-CN" altLang="en-US" sz="2000" dirty="0">
                  <a:solidFill>
                    <a:schemeClr val="tx1"/>
                  </a:solidFill>
                  <a:cs typeface="+mn-ea"/>
                  <a:sym typeface="+mn-lt"/>
                </a:endParaRPr>
              </a:p>
            </p:txBody>
          </p:sp>
        </mc:Choice>
        <mc:Fallback xmlns="">
          <p:sp>
            <p:nvSpPr>
              <p:cNvPr id="7" name="Rectangle 5"/>
              <p:cNvSpPr>
                <a:spLocks noRot="1" noChangeAspect="1" noMove="1" noResize="1" noEditPoints="1" noAdjustHandles="1" noChangeArrowheads="1" noChangeShapeType="1" noTextEdit="1"/>
              </p:cNvSpPr>
              <p:nvPr/>
            </p:nvSpPr>
            <p:spPr bwMode="auto">
              <a:xfrm>
                <a:off x="969136" y="3290358"/>
                <a:ext cx="5951309" cy="4483343"/>
              </a:xfrm>
              <a:prstGeom prst="rect">
                <a:avLst/>
              </a:prstGeom>
              <a:blipFill rotWithShape="1">
                <a:blip r:embed="rId4"/>
                <a:stretch>
                  <a:fillRect l="-6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endParaRPr lang="zh-CN" altLang="en-US">
                  <a:noFill/>
                </a:endParaRPr>
              </a:p>
            </p:txBody>
          </p:sp>
        </mc:Fallback>
      </mc:AlternateContent>
      <p:sp>
        <p:nvSpPr>
          <p:cNvPr id="8" name="TextBox 6"/>
          <p:cNvSpPr txBox="1"/>
          <p:nvPr/>
        </p:nvSpPr>
        <p:spPr>
          <a:xfrm>
            <a:off x="878637" y="38945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lvl="0">
              <a:defRPr/>
            </a:pPr>
            <a:r>
              <a:rPr lang="zh-CN" altLang="en-US" sz="2800" b="1" dirty="0">
                <a:ln w="6350">
                  <a:noFill/>
                </a:ln>
                <a:solidFill>
                  <a:prstClr val="black"/>
                </a:solidFill>
                <a:cs typeface="+mn-ea"/>
                <a:sym typeface="+mn-lt"/>
              </a:rPr>
              <a:t>课堂测试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办公资源网：www.bangongziyuan.com">
  <a:themeElements>
    <a:clrScheme name="Panteon">
      <a:dk1>
        <a:srgbClr val="2B2B2B"/>
      </a:dk1>
      <a:lt1>
        <a:srgbClr val="FFFFFF"/>
      </a:lt1>
      <a:dk2>
        <a:srgbClr val="2B2B2B"/>
      </a:dk2>
      <a:lt2>
        <a:srgbClr val="FFFFFF"/>
      </a:lt2>
      <a:accent1>
        <a:srgbClr val="4CC776"/>
      </a:accent1>
      <a:accent2>
        <a:srgbClr val="44C072"/>
      </a:accent2>
      <a:accent3>
        <a:srgbClr val="40B884"/>
      </a:accent3>
      <a:accent4>
        <a:srgbClr val="3CAE8C"/>
      </a:accent4>
      <a:accent5>
        <a:srgbClr val="379A86"/>
      </a:accent5>
      <a:accent6>
        <a:srgbClr val="328682"/>
      </a:accent6>
      <a:hlink>
        <a:srgbClr val="5B9BD5"/>
      </a:hlink>
      <a:folHlink>
        <a:srgbClr val="70AD47"/>
      </a:folHlink>
    </a:clrScheme>
    <a:fontScheme name="dq2vdwnk">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宽屏</PresentationFormat>
  <Paragraphs>117</Paragraphs>
  <Slides>13</Slides>
  <Notes>13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思源黑体 CN Light</vt:lpstr>
      <vt:lpstr>思源黑体 CN Regular</vt:lpstr>
      <vt:lpstr>Arial</vt:lpstr>
      <vt:lpstr>Cambria Math</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dc:description>办公资源网：https://www.bangongziyuan.com/</dc:description>
  <cp:lastModifiedBy>天 下</cp:lastModifiedBy>
  <cp:revision>4</cp:revision>
  <dcterms:created xsi:type="dcterms:W3CDTF">2020-04-09T06:57:00Z</dcterms:created>
  <dcterms:modified xsi:type="dcterms:W3CDTF">2021-01-09T09:42:36Z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