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8" r:id="rId2"/>
    <p:sldId id="256" r:id="rId3"/>
    <p:sldId id="478" r:id="rId4"/>
    <p:sldId id="1059" r:id="rId5"/>
    <p:sldId id="487" r:id="rId6"/>
    <p:sldId id="1060" r:id="rId7"/>
    <p:sldId id="495" r:id="rId8"/>
    <p:sldId id="1062" r:id="rId9"/>
    <p:sldId id="1065" r:id="rId10"/>
    <p:sldId id="1066" r:id="rId11"/>
    <p:sldId id="1067" r:id="rId12"/>
    <p:sldId id="1061" r:id="rId13"/>
    <p:sldId id="494" r:id="rId14"/>
    <p:sldId id="480" r:id="rId15"/>
    <p:sldId id="1063" r:id="rId16"/>
    <p:sldId id="287" r:id="rId17"/>
    <p:sldId id="1064" r:id="rId18"/>
    <p:sldId id="259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BBEA4AF8-A007-4755-A27D-9D0C778DF626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5B0D7E31-99D2-4F40-949D-25E3EBB1BA95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A7588CC-84BF-48E8-A8D9-DD421A0C343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A7588CC-84BF-48E8-A8D9-DD421A0C343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A7588CC-84BF-48E8-A8D9-DD421A0C343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A7588CC-84BF-48E8-A8D9-DD421A0C343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/>
        </p:nvGrpSpPr>
        <p:grpSpPr>
          <a:xfrm>
            <a:off x="261707" y="248956"/>
            <a:ext cx="527793" cy="527792"/>
            <a:chOff x="192881" y="130969"/>
            <a:chExt cx="378619" cy="378618"/>
          </a:xfrm>
        </p:grpSpPr>
        <p:sp>
          <p:nvSpPr>
            <p:cNvPr id="8" name="矩形 7"/>
            <p:cNvSpPr/>
            <p:nvPr userDrawn="1"/>
          </p:nvSpPr>
          <p:spPr>
            <a:xfrm>
              <a:off x="192881" y="130969"/>
              <a:ext cx="321469" cy="32146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 userDrawn="1"/>
          </p:nvSpPr>
          <p:spPr>
            <a:xfrm>
              <a:off x="354807" y="292894"/>
              <a:ext cx="216693" cy="216693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5285951" y="1063201"/>
            <a:ext cx="5263511" cy="4981885"/>
          </a:xfrm>
          <a:custGeom>
            <a:avLst/>
            <a:gdLst>
              <a:gd name="connsiteX0" fmla="*/ 2812384 w 5263511"/>
              <a:gd name="connsiteY0" fmla="*/ 1326 h 4981885"/>
              <a:gd name="connsiteX1" fmla="*/ 3888720 w 5263511"/>
              <a:gd name="connsiteY1" fmla="*/ 280043 h 4981885"/>
              <a:gd name="connsiteX2" fmla="*/ 4947455 w 5263511"/>
              <a:gd name="connsiteY2" fmla="*/ 1461319 h 4981885"/>
              <a:gd name="connsiteX3" fmla="*/ 5248788 w 5263511"/>
              <a:gd name="connsiteY3" fmla="*/ 2618440 h 4981885"/>
              <a:gd name="connsiteX4" fmla="*/ 5260277 w 5263511"/>
              <a:gd name="connsiteY4" fmla="*/ 2793289 h 4981885"/>
              <a:gd name="connsiteX5" fmla="*/ 5188233 w 5263511"/>
              <a:gd name="connsiteY5" fmla="*/ 3647992 h 4981885"/>
              <a:gd name="connsiteX6" fmla="*/ 3719847 w 5263511"/>
              <a:gd name="connsiteY6" fmla="*/ 4948417 h 4981885"/>
              <a:gd name="connsiteX7" fmla="*/ 2741039 w 5263511"/>
              <a:gd name="connsiteY7" fmla="*/ 3780135 h 4981885"/>
              <a:gd name="connsiteX8" fmla="*/ 1613033 w 5263511"/>
              <a:gd name="connsiteY8" fmla="*/ 3067999 h 4981885"/>
              <a:gd name="connsiteX9" fmla="*/ 14189 w 5263511"/>
              <a:gd name="connsiteY9" fmla="*/ 2337221 h 4981885"/>
              <a:gd name="connsiteX10" fmla="*/ 1825 w 5263511"/>
              <a:gd name="connsiteY10" fmla="*/ 2219446 h 4981885"/>
              <a:gd name="connsiteX11" fmla="*/ 833436 w 5263511"/>
              <a:gd name="connsiteY11" fmla="*/ 678776 h 4981885"/>
              <a:gd name="connsiteX12" fmla="*/ 2812384 w 5263511"/>
              <a:gd name="connsiteY12" fmla="*/ 1326 h 4981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63511" h="4981885">
                <a:moveTo>
                  <a:pt x="2812384" y="1326"/>
                </a:moveTo>
                <a:cubicBezTo>
                  <a:pt x="3208875" y="13505"/>
                  <a:pt x="3581953" y="109364"/>
                  <a:pt x="3888720" y="280043"/>
                </a:cubicBezTo>
                <a:cubicBezTo>
                  <a:pt x="4384221" y="558134"/>
                  <a:pt x="4727728" y="984635"/>
                  <a:pt x="4947455" y="1461319"/>
                </a:cubicBezTo>
                <a:cubicBezTo>
                  <a:pt x="5118353" y="1832074"/>
                  <a:pt x="5214372" y="2233187"/>
                  <a:pt x="5248788" y="2618440"/>
                </a:cubicBezTo>
                <a:cubicBezTo>
                  <a:pt x="5254032" y="2677146"/>
                  <a:pt x="5257846" y="2735483"/>
                  <a:pt x="5260277" y="2793289"/>
                </a:cubicBezTo>
                <a:cubicBezTo>
                  <a:pt x="5273239" y="3101585"/>
                  <a:pt x="5246849" y="3394755"/>
                  <a:pt x="5188233" y="3647992"/>
                </a:cubicBezTo>
                <a:cubicBezTo>
                  <a:pt x="4898451" y="4903812"/>
                  <a:pt x="4097004" y="5070994"/>
                  <a:pt x="3719847" y="4948417"/>
                </a:cubicBezTo>
                <a:cubicBezTo>
                  <a:pt x="3097866" y="4742294"/>
                  <a:pt x="3004856" y="4238853"/>
                  <a:pt x="2741039" y="3780135"/>
                </a:cubicBezTo>
                <a:cubicBezTo>
                  <a:pt x="2477222" y="3321418"/>
                  <a:pt x="2265681" y="3138296"/>
                  <a:pt x="1613033" y="3067999"/>
                </a:cubicBezTo>
                <a:cubicBezTo>
                  <a:pt x="940543" y="3003183"/>
                  <a:pt x="151759" y="3177549"/>
                  <a:pt x="14189" y="2337221"/>
                </a:cubicBezTo>
                <a:cubicBezTo>
                  <a:pt x="8064" y="2297935"/>
                  <a:pt x="3980" y="2258659"/>
                  <a:pt x="1825" y="2219446"/>
                </a:cubicBezTo>
                <a:cubicBezTo>
                  <a:pt x="-30502" y="1631265"/>
                  <a:pt x="371307" y="1057558"/>
                  <a:pt x="833436" y="678776"/>
                </a:cubicBezTo>
                <a:cubicBezTo>
                  <a:pt x="1425714" y="193172"/>
                  <a:pt x="2151566" y="-18973"/>
                  <a:pt x="2812384" y="132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www.bangongziyuan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11" Type="http://schemas.openxmlformats.org/officeDocument/2006/relationships/image" Target="../media/image22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/>
          <p:cNvSpPr/>
          <p:nvPr/>
        </p:nvSpPr>
        <p:spPr>
          <a:xfrm rot="5400000">
            <a:off x="7727517" y="-204286"/>
            <a:ext cx="4260198" cy="4668769"/>
          </a:xfrm>
          <a:custGeom>
            <a:avLst/>
            <a:gdLst>
              <a:gd name="connsiteX0" fmla="*/ 0 w 5592338"/>
              <a:gd name="connsiteY0" fmla="*/ 0 h 6128667"/>
              <a:gd name="connsiteX1" fmla="*/ 5254012 w 5592338"/>
              <a:gd name="connsiteY1" fmla="*/ 0 h 6128667"/>
              <a:gd name="connsiteX2" fmla="*/ 5294975 w 5592338"/>
              <a:gd name="connsiteY2" fmla="*/ 101004 h 6128667"/>
              <a:gd name="connsiteX3" fmla="*/ 5452656 w 5592338"/>
              <a:gd name="connsiteY3" fmla="*/ 428886 h 6128667"/>
              <a:gd name="connsiteX4" fmla="*/ 5367294 w 5592338"/>
              <a:gd name="connsiteY4" fmla="*/ 1988867 h 6128667"/>
              <a:gd name="connsiteX5" fmla="*/ 4001511 w 5592338"/>
              <a:gd name="connsiteY5" fmla="*/ 3019350 h 6128667"/>
              <a:gd name="connsiteX6" fmla="*/ 2820678 w 5592338"/>
              <a:gd name="connsiteY6" fmla="*/ 3357415 h 6128667"/>
              <a:gd name="connsiteX7" fmla="*/ 2322736 w 5592338"/>
              <a:gd name="connsiteY7" fmla="*/ 4155733 h 6128667"/>
              <a:gd name="connsiteX8" fmla="*/ 2422325 w 5592338"/>
              <a:gd name="connsiteY8" fmla="*/ 5002930 h 6128667"/>
              <a:gd name="connsiteX9" fmla="*/ 1666446 w 5592338"/>
              <a:gd name="connsiteY9" fmla="*/ 6116110 h 6128667"/>
              <a:gd name="connsiteX10" fmla="*/ 871666 w 5592338"/>
              <a:gd name="connsiteY10" fmla="*/ 5925668 h 6128667"/>
              <a:gd name="connsiteX11" fmla="*/ 70525 w 5592338"/>
              <a:gd name="connsiteY11" fmla="*/ 5731741 h 6128667"/>
              <a:gd name="connsiteX12" fmla="*/ 0 w 5592338"/>
              <a:gd name="connsiteY12" fmla="*/ 5757570 h 6128667"/>
              <a:gd name="connsiteX0-1" fmla="*/ 0 w 5592338"/>
              <a:gd name="connsiteY0-2" fmla="*/ 0 h 6128667"/>
              <a:gd name="connsiteX1-3" fmla="*/ 5254012 w 5592338"/>
              <a:gd name="connsiteY1-4" fmla="*/ 0 h 6128667"/>
              <a:gd name="connsiteX2-5" fmla="*/ 5294975 w 5592338"/>
              <a:gd name="connsiteY2-6" fmla="*/ 101004 h 6128667"/>
              <a:gd name="connsiteX3-7" fmla="*/ 5452656 w 5592338"/>
              <a:gd name="connsiteY3-8" fmla="*/ 428886 h 6128667"/>
              <a:gd name="connsiteX4-9" fmla="*/ 5367294 w 5592338"/>
              <a:gd name="connsiteY4-10" fmla="*/ 1988867 h 6128667"/>
              <a:gd name="connsiteX5-11" fmla="*/ 3526948 w 5592338"/>
              <a:gd name="connsiteY5-12" fmla="*/ 2324869 h 6128667"/>
              <a:gd name="connsiteX6-13" fmla="*/ 2820678 w 5592338"/>
              <a:gd name="connsiteY6-14" fmla="*/ 3357415 h 6128667"/>
              <a:gd name="connsiteX7-15" fmla="*/ 2322736 w 5592338"/>
              <a:gd name="connsiteY7-16" fmla="*/ 4155733 h 6128667"/>
              <a:gd name="connsiteX8-17" fmla="*/ 2422325 w 5592338"/>
              <a:gd name="connsiteY8-18" fmla="*/ 5002930 h 6128667"/>
              <a:gd name="connsiteX9-19" fmla="*/ 1666446 w 5592338"/>
              <a:gd name="connsiteY9-20" fmla="*/ 6116110 h 6128667"/>
              <a:gd name="connsiteX10-21" fmla="*/ 871666 w 5592338"/>
              <a:gd name="connsiteY10-22" fmla="*/ 5925668 h 6128667"/>
              <a:gd name="connsiteX11-23" fmla="*/ 70525 w 5592338"/>
              <a:gd name="connsiteY11-24" fmla="*/ 5731741 h 6128667"/>
              <a:gd name="connsiteX12-25" fmla="*/ 0 w 5592338"/>
              <a:gd name="connsiteY12-26" fmla="*/ 5757570 h 6128667"/>
              <a:gd name="connsiteX13" fmla="*/ 0 w 5592338"/>
              <a:gd name="connsiteY13" fmla="*/ 0 h 61286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" y="connsiteY13"/>
              </a:cxn>
            </a:cxnLst>
            <a:rect l="l" t="t" r="r" b="b"/>
            <a:pathLst>
              <a:path w="5592338" h="6128667">
                <a:moveTo>
                  <a:pt x="0" y="0"/>
                </a:moveTo>
                <a:lnTo>
                  <a:pt x="5254012" y="0"/>
                </a:lnTo>
                <a:lnTo>
                  <a:pt x="5294975" y="101004"/>
                </a:lnTo>
                <a:cubicBezTo>
                  <a:pt x="5345954" y="210977"/>
                  <a:pt x="5405233" y="318913"/>
                  <a:pt x="5452656" y="428886"/>
                </a:cubicBezTo>
                <a:cubicBezTo>
                  <a:pt x="5666060" y="929872"/>
                  <a:pt x="5632864" y="1508247"/>
                  <a:pt x="5367294" y="1988867"/>
                </a:cubicBezTo>
                <a:cubicBezTo>
                  <a:pt x="5096983" y="2469488"/>
                  <a:pt x="4119736" y="2153801"/>
                  <a:pt x="3526948" y="2324869"/>
                </a:cubicBezTo>
                <a:cubicBezTo>
                  <a:pt x="3133337" y="2434842"/>
                  <a:pt x="3166866" y="3157835"/>
                  <a:pt x="2820678" y="3357415"/>
                </a:cubicBezTo>
                <a:cubicBezTo>
                  <a:pt x="2521914" y="3536628"/>
                  <a:pt x="2327479" y="3842108"/>
                  <a:pt x="2322736" y="4155733"/>
                </a:cubicBezTo>
                <a:cubicBezTo>
                  <a:pt x="2317994" y="4440848"/>
                  <a:pt x="2460263" y="4717816"/>
                  <a:pt x="2422325" y="5002930"/>
                </a:cubicBezTo>
                <a:cubicBezTo>
                  <a:pt x="2360675" y="5471332"/>
                  <a:pt x="2207068" y="6026503"/>
                  <a:pt x="1666446" y="6116110"/>
                </a:cubicBezTo>
                <a:cubicBezTo>
                  <a:pt x="1531290" y="6137494"/>
                  <a:pt x="1133748" y="6159785"/>
                  <a:pt x="871666" y="5925668"/>
                </a:cubicBezTo>
                <a:cubicBezTo>
                  <a:pt x="421014" y="5704902"/>
                  <a:pt x="215002" y="5692635"/>
                  <a:pt x="70525" y="5731741"/>
                </a:cubicBezTo>
                <a:lnTo>
                  <a:pt x="0" y="57575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Block Arc 6"/>
          <p:cNvSpPr/>
          <p:nvPr/>
        </p:nvSpPr>
        <p:spPr>
          <a:xfrm rot="16200000">
            <a:off x="10968941" y="5539177"/>
            <a:ext cx="1784353" cy="1784353"/>
          </a:xfrm>
          <a:prstGeom prst="blockArc">
            <a:avLst>
              <a:gd name="adj1" fmla="val 10800000"/>
              <a:gd name="adj2" fmla="val 3531022"/>
              <a:gd name="adj3" fmla="val 15811"/>
            </a:avLst>
          </a:prstGeom>
          <a:solidFill>
            <a:schemeClr val="accent5"/>
          </a:solidFill>
          <a:ln>
            <a:noFill/>
          </a:ln>
          <a:effectLst>
            <a:outerShdw blurRad="889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srgbClr val="2B2B2B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Freeform: Shape 8"/>
          <p:cNvSpPr/>
          <p:nvPr/>
        </p:nvSpPr>
        <p:spPr>
          <a:xfrm rot="10800000" flipH="1">
            <a:off x="9885505" y="0"/>
            <a:ext cx="2306495" cy="2303362"/>
          </a:xfrm>
          <a:custGeom>
            <a:avLst/>
            <a:gdLst>
              <a:gd name="connsiteX0" fmla="*/ 0 w 7703409"/>
              <a:gd name="connsiteY0" fmla="*/ 6580902 h 6580902"/>
              <a:gd name="connsiteX1" fmla="*/ 7703409 w 7703409"/>
              <a:gd name="connsiteY1" fmla="*/ 6580902 h 6580902"/>
              <a:gd name="connsiteX2" fmla="*/ 7703409 w 7703409"/>
              <a:gd name="connsiteY2" fmla="*/ 2172910 h 6580902"/>
              <a:gd name="connsiteX3" fmla="*/ 7500223 w 7703409"/>
              <a:gd name="connsiteY3" fmla="*/ 1924177 h 6580902"/>
              <a:gd name="connsiteX4" fmla="*/ 6474751 w 7703409"/>
              <a:gd name="connsiteY4" fmla="*/ 667220 h 6580902"/>
              <a:gd name="connsiteX5" fmla="*/ 5389679 w 7703409"/>
              <a:gd name="connsiteY5" fmla="*/ 2621 h 6580902"/>
              <a:gd name="connsiteX6" fmla="*/ 5010871 w 7703409"/>
              <a:gd name="connsiteY6" fmla="*/ 66586 h 6580902"/>
              <a:gd name="connsiteX7" fmla="*/ 2508110 w 7703409"/>
              <a:gd name="connsiteY7" fmla="*/ 4128762 h 6580902"/>
              <a:gd name="connsiteX8" fmla="*/ 704233 w 7703409"/>
              <a:gd name="connsiteY8" fmla="*/ 4745201 h 6580902"/>
              <a:gd name="connsiteX9" fmla="*/ 298124 w 7703409"/>
              <a:gd name="connsiteY9" fmla="*/ 6262590 h 6580902"/>
              <a:gd name="connsiteX10" fmla="*/ 43422 w 7703409"/>
              <a:gd name="connsiteY10" fmla="*/ 6558214 h 6580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03409" h="6580902">
                <a:moveTo>
                  <a:pt x="0" y="6580902"/>
                </a:moveTo>
                <a:lnTo>
                  <a:pt x="7703409" y="6580902"/>
                </a:lnTo>
                <a:lnTo>
                  <a:pt x="7703409" y="2172910"/>
                </a:lnTo>
                <a:lnTo>
                  <a:pt x="7500223" y="1924177"/>
                </a:lnTo>
                <a:cubicBezTo>
                  <a:pt x="7160059" y="1496300"/>
                  <a:pt x="6825373" y="1040640"/>
                  <a:pt x="6474751" y="667220"/>
                </a:cubicBezTo>
                <a:cubicBezTo>
                  <a:pt x="6148919" y="323436"/>
                  <a:pt x="5769963" y="32998"/>
                  <a:pt x="5389679" y="2621"/>
                </a:cubicBezTo>
                <a:cubicBezTo>
                  <a:pt x="5262918" y="-7505"/>
                  <a:pt x="5136009" y="11266"/>
                  <a:pt x="5010871" y="66586"/>
                </a:cubicBezTo>
                <a:cubicBezTo>
                  <a:pt x="3858657" y="556577"/>
                  <a:pt x="3660324" y="3622966"/>
                  <a:pt x="2508110" y="4128762"/>
                </a:cubicBezTo>
                <a:cubicBezTo>
                  <a:pt x="1894225" y="4397466"/>
                  <a:pt x="1091453" y="3907476"/>
                  <a:pt x="704233" y="4745201"/>
                </a:cubicBezTo>
                <a:cubicBezTo>
                  <a:pt x="496456" y="5187773"/>
                  <a:pt x="515345" y="5835825"/>
                  <a:pt x="298124" y="6262590"/>
                </a:cubicBezTo>
                <a:cubicBezTo>
                  <a:pt x="227292" y="6400894"/>
                  <a:pt x="139931" y="6497707"/>
                  <a:pt x="43422" y="655821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419100" dist="317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41168" y="314185"/>
            <a:ext cx="1282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skate</a:t>
            </a:r>
            <a:endParaRPr kumimoji="0" lang="id-ID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6" name="图片占位符 5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3" b="2673"/>
          <a:stretch>
            <a:fillRect/>
          </a:stretch>
        </p:blipFill>
        <p:spPr>
          <a:xfrm>
            <a:off x="7057521" y="1054100"/>
            <a:ext cx="3958142" cy="3746500"/>
          </a:xfrm>
        </p:spPr>
      </p:pic>
      <p:sp>
        <p:nvSpPr>
          <p:cNvPr id="27" name="矩形: 圆角 26"/>
          <p:cNvSpPr/>
          <p:nvPr/>
        </p:nvSpPr>
        <p:spPr>
          <a:xfrm>
            <a:off x="692917" y="50942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矩形: 圆角 27"/>
          <p:cNvSpPr/>
          <p:nvPr/>
        </p:nvSpPr>
        <p:spPr>
          <a:xfrm>
            <a:off x="2534446" y="50989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2020.4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654507" y="2144175"/>
            <a:ext cx="6591867" cy="1606957"/>
            <a:chOff x="1532951" y="2461675"/>
            <a:chExt cx="6591867" cy="1606957"/>
          </a:xfrm>
        </p:grpSpPr>
        <p:sp>
          <p:nvSpPr>
            <p:cNvPr id="30" name="矩形 29"/>
            <p:cNvSpPr/>
            <p:nvPr/>
          </p:nvSpPr>
          <p:spPr bwMode="auto">
            <a:xfrm>
              <a:off x="1532951" y="2461675"/>
              <a:ext cx="6591867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>
                <a:defRPr/>
              </a:pPr>
              <a:r>
                <a:rPr lang="en-US" altLang="zh-CN" sz="3200" b="1" kern="100" dirty="0">
                  <a:cs typeface="+mn-ea"/>
                  <a:sym typeface="+mn-lt"/>
                </a:rPr>
                <a:t>22.1.4 </a:t>
              </a:r>
              <a:r>
                <a:rPr lang="zh-CN" altLang="en-US" sz="3200" b="1" kern="100" dirty="0">
                  <a:cs typeface="+mn-ea"/>
                  <a:sym typeface="+mn-lt"/>
                </a:rPr>
                <a:t>二次函数</a:t>
              </a:r>
              <a:r>
                <a:rPr lang="en-US" altLang="zh-CN" sz="3200" b="1" kern="100" dirty="0">
                  <a:cs typeface="+mn-ea"/>
                  <a:sym typeface="+mn-lt"/>
                </a:rPr>
                <a:t>y=</a:t>
              </a:r>
              <a:r>
                <a:rPr lang="en-US" altLang="zh-CN" sz="3200" b="1" kern="100" dirty="0" err="1">
                  <a:cs typeface="+mn-ea"/>
                  <a:sym typeface="+mn-lt"/>
                </a:rPr>
                <a:t>a"x</a:t>
              </a:r>
              <a:r>
                <a:rPr lang="en-US" altLang="zh-CN" sz="3200" b="1" kern="100" dirty="0">
                  <a:cs typeface="+mn-ea"/>
                  <a:sym typeface="+mn-lt"/>
                </a:rPr>
                <a:t>" ^2  +</a:t>
              </a:r>
              <a:r>
                <a:rPr lang="en-US" altLang="zh-CN" sz="3200" b="1" kern="100" dirty="0" err="1">
                  <a:cs typeface="+mn-ea"/>
                  <a:sym typeface="+mn-lt"/>
                </a:rPr>
                <a:t>bx+c</a:t>
              </a:r>
              <a:endParaRPr lang="en-US" altLang="zh-CN" sz="3200" b="1" kern="100" dirty="0">
                <a:cs typeface="+mn-ea"/>
                <a:sym typeface="+mn-lt"/>
              </a:endParaRPr>
            </a:p>
            <a:p>
              <a:pPr defTabSz="457200">
                <a:defRPr/>
              </a:pPr>
              <a:r>
                <a:rPr lang="zh-CN" altLang="en-US" sz="3200" b="1" kern="100" dirty="0">
                  <a:cs typeface="+mn-ea"/>
                  <a:sym typeface="+mn-lt"/>
                </a:rPr>
                <a:t>的图象和性质</a:t>
              </a:r>
            </a:p>
          </p:txBody>
        </p:sp>
        <p:sp>
          <p:nvSpPr>
            <p:cNvPr id="31" name="矩形 30"/>
            <p:cNvSpPr/>
            <p:nvPr/>
          </p:nvSpPr>
          <p:spPr>
            <a:xfrm>
              <a:off x="15713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 数学（初中）  （九年级 上）</a:t>
              </a:r>
            </a:p>
          </p:txBody>
        </p:sp>
        <p:cxnSp>
          <p:nvCxnSpPr>
            <p:cNvPr id="32" name="直接连接符 31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3" name="矩形 32"/>
          <p:cNvSpPr/>
          <p:nvPr/>
        </p:nvSpPr>
        <p:spPr bwMode="auto">
          <a:xfrm>
            <a:off x="654818" y="1632590"/>
            <a:ext cx="3111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400" b="1" kern="100" dirty="0">
                <a:cs typeface="+mn-ea"/>
                <a:sym typeface="+mn-lt"/>
              </a:rPr>
              <a:t>第二十二章 二次函数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701089" y="37900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5" name="矩形: 圆角 34"/>
          <p:cNvSpPr/>
          <p:nvPr/>
        </p:nvSpPr>
        <p:spPr>
          <a:xfrm>
            <a:off x="692917" y="315924"/>
            <a:ext cx="1186683" cy="3293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YOUR   LOGO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3" grpId="0"/>
      <p:bldP spid="34" grpId="0"/>
      <p:bldP spid="3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1"/>
              <p:cNvSpPr>
                <a:spLocks noChangeArrowheads="1"/>
              </p:cNvSpPr>
              <p:nvPr/>
            </p:nvSpPr>
            <p:spPr bwMode="auto">
              <a:xfrm>
                <a:off x="279635" y="912677"/>
                <a:ext cx="12113701" cy="5716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121920" tIns="60960" rIns="121920" bIns="6096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indent="317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indent="423323" defTabSz="1219170">
                  <a:lnSpc>
                    <a:spcPct val="120000"/>
                  </a:lnSpc>
                </a:pPr>
                <a:r>
                  <a:rPr lang="zh-CN" altLang="zh-CN" sz="2000" dirty="0">
                    <a:solidFill>
                      <a:srgbClr val="000000"/>
                    </a:solidFill>
                    <a:latin typeface="+mn-lt"/>
                    <a:cs typeface="+mn-ea"/>
                    <a:sym typeface="+mn-lt"/>
                  </a:rPr>
                  <a:t>2. 一次项系数b，在二次项系数a确定的前提下，b决定了抛物线的对称轴。</a:t>
                </a:r>
                <a:endParaRPr lang="zh-CN" altLang="zh-CN" sz="200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endParaRPr>
              </a:p>
              <a:p>
                <a:pPr indent="423323" defTabSz="1219170">
                  <a:lnSpc>
                    <a:spcPct val="120000"/>
                  </a:lnSpc>
                </a:pPr>
                <a:r>
                  <a:rPr lang="zh-CN" altLang="zh-CN" sz="2000" dirty="0">
                    <a:solidFill>
                      <a:srgbClr val="FF0000"/>
                    </a:solidFill>
                    <a:latin typeface="+mn-lt"/>
                    <a:cs typeface="+mn-ea"/>
                    <a:sym typeface="+mn-lt"/>
                  </a:rPr>
                  <a:t>⑴ 在a&gt;0的前提下，</a:t>
                </a:r>
              </a:p>
              <a:p>
                <a:pPr indent="423323" defTabSz="1219170">
                  <a:lnSpc>
                    <a:spcPct val="120000"/>
                  </a:lnSpc>
                </a:pPr>
                <a:r>
                  <a:rPr lang="zh-CN" altLang="zh-CN" sz="2000" dirty="0">
                    <a:solidFill>
                      <a:srgbClr val="000000"/>
                    </a:solidFill>
                    <a:latin typeface="+mn-lt"/>
                    <a:cs typeface="+mn-ea"/>
                    <a:sym typeface="+mn-lt"/>
                  </a:rPr>
                  <a:t>当b&gt;0时， </a:t>
                </a:r>
                <a:r>
                  <a:rPr lang="en-US" altLang="zh-CN" sz="2000" b="1" dirty="0">
                    <a:solidFill>
                      <a:prstClr val="black"/>
                    </a:solidFill>
                    <a:latin typeface="+mn-lt"/>
                    <a:cs typeface="+mn-ea"/>
                    <a:sym typeface="+mn-lt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𝒃</m:t>
                        </m:r>
                      </m:num>
                      <m:den>
                        <m:r>
                          <a:rPr lang="zh-CN" alt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  <m:r>
                          <a:rPr lang="zh-CN" alt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</m:den>
                    </m:f>
                    <m:r>
                      <a:rPr lang="en-US" altLang="zh-CN" sz="2000" b="1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&lt;</m:t>
                    </m:r>
                    <m:r>
                      <a:rPr lang="en-US" altLang="zh-CN" sz="2000" b="1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𝟎</m:t>
                    </m:r>
                  </m:oMath>
                </a14:m>
                <a:r>
                  <a:rPr lang="zh-CN" altLang="zh-CN" sz="2000" dirty="0">
                    <a:solidFill>
                      <a:srgbClr val="000000"/>
                    </a:solidFill>
                    <a:latin typeface="+mn-lt"/>
                    <a:cs typeface="+mn-ea"/>
                    <a:sym typeface="+mn-lt"/>
                  </a:rPr>
                  <a:t> ，即抛物线的对称轴在y轴左侧；</a:t>
                </a:r>
                <a:endParaRPr lang="zh-CN" altLang="zh-CN" sz="200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endParaRPr>
              </a:p>
              <a:p>
                <a:pPr indent="423323" defTabSz="1219170">
                  <a:lnSpc>
                    <a:spcPct val="120000"/>
                  </a:lnSpc>
                </a:pPr>
                <a:r>
                  <a:rPr lang="zh-CN" altLang="zh-CN" sz="2000" dirty="0">
                    <a:solidFill>
                      <a:srgbClr val="000000"/>
                    </a:solidFill>
                    <a:latin typeface="+mn-lt"/>
                    <a:cs typeface="+mn-ea"/>
                    <a:sym typeface="+mn-lt"/>
                  </a:rPr>
                  <a:t>当b=0时， </a:t>
                </a:r>
                <a:r>
                  <a:rPr lang="en-US" altLang="zh-CN" sz="2000" b="1" dirty="0">
                    <a:solidFill>
                      <a:prstClr val="black"/>
                    </a:solidFill>
                    <a:latin typeface="+mn-lt"/>
                    <a:cs typeface="+mn-ea"/>
                    <a:sym typeface="+mn-lt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𝒃</m:t>
                        </m:r>
                      </m:num>
                      <m:den>
                        <m:r>
                          <a:rPr lang="zh-CN" alt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  <m:r>
                          <a:rPr lang="zh-CN" alt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</m:den>
                    </m:f>
                    <m:r>
                      <a:rPr lang="en-US" altLang="zh-CN" sz="2000" b="1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r>
                      <a:rPr lang="en-US" altLang="zh-CN" sz="2000" b="1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𝟎</m:t>
                    </m:r>
                  </m:oMath>
                </a14:m>
                <a:r>
                  <a:rPr lang="zh-CN" altLang="zh-CN" sz="2000" dirty="0">
                    <a:solidFill>
                      <a:srgbClr val="000000"/>
                    </a:solidFill>
                    <a:latin typeface="+mn-lt"/>
                    <a:cs typeface="+mn-ea"/>
                    <a:sym typeface="+mn-lt"/>
                  </a:rPr>
                  <a:t> ，即抛物线的对称轴就是y轴；</a:t>
                </a:r>
                <a:endParaRPr lang="zh-CN" altLang="zh-CN" sz="200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endParaRPr>
              </a:p>
              <a:p>
                <a:pPr indent="423323" defTabSz="1219170">
                  <a:lnSpc>
                    <a:spcPct val="120000"/>
                  </a:lnSpc>
                </a:pPr>
                <a:r>
                  <a:rPr lang="zh-CN" altLang="zh-CN" sz="2000" dirty="0">
                    <a:solidFill>
                      <a:srgbClr val="000000"/>
                    </a:solidFill>
                    <a:latin typeface="+mn-lt"/>
                    <a:cs typeface="+mn-ea"/>
                    <a:sym typeface="+mn-lt"/>
                  </a:rPr>
                  <a:t>当b&lt;0时， </a:t>
                </a:r>
                <a:r>
                  <a:rPr lang="en-US" altLang="zh-CN" sz="2000" b="1" dirty="0">
                    <a:solidFill>
                      <a:prstClr val="black"/>
                    </a:solidFill>
                    <a:latin typeface="+mn-lt"/>
                    <a:cs typeface="+mn-ea"/>
                    <a:sym typeface="+mn-lt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𝒃</m:t>
                        </m:r>
                      </m:num>
                      <m:den>
                        <m:r>
                          <a:rPr lang="zh-CN" alt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  <m:r>
                          <a:rPr lang="zh-CN" alt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</m:den>
                    </m:f>
                    <m:r>
                      <a:rPr lang="en-US" altLang="zh-CN" sz="2000" b="1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&gt;</m:t>
                    </m:r>
                    <m:r>
                      <a:rPr lang="en-US" altLang="zh-CN" sz="2000" b="1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𝟎</m:t>
                    </m:r>
                  </m:oMath>
                </a14:m>
                <a:r>
                  <a:rPr lang="zh-CN" altLang="zh-CN" sz="2000" dirty="0">
                    <a:solidFill>
                      <a:srgbClr val="000000"/>
                    </a:solidFill>
                    <a:latin typeface="+mn-lt"/>
                    <a:cs typeface="+mn-ea"/>
                    <a:sym typeface="+mn-lt"/>
                  </a:rPr>
                  <a:t> </a:t>
                </a:r>
                <a:r>
                  <a:rPr lang="zh-CN" altLang="zh-CN" sz="2400" dirty="0">
                    <a:solidFill>
                      <a:srgbClr val="000000"/>
                    </a:solidFill>
                    <a:latin typeface="+mn-lt"/>
                    <a:cs typeface="+mn-ea"/>
                    <a:sym typeface="+mn-lt"/>
                  </a:rPr>
                  <a:t> </a:t>
                </a:r>
                <a:r>
                  <a:rPr lang="zh-CN" altLang="zh-CN" sz="2000" dirty="0">
                    <a:solidFill>
                      <a:srgbClr val="000000"/>
                    </a:solidFill>
                    <a:latin typeface="+mn-lt"/>
                    <a:cs typeface="+mn-ea"/>
                    <a:sym typeface="+mn-lt"/>
                  </a:rPr>
                  <a:t>，即抛物线对称轴在y轴的右侧．</a:t>
                </a:r>
                <a:endParaRPr lang="zh-CN" altLang="zh-CN" sz="200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endParaRPr>
              </a:p>
              <a:p>
                <a:pPr indent="423323" defTabSz="1219170">
                  <a:lnSpc>
                    <a:spcPct val="120000"/>
                  </a:lnSpc>
                </a:pPr>
                <a:r>
                  <a:rPr lang="zh-CN" altLang="zh-CN" sz="2000" dirty="0">
                    <a:solidFill>
                      <a:srgbClr val="FF0000"/>
                    </a:solidFill>
                    <a:latin typeface="+mn-lt"/>
                    <a:cs typeface="+mn-ea"/>
                    <a:sym typeface="+mn-lt"/>
                  </a:rPr>
                  <a:t>⑵ 在a&lt;0的前提下，结论刚好与上述相反，即</a:t>
                </a:r>
              </a:p>
              <a:p>
                <a:pPr indent="423323" defTabSz="1219170">
                  <a:lnSpc>
                    <a:spcPct val="120000"/>
                  </a:lnSpc>
                </a:pPr>
                <a:r>
                  <a:rPr lang="zh-CN" altLang="zh-CN" sz="2000" dirty="0">
                    <a:solidFill>
                      <a:srgbClr val="000000"/>
                    </a:solidFill>
                    <a:latin typeface="+mn-lt"/>
                    <a:cs typeface="+mn-ea"/>
                    <a:sym typeface="+mn-lt"/>
                  </a:rPr>
                  <a:t>当b&gt;0时， </a:t>
                </a:r>
                <a:r>
                  <a:rPr lang="en-US" altLang="zh-CN" sz="2000" b="1" dirty="0">
                    <a:solidFill>
                      <a:prstClr val="black"/>
                    </a:solidFill>
                    <a:latin typeface="+mn-lt"/>
                    <a:cs typeface="+mn-ea"/>
                    <a:sym typeface="+mn-lt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𝒃</m:t>
                        </m:r>
                      </m:num>
                      <m:den>
                        <m:r>
                          <a:rPr lang="zh-CN" alt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  <m:r>
                          <a:rPr lang="zh-CN" alt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</m:den>
                    </m:f>
                    <m:r>
                      <a:rPr lang="en-US" altLang="zh-CN" sz="2000" b="1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&gt;</m:t>
                    </m:r>
                    <m:r>
                      <a:rPr lang="en-US" altLang="zh-CN" sz="2000" b="1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𝟎</m:t>
                    </m:r>
                  </m:oMath>
                </a14:m>
                <a:r>
                  <a:rPr lang="zh-CN" altLang="zh-CN" sz="2000" dirty="0">
                    <a:solidFill>
                      <a:srgbClr val="000000"/>
                    </a:solidFill>
                    <a:latin typeface="+mn-lt"/>
                    <a:cs typeface="+mn-ea"/>
                    <a:sym typeface="+mn-lt"/>
                  </a:rPr>
                  <a:t> </a:t>
                </a:r>
                <a:r>
                  <a:rPr lang="zh-CN" altLang="zh-CN" sz="2400" dirty="0">
                    <a:solidFill>
                      <a:srgbClr val="000000"/>
                    </a:solidFill>
                    <a:latin typeface="+mn-lt"/>
                    <a:cs typeface="+mn-ea"/>
                    <a:sym typeface="+mn-lt"/>
                  </a:rPr>
                  <a:t> </a:t>
                </a:r>
                <a:r>
                  <a:rPr lang="zh-CN" altLang="zh-CN" sz="2000" dirty="0">
                    <a:solidFill>
                      <a:srgbClr val="000000"/>
                    </a:solidFill>
                    <a:latin typeface="+mn-lt"/>
                    <a:cs typeface="+mn-ea"/>
                    <a:sym typeface="+mn-lt"/>
                  </a:rPr>
                  <a:t>，即抛物线的对称轴在y轴右侧；</a:t>
                </a:r>
                <a:endParaRPr lang="zh-CN" altLang="zh-CN" sz="200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endParaRPr>
              </a:p>
              <a:p>
                <a:pPr indent="423323" defTabSz="1219170">
                  <a:lnSpc>
                    <a:spcPct val="120000"/>
                  </a:lnSpc>
                </a:pPr>
                <a:r>
                  <a:rPr lang="zh-CN" altLang="zh-CN" sz="2000" dirty="0">
                    <a:solidFill>
                      <a:srgbClr val="000000"/>
                    </a:solidFill>
                    <a:latin typeface="+mn-lt"/>
                    <a:cs typeface="+mn-ea"/>
                    <a:sym typeface="+mn-lt"/>
                  </a:rPr>
                  <a:t>当b=0时， </a:t>
                </a:r>
                <a:r>
                  <a:rPr lang="en-US" altLang="zh-CN" sz="2000" b="1" dirty="0">
                    <a:solidFill>
                      <a:prstClr val="black"/>
                    </a:solidFill>
                    <a:latin typeface="+mn-lt"/>
                    <a:cs typeface="+mn-ea"/>
                    <a:sym typeface="+mn-lt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𝒃</m:t>
                        </m:r>
                      </m:num>
                      <m:den>
                        <m:r>
                          <a:rPr lang="zh-CN" alt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  <m:r>
                          <a:rPr lang="zh-CN" alt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</m:den>
                    </m:f>
                    <m:r>
                      <a:rPr lang="en-US" altLang="zh-CN" sz="2000" b="1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r>
                      <a:rPr lang="en-US" altLang="zh-CN" sz="2000" b="1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𝟎</m:t>
                    </m:r>
                  </m:oMath>
                </a14:m>
                <a:r>
                  <a:rPr lang="zh-CN" altLang="zh-CN" sz="2000" dirty="0">
                    <a:solidFill>
                      <a:srgbClr val="000000"/>
                    </a:solidFill>
                    <a:latin typeface="+mn-lt"/>
                    <a:cs typeface="+mn-ea"/>
                    <a:sym typeface="+mn-lt"/>
                  </a:rPr>
                  <a:t> </a:t>
                </a:r>
                <a:r>
                  <a:rPr lang="zh-CN" altLang="zh-CN" sz="2400" dirty="0">
                    <a:solidFill>
                      <a:srgbClr val="000000"/>
                    </a:solidFill>
                    <a:latin typeface="+mn-lt"/>
                    <a:cs typeface="+mn-ea"/>
                    <a:sym typeface="+mn-lt"/>
                  </a:rPr>
                  <a:t> </a:t>
                </a:r>
                <a:r>
                  <a:rPr lang="zh-CN" altLang="zh-CN" sz="2000" dirty="0">
                    <a:solidFill>
                      <a:srgbClr val="000000"/>
                    </a:solidFill>
                    <a:latin typeface="+mn-lt"/>
                    <a:cs typeface="+mn-ea"/>
                    <a:sym typeface="+mn-lt"/>
                  </a:rPr>
                  <a:t>，即抛物线的对称轴就是y轴；</a:t>
                </a:r>
                <a:endParaRPr lang="zh-CN" altLang="zh-CN" sz="200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endParaRPr>
              </a:p>
              <a:p>
                <a:pPr indent="423323" defTabSz="1219170">
                  <a:lnSpc>
                    <a:spcPct val="120000"/>
                  </a:lnSpc>
                </a:pPr>
                <a:r>
                  <a:rPr lang="zh-CN" altLang="zh-CN" sz="2000" dirty="0">
                    <a:solidFill>
                      <a:srgbClr val="000000"/>
                    </a:solidFill>
                    <a:latin typeface="+mn-lt"/>
                    <a:cs typeface="+mn-ea"/>
                    <a:sym typeface="+mn-lt"/>
                  </a:rPr>
                  <a:t>当b&lt;0时， </a:t>
                </a:r>
                <a:r>
                  <a:rPr lang="en-US" altLang="zh-CN" sz="2000" b="1" dirty="0">
                    <a:solidFill>
                      <a:prstClr val="black"/>
                    </a:solidFill>
                    <a:latin typeface="+mn-lt"/>
                    <a:cs typeface="+mn-ea"/>
                    <a:sym typeface="+mn-lt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𝒃</m:t>
                        </m:r>
                      </m:num>
                      <m:den>
                        <m:r>
                          <a:rPr lang="zh-CN" alt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  <m:r>
                          <a:rPr lang="zh-CN" alt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</m:den>
                    </m:f>
                    <m:r>
                      <a:rPr lang="en-US" altLang="zh-CN" sz="2000" b="1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&lt;</m:t>
                    </m:r>
                    <m:r>
                      <a:rPr lang="en-US" altLang="zh-CN" sz="2000" b="1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𝟎</m:t>
                    </m:r>
                  </m:oMath>
                </a14:m>
                <a:r>
                  <a:rPr lang="zh-CN" altLang="zh-CN" sz="2000" dirty="0">
                    <a:solidFill>
                      <a:srgbClr val="000000"/>
                    </a:solidFill>
                    <a:latin typeface="+mn-lt"/>
                    <a:cs typeface="+mn-ea"/>
                    <a:sym typeface="+mn-lt"/>
                  </a:rPr>
                  <a:t> </a:t>
                </a:r>
                <a:r>
                  <a:rPr lang="zh-CN" altLang="zh-CN" sz="2400" dirty="0">
                    <a:solidFill>
                      <a:srgbClr val="000000"/>
                    </a:solidFill>
                    <a:latin typeface="+mn-lt"/>
                    <a:cs typeface="+mn-ea"/>
                    <a:sym typeface="+mn-lt"/>
                  </a:rPr>
                  <a:t> </a:t>
                </a:r>
                <a:r>
                  <a:rPr lang="zh-CN" altLang="zh-CN" sz="2000" dirty="0">
                    <a:solidFill>
                      <a:srgbClr val="000000"/>
                    </a:solidFill>
                    <a:latin typeface="+mn-lt"/>
                    <a:cs typeface="+mn-ea"/>
                    <a:sym typeface="+mn-lt"/>
                  </a:rPr>
                  <a:t>，即抛物线对称轴在y轴的左侧。</a:t>
                </a:r>
                <a:endParaRPr lang="zh-CN" altLang="zh-CN" sz="200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endParaRPr>
              </a:p>
              <a:p>
                <a:pPr indent="423323" defTabSz="1219170">
                  <a:lnSpc>
                    <a:spcPct val="120000"/>
                  </a:lnSpc>
                </a:pPr>
                <a:r>
                  <a:rPr lang="zh-CN" altLang="zh-CN" sz="2000" dirty="0">
                    <a:solidFill>
                      <a:srgbClr val="FF0000"/>
                    </a:solidFill>
                    <a:latin typeface="+mn-lt"/>
                    <a:cs typeface="+mn-ea"/>
                    <a:sym typeface="+mn-lt"/>
                  </a:rPr>
                  <a:t>总结起来，在a确定的前提下，b决定了抛物线对称轴的位置。</a:t>
                </a:r>
              </a:p>
              <a:p>
                <a:pPr indent="423323" defTabSz="1219170">
                  <a:lnSpc>
                    <a:spcPct val="120000"/>
                  </a:lnSpc>
                </a:pPr>
                <a:r>
                  <a:rPr lang="zh-CN" altLang="zh-CN" sz="2000" dirty="0">
                    <a:solidFill>
                      <a:srgbClr val="000000"/>
                    </a:solidFill>
                    <a:latin typeface="+mn-lt"/>
                    <a:cs typeface="+mn-ea"/>
                    <a:sym typeface="+mn-lt"/>
                  </a:rPr>
                  <a:t>ab的符号的判定：对称</a:t>
                </a:r>
                <a:r>
                  <a:rPr lang="en-US" altLang="zh-CN" sz="2000" dirty="0">
                    <a:solidFill>
                      <a:srgbClr val="000000"/>
                    </a:solidFill>
                    <a:latin typeface="+mn-lt"/>
                    <a:cs typeface="+mn-ea"/>
                    <a:sym typeface="+mn-lt"/>
                  </a:rPr>
                  <a:t>x=</a:t>
                </a:r>
                <a:r>
                  <a:rPr lang="zh-CN" altLang="zh-CN" sz="2000" dirty="0">
                    <a:solidFill>
                      <a:srgbClr val="000000"/>
                    </a:solidFill>
                    <a:latin typeface="+mn-lt"/>
                    <a:cs typeface="+mn-ea"/>
                    <a:sym typeface="+mn-lt"/>
                  </a:rPr>
                  <a:t> </a:t>
                </a:r>
                <a:r>
                  <a:rPr lang="en-US" altLang="zh-CN" sz="2000" b="1" dirty="0">
                    <a:solidFill>
                      <a:prstClr val="black"/>
                    </a:solidFill>
                    <a:latin typeface="+mn-lt"/>
                    <a:cs typeface="+mn-ea"/>
                    <a:sym typeface="+mn-lt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𝒃</m:t>
                        </m:r>
                      </m:num>
                      <m:den>
                        <m:r>
                          <a:rPr lang="zh-CN" alt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  <m:r>
                          <a:rPr lang="zh-CN" alt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</m:den>
                    </m:f>
                  </m:oMath>
                </a14:m>
                <a:r>
                  <a:rPr lang="zh-CN" altLang="zh-CN" sz="2000" dirty="0">
                    <a:solidFill>
                      <a:srgbClr val="000000"/>
                    </a:solidFill>
                    <a:latin typeface="+mn-lt"/>
                    <a:cs typeface="+mn-ea"/>
                    <a:sym typeface="+mn-lt"/>
                  </a:rPr>
                  <a:t> 在y轴左边则ab&gt;0，在y轴的右侧则ab&lt;0，</a:t>
                </a:r>
                <a:endParaRPr lang="en-US" altLang="zh-CN" sz="2000" dirty="0">
                  <a:solidFill>
                    <a:srgbClr val="000000"/>
                  </a:solidFill>
                  <a:latin typeface="+mn-lt"/>
                  <a:cs typeface="+mn-ea"/>
                  <a:sym typeface="+mn-lt"/>
                </a:endParaRPr>
              </a:p>
              <a:p>
                <a:pPr indent="423323" defTabSz="1219170">
                  <a:lnSpc>
                    <a:spcPct val="120000"/>
                  </a:lnSpc>
                </a:pPr>
                <a:r>
                  <a:rPr lang="zh-CN" altLang="zh-CN" sz="2000" dirty="0">
                    <a:solidFill>
                      <a:srgbClr val="000000"/>
                    </a:solidFill>
                    <a:latin typeface="+mn-lt"/>
                    <a:cs typeface="+mn-ea"/>
                    <a:sym typeface="+mn-lt"/>
                  </a:rPr>
                  <a:t>概括的说就是“左同右异”。</a:t>
                </a:r>
                <a:endParaRPr lang="zh-CN" altLang="zh-CN" sz="200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4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9635" y="912677"/>
                <a:ext cx="12113701" cy="5716886"/>
              </a:xfrm>
              <a:prstGeom prst="rect">
                <a:avLst/>
              </a:prstGeom>
              <a:blipFill rotWithShape="1">
                <a:blip r:embed="rId3"/>
                <a:stretch>
                  <a:fillRect b="-11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6" name="TextBox 6"/>
          <p:cNvSpPr txBox="1"/>
          <p:nvPr/>
        </p:nvSpPr>
        <p:spPr>
          <a:xfrm>
            <a:off x="878636" y="389457"/>
            <a:ext cx="947005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1219200">
              <a:defRPr/>
            </a:pPr>
            <a:r>
              <a:rPr lang="zh-CN" altLang="en-US" sz="2800" dirty="0">
                <a:ln w="6350">
                  <a:noFill/>
                </a:ln>
                <a:cs typeface="+mn-ea"/>
                <a:sym typeface="+mn-lt"/>
              </a:rPr>
              <a:t>扩展（二次函数的图象与各项系数之间的关系）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19154" y="1371905"/>
            <a:ext cx="10802393" cy="3679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3. 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常数项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c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⑴ 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当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c&gt;0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时，抛物线与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y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轴的交点在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x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轴上方，即抛物线与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y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轴交点的纵坐标为正；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⑵ 当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c=0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时，抛物线与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y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轴的交点为坐标原点，即抛物线与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y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轴交点的纵坐标为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0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；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⑶ 当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c&lt;0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时，抛物线与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y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轴的交点在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x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轴下方，即抛物线与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y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轴交点的纵坐标为负。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总结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】c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决定了抛物线与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y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轴交点的位置．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878636" y="389457"/>
            <a:ext cx="947005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1219200">
              <a:defRPr/>
            </a:pPr>
            <a:r>
              <a:rPr lang="zh-CN" altLang="en-US" sz="2800" dirty="0">
                <a:ln w="6350">
                  <a:noFill/>
                </a:ln>
                <a:cs typeface="+mn-ea"/>
                <a:sym typeface="+mn-lt"/>
              </a:rPr>
              <a:t>扩展（二次函数的图象与各项系数之间的关系）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99608" y="1144084"/>
            <a:ext cx="10592784" cy="3081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对于二次函数，探究下面的问题：</a:t>
            </a:r>
            <a:endParaRPr lang="en-US" altLang="zh-CN" sz="2000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zh-CN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）由几个点的坐标可以确定二次函数？这几个点满足的条件是什么？</a:t>
            </a:r>
            <a:endParaRPr lang="en-US" altLang="zh-CN" sz="2000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endParaRPr lang="en-US" altLang="zh-CN" sz="2000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endParaRPr lang="en-US" altLang="zh-CN" sz="2000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zh-CN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）若二次函数经过</a:t>
            </a:r>
            <a:r>
              <a:rPr lang="en-US" altLang="zh-CN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(-1,10)</a:t>
            </a:r>
            <a:r>
              <a:rPr lang="zh-CN" altLang="en-US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、</a:t>
            </a:r>
            <a:r>
              <a:rPr lang="en-US" altLang="zh-CN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(1,4)</a:t>
            </a:r>
            <a:r>
              <a:rPr lang="zh-CN" altLang="en-US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、</a:t>
            </a:r>
            <a:r>
              <a:rPr lang="en-US" altLang="zh-CN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(2,7)</a:t>
            </a:r>
            <a:r>
              <a:rPr lang="zh-CN" altLang="en-US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三个点，能求出二次函数的解析式吗？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95349" y="2357732"/>
            <a:ext cx="10497043" cy="1323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1400" dirty="0">
                <a:cs typeface="+mn-ea"/>
                <a:sym typeface="+mn-lt"/>
              </a:rPr>
              <a:t>要确定一次函数，需求出</a:t>
            </a:r>
            <a:r>
              <a:rPr lang="en-US" altLang="zh-CN" sz="1400" dirty="0">
                <a:cs typeface="+mn-ea"/>
                <a:sym typeface="+mn-lt"/>
              </a:rPr>
              <a:t>k</a:t>
            </a:r>
            <a:r>
              <a:rPr lang="zh-CN" altLang="en-US" sz="1400" dirty="0">
                <a:cs typeface="+mn-ea"/>
                <a:sym typeface="+mn-lt"/>
              </a:rPr>
              <a:t>、</a:t>
            </a:r>
            <a:r>
              <a:rPr lang="en-US" altLang="zh-CN" sz="1400" dirty="0">
                <a:cs typeface="+mn-ea"/>
                <a:sym typeface="+mn-lt"/>
              </a:rPr>
              <a:t>b</a:t>
            </a:r>
            <a:r>
              <a:rPr lang="zh-CN" altLang="en-US" sz="1400" dirty="0">
                <a:cs typeface="+mn-ea"/>
                <a:sym typeface="+mn-lt"/>
              </a:rPr>
              <a:t>的值，用待定系数法，由两点（两点连线不与坐标轴平行）的坐标，列出关于</a:t>
            </a:r>
            <a:r>
              <a:rPr lang="en-US" altLang="zh-CN" sz="1400" dirty="0">
                <a:cs typeface="+mn-ea"/>
                <a:sym typeface="+mn-lt"/>
              </a:rPr>
              <a:t>k</a:t>
            </a:r>
            <a:r>
              <a:rPr lang="zh-CN" altLang="en-US" sz="1400" dirty="0">
                <a:cs typeface="+mn-ea"/>
                <a:sym typeface="+mn-lt"/>
              </a:rPr>
              <a:t>、</a:t>
            </a:r>
            <a:r>
              <a:rPr lang="en-US" altLang="zh-CN" sz="1400" dirty="0">
                <a:cs typeface="+mn-ea"/>
                <a:sym typeface="+mn-lt"/>
              </a:rPr>
              <a:t>b</a:t>
            </a:r>
            <a:r>
              <a:rPr lang="zh-CN" altLang="en-US" sz="1400" dirty="0">
                <a:cs typeface="+mn-ea"/>
                <a:sym typeface="+mn-lt"/>
              </a:rPr>
              <a:t>的二元一次方程组求出</a:t>
            </a:r>
            <a:r>
              <a:rPr lang="en-US" altLang="zh-CN" sz="1400" dirty="0">
                <a:cs typeface="+mn-ea"/>
                <a:sym typeface="+mn-lt"/>
              </a:rPr>
              <a:t>k</a:t>
            </a:r>
            <a:r>
              <a:rPr lang="zh-CN" altLang="en-US" sz="1400" dirty="0">
                <a:cs typeface="+mn-ea"/>
                <a:sym typeface="+mn-lt"/>
              </a:rPr>
              <a:t>、</a:t>
            </a:r>
            <a:r>
              <a:rPr lang="en-US" altLang="zh-CN" sz="1400" dirty="0">
                <a:cs typeface="+mn-ea"/>
                <a:sym typeface="+mn-lt"/>
              </a:rPr>
              <a:t>b</a:t>
            </a:r>
            <a:r>
              <a:rPr lang="zh-CN" altLang="en-US" sz="1400" dirty="0">
                <a:cs typeface="+mn-ea"/>
                <a:sym typeface="+mn-lt"/>
              </a:rPr>
              <a:t>的值。类似要确定二次函数，需求出</a:t>
            </a:r>
            <a:r>
              <a:rPr lang="en-US" altLang="zh-CN" sz="1400" dirty="0">
                <a:cs typeface="+mn-ea"/>
                <a:sym typeface="+mn-lt"/>
              </a:rPr>
              <a:t>a</a:t>
            </a:r>
            <a:r>
              <a:rPr lang="zh-CN" altLang="en-US" sz="1400" dirty="0">
                <a:cs typeface="+mn-ea"/>
                <a:sym typeface="+mn-lt"/>
              </a:rPr>
              <a:t>、</a:t>
            </a:r>
            <a:r>
              <a:rPr lang="en-US" altLang="zh-CN" sz="1400" dirty="0">
                <a:cs typeface="+mn-ea"/>
                <a:sym typeface="+mn-lt"/>
              </a:rPr>
              <a:t>b</a:t>
            </a:r>
            <a:r>
              <a:rPr lang="zh-CN" altLang="en-US" sz="1400" dirty="0">
                <a:cs typeface="+mn-ea"/>
                <a:sym typeface="+mn-lt"/>
              </a:rPr>
              <a:t>、</a:t>
            </a:r>
            <a:r>
              <a:rPr lang="en-US" altLang="zh-CN" sz="1400" dirty="0">
                <a:cs typeface="+mn-ea"/>
                <a:sym typeface="+mn-lt"/>
              </a:rPr>
              <a:t>c</a:t>
            </a:r>
            <a:r>
              <a:rPr lang="zh-CN" altLang="en-US" sz="1400" dirty="0">
                <a:cs typeface="+mn-ea"/>
                <a:sym typeface="+mn-lt"/>
              </a:rPr>
              <a:t>的值，用待定系数法，由三点（</a:t>
            </a:r>
            <a:r>
              <a:rPr lang="zh-CN" altLang="en-US" sz="1400" b="1" dirty="0">
                <a:cs typeface="+mn-ea"/>
                <a:sym typeface="+mn-lt"/>
              </a:rPr>
              <a:t>任意两点连线不与坐标轴平行</a:t>
            </a:r>
            <a:r>
              <a:rPr lang="zh-CN" altLang="en-US" sz="1400" dirty="0">
                <a:cs typeface="+mn-ea"/>
                <a:sym typeface="+mn-lt"/>
              </a:rPr>
              <a:t>）的坐标，列出关于</a:t>
            </a:r>
            <a:r>
              <a:rPr lang="en-US" altLang="zh-CN" sz="1400" dirty="0">
                <a:cs typeface="+mn-ea"/>
                <a:sym typeface="+mn-lt"/>
              </a:rPr>
              <a:t>a</a:t>
            </a:r>
            <a:r>
              <a:rPr lang="zh-CN" altLang="en-US" sz="1400" dirty="0">
                <a:cs typeface="+mn-ea"/>
                <a:sym typeface="+mn-lt"/>
              </a:rPr>
              <a:t>、</a:t>
            </a:r>
            <a:r>
              <a:rPr lang="en-US" altLang="zh-CN" sz="1400" dirty="0">
                <a:cs typeface="+mn-ea"/>
                <a:sym typeface="+mn-lt"/>
              </a:rPr>
              <a:t>b</a:t>
            </a:r>
            <a:r>
              <a:rPr lang="zh-CN" altLang="en-US" sz="1400" dirty="0">
                <a:cs typeface="+mn-ea"/>
                <a:sym typeface="+mn-lt"/>
              </a:rPr>
              <a:t>、</a:t>
            </a:r>
            <a:r>
              <a:rPr lang="en-US" altLang="zh-CN" sz="1400" dirty="0">
                <a:cs typeface="+mn-ea"/>
                <a:sym typeface="+mn-lt"/>
              </a:rPr>
              <a:t>c</a:t>
            </a:r>
            <a:r>
              <a:rPr lang="zh-CN" altLang="en-US" sz="1400" dirty="0">
                <a:cs typeface="+mn-ea"/>
                <a:sym typeface="+mn-lt"/>
              </a:rPr>
              <a:t>的三元一次方程组求出</a:t>
            </a:r>
            <a:r>
              <a:rPr lang="en-US" altLang="zh-CN" sz="1400" dirty="0">
                <a:cs typeface="+mn-ea"/>
                <a:sym typeface="+mn-lt"/>
              </a:rPr>
              <a:t>a</a:t>
            </a:r>
            <a:r>
              <a:rPr lang="zh-CN" altLang="en-US" sz="1400" dirty="0">
                <a:cs typeface="+mn-ea"/>
                <a:sym typeface="+mn-lt"/>
              </a:rPr>
              <a:t>、</a:t>
            </a:r>
            <a:r>
              <a:rPr lang="en-US" altLang="zh-CN" sz="1400" dirty="0">
                <a:cs typeface="+mn-ea"/>
                <a:sym typeface="+mn-lt"/>
              </a:rPr>
              <a:t>b</a:t>
            </a:r>
            <a:r>
              <a:rPr lang="zh-CN" altLang="en-US" sz="1400" dirty="0">
                <a:cs typeface="+mn-ea"/>
                <a:sym typeface="+mn-lt"/>
              </a:rPr>
              <a:t>、</a:t>
            </a:r>
            <a:r>
              <a:rPr lang="en-US" altLang="zh-CN" sz="1400" dirty="0">
                <a:cs typeface="+mn-ea"/>
                <a:sym typeface="+mn-lt"/>
              </a:rPr>
              <a:t>c</a:t>
            </a:r>
            <a:r>
              <a:rPr lang="zh-CN" altLang="en-US" sz="1400" dirty="0">
                <a:cs typeface="+mn-ea"/>
                <a:sym typeface="+mn-lt"/>
              </a:rPr>
              <a:t>的值。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4787990" y="4997397"/>
                <a:ext cx="1816010" cy="884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𝑎</m:t>
                                </m:r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−</m:t>
                                </m:r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𝑏</m:t>
                                </m:r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c</m:t>
                                </m:r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=10</m:t>
                                </m:r>
                              </m:e>
                            </m:mr>
                            <m:mr>
                              <m:e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𝑎</m:t>
                                </m:r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+</m:t>
                                </m:r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𝑏</m:t>
                                </m:r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+</m:t>
                                </m:r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𝑐</m:t>
                                </m:r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=4</m:t>
                                </m:r>
                              </m:e>
                            </m:mr>
                            <m:mr>
                              <m:e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4</m:t>
                                </m:r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𝑎</m:t>
                                </m:r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+2</m:t>
                                </m:r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𝑏</m:t>
                                </m:r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+</m:t>
                                </m:r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𝑐</m:t>
                                </m:r>
                                <m:r>
                                  <a:rPr lang="zh-CN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=7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CN" altLang="en-US" sz="1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7990" y="4997397"/>
                <a:ext cx="1816010" cy="88428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文本框 73"/>
              <p:cNvSpPr txBox="1"/>
              <p:nvPr/>
            </p:nvSpPr>
            <p:spPr>
              <a:xfrm>
                <a:off x="2346593" y="6033804"/>
                <a:ext cx="6384889" cy="4194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解得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a=2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b=-3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c=5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，所以二次函数为</a:t>
                </a:r>
                <a14:m>
                  <m:oMath xmlns:m="http://schemas.openxmlformats.org/officeDocument/2006/math">
                    <m:r>
                      <a:rPr lang="zh-CN" alt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=2</m:t>
                    </m:r>
                    <m:sSup>
                      <m:sSupPr>
                        <m:ctrlP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zh-CN" alt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−3</m:t>
                    </m:r>
                    <m:r>
                      <a:rPr lang="zh-CN" alt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zh-CN" altLang="en-US" sz="2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+5</m:t>
                    </m:r>
                  </m:oMath>
                </a14:m>
                <a:endParaRPr lang="zh-CN" altLang="en-US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4" name="文本框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6593" y="6033804"/>
                <a:ext cx="6384889" cy="419474"/>
              </a:xfrm>
              <a:prstGeom prst="rect">
                <a:avLst/>
              </a:prstGeom>
              <a:blipFill rotWithShape="1">
                <a:blip r:embed="rId4"/>
                <a:stretch>
                  <a:fillRect l="-2483" r="-764" b="-362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文本框 74"/>
              <p:cNvSpPr txBox="1"/>
              <p:nvPr/>
            </p:nvSpPr>
            <p:spPr>
              <a:xfrm>
                <a:off x="3983924" y="4378016"/>
                <a:ext cx="3424142" cy="4194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设二次函数为</a:t>
                </a:r>
                <a14:m>
                  <m:oMath xmlns:m="http://schemas.openxmlformats.org/officeDocument/2006/math">
                    <m:r>
                      <a:rPr lang="zh-CN" alt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</m:t>
                    </m:r>
                    <m:sSup>
                      <m:sSupPr>
                        <m:ctrlP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zh-CN" alt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m:rPr>
                        <m:sty m:val="p"/>
                      </m:rPr>
                      <a:rPr lang="en-US" altLang="zh-CN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b</m:t>
                    </m:r>
                    <m:r>
                      <a:rPr lang="zh-CN" alt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zh-CN" altLang="en-US" sz="2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m:rPr>
                        <m:sty m:val="p"/>
                      </m:rPr>
                      <a:rPr lang="en-US" altLang="zh-CN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c</m:t>
                    </m:r>
                  </m:oMath>
                </a14:m>
                <a:endParaRPr lang="zh-CN" altLang="en-US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5" name="文本框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3924" y="4378016"/>
                <a:ext cx="3424142" cy="419474"/>
              </a:xfrm>
              <a:prstGeom prst="rect">
                <a:avLst/>
              </a:prstGeom>
              <a:blipFill rotWithShape="1">
                <a:blip r:embed="rId5"/>
                <a:stretch>
                  <a:fillRect l="-4635" r="-1426" b="-376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11" name="TextBox 6"/>
          <p:cNvSpPr txBox="1"/>
          <p:nvPr/>
        </p:nvSpPr>
        <p:spPr>
          <a:xfrm>
            <a:off x="878636" y="389457"/>
            <a:ext cx="5681821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1219200">
              <a:defRPr/>
            </a:pPr>
            <a:r>
              <a:rPr lang="zh-CN" altLang="en-US" sz="2800" dirty="0">
                <a:ln w="6350">
                  <a:noFill/>
                </a:ln>
                <a:cs typeface="+mn-ea"/>
                <a:sym typeface="+mn-lt"/>
              </a:rPr>
              <a:t>探究（选学）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74" grpId="0"/>
      <p:bldP spid="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544073" y="977681"/>
            <a:ext cx="11584516" cy="547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585" tIns="47792" rIns="95585" bIns="47792">
            <a:spAutoFit/>
          </a:bodyPr>
          <a:lstStyle>
            <a:lvl1pPr defTabSz="71755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582930" indent="-224155" defTabSz="71755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895350" indent="-177800" defTabSz="717550">
              <a:spcBef>
                <a:spcPct val="2000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254125" indent="-179705" defTabSz="7175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612900" indent="-179705" defTabSz="71755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070100" indent="-179705" defTabSz="7175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527300" indent="-179705" defTabSz="7175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984500" indent="-179705" defTabSz="7175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441700" indent="-179705" defTabSz="7175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56945">
              <a:lnSpc>
                <a:spcPct val="250000"/>
              </a:lnSpc>
              <a:spcBef>
                <a:spcPct val="0"/>
              </a:spcBef>
              <a:buNone/>
            </a:pP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求出下列抛物线的开口方向，对称轴和顶点坐标．</a:t>
            </a:r>
          </a:p>
          <a:p>
            <a:pPr defTabSz="956945">
              <a:lnSpc>
                <a:spcPct val="250000"/>
              </a:lnSpc>
              <a:spcBef>
                <a:spcPct val="0"/>
              </a:spcBef>
              <a:buNone/>
            </a:pP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1)y=2x</a:t>
            </a:r>
            <a:r>
              <a:rPr lang="en-US" altLang="zh-CN" sz="2400" baseline="50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-4x+5 </a:t>
            </a:r>
          </a:p>
          <a:p>
            <a:pPr defTabSz="956945">
              <a:lnSpc>
                <a:spcPct val="250000"/>
              </a:lnSpc>
              <a:spcBef>
                <a:spcPct val="0"/>
              </a:spcBef>
              <a:buNone/>
            </a:pP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2)y=-x</a:t>
            </a:r>
            <a:r>
              <a:rPr lang="en-US" altLang="zh-CN" sz="2400" baseline="50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+2x-3 </a:t>
            </a:r>
          </a:p>
          <a:p>
            <a:pPr defTabSz="956945">
              <a:lnSpc>
                <a:spcPct val="250000"/>
              </a:lnSpc>
              <a:spcBef>
                <a:spcPct val="0"/>
              </a:spcBef>
              <a:buNone/>
            </a:pP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3)y=3x</a:t>
            </a:r>
            <a:r>
              <a:rPr lang="en-US" altLang="zh-CN" sz="2400" baseline="50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+2x</a:t>
            </a:r>
          </a:p>
          <a:p>
            <a:pPr defTabSz="956945">
              <a:lnSpc>
                <a:spcPct val="250000"/>
              </a:lnSpc>
              <a:spcBef>
                <a:spcPct val="0"/>
              </a:spcBef>
              <a:buNone/>
            </a:pP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4)y=-x</a:t>
            </a:r>
            <a:r>
              <a:rPr lang="en-US" altLang="zh-CN" sz="2400" baseline="50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-2x</a:t>
            </a:r>
          </a:p>
          <a:p>
            <a:pPr defTabSz="956945">
              <a:lnSpc>
                <a:spcPct val="250000"/>
              </a:lnSpc>
              <a:spcBef>
                <a:spcPct val="0"/>
              </a:spcBef>
              <a:buNone/>
            </a:pP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5)y=-2x</a:t>
            </a:r>
            <a:r>
              <a:rPr lang="en-US" altLang="zh-CN" sz="2400" baseline="50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+8x-8</a:t>
            </a:r>
            <a:endParaRPr lang="zh-CN" altLang="en-US" sz="24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TextBox 28"/>
          <p:cNvSpPr txBox="1">
            <a:spLocks noChangeArrowheads="1"/>
          </p:cNvSpPr>
          <p:nvPr/>
        </p:nvSpPr>
        <p:spPr bwMode="auto">
          <a:xfrm>
            <a:off x="3332692" y="2273797"/>
            <a:ext cx="5526616" cy="46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85" tIns="47792" rIns="95585" bIns="47792">
            <a:spAutoFit/>
          </a:bodyPr>
          <a:lstStyle>
            <a:lvl1pPr defTabSz="71755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582930" indent="-224155" defTabSz="71755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895350" indent="-177800" defTabSz="717550">
              <a:spcBef>
                <a:spcPct val="2000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254125" indent="-179705" defTabSz="7175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612900" indent="-179705" defTabSz="71755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070100" indent="-179705" defTabSz="7175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527300" indent="-179705" defTabSz="7175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984500" indent="-179705" defTabSz="7175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441700" indent="-179705" defTabSz="7175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56945">
              <a:spcBef>
                <a:spcPct val="0"/>
              </a:spcBef>
              <a:buNone/>
            </a:pPr>
            <a:r>
              <a:rPr lang="zh-CN" altLang="en-US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开口向上，</a:t>
            </a:r>
            <a:r>
              <a:rPr lang="en-US" altLang="zh-CN" sz="2400" i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x </a:t>
            </a:r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= 1</a:t>
            </a:r>
            <a:r>
              <a:rPr lang="zh-CN" altLang="en-US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，（</a:t>
            </a:r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， </a:t>
            </a:r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</a:p>
        </p:txBody>
      </p:sp>
      <p:sp>
        <p:nvSpPr>
          <p:cNvPr id="15" name="TextBox 29"/>
          <p:cNvSpPr txBox="1">
            <a:spLocks noChangeArrowheads="1"/>
          </p:cNvSpPr>
          <p:nvPr/>
        </p:nvSpPr>
        <p:spPr bwMode="auto">
          <a:xfrm>
            <a:off x="3332692" y="3161189"/>
            <a:ext cx="5526616" cy="46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85" tIns="47792" rIns="95585" bIns="47792">
            <a:spAutoFit/>
          </a:bodyPr>
          <a:lstStyle>
            <a:lvl1pPr defTabSz="71755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582930" indent="-224155" defTabSz="71755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895350" indent="-177800" defTabSz="717550">
              <a:spcBef>
                <a:spcPct val="2000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254125" indent="-179705" defTabSz="7175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612900" indent="-179705" defTabSz="71755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070100" indent="-179705" defTabSz="7175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527300" indent="-179705" defTabSz="7175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984500" indent="-179705" defTabSz="7175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441700" indent="-179705" defTabSz="7175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56945">
              <a:spcBef>
                <a:spcPct val="0"/>
              </a:spcBef>
              <a:buNone/>
            </a:pPr>
            <a:r>
              <a:rPr lang="zh-CN" altLang="en-US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开口向下，</a:t>
            </a:r>
            <a:r>
              <a:rPr lang="en-US" altLang="zh-CN" sz="2400" i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x </a:t>
            </a:r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= 1</a:t>
            </a:r>
            <a:r>
              <a:rPr lang="zh-CN" altLang="en-US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，（</a:t>
            </a:r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-2</a:t>
            </a:r>
            <a:r>
              <a:rPr lang="zh-CN" altLang="en-US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28"/>
              <p:cNvSpPr txBox="1">
                <a:spLocks noChangeArrowheads="1"/>
              </p:cNvSpPr>
              <p:nvPr/>
            </p:nvSpPr>
            <p:spPr bwMode="auto">
              <a:xfrm>
                <a:off x="3332692" y="4048581"/>
                <a:ext cx="5526616" cy="629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5585" tIns="47792" rIns="95585" bIns="47792">
                <a:spAutoFit/>
              </a:bodyPr>
              <a:lstStyle>
                <a:lvl1pPr defTabSz="71755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582613" indent="-223838" defTabSz="7175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895350" indent="-177800" defTabSz="71755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9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254125" indent="-179388" defTabSz="7175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1612900" indent="-179388" defTabSz="71755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070100" indent="-179388" defTabSz="7175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527300" indent="-179388" defTabSz="7175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2984500" indent="-179388" defTabSz="7175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441700" indent="-179388" defTabSz="7175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56709">
                  <a:spcBef>
                    <a:spcPct val="0"/>
                  </a:spcBef>
                  <a:buNone/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开口向上，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x 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  <m:r>
                      <a:rPr lang="en-US" altLang="zh-CN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2400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，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(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  <m:r>
                      <a:rPr lang="en-US" altLang="zh-CN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,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 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  <m:r>
                      <a:rPr lang="en-US" altLang="zh-CN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)</a:t>
                </a:r>
                <a:endParaRPr lang="zh-CN" altLang="en-US" sz="2400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6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32692" y="4048581"/>
                <a:ext cx="5526616" cy="629997"/>
              </a:xfrm>
              <a:prstGeom prst="rect">
                <a:avLst/>
              </a:prstGeom>
              <a:blipFill rotWithShape="1">
                <a:blip r:embed="rId3"/>
                <a:stretch>
                  <a:fillRect l="-1656" b="-873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17" name="TextBox 29"/>
          <p:cNvSpPr txBox="1">
            <a:spLocks noChangeArrowheads="1"/>
          </p:cNvSpPr>
          <p:nvPr/>
        </p:nvSpPr>
        <p:spPr bwMode="auto">
          <a:xfrm>
            <a:off x="3332692" y="5100121"/>
            <a:ext cx="5526616" cy="46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85" tIns="47792" rIns="95585" bIns="47792">
            <a:spAutoFit/>
          </a:bodyPr>
          <a:lstStyle>
            <a:lvl1pPr defTabSz="71755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582930" indent="-224155" defTabSz="71755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895350" indent="-177800" defTabSz="717550">
              <a:spcBef>
                <a:spcPct val="2000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254125" indent="-179705" defTabSz="7175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612900" indent="-179705" defTabSz="71755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070100" indent="-179705" defTabSz="7175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527300" indent="-179705" defTabSz="7175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984500" indent="-179705" defTabSz="7175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441700" indent="-179705" defTabSz="7175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56945">
              <a:spcBef>
                <a:spcPct val="0"/>
              </a:spcBef>
              <a:buNone/>
            </a:pPr>
            <a:r>
              <a:rPr lang="zh-CN" altLang="en-US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开口向下，</a:t>
            </a:r>
            <a:r>
              <a:rPr lang="en-US" altLang="zh-CN" sz="2400" i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x </a:t>
            </a:r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= -1</a:t>
            </a:r>
            <a:r>
              <a:rPr lang="zh-CN" altLang="en-US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，（</a:t>
            </a:r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-1,1</a:t>
            </a:r>
            <a:r>
              <a:rPr lang="zh-CN" altLang="en-US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</a:p>
        </p:txBody>
      </p:sp>
      <p:sp>
        <p:nvSpPr>
          <p:cNvPr id="19" name="TextBox 29"/>
          <p:cNvSpPr txBox="1">
            <a:spLocks noChangeArrowheads="1"/>
          </p:cNvSpPr>
          <p:nvPr/>
        </p:nvSpPr>
        <p:spPr bwMode="auto">
          <a:xfrm>
            <a:off x="3332692" y="5987514"/>
            <a:ext cx="5526616" cy="46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85" tIns="47792" rIns="95585" bIns="47792">
            <a:spAutoFit/>
          </a:bodyPr>
          <a:lstStyle>
            <a:lvl1pPr defTabSz="71755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582930" indent="-224155" defTabSz="71755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895350" indent="-177800" defTabSz="717550">
              <a:spcBef>
                <a:spcPct val="2000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254125" indent="-179705" defTabSz="7175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612900" indent="-179705" defTabSz="71755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070100" indent="-179705" defTabSz="7175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527300" indent="-179705" defTabSz="7175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984500" indent="-179705" defTabSz="7175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441700" indent="-179705" defTabSz="7175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56945">
              <a:spcBef>
                <a:spcPct val="0"/>
              </a:spcBef>
              <a:buNone/>
            </a:pPr>
            <a:r>
              <a:rPr lang="zh-CN" altLang="en-US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开口向下，</a:t>
            </a:r>
            <a:r>
              <a:rPr lang="en-US" altLang="zh-CN" sz="2400" i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x </a:t>
            </a:r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= 2</a:t>
            </a:r>
            <a:r>
              <a:rPr lang="zh-CN" altLang="en-US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，（</a:t>
            </a:r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2,0</a:t>
            </a:r>
            <a:r>
              <a:rPr lang="zh-CN" altLang="en-US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</a:p>
        </p:txBody>
      </p:sp>
      <p:sp>
        <p:nvSpPr>
          <p:cNvPr id="11" name="TextBox 6"/>
          <p:cNvSpPr txBox="1"/>
          <p:nvPr/>
        </p:nvSpPr>
        <p:spPr>
          <a:xfrm>
            <a:off x="878636" y="389457"/>
            <a:ext cx="5681821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1219200">
              <a:defRPr/>
            </a:pPr>
            <a:r>
              <a:rPr lang="zh-CN" altLang="en-US" sz="2800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10305"/>
          <p:cNvSpPr>
            <a:spLocks noChangeArrowheads="1"/>
          </p:cNvSpPr>
          <p:nvPr/>
        </p:nvSpPr>
        <p:spPr bwMode="auto">
          <a:xfrm>
            <a:off x="878636" y="1146402"/>
            <a:ext cx="9903519" cy="2932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若把抛物线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y=x</a:t>
            </a:r>
            <a:r>
              <a:rPr lang="en-US" altLang="zh-CN" sz="24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+bx+c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向左平移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个单位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再向上平移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个单位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得抛物线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y=x</a:t>
            </a:r>
            <a:r>
              <a:rPr lang="en-US" altLang="zh-CN" sz="24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-2x+1,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则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(   )                       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2400" dirty="0" err="1">
                <a:solidFill>
                  <a:prstClr val="black"/>
                </a:solidFill>
                <a:cs typeface="+mn-ea"/>
                <a:sym typeface="+mn-lt"/>
              </a:rPr>
              <a:t>A.b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=2,c=6              </a:t>
            </a:r>
            <a:r>
              <a:rPr lang="en-US" altLang="zh-CN" sz="2400" dirty="0" err="1">
                <a:solidFill>
                  <a:prstClr val="black"/>
                </a:solidFill>
                <a:cs typeface="+mn-ea"/>
                <a:sym typeface="+mn-lt"/>
              </a:rPr>
              <a:t>B.b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=-6,c=6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2400" dirty="0" err="1">
                <a:solidFill>
                  <a:prstClr val="black"/>
                </a:solidFill>
                <a:cs typeface="+mn-ea"/>
                <a:sym typeface="+mn-lt"/>
              </a:rPr>
              <a:t>C.b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=-8 ,c=18           </a:t>
            </a:r>
            <a:r>
              <a:rPr lang="en-US" altLang="zh-CN" sz="2400" dirty="0" err="1">
                <a:solidFill>
                  <a:prstClr val="black"/>
                </a:solidFill>
                <a:cs typeface="+mn-ea"/>
                <a:sym typeface="+mn-lt"/>
              </a:rPr>
              <a:t>D.b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=-8,c=18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878636" y="4312468"/>
                <a:ext cx="9903519" cy="11530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[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分析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]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抛物线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y=x</a:t>
                </a:r>
                <a:r>
                  <a:rPr lang="en-US" altLang="zh-CN" sz="24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-2x+1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化简成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y=a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zh-CN" sz="2400" dirty="0">
                            <a:solidFill>
                              <a:schemeClr val="tx1"/>
                            </a:solidFill>
                            <a:cs typeface="+mn-ea"/>
                            <a:sym typeface="+mn-lt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altLang="zh-CN" sz="2400" dirty="0">
                            <a:solidFill>
                              <a:schemeClr val="tx1"/>
                            </a:solidFill>
                            <a:cs typeface="+mn-ea"/>
                            <a:sym typeface="+mn-lt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h</m:t>
                        </m:r>
                        <m:r>
                          <a:rPr lang="en-US" altLang="zh-CN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+k</a:t>
                </a:r>
                <a:r>
                  <a:rPr lang="zh-CN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的形式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为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y=(x-1)</a:t>
                </a:r>
                <a:r>
                  <a:rPr lang="en-US" altLang="zh-CN" sz="24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 ,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先向下平移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个单位，再向右平移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个单位后得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y=(x-3)</a:t>
                </a:r>
                <a:r>
                  <a:rPr lang="en-US" altLang="zh-CN" sz="24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-3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，所以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b=-6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c=6</a:t>
                </a:r>
                <a:endParaRPr lang="zh-CN" altLang="en-US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636" y="4312468"/>
                <a:ext cx="9903519" cy="1153008"/>
              </a:xfrm>
              <a:prstGeom prst="rect">
                <a:avLst/>
              </a:prstGeom>
              <a:blipFill rotWithShape="1">
                <a:blip r:embed="rId3"/>
                <a:stretch>
                  <a:fillRect l="-923" b="-110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6" name="笑脸 5"/>
          <p:cNvSpPr/>
          <p:nvPr/>
        </p:nvSpPr>
        <p:spPr>
          <a:xfrm>
            <a:off x="3334535" y="2797055"/>
            <a:ext cx="385011" cy="458345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878636" y="389457"/>
            <a:ext cx="5681821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1219200">
              <a:defRPr/>
            </a:pPr>
            <a:r>
              <a:rPr lang="zh-CN" altLang="en-US" sz="2800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39609" y="1280583"/>
            <a:ext cx="10940715" cy="1259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sz="2665" dirty="0">
                <a:solidFill>
                  <a:prstClr val="black"/>
                </a:solidFill>
                <a:cs typeface="+mn-ea"/>
                <a:sym typeface="+mn-lt"/>
              </a:rPr>
              <a:t>若一次函数 </a:t>
            </a:r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y= ax + b </a:t>
            </a:r>
            <a:r>
              <a:rPr lang="zh-CN" altLang="en-US" sz="2665" dirty="0">
                <a:solidFill>
                  <a:prstClr val="black"/>
                </a:solidFill>
                <a:cs typeface="+mn-ea"/>
                <a:sym typeface="+mn-lt"/>
              </a:rPr>
              <a:t>的图象经过第二、三、四象限，则二次函数</a:t>
            </a:r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y = ax</a:t>
            </a:r>
            <a:r>
              <a:rPr lang="en-US" altLang="zh-CN" sz="2665" baseline="30000" dirty="0">
                <a:solidFill>
                  <a:prstClr val="black"/>
                </a:solidFill>
                <a:cs typeface="+mn-ea"/>
                <a:sym typeface="+mn-lt"/>
              </a:rPr>
              <a:t>2 </a:t>
            </a:r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+ bx - 3</a:t>
            </a:r>
            <a:r>
              <a:rPr lang="zh-CN" altLang="en-US" sz="2665" dirty="0">
                <a:solidFill>
                  <a:prstClr val="black"/>
                </a:solidFill>
                <a:cs typeface="+mn-ea"/>
                <a:sym typeface="+mn-lt"/>
              </a:rPr>
              <a:t>的大致图象是     </a:t>
            </a:r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(    )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58592" y="2762368"/>
            <a:ext cx="9102749" cy="2448373"/>
          </a:xfrm>
          <a:prstGeom prst="rect">
            <a:avLst/>
          </a:prstGeom>
        </p:spPr>
      </p:pic>
      <p:sp>
        <p:nvSpPr>
          <p:cNvPr id="7" name="笑脸 6"/>
          <p:cNvSpPr/>
          <p:nvPr/>
        </p:nvSpPr>
        <p:spPr>
          <a:xfrm>
            <a:off x="7223531" y="4821800"/>
            <a:ext cx="385012" cy="458345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939609" y="5544615"/>
                <a:ext cx="11671403" cy="541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[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分析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]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一次函数进过二、三、四象限，说明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a&lt;0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b&lt;0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，所以</a:t>
                </a:r>
                <a:r>
                  <a:rPr lang="en-US" altLang="zh-CN" sz="20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𝒃</m:t>
                        </m:r>
                      </m:num>
                      <m:den>
                        <m:r>
                          <a:rPr lang="zh-CN" altLang="en-US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  <m:r>
                          <a:rPr lang="zh-CN" altLang="en-US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</m:den>
                    </m:f>
                    <m:r>
                      <a:rPr lang="en-US" altLang="zh-CN" sz="20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&lt;</m:t>
                    </m:r>
                    <m:r>
                      <a:rPr lang="en-US" altLang="zh-CN" sz="20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𝟎</m:t>
                    </m:r>
                    <m:r>
                      <a:rPr lang="zh-CN" altLang="en-US" sz="20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，对称轴</m:t>
                    </m:r>
                  </m:oMath>
                </a14:m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在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y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轴的左侧。</a:t>
                </a:r>
                <a:endParaRPr lang="en-US" altLang="zh-CN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609" y="5544615"/>
                <a:ext cx="11671403" cy="541623"/>
              </a:xfrm>
              <a:prstGeom prst="rect">
                <a:avLst/>
              </a:prstGeom>
              <a:blipFill rotWithShape="1">
                <a:blip r:embed="rId4"/>
                <a:stretch>
                  <a:fillRect l="-522" b="-90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9" name="TextBox 6"/>
          <p:cNvSpPr txBox="1"/>
          <p:nvPr/>
        </p:nvSpPr>
        <p:spPr>
          <a:xfrm>
            <a:off x="878636" y="389457"/>
            <a:ext cx="5681821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1219200">
              <a:defRPr/>
            </a:pPr>
            <a:r>
              <a:rPr lang="zh-CN" altLang="en-US" sz="2800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615431"/>
          <p:cNvSpPr txBox="1">
            <a:spLocks noChangeArrowheads="1"/>
          </p:cNvSpPr>
          <p:nvPr/>
        </p:nvSpPr>
        <p:spPr bwMode="auto">
          <a:xfrm>
            <a:off x="878636" y="1205158"/>
            <a:ext cx="1219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、请写出如图所示的抛物线的解析式：                              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352846" y="1671189"/>
            <a:ext cx="5520097" cy="4797354"/>
            <a:chOff x="0" y="1734840"/>
            <a:chExt cx="6546764" cy="5689600"/>
          </a:xfrm>
        </p:grpSpPr>
        <p:pic>
          <p:nvPicPr>
            <p:cNvPr id="5" name="图片 4" descr="27"/>
            <p:cNvPicPr>
              <a:picLocks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0800" y="2852440"/>
              <a:ext cx="3251200" cy="345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直接连接符 615438"/>
            <p:cNvSpPr>
              <a:spLocks noChangeShapeType="1"/>
            </p:cNvSpPr>
            <p:nvPr/>
          </p:nvSpPr>
          <p:spPr bwMode="auto">
            <a:xfrm>
              <a:off x="508000" y="6002040"/>
              <a:ext cx="5892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直接连接符 615439"/>
            <p:cNvSpPr>
              <a:spLocks noChangeShapeType="1"/>
            </p:cNvSpPr>
            <p:nvPr/>
          </p:nvSpPr>
          <p:spPr bwMode="auto">
            <a:xfrm flipV="1">
              <a:off x="1625600" y="2242840"/>
              <a:ext cx="0" cy="5080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" name="文本框 615442"/>
            <p:cNvSpPr txBox="1">
              <a:spLocks noChangeArrowheads="1"/>
            </p:cNvSpPr>
            <p:nvPr/>
          </p:nvSpPr>
          <p:spPr bwMode="auto">
            <a:xfrm>
              <a:off x="0" y="4986040"/>
              <a:ext cx="1632178" cy="502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zh-CN" altLang="en-US" sz="2665" b="1">
                  <a:solidFill>
                    <a:prstClr val="black"/>
                  </a:solidFill>
                  <a:cs typeface="+mn-ea"/>
                  <a:sym typeface="+mn-lt"/>
                </a:rPr>
                <a:t>（</a:t>
              </a:r>
              <a:r>
                <a:rPr lang="en-US" altLang="zh-CN" sz="2665" b="1">
                  <a:solidFill>
                    <a:prstClr val="black"/>
                  </a:solidFill>
                  <a:cs typeface="+mn-ea"/>
                  <a:sym typeface="+mn-lt"/>
                </a:rPr>
                <a:t>0</a:t>
              </a:r>
              <a:r>
                <a:rPr lang="zh-CN" altLang="en-US" sz="2665" b="1">
                  <a:solidFill>
                    <a:prstClr val="black"/>
                  </a:solidFill>
                  <a:cs typeface="+mn-ea"/>
                  <a:sym typeface="+mn-lt"/>
                </a:rPr>
                <a:t>，</a:t>
              </a:r>
              <a:r>
                <a:rPr lang="en-US" altLang="zh-CN" sz="2665" b="1">
                  <a:solidFill>
                    <a:prstClr val="black"/>
                  </a:solidFill>
                  <a:cs typeface="+mn-ea"/>
                  <a:sym typeface="+mn-lt"/>
                </a:rPr>
                <a:t>1</a:t>
              </a:r>
              <a:r>
                <a:rPr lang="zh-CN" altLang="en-US" sz="2665" b="1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</a:p>
          </p:txBody>
        </p:sp>
        <p:sp>
          <p:nvSpPr>
            <p:cNvPr id="10" name="文本框 615443"/>
            <p:cNvSpPr txBox="1">
              <a:spLocks noChangeArrowheads="1"/>
            </p:cNvSpPr>
            <p:nvPr/>
          </p:nvSpPr>
          <p:spPr bwMode="auto">
            <a:xfrm>
              <a:off x="2917824" y="2467207"/>
              <a:ext cx="1632178" cy="502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zh-CN" altLang="en-US" sz="2665" b="1" dirty="0">
                  <a:solidFill>
                    <a:prstClr val="black"/>
                  </a:solidFill>
                  <a:cs typeface="+mn-ea"/>
                  <a:sym typeface="+mn-lt"/>
                </a:rPr>
                <a:t>（</a:t>
              </a:r>
              <a:r>
                <a:rPr lang="en-US" altLang="zh-CN" sz="2665" b="1" dirty="0">
                  <a:solidFill>
                    <a:prstClr val="black"/>
                  </a:solidFill>
                  <a:cs typeface="+mn-ea"/>
                  <a:sym typeface="+mn-lt"/>
                </a:rPr>
                <a:t>2</a:t>
              </a:r>
              <a:r>
                <a:rPr lang="zh-CN" altLang="en-US" sz="2665" b="1" dirty="0">
                  <a:solidFill>
                    <a:prstClr val="black"/>
                  </a:solidFill>
                  <a:cs typeface="+mn-ea"/>
                  <a:sym typeface="+mn-lt"/>
                </a:rPr>
                <a:t>，</a:t>
              </a:r>
              <a:r>
                <a:rPr lang="en-US" altLang="zh-CN" sz="2665" b="1" dirty="0">
                  <a:solidFill>
                    <a:prstClr val="black"/>
                  </a:solidFill>
                  <a:cs typeface="+mn-ea"/>
                  <a:sym typeface="+mn-lt"/>
                </a:rPr>
                <a:t>4</a:t>
              </a:r>
              <a:r>
                <a:rPr lang="zh-CN" altLang="en-US" sz="2665" b="1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</a:p>
          </p:txBody>
        </p:sp>
        <p:sp>
          <p:nvSpPr>
            <p:cNvPr id="11" name="矩形 615444"/>
            <p:cNvSpPr>
              <a:spLocks noChangeArrowheads="1"/>
            </p:cNvSpPr>
            <p:nvPr/>
          </p:nvSpPr>
          <p:spPr bwMode="auto">
            <a:xfrm>
              <a:off x="6096000" y="5900440"/>
              <a:ext cx="450764" cy="666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zh-CN" sz="3735" b="1">
                  <a:solidFill>
                    <a:prstClr val="black"/>
                  </a:solidFill>
                  <a:cs typeface="+mn-ea"/>
                  <a:sym typeface="+mn-lt"/>
                </a:rPr>
                <a:t>x</a:t>
              </a:r>
            </a:p>
          </p:txBody>
        </p:sp>
        <p:sp>
          <p:nvSpPr>
            <p:cNvPr id="12" name="矩形 615445"/>
            <p:cNvSpPr>
              <a:spLocks noChangeArrowheads="1"/>
            </p:cNvSpPr>
            <p:nvPr/>
          </p:nvSpPr>
          <p:spPr bwMode="auto">
            <a:xfrm>
              <a:off x="1727200" y="2039640"/>
              <a:ext cx="447558" cy="666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zh-CN" sz="3735" b="1">
                  <a:solidFill>
                    <a:prstClr val="black"/>
                  </a:solidFill>
                  <a:cs typeface="+mn-ea"/>
                  <a:sym typeface="+mn-lt"/>
                </a:rPr>
                <a:t>y</a:t>
              </a:r>
            </a:p>
          </p:txBody>
        </p:sp>
        <p:sp>
          <p:nvSpPr>
            <p:cNvPr id="13" name="直接连接符 615447"/>
            <p:cNvSpPr>
              <a:spLocks noChangeShapeType="1"/>
            </p:cNvSpPr>
            <p:nvPr/>
          </p:nvSpPr>
          <p:spPr bwMode="auto">
            <a:xfrm>
              <a:off x="2946400" y="1734840"/>
              <a:ext cx="0" cy="568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2846939" y="2936051"/>
              <a:ext cx="198923" cy="1206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1528277" y="5308843"/>
              <a:ext cx="198923" cy="1206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TextBox 6"/>
          <p:cNvSpPr txBox="1"/>
          <p:nvPr/>
        </p:nvSpPr>
        <p:spPr>
          <a:xfrm>
            <a:off x="878636" y="389457"/>
            <a:ext cx="5681821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1219200">
              <a:defRPr/>
            </a:pPr>
            <a:r>
              <a:rPr lang="zh-CN" altLang="en-US" sz="2800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/>
              <p:cNvSpPr txBox="1"/>
              <p:nvPr/>
            </p:nvSpPr>
            <p:spPr>
              <a:xfrm>
                <a:off x="6913601" y="3119286"/>
                <a:ext cx="2614626" cy="27204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zh-CN" altLang="en-US" sz="2667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en-US" sz="2667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mPr>
                            <m:mr>
                              <m:e>
                                <m:eqArr>
                                  <m:eqArrPr>
                                    <m:ctrlPr>
                                      <a:rPr lang="en-US" altLang="zh-CN" sz="2667" b="1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+mn-ea"/>
                                        <a:sym typeface="+mn-lt"/>
                                      </a:rPr>
                                    </m:ctrlPr>
                                  </m:eqArr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altLang="zh-CN" sz="2667" b="1" dirty="0">
                                        <a:solidFill>
                                          <a:schemeClr val="tx1"/>
                                        </a:solidFill>
                                        <a:cs typeface="+mn-ea"/>
                                        <a:sym typeface="+mn-lt"/>
                                      </a:rPr>
                                      <m:t>− </m:t>
                                    </m:r>
                                    <m:f>
                                      <m:fPr>
                                        <m:ctrlPr>
                                          <a:rPr lang="zh-CN" altLang="en-US" sz="2667" b="1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cs typeface="+mn-ea"/>
                                            <a:sym typeface="+mn-lt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zh-CN" altLang="en-US" sz="2667" b="1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cs typeface="+mn-ea"/>
                                            <a:sym typeface="+mn-lt"/>
                                          </a:rPr>
                                          <m:t>𝒃</m:t>
                                        </m:r>
                                      </m:num>
                                      <m:den>
                                        <m:r>
                                          <a:rPr lang="zh-CN" altLang="en-US" sz="2667" b="1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cs typeface="+mn-ea"/>
                                            <a:sym typeface="+mn-lt"/>
                                          </a:rPr>
                                          <m:t>𝟐</m:t>
                                        </m:r>
                                        <m:r>
                                          <a:rPr lang="zh-CN" altLang="en-US" sz="2667" b="1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cs typeface="+mn-ea"/>
                                            <a:sym typeface="+mn-lt"/>
                                          </a:rPr>
                                          <m:t>𝒂</m:t>
                                        </m:r>
                                      </m:den>
                                    </m:f>
                                    <m:r>
                                      <a:rPr lang="en-US" altLang="zh-CN" sz="2667" b="1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+mn-ea"/>
                                        <a:sym typeface="+mn-lt"/>
                                      </a:rPr>
                                      <m:t>=2</m:t>
                                    </m:r>
                                  </m:e>
                                  <m:e>
                                    <m:r>
                                      <a:rPr lang="zh-CN" altLang="en-US" sz="2667" b="1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+mn-ea"/>
                                        <a:sym typeface="+mn-lt"/>
                                      </a:rPr>
                                      <m:t> </m:t>
                                    </m:r>
                                    <m:f>
                                      <m:fPr>
                                        <m:ctrlPr>
                                          <a:rPr lang="zh-CN" altLang="en-US" sz="2667" b="1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cs typeface="+mn-ea"/>
                                            <a:sym typeface="+mn-lt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zh-CN" altLang="en-US" sz="2667" b="1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cs typeface="+mn-ea"/>
                                            <a:sym typeface="+mn-lt"/>
                                          </a:rPr>
                                          <m:t>𝟒</m:t>
                                        </m:r>
                                        <m:r>
                                          <a:rPr lang="zh-CN" altLang="en-US" sz="2667" b="1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cs typeface="+mn-ea"/>
                                            <a:sym typeface="+mn-lt"/>
                                          </a:rPr>
                                          <m:t>𝒂𝒄</m:t>
                                        </m:r>
                                        <m:r>
                                          <a:rPr lang="zh-CN" altLang="en-US" sz="2667" b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cs typeface="+mn-ea"/>
                                            <a:sym typeface="+mn-lt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zh-CN" altLang="en-US" sz="2667" b="1" i="1" dirty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cs typeface="+mn-ea"/>
                                                <a:sym typeface="+mn-lt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zh-CN" altLang="en-US" sz="2667" b="1" i="1" dirty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cs typeface="+mn-ea"/>
                                                <a:sym typeface="+mn-lt"/>
                                              </a:rPr>
                                              <m:t>𝒃</m:t>
                                            </m:r>
                                          </m:e>
                                          <m:sup>
                                            <m:r>
                                              <a:rPr lang="zh-CN" altLang="en-US" sz="2667" b="1" i="1" dirty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cs typeface="+mn-ea"/>
                                                <a:sym typeface="+mn-lt"/>
                                              </a:rPr>
                                              <m:t>𝟐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r>
                                          <a:rPr lang="zh-CN" altLang="en-US" sz="2667" b="1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cs typeface="+mn-ea"/>
                                            <a:sym typeface="+mn-lt"/>
                                          </a:rPr>
                                          <m:t>𝟒</m:t>
                                        </m:r>
                                        <m:r>
                                          <a:rPr lang="en-US" altLang="zh-CN" sz="2667" b="1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cs typeface="+mn-ea"/>
                                            <a:sym typeface="+mn-lt"/>
                                          </a:rPr>
                                          <m:t>𝒂</m:t>
                                        </m:r>
                                      </m:den>
                                    </m:f>
                                    <m:r>
                                      <a:rPr lang="en-US" altLang="zh-CN" sz="2667" b="1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+mn-ea"/>
                                        <a:sym typeface="+mn-lt"/>
                                      </a:rPr>
                                      <m:t>=4</m:t>
                                    </m:r>
                                  </m:e>
                                </m:eqArr>
                                <m:r>
                                  <a:rPr lang="en-US" altLang="zh-CN" sz="2667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   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zh-CN" altLang="en-US" sz="2667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+mn-ea"/>
                                        <a:sym typeface="+mn-lt"/>
                                      </a:rPr>
                                    </m:ctrlPr>
                                  </m:eqArrPr>
                                  <m:e/>
                                  <m:e>
                                    <m:r>
                                      <a:rPr lang="zh-CN" altLang="en-US" sz="2667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+mn-ea"/>
                                        <a:sym typeface="+mn-lt"/>
                                      </a:rPr>
                                      <m:t>𝑐</m:t>
                                    </m:r>
                                    <m:r>
                                      <a:rPr lang="zh-CN" altLang="en-US" sz="2667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+mn-ea"/>
                                        <a:sym typeface="+mn-lt"/>
                                      </a:rPr>
                                      <m:t>=1</m:t>
                                    </m:r>
                                  </m:e>
                                </m:eqArr>
                              </m:e>
                            </m:mr>
                            <m:mr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zh-CN" altLang="en-US" sz="2667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2" name="文本框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3601" y="3119286"/>
                <a:ext cx="2614626" cy="272042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23" name="文本框 22"/>
          <p:cNvSpPr txBox="1"/>
          <p:nvPr/>
        </p:nvSpPr>
        <p:spPr>
          <a:xfrm>
            <a:off x="5552623" y="1985242"/>
            <a:ext cx="5338396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cs typeface="+mn-ea"/>
                <a:sym typeface="+mn-lt"/>
              </a:rPr>
              <a:t>[</a:t>
            </a:r>
            <a:r>
              <a:rPr lang="zh-CN" altLang="en-US" sz="2665" dirty="0">
                <a:cs typeface="+mn-ea"/>
                <a:sym typeface="+mn-lt"/>
              </a:rPr>
              <a:t>分析</a:t>
            </a:r>
            <a:r>
              <a:rPr lang="en-US" altLang="zh-CN" sz="2665" dirty="0">
                <a:cs typeface="+mn-ea"/>
                <a:sym typeface="+mn-lt"/>
              </a:rPr>
              <a:t>]</a:t>
            </a:r>
            <a:r>
              <a:rPr lang="zh-CN" altLang="en-US" sz="2665" dirty="0">
                <a:cs typeface="+mn-ea"/>
                <a:sym typeface="+mn-lt"/>
              </a:rPr>
              <a:t>关键在于求出</a:t>
            </a:r>
            <a:r>
              <a:rPr lang="en-US" altLang="zh-CN" sz="2665" dirty="0">
                <a:cs typeface="+mn-ea"/>
                <a:sym typeface="+mn-lt"/>
              </a:rPr>
              <a:t>a</a:t>
            </a:r>
            <a:r>
              <a:rPr lang="zh-CN" altLang="en-US" sz="2665" dirty="0">
                <a:cs typeface="+mn-ea"/>
                <a:sym typeface="+mn-lt"/>
              </a:rPr>
              <a:t>、</a:t>
            </a:r>
            <a:r>
              <a:rPr lang="en-US" altLang="zh-CN" sz="2665" dirty="0">
                <a:cs typeface="+mn-ea"/>
                <a:sym typeface="+mn-lt"/>
              </a:rPr>
              <a:t>b</a:t>
            </a:r>
            <a:r>
              <a:rPr lang="zh-CN" altLang="en-US" sz="2665" dirty="0">
                <a:cs typeface="+mn-ea"/>
                <a:sym typeface="+mn-lt"/>
              </a:rPr>
              <a:t>、</a:t>
            </a:r>
            <a:r>
              <a:rPr lang="en-US" altLang="zh-CN" sz="2665" dirty="0">
                <a:cs typeface="+mn-ea"/>
                <a:sym typeface="+mn-lt"/>
              </a:rPr>
              <a:t>c</a:t>
            </a:r>
            <a:r>
              <a:rPr lang="zh-CN" altLang="en-US" sz="2665" dirty="0">
                <a:cs typeface="+mn-ea"/>
                <a:sym typeface="+mn-lt"/>
              </a:rPr>
              <a:t>的值</a:t>
            </a:r>
            <a:endParaRPr lang="en-US" altLang="zh-CN" sz="2665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矩形 23"/>
              <p:cNvSpPr/>
              <p:nvPr/>
            </p:nvSpPr>
            <p:spPr>
              <a:xfrm>
                <a:off x="9079106" y="5253810"/>
                <a:ext cx="2771914" cy="18081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914377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</m:t>
                    </m:r>
                  </m:oMath>
                </a14:m>
                <a:r>
                  <a:rPr lang="en-US" altLang="zh-CN" sz="2400" i="1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  <m:r>
                      <a:rPr lang="zh-CN" alt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，</m:t>
                    </m:r>
                    <m:r>
                      <m:rPr>
                        <m:sty m:val="p"/>
                      </m:rPr>
                      <a:rPr lang="en-US" altLang="zh-CN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b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= </m:t>
                    </m:r>
                    <m:r>
                      <a:rPr lang="en-US" altLang="zh-CN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</m:t>
                    </m:r>
                    <m:r>
                      <a:rPr lang="zh-CN" alt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，</m:t>
                    </m:r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c=1</a:t>
                </a:r>
              </a:p>
              <a:p>
                <a:pPr algn="ctr"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解析式略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algn="ctr" defTabSz="914377">
                  <a:lnSpc>
                    <a:spcPct val="150000"/>
                  </a:lnSpc>
                </a:pPr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4" name="矩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9106" y="5253810"/>
                <a:ext cx="2771914" cy="1808187"/>
              </a:xfrm>
              <a:prstGeom prst="rect">
                <a:avLst/>
              </a:prstGeom>
              <a:blipFill rotWithShape="1">
                <a:blip r:embed="rId5"/>
                <a:stretch>
                  <a:fillRect r="-28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本框 24"/>
              <p:cNvSpPr txBox="1"/>
              <p:nvPr/>
            </p:nvSpPr>
            <p:spPr>
              <a:xfrm>
                <a:off x="5838322" y="2510136"/>
                <a:ext cx="4554901" cy="5591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sz="2667" dirty="0">
                    <a:solidFill>
                      <a:schemeClr val="tx1"/>
                    </a:solidFill>
                    <a:cs typeface="+mn-ea"/>
                    <a:sym typeface="+mn-lt"/>
                  </a:rPr>
                  <a:t>设二次函数为</a:t>
                </a:r>
                <a14:m>
                  <m:oMath xmlns:m="http://schemas.openxmlformats.org/officeDocument/2006/math">
                    <m:r>
                      <a:rPr lang="zh-CN" altLang="en-US" sz="2667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667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sz="2667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</m:t>
                    </m:r>
                    <m:sSup>
                      <m:sSupPr>
                        <m:ctrlPr>
                          <a:rPr lang="zh-CN" altLang="en-US" sz="2667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667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zh-CN" altLang="en-US" sz="2667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667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m:rPr>
                        <m:sty m:val="p"/>
                      </m:rPr>
                      <a:rPr lang="en-US" altLang="zh-CN" sz="2667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b</m:t>
                    </m:r>
                    <m:r>
                      <a:rPr lang="zh-CN" altLang="en-US" sz="2667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zh-CN" altLang="en-US" sz="2667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m:rPr>
                        <m:sty m:val="p"/>
                      </m:rPr>
                      <a:rPr lang="en-US" altLang="zh-CN" sz="2667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c</m:t>
                    </m:r>
                  </m:oMath>
                </a14:m>
                <a:endParaRPr lang="zh-CN" altLang="en-US" sz="2667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5" name="文本框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8322" y="2510136"/>
                <a:ext cx="4554901" cy="559127"/>
              </a:xfrm>
              <a:prstGeom prst="rect">
                <a:avLst/>
              </a:prstGeom>
              <a:blipFill rotWithShape="1">
                <a:blip r:embed="rId6"/>
                <a:stretch>
                  <a:fillRect l="-4552" b="-384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/>
          <p:cNvSpPr/>
          <p:nvPr/>
        </p:nvSpPr>
        <p:spPr>
          <a:xfrm rot="5400000">
            <a:off x="7727517" y="-204286"/>
            <a:ext cx="4260198" cy="4668769"/>
          </a:xfrm>
          <a:custGeom>
            <a:avLst/>
            <a:gdLst>
              <a:gd name="connsiteX0" fmla="*/ 0 w 5592338"/>
              <a:gd name="connsiteY0" fmla="*/ 0 h 6128667"/>
              <a:gd name="connsiteX1" fmla="*/ 5254012 w 5592338"/>
              <a:gd name="connsiteY1" fmla="*/ 0 h 6128667"/>
              <a:gd name="connsiteX2" fmla="*/ 5294975 w 5592338"/>
              <a:gd name="connsiteY2" fmla="*/ 101004 h 6128667"/>
              <a:gd name="connsiteX3" fmla="*/ 5452656 w 5592338"/>
              <a:gd name="connsiteY3" fmla="*/ 428886 h 6128667"/>
              <a:gd name="connsiteX4" fmla="*/ 5367294 w 5592338"/>
              <a:gd name="connsiteY4" fmla="*/ 1988867 h 6128667"/>
              <a:gd name="connsiteX5" fmla="*/ 4001511 w 5592338"/>
              <a:gd name="connsiteY5" fmla="*/ 3019350 h 6128667"/>
              <a:gd name="connsiteX6" fmla="*/ 2820678 w 5592338"/>
              <a:gd name="connsiteY6" fmla="*/ 3357415 h 6128667"/>
              <a:gd name="connsiteX7" fmla="*/ 2322736 w 5592338"/>
              <a:gd name="connsiteY7" fmla="*/ 4155733 h 6128667"/>
              <a:gd name="connsiteX8" fmla="*/ 2422325 w 5592338"/>
              <a:gd name="connsiteY8" fmla="*/ 5002930 h 6128667"/>
              <a:gd name="connsiteX9" fmla="*/ 1666446 w 5592338"/>
              <a:gd name="connsiteY9" fmla="*/ 6116110 h 6128667"/>
              <a:gd name="connsiteX10" fmla="*/ 871666 w 5592338"/>
              <a:gd name="connsiteY10" fmla="*/ 5925668 h 6128667"/>
              <a:gd name="connsiteX11" fmla="*/ 70525 w 5592338"/>
              <a:gd name="connsiteY11" fmla="*/ 5731741 h 6128667"/>
              <a:gd name="connsiteX12" fmla="*/ 0 w 5592338"/>
              <a:gd name="connsiteY12" fmla="*/ 5757570 h 6128667"/>
              <a:gd name="connsiteX0-1" fmla="*/ 0 w 5592338"/>
              <a:gd name="connsiteY0-2" fmla="*/ 0 h 6128667"/>
              <a:gd name="connsiteX1-3" fmla="*/ 5254012 w 5592338"/>
              <a:gd name="connsiteY1-4" fmla="*/ 0 h 6128667"/>
              <a:gd name="connsiteX2-5" fmla="*/ 5294975 w 5592338"/>
              <a:gd name="connsiteY2-6" fmla="*/ 101004 h 6128667"/>
              <a:gd name="connsiteX3-7" fmla="*/ 5452656 w 5592338"/>
              <a:gd name="connsiteY3-8" fmla="*/ 428886 h 6128667"/>
              <a:gd name="connsiteX4-9" fmla="*/ 5367294 w 5592338"/>
              <a:gd name="connsiteY4-10" fmla="*/ 1988867 h 6128667"/>
              <a:gd name="connsiteX5-11" fmla="*/ 3526948 w 5592338"/>
              <a:gd name="connsiteY5-12" fmla="*/ 2324869 h 6128667"/>
              <a:gd name="connsiteX6-13" fmla="*/ 2820678 w 5592338"/>
              <a:gd name="connsiteY6-14" fmla="*/ 3357415 h 6128667"/>
              <a:gd name="connsiteX7-15" fmla="*/ 2322736 w 5592338"/>
              <a:gd name="connsiteY7-16" fmla="*/ 4155733 h 6128667"/>
              <a:gd name="connsiteX8-17" fmla="*/ 2422325 w 5592338"/>
              <a:gd name="connsiteY8-18" fmla="*/ 5002930 h 6128667"/>
              <a:gd name="connsiteX9-19" fmla="*/ 1666446 w 5592338"/>
              <a:gd name="connsiteY9-20" fmla="*/ 6116110 h 6128667"/>
              <a:gd name="connsiteX10-21" fmla="*/ 871666 w 5592338"/>
              <a:gd name="connsiteY10-22" fmla="*/ 5925668 h 6128667"/>
              <a:gd name="connsiteX11-23" fmla="*/ 70525 w 5592338"/>
              <a:gd name="connsiteY11-24" fmla="*/ 5731741 h 6128667"/>
              <a:gd name="connsiteX12-25" fmla="*/ 0 w 5592338"/>
              <a:gd name="connsiteY12-26" fmla="*/ 5757570 h 6128667"/>
              <a:gd name="connsiteX13" fmla="*/ 0 w 5592338"/>
              <a:gd name="connsiteY13" fmla="*/ 0 h 61286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" y="connsiteY13"/>
              </a:cxn>
            </a:cxnLst>
            <a:rect l="l" t="t" r="r" b="b"/>
            <a:pathLst>
              <a:path w="5592338" h="6128667">
                <a:moveTo>
                  <a:pt x="0" y="0"/>
                </a:moveTo>
                <a:lnTo>
                  <a:pt x="5254012" y="0"/>
                </a:lnTo>
                <a:lnTo>
                  <a:pt x="5294975" y="101004"/>
                </a:lnTo>
                <a:cubicBezTo>
                  <a:pt x="5345954" y="210977"/>
                  <a:pt x="5405233" y="318913"/>
                  <a:pt x="5452656" y="428886"/>
                </a:cubicBezTo>
                <a:cubicBezTo>
                  <a:pt x="5666060" y="929872"/>
                  <a:pt x="5632864" y="1508247"/>
                  <a:pt x="5367294" y="1988867"/>
                </a:cubicBezTo>
                <a:cubicBezTo>
                  <a:pt x="5096983" y="2469488"/>
                  <a:pt x="4119736" y="2153801"/>
                  <a:pt x="3526948" y="2324869"/>
                </a:cubicBezTo>
                <a:cubicBezTo>
                  <a:pt x="3133337" y="2434842"/>
                  <a:pt x="3166866" y="3157835"/>
                  <a:pt x="2820678" y="3357415"/>
                </a:cubicBezTo>
                <a:cubicBezTo>
                  <a:pt x="2521914" y="3536628"/>
                  <a:pt x="2327479" y="3842108"/>
                  <a:pt x="2322736" y="4155733"/>
                </a:cubicBezTo>
                <a:cubicBezTo>
                  <a:pt x="2317994" y="4440848"/>
                  <a:pt x="2460263" y="4717816"/>
                  <a:pt x="2422325" y="5002930"/>
                </a:cubicBezTo>
                <a:cubicBezTo>
                  <a:pt x="2360675" y="5471332"/>
                  <a:pt x="2207068" y="6026503"/>
                  <a:pt x="1666446" y="6116110"/>
                </a:cubicBezTo>
                <a:cubicBezTo>
                  <a:pt x="1531290" y="6137494"/>
                  <a:pt x="1133748" y="6159785"/>
                  <a:pt x="871666" y="5925668"/>
                </a:cubicBezTo>
                <a:cubicBezTo>
                  <a:pt x="421014" y="5704902"/>
                  <a:pt x="215002" y="5692635"/>
                  <a:pt x="70525" y="5731741"/>
                </a:cubicBezTo>
                <a:lnTo>
                  <a:pt x="0" y="57575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Block Arc 6"/>
          <p:cNvSpPr/>
          <p:nvPr/>
        </p:nvSpPr>
        <p:spPr>
          <a:xfrm rot="16200000">
            <a:off x="10968941" y="5539177"/>
            <a:ext cx="1784353" cy="1784353"/>
          </a:xfrm>
          <a:prstGeom prst="blockArc">
            <a:avLst>
              <a:gd name="adj1" fmla="val 10800000"/>
              <a:gd name="adj2" fmla="val 3531022"/>
              <a:gd name="adj3" fmla="val 15811"/>
            </a:avLst>
          </a:prstGeom>
          <a:solidFill>
            <a:schemeClr val="accent5"/>
          </a:solidFill>
          <a:ln>
            <a:noFill/>
          </a:ln>
          <a:effectLst>
            <a:outerShdw blurRad="889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srgbClr val="2B2B2B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Freeform: Shape 8"/>
          <p:cNvSpPr/>
          <p:nvPr/>
        </p:nvSpPr>
        <p:spPr>
          <a:xfrm rot="10800000" flipH="1">
            <a:off x="9885505" y="0"/>
            <a:ext cx="2306495" cy="2303362"/>
          </a:xfrm>
          <a:custGeom>
            <a:avLst/>
            <a:gdLst>
              <a:gd name="connsiteX0" fmla="*/ 0 w 7703409"/>
              <a:gd name="connsiteY0" fmla="*/ 6580902 h 6580902"/>
              <a:gd name="connsiteX1" fmla="*/ 7703409 w 7703409"/>
              <a:gd name="connsiteY1" fmla="*/ 6580902 h 6580902"/>
              <a:gd name="connsiteX2" fmla="*/ 7703409 w 7703409"/>
              <a:gd name="connsiteY2" fmla="*/ 2172910 h 6580902"/>
              <a:gd name="connsiteX3" fmla="*/ 7500223 w 7703409"/>
              <a:gd name="connsiteY3" fmla="*/ 1924177 h 6580902"/>
              <a:gd name="connsiteX4" fmla="*/ 6474751 w 7703409"/>
              <a:gd name="connsiteY4" fmla="*/ 667220 h 6580902"/>
              <a:gd name="connsiteX5" fmla="*/ 5389679 w 7703409"/>
              <a:gd name="connsiteY5" fmla="*/ 2621 h 6580902"/>
              <a:gd name="connsiteX6" fmla="*/ 5010871 w 7703409"/>
              <a:gd name="connsiteY6" fmla="*/ 66586 h 6580902"/>
              <a:gd name="connsiteX7" fmla="*/ 2508110 w 7703409"/>
              <a:gd name="connsiteY7" fmla="*/ 4128762 h 6580902"/>
              <a:gd name="connsiteX8" fmla="*/ 704233 w 7703409"/>
              <a:gd name="connsiteY8" fmla="*/ 4745201 h 6580902"/>
              <a:gd name="connsiteX9" fmla="*/ 298124 w 7703409"/>
              <a:gd name="connsiteY9" fmla="*/ 6262590 h 6580902"/>
              <a:gd name="connsiteX10" fmla="*/ 43422 w 7703409"/>
              <a:gd name="connsiteY10" fmla="*/ 6558214 h 6580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03409" h="6580902">
                <a:moveTo>
                  <a:pt x="0" y="6580902"/>
                </a:moveTo>
                <a:lnTo>
                  <a:pt x="7703409" y="6580902"/>
                </a:lnTo>
                <a:lnTo>
                  <a:pt x="7703409" y="2172910"/>
                </a:lnTo>
                <a:lnTo>
                  <a:pt x="7500223" y="1924177"/>
                </a:lnTo>
                <a:cubicBezTo>
                  <a:pt x="7160059" y="1496300"/>
                  <a:pt x="6825373" y="1040640"/>
                  <a:pt x="6474751" y="667220"/>
                </a:cubicBezTo>
                <a:cubicBezTo>
                  <a:pt x="6148919" y="323436"/>
                  <a:pt x="5769963" y="32998"/>
                  <a:pt x="5389679" y="2621"/>
                </a:cubicBezTo>
                <a:cubicBezTo>
                  <a:pt x="5262918" y="-7505"/>
                  <a:pt x="5136009" y="11266"/>
                  <a:pt x="5010871" y="66586"/>
                </a:cubicBezTo>
                <a:cubicBezTo>
                  <a:pt x="3858657" y="556577"/>
                  <a:pt x="3660324" y="3622966"/>
                  <a:pt x="2508110" y="4128762"/>
                </a:cubicBezTo>
                <a:cubicBezTo>
                  <a:pt x="1894225" y="4397466"/>
                  <a:pt x="1091453" y="3907476"/>
                  <a:pt x="704233" y="4745201"/>
                </a:cubicBezTo>
                <a:cubicBezTo>
                  <a:pt x="496456" y="5187773"/>
                  <a:pt x="515345" y="5835825"/>
                  <a:pt x="298124" y="6262590"/>
                </a:cubicBezTo>
                <a:cubicBezTo>
                  <a:pt x="227292" y="6400894"/>
                  <a:pt x="139931" y="6497707"/>
                  <a:pt x="43422" y="655821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419100" dist="317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41168" y="314185"/>
            <a:ext cx="1282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skate</a:t>
            </a:r>
            <a:endParaRPr kumimoji="0" lang="id-ID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6" name="图片占位符 5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3" b="2673"/>
          <a:stretch>
            <a:fillRect/>
          </a:stretch>
        </p:blipFill>
        <p:spPr>
          <a:xfrm>
            <a:off x="6829425" y="838200"/>
            <a:ext cx="4186238" cy="3962400"/>
          </a:xfrm>
        </p:spPr>
      </p:pic>
      <p:sp>
        <p:nvSpPr>
          <p:cNvPr id="27" name="矩形: 圆角 26"/>
          <p:cNvSpPr/>
          <p:nvPr/>
        </p:nvSpPr>
        <p:spPr>
          <a:xfrm>
            <a:off x="692917" y="50942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矩形: 圆角 27"/>
          <p:cNvSpPr/>
          <p:nvPr/>
        </p:nvSpPr>
        <p:spPr>
          <a:xfrm>
            <a:off x="2534446" y="50989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2020.4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654508" y="2359734"/>
            <a:ext cx="5541855" cy="1391398"/>
            <a:chOff x="1532952" y="2677234"/>
            <a:chExt cx="5541855" cy="1391398"/>
          </a:xfrm>
        </p:grpSpPr>
        <p:sp>
          <p:nvSpPr>
            <p:cNvPr id="30" name="矩形 29"/>
            <p:cNvSpPr/>
            <p:nvPr/>
          </p:nvSpPr>
          <p:spPr bwMode="auto">
            <a:xfrm>
              <a:off x="1532952" y="2677234"/>
              <a:ext cx="5441492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5400" b="1" kern="100" dirty="0">
                  <a:cs typeface="+mn-ea"/>
                  <a:sym typeface="+mn-lt"/>
                </a:rPr>
                <a:t>感谢聆听与指导</a:t>
              </a:r>
            </a:p>
          </p:txBody>
        </p:sp>
        <p:sp>
          <p:nvSpPr>
            <p:cNvPr id="31" name="矩形 30"/>
            <p:cNvSpPr/>
            <p:nvPr/>
          </p:nvSpPr>
          <p:spPr>
            <a:xfrm>
              <a:off x="15713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 数学（初中）  （九年级 上）</a:t>
              </a:r>
            </a:p>
          </p:txBody>
        </p:sp>
        <p:cxnSp>
          <p:nvCxnSpPr>
            <p:cNvPr id="32" name="直接连接符 31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3" name="矩形 32"/>
          <p:cNvSpPr/>
          <p:nvPr/>
        </p:nvSpPr>
        <p:spPr bwMode="auto">
          <a:xfrm>
            <a:off x="654818" y="1886731"/>
            <a:ext cx="3111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400" b="1" kern="100" dirty="0">
                <a:cs typeface="+mn-ea"/>
                <a:sym typeface="+mn-lt"/>
              </a:rPr>
              <a:t>第二十二章 二次函数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701089" y="37900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5" name="矩形: 圆角 34"/>
          <p:cNvSpPr/>
          <p:nvPr/>
        </p:nvSpPr>
        <p:spPr>
          <a:xfrm>
            <a:off x="692917" y="315924"/>
            <a:ext cx="1186683" cy="3293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YOUR   LOGO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3" grpId="0"/>
      <p:bldP spid="34" grpId="0"/>
      <p:bldP spid="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/>
          <p:nvPr/>
        </p:nvSpPr>
        <p:spPr>
          <a:xfrm>
            <a:off x="878637" y="389457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 w="6350"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07735" y="1598223"/>
            <a:ext cx="4663881" cy="381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107735" y="2318780"/>
            <a:ext cx="10348517" cy="1571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二次函数 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y = ax 2 + bx + c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与 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y=a〖("x−" h)〗^2+k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之间的联系。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能说出抛物线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y = ax 2 + bx + c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与抛物线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y=ax2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的相互关系。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抛物线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y = ax 2 + bx + c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与抛物线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y=ax2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的平移规律。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107735" y="4229855"/>
            <a:ext cx="4663881" cy="381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8"/>
              <p:cNvSpPr txBox="1">
                <a:spLocks noChangeArrowheads="1"/>
              </p:cNvSpPr>
              <p:nvPr/>
            </p:nvSpPr>
            <p:spPr bwMode="auto">
              <a:xfrm>
                <a:off x="1107735" y="4950412"/>
                <a:ext cx="10045282" cy="872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000" dirty="0">
                    <a:cs typeface="+mn-ea"/>
                    <a:sym typeface="+mn-lt"/>
                  </a:rPr>
                  <a:t>重点：通过图象，观察</a:t>
                </a:r>
                <a:r>
                  <a:rPr lang="zh-CN" altLang="zh-CN" sz="2000" dirty="0">
                    <a:cs typeface="+mn-ea"/>
                    <a:sym typeface="+mn-lt"/>
                  </a:rPr>
                  <a:t>抛物线</a:t>
                </a:r>
                <a:r>
                  <a:rPr lang="en-US" altLang="zh-CN" sz="2000" dirty="0">
                    <a:cs typeface="+mn-ea"/>
                    <a:sym typeface="+mn-lt"/>
                  </a:rPr>
                  <a:t>y</a:t>
                </a:r>
                <a:r>
                  <a:rPr lang="en-US" altLang="zh-CN" sz="700" dirty="0">
                    <a:cs typeface="+mn-ea"/>
                    <a:sym typeface="+mn-lt"/>
                  </a:rPr>
                  <a:t> </a:t>
                </a:r>
                <a:r>
                  <a:rPr lang="en-US" altLang="zh-CN" sz="2000" dirty="0">
                    <a:cs typeface="+mn-ea"/>
                    <a:sym typeface="+mn-lt"/>
                  </a:rPr>
                  <a:t>=</a:t>
                </a:r>
                <a:r>
                  <a:rPr lang="en-US" altLang="zh-CN" sz="700" dirty="0">
                    <a:cs typeface="+mn-ea"/>
                    <a:sym typeface="+mn-lt"/>
                  </a:rPr>
                  <a:t> </a:t>
                </a:r>
                <a:r>
                  <a:rPr lang="en-US" altLang="zh-CN" sz="2000" dirty="0">
                    <a:cs typeface="+mn-ea"/>
                    <a:sym typeface="+mn-lt"/>
                  </a:rPr>
                  <a:t>ax</a:t>
                </a:r>
                <a:r>
                  <a:rPr lang="en-US" altLang="zh-CN" sz="700" dirty="0">
                    <a:cs typeface="+mn-ea"/>
                    <a:sym typeface="+mn-lt"/>
                  </a:rPr>
                  <a:t> </a:t>
                </a:r>
                <a:r>
                  <a:rPr lang="en-US" altLang="zh-CN" baseline="50000" dirty="0">
                    <a:cs typeface="+mn-ea"/>
                    <a:sym typeface="+mn-lt"/>
                  </a:rPr>
                  <a:t>2</a:t>
                </a:r>
                <a:r>
                  <a:rPr lang="en-US" altLang="zh-CN" sz="700" dirty="0">
                    <a:cs typeface="+mn-ea"/>
                    <a:sym typeface="+mn-lt"/>
                  </a:rPr>
                  <a:t> </a:t>
                </a:r>
                <a:r>
                  <a:rPr lang="en-US" altLang="zh-CN" sz="2000" dirty="0">
                    <a:cs typeface="+mn-ea"/>
                    <a:sym typeface="+mn-lt"/>
                  </a:rPr>
                  <a:t>+</a:t>
                </a:r>
                <a:r>
                  <a:rPr lang="en-US" altLang="zh-CN" sz="700" dirty="0">
                    <a:cs typeface="+mn-ea"/>
                    <a:sym typeface="+mn-lt"/>
                  </a:rPr>
                  <a:t> </a:t>
                </a:r>
                <a:r>
                  <a:rPr lang="en-US" altLang="zh-CN" sz="2000" dirty="0">
                    <a:cs typeface="+mn-ea"/>
                    <a:sym typeface="+mn-lt"/>
                  </a:rPr>
                  <a:t>bx</a:t>
                </a:r>
                <a:r>
                  <a:rPr lang="en-US" altLang="zh-CN" sz="700" dirty="0">
                    <a:cs typeface="+mn-ea"/>
                    <a:sym typeface="+mn-lt"/>
                  </a:rPr>
                  <a:t> </a:t>
                </a:r>
                <a:r>
                  <a:rPr lang="en-US" altLang="zh-CN" sz="2000" dirty="0">
                    <a:cs typeface="+mn-ea"/>
                    <a:sym typeface="+mn-lt"/>
                  </a:rPr>
                  <a:t>+</a:t>
                </a:r>
                <a:r>
                  <a:rPr lang="en-US" altLang="zh-CN" sz="700" dirty="0">
                    <a:cs typeface="+mn-ea"/>
                    <a:sym typeface="+mn-lt"/>
                  </a:rPr>
                  <a:t> </a:t>
                </a:r>
                <a:r>
                  <a:rPr lang="en-US" altLang="zh-CN" sz="2000" dirty="0">
                    <a:cs typeface="+mn-ea"/>
                    <a:sym typeface="+mn-lt"/>
                  </a:rPr>
                  <a:t>c</a:t>
                </a:r>
                <a:r>
                  <a:rPr lang="zh-CN" altLang="en-US" sz="2000" dirty="0">
                    <a:cs typeface="+mn-ea"/>
                    <a:sym typeface="+mn-lt"/>
                  </a:rPr>
                  <a:t>图象与性质。</a:t>
                </a:r>
                <a:endParaRPr lang="en-US" altLang="zh-CN" sz="2000" dirty="0">
                  <a:cs typeface="+mn-ea"/>
                  <a:sym typeface="+mn-lt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zh-CN" altLang="en-US" sz="2000" dirty="0">
                    <a:cs typeface="+mn-ea"/>
                    <a:sym typeface="+mn-lt"/>
                  </a:rPr>
                  <a:t>难点：</a:t>
                </a:r>
                <a:r>
                  <a:rPr lang="zh-CN" altLang="zh-CN" sz="2000" dirty="0">
                    <a:cs typeface="+mn-ea"/>
                    <a:sym typeface="+mn-lt"/>
                  </a:rPr>
                  <a:t>用配方法将</a:t>
                </a:r>
                <a:r>
                  <a:rPr lang="zh-CN" altLang="en-US" sz="2000" dirty="0">
                    <a:cs typeface="+mn-ea"/>
                    <a:sym typeface="+mn-lt"/>
                  </a:rPr>
                  <a:t>二次函数</a:t>
                </a:r>
                <a:r>
                  <a:rPr lang="en-US" altLang="zh-CN" sz="2000" dirty="0">
                    <a:cs typeface="+mn-ea"/>
                    <a:sym typeface="+mn-lt"/>
                  </a:rPr>
                  <a:t>y</a:t>
                </a:r>
                <a:r>
                  <a:rPr lang="en-US" altLang="zh-CN" sz="700" dirty="0">
                    <a:cs typeface="+mn-ea"/>
                    <a:sym typeface="+mn-lt"/>
                  </a:rPr>
                  <a:t> </a:t>
                </a:r>
                <a:r>
                  <a:rPr lang="en-US" altLang="zh-CN" sz="2000" dirty="0">
                    <a:cs typeface="+mn-ea"/>
                    <a:sym typeface="+mn-lt"/>
                  </a:rPr>
                  <a:t>=</a:t>
                </a:r>
                <a:r>
                  <a:rPr lang="en-US" altLang="zh-CN" sz="700" dirty="0">
                    <a:cs typeface="+mn-ea"/>
                    <a:sym typeface="+mn-lt"/>
                  </a:rPr>
                  <a:t> </a:t>
                </a:r>
                <a:r>
                  <a:rPr lang="en-US" altLang="zh-CN" sz="2000" dirty="0">
                    <a:cs typeface="+mn-ea"/>
                    <a:sym typeface="+mn-lt"/>
                  </a:rPr>
                  <a:t>ax</a:t>
                </a:r>
                <a:r>
                  <a:rPr lang="en-US" altLang="zh-CN" sz="700" dirty="0">
                    <a:cs typeface="+mn-ea"/>
                    <a:sym typeface="+mn-lt"/>
                  </a:rPr>
                  <a:t> </a:t>
                </a:r>
                <a:r>
                  <a:rPr lang="en-US" altLang="zh-CN" baseline="50000" dirty="0">
                    <a:cs typeface="+mn-ea"/>
                    <a:sym typeface="+mn-lt"/>
                  </a:rPr>
                  <a:t>2</a:t>
                </a:r>
                <a:r>
                  <a:rPr lang="en-US" altLang="zh-CN" sz="700" dirty="0">
                    <a:cs typeface="+mn-ea"/>
                    <a:sym typeface="+mn-lt"/>
                  </a:rPr>
                  <a:t> </a:t>
                </a:r>
                <a:r>
                  <a:rPr lang="en-US" altLang="zh-CN" sz="2000" dirty="0">
                    <a:cs typeface="+mn-ea"/>
                    <a:sym typeface="+mn-lt"/>
                  </a:rPr>
                  <a:t>+</a:t>
                </a:r>
                <a:r>
                  <a:rPr lang="en-US" altLang="zh-CN" sz="700" dirty="0">
                    <a:cs typeface="+mn-ea"/>
                    <a:sym typeface="+mn-lt"/>
                  </a:rPr>
                  <a:t> </a:t>
                </a:r>
                <a:r>
                  <a:rPr lang="en-US" altLang="zh-CN" sz="2000" dirty="0">
                    <a:cs typeface="+mn-ea"/>
                    <a:sym typeface="+mn-lt"/>
                  </a:rPr>
                  <a:t>bx</a:t>
                </a:r>
                <a:r>
                  <a:rPr lang="en-US" altLang="zh-CN" sz="700" dirty="0">
                    <a:cs typeface="+mn-ea"/>
                    <a:sym typeface="+mn-lt"/>
                  </a:rPr>
                  <a:t> </a:t>
                </a:r>
                <a:r>
                  <a:rPr lang="en-US" altLang="zh-CN" sz="2000" dirty="0">
                    <a:cs typeface="+mn-ea"/>
                    <a:sym typeface="+mn-lt"/>
                  </a:rPr>
                  <a:t>+</a:t>
                </a:r>
                <a:r>
                  <a:rPr lang="en-US" altLang="zh-CN" sz="700" dirty="0">
                    <a:cs typeface="+mn-ea"/>
                    <a:sym typeface="+mn-lt"/>
                  </a:rPr>
                  <a:t> </a:t>
                </a:r>
                <a:r>
                  <a:rPr lang="en-US" altLang="zh-CN" sz="2000" dirty="0">
                    <a:cs typeface="+mn-ea"/>
                    <a:sym typeface="+mn-lt"/>
                  </a:rPr>
                  <a:t>c</a:t>
                </a:r>
                <a:r>
                  <a:rPr lang="zh-CN" altLang="zh-CN" sz="2000" dirty="0">
                    <a:cs typeface="+mn-ea"/>
                    <a:sym typeface="+mn-lt"/>
                  </a:rPr>
                  <a:t>化为</a:t>
                </a:r>
                <a:r>
                  <a:rPr lang="zh-CN" altLang="en-US" sz="2000" dirty="0">
                    <a:cs typeface="+mn-ea"/>
                    <a:sym typeface="+mn-lt"/>
                  </a:rPr>
                  <a:t> </a:t>
                </a:r>
                <a:r>
                  <a:rPr lang="en-US" altLang="zh-CN" sz="2000" dirty="0">
                    <a:cs typeface="+mn-ea"/>
                    <a:sym typeface="+mn-lt"/>
                  </a:rPr>
                  <a:t>y=a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zh-CN" sz="2000" dirty="0">
                            <a:cs typeface="+mn-ea"/>
                            <a:sym typeface="+mn-lt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altLang="zh-CN" sz="2000" dirty="0">
                            <a:cs typeface="+mn-ea"/>
                            <a:sym typeface="+mn-lt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2000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h</m:t>
                        </m:r>
                        <m:r>
                          <a:rPr lang="en-US" altLang="zh-CN" sz="2000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000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000" dirty="0">
                    <a:cs typeface="+mn-ea"/>
                    <a:sym typeface="+mn-lt"/>
                  </a:rPr>
                  <a:t>+k</a:t>
                </a:r>
                <a:r>
                  <a:rPr lang="zh-CN" altLang="zh-CN" sz="2000" dirty="0">
                    <a:cs typeface="+mn-ea"/>
                    <a:sym typeface="+mn-lt"/>
                  </a:rPr>
                  <a:t>的形式</a:t>
                </a:r>
                <a:r>
                  <a:rPr lang="zh-CN" altLang="en-US" sz="2000" dirty="0">
                    <a:cs typeface="+mn-ea"/>
                    <a:sym typeface="+mn-lt"/>
                  </a:rPr>
                  <a:t>。</a:t>
                </a:r>
                <a:endParaRPr lang="en-US" altLang="zh-CN" sz="20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07735" y="4950412"/>
                <a:ext cx="10045282" cy="872290"/>
              </a:xfrm>
              <a:prstGeom prst="rect">
                <a:avLst/>
              </a:prstGeom>
              <a:blipFill rotWithShape="1">
                <a:blip r:embed="rId3"/>
                <a:stretch>
                  <a:fillRect l="-667" t="-4196" b="-1188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1199457" y="1188414"/>
                <a:ext cx="9979532" cy="624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你知道二次</a:t>
                </a:r>
                <a14:m>
                  <m:oMath xmlns:m="http://schemas.openxmlformats.org/officeDocument/2006/math">
                    <m:r>
                      <a:rPr lang="zh-CN" alt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函数</m:t>
                    </m:r>
                    <m:r>
                      <a:rPr lang="zh-CN" altLang="en-US" sz="24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𝒚</m:t>
                    </m:r>
                    <m:r>
                      <a:rPr lang="zh-CN" altLang="en-US" sz="24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zh-CN" alt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zh-CN" alt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与</m:t>
                    </m:r>
                    <m:r>
                      <a:rPr lang="zh-CN" altLang="en-US" sz="24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𝒚</m:t>
                    </m:r>
                    <m:r>
                      <a:rPr lang="zh-CN" altLang="en-US" sz="24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zh-CN" alt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zh-CN" alt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−6</m:t>
                    </m:r>
                    <m:r>
                      <a:rPr lang="zh-CN" alt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zh-CN" alt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+21</m:t>
                    </m:r>
                    <m:r>
                      <a:rPr lang="zh-CN" altLang="en-US" sz="24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的</m:t>
                    </m:r>
                    <m:r>
                      <a:rPr lang="zh-CN" alt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平移</m:t>
                    </m:r>
                  </m:oMath>
                </a14:m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规律吗？</a:t>
                </a: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457" y="1188414"/>
                <a:ext cx="9979532" cy="624082"/>
              </a:xfrm>
              <a:prstGeom prst="rect">
                <a:avLst/>
              </a:prstGeom>
              <a:blipFill rotWithShape="1">
                <a:blip r:embed="rId3"/>
                <a:stretch>
                  <a:fillRect l="-977" b="-98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2343957" y="3637043"/>
                <a:ext cx="3186064" cy="8603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667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𝒚</m:t>
                      </m:r>
                      <m:r>
                        <a:rPr lang="zh-CN" altLang="en-US" sz="2667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f>
                        <m:fPr>
                          <m:ctrlPr>
                            <a:rPr lang="zh-CN" altLang="en-US" sz="2667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667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667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zh-CN" altLang="en-US" sz="2667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zh-CN" altLang="en-US" sz="2667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e>
                        <m:sup>
                          <m:r>
                            <a:rPr lang="zh-CN" altLang="en-US" sz="2667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  <m:r>
                        <a:rPr lang="zh-CN" altLang="en-US" sz="2667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−6</m:t>
                      </m:r>
                      <m:r>
                        <a:rPr lang="zh-CN" altLang="en-US" sz="2667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2667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+21</m:t>
                      </m:r>
                    </m:oMath>
                  </m:oMathPara>
                </a14:m>
                <a:endParaRPr lang="zh-CN" altLang="en-US" sz="2667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957" y="3637043"/>
                <a:ext cx="3186064" cy="8603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/>
              <p:cNvSpPr/>
              <p:nvPr/>
            </p:nvSpPr>
            <p:spPr>
              <a:xfrm>
                <a:off x="1647382" y="4657772"/>
                <a:ext cx="4294765" cy="8603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667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配方得，</m:t>
                      </m:r>
                      <m:r>
                        <a:rPr lang="zh-CN" altLang="en-US" sz="2667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𝒚</m:t>
                      </m:r>
                      <m:r>
                        <a:rPr lang="zh-CN" altLang="en-US" sz="2667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f>
                        <m:fPr>
                          <m:ctrlPr>
                            <a:rPr lang="zh-CN" altLang="en-US" sz="2667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667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667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zh-CN" altLang="en-US" sz="2667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667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(</m:t>
                          </m:r>
                          <m:r>
                            <a:rPr lang="zh-CN" altLang="en-US" sz="2667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  <m:r>
                            <a:rPr lang="en-US" altLang="zh-CN" sz="2667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−6)</m:t>
                          </m:r>
                        </m:e>
                        <m:sup>
                          <m:r>
                            <a:rPr lang="zh-CN" altLang="en-US" sz="2667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  <m:r>
                        <a:rPr lang="zh-CN" altLang="en-US" sz="2667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</m:t>
                      </m:r>
                      <m:r>
                        <a:rPr lang="en-US" altLang="zh-CN" sz="2667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3</m:t>
                      </m:r>
                    </m:oMath>
                  </m:oMathPara>
                </a14:m>
                <a:endParaRPr lang="zh-CN" altLang="en-US" sz="2667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6" name="矩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7382" y="4657772"/>
                <a:ext cx="4294765" cy="8603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7687448" y="2203217"/>
                <a:ext cx="1782155" cy="10143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3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𝒚</m:t>
                      </m:r>
                      <m:r>
                        <a:rPr lang="zh-CN" altLang="en-US" sz="3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f>
                        <m:fPr>
                          <m:ctrlPr>
                            <a:rPr lang="zh-CN" altLang="en-US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zh-CN" altLang="en-US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zh-CN" altLang="en-US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e>
                        <m:sup>
                          <m:r>
                            <a:rPr lang="zh-CN" altLang="en-US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7448" y="2203217"/>
                <a:ext cx="1782155" cy="101431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7174269" y="5292338"/>
                <a:ext cx="3475760" cy="10143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32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𝒚</m:t>
                      </m:r>
                      <m:r>
                        <a:rPr lang="zh-CN" altLang="en-US" sz="32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f>
                        <m:fPr>
                          <m:ctrlPr>
                            <a:rPr lang="zh-CN" altLang="en-US" sz="3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3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3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zh-CN" altLang="en-US" sz="3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3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(</m:t>
                          </m:r>
                          <m:r>
                            <a:rPr lang="zh-CN" altLang="en-US" sz="3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  <m:r>
                            <a:rPr lang="en-US" altLang="zh-CN" sz="3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−6)</m:t>
                          </m:r>
                        </m:e>
                        <m:sup>
                          <m:r>
                            <a:rPr lang="zh-CN" altLang="en-US" sz="3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  <m:r>
                        <a:rPr lang="zh-CN" altLang="en-US" sz="32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</m:t>
                      </m:r>
                      <m:r>
                        <a:rPr lang="en-US" altLang="zh-CN" sz="32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3</m:t>
                      </m:r>
                    </m:oMath>
                  </m:oMathPara>
                </a14:m>
                <a:endParaRPr lang="zh-CN" altLang="en-US" sz="32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4269" y="5292338"/>
                <a:ext cx="3475760" cy="101431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cxnSp>
        <p:nvCxnSpPr>
          <p:cNvPr id="28" name="直接箭头连接符 27"/>
          <p:cNvCxnSpPr/>
          <p:nvPr/>
        </p:nvCxnSpPr>
        <p:spPr>
          <a:xfrm>
            <a:off x="8938599" y="3248288"/>
            <a:ext cx="0" cy="2104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9"/>
          <p:cNvSpPr txBox="1"/>
          <p:nvPr/>
        </p:nvSpPr>
        <p:spPr>
          <a:xfrm>
            <a:off x="8938600" y="3748697"/>
            <a:ext cx="2691049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135" dirty="0">
                <a:cs typeface="+mn-ea"/>
                <a:sym typeface="+mn-lt"/>
              </a:rPr>
              <a:t>向右平移</a:t>
            </a:r>
            <a:r>
              <a:rPr lang="en-US" altLang="zh-CN" sz="2135" dirty="0">
                <a:cs typeface="+mn-ea"/>
                <a:sym typeface="+mn-lt"/>
              </a:rPr>
              <a:t>6</a:t>
            </a:r>
            <a:r>
              <a:rPr lang="zh-CN" altLang="en-US" sz="2135" dirty="0">
                <a:cs typeface="+mn-ea"/>
                <a:sym typeface="+mn-lt"/>
              </a:rPr>
              <a:t>个单位</a:t>
            </a:r>
            <a:endParaRPr lang="en-US" altLang="zh-CN" sz="2135" dirty="0">
              <a:cs typeface="+mn-ea"/>
              <a:sym typeface="+mn-lt"/>
            </a:endParaRPr>
          </a:p>
          <a:p>
            <a:pPr algn="ctr" defTabSz="914400"/>
            <a:r>
              <a:rPr lang="zh-CN" altLang="en-US" sz="2135" dirty="0">
                <a:cs typeface="+mn-ea"/>
                <a:sym typeface="+mn-lt"/>
              </a:rPr>
              <a:t>再向上平移</a:t>
            </a:r>
            <a:r>
              <a:rPr lang="en-US" altLang="zh-CN" sz="2135" dirty="0">
                <a:cs typeface="+mn-ea"/>
                <a:sym typeface="+mn-lt"/>
              </a:rPr>
              <a:t>3</a:t>
            </a:r>
            <a:r>
              <a:rPr lang="zh-CN" altLang="en-US" sz="2135" dirty="0">
                <a:cs typeface="+mn-ea"/>
                <a:sym typeface="+mn-lt"/>
              </a:rPr>
              <a:t>个单位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矩形 30"/>
              <p:cNvSpPr/>
              <p:nvPr/>
            </p:nvSpPr>
            <p:spPr>
              <a:xfrm>
                <a:off x="990953" y="1972925"/>
                <a:ext cx="5200526" cy="1376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914377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提示：你可以将二次函数</m:t>
                      </m:r>
                      <m:r>
                        <a:rPr lang="zh-CN" altLang="en-US" sz="2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𝒚</m:t>
                      </m:r>
                      <m:r>
                        <a:rPr lang="zh-CN" altLang="en-US" sz="2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f>
                        <m:fPr>
                          <m:ctrlPr>
                            <a:rPr lang="zh-CN" altLang="en-US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zh-CN" altLang="en-US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zh-CN" altLang="en-US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e>
                        <m:sup>
                          <m:r>
                            <a:rPr lang="zh-CN" altLang="en-US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  <m:r>
                        <a:rPr lang="zh-CN" altLang="en-US" sz="20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−6</m:t>
                      </m:r>
                      <m:r>
                        <a:rPr lang="zh-CN" altLang="en-US" sz="20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20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+21</m:t>
                      </m:r>
                    </m:oMath>
                  </m:oMathPara>
                </a14:m>
                <a:endParaRPr lang="en-US" altLang="zh-CN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algn="ctr"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变为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y=a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zh-CN" sz="2000" dirty="0">
                            <a:solidFill>
                              <a:schemeClr val="tx1"/>
                            </a:solidFill>
                            <a:cs typeface="+mn-ea"/>
                            <a:sym typeface="+mn-lt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altLang="zh-CN" sz="2000" dirty="0">
                            <a:solidFill>
                              <a:schemeClr val="tx1"/>
                            </a:solidFill>
                            <a:cs typeface="+mn-ea"/>
                            <a:sym typeface="+mn-lt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h</m:t>
                        </m:r>
                        <m:r>
                          <a:rPr lang="en-US" altLang="zh-CN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+k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的样式</a:t>
                </a:r>
              </a:p>
            </p:txBody>
          </p:sp>
        </mc:Choice>
        <mc:Fallback xmlns="">
          <p:sp>
            <p:nvSpPr>
              <p:cNvPr id="31" name="矩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953" y="1972925"/>
                <a:ext cx="5200526" cy="1376082"/>
              </a:xfrm>
              <a:prstGeom prst="rect">
                <a:avLst/>
              </a:prstGeom>
              <a:blipFill rotWithShape="1">
                <a:blip r:embed="rId8"/>
                <a:stretch>
                  <a:fillRect b="-75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6"/>
              <p:cNvSpPr txBox="1"/>
              <p:nvPr/>
            </p:nvSpPr>
            <p:spPr>
              <a:xfrm>
                <a:off x="878636" y="389457"/>
                <a:ext cx="6847323" cy="536301"/>
              </a:xfrm>
              <a:prstGeom prst="rect">
                <a:avLst/>
              </a:prstGeom>
              <a:noFill/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spAutoFit/>
              </a:bodyPr>
              <a:lstStyle/>
              <a:p>
                <a:pPr defTabSz="1219170">
                  <a:defRPr/>
                </a:pPr>
                <a:r>
                  <a:rPr lang="zh-CN" altLang="en-US" sz="2800" dirty="0">
                    <a:ln w="6350">
                      <a:noFill/>
                    </a:ln>
                    <a:solidFill>
                      <a:schemeClr val="tx1"/>
                    </a:solidFill>
                    <a:cs typeface="+mn-ea"/>
                    <a:sym typeface="+mn-lt"/>
                  </a:rPr>
                  <a:t>二次函数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y</m:t>
                    </m:r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=</m:t>
                    </m:r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ax</m:t>
                    </m:r>
                    <m:r>
                      <m:rPr>
                        <m:nor/>
                      </m:rPr>
                      <a:rPr lang="en-US" altLang="zh-CN" sz="2800" baseline="300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2</m:t>
                    </m:r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+</m:t>
                    </m:r>
                    <m:r>
                      <m:rPr>
                        <m:sty m:val="p"/>
                      </m:rPr>
                      <a:rPr lang="en-US" altLang="zh-CN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bx</m:t>
                    </m:r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+</m:t>
                    </m:r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c</m:t>
                    </m:r>
                    <m:r>
                      <a:rPr lang="zh-CN" altLang="en-US" sz="2800" dirty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的</m:t>
                    </m:r>
                    <m:r>
                      <a:rPr lang="zh-CN" altLang="en-US" sz="2800" i="1" dirty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图象</m:t>
                    </m:r>
                  </m:oMath>
                </a14:m>
                <a:endParaRPr lang="zh-CN" altLang="en-US" sz="2800" dirty="0">
                  <a:ln w="6350">
                    <a:noFill/>
                  </a:ln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4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636" y="389457"/>
                <a:ext cx="6847323" cy="53630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6" grpId="0"/>
      <p:bldP spid="7" grpId="0"/>
      <p:bldP spid="8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930717" y="1188413"/>
                <a:ext cx="9979532" cy="6829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通过描点法画出</a:t>
                </a:r>
                <a14:m>
                  <m:oMath xmlns:m="http://schemas.openxmlformats.org/officeDocument/2006/math">
                    <m:r>
                      <a:rPr lang="zh-CN" altLang="en-US" sz="2667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𝒚</m:t>
                    </m:r>
                    <m:r>
                      <a:rPr lang="zh-CN" altLang="en-US" sz="2667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en-US" sz="2667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667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667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zh-CN" altLang="en-US" sz="2667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667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zh-CN" altLang="en-US" sz="2667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667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−6</m:t>
                    </m:r>
                    <m:r>
                      <a:rPr lang="zh-CN" altLang="en-US" sz="2667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zh-CN" altLang="en-US" sz="2667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+21</m:t>
                    </m:r>
                    <m:r>
                      <a:rPr lang="zh-CN" altLang="en-US" sz="2667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的</m:t>
                    </m:r>
                    <m:r>
                      <a:rPr lang="zh-CN" altLang="en-US" sz="2667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图象</m:t>
                    </m:r>
                  </m:oMath>
                </a14:m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？</a:t>
                </a: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717" y="1188413"/>
                <a:ext cx="9979532" cy="682944"/>
              </a:xfrm>
              <a:prstGeom prst="rect">
                <a:avLst/>
              </a:prstGeom>
              <a:blipFill rotWithShape="1">
                <a:blip r:embed="rId3"/>
                <a:stretch>
                  <a:fillRect l="-1161" b="-107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graphicFrame>
        <p:nvGraphicFramePr>
          <p:cNvPr id="4" name="表格 6"/>
          <p:cNvGraphicFramePr>
            <a:graphicFrameLocks noGrp="1"/>
          </p:cNvGraphicFramePr>
          <p:nvPr/>
        </p:nvGraphicFramePr>
        <p:xfrm>
          <a:off x="878635" y="2530041"/>
          <a:ext cx="10300353" cy="33192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9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7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75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75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875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875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2669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3200" dirty="0">
                          <a:sym typeface="+mn-lt"/>
                        </a:rPr>
                        <a:t>…</a:t>
                      </a:r>
                      <a:endParaRPr lang="en-US" altLang="zh-CN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3200" dirty="0">
                          <a:sym typeface="+mn-lt"/>
                        </a:rPr>
                        <a:t>4</a:t>
                      </a: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3200" dirty="0">
                          <a:sym typeface="+mn-lt"/>
                        </a:rPr>
                        <a:t>5</a:t>
                      </a: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3200" dirty="0">
                          <a:sym typeface="+mn-lt"/>
                        </a:rPr>
                        <a:t>6</a:t>
                      </a: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3200" dirty="0">
                          <a:sym typeface="+mn-lt"/>
                        </a:rPr>
                        <a:t>7</a:t>
                      </a: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3200" dirty="0">
                          <a:sym typeface="+mn-lt"/>
                        </a:rPr>
                        <a:t>8</a:t>
                      </a: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3200" dirty="0">
                          <a:sym typeface="+mn-lt"/>
                        </a:rPr>
                        <a:t>…</a:t>
                      </a: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2269"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marL="121920" marR="121920" marT="60960" marB="60960" anchor="ctr">
                    <a:blipFill>
                      <a:blip r:embed="rId4"/>
                      <a:stretch>
                        <a:fillRect l="-389" t="-62315" r="-559144" b="-59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2665106" y="4454150"/>
            <a:ext cx="636493" cy="502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914400"/>
            <a:r>
              <a:rPr lang="en-US" altLang="zh-CN" sz="2665" b="1" dirty="0">
                <a:cs typeface="+mn-ea"/>
                <a:sym typeface="+mn-lt"/>
              </a:rPr>
              <a:t>…</a:t>
            </a:r>
            <a:endParaRPr lang="zh-CN" altLang="en-US" sz="2665" b="1" dirty="0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3756" y="4454150"/>
            <a:ext cx="636493" cy="502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914400"/>
            <a:r>
              <a:rPr lang="en-US" altLang="zh-CN" sz="2665" b="1" dirty="0">
                <a:cs typeface="+mn-ea"/>
                <a:sym typeface="+mn-lt"/>
              </a:rPr>
              <a:t>…</a:t>
            </a:r>
            <a:endParaRPr lang="zh-CN" altLang="en-US" sz="2665" b="1" dirty="0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871927" y="4454150"/>
            <a:ext cx="636493" cy="502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914400"/>
            <a:r>
              <a:rPr lang="en-US" altLang="zh-CN" sz="2665" b="1" dirty="0">
                <a:cs typeface="+mn-ea"/>
                <a:sym typeface="+mn-lt"/>
              </a:rPr>
              <a:t>5</a:t>
            </a:r>
            <a:endParaRPr lang="zh-CN" altLang="en-US" sz="2665" b="1" dirty="0"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078748" y="4454150"/>
            <a:ext cx="857767" cy="502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914400"/>
            <a:r>
              <a:rPr lang="en-US" altLang="zh-CN" sz="2665" b="1" dirty="0">
                <a:cs typeface="+mn-ea"/>
                <a:sym typeface="+mn-lt"/>
              </a:rPr>
              <a:t>3.5</a:t>
            </a:r>
            <a:endParaRPr lang="zh-CN" altLang="en-US" sz="2665" b="1" dirty="0"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506843" y="4454150"/>
            <a:ext cx="636493" cy="502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914400"/>
            <a:r>
              <a:rPr lang="en-US" altLang="zh-CN" sz="2665" b="1" dirty="0">
                <a:cs typeface="+mn-ea"/>
                <a:sym typeface="+mn-lt"/>
              </a:rPr>
              <a:t>3</a:t>
            </a:r>
            <a:endParaRPr lang="zh-CN" altLang="en-US" sz="2665" b="1" dirty="0"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713664" y="4454150"/>
            <a:ext cx="782940" cy="502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914400"/>
            <a:r>
              <a:rPr lang="en-US" altLang="zh-CN" sz="2665" b="1" dirty="0">
                <a:cs typeface="+mn-ea"/>
                <a:sym typeface="+mn-lt"/>
              </a:rPr>
              <a:t>3.5</a:t>
            </a:r>
            <a:endParaRPr lang="zh-CN" altLang="en-US" sz="2665" b="1" dirty="0"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066932" y="4454150"/>
            <a:ext cx="636493" cy="502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914400"/>
            <a:r>
              <a:rPr lang="en-US" altLang="zh-CN" sz="2665" b="1" dirty="0">
                <a:cs typeface="+mn-ea"/>
                <a:sym typeface="+mn-lt"/>
              </a:rPr>
              <a:t>5</a:t>
            </a:r>
            <a:endParaRPr lang="zh-CN" altLang="en-US" sz="2665" b="1" dirty="0"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51091" y="1949316"/>
            <a:ext cx="149136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sz="2665" dirty="0">
                <a:solidFill>
                  <a:srgbClr val="FF0000"/>
                </a:solidFill>
                <a:cs typeface="+mn-ea"/>
                <a:sym typeface="+mn-lt"/>
              </a:rPr>
              <a:t>列表</a:t>
            </a:r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6"/>
              <p:cNvSpPr txBox="1"/>
              <p:nvPr/>
            </p:nvSpPr>
            <p:spPr>
              <a:xfrm>
                <a:off x="878636" y="389457"/>
                <a:ext cx="6847323" cy="536301"/>
              </a:xfrm>
              <a:prstGeom prst="rect">
                <a:avLst/>
              </a:prstGeom>
              <a:noFill/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spAutoFit/>
              </a:bodyPr>
              <a:lstStyle/>
              <a:p>
                <a:pPr defTabSz="1219170">
                  <a:defRPr/>
                </a:pPr>
                <a:r>
                  <a:rPr lang="zh-CN" altLang="en-US" sz="2800" dirty="0">
                    <a:ln w="6350">
                      <a:noFill/>
                    </a:ln>
                    <a:solidFill>
                      <a:schemeClr val="tx1"/>
                    </a:solidFill>
                    <a:cs typeface="+mn-ea"/>
                    <a:sym typeface="+mn-lt"/>
                  </a:rPr>
                  <a:t>二次函数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y</m:t>
                    </m:r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=</m:t>
                    </m:r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ax</m:t>
                    </m:r>
                    <m:r>
                      <m:rPr>
                        <m:nor/>
                      </m:rPr>
                      <a:rPr lang="en-US" altLang="zh-CN" sz="2800" baseline="300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2</m:t>
                    </m:r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+</m:t>
                    </m:r>
                    <m:r>
                      <m:rPr>
                        <m:sty m:val="p"/>
                      </m:rPr>
                      <a:rPr lang="en-US" altLang="zh-CN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bx</m:t>
                    </m:r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+</m:t>
                    </m:r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c</m:t>
                    </m:r>
                    <m:r>
                      <a:rPr lang="zh-CN" altLang="en-US" sz="2800" dirty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的</m:t>
                    </m:r>
                    <m:r>
                      <a:rPr lang="zh-CN" altLang="en-US" sz="2800" i="1" dirty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图象</m:t>
                    </m:r>
                  </m:oMath>
                </a14:m>
                <a:endParaRPr lang="zh-CN" altLang="en-US" sz="2800" dirty="0">
                  <a:ln w="6350">
                    <a:noFill/>
                  </a:ln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9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636" y="389457"/>
                <a:ext cx="6847323" cy="53630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574986" y="1366943"/>
                <a:ext cx="9979532" cy="624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通过描点法画出</a:t>
                </a:r>
                <a14:m>
                  <m:oMath xmlns:m="http://schemas.openxmlformats.org/officeDocument/2006/math">
                    <m:r>
                      <a:rPr lang="zh-CN" altLang="en-US" sz="24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𝒚</m:t>
                    </m:r>
                    <m:r>
                      <a:rPr lang="zh-CN" altLang="en-US" sz="24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zh-CN" alt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zh-CN" alt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−6</m:t>
                    </m:r>
                    <m:r>
                      <a:rPr lang="zh-CN" alt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zh-CN" alt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+21</m:t>
                    </m:r>
                    <m:r>
                      <a:rPr lang="zh-CN" altLang="en-US" sz="24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的</m:t>
                    </m:r>
                    <m:r>
                      <a:rPr lang="zh-CN" alt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图象</m:t>
                    </m:r>
                  </m:oMath>
                </a14:m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？</a:t>
                </a: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86" y="1366943"/>
                <a:ext cx="9979532" cy="624082"/>
              </a:xfrm>
              <a:prstGeom prst="rect">
                <a:avLst/>
              </a:prstGeom>
              <a:blipFill rotWithShape="1">
                <a:blip r:embed="rId3"/>
                <a:stretch>
                  <a:fillRect l="-916" b="-87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574986" y="3038668"/>
            <a:ext cx="7692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根据表中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y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的数值在坐标平面中描出对应的点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74986" y="2284014"/>
            <a:ext cx="1751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描点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grpSp>
        <p:nvGrpSpPr>
          <p:cNvPr id="19" name="组合 208"/>
          <p:cNvGrpSpPr/>
          <p:nvPr/>
        </p:nvGrpSpPr>
        <p:grpSpPr bwMode="auto">
          <a:xfrm>
            <a:off x="6414244" y="1160405"/>
            <a:ext cx="3136909" cy="3987800"/>
            <a:chOff x="5784684" y="929739"/>
            <a:chExt cx="2352256" cy="2992159"/>
          </a:xfrm>
        </p:grpSpPr>
        <p:grpSp>
          <p:nvGrpSpPr>
            <p:cNvPr id="20" name="组合 133"/>
            <p:cNvGrpSpPr/>
            <p:nvPr/>
          </p:nvGrpSpPr>
          <p:grpSpPr bwMode="auto">
            <a:xfrm>
              <a:off x="6559571" y="929739"/>
              <a:ext cx="374915" cy="2992159"/>
              <a:chOff x="1747865" y="1113709"/>
              <a:chExt cx="374915" cy="2992159"/>
            </a:xfrm>
          </p:grpSpPr>
          <p:grpSp>
            <p:nvGrpSpPr>
              <p:cNvPr id="37" name="组合 123"/>
              <p:cNvGrpSpPr/>
              <p:nvPr/>
            </p:nvGrpSpPr>
            <p:grpSpPr bwMode="auto">
              <a:xfrm>
                <a:off x="2001840" y="1343618"/>
                <a:ext cx="54000" cy="2762250"/>
                <a:chOff x="2813053" y="856456"/>
                <a:chExt cx="54000" cy="2762250"/>
              </a:xfrm>
            </p:grpSpPr>
            <p:cxnSp>
              <p:nvCxnSpPr>
                <p:cNvPr id="42" name="直接箭头连接符 2"/>
                <p:cNvCxnSpPr/>
                <p:nvPr/>
              </p:nvCxnSpPr>
              <p:spPr>
                <a:xfrm flipV="1">
                  <a:off x="2815886" y="856836"/>
                  <a:ext cx="0" cy="276187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接连接符 3"/>
                <p:cNvCxnSpPr/>
                <p:nvPr/>
              </p:nvCxnSpPr>
              <p:spPr>
                <a:xfrm>
                  <a:off x="2812712" y="1144299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直接连接符 4"/>
                <p:cNvCxnSpPr/>
                <p:nvPr/>
              </p:nvCxnSpPr>
              <p:spPr>
                <a:xfrm>
                  <a:off x="2812712" y="1790695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直接连接符 5"/>
                <p:cNvCxnSpPr/>
                <p:nvPr/>
              </p:nvCxnSpPr>
              <p:spPr>
                <a:xfrm>
                  <a:off x="2812712" y="2435502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接连接符 6"/>
                <p:cNvCxnSpPr/>
                <p:nvPr/>
              </p:nvCxnSpPr>
              <p:spPr>
                <a:xfrm>
                  <a:off x="2812712" y="1358706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接连接符 7"/>
                <p:cNvCxnSpPr/>
                <p:nvPr/>
              </p:nvCxnSpPr>
              <p:spPr>
                <a:xfrm>
                  <a:off x="2812712" y="1574700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接连接符 8"/>
                <p:cNvCxnSpPr/>
                <p:nvPr/>
              </p:nvCxnSpPr>
              <p:spPr>
                <a:xfrm>
                  <a:off x="2812712" y="2005100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接连接符 9"/>
                <p:cNvCxnSpPr/>
                <p:nvPr/>
              </p:nvCxnSpPr>
              <p:spPr>
                <a:xfrm>
                  <a:off x="2812712" y="2221095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接连接符 10"/>
                <p:cNvCxnSpPr/>
                <p:nvPr/>
              </p:nvCxnSpPr>
              <p:spPr>
                <a:xfrm>
                  <a:off x="2812712" y="2651496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直接连接符 11"/>
                <p:cNvCxnSpPr/>
                <p:nvPr/>
              </p:nvCxnSpPr>
              <p:spPr>
                <a:xfrm>
                  <a:off x="2812712" y="2867490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" name="Text Box 66"/>
              <p:cNvSpPr txBox="1">
                <a:spLocks noChangeArrowheads="1"/>
              </p:cNvSpPr>
              <p:nvPr/>
            </p:nvSpPr>
            <p:spPr bwMode="auto">
              <a:xfrm>
                <a:off x="1747865" y="2733273"/>
                <a:ext cx="358987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  <p:sp>
            <p:nvSpPr>
              <p:cNvPr id="39" name="Text Box 66"/>
              <p:cNvSpPr txBox="1">
                <a:spLocks noChangeArrowheads="1"/>
              </p:cNvSpPr>
              <p:nvPr/>
            </p:nvSpPr>
            <p:spPr bwMode="auto">
              <a:xfrm>
                <a:off x="1747865" y="2092680"/>
                <a:ext cx="358987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6</a:t>
                </a:r>
              </a:p>
            </p:txBody>
          </p:sp>
          <p:sp>
            <p:nvSpPr>
              <p:cNvPr id="40" name="Text Box 66"/>
              <p:cNvSpPr txBox="1">
                <a:spLocks noChangeArrowheads="1"/>
              </p:cNvSpPr>
              <p:nvPr/>
            </p:nvSpPr>
            <p:spPr bwMode="auto">
              <a:xfrm>
                <a:off x="1747865" y="1452640"/>
                <a:ext cx="358987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9</a:t>
                </a:r>
              </a:p>
            </p:txBody>
          </p:sp>
          <p:sp>
            <p:nvSpPr>
              <p:cNvPr id="41" name="Text Box 66"/>
              <p:cNvSpPr txBox="1">
                <a:spLocks noChangeArrowheads="1"/>
              </p:cNvSpPr>
              <p:nvPr/>
            </p:nvSpPr>
            <p:spPr bwMode="auto">
              <a:xfrm>
                <a:off x="1763793" y="1113709"/>
                <a:ext cx="358987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 i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y</a:t>
                </a:r>
              </a:p>
            </p:txBody>
          </p:sp>
        </p:grpSp>
        <p:grpSp>
          <p:nvGrpSpPr>
            <p:cNvPr id="21" name="组合 132"/>
            <p:cNvGrpSpPr/>
            <p:nvPr/>
          </p:nvGrpSpPr>
          <p:grpSpPr bwMode="auto">
            <a:xfrm>
              <a:off x="5784684" y="3283992"/>
              <a:ext cx="2352256" cy="329833"/>
              <a:chOff x="972978" y="3467962"/>
              <a:chExt cx="2352256" cy="329833"/>
            </a:xfrm>
          </p:grpSpPr>
          <p:grpSp>
            <p:nvGrpSpPr>
              <p:cNvPr id="22" name="组合 110"/>
              <p:cNvGrpSpPr/>
              <p:nvPr/>
            </p:nvGrpSpPr>
            <p:grpSpPr bwMode="auto">
              <a:xfrm rot="-5400000">
                <a:off x="2018847" y="2458925"/>
                <a:ext cx="68261" cy="2160000"/>
                <a:chOff x="2387530" y="971318"/>
                <a:chExt cx="68261" cy="2160000"/>
              </a:xfrm>
            </p:grpSpPr>
            <p:cxnSp>
              <p:nvCxnSpPr>
                <p:cNvPr id="27" name="直接箭头连接符 26"/>
                <p:cNvCxnSpPr/>
                <p:nvPr/>
              </p:nvCxnSpPr>
              <p:spPr>
                <a:xfrm flipV="1">
                  <a:off x="2389939" y="971325"/>
                  <a:ext cx="0" cy="2160196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headEnd type="stealt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接连接符 27"/>
                <p:cNvCxnSpPr/>
                <p:nvPr/>
              </p:nvCxnSpPr>
              <p:spPr>
                <a:xfrm>
                  <a:off x="2386761" y="1144330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接连接符 28"/>
                <p:cNvCxnSpPr/>
                <p:nvPr/>
              </p:nvCxnSpPr>
              <p:spPr>
                <a:xfrm>
                  <a:off x="2386761" y="1790326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接连接符 29"/>
                <p:cNvCxnSpPr/>
                <p:nvPr/>
              </p:nvCxnSpPr>
              <p:spPr>
                <a:xfrm>
                  <a:off x="2386761" y="2436321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接连接符 30"/>
                <p:cNvCxnSpPr/>
                <p:nvPr/>
              </p:nvCxnSpPr>
              <p:spPr>
                <a:xfrm>
                  <a:off x="2386761" y="1358604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接连接符 31"/>
                <p:cNvCxnSpPr/>
                <p:nvPr/>
              </p:nvCxnSpPr>
              <p:spPr>
                <a:xfrm>
                  <a:off x="2386761" y="1574465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接连接符 32"/>
                <p:cNvCxnSpPr/>
                <p:nvPr/>
              </p:nvCxnSpPr>
              <p:spPr>
                <a:xfrm>
                  <a:off x="2426467" y="2004600"/>
                  <a:ext cx="6829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接连接符 33"/>
                <p:cNvCxnSpPr/>
                <p:nvPr/>
              </p:nvCxnSpPr>
              <p:spPr>
                <a:xfrm>
                  <a:off x="2386761" y="2220460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接连接符 34"/>
                <p:cNvCxnSpPr/>
                <p:nvPr/>
              </p:nvCxnSpPr>
              <p:spPr>
                <a:xfrm>
                  <a:off x="2386761" y="2652182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直接连接符 35"/>
                <p:cNvCxnSpPr/>
                <p:nvPr/>
              </p:nvCxnSpPr>
              <p:spPr>
                <a:xfrm>
                  <a:off x="2386761" y="2866456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Text Box 64"/>
              <p:cNvSpPr txBox="1">
                <a:spLocks noChangeArrowheads="1"/>
              </p:cNvSpPr>
              <p:nvPr/>
            </p:nvSpPr>
            <p:spPr bwMode="auto">
              <a:xfrm>
                <a:off x="1709765" y="3520675"/>
                <a:ext cx="450850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 i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O</a:t>
                </a:r>
              </a:p>
            </p:txBody>
          </p:sp>
          <p:sp>
            <p:nvSpPr>
              <p:cNvPr id="24" name="Text Box 66"/>
              <p:cNvSpPr txBox="1">
                <a:spLocks noChangeArrowheads="1"/>
              </p:cNvSpPr>
              <p:nvPr/>
            </p:nvSpPr>
            <p:spPr bwMode="auto">
              <a:xfrm>
                <a:off x="1191816" y="3494481"/>
                <a:ext cx="414734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-3</a:t>
                </a:r>
              </a:p>
            </p:txBody>
          </p:sp>
          <p:sp>
            <p:nvSpPr>
              <p:cNvPr id="25" name="Text Box 66"/>
              <p:cNvSpPr txBox="1">
                <a:spLocks noChangeArrowheads="1"/>
              </p:cNvSpPr>
              <p:nvPr/>
            </p:nvSpPr>
            <p:spPr bwMode="auto">
              <a:xfrm>
                <a:off x="2511664" y="3494481"/>
                <a:ext cx="358987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  <p:sp>
            <p:nvSpPr>
              <p:cNvPr id="26" name="Text Box 66"/>
              <p:cNvSpPr txBox="1">
                <a:spLocks noChangeArrowheads="1"/>
              </p:cNvSpPr>
              <p:nvPr/>
            </p:nvSpPr>
            <p:spPr bwMode="auto">
              <a:xfrm>
                <a:off x="2966247" y="3467962"/>
                <a:ext cx="358987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 i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x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文本框 57"/>
              <p:cNvSpPr txBox="1"/>
              <p:nvPr/>
            </p:nvSpPr>
            <p:spPr>
              <a:xfrm>
                <a:off x="574986" y="4547975"/>
                <a:ext cx="8295189" cy="656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用平滑曲线顺次连接各点，就得到</a:t>
                </a:r>
                <a14:m>
                  <m:oMath xmlns:m="http://schemas.openxmlformats.org/officeDocument/2006/math">
                    <m:r>
                      <a:rPr lang="zh-CN" altLang="en-US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𝒚</m:t>
                    </m:r>
                    <m:r>
                      <a:rPr lang="zh-CN" altLang="en-US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en-US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zh-CN" altLang="en-US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zh-CN" altLang="en-US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−6</m:t>
                    </m:r>
                    <m:r>
                      <a:rPr lang="zh-CN" altLang="en-US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zh-CN" altLang="en-US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+21</m:t>
                    </m:r>
                  </m:oMath>
                </a14:m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图象。</a:t>
                </a:r>
              </a:p>
            </p:txBody>
          </p:sp>
        </mc:Choice>
        <mc:Fallback xmlns="">
          <p:sp>
            <p:nvSpPr>
              <p:cNvPr id="58" name="文本框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86" y="4547975"/>
                <a:ext cx="8295189" cy="656718"/>
              </a:xfrm>
              <a:prstGeom prst="rect">
                <a:avLst/>
              </a:prstGeom>
              <a:blipFill rotWithShape="1">
                <a:blip r:embed="rId4"/>
                <a:stretch>
                  <a:fillRect l="-1102" b="-129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59" name="文本框 58"/>
          <p:cNvSpPr txBox="1"/>
          <p:nvPr/>
        </p:nvSpPr>
        <p:spPr>
          <a:xfrm>
            <a:off x="574986" y="3793322"/>
            <a:ext cx="6863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连线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7" name="平面几何--抛物线1"/>
          <p:cNvSpPr/>
          <p:nvPr/>
        </p:nvSpPr>
        <p:spPr>
          <a:xfrm rot="10800000" flipV="1">
            <a:off x="8666447" y="1531716"/>
            <a:ext cx="1799737" cy="2231813"/>
          </a:xfrm>
          <a:custGeom>
            <a:avLst/>
            <a:gdLst/>
            <a:ahLst/>
            <a:cxnLst>
              <a:cxn ang="0">
                <a:pos x="79892684" y="154970449"/>
              </a:cxn>
              <a:cxn ang="0">
                <a:pos x="239675709" y="451721023"/>
              </a:cxn>
              <a:cxn ang="0">
                <a:pos x="399458771" y="735282558"/>
              </a:cxn>
              <a:cxn ang="0">
                <a:pos x="559241760" y="1002357581"/>
              </a:cxn>
              <a:cxn ang="0">
                <a:pos x="719024893" y="1256244808"/>
              </a:cxn>
              <a:cxn ang="0">
                <a:pos x="878807882" y="1495294641"/>
              </a:cxn>
              <a:cxn ang="0">
                <a:pos x="1038590871" y="1717857802"/>
              </a:cxn>
              <a:cxn ang="0">
                <a:pos x="1198373860" y="1927231883"/>
              </a:cxn>
              <a:cxn ang="0">
                <a:pos x="1358157137" y="2120119614"/>
              </a:cxn>
              <a:cxn ang="0">
                <a:pos x="1517940126" y="2147483647"/>
              </a:cxn>
              <a:cxn ang="0">
                <a:pos x="1677723115" y="2147483647"/>
              </a:cxn>
              <a:cxn ang="0">
                <a:pos x="1837508412" y="2147483647"/>
              </a:cxn>
              <a:cxn ang="0">
                <a:pos x="1997291401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4847856"/>
              </a:cxn>
              <a:cxn ang="0">
                <a:pos x="2147483647" y="1953608760"/>
              </a:cxn>
              <a:cxn ang="0">
                <a:pos x="2147483647" y="1747531949"/>
              </a:cxn>
              <a:cxn ang="0">
                <a:pos x="2147483647" y="1524968787"/>
              </a:cxn>
              <a:cxn ang="0">
                <a:pos x="2147483647" y="1289217509"/>
              </a:cxn>
              <a:cxn ang="0">
                <a:pos x="2147483647" y="1036978917"/>
              </a:cxn>
              <a:cxn ang="0">
                <a:pos x="2147483647" y="771552528"/>
              </a:cxn>
              <a:cxn ang="0">
                <a:pos x="2147483647" y="491286980"/>
              </a:cxn>
              <a:cxn ang="0">
                <a:pos x="2147483647" y="194536446"/>
              </a:cxn>
              <a:cxn ang="0">
                <a:pos x="2147483647" y="0"/>
              </a:cxn>
            </a:cxnLst>
            <a:rect l="0" t="0" r="0" b="0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 defTabSz="914400"/>
            <a:endParaRPr lang="zh-CN" altLang="en-US">
              <a:solidFill>
                <a:srgbClr val="00B0F0"/>
              </a:solidFill>
              <a:cs typeface="+mn-ea"/>
              <a:sym typeface="+mn-lt"/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9202240" y="3387055"/>
            <a:ext cx="80683" cy="60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1" name="椭圆 60"/>
          <p:cNvSpPr/>
          <p:nvPr/>
        </p:nvSpPr>
        <p:spPr>
          <a:xfrm>
            <a:off x="9579790" y="3702571"/>
            <a:ext cx="80683" cy="60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8904592" y="2711655"/>
            <a:ext cx="80683" cy="60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0" name="椭圆 69"/>
          <p:cNvSpPr/>
          <p:nvPr/>
        </p:nvSpPr>
        <p:spPr>
          <a:xfrm>
            <a:off x="9834212" y="3417534"/>
            <a:ext cx="80683" cy="60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1" name="椭圆 70"/>
          <p:cNvSpPr/>
          <p:nvPr/>
        </p:nvSpPr>
        <p:spPr>
          <a:xfrm>
            <a:off x="10110548" y="2742134"/>
            <a:ext cx="80683" cy="60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72" name="直接连接符 71"/>
          <p:cNvCxnSpPr/>
          <p:nvPr/>
        </p:nvCxnSpPr>
        <p:spPr>
          <a:xfrm>
            <a:off x="9620132" y="938198"/>
            <a:ext cx="0" cy="4024799"/>
          </a:xfrm>
          <a:prstGeom prst="line">
            <a:avLst/>
          </a:prstGeom>
          <a:ln w="28575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6468714" y="348514"/>
                <a:ext cx="4397806" cy="7072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133" dirty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𝒚</m:t>
                      </m:r>
                      <m:r>
                        <a:rPr lang="zh-CN" altLang="en-US" sz="2133" dirty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f>
                        <m:fPr>
                          <m:ctrlPr>
                            <a:rPr lang="zh-CN" altLang="en-US" sz="2133" i="1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133" i="1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133" i="1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zh-CN" altLang="en-US" sz="2133" i="1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zh-CN" altLang="en-US" sz="2133" i="1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e>
                        <m:sup>
                          <m:r>
                            <a:rPr lang="zh-CN" altLang="en-US" sz="2133" i="1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  <m:r>
                        <a:rPr lang="zh-CN" altLang="en-US" sz="2133" i="1" dirty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−6</m:t>
                      </m:r>
                      <m:r>
                        <a:rPr lang="zh-CN" altLang="en-US" sz="2133" i="1" dirty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2133" i="1" dirty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+21=</m:t>
                      </m:r>
                      <m:f>
                        <m:fPr>
                          <m:ctrlPr>
                            <a:rPr lang="zh-CN" altLang="en-US" sz="2133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133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133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zh-CN" altLang="en-US" sz="2133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133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(</m:t>
                          </m:r>
                          <m:r>
                            <a:rPr lang="zh-CN" altLang="en-US" sz="2133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  <m:r>
                            <a:rPr lang="en-US" altLang="zh-CN" sz="2133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−6)</m:t>
                          </m:r>
                        </m:e>
                        <m:sup>
                          <m:r>
                            <a:rPr lang="zh-CN" altLang="en-US" sz="2133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  <m:r>
                        <a:rPr lang="zh-CN" altLang="en-US" sz="2133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</m:t>
                      </m:r>
                      <m:r>
                        <a:rPr lang="en-US" altLang="zh-CN" sz="2133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3</m:t>
                      </m:r>
                    </m:oMath>
                  </m:oMathPara>
                </a14:m>
                <a:endParaRPr lang="zh-CN" altLang="en-US" sz="2133" dirty="0">
                  <a:solidFill>
                    <a:srgbClr val="00B0F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8714" y="348514"/>
                <a:ext cx="4397806" cy="70724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矩形 72"/>
              <p:cNvSpPr/>
              <p:nvPr/>
            </p:nvSpPr>
            <p:spPr>
              <a:xfrm>
                <a:off x="9234533" y="5047342"/>
                <a:ext cx="999056" cy="6667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 xmlns:m="http://schemas.openxmlformats.org/officeDocument/2006/math">
                    <m:r>
                      <a:rPr lang="en-US" altLang="zh-CN" sz="3733" i="1" dirty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</m:oMath>
                </a14:m>
                <a:r>
                  <a:rPr lang="en-US" altLang="zh-CN" sz="3733" dirty="0">
                    <a:solidFill>
                      <a:srgbClr val="00B0F0"/>
                    </a:solidFill>
                    <a:cs typeface="+mn-ea"/>
                    <a:sym typeface="+mn-lt"/>
                  </a:rPr>
                  <a:t>=6</a:t>
                </a:r>
                <a:endParaRPr lang="zh-CN" altLang="en-US" sz="3733" dirty="0">
                  <a:solidFill>
                    <a:srgbClr val="00B0F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3" name="矩形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4533" y="5047342"/>
                <a:ext cx="999056" cy="666786"/>
              </a:xfrm>
              <a:prstGeom prst="rect">
                <a:avLst/>
              </a:prstGeom>
              <a:blipFill rotWithShape="1">
                <a:blip r:embed="rId6"/>
                <a:stretch>
                  <a:fillRect t="-15596" r="-18902" b="-366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10" name="文本框 9"/>
          <p:cNvSpPr txBox="1"/>
          <p:nvPr/>
        </p:nvSpPr>
        <p:spPr>
          <a:xfrm>
            <a:off x="9604419" y="3647822"/>
            <a:ext cx="935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dirty="0">
                <a:solidFill>
                  <a:srgbClr val="00B0F0"/>
                </a:solidFill>
                <a:cs typeface="+mn-ea"/>
                <a:sym typeface="+mn-lt"/>
              </a:rPr>
              <a:t>（</a:t>
            </a:r>
            <a:r>
              <a:rPr lang="en-US" altLang="zh-CN" dirty="0">
                <a:solidFill>
                  <a:srgbClr val="00B0F0"/>
                </a:solidFill>
                <a:cs typeface="+mn-ea"/>
                <a:sym typeface="+mn-lt"/>
              </a:rPr>
              <a:t>6</a:t>
            </a:r>
            <a:r>
              <a:rPr lang="zh-CN" altLang="en-US" dirty="0">
                <a:solidFill>
                  <a:srgbClr val="00B0F0"/>
                </a:solidFill>
                <a:cs typeface="+mn-ea"/>
                <a:sym typeface="+mn-lt"/>
              </a:rPr>
              <a:t>，</a:t>
            </a:r>
            <a:r>
              <a:rPr lang="en-US" altLang="zh-CN" dirty="0">
                <a:solidFill>
                  <a:srgbClr val="00B0F0"/>
                </a:solidFill>
                <a:cs typeface="+mn-ea"/>
                <a:sym typeface="+mn-lt"/>
              </a:rPr>
              <a:t>3</a:t>
            </a:r>
            <a:r>
              <a:rPr lang="zh-CN" altLang="en-US" dirty="0">
                <a:solidFill>
                  <a:srgbClr val="00B0F0"/>
                </a:solidFill>
                <a:cs typeface="+mn-ea"/>
                <a:sym typeface="+mn-lt"/>
              </a:rPr>
              <a:t>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6"/>
              <p:cNvSpPr txBox="1"/>
              <p:nvPr/>
            </p:nvSpPr>
            <p:spPr>
              <a:xfrm>
                <a:off x="878636" y="389457"/>
                <a:ext cx="6847323" cy="536301"/>
              </a:xfrm>
              <a:prstGeom prst="rect">
                <a:avLst/>
              </a:prstGeom>
              <a:noFill/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spAutoFit/>
              </a:bodyPr>
              <a:lstStyle/>
              <a:p>
                <a:pPr defTabSz="1219170">
                  <a:defRPr/>
                </a:pPr>
                <a:r>
                  <a:rPr lang="zh-CN" altLang="en-US" sz="2800" dirty="0">
                    <a:ln w="6350">
                      <a:noFill/>
                    </a:ln>
                    <a:solidFill>
                      <a:schemeClr val="tx1"/>
                    </a:solidFill>
                    <a:cs typeface="+mn-ea"/>
                    <a:sym typeface="+mn-lt"/>
                  </a:rPr>
                  <a:t>二次函数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y</m:t>
                    </m:r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=</m:t>
                    </m:r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ax</m:t>
                    </m:r>
                    <m:r>
                      <m:rPr>
                        <m:nor/>
                      </m:rPr>
                      <a:rPr lang="en-US" altLang="zh-CN" sz="2800" baseline="300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2</m:t>
                    </m:r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+</m:t>
                    </m:r>
                    <m:r>
                      <m:rPr>
                        <m:sty m:val="p"/>
                      </m:rPr>
                      <a:rPr lang="en-US" altLang="zh-CN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bx</m:t>
                    </m:r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+</m:t>
                    </m:r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c</m:t>
                    </m:r>
                    <m:r>
                      <a:rPr lang="zh-CN" altLang="en-US" sz="2800" dirty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的</m:t>
                    </m:r>
                    <m:r>
                      <a:rPr lang="zh-CN" altLang="en-US" sz="2800" i="1" dirty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图象</m:t>
                    </m:r>
                  </m:oMath>
                </a14:m>
                <a:endParaRPr lang="zh-CN" altLang="en-US" sz="2800" dirty="0">
                  <a:ln w="6350">
                    <a:noFill/>
                  </a:ln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3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636" y="389457"/>
                <a:ext cx="6847323" cy="53630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58" grpId="0"/>
      <p:bldP spid="59" grpId="0"/>
      <p:bldP spid="60" grpId="0" animBg="1"/>
      <p:bldP spid="61" grpId="0" animBg="1"/>
      <p:bldP spid="69" grpId="0" animBg="1"/>
      <p:bldP spid="70" grpId="0" animBg="1"/>
      <p:bldP spid="71" grpId="0" animBg="1"/>
      <p:bldP spid="9" grpId="0"/>
      <p:bldP spid="73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878636" y="1366943"/>
                <a:ext cx="9979532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讨论</a:t>
                </a:r>
                <a14:m>
                  <m:oMath xmlns:m="http://schemas.openxmlformats.org/officeDocument/2006/math">
                    <m:r>
                      <a:rPr lang="zh-CN" alt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二次函数</m:t>
                    </m:r>
                    <m:r>
                      <a:rPr lang="zh-CN" altLang="en-US" sz="24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𝒚</m:t>
                    </m:r>
                    <m:r>
                      <a:rPr lang="zh-CN" altLang="en-US" sz="24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r>
                      <a:rPr lang="en-US" altLang="zh-CN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−2</m:t>
                    </m:r>
                    <m:sSup>
                      <m:sSupPr>
                        <m:ctrlPr>
                          <a:rPr lang="zh-CN" alt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zh-CN" alt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4</m:t>
                    </m:r>
                    <m:r>
                      <a:rPr lang="zh-CN" alt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zh-CN" alt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</m:t>
                    </m:r>
                    <m:r>
                      <a:rPr lang="zh-CN" altLang="en-US" sz="24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的</m:t>
                    </m:r>
                    <m:r>
                      <a:rPr lang="zh-CN" alt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图象与</m:t>
                    </m:r>
                  </m:oMath>
                </a14:m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性质？</a:t>
                </a: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636" y="1366943"/>
                <a:ext cx="9979532" cy="470000"/>
              </a:xfrm>
              <a:prstGeom prst="rect">
                <a:avLst/>
              </a:prstGeom>
              <a:blipFill rotWithShape="1">
                <a:blip r:embed="rId3"/>
                <a:stretch>
                  <a:fillRect l="-916" t="-7792" b="-298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矩形 52"/>
              <p:cNvSpPr/>
              <p:nvPr/>
            </p:nvSpPr>
            <p:spPr>
              <a:xfrm>
                <a:off x="878636" y="2533388"/>
                <a:ext cx="4397742" cy="29576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配方得，</m:t>
                      </m:r>
                      <m:r>
                        <a:rPr lang="zh-CN" altLang="en-US" sz="24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𝒚</m:t>
                      </m:r>
                      <m:r>
                        <a:rPr lang="zh-CN" altLang="en-US" sz="24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r>
                        <a:rPr lang="en-US" altLang="zh-CN" sz="2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−2</m:t>
                      </m:r>
                      <m:sSup>
                        <m:sSupPr>
                          <m:ctrlPr>
                            <a:rPr lang="zh-CN" altLang="en-US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sz="2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dPr>
                            <m:e>
                              <m:r>
                                <a:rPr lang="zh-CN" altLang="en-US" sz="2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𝑥</m:t>
                              </m:r>
                              <m:r>
                                <a:rPr lang="en-US" altLang="zh-CN" sz="2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zh-CN" altLang="en-US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  <m:r>
                        <a:rPr lang="zh-CN" altLang="en-US" sz="2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</m:t>
                      </m:r>
                      <m:r>
                        <a:rPr lang="en-US" altLang="zh-CN" sz="2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3</m:t>
                      </m:r>
                    </m:oMath>
                  </m:oMathPara>
                </a14:m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20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当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x&lt;-1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时，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y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随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增大而增大；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20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当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x=-1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时，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y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最大值为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；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20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当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x&gt;-1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时，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y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随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增大而减小。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3" name="矩形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636" y="2533388"/>
                <a:ext cx="4397742" cy="2957669"/>
              </a:xfrm>
              <a:prstGeom prst="rect">
                <a:avLst/>
              </a:prstGeom>
              <a:blipFill rotWithShape="1">
                <a:blip r:embed="rId4"/>
                <a:stretch>
                  <a:fillRect l="-2078" b="-39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5624" y="1836944"/>
            <a:ext cx="3942544" cy="392625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6"/>
              <p:cNvSpPr txBox="1"/>
              <p:nvPr/>
            </p:nvSpPr>
            <p:spPr>
              <a:xfrm>
                <a:off x="878636" y="389457"/>
                <a:ext cx="6847323" cy="536301"/>
              </a:xfrm>
              <a:prstGeom prst="rect">
                <a:avLst/>
              </a:prstGeom>
              <a:noFill/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spAutoFit/>
              </a:bodyPr>
              <a:lstStyle/>
              <a:p>
                <a:pPr defTabSz="1219170">
                  <a:defRPr/>
                </a:pPr>
                <a:r>
                  <a:rPr lang="zh-CN" altLang="en-US" sz="2800" dirty="0">
                    <a:ln w="6350">
                      <a:noFill/>
                    </a:ln>
                    <a:solidFill>
                      <a:schemeClr val="tx1"/>
                    </a:solidFill>
                    <a:cs typeface="+mn-ea"/>
                    <a:sym typeface="+mn-lt"/>
                  </a:rPr>
                  <a:t>二次函数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y</m:t>
                    </m:r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=</m:t>
                    </m:r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ax</m:t>
                    </m:r>
                    <m:r>
                      <m:rPr>
                        <m:nor/>
                      </m:rPr>
                      <a:rPr lang="en-US" altLang="zh-CN" sz="2800" baseline="300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2</m:t>
                    </m:r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+</m:t>
                    </m:r>
                    <m:r>
                      <m:rPr>
                        <m:sty m:val="p"/>
                      </m:rPr>
                      <a:rPr lang="en-US" altLang="zh-CN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bx</m:t>
                    </m:r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+</m:t>
                    </m:r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c</m:t>
                    </m:r>
                    <m:r>
                      <a:rPr lang="zh-CN" altLang="en-US" sz="2800" dirty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的</m:t>
                    </m:r>
                    <m:r>
                      <a:rPr lang="zh-CN" altLang="en-US" sz="2800" i="1" dirty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图象</m:t>
                    </m:r>
                  </m:oMath>
                </a14:m>
                <a:endParaRPr lang="zh-CN" altLang="en-US" sz="2800" dirty="0">
                  <a:ln w="6350">
                    <a:noFill/>
                  </a:ln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636" y="389457"/>
                <a:ext cx="6847323" cy="53630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1" y="1196194"/>
                <a:ext cx="10259409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377"/>
                <a14:m>
                  <m:oMath xmlns:m="http://schemas.openxmlformats.org/officeDocument/2006/math">
                    <m:r>
                      <a:rPr lang="zh-CN" alt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尝试将二次函数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y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 = 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ax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 2 + 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bx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 + 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c</m:t>
                    </m:r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变为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y=a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zh-CN" sz="2400" dirty="0">
                            <a:solidFill>
                              <a:schemeClr val="tx1"/>
                            </a:solidFill>
                            <a:cs typeface="+mn-ea"/>
                            <a:sym typeface="+mn-lt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altLang="zh-CN" sz="2400" dirty="0">
                            <a:solidFill>
                              <a:schemeClr val="tx1"/>
                            </a:solidFill>
                            <a:cs typeface="+mn-ea"/>
                            <a:sym typeface="+mn-lt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h</m:t>
                        </m:r>
                        <m:r>
                          <a:rPr lang="en-US" altLang="zh-CN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+k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的样式？</a:t>
                </a: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1196194"/>
                <a:ext cx="10259409" cy="470000"/>
              </a:xfrm>
              <a:prstGeom prst="rect">
                <a:avLst/>
              </a:prstGeom>
              <a:blipFill rotWithShape="1">
                <a:blip r:embed="rId3"/>
                <a:stretch>
                  <a:fillRect t="-9091" b="-298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1034649" y="1936630"/>
                <a:ext cx="4475264" cy="41430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y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= 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ax</m:t>
                    </m:r>
                    <m:r>
                      <m:rPr>
                        <m:nor/>
                      </m:rPr>
                      <a:rPr lang="en-US" altLang="zh-CN" sz="2400" baseline="500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2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+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bx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+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c</m:t>
                    </m:r>
                  </m:oMath>
                </a14:m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  =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d>
                      <m:dPr>
                        <m:ctrl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f>
                          <m:fPr>
                            <m:ctrl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𝑏</m:t>
                            </m:r>
                          </m:num>
                          <m:den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𝑎</m:t>
                            </m:r>
                          </m:den>
                        </m:f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f>
                          <m:fPr>
                            <m:ctrl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𝑐</m:t>
                            </m:r>
                          </m:num>
                          <m:den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𝑎</m:t>
                            </m:r>
                          </m:den>
                        </m:f>
                      </m:e>
                    </m:d>
                  </m:oMath>
                </a14:m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  =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d>
                      <m:dPr>
                        <m:ctrl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f>
                          <m:fPr>
                            <m:ctrl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𝑏</m:t>
                            </m:r>
                          </m:num>
                          <m:den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𝑎</m:t>
                            </m:r>
                          </m:den>
                        </m:f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f>
                          <m:fPr>
                            <m:ctrl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f>
                          <m:fPr>
                            <m:ctrl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f>
                          <m:fPr>
                            <m:ctrl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𝑐</m:t>
                            </m:r>
                          </m:num>
                          <m:den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𝑎</m:t>
                            </m:r>
                          </m:den>
                        </m:f>
                      </m:e>
                    </m:d>
                  </m:oMath>
                </a14:m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  =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d>
                      <m:dPr>
                        <m:ctrl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f>
                          <m:fPr>
                            <m:ctrl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𝑏</m:t>
                            </m:r>
                          </m:num>
                          <m:den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𝑎</m:t>
                            </m:r>
                          </m:den>
                        </m:f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f>
                          <m:fPr>
                            <m:ctrl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f>
                          <m:fPr>
                            <m:ctrl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f>
                          <m:fPr>
                            <m:ctrl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4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a</m:t>
                            </m:r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𝑐</m:t>
                            </m:r>
                          </m:num>
                          <m:den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  =</a:t>
                </a:r>
                <a14:m>
                  <m:oMath xmlns:m="http://schemas.openxmlformats.org/officeDocument/2006/math"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sSup>
                      <m:sSup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zh-CN" altLang="en-US" sz="24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zh-CN" alt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fPr>
                              <m:num>
                                <m:r>
                                  <a:rPr lang="zh-CN" alt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zh-CN" altLang="en-US" sz="24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2</m:t>
                                </m:r>
                                <m:r>
                                  <a:rPr lang="zh-CN" alt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f>
                      <m:f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  <m: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𝑎𝑐</m:t>
                        </m:r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sSup>
                          <m:sSupPr>
                            <m:ctrlP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𝑏</m:t>
                            </m:r>
                          </m:e>
                          <m:sup>
                            <m:r>
                              <a:rPr lang="zh-CN" altLang="en-US" sz="24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  <m: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den>
                    </m:f>
                  </m:oMath>
                </a14:m>
                <a:endParaRPr lang="zh-CN" altLang="en-US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649" y="1936630"/>
                <a:ext cx="4475264" cy="4143057"/>
              </a:xfrm>
              <a:prstGeom prst="rect">
                <a:avLst/>
              </a:prstGeom>
              <a:blipFill rotWithShape="1">
                <a:blip r:embed="rId4"/>
                <a:stretch>
                  <a:fillRect b="-29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6744505" y="2611609"/>
                <a:ext cx="4495910" cy="2505301"/>
              </a:xfrm>
              <a:prstGeom prst="rect">
                <a:avLst/>
              </a:prstGeom>
              <a:noFill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 algn="ctr" defTabSz="914377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667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二次函数</m:t>
                      </m:r>
                      <m:r>
                        <m:rPr>
                          <m:nor/>
                        </m:rPr>
                        <a:rPr lang="en-US" altLang="zh-CN" sz="2667" b="1" dirty="0">
                          <a:solidFill>
                            <a:prstClr val="black"/>
                          </a:solidFill>
                          <a:cs typeface="+mn-ea"/>
                          <a:sym typeface="+mn-lt"/>
                        </a:rPr>
                        <m:t>y</m:t>
                      </m:r>
                      <m:r>
                        <m:rPr>
                          <m:nor/>
                        </m:rPr>
                        <a:rPr lang="en-US" altLang="zh-CN" sz="2667" b="1" dirty="0">
                          <a:solidFill>
                            <a:prstClr val="black"/>
                          </a:solidFill>
                          <a:cs typeface="+mn-ea"/>
                          <a:sym typeface="+mn-lt"/>
                        </a:rPr>
                        <m:t>=</m:t>
                      </m:r>
                      <m:r>
                        <m:rPr>
                          <m:nor/>
                        </m:rPr>
                        <a:rPr lang="en-US" altLang="zh-CN" sz="2667" b="1" dirty="0">
                          <a:solidFill>
                            <a:prstClr val="black"/>
                          </a:solidFill>
                          <a:cs typeface="+mn-ea"/>
                          <a:sym typeface="+mn-lt"/>
                        </a:rPr>
                        <m:t>ax</m:t>
                      </m:r>
                      <m:r>
                        <m:rPr>
                          <m:nor/>
                        </m:rPr>
                        <a:rPr lang="en-US" altLang="zh-CN" sz="2667" b="1" baseline="50000" dirty="0">
                          <a:solidFill>
                            <a:prstClr val="black"/>
                          </a:solidFill>
                          <a:cs typeface="+mn-ea"/>
                          <a:sym typeface="+mn-lt"/>
                        </a:rPr>
                        <m:t>2</m:t>
                      </m:r>
                      <m:r>
                        <m:rPr>
                          <m:nor/>
                        </m:rPr>
                        <a:rPr lang="en-US" altLang="zh-CN" sz="2667" b="1" dirty="0">
                          <a:solidFill>
                            <a:prstClr val="black"/>
                          </a:solidFill>
                          <a:cs typeface="+mn-ea"/>
                          <a:sym typeface="+mn-lt"/>
                        </a:rPr>
                        <m:t>+</m:t>
                      </m:r>
                      <m:r>
                        <m:rPr>
                          <m:nor/>
                        </m:rPr>
                        <a:rPr lang="en-US" altLang="zh-CN" sz="2667" b="1" dirty="0">
                          <a:solidFill>
                            <a:prstClr val="black"/>
                          </a:solidFill>
                          <a:cs typeface="+mn-ea"/>
                          <a:sym typeface="+mn-lt"/>
                        </a:rPr>
                        <m:t>bx</m:t>
                      </m:r>
                      <m:r>
                        <m:rPr>
                          <m:nor/>
                        </m:rPr>
                        <a:rPr lang="en-US" altLang="zh-CN" sz="2667" b="1" dirty="0">
                          <a:solidFill>
                            <a:prstClr val="black"/>
                          </a:solidFill>
                          <a:cs typeface="+mn-ea"/>
                          <a:sym typeface="+mn-lt"/>
                        </a:rPr>
                        <m:t>+</m:t>
                      </m:r>
                      <m:r>
                        <m:rPr>
                          <m:nor/>
                        </m:rPr>
                        <a:rPr lang="en-US" altLang="zh-CN" sz="2667" b="1" dirty="0">
                          <a:solidFill>
                            <a:prstClr val="black"/>
                          </a:solidFill>
                          <a:cs typeface="+mn-ea"/>
                          <a:sym typeface="+mn-lt"/>
                        </a:rPr>
                        <m:t>c</m:t>
                      </m:r>
                      <m:r>
                        <a:rPr lang="zh-CN" altLang="en-US" sz="2667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的</m:t>
                      </m:r>
                    </m:oMath>
                  </m:oMathPara>
                </a14:m>
                <a:endParaRPr lang="en-US" altLang="zh-CN" sz="2667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algn="ctr" defTabSz="914377">
                  <a:lnSpc>
                    <a:spcPct val="150000"/>
                  </a:lnSpc>
                </a:pPr>
                <a:r>
                  <a:rPr lang="zh-CN" altLang="en-US" sz="26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对称轴 </a:t>
                </a:r>
                <a:r>
                  <a:rPr lang="en-US" altLang="zh-CN" sz="26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667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667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𝒃</m:t>
                        </m:r>
                      </m:num>
                      <m:den>
                        <m:r>
                          <a:rPr lang="zh-CN" altLang="en-US" sz="2667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  <m:r>
                          <a:rPr lang="zh-CN" altLang="en-US" sz="2667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</m:den>
                    </m:f>
                    <m:r>
                      <a:rPr lang="zh-CN" altLang="en-US" sz="2667" b="1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26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:endParaRPr lang="en-US" altLang="zh-CN" sz="2667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algn="ctr" defTabSz="914377">
                  <a:lnSpc>
                    <a:spcPct val="150000"/>
                  </a:lnSpc>
                </a:pPr>
                <a:r>
                  <a:rPr lang="zh-CN" altLang="en-US" sz="26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顶点坐标为</a:t>
                </a:r>
                <a:r>
                  <a:rPr lang="en-US" altLang="zh-CN" sz="26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(</a:t>
                </a:r>
                <a:r>
                  <a:rPr lang="en-US" altLang="zh-CN" sz="2667" b="1" dirty="0">
                    <a:solidFill>
                      <a:srgbClr val="C00000"/>
                    </a:solidFill>
                    <a:cs typeface="+mn-ea"/>
                    <a:sym typeface="+mn-lt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667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667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𝒃</m:t>
                        </m:r>
                      </m:num>
                      <m:den>
                        <m:r>
                          <a:rPr lang="zh-CN" altLang="en-US" sz="2667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  <m:r>
                          <a:rPr lang="zh-CN" altLang="en-US" sz="2667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</m:den>
                    </m:f>
                    <m:r>
                      <a:rPr lang="zh-CN" altLang="en-US" sz="2667" b="1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  <m:r>
                      <a:rPr lang="zh-CN" altLang="en-US" sz="2667" b="1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，</m:t>
                    </m:r>
                    <m:f>
                      <m:fPr>
                        <m:ctrlPr>
                          <a:rPr lang="zh-CN" altLang="en-US" sz="2667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667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𝟒</m:t>
                        </m:r>
                        <m:r>
                          <a:rPr lang="zh-CN" altLang="en-US" sz="2667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𝒂𝒄</m:t>
                        </m:r>
                        <m:r>
                          <a:rPr lang="zh-CN" altLang="en-US" sz="2667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sSup>
                          <m:sSupPr>
                            <m:ctrlPr>
                              <a:rPr lang="zh-CN" altLang="en-US" sz="2667" b="1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zh-CN" altLang="en-US" sz="2667" b="1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𝒃</m:t>
                            </m:r>
                          </m:e>
                          <m:sup>
                            <m:r>
                              <a:rPr lang="zh-CN" altLang="en-US" sz="2667" b="1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zh-CN" altLang="en-US" sz="2667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𝟒</m:t>
                        </m:r>
                        <m:r>
                          <a:rPr lang="en-US" altLang="zh-CN" sz="2667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</m:den>
                    </m:f>
                  </m:oMath>
                </a14:m>
                <a:r>
                  <a:rPr lang="zh-CN" altLang="en-US" sz="26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4505" y="2611609"/>
                <a:ext cx="4495910" cy="2505301"/>
              </a:xfrm>
              <a:prstGeom prst="rect">
                <a:avLst/>
              </a:prstGeom>
              <a:blipFill rotWithShape="1">
                <a:blip r:embed="rId5"/>
                <a:stretch>
                  <a:fillRect l="-405" r="-270" b="-24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6"/>
              <p:cNvSpPr txBox="1"/>
              <p:nvPr/>
            </p:nvSpPr>
            <p:spPr>
              <a:xfrm>
                <a:off x="878636" y="389457"/>
                <a:ext cx="6847323" cy="536301"/>
              </a:xfrm>
              <a:prstGeom prst="rect">
                <a:avLst/>
              </a:prstGeom>
              <a:noFill/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spAutoFit/>
              </a:bodyPr>
              <a:lstStyle/>
              <a:p>
                <a:pPr defTabSz="1219170">
                  <a:defRPr/>
                </a:pPr>
                <a:r>
                  <a:rPr lang="zh-CN" altLang="en-US" sz="2800" dirty="0">
                    <a:ln w="6350">
                      <a:noFill/>
                    </a:ln>
                    <a:solidFill>
                      <a:schemeClr val="tx1"/>
                    </a:solidFill>
                    <a:cs typeface="+mn-ea"/>
                    <a:sym typeface="+mn-lt"/>
                  </a:rPr>
                  <a:t>二次函数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y</m:t>
                    </m:r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=</m:t>
                    </m:r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ax</m:t>
                    </m:r>
                    <m:r>
                      <m:rPr>
                        <m:nor/>
                      </m:rPr>
                      <a:rPr lang="en-US" altLang="zh-CN" sz="2800" baseline="300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2</m:t>
                    </m:r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+</m:t>
                    </m:r>
                    <m:r>
                      <m:rPr>
                        <m:sty m:val="p"/>
                      </m:rPr>
                      <a:rPr lang="en-US" altLang="zh-CN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bx</m:t>
                    </m:r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+</m:t>
                    </m:r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c</m:t>
                    </m:r>
                    <m:r>
                      <a:rPr lang="zh-CN" altLang="en-US" sz="2800" dirty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的</m:t>
                    </m:r>
                    <m:r>
                      <a:rPr lang="zh-CN" altLang="en-US" sz="2800" i="1" dirty="0">
                        <a:ln w="6350">
                          <a:noFill/>
                        </a:ln>
                        <a:latin typeface="Cambria Math" panose="02040503050406030204" pitchFamily="18" charset="0"/>
                        <a:cs typeface="+mn-ea"/>
                        <a:sym typeface="+mn-lt"/>
                      </a:rPr>
                      <m:t>性质</m:t>
                    </m:r>
                  </m:oMath>
                </a14:m>
                <a:endParaRPr lang="zh-CN" altLang="en-US" sz="2800" dirty="0">
                  <a:ln w="6350">
                    <a:noFill/>
                  </a:ln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636" y="389457"/>
                <a:ext cx="6847323" cy="53630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/>
          <p:nvPr/>
        </p:nvGraphicFramePr>
        <p:xfrm>
          <a:off x="629919" y="1223118"/>
          <a:ext cx="11148061" cy="546791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4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1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64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38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0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80424"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blipFill>
                      <a:blip r:embed="rId3"/>
                      <a:stretch>
                        <a:fillRect l="-389" t="-781" r="-613619" b="-60312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dirty="0">
                          <a:sym typeface="+mn-lt"/>
                        </a:rPr>
                        <a:t>图形</a:t>
                      </a:r>
                      <a:endParaRPr lang="zh-CN" altLang="en-US" sz="2000" b="1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900">
                          <a:sym typeface="+mn-lt"/>
                        </a:rPr>
                        <a:t>开口方向</a:t>
                      </a:r>
                      <a:endParaRPr lang="zh-CN" altLang="en-US" sz="190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>
                          <a:sym typeface="+mn-lt"/>
                        </a:rPr>
                        <a:t>顶点坐标</a:t>
                      </a:r>
                      <a:endParaRPr lang="zh-CN" altLang="en-US" sz="200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>
                          <a:sym typeface="+mn-lt"/>
                        </a:rPr>
                        <a:t>对称轴</a:t>
                      </a:r>
                      <a:endParaRPr lang="zh-CN" altLang="en-US" sz="200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>
                          <a:sym typeface="+mn-lt"/>
                        </a:rPr>
                        <a:t>增减性</a:t>
                      </a:r>
                      <a:endParaRPr lang="zh-CN" altLang="en-US" sz="200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>
                          <a:sym typeface="+mn-lt"/>
                        </a:rPr>
                        <a:t>最值</a:t>
                      </a:r>
                      <a:endParaRPr lang="zh-CN" altLang="en-US" sz="200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6444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>
                          <a:sym typeface="+mn-lt"/>
                        </a:rPr>
                        <a:t>a＞0</a:t>
                      </a:r>
                      <a:endParaRPr lang="en-US" altLang="zh-CN" sz="2800" b="1" i="1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9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9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blipFill>
                      <a:blip r:embed="rId3"/>
                      <a:stretch>
                        <a:fillRect l="-563265" t="-16753" r="-585034" b="-260"/>
                      </a:stretch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9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9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9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1051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>
                          <a:sym typeface="+mn-lt"/>
                        </a:rPr>
                        <a:t>a＜0</a:t>
                      </a:r>
                      <a:endParaRPr lang="en-US" altLang="zh-CN" sz="2800" b="1" i="1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9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9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9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9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5" name="文本框 44"/>
          <p:cNvSpPr txBox="1"/>
          <p:nvPr/>
        </p:nvSpPr>
        <p:spPr>
          <a:xfrm>
            <a:off x="4865801" y="2998113"/>
            <a:ext cx="811531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zh-CN" altLang="en-US" sz="2000" b="1" dirty="0">
                <a:cs typeface="+mn-ea"/>
                <a:sym typeface="+mn-lt"/>
              </a:rPr>
              <a:t>向上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4865801" y="4979078"/>
            <a:ext cx="811531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zh-CN" altLang="en-US" sz="2000" b="1" dirty="0">
                <a:cs typeface="+mn-ea"/>
                <a:sym typeface="+mn-lt"/>
              </a:rPr>
              <a:t>向下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文本框 47"/>
              <p:cNvSpPr txBox="1"/>
              <p:nvPr/>
            </p:nvSpPr>
            <p:spPr>
              <a:xfrm>
                <a:off x="6676390" y="3566796"/>
                <a:ext cx="794385" cy="1739387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defTabSz="914377"/>
                <a:r>
                  <a:rPr lang="zh-CN" altLang="en-US" sz="24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直线</a:t>
                </a:r>
                <a:r>
                  <a:rPr lang="en-US" altLang="zh-CN" sz="2400" b="1" i="1" dirty="0">
                    <a:solidFill>
                      <a:srgbClr val="268868">
                        <a:lumMod val="50000"/>
                      </a:srgbClr>
                    </a:solidFill>
                    <a:cs typeface="+mn-ea"/>
                    <a:sym typeface="+mn-lt"/>
                  </a:rPr>
                  <a:t>x=</a:t>
                </a: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</a:p>
              <a:p>
                <a:pPr defTabSz="914377"/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4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𝒃</m:t>
                        </m:r>
                      </m:num>
                      <m:den>
                        <m:r>
                          <a:rPr lang="zh-CN" altLang="en-US" sz="24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  <m:r>
                          <a:rPr lang="zh-CN" altLang="en-US" sz="24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</m:den>
                    </m:f>
                    <m:r>
                      <a:rPr lang="zh-CN" altLang="en-US" sz="2400" b="1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endParaRPr lang="en-US" altLang="zh-CN" sz="2400" b="1" i="1" dirty="0">
                  <a:solidFill>
                    <a:srgbClr val="268868">
                      <a:lumMod val="50000"/>
                    </a:srgbClr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48" name="文本框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6390" y="3566796"/>
                <a:ext cx="794385" cy="1739387"/>
              </a:xfrm>
              <a:prstGeom prst="rect">
                <a:avLst/>
              </a:prstGeom>
              <a:blipFill rotWithShape="1">
                <a:blip r:embed="rId4"/>
                <a:stretch>
                  <a:fillRect l="-11450" t="-2807" b="-24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本框 48"/>
              <p:cNvSpPr txBox="1"/>
              <p:nvPr/>
            </p:nvSpPr>
            <p:spPr>
              <a:xfrm>
                <a:off x="7335226" y="2209970"/>
                <a:ext cx="3209924" cy="166661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algn="ctr" defTabSz="914377"/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:r>
                  <a:rPr lang="zh-CN" altLang="en-US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在对称轴左侧即当</a:t>
                </a:r>
                <a:r>
                  <a:rPr lang="zh-CN" altLang="en-US" sz="2000" b="1" i="1" dirty="0">
                    <a:solidFill>
                      <a:prstClr val="black"/>
                    </a:solidFill>
                    <a:cs typeface="+mn-ea"/>
                    <a:sym typeface="+mn-lt"/>
                  </a:rPr>
                  <a:t>x&lt;</a:t>
                </a:r>
                <a:r>
                  <a:rPr lang="en-US" altLang="zh-CN" sz="2133" b="1" dirty="0">
                    <a:solidFill>
                      <a:prstClr val="black"/>
                    </a:solidFill>
                    <a:cs typeface="+mn-ea"/>
                    <a:sym typeface="+mn-lt"/>
                  </a:rPr>
                  <a:t>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133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133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𝒃</m:t>
                        </m:r>
                      </m:num>
                      <m:den>
                        <m:r>
                          <a:rPr lang="zh-CN" altLang="en-US" sz="2133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  <m:r>
                          <a:rPr lang="zh-CN" altLang="en-US" sz="2133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</m:den>
                    </m:f>
                  </m:oMath>
                </a14:m>
                <a:r>
                  <a:rPr lang="zh-CN" altLang="en-US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时，</a:t>
                </a:r>
                <a:r>
                  <a:rPr lang="zh-CN" altLang="en-US" sz="2000" b="1" i="1" dirty="0">
                    <a:solidFill>
                      <a:srgbClr val="FF0000"/>
                    </a:solidFill>
                    <a:cs typeface="+mn-ea"/>
                    <a:sym typeface="+mn-lt"/>
                  </a:rPr>
                  <a:t>y </a:t>
                </a:r>
                <a:r>
                  <a:rPr lang="zh-CN" altLang="en-US" sz="20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随 </a:t>
                </a:r>
                <a:r>
                  <a:rPr lang="zh-CN" altLang="en-US" sz="2000" b="1" i="1" dirty="0">
                    <a:solidFill>
                      <a:srgbClr val="FF0000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en-US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的增大而减小</a:t>
                </a:r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.</a:t>
                </a:r>
                <a:endParaRPr lang="zh-CN" altLang="en-US" sz="20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algn="ctr" defTabSz="914377"/>
                <a:r>
                  <a:rPr lang="zh-CN" altLang="en-US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在对称轴右侧即当</a:t>
                </a:r>
                <a:r>
                  <a:rPr lang="zh-CN" altLang="en-US" sz="2000" b="1" i="1" dirty="0">
                    <a:solidFill>
                      <a:prstClr val="black"/>
                    </a:solidFill>
                    <a:cs typeface="+mn-ea"/>
                    <a:sym typeface="+mn-lt"/>
                  </a:rPr>
                  <a:t>x&gt;</a:t>
                </a:r>
                <a:r>
                  <a:rPr lang="en-US" altLang="zh-CN" sz="2133" b="1" dirty="0">
                    <a:solidFill>
                      <a:prstClr val="black"/>
                    </a:solidFill>
                    <a:cs typeface="+mn-ea"/>
                    <a:sym typeface="+mn-lt"/>
                  </a:rPr>
                  <a:t>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133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133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𝒃</m:t>
                        </m:r>
                      </m:num>
                      <m:den>
                        <m:r>
                          <a:rPr lang="zh-CN" altLang="en-US" sz="2133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  <m:r>
                          <a:rPr lang="zh-CN" altLang="en-US" sz="2133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</m:den>
                    </m:f>
                  </m:oMath>
                </a14:m>
                <a:r>
                  <a:rPr lang="zh-CN" altLang="en-US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时,</a:t>
                </a:r>
                <a:r>
                  <a:rPr lang="zh-CN" altLang="en-US" sz="2000" b="1" i="1" dirty="0">
                    <a:solidFill>
                      <a:srgbClr val="FF0000"/>
                    </a:solidFill>
                    <a:cs typeface="+mn-ea"/>
                    <a:sym typeface="+mn-lt"/>
                  </a:rPr>
                  <a:t>y</a:t>
                </a:r>
                <a:r>
                  <a:rPr lang="zh-CN" altLang="en-US" sz="20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随 </a:t>
                </a:r>
                <a:r>
                  <a:rPr lang="en-US" altLang="zh-CN" sz="2000" b="1" i="1" dirty="0">
                    <a:solidFill>
                      <a:srgbClr val="FF0000"/>
                    </a:solidFill>
                    <a:cs typeface="+mn-ea"/>
                    <a:sym typeface="+mn-lt"/>
                  </a:rPr>
                  <a:t>x </a:t>
                </a:r>
                <a:r>
                  <a:rPr lang="zh-CN" altLang="en-US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的增大而增大</a:t>
                </a:r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49" name="文本框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5226" y="2209970"/>
                <a:ext cx="3209924" cy="1666610"/>
              </a:xfrm>
              <a:prstGeom prst="rect">
                <a:avLst/>
              </a:prstGeom>
              <a:blipFill rotWithShape="1">
                <a:blip r:embed="rId5"/>
                <a:stretch>
                  <a:fillRect b="-58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文本框 49"/>
              <p:cNvSpPr txBox="1"/>
              <p:nvPr/>
            </p:nvSpPr>
            <p:spPr>
              <a:xfrm>
                <a:off x="7382512" y="4662172"/>
                <a:ext cx="3029585" cy="1545936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algn="ctr" defTabSz="914377"/>
                <a:r>
                  <a:rPr lang="zh-CN" altLang="en-US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在对称轴左侧即当</a:t>
                </a:r>
                <a:r>
                  <a:rPr lang="zh-CN" altLang="en-US" sz="2000" b="1" i="1" dirty="0">
                    <a:solidFill>
                      <a:prstClr val="black"/>
                    </a:solidFill>
                    <a:cs typeface="+mn-ea"/>
                    <a:sym typeface="+mn-lt"/>
                  </a:rPr>
                  <a:t>x&lt;</a:t>
                </a:r>
                <a:r>
                  <a:rPr lang="en-US" altLang="zh-CN" sz="18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1867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1867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𝒃</m:t>
                        </m:r>
                      </m:num>
                      <m:den>
                        <m:r>
                          <a:rPr lang="zh-CN" altLang="en-US" sz="1867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  <m:r>
                          <a:rPr lang="zh-CN" altLang="en-US" sz="1867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</m:den>
                    </m:f>
                  </m:oMath>
                </a14:m>
                <a:r>
                  <a:rPr lang="zh-CN" altLang="en-US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时, </a:t>
                </a:r>
                <a:r>
                  <a:rPr lang="zh-CN" altLang="en-US" sz="2000" b="1" i="1" dirty="0">
                    <a:solidFill>
                      <a:srgbClr val="FF0000"/>
                    </a:solidFill>
                    <a:cs typeface="+mn-ea"/>
                    <a:sym typeface="+mn-lt"/>
                  </a:rPr>
                  <a:t>y </a:t>
                </a:r>
                <a:r>
                  <a:rPr lang="zh-CN" altLang="en-US" sz="20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随 </a:t>
                </a:r>
                <a:r>
                  <a:rPr lang="zh-CN" altLang="en-US" sz="2000" b="1" i="1" dirty="0">
                    <a:solidFill>
                      <a:srgbClr val="FF0000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en-US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的增大而增大，</a:t>
                </a:r>
              </a:p>
              <a:p>
                <a:pPr algn="ctr" defTabSz="914377"/>
                <a:r>
                  <a:rPr lang="zh-CN" altLang="en-US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在对称轴右侧即当</a:t>
                </a:r>
                <a:r>
                  <a:rPr lang="zh-CN" altLang="en-US" sz="2000" b="1" i="1" dirty="0">
                    <a:solidFill>
                      <a:prstClr val="black"/>
                    </a:solidFill>
                    <a:cs typeface="+mn-ea"/>
                    <a:sym typeface="+mn-lt"/>
                  </a:rPr>
                  <a:t>x&gt;</a:t>
                </a:r>
                <a:r>
                  <a:rPr lang="en-US" altLang="zh-CN" sz="18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1867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1867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𝒃</m:t>
                        </m:r>
                      </m:num>
                      <m:den>
                        <m:r>
                          <a:rPr lang="zh-CN" altLang="en-US" sz="1867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  <m:r>
                          <a:rPr lang="zh-CN" altLang="en-US" sz="1867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</m:den>
                    </m:f>
                  </m:oMath>
                </a14:m>
                <a:r>
                  <a:rPr lang="zh-CN" altLang="en-US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时,</a:t>
                </a:r>
                <a:r>
                  <a:rPr lang="zh-CN" altLang="en-US" sz="2000" b="1" i="1" dirty="0">
                    <a:solidFill>
                      <a:srgbClr val="FF0000"/>
                    </a:solidFill>
                    <a:cs typeface="+mn-ea"/>
                    <a:sym typeface="+mn-lt"/>
                  </a:rPr>
                  <a:t>y</a:t>
                </a:r>
                <a:r>
                  <a:rPr lang="zh-CN" altLang="en-US" sz="20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随 </a:t>
                </a:r>
                <a:r>
                  <a:rPr lang="en-US" altLang="zh-CN" sz="2000" b="1" i="1" dirty="0">
                    <a:solidFill>
                      <a:srgbClr val="FF0000"/>
                    </a:solidFill>
                    <a:cs typeface="+mn-ea"/>
                    <a:sym typeface="+mn-lt"/>
                  </a:rPr>
                  <a:t>x </a:t>
                </a:r>
                <a:r>
                  <a:rPr lang="zh-CN" altLang="en-US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的增大而减小</a:t>
                </a:r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0" name="文本框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512" y="4662172"/>
                <a:ext cx="3029585" cy="1545936"/>
              </a:xfrm>
              <a:prstGeom prst="rect">
                <a:avLst/>
              </a:prstGeom>
              <a:blipFill rotWithShape="1">
                <a:blip r:embed="rId6"/>
                <a:stretch>
                  <a:fillRect l="-3018" r="-3219" b="-63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文本框 50"/>
              <p:cNvSpPr txBox="1"/>
              <p:nvPr/>
            </p:nvSpPr>
            <p:spPr>
              <a:xfrm>
                <a:off x="10414825" y="2099934"/>
                <a:ext cx="1395095" cy="1958741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algn="ctr" defTabSz="914377"/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当</a:t>
                </a:r>
                <a:r>
                  <a:rPr lang="zh-CN" altLang="en-US" sz="2400" b="1" i="1" dirty="0">
                    <a:solidFill>
                      <a:srgbClr val="FF0000"/>
                    </a:solidFill>
                    <a:cs typeface="+mn-ea"/>
                    <a:sym typeface="+mn-lt"/>
                  </a:rPr>
                  <a:t>x=</a:t>
                </a: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4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𝒃</m:t>
                        </m:r>
                      </m:num>
                      <m:den>
                        <m:r>
                          <a:rPr lang="zh-CN" altLang="en-US" sz="24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  <m:r>
                          <a:rPr lang="zh-CN" altLang="en-US" sz="24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</m:den>
                    </m:f>
                    <m:r>
                      <a:rPr lang="zh-CN" altLang="en-US" sz="2400" b="1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endParaRPr lang="en-US" altLang="zh-CN" sz="2400" b="1" i="1" dirty="0">
                  <a:solidFill>
                    <a:srgbClr val="268868">
                      <a:lumMod val="50000"/>
                    </a:srgbClr>
                  </a:solidFill>
                  <a:cs typeface="+mn-ea"/>
                  <a:sym typeface="+mn-lt"/>
                </a:endParaRPr>
              </a:p>
              <a:p>
                <a:pPr algn="ctr" defTabSz="914377"/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时,</a:t>
                </a:r>
                <a:endParaRPr lang="zh-CN" altLang="en-US" sz="2400" b="1" dirty="0">
                  <a:solidFill>
                    <a:srgbClr val="FF0000"/>
                  </a:solidFill>
                  <a:cs typeface="+mn-ea"/>
                  <a:sym typeface="+mn-lt"/>
                </a:endParaRPr>
              </a:p>
              <a:p>
                <a:pPr algn="ctr" defTabSz="914377"/>
                <a:r>
                  <a:rPr lang="zh-CN" altLang="en-US" sz="2400" b="1" i="1" dirty="0">
                    <a:solidFill>
                      <a:srgbClr val="FF0000"/>
                    </a:solidFill>
                    <a:cs typeface="+mn-ea"/>
                    <a:sym typeface="+mn-lt"/>
                  </a:rPr>
                  <a:t>y</a:t>
                </a:r>
                <a:r>
                  <a:rPr lang="zh-CN" altLang="en-US" sz="2400" baseline="-25000" dirty="0">
                    <a:solidFill>
                      <a:prstClr val="black"/>
                    </a:solidFill>
                    <a:cs typeface="+mn-ea"/>
                    <a:sym typeface="+mn-lt"/>
                  </a:rPr>
                  <a:t>最小值</a:t>
                </a: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400" b="1" dirty="0">
                    <a:solidFill>
                      <a:srgbClr val="C00000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4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𝟒</m:t>
                        </m:r>
                        <m:r>
                          <a:rPr lang="zh-CN" altLang="en-US" sz="24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𝒂𝒄</m:t>
                        </m:r>
                        <m:r>
                          <a:rPr lang="zh-CN" altLang="en-US" sz="2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sSup>
                          <m:sSupPr>
                            <m:ctrlPr>
                              <a:rPr lang="zh-CN" altLang="en-US" sz="2400" b="1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zh-CN" altLang="en-US" sz="2400" b="1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𝒃</m:t>
                            </m:r>
                          </m:e>
                          <m:sup>
                            <m:r>
                              <a:rPr lang="zh-CN" altLang="en-US" sz="2400" b="1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zh-CN" altLang="en-US" sz="24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𝟒</m:t>
                        </m:r>
                        <m:r>
                          <a:rPr lang="en-US" altLang="zh-CN" sz="24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</m:den>
                    </m:f>
                  </m:oMath>
                </a14:m>
                <a:endParaRPr lang="en-US" altLang="zh-CN" sz="2400" b="1" i="1" dirty="0">
                  <a:solidFill>
                    <a:srgbClr val="268868">
                      <a:lumMod val="50000"/>
                    </a:srgbClr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1" name="文本框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14825" y="2099934"/>
                <a:ext cx="1395095" cy="1958741"/>
              </a:xfrm>
              <a:prstGeom prst="rect">
                <a:avLst/>
              </a:prstGeom>
              <a:blipFill rotWithShape="1">
                <a:blip r:embed="rId7"/>
                <a:stretch>
                  <a:fillRect l="-218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文本框 51"/>
              <p:cNvSpPr txBox="1"/>
              <p:nvPr/>
            </p:nvSpPr>
            <p:spPr>
              <a:xfrm>
                <a:off x="10401414" y="4342306"/>
                <a:ext cx="1395095" cy="1958741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algn="ctr" defTabSz="914377"/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当</a:t>
                </a:r>
                <a:r>
                  <a:rPr lang="zh-CN" altLang="en-US" sz="2400" b="1" i="1" dirty="0">
                    <a:solidFill>
                      <a:srgbClr val="FF0000"/>
                    </a:solidFill>
                    <a:cs typeface="+mn-ea"/>
                    <a:sym typeface="+mn-lt"/>
                  </a:rPr>
                  <a:t>x=</a:t>
                </a: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4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𝒃</m:t>
                        </m:r>
                      </m:num>
                      <m:den>
                        <m:r>
                          <a:rPr lang="zh-CN" altLang="en-US" sz="24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  <m:r>
                          <a:rPr lang="zh-CN" altLang="en-US" sz="24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</m:den>
                    </m:f>
                    <m:r>
                      <a:rPr lang="zh-CN" altLang="en-US" sz="2400" b="1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endParaRPr lang="en-US" altLang="zh-CN" sz="2400" b="1" i="1" dirty="0">
                  <a:solidFill>
                    <a:srgbClr val="268868">
                      <a:lumMod val="50000"/>
                    </a:srgbClr>
                  </a:solidFill>
                  <a:cs typeface="+mn-ea"/>
                  <a:sym typeface="+mn-lt"/>
                </a:endParaRPr>
              </a:p>
              <a:p>
                <a:pPr algn="ctr" defTabSz="914377"/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时,</a:t>
                </a:r>
              </a:p>
              <a:p>
                <a:pPr algn="ctr" defTabSz="914377"/>
                <a:r>
                  <a:rPr lang="zh-CN" altLang="en-US" sz="2400" b="1" i="1" dirty="0">
                    <a:solidFill>
                      <a:srgbClr val="FF0000"/>
                    </a:solidFill>
                    <a:cs typeface="+mn-ea"/>
                    <a:sym typeface="+mn-lt"/>
                  </a:rPr>
                  <a:t>y</a:t>
                </a:r>
                <a:r>
                  <a:rPr lang="zh-CN" altLang="en-US" sz="2400" baseline="-25000" dirty="0">
                    <a:solidFill>
                      <a:prstClr val="black"/>
                    </a:solidFill>
                    <a:cs typeface="+mn-ea"/>
                    <a:sym typeface="+mn-lt"/>
                  </a:rPr>
                  <a:t>最大值</a:t>
                </a: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400" b="1" dirty="0">
                    <a:solidFill>
                      <a:srgbClr val="C00000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4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𝟒</m:t>
                        </m:r>
                        <m:r>
                          <a:rPr lang="zh-CN" altLang="en-US" sz="24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𝒂𝒄</m:t>
                        </m:r>
                        <m:r>
                          <a:rPr lang="zh-CN" altLang="en-US" sz="2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sSup>
                          <m:sSupPr>
                            <m:ctrlPr>
                              <a:rPr lang="zh-CN" altLang="en-US" sz="2400" b="1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zh-CN" altLang="en-US" sz="2400" b="1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𝒃</m:t>
                            </m:r>
                          </m:e>
                          <m:sup>
                            <m:r>
                              <a:rPr lang="zh-CN" altLang="en-US" sz="2400" b="1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zh-CN" altLang="en-US" sz="24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𝟒</m:t>
                        </m:r>
                        <m:r>
                          <a:rPr lang="en-US" altLang="zh-CN" sz="24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</m:den>
                    </m:f>
                  </m:oMath>
                </a14:m>
                <a:endParaRPr lang="zh-CN" altLang="en-US" sz="2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2" name="文本框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1414" y="4342306"/>
                <a:ext cx="1395095" cy="1958741"/>
              </a:xfrm>
              <a:prstGeom prst="rect">
                <a:avLst/>
              </a:prstGeom>
              <a:blipFill rotWithShape="1">
                <a:blip r:embed="rId8"/>
                <a:stretch>
                  <a:fillRect l="-218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grpSp>
        <p:nvGrpSpPr>
          <p:cNvPr id="174" name="组合 173"/>
          <p:cNvGrpSpPr/>
          <p:nvPr/>
        </p:nvGrpSpPr>
        <p:grpSpPr>
          <a:xfrm>
            <a:off x="2349500" y="2250440"/>
            <a:ext cx="1870075" cy="1583657"/>
            <a:chOff x="3730" y="3520"/>
            <a:chExt cx="1345" cy="1043"/>
          </a:xfrm>
        </p:grpSpPr>
        <p:sp>
          <p:nvSpPr>
            <p:cNvPr id="14343" name="d82Line 2"/>
            <p:cNvSpPr/>
            <p:nvPr/>
          </p:nvSpPr>
          <p:spPr>
            <a:xfrm>
              <a:off x="3730" y="4309"/>
              <a:ext cx="1325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344" name="d82Line 3"/>
            <p:cNvSpPr/>
            <p:nvPr/>
          </p:nvSpPr>
          <p:spPr>
            <a:xfrm flipV="1">
              <a:off x="4373" y="3520"/>
              <a:ext cx="1" cy="1043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348" name="d82Line 7"/>
            <p:cNvSpPr/>
            <p:nvPr/>
          </p:nvSpPr>
          <p:spPr>
            <a:xfrm flipV="1">
              <a:off x="4927" y="4287"/>
              <a:ext cx="0" cy="22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363" name="d82WordArt 28"/>
            <p:cNvSpPr>
              <a:spLocks noTextEdit="1"/>
            </p:cNvSpPr>
            <p:nvPr/>
          </p:nvSpPr>
          <p:spPr>
            <a:xfrm>
              <a:off x="5013" y="4339"/>
              <a:ext cx="62" cy="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 fontScale="25000" lnSpcReduction="20000"/>
            </a:bodyPr>
            <a:lstStyle/>
            <a:p>
              <a:pPr algn="ctr" defTabSz="914400"/>
              <a:r>
                <a:rPr lang="zh-CN" altLang="en-US" sz="3600" i="1"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cs typeface="+mn-ea"/>
                  <a:sym typeface="+mn-lt"/>
                </a:rPr>
                <a:t>x</a:t>
              </a:r>
            </a:p>
          </p:txBody>
        </p:sp>
        <p:sp>
          <p:nvSpPr>
            <p:cNvPr id="14364" name="d82WordArt 29"/>
            <p:cNvSpPr>
              <a:spLocks noTextEdit="1"/>
            </p:cNvSpPr>
            <p:nvPr/>
          </p:nvSpPr>
          <p:spPr>
            <a:xfrm>
              <a:off x="4433" y="3520"/>
              <a:ext cx="104" cy="10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 fontScale="25000" lnSpcReduction="20000"/>
            </a:bodyPr>
            <a:lstStyle/>
            <a:p>
              <a:pPr algn="ctr" defTabSz="914400"/>
              <a:r>
                <a:rPr lang="zh-CN" altLang="en-US" sz="3600" i="1"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cs typeface="+mn-ea"/>
                  <a:sym typeface="+mn-lt"/>
                </a:rPr>
                <a:t>y</a:t>
              </a:r>
            </a:p>
          </p:txBody>
        </p:sp>
        <p:sp>
          <p:nvSpPr>
            <p:cNvPr id="14365" name="d82WordArt 120"/>
            <p:cNvSpPr>
              <a:spLocks noTextEdit="1"/>
            </p:cNvSpPr>
            <p:nvPr/>
          </p:nvSpPr>
          <p:spPr>
            <a:xfrm>
              <a:off x="4241" y="4331"/>
              <a:ext cx="56" cy="9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 fontScale="25000" lnSpcReduction="20000"/>
            </a:bodyPr>
            <a:lstStyle/>
            <a:p>
              <a:pPr algn="ctr" defTabSz="914400"/>
              <a:r>
                <a:rPr lang="zh-CN" altLang="en-US"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cs typeface="+mn-ea"/>
                  <a:sym typeface="+mn-lt"/>
                </a:rPr>
                <a:t>O</a:t>
              </a:r>
            </a:p>
          </p:txBody>
        </p:sp>
        <p:sp>
          <p:nvSpPr>
            <p:cNvPr id="9263" name="平面几何--抛物线2"/>
            <p:cNvSpPr/>
            <p:nvPr/>
          </p:nvSpPr>
          <p:spPr>
            <a:xfrm>
              <a:off x="4219" y="3586"/>
              <a:ext cx="836" cy="558"/>
            </a:xfrm>
            <a:custGeom>
              <a:avLst/>
              <a:gdLst/>
              <a:ahLst/>
              <a:cxnLst>
                <a:cxn ang="0">
                  <a:pos x="19734408" y="123565863"/>
                </a:cxn>
                <a:cxn ang="0">
                  <a:pos x="59204363" y="360180532"/>
                </a:cxn>
                <a:cxn ang="0">
                  <a:pos x="98673180" y="586277998"/>
                </a:cxn>
                <a:cxn ang="0">
                  <a:pos x="138143126" y="799231819"/>
                </a:cxn>
                <a:cxn ang="0">
                  <a:pos x="177611960" y="1001668402"/>
                </a:cxn>
                <a:cxn ang="0">
                  <a:pos x="217081906" y="1192273971"/>
                </a:cxn>
                <a:cxn ang="0">
                  <a:pos x="256550705" y="1369736038"/>
                </a:cxn>
                <a:cxn ang="0">
                  <a:pos x="296020651" y="1536680724"/>
                </a:cxn>
                <a:cxn ang="0">
                  <a:pos x="335489521" y="1690480475"/>
                </a:cxn>
                <a:cxn ang="0">
                  <a:pos x="374959467" y="1833763132"/>
                </a:cxn>
                <a:cxn ang="0">
                  <a:pos x="414428266" y="1965215920"/>
                </a:cxn>
                <a:cxn ang="0">
                  <a:pos x="453897065" y="2083522627"/>
                </a:cxn>
                <a:cxn ang="0">
                  <a:pos x="493367010" y="2147483647"/>
                </a:cxn>
                <a:cxn ang="0">
                  <a:pos x="532835809" y="2147483647"/>
                </a:cxn>
                <a:cxn ang="0">
                  <a:pos x="572305755" y="2147483647"/>
                </a:cxn>
                <a:cxn ang="0">
                  <a:pos x="611774697" y="2147483647"/>
                </a:cxn>
                <a:cxn ang="0">
                  <a:pos x="651244643" y="2147483647"/>
                </a:cxn>
                <a:cxn ang="0">
                  <a:pos x="690713442" y="2147483647"/>
                </a:cxn>
                <a:cxn ang="0">
                  <a:pos x="730183388" y="2147483647"/>
                </a:cxn>
                <a:cxn ang="0">
                  <a:pos x="769652186" y="2147483647"/>
                </a:cxn>
                <a:cxn ang="0">
                  <a:pos x="809122132" y="2147483647"/>
                </a:cxn>
                <a:cxn ang="0">
                  <a:pos x="848590931" y="2147483647"/>
                </a:cxn>
                <a:cxn ang="0">
                  <a:pos x="888060877" y="2147483647"/>
                </a:cxn>
                <a:cxn ang="0">
                  <a:pos x="927529676" y="2147483647"/>
                </a:cxn>
                <a:cxn ang="0">
                  <a:pos x="966999621" y="2147483647"/>
                </a:cxn>
                <a:cxn ang="0">
                  <a:pos x="1006468420" y="2147483647"/>
                </a:cxn>
                <a:cxn ang="0">
                  <a:pos x="1045937219" y="2147483647"/>
                </a:cxn>
                <a:cxn ang="0">
                  <a:pos x="1085407165" y="2147483647"/>
                </a:cxn>
                <a:cxn ang="0">
                  <a:pos x="1124875964" y="2147483647"/>
                </a:cxn>
                <a:cxn ang="0">
                  <a:pos x="1164345909" y="2147483647"/>
                </a:cxn>
                <a:cxn ang="0">
                  <a:pos x="1203814995" y="2099297696"/>
                </a:cxn>
                <a:cxn ang="0">
                  <a:pos x="1243284941" y="1980989842"/>
                </a:cxn>
                <a:cxn ang="0">
                  <a:pos x="1282753740" y="1852166041"/>
                </a:cxn>
                <a:cxn ang="0">
                  <a:pos x="1322223685" y="1710198451"/>
                </a:cxn>
                <a:cxn ang="0">
                  <a:pos x="1361692484" y="1557712620"/>
                </a:cxn>
                <a:cxn ang="0">
                  <a:pos x="1401162430" y="1393396921"/>
                </a:cxn>
                <a:cxn ang="0">
                  <a:pos x="1440631229" y="1215936287"/>
                </a:cxn>
                <a:cxn ang="0">
                  <a:pos x="1480101175" y="1027959419"/>
                </a:cxn>
                <a:cxn ang="0">
                  <a:pos x="1519569973" y="826836755"/>
                </a:cxn>
                <a:cxn ang="0">
                  <a:pos x="1559039919" y="615198144"/>
                </a:cxn>
                <a:cxn ang="0">
                  <a:pos x="1598508718" y="391728375"/>
                </a:cxn>
                <a:cxn ang="0">
                  <a:pos x="1637978664" y="155113743"/>
                </a:cxn>
                <a:cxn ang="0">
                  <a:pos x="1662975570" y="0"/>
                </a:cxn>
              </a:cxnLst>
              <a:rect l="0" t="0" r="0" b="0"/>
              <a:pathLst>
                <a:path w="1265" h="1998">
                  <a:moveTo>
                    <a:pt x="0" y="0"/>
                  </a:moveTo>
                  <a:cubicBezTo>
                    <a:pt x="5" y="31"/>
                    <a:pt x="10" y="63"/>
                    <a:pt x="15" y="94"/>
                  </a:cubicBezTo>
                  <a:cubicBezTo>
                    <a:pt x="20" y="124"/>
                    <a:pt x="25" y="155"/>
                    <a:pt x="30" y="185"/>
                  </a:cubicBezTo>
                  <a:cubicBezTo>
                    <a:pt x="35" y="215"/>
                    <a:pt x="40" y="245"/>
                    <a:pt x="45" y="274"/>
                  </a:cubicBezTo>
                  <a:cubicBezTo>
                    <a:pt x="50" y="303"/>
                    <a:pt x="55" y="332"/>
                    <a:pt x="60" y="361"/>
                  </a:cubicBezTo>
                  <a:cubicBezTo>
                    <a:pt x="65" y="390"/>
                    <a:pt x="70" y="418"/>
                    <a:pt x="75" y="446"/>
                  </a:cubicBezTo>
                  <a:cubicBezTo>
                    <a:pt x="80" y="473"/>
                    <a:pt x="85" y="501"/>
                    <a:pt x="90" y="528"/>
                  </a:cubicBezTo>
                  <a:cubicBezTo>
                    <a:pt x="95" y="555"/>
                    <a:pt x="100" y="582"/>
                    <a:pt x="105" y="608"/>
                  </a:cubicBezTo>
                  <a:cubicBezTo>
                    <a:pt x="110" y="635"/>
                    <a:pt x="115" y="661"/>
                    <a:pt x="120" y="686"/>
                  </a:cubicBezTo>
                  <a:cubicBezTo>
                    <a:pt x="125" y="712"/>
                    <a:pt x="130" y="737"/>
                    <a:pt x="135" y="762"/>
                  </a:cubicBezTo>
                  <a:cubicBezTo>
                    <a:pt x="140" y="787"/>
                    <a:pt x="145" y="811"/>
                    <a:pt x="150" y="835"/>
                  </a:cubicBezTo>
                  <a:cubicBezTo>
                    <a:pt x="155" y="859"/>
                    <a:pt x="160" y="883"/>
                    <a:pt x="165" y="907"/>
                  </a:cubicBezTo>
                  <a:cubicBezTo>
                    <a:pt x="170" y="930"/>
                    <a:pt x="175" y="953"/>
                    <a:pt x="180" y="975"/>
                  </a:cubicBezTo>
                  <a:cubicBezTo>
                    <a:pt x="185" y="998"/>
                    <a:pt x="190" y="1020"/>
                    <a:pt x="195" y="1042"/>
                  </a:cubicBezTo>
                  <a:cubicBezTo>
                    <a:pt x="200" y="1064"/>
                    <a:pt x="205" y="1085"/>
                    <a:pt x="210" y="1107"/>
                  </a:cubicBezTo>
                  <a:cubicBezTo>
                    <a:pt x="215" y="1128"/>
                    <a:pt x="220" y="1148"/>
                    <a:pt x="225" y="1169"/>
                  </a:cubicBezTo>
                  <a:cubicBezTo>
                    <a:pt x="230" y="1189"/>
                    <a:pt x="235" y="1209"/>
                    <a:pt x="240" y="1229"/>
                  </a:cubicBezTo>
                  <a:cubicBezTo>
                    <a:pt x="245" y="1248"/>
                    <a:pt x="250" y="1267"/>
                    <a:pt x="255" y="1286"/>
                  </a:cubicBezTo>
                  <a:cubicBezTo>
                    <a:pt x="260" y="1305"/>
                    <a:pt x="265" y="1324"/>
                    <a:pt x="270" y="1342"/>
                  </a:cubicBezTo>
                  <a:cubicBezTo>
                    <a:pt x="275" y="1360"/>
                    <a:pt x="280" y="1377"/>
                    <a:pt x="285" y="1395"/>
                  </a:cubicBezTo>
                  <a:cubicBezTo>
                    <a:pt x="290" y="1412"/>
                    <a:pt x="295" y="1429"/>
                    <a:pt x="300" y="1446"/>
                  </a:cubicBezTo>
                  <a:cubicBezTo>
                    <a:pt x="305" y="1462"/>
                    <a:pt x="310" y="1479"/>
                    <a:pt x="315" y="1495"/>
                  </a:cubicBezTo>
                  <a:cubicBezTo>
                    <a:pt x="320" y="1510"/>
                    <a:pt x="325" y="1526"/>
                    <a:pt x="330" y="1541"/>
                  </a:cubicBezTo>
                  <a:cubicBezTo>
                    <a:pt x="335" y="1556"/>
                    <a:pt x="340" y="1571"/>
                    <a:pt x="345" y="1585"/>
                  </a:cubicBezTo>
                  <a:cubicBezTo>
                    <a:pt x="350" y="1599"/>
                    <a:pt x="355" y="1613"/>
                    <a:pt x="360" y="1627"/>
                  </a:cubicBezTo>
                  <a:cubicBezTo>
                    <a:pt x="365" y="1641"/>
                    <a:pt x="370" y="1654"/>
                    <a:pt x="375" y="1667"/>
                  </a:cubicBezTo>
                  <a:cubicBezTo>
                    <a:pt x="380" y="1679"/>
                    <a:pt x="385" y="1692"/>
                    <a:pt x="390" y="1704"/>
                  </a:cubicBezTo>
                  <a:cubicBezTo>
                    <a:pt x="395" y="1716"/>
                    <a:pt x="400" y="1728"/>
                    <a:pt x="405" y="1739"/>
                  </a:cubicBezTo>
                  <a:cubicBezTo>
                    <a:pt x="410" y="1751"/>
                    <a:pt x="415" y="1762"/>
                    <a:pt x="420" y="1772"/>
                  </a:cubicBezTo>
                  <a:cubicBezTo>
                    <a:pt x="425" y="1783"/>
                    <a:pt x="430" y="1793"/>
                    <a:pt x="435" y="1803"/>
                  </a:cubicBezTo>
                  <a:cubicBezTo>
                    <a:pt x="440" y="1813"/>
                    <a:pt x="445" y="1822"/>
                    <a:pt x="450" y="1831"/>
                  </a:cubicBezTo>
                  <a:cubicBezTo>
                    <a:pt x="455" y="1840"/>
                    <a:pt x="460" y="1849"/>
                    <a:pt x="465" y="1858"/>
                  </a:cubicBezTo>
                  <a:cubicBezTo>
                    <a:pt x="470" y="1866"/>
                    <a:pt x="475" y="1874"/>
                    <a:pt x="480" y="1881"/>
                  </a:cubicBezTo>
                  <a:cubicBezTo>
                    <a:pt x="485" y="1889"/>
                    <a:pt x="490" y="1896"/>
                    <a:pt x="495" y="1903"/>
                  </a:cubicBezTo>
                  <a:cubicBezTo>
                    <a:pt x="500" y="1910"/>
                    <a:pt x="505" y="1916"/>
                    <a:pt x="510" y="1923"/>
                  </a:cubicBezTo>
                  <a:cubicBezTo>
                    <a:pt x="515" y="1929"/>
                    <a:pt x="520" y="1934"/>
                    <a:pt x="525" y="1940"/>
                  </a:cubicBezTo>
                  <a:cubicBezTo>
                    <a:pt x="530" y="1945"/>
                    <a:pt x="535" y="1950"/>
                    <a:pt x="540" y="1955"/>
                  </a:cubicBezTo>
                  <a:cubicBezTo>
                    <a:pt x="545" y="1959"/>
                    <a:pt x="550" y="1963"/>
                    <a:pt x="555" y="1967"/>
                  </a:cubicBezTo>
                  <a:cubicBezTo>
                    <a:pt x="560" y="1971"/>
                    <a:pt x="565" y="1975"/>
                    <a:pt x="570" y="1978"/>
                  </a:cubicBezTo>
                  <a:cubicBezTo>
                    <a:pt x="575" y="1981"/>
                    <a:pt x="580" y="1983"/>
                    <a:pt x="585" y="1986"/>
                  </a:cubicBezTo>
                  <a:cubicBezTo>
                    <a:pt x="590" y="1988"/>
                    <a:pt x="595" y="1990"/>
                    <a:pt x="600" y="1992"/>
                  </a:cubicBezTo>
                  <a:cubicBezTo>
                    <a:pt x="605" y="1993"/>
                    <a:pt x="610" y="1995"/>
                    <a:pt x="615" y="1996"/>
                  </a:cubicBezTo>
                  <a:cubicBezTo>
                    <a:pt x="620" y="1996"/>
                    <a:pt x="625" y="1997"/>
                    <a:pt x="630" y="1997"/>
                  </a:cubicBezTo>
                  <a:cubicBezTo>
                    <a:pt x="635" y="1997"/>
                    <a:pt x="640" y="1997"/>
                    <a:pt x="645" y="1996"/>
                  </a:cubicBezTo>
                  <a:cubicBezTo>
                    <a:pt x="650" y="1995"/>
                    <a:pt x="655" y="1994"/>
                    <a:pt x="660" y="1993"/>
                  </a:cubicBezTo>
                  <a:cubicBezTo>
                    <a:pt x="665" y="1992"/>
                    <a:pt x="670" y="1990"/>
                    <a:pt x="675" y="1988"/>
                  </a:cubicBezTo>
                  <a:cubicBezTo>
                    <a:pt x="680" y="1985"/>
                    <a:pt x="685" y="1983"/>
                    <a:pt x="690" y="1980"/>
                  </a:cubicBezTo>
                  <a:cubicBezTo>
                    <a:pt x="695" y="1977"/>
                    <a:pt x="700" y="1974"/>
                    <a:pt x="705" y="1970"/>
                  </a:cubicBezTo>
                  <a:cubicBezTo>
                    <a:pt x="710" y="1967"/>
                    <a:pt x="715" y="1963"/>
                    <a:pt x="720" y="1958"/>
                  </a:cubicBezTo>
                  <a:cubicBezTo>
                    <a:pt x="725" y="1954"/>
                    <a:pt x="730" y="1949"/>
                    <a:pt x="735" y="1944"/>
                  </a:cubicBezTo>
                  <a:cubicBezTo>
                    <a:pt x="740" y="1939"/>
                    <a:pt x="745" y="1933"/>
                    <a:pt x="750" y="1927"/>
                  </a:cubicBezTo>
                  <a:cubicBezTo>
                    <a:pt x="755" y="1921"/>
                    <a:pt x="760" y="1915"/>
                    <a:pt x="765" y="1909"/>
                  </a:cubicBezTo>
                  <a:cubicBezTo>
                    <a:pt x="770" y="1902"/>
                    <a:pt x="775" y="1895"/>
                    <a:pt x="780" y="1887"/>
                  </a:cubicBezTo>
                  <a:cubicBezTo>
                    <a:pt x="785" y="1880"/>
                    <a:pt x="790" y="1872"/>
                    <a:pt x="795" y="1864"/>
                  </a:cubicBezTo>
                  <a:cubicBezTo>
                    <a:pt x="800" y="1856"/>
                    <a:pt x="805" y="1847"/>
                    <a:pt x="810" y="1839"/>
                  </a:cubicBezTo>
                  <a:cubicBezTo>
                    <a:pt x="815" y="1830"/>
                    <a:pt x="820" y="1820"/>
                    <a:pt x="825" y="1811"/>
                  </a:cubicBezTo>
                  <a:cubicBezTo>
                    <a:pt x="830" y="1801"/>
                    <a:pt x="835" y="1791"/>
                    <a:pt x="840" y="1781"/>
                  </a:cubicBezTo>
                  <a:cubicBezTo>
                    <a:pt x="845" y="1770"/>
                    <a:pt x="850" y="1759"/>
                    <a:pt x="855" y="1748"/>
                  </a:cubicBezTo>
                  <a:cubicBezTo>
                    <a:pt x="860" y="1737"/>
                    <a:pt x="865" y="1726"/>
                    <a:pt x="870" y="1714"/>
                  </a:cubicBezTo>
                  <a:cubicBezTo>
                    <a:pt x="875" y="1702"/>
                    <a:pt x="880" y="1689"/>
                    <a:pt x="885" y="1677"/>
                  </a:cubicBezTo>
                  <a:cubicBezTo>
                    <a:pt x="890" y="1664"/>
                    <a:pt x="895" y="1651"/>
                    <a:pt x="900" y="1638"/>
                  </a:cubicBezTo>
                  <a:cubicBezTo>
                    <a:pt x="905" y="1624"/>
                    <a:pt x="910" y="1611"/>
                    <a:pt x="915" y="1597"/>
                  </a:cubicBezTo>
                  <a:cubicBezTo>
                    <a:pt x="920" y="1582"/>
                    <a:pt x="925" y="1568"/>
                    <a:pt x="930" y="1553"/>
                  </a:cubicBezTo>
                  <a:cubicBezTo>
                    <a:pt x="935" y="1538"/>
                    <a:pt x="940" y="1523"/>
                    <a:pt x="945" y="1507"/>
                  </a:cubicBezTo>
                  <a:cubicBezTo>
                    <a:pt x="950" y="1491"/>
                    <a:pt x="955" y="1475"/>
                    <a:pt x="960" y="1459"/>
                  </a:cubicBezTo>
                  <a:cubicBezTo>
                    <a:pt x="965" y="1443"/>
                    <a:pt x="970" y="1426"/>
                    <a:pt x="975" y="1409"/>
                  </a:cubicBezTo>
                  <a:cubicBezTo>
                    <a:pt x="980" y="1391"/>
                    <a:pt x="985" y="1374"/>
                    <a:pt x="990" y="1356"/>
                  </a:cubicBezTo>
                  <a:cubicBezTo>
                    <a:pt x="995" y="1338"/>
                    <a:pt x="1000" y="1320"/>
                    <a:pt x="1005" y="1301"/>
                  </a:cubicBezTo>
                  <a:cubicBezTo>
                    <a:pt x="1010" y="1283"/>
                    <a:pt x="1015" y="1264"/>
                    <a:pt x="1020" y="1244"/>
                  </a:cubicBezTo>
                  <a:cubicBezTo>
                    <a:pt x="1025" y="1225"/>
                    <a:pt x="1030" y="1205"/>
                    <a:pt x="1035" y="1185"/>
                  </a:cubicBezTo>
                  <a:cubicBezTo>
                    <a:pt x="1040" y="1165"/>
                    <a:pt x="1045" y="1144"/>
                    <a:pt x="1050" y="1123"/>
                  </a:cubicBezTo>
                  <a:cubicBezTo>
                    <a:pt x="1055" y="1102"/>
                    <a:pt x="1060" y="1081"/>
                    <a:pt x="1065" y="1060"/>
                  </a:cubicBezTo>
                  <a:cubicBezTo>
                    <a:pt x="1070" y="1038"/>
                    <a:pt x="1075" y="1016"/>
                    <a:pt x="1080" y="993"/>
                  </a:cubicBezTo>
                  <a:cubicBezTo>
                    <a:pt x="1085" y="971"/>
                    <a:pt x="1090" y="948"/>
                    <a:pt x="1095" y="925"/>
                  </a:cubicBezTo>
                  <a:cubicBezTo>
                    <a:pt x="1100" y="902"/>
                    <a:pt x="1105" y="878"/>
                    <a:pt x="1110" y="855"/>
                  </a:cubicBezTo>
                  <a:cubicBezTo>
                    <a:pt x="1115" y="831"/>
                    <a:pt x="1120" y="806"/>
                    <a:pt x="1125" y="782"/>
                  </a:cubicBezTo>
                  <a:cubicBezTo>
                    <a:pt x="1130" y="757"/>
                    <a:pt x="1135" y="732"/>
                    <a:pt x="1140" y="707"/>
                  </a:cubicBezTo>
                  <a:cubicBezTo>
                    <a:pt x="1145" y="681"/>
                    <a:pt x="1150" y="655"/>
                    <a:pt x="1155" y="629"/>
                  </a:cubicBezTo>
                  <a:cubicBezTo>
                    <a:pt x="1160" y="603"/>
                    <a:pt x="1165" y="577"/>
                    <a:pt x="1170" y="550"/>
                  </a:cubicBezTo>
                  <a:cubicBezTo>
                    <a:pt x="1175" y="523"/>
                    <a:pt x="1180" y="495"/>
                    <a:pt x="1185" y="468"/>
                  </a:cubicBezTo>
                  <a:cubicBezTo>
                    <a:pt x="1190" y="440"/>
                    <a:pt x="1195" y="412"/>
                    <a:pt x="1200" y="384"/>
                  </a:cubicBezTo>
                  <a:cubicBezTo>
                    <a:pt x="1205" y="355"/>
                    <a:pt x="1210" y="327"/>
                    <a:pt x="1215" y="298"/>
                  </a:cubicBezTo>
                  <a:cubicBezTo>
                    <a:pt x="1220" y="268"/>
                    <a:pt x="1225" y="239"/>
                    <a:pt x="1230" y="209"/>
                  </a:cubicBezTo>
                  <a:cubicBezTo>
                    <a:pt x="1235" y="179"/>
                    <a:pt x="1240" y="149"/>
                    <a:pt x="1245" y="118"/>
                  </a:cubicBezTo>
                  <a:cubicBezTo>
                    <a:pt x="1250" y="87"/>
                    <a:pt x="1255" y="56"/>
                    <a:pt x="1260" y="25"/>
                  </a:cubicBezTo>
                  <a:cubicBezTo>
                    <a:pt x="1264" y="0"/>
                    <a:pt x="1264" y="0"/>
                    <a:pt x="1264" y="0"/>
                  </a:cubicBezTo>
                </a:path>
              </a:pathLst>
            </a:custGeom>
            <a:noFill/>
            <a:ln w="19050">
              <a:solidFill>
                <a:srgbClr val="E90DF1"/>
              </a:solidFill>
            </a:ln>
          </p:spPr>
          <p:txBody>
            <a:bodyPr/>
            <a:lstStyle/>
            <a:p>
              <a:pPr defTabSz="914400"/>
              <a:endParaRPr lang="zh-CN" altLang="en-US" sz="135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cxnSp>
          <p:nvCxnSpPr>
            <p:cNvPr id="84" name="直接连接符 83"/>
            <p:cNvCxnSpPr/>
            <p:nvPr/>
          </p:nvCxnSpPr>
          <p:spPr>
            <a:xfrm flipH="1">
              <a:off x="4615" y="3639"/>
              <a:ext cx="31" cy="874"/>
            </a:xfrm>
            <a:prstGeom prst="line">
              <a:avLst/>
            </a:prstGeom>
            <a:ln w="28575">
              <a:solidFill>
                <a:srgbClr val="067F1A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灯片编号占位符 134"/>
          <p:cNvSpPr>
            <a:spLocks noGrp="1"/>
          </p:cNvSpPr>
          <p:nvPr>
            <p:ph type="sldNum" sz="quarter" idx="4294967295"/>
          </p:nvPr>
        </p:nvSpPr>
        <p:spPr>
          <a:xfrm>
            <a:off x="9347200" y="6221413"/>
            <a:ext cx="2844800" cy="476250"/>
          </a:xfrm>
        </p:spPr>
        <p:txBody>
          <a:bodyPr/>
          <a:lstStyle/>
          <a:p>
            <a:pPr defTabSz="914400"/>
            <a:fld id="{565CE74E-AB26-4998-AD42-012C4C1AD076}" type="slidenum">
              <a:rPr lang="zh-CN" altLang="en-US">
                <a:solidFill>
                  <a:prstClr val="black">
                    <a:tint val="75000"/>
                  </a:prstClr>
                </a:solidFill>
                <a:cs typeface="+mn-ea"/>
                <a:sym typeface="+mn-lt"/>
              </a:rPr>
              <a:t>8</a:t>
            </a:fld>
            <a:endParaRPr lang="zh-CN" altLang="en-US" dirty="0">
              <a:solidFill>
                <a:prstClr val="black">
                  <a:tint val="7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167" name="组合 166"/>
          <p:cNvGrpSpPr/>
          <p:nvPr/>
        </p:nvGrpSpPr>
        <p:grpSpPr>
          <a:xfrm>
            <a:off x="2709359" y="4438663"/>
            <a:ext cx="2301188" cy="1647808"/>
            <a:chOff x="4144" y="6718"/>
            <a:chExt cx="1242" cy="1185"/>
          </a:xfrm>
        </p:grpSpPr>
        <p:sp>
          <p:nvSpPr>
            <p:cNvPr id="168" name="d82Line 2"/>
            <p:cNvSpPr/>
            <p:nvPr/>
          </p:nvSpPr>
          <p:spPr>
            <a:xfrm rot="10800000" flipV="1">
              <a:off x="4154" y="7464"/>
              <a:ext cx="992" cy="1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9" name="d82Line 3"/>
            <p:cNvSpPr/>
            <p:nvPr/>
          </p:nvSpPr>
          <p:spPr>
            <a:xfrm rot="10800000" flipV="1">
              <a:off x="4808" y="6783"/>
              <a:ext cx="17" cy="1047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0" name="平面几何--抛物线1"/>
            <p:cNvSpPr/>
            <p:nvPr/>
          </p:nvSpPr>
          <p:spPr>
            <a:xfrm rot="10800000">
              <a:off x="4144" y="7223"/>
              <a:ext cx="945" cy="484"/>
            </a:xfrm>
            <a:custGeom>
              <a:avLst/>
              <a:gdLst/>
              <a:ahLst/>
              <a:cxnLst>
                <a:cxn ang="0">
                  <a:pos x="47969111" y="154970449"/>
                </a:cxn>
                <a:cxn ang="0">
                  <a:pos x="143909135" y="451721023"/>
                </a:cxn>
                <a:cxn ang="0">
                  <a:pos x="239849172" y="735282558"/>
                </a:cxn>
                <a:cxn ang="0">
                  <a:pos x="335789154" y="1002357581"/>
                </a:cxn>
                <a:cxn ang="0">
                  <a:pos x="431727348" y="1256244808"/>
                </a:cxn>
                <a:cxn ang="0">
                  <a:pos x="527667442" y="1495294641"/>
                </a:cxn>
                <a:cxn ang="0">
                  <a:pos x="623607424" y="1717857802"/>
                </a:cxn>
                <a:cxn ang="0">
                  <a:pos x="719545617" y="1927231883"/>
                </a:cxn>
                <a:cxn ang="0">
                  <a:pos x="815485599" y="2120119614"/>
                </a:cxn>
                <a:cxn ang="0">
                  <a:pos x="911425581" y="2147483647"/>
                </a:cxn>
                <a:cxn ang="0">
                  <a:pos x="1007365787" y="2147483647"/>
                </a:cxn>
                <a:cxn ang="0">
                  <a:pos x="1103303980" y="2147483647"/>
                </a:cxn>
                <a:cxn ang="0">
                  <a:pos x="1199243962" y="2147483647"/>
                </a:cxn>
                <a:cxn ang="0">
                  <a:pos x="1295183944" y="2147483647"/>
                </a:cxn>
                <a:cxn ang="0">
                  <a:pos x="1391122138" y="2147483647"/>
                </a:cxn>
                <a:cxn ang="0">
                  <a:pos x="1487062120" y="2147483647"/>
                </a:cxn>
                <a:cxn ang="0">
                  <a:pos x="1583002102" y="2147483647"/>
                </a:cxn>
                <a:cxn ang="0">
                  <a:pos x="1678942084" y="2147483647"/>
                </a:cxn>
                <a:cxn ang="0">
                  <a:pos x="1774882066" y="2147483647"/>
                </a:cxn>
                <a:cxn ang="0">
                  <a:pos x="1870820259" y="2147483647"/>
                </a:cxn>
                <a:cxn ang="0">
                  <a:pos x="1966760689" y="2147483647"/>
                </a:cxn>
                <a:cxn ang="0">
                  <a:pos x="206270067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4847856"/>
                </a:cxn>
                <a:cxn ang="0">
                  <a:pos x="2147483647" y="1953608760"/>
                </a:cxn>
                <a:cxn ang="0">
                  <a:pos x="2147483647" y="1747531949"/>
                </a:cxn>
                <a:cxn ang="0">
                  <a:pos x="2147483647" y="1524968787"/>
                </a:cxn>
                <a:cxn ang="0">
                  <a:pos x="2147483647" y="1289217509"/>
                </a:cxn>
                <a:cxn ang="0">
                  <a:pos x="2147483647" y="1036978917"/>
                </a:cxn>
                <a:cxn ang="0">
                  <a:pos x="2147483647" y="771552528"/>
                </a:cxn>
                <a:cxn ang="0">
                  <a:pos x="2147483647" y="491286980"/>
                </a:cxn>
                <a:cxn ang="0">
                  <a:pos x="2147483647" y="194536446"/>
                </a:cxn>
                <a:cxn ang="0">
                  <a:pos x="2147483647" y="0"/>
                </a:cxn>
              </a:cxnLst>
              <a:rect l="0" t="0" r="0" b="0"/>
              <a:pathLst>
                <a:path w="1265" h="1998">
                  <a:moveTo>
                    <a:pt x="0" y="0"/>
                  </a:moveTo>
                  <a:cubicBezTo>
                    <a:pt x="5" y="31"/>
                    <a:pt x="10" y="63"/>
                    <a:pt x="15" y="94"/>
                  </a:cubicBezTo>
                  <a:cubicBezTo>
                    <a:pt x="20" y="124"/>
                    <a:pt x="25" y="155"/>
                    <a:pt x="30" y="185"/>
                  </a:cubicBezTo>
                  <a:cubicBezTo>
                    <a:pt x="35" y="215"/>
                    <a:pt x="40" y="245"/>
                    <a:pt x="45" y="274"/>
                  </a:cubicBezTo>
                  <a:cubicBezTo>
                    <a:pt x="50" y="303"/>
                    <a:pt x="55" y="332"/>
                    <a:pt x="60" y="361"/>
                  </a:cubicBezTo>
                  <a:cubicBezTo>
                    <a:pt x="65" y="390"/>
                    <a:pt x="70" y="418"/>
                    <a:pt x="75" y="446"/>
                  </a:cubicBezTo>
                  <a:cubicBezTo>
                    <a:pt x="80" y="473"/>
                    <a:pt x="85" y="501"/>
                    <a:pt x="90" y="528"/>
                  </a:cubicBezTo>
                  <a:cubicBezTo>
                    <a:pt x="95" y="555"/>
                    <a:pt x="100" y="582"/>
                    <a:pt x="105" y="608"/>
                  </a:cubicBezTo>
                  <a:cubicBezTo>
                    <a:pt x="110" y="635"/>
                    <a:pt x="115" y="661"/>
                    <a:pt x="120" y="686"/>
                  </a:cubicBezTo>
                  <a:cubicBezTo>
                    <a:pt x="125" y="712"/>
                    <a:pt x="130" y="737"/>
                    <a:pt x="135" y="762"/>
                  </a:cubicBezTo>
                  <a:cubicBezTo>
                    <a:pt x="140" y="787"/>
                    <a:pt x="145" y="811"/>
                    <a:pt x="150" y="835"/>
                  </a:cubicBezTo>
                  <a:cubicBezTo>
                    <a:pt x="155" y="859"/>
                    <a:pt x="160" y="883"/>
                    <a:pt x="165" y="907"/>
                  </a:cubicBezTo>
                  <a:cubicBezTo>
                    <a:pt x="170" y="930"/>
                    <a:pt x="175" y="953"/>
                    <a:pt x="180" y="975"/>
                  </a:cubicBezTo>
                  <a:cubicBezTo>
                    <a:pt x="185" y="998"/>
                    <a:pt x="190" y="1020"/>
                    <a:pt x="195" y="1042"/>
                  </a:cubicBezTo>
                  <a:cubicBezTo>
                    <a:pt x="200" y="1064"/>
                    <a:pt x="205" y="1085"/>
                    <a:pt x="210" y="1107"/>
                  </a:cubicBezTo>
                  <a:cubicBezTo>
                    <a:pt x="215" y="1128"/>
                    <a:pt x="220" y="1148"/>
                    <a:pt x="225" y="1169"/>
                  </a:cubicBezTo>
                  <a:cubicBezTo>
                    <a:pt x="230" y="1189"/>
                    <a:pt x="235" y="1209"/>
                    <a:pt x="240" y="1229"/>
                  </a:cubicBezTo>
                  <a:cubicBezTo>
                    <a:pt x="245" y="1248"/>
                    <a:pt x="250" y="1267"/>
                    <a:pt x="255" y="1286"/>
                  </a:cubicBezTo>
                  <a:cubicBezTo>
                    <a:pt x="260" y="1305"/>
                    <a:pt x="265" y="1324"/>
                    <a:pt x="270" y="1342"/>
                  </a:cubicBezTo>
                  <a:cubicBezTo>
                    <a:pt x="275" y="1360"/>
                    <a:pt x="280" y="1377"/>
                    <a:pt x="285" y="1395"/>
                  </a:cubicBezTo>
                  <a:cubicBezTo>
                    <a:pt x="290" y="1412"/>
                    <a:pt x="295" y="1429"/>
                    <a:pt x="300" y="1446"/>
                  </a:cubicBezTo>
                  <a:cubicBezTo>
                    <a:pt x="305" y="1462"/>
                    <a:pt x="310" y="1479"/>
                    <a:pt x="315" y="1495"/>
                  </a:cubicBezTo>
                  <a:cubicBezTo>
                    <a:pt x="320" y="1510"/>
                    <a:pt x="325" y="1526"/>
                    <a:pt x="330" y="1541"/>
                  </a:cubicBezTo>
                  <a:cubicBezTo>
                    <a:pt x="335" y="1556"/>
                    <a:pt x="340" y="1571"/>
                    <a:pt x="345" y="1585"/>
                  </a:cubicBezTo>
                  <a:cubicBezTo>
                    <a:pt x="350" y="1599"/>
                    <a:pt x="355" y="1613"/>
                    <a:pt x="360" y="1627"/>
                  </a:cubicBezTo>
                  <a:cubicBezTo>
                    <a:pt x="365" y="1641"/>
                    <a:pt x="370" y="1654"/>
                    <a:pt x="375" y="1667"/>
                  </a:cubicBezTo>
                  <a:cubicBezTo>
                    <a:pt x="380" y="1679"/>
                    <a:pt x="385" y="1692"/>
                    <a:pt x="390" y="1704"/>
                  </a:cubicBezTo>
                  <a:cubicBezTo>
                    <a:pt x="395" y="1716"/>
                    <a:pt x="400" y="1728"/>
                    <a:pt x="405" y="1739"/>
                  </a:cubicBezTo>
                  <a:cubicBezTo>
                    <a:pt x="410" y="1751"/>
                    <a:pt x="415" y="1762"/>
                    <a:pt x="420" y="1772"/>
                  </a:cubicBezTo>
                  <a:cubicBezTo>
                    <a:pt x="425" y="1783"/>
                    <a:pt x="430" y="1793"/>
                    <a:pt x="435" y="1803"/>
                  </a:cubicBezTo>
                  <a:cubicBezTo>
                    <a:pt x="440" y="1813"/>
                    <a:pt x="445" y="1822"/>
                    <a:pt x="450" y="1831"/>
                  </a:cubicBezTo>
                  <a:cubicBezTo>
                    <a:pt x="455" y="1840"/>
                    <a:pt x="460" y="1849"/>
                    <a:pt x="465" y="1858"/>
                  </a:cubicBezTo>
                  <a:cubicBezTo>
                    <a:pt x="470" y="1866"/>
                    <a:pt x="475" y="1874"/>
                    <a:pt x="480" y="1881"/>
                  </a:cubicBezTo>
                  <a:cubicBezTo>
                    <a:pt x="485" y="1889"/>
                    <a:pt x="490" y="1896"/>
                    <a:pt x="495" y="1903"/>
                  </a:cubicBezTo>
                  <a:cubicBezTo>
                    <a:pt x="500" y="1910"/>
                    <a:pt x="505" y="1916"/>
                    <a:pt x="510" y="1923"/>
                  </a:cubicBezTo>
                  <a:cubicBezTo>
                    <a:pt x="515" y="1929"/>
                    <a:pt x="520" y="1934"/>
                    <a:pt x="525" y="1940"/>
                  </a:cubicBezTo>
                  <a:cubicBezTo>
                    <a:pt x="530" y="1945"/>
                    <a:pt x="535" y="1950"/>
                    <a:pt x="540" y="1955"/>
                  </a:cubicBezTo>
                  <a:cubicBezTo>
                    <a:pt x="545" y="1959"/>
                    <a:pt x="550" y="1963"/>
                    <a:pt x="555" y="1967"/>
                  </a:cubicBezTo>
                  <a:cubicBezTo>
                    <a:pt x="560" y="1971"/>
                    <a:pt x="565" y="1975"/>
                    <a:pt x="570" y="1978"/>
                  </a:cubicBezTo>
                  <a:cubicBezTo>
                    <a:pt x="575" y="1981"/>
                    <a:pt x="580" y="1983"/>
                    <a:pt x="585" y="1986"/>
                  </a:cubicBezTo>
                  <a:cubicBezTo>
                    <a:pt x="590" y="1988"/>
                    <a:pt x="595" y="1990"/>
                    <a:pt x="600" y="1992"/>
                  </a:cubicBezTo>
                  <a:cubicBezTo>
                    <a:pt x="605" y="1993"/>
                    <a:pt x="610" y="1995"/>
                    <a:pt x="615" y="1996"/>
                  </a:cubicBezTo>
                  <a:cubicBezTo>
                    <a:pt x="620" y="1996"/>
                    <a:pt x="625" y="1997"/>
                    <a:pt x="630" y="1997"/>
                  </a:cubicBezTo>
                  <a:cubicBezTo>
                    <a:pt x="635" y="1997"/>
                    <a:pt x="640" y="1997"/>
                    <a:pt x="645" y="1996"/>
                  </a:cubicBezTo>
                  <a:cubicBezTo>
                    <a:pt x="650" y="1995"/>
                    <a:pt x="655" y="1994"/>
                    <a:pt x="660" y="1993"/>
                  </a:cubicBezTo>
                  <a:cubicBezTo>
                    <a:pt x="665" y="1992"/>
                    <a:pt x="670" y="1990"/>
                    <a:pt x="675" y="1988"/>
                  </a:cubicBezTo>
                  <a:cubicBezTo>
                    <a:pt x="680" y="1985"/>
                    <a:pt x="685" y="1983"/>
                    <a:pt x="690" y="1980"/>
                  </a:cubicBezTo>
                  <a:cubicBezTo>
                    <a:pt x="695" y="1977"/>
                    <a:pt x="700" y="1974"/>
                    <a:pt x="705" y="1970"/>
                  </a:cubicBezTo>
                  <a:cubicBezTo>
                    <a:pt x="710" y="1967"/>
                    <a:pt x="715" y="1963"/>
                    <a:pt x="720" y="1958"/>
                  </a:cubicBezTo>
                  <a:cubicBezTo>
                    <a:pt x="725" y="1954"/>
                    <a:pt x="730" y="1949"/>
                    <a:pt x="735" y="1944"/>
                  </a:cubicBezTo>
                  <a:cubicBezTo>
                    <a:pt x="740" y="1939"/>
                    <a:pt x="745" y="1933"/>
                    <a:pt x="750" y="1927"/>
                  </a:cubicBezTo>
                  <a:cubicBezTo>
                    <a:pt x="755" y="1921"/>
                    <a:pt x="760" y="1915"/>
                    <a:pt x="765" y="1909"/>
                  </a:cubicBezTo>
                  <a:cubicBezTo>
                    <a:pt x="770" y="1902"/>
                    <a:pt x="775" y="1895"/>
                    <a:pt x="780" y="1887"/>
                  </a:cubicBezTo>
                  <a:cubicBezTo>
                    <a:pt x="785" y="1880"/>
                    <a:pt x="790" y="1872"/>
                    <a:pt x="795" y="1864"/>
                  </a:cubicBezTo>
                  <a:cubicBezTo>
                    <a:pt x="800" y="1856"/>
                    <a:pt x="805" y="1847"/>
                    <a:pt x="810" y="1839"/>
                  </a:cubicBezTo>
                  <a:cubicBezTo>
                    <a:pt x="815" y="1830"/>
                    <a:pt x="820" y="1820"/>
                    <a:pt x="825" y="1811"/>
                  </a:cubicBezTo>
                  <a:cubicBezTo>
                    <a:pt x="830" y="1801"/>
                    <a:pt x="835" y="1791"/>
                    <a:pt x="840" y="1781"/>
                  </a:cubicBezTo>
                  <a:cubicBezTo>
                    <a:pt x="845" y="1770"/>
                    <a:pt x="850" y="1759"/>
                    <a:pt x="855" y="1748"/>
                  </a:cubicBezTo>
                  <a:cubicBezTo>
                    <a:pt x="860" y="1737"/>
                    <a:pt x="865" y="1726"/>
                    <a:pt x="870" y="1714"/>
                  </a:cubicBezTo>
                  <a:cubicBezTo>
                    <a:pt x="875" y="1702"/>
                    <a:pt x="880" y="1689"/>
                    <a:pt x="885" y="1677"/>
                  </a:cubicBezTo>
                  <a:cubicBezTo>
                    <a:pt x="890" y="1664"/>
                    <a:pt x="895" y="1651"/>
                    <a:pt x="900" y="1638"/>
                  </a:cubicBezTo>
                  <a:cubicBezTo>
                    <a:pt x="905" y="1624"/>
                    <a:pt x="910" y="1611"/>
                    <a:pt x="915" y="1597"/>
                  </a:cubicBezTo>
                  <a:cubicBezTo>
                    <a:pt x="920" y="1582"/>
                    <a:pt x="925" y="1568"/>
                    <a:pt x="930" y="1553"/>
                  </a:cubicBezTo>
                  <a:cubicBezTo>
                    <a:pt x="935" y="1538"/>
                    <a:pt x="940" y="1523"/>
                    <a:pt x="945" y="1507"/>
                  </a:cubicBezTo>
                  <a:cubicBezTo>
                    <a:pt x="950" y="1491"/>
                    <a:pt x="955" y="1475"/>
                    <a:pt x="960" y="1459"/>
                  </a:cubicBezTo>
                  <a:cubicBezTo>
                    <a:pt x="965" y="1443"/>
                    <a:pt x="970" y="1426"/>
                    <a:pt x="975" y="1409"/>
                  </a:cubicBezTo>
                  <a:cubicBezTo>
                    <a:pt x="980" y="1391"/>
                    <a:pt x="985" y="1374"/>
                    <a:pt x="990" y="1356"/>
                  </a:cubicBezTo>
                  <a:cubicBezTo>
                    <a:pt x="995" y="1338"/>
                    <a:pt x="1000" y="1320"/>
                    <a:pt x="1005" y="1301"/>
                  </a:cubicBezTo>
                  <a:cubicBezTo>
                    <a:pt x="1010" y="1283"/>
                    <a:pt x="1015" y="1264"/>
                    <a:pt x="1020" y="1244"/>
                  </a:cubicBezTo>
                  <a:cubicBezTo>
                    <a:pt x="1025" y="1225"/>
                    <a:pt x="1030" y="1205"/>
                    <a:pt x="1035" y="1185"/>
                  </a:cubicBezTo>
                  <a:cubicBezTo>
                    <a:pt x="1040" y="1165"/>
                    <a:pt x="1045" y="1144"/>
                    <a:pt x="1050" y="1123"/>
                  </a:cubicBezTo>
                  <a:cubicBezTo>
                    <a:pt x="1055" y="1102"/>
                    <a:pt x="1060" y="1081"/>
                    <a:pt x="1065" y="1060"/>
                  </a:cubicBezTo>
                  <a:cubicBezTo>
                    <a:pt x="1070" y="1038"/>
                    <a:pt x="1075" y="1016"/>
                    <a:pt x="1080" y="993"/>
                  </a:cubicBezTo>
                  <a:cubicBezTo>
                    <a:pt x="1085" y="971"/>
                    <a:pt x="1090" y="948"/>
                    <a:pt x="1095" y="925"/>
                  </a:cubicBezTo>
                  <a:cubicBezTo>
                    <a:pt x="1100" y="902"/>
                    <a:pt x="1105" y="878"/>
                    <a:pt x="1110" y="855"/>
                  </a:cubicBezTo>
                  <a:cubicBezTo>
                    <a:pt x="1115" y="831"/>
                    <a:pt x="1120" y="806"/>
                    <a:pt x="1125" y="782"/>
                  </a:cubicBezTo>
                  <a:cubicBezTo>
                    <a:pt x="1130" y="757"/>
                    <a:pt x="1135" y="732"/>
                    <a:pt x="1140" y="707"/>
                  </a:cubicBezTo>
                  <a:cubicBezTo>
                    <a:pt x="1145" y="681"/>
                    <a:pt x="1150" y="655"/>
                    <a:pt x="1155" y="629"/>
                  </a:cubicBezTo>
                  <a:cubicBezTo>
                    <a:pt x="1160" y="603"/>
                    <a:pt x="1165" y="577"/>
                    <a:pt x="1170" y="550"/>
                  </a:cubicBezTo>
                  <a:cubicBezTo>
                    <a:pt x="1175" y="523"/>
                    <a:pt x="1180" y="495"/>
                    <a:pt x="1185" y="468"/>
                  </a:cubicBezTo>
                  <a:cubicBezTo>
                    <a:pt x="1190" y="440"/>
                    <a:pt x="1195" y="412"/>
                    <a:pt x="1200" y="384"/>
                  </a:cubicBezTo>
                  <a:cubicBezTo>
                    <a:pt x="1205" y="355"/>
                    <a:pt x="1210" y="327"/>
                    <a:pt x="1215" y="298"/>
                  </a:cubicBezTo>
                  <a:cubicBezTo>
                    <a:pt x="1220" y="268"/>
                    <a:pt x="1225" y="239"/>
                    <a:pt x="1230" y="209"/>
                  </a:cubicBezTo>
                  <a:cubicBezTo>
                    <a:pt x="1235" y="179"/>
                    <a:pt x="1240" y="149"/>
                    <a:pt x="1245" y="118"/>
                  </a:cubicBezTo>
                  <a:cubicBezTo>
                    <a:pt x="1250" y="87"/>
                    <a:pt x="1255" y="56"/>
                    <a:pt x="1260" y="25"/>
                  </a:cubicBezTo>
                  <a:cubicBezTo>
                    <a:pt x="1264" y="0"/>
                    <a:pt x="1264" y="0"/>
                    <a:pt x="1264" y="0"/>
                  </a:cubicBezTo>
                </a:path>
              </a:pathLst>
            </a:custGeom>
            <a:noFill/>
            <a:ln w="9525">
              <a:solidFill>
                <a:srgbClr val="E90DF1"/>
              </a:solidFill>
            </a:ln>
          </p:spPr>
          <p:txBody>
            <a:bodyPr/>
            <a:lstStyle/>
            <a:p>
              <a:pPr defTabSz="914400"/>
              <a:endParaRPr lang="zh-CN" altLang="en-US" sz="14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1" name="文本框 170"/>
            <p:cNvSpPr txBox="1"/>
            <p:nvPr/>
          </p:nvSpPr>
          <p:spPr>
            <a:xfrm flipH="1">
              <a:off x="4825" y="6718"/>
              <a:ext cx="469" cy="17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defTabSz="914400">
                <a:lnSpc>
                  <a:spcPct val="70000"/>
                </a:lnSpc>
              </a:pPr>
              <a:r>
                <a:rPr lang="en-US" altLang="zh-CN" sz="1350" b="1" i="1" dirty="0">
                  <a:solidFill>
                    <a:srgbClr val="268868">
                      <a:lumMod val="50000"/>
                    </a:srgbClr>
                  </a:solidFill>
                  <a:cs typeface="+mn-ea"/>
                  <a:sym typeface="+mn-lt"/>
                </a:rPr>
                <a:t>y</a:t>
              </a:r>
            </a:p>
          </p:txBody>
        </p:sp>
        <p:sp>
          <p:nvSpPr>
            <p:cNvPr id="172" name="文本框 171"/>
            <p:cNvSpPr txBox="1"/>
            <p:nvPr/>
          </p:nvSpPr>
          <p:spPr>
            <a:xfrm>
              <a:off x="5029" y="7441"/>
              <a:ext cx="357" cy="21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defTabSz="914400"/>
              <a:r>
                <a:rPr lang="en-US" altLang="zh-CN" sz="1350" b="1" i="1" dirty="0">
                  <a:solidFill>
                    <a:srgbClr val="268868">
                      <a:lumMod val="50000"/>
                    </a:srgbClr>
                  </a:solidFill>
                  <a:cs typeface="+mn-ea"/>
                  <a:sym typeface="+mn-lt"/>
                </a:rPr>
                <a:t>x</a:t>
              </a:r>
            </a:p>
          </p:txBody>
        </p:sp>
        <p:cxnSp>
          <p:nvCxnSpPr>
            <p:cNvPr id="173" name="直接连接符 172"/>
            <p:cNvCxnSpPr/>
            <p:nvPr/>
          </p:nvCxnSpPr>
          <p:spPr>
            <a:xfrm flipH="1">
              <a:off x="4595" y="6930"/>
              <a:ext cx="27" cy="973"/>
            </a:xfrm>
            <a:prstGeom prst="line">
              <a:avLst/>
            </a:prstGeom>
            <a:ln w="285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3078706" y="3679348"/>
                <a:ext cx="1189221" cy="5113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/>
                <a:r>
                  <a:rPr lang="en-US" altLang="zh-CN" sz="1867" b="1" i="1" dirty="0">
                    <a:solidFill>
                      <a:srgbClr val="268868">
                        <a:lumMod val="50000"/>
                      </a:srgbClr>
                    </a:solidFill>
                    <a:cs typeface="+mn-ea"/>
                    <a:sym typeface="+mn-lt"/>
                  </a:rPr>
                  <a:t>x=</a:t>
                </a:r>
                <a:r>
                  <a:rPr lang="en-US" altLang="zh-CN" sz="18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1867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1867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𝒃</m:t>
                        </m:r>
                      </m:num>
                      <m:den>
                        <m:r>
                          <a:rPr lang="zh-CN" altLang="en-US" sz="1867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  <m:r>
                          <a:rPr lang="zh-CN" altLang="en-US" sz="1867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</m:den>
                    </m:f>
                    <m:r>
                      <a:rPr lang="zh-CN" altLang="en-US" sz="1867" b="1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endParaRPr lang="en-US" altLang="zh-CN" sz="1867" b="1" i="1" dirty="0">
                  <a:solidFill>
                    <a:srgbClr val="268868">
                      <a:lumMod val="50000"/>
                    </a:srgbClr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8706" y="3679348"/>
                <a:ext cx="1189221" cy="511358"/>
              </a:xfrm>
              <a:prstGeom prst="rect">
                <a:avLst/>
              </a:prstGeom>
              <a:blipFill rotWithShape="1">
                <a:blip r:embed="rId9"/>
                <a:stretch>
                  <a:fillRect l="-4615" b="-60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矩形 104"/>
              <p:cNvSpPr/>
              <p:nvPr/>
            </p:nvSpPr>
            <p:spPr>
              <a:xfrm>
                <a:off x="3030354" y="6016059"/>
                <a:ext cx="1189221" cy="5113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/>
                <a:r>
                  <a:rPr lang="en-US" altLang="zh-CN" sz="1867" b="1" i="1" dirty="0">
                    <a:solidFill>
                      <a:srgbClr val="268868">
                        <a:lumMod val="50000"/>
                      </a:srgbClr>
                    </a:solidFill>
                    <a:cs typeface="+mn-ea"/>
                    <a:sym typeface="+mn-lt"/>
                  </a:rPr>
                  <a:t>x=</a:t>
                </a:r>
                <a:r>
                  <a:rPr lang="en-US" altLang="zh-CN" sz="18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1867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1867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𝒃</m:t>
                        </m:r>
                      </m:num>
                      <m:den>
                        <m:r>
                          <a:rPr lang="zh-CN" altLang="en-US" sz="1867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  <m:r>
                          <a:rPr lang="zh-CN" altLang="en-US" sz="1867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</m:den>
                    </m:f>
                    <m:r>
                      <a:rPr lang="zh-CN" altLang="en-US" sz="1867" b="1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endParaRPr lang="en-US" altLang="zh-CN" sz="1867" b="1" i="1" dirty="0">
                  <a:solidFill>
                    <a:srgbClr val="268868">
                      <a:lumMod val="50000"/>
                    </a:srgbClr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05" name="矩形 10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0354" y="6016059"/>
                <a:ext cx="1189221" cy="511358"/>
              </a:xfrm>
              <a:prstGeom prst="rect">
                <a:avLst/>
              </a:prstGeom>
              <a:blipFill rotWithShape="1">
                <a:blip r:embed="rId10"/>
                <a:stretch>
                  <a:fillRect l="-4615" b="-47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6"/>
              <p:cNvSpPr txBox="1"/>
              <p:nvPr/>
            </p:nvSpPr>
            <p:spPr>
              <a:xfrm>
                <a:off x="878636" y="389457"/>
                <a:ext cx="6847323" cy="536301"/>
              </a:xfrm>
              <a:prstGeom prst="rect">
                <a:avLst/>
              </a:prstGeom>
              <a:noFill/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spAutoFit/>
              </a:bodyPr>
              <a:lstStyle/>
              <a:p>
                <a:pPr defTabSz="1219170">
                  <a:defRPr/>
                </a:pPr>
                <a:r>
                  <a:rPr lang="zh-CN" altLang="en-US" sz="2800" dirty="0">
                    <a:ln w="6350">
                      <a:noFill/>
                    </a:ln>
                    <a:solidFill>
                      <a:schemeClr val="tx1"/>
                    </a:solidFill>
                    <a:cs typeface="+mn-ea"/>
                    <a:sym typeface="+mn-lt"/>
                  </a:rPr>
                  <a:t>二次函数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y</m:t>
                    </m:r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=</m:t>
                    </m:r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ax</m:t>
                    </m:r>
                    <m:r>
                      <m:rPr>
                        <m:nor/>
                      </m:rPr>
                      <a:rPr lang="en-US" altLang="zh-CN" sz="2800" baseline="300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2</m:t>
                    </m:r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+</m:t>
                    </m:r>
                    <m:r>
                      <m:rPr>
                        <m:sty m:val="p"/>
                      </m:rPr>
                      <a:rPr lang="en-US" altLang="zh-CN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bx</m:t>
                    </m:r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+</m:t>
                    </m:r>
                    <m:r>
                      <m:rPr>
                        <m:nor/>
                      </m:rPr>
                      <a:rPr lang="en-US" altLang="zh-CN" sz="28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c</m:t>
                    </m:r>
                    <m:r>
                      <a:rPr lang="zh-CN" altLang="en-US" sz="2800" dirty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的</m:t>
                    </m:r>
                    <m:r>
                      <a:rPr lang="zh-CN" altLang="en-US" sz="2800" i="1" dirty="0">
                        <a:ln w="6350">
                          <a:noFill/>
                        </a:ln>
                        <a:latin typeface="Cambria Math" panose="02040503050406030204" pitchFamily="18" charset="0"/>
                        <a:cs typeface="+mn-ea"/>
                        <a:sym typeface="+mn-lt"/>
                      </a:rPr>
                      <m:t>性质</m:t>
                    </m:r>
                  </m:oMath>
                </a14:m>
                <a:endParaRPr lang="zh-CN" altLang="en-US" sz="2800" dirty="0">
                  <a:ln w="6350">
                    <a:noFill/>
                  </a:ln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2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636" y="389457"/>
                <a:ext cx="6847323" cy="53630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19993" y="1047850"/>
            <a:ext cx="10352015" cy="5156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1.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二次项系数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，二次函数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y=ax</a:t>
            </a:r>
            <a:r>
              <a:rPr lang="en-US" altLang="zh-CN" sz="2400" baseline="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+bx+c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中，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作为二次项系数，显然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a≠0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。</a:t>
            </a:r>
          </a:p>
          <a:p>
            <a:pPr marL="457200" indent="-457200" defTabSz="914400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当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a&gt;0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时，抛物线开口向上，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的值越大，开口越小，反之，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的值越小，开口越大；</a:t>
            </a:r>
            <a:endParaRPr lang="en-US" altLang="zh-CN" sz="2400" dirty="0">
              <a:solidFill>
                <a:srgbClr val="000000"/>
              </a:solidFill>
              <a:cs typeface="+mn-ea"/>
              <a:sym typeface="+mn-lt"/>
            </a:endParaRPr>
          </a:p>
          <a:p>
            <a:pPr marL="457200" indent="-457200" defTabSz="914400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当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a&lt;0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时，抛物线开口向下，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的值越小，开口越小，反之，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的值越大，开口越大。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总结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】a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决定了抛物线开口的大小和方向，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的正负决定开口方向，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的大小决定开口的大小．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878636" y="389457"/>
            <a:ext cx="947005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1219200">
              <a:defRPr/>
            </a:pPr>
            <a:r>
              <a:rPr lang="zh-CN" altLang="en-US" sz="2800" dirty="0">
                <a:ln w="6350">
                  <a:noFill/>
                </a:ln>
                <a:cs typeface="+mn-ea"/>
                <a:sym typeface="+mn-lt"/>
              </a:rPr>
              <a:t>扩展（二次函数的图象与各项系数之间的关系）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Panteon">
      <a:dk1>
        <a:srgbClr val="2B2B2B"/>
      </a:dk1>
      <a:lt1>
        <a:srgbClr val="FFFFFF"/>
      </a:lt1>
      <a:dk2>
        <a:srgbClr val="2B2B2B"/>
      </a:dk2>
      <a:lt2>
        <a:srgbClr val="FFFFFF"/>
      </a:lt2>
      <a:accent1>
        <a:srgbClr val="4CC776"/>
      </a:accent1>
      <a:accent2>
        <a:srgbClr val="44C072"/>
      </a:accent2>
      <a:accent3>
        <a:srgbClr val="40B884"/>
      </a:accent3>
      <a:accent4>
        <a:srgbClr val="3CAE8C"/>
      </a:accent4>
      <a:accent5>
        <a:srgbClr val="379A86"/>
      </a:accent5>
      <a:accent6>
        <a:srgbClr val="328682"/>
      </a:accent6>
      <a:hlink>
        <a:srgbClr val="5B9BD5"/>
      </a:hlink>
      <a:folHlink>
        <a:srgbClr val="70AD47"/>
      </a:folHlink>
    </a:clrScheme>
    <a:fontScheme name="gkulcrm2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2013</Words>
  <Application>Microsoft Office PowerPoint</Application>
  <PresentationFormat>宽屏</PresentationFormat>
  <Paragraphs>204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思源黑体 CN Light</vt:lpstr>
      <vt:lpstr>思源黑体 CN Regular</vt:lpstr>
      <vt:lpstr>Arial</vt:lpstr>
      <vt:lpstr>Cambria Math</vt:lpstr>
      <vt:lpstr>Wingdings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4</cp:revision>
  <dcterms:created xsi:type="dcterms:W3CDTF">2020-04-09T06:57:00Z</dcterms:created>
  <dcterms:modified xsi:type="dcterms:W3CDTF">2021-01-09T09:43:28Z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