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8" r:id="rId2"/>
    <p:sldId id="256" r:id="rId3"/>
    <p:sldId id="1080" r:id="rId4"/>
    <p:sldId id="1088" r:id="rId5"/>
    <p:sldId id="1076" r:id="rId6"/>
    <p:sldId id="1089" r:id="rId7"/>
    <p:sldId id="1090" r:id="rId8"/>
    <p:sldId id="1081" r:id="rId9"/>
    <p:sldId id="1082" r:id="rId10"/>
    <p:sldId id="1083" r:id="rId11"/>
    <p:sldId id="1084" r:id="rId12"/>
    <p:sldId id="1085" r:id="rId13"/>
    <p:sldId id="1091" r:id="rId14"/>
    <p:sldId id="287" r:id="rId15"/>
    <p:sldId id="25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A5D9AC1B-B5D7-448E-AA37-68352523F2E1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0B70C799-224F-4199-AA65-2A95BD6A90C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0C799-224F-4199-AA65-2A95BD6A90C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927689" y="1633127"/>
            <a:ext cx="7485533" cy="7442268"/>
          </a:xfrm>
          <a:custGeom>
            <a:avLst/>
            <a:gdLst>
              <a:gd name="connsiteX0" fmla="*/ 1976867 w 7485533"/>
              <a:gd name="connsiteY0" fmla="*/ 6981494 h 7442268"/>
              <a:gd name="connsiteX1" fmla="*/ 2145696 w 7485533"/>
              <a:gd name="connsiteY1" fmla="*/ 7018508 h 7442268"/>
              <a:gd name="connsiteX2" fmla="*/ 3257931 w 7485533"/>
              <a:gd name="connsiteY2" fmla="*/ 7365989 h 7442268"/>
              <a:gd name="connsiteX3" fmla="*/ 3368572 w 7485533"/>
              <a:gd name="connsiteY3" fmla="*/ 7442261 h 7442268"/>
              <a:gd name="connsiteX4" fmla="*/ 2098899 w 7485533"/>
              <a:gd name="connsiteY4" fmla="*/ 7093387 h 7442268"/>
              <a:gd name="connsiteX5" fmla="*/ 1962394 w 7485533"/>
              <a:gd name="connsiteY5" fmla="*/ 6984219 h 7442268"/>
              <a:gd name="connsiteX6" fmla="*/ 1976867 w 7485533"/>
              <a:gd name="connsiteY6" fmla="*/ 6981494 h 7442268"/>
              <a:gd name="connsiteX7" fmla="*/ 277287 w 7485533"/>
              <a:gd name="connsiteY7" fmla="*/ 4587475 h 7442268"/>
              <a:gd name="connsiteX8" fmla="*/ 5302002 w 7485533"/>
              <a:gd name="connsiteY8" fmla="*/ 6863557 h 7442268"/>
              <a:gd name="connsiteX9" fmla="*/ 5129881 w 7485533"/>
              <a:gd name="connsiteY9" fmla="*/ 7154659 h 7442268"/>
              <a:gd name="connsiteX10" fmla="*/ 3585192 w 7485533"/>
              <a:gd name="connsiteY10" fmla="*/ 7193451 h 7442268"/>
              <a:gd name="connsiteX11" fmla="*/ 3413786 w 7485533"/>
              <a:gd name="connsiteY11" fmla="*/ 7131179 h 7442268"/>
              <a:gd name="connsiteX12" fmla="*/ 1914222 w 7485533"/>
              <a:gd name="connsiteY12" fmla="*/ 6684242 h 7442268"/>
              <a:gd name="connsiteX13" fmla="*/ 1498951 w 7485533"/>
              <a:gd name="connsiteY13" fmla="*/ 6570283 h 7442268"/>
              <a:gd name="connsiteX14" fmla="*/ 227405 w 7485533"/>
              <a:gd name="connsiteY14" fmla="*/ 4958175 h 7442268"/>
              <a:gd name="connsiteX15" fmla="*/ 192155 w 7485533"/>
              <a:gd name="connsiteY15" fmla="*/ 4615005 h 7442268"/>
              <a:gd name="connsiteX16" fmla="*/ 277287 w 7485533"/>
              <a:gd name="connsiteY16" fmla="*/ 4587475 h 7442268"/>
              <a:gd name="connsiteX17" fmla="*/ 579605 w 7485533"/>
              <a:gd name="connsiteY17" fmla="*/ 2575756 h 7442268"/>
              <a:gd name="connsiteX18" fmla="*/ 703396 w 7485533"/>
              <a:gd name="connsiteY18" fmla="*/ 2577970 h 7442268"/>
              <a:gd name="connsiteX19" fmla="*/ 6353828 w 7485533"/>
              <a:gd name="connsiteY19" fmla="*/ 6233507 h 7442268"/>
              <a:gd name="connsiteX20" fmla="*/ 5918716 w 7485533"/>
              <a:gd name="connsiteY20" fmla="*/ 6757974 h 7442268"/>
              <a:gd name="connsiteX21" fmla="*/ 5452604 w 7485533"/>
              <a:gd name="connsiteY21" fmla="*/ 6623100 h 7442268"/>
              <a:gd name="connsiteX22" fmla="*/ 5257272 w 7485533"/>
              <a:gd name="connsiteY22" fmla="*/ 6446611 h 7442268"/>
              <a:gd name="connsiteX23" fmla="*/ 5233176 w 7485533"/>
              <a:gd name="connsiteY23" fmla="*/ 6420699 h 7442268"/>
              <a:gd name="connsiteX24" fmla="*/ 5201573 w 7485533"/>
              <a:gd name="connsiteY24" fmla="*/ 6398924 h 7442268"/>
              <a:gd name="connsiteX25" fmla="*/ 1525994 w 7485533"/>
              <a:gd name="connsiteY25" fmla="*/ 4565038 h 7442268"/>
              <a:gd name="connsiteX26" fmla="*/ 491257 w 7485533"/>
              <a:gd name="connsiteY26" fmla="*/ 4322462 h 7442268"/>
              <a:gd name="connsiteX27" fmla="*/ 92701 w 7485533"/>
              <a:gd name="connsiteY27" fmla="*/ 3032690 h 7442268"/>
              <a:gd name="connsiteX28" fmla="*/ 285620 w 7485533"/>
              <a:gd name="connsiteY28" fmla="*/ 2661509 h 7442268"/>
              <a:gd name="connsiteX29" fmla="*/ 579605 w 7485533"/>
              <a:gd name="connsiteY29" fmla="*/ 2575756 h 7442268"/>
              <a:gd name="connsiteX30" fmla="*/ 1696598 w 7485533"/>
              <a:gd name="connsiteY30" fmla="*/ 756521 h 7442268"/>
              <a:gd name="connsiteX31" fmla="*/ 1756781 w 7485533"/>
              <a:gd name="connsiteY31" fmla="*/ 762925 h 7442268"/>
              <a:gd name="connsiteX32" fmla="*/ 5130849 w 7485533"/>
              <a:gd name="connsiteY32" fmla="*/ 2742976 h 7442268"/>
              <a:gd name="connsiteX33" fmla="*/ 6749731 w 7485533"/>
              <a:gd name="connsiteY33" fmla="*/ 4593981 h 7442268"/>
              <a:gd name="connsiteX34" fmla="*/ 6820227 w 7485533"/>
              <a:gd name="connsiteY34" fmla="*/ 4721701 h 7442268"/>
              <a:gd name="connsiteX35" fmla="*/ 6996554 w 7485533"/>
              <a:gd name="connsiteY35" fmla="*/ 5555565 h 7442268"/>
              <a:gd name="connsiteX36" fmla="*/ 6539977 w 7485533"/>
              <a:gd name="connsiteY36" fmla="*/ 6023217 h 7442268"/>
              <a:gd name="connsiteX37" fmla="*/ 684044 w 7485533"/>
              <a:gd name="connsiteY37" fmla="*/ 2296016 h 7442268"/>
              <a:gd name="connsiteX38" fmla="*/ 1447262 w 7485533"/>
              <a:gd name="connsiteY38" fmla="*/ 841695 h 7442268"/>
              <a:gd name="connsiteX39" fmla="*/ 1696598 w 7485533"/>
              <a:gd name="connsiteY39" fmla="*/ 756521 h 7442268"/>
              <a:gd name="connsiteX40" fmla="*/ 5039029 w 7485533"/>
              <a:gd name="connsiteY40" fmla="*/ 239170 h 7442268"/>
              <a:gd name="connsiteX41" fmla="*/ 5538024 w 7485533"/>
              <a:gd name="connsiteY41" fmla="*/ 341609 h 7442268"/>
              <a:gd name="connsiteX42" fmla="*/ 7203812 w 7485533"/>
              <a:gd name="connsiteY42" fmla="*/ 2315122 h 7442268"/>
              <a:gd name="connsiteX43" fmla="*/ 7157849 w 7485533"/>
              <a:gd name="connsiteY43" fmla="*/ 2497398 h 7442268"/>
              <a:gd name="connsiteX44" fmla="*/ 6824917 w 7485533"/>
              <a:gd name="connsiteY44" fmla="*/ 2053537 h 7442268"/>
              <a:gd name="connsiteX45" fmla="*/ 6691239 w 7485533"/>
              <a:gd name="connsiteY45" fmla="*/ 1882154 h 7442268"/>
              <a:gd name="connsiteX46" fmla="*/ 4978465 w 7485533"/>
              <a:gd name="connsiteY46" fmla="*/ 248387 h 7442268"/>
              <a:gd name="connsiteX47" fmla="*/ 5039029 w 7485533"/>
              <a:gd name="connsiteY47" fmla="*/ 239170 h 7442268"/>
              <a:gd name="connsiteX48" fmla="*/ 3578376 w 7485533"/>
              <a:gd name="connsiteY48" fmla="*/ 680 h 7442268"/>
              <a:gd name="connsiteX49" fmla="*/ 4388019 w 7485533"/>
              <a:gd name="connsiteY49" fmla="*/ 172937 h 7442268"/>
              <a:gd name="connsiteX50" fmla="*/ 7343337 w 7485533"/>
              <a:gd name="connsiteY50" fmla="*/ 3275984 h 7442268"/>
              <a:gd name="connsiteX51" fmla="*/ 7444007 w 7485533"/>
              <a:gd name="connsiteY51" fmla="*/ 4131980 h 7442268"/>
              <a:gd name="connsiteX52" fmla="*/ 6903436 w 7485533"/>
              <a:gd name="connsiteY52" fmla="*/ 4322533 h 7442268"/>
              <a:gd name="connsiteX53" fmla="*/ 6688422 w 7485533"/>
              <a:gd name="connsiteY53" fmla="*/ 4039339 h 7442268"/>
              <a:gd name="connsiteX54" fmla="*/ 6364620 w 7485533"/>
              <a:gd name="connsiteY54" fmla="*/ 3629958 h 7442268"/>
              <a:gd name="connsiteX55" fmla="*/ 6299861 w 7485533"/>
              <a:gd name="connsiteY55" fmla="*/ 3548080 h 7442268"/>
              <a:gd name="connsiteX56" fmla="*/ 6195220 w 7485533"/>
              <a:gd name="connsiteY56" fmla="*/ 3429405 h 7442268"/>
              <a:gd name="connsiteX57" fmla="*/ 6186926 w 7485533"/>
              <a:gd name="connsiteY57" fmla="*/ 3414379 h 7442268"/>
              <a:gd name="connsiteX58" fmla="*/ 2742829 w 7485533"/>
              <a:gd name="connsiteY58" fmla="*/ 826160 h 7442268"/>
              <a:gd name="connsiteX59" fmla="*/ 2305391 w 7485533"/>
              <a:gd name="connsiteY59" fmla="*/ 636326 h 7442268"/>
              <a:gd name="connsiteX60" fmla="*/ 2040087 w 7485533"/>
              <a:gd name="connsiteY60" fmla="*/ 527914 h 7442268"/>
              <a:gd name="connsiteX61" fmla="*/ 2126314 w 7485533"/>
              <a:gd name="connsiteY61" fmla="*/ 370054 h 7442268"/>
              <a:gd name="connsiteX62" fmla="*/ 2211955 w 7485533"/>
              <a:gd name="connsiteY62" fmla="*/ 325234 h 7442268"/>
              <a:gd name="connsiteX63" fmla="*/ 3578376 w 7485533"/>
              <a:gd name="connsiteY63" fmla="*/ 680 h 744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485533" h="7442268">
                <a:moveTo>
                  <a:pt x="1976867" y="6981494"/>
                </a:moveTo>
                <a:cubicBezTo>
                  <a:pt x="2021353" y="6980598"/>
                  <a:pt x="2132948" y="7014816"/>
                  <a:pt x="2145696" y="7018508"/>
                </a:cubicBezTo>
                <a:cubicBezTo>
                  <a:pt x="2447950" y="7087119"/>
                  <a:pt x="2973248" y="7258250"/>
                  <a:pt x="3257931" y="7365989"/>
                </a:cubicBezTo>
                <a:cubicBezTo>
                  <a:pt x="3366981" y="7403896"/>
                  <a:pt x="3456872" y="7442571"/>
                  <a:pt x="3368572" y="7442261"/>
                </a:cubicBezTo>
                <a:cubicBezTo>
                  <a:pt x="3241949" y="7443478"/>
                  <a:pt x="2456694" y="7298111"/>
                  <a:pt x="2098899" y="7093387"/>
                </a:cubicBezTo>
                <a:cubicBezTo>
                  <a:pt x="1975024" y="7021967"/>
                  <a:pt x="1947361" y="6992634"/>
                  <a:pt x="1962394" y="6984219"/>
                </a:cubicBezTo>
                <a:cubicBezTo>
                  <a:pt x="1965526" y="6982466"/>
                  <a:pt x="1970512" y="6981622"/>
                  <a:pt x="1976867" y="6981494"/>
                </a:cubicBezTo>
                <a:close/>
                <a:moveTo>
                  <a:pt x="277287" y="4587475"/>
                </a:moveTo>
                <a:cubicBezTo>
                  <a:pt x="1952151" y="4819997"/>
                  <a:pt x="4033095" y="5593163"/>
                  <a:pt x="5302002" y="6863557"/>
                </a:cubicBezTo>
                <a:cubicBezTo>
                  <a:pt x="5411621" y="7008954"/>
                  <a:pt x="5329886" y="7073680"/>
                  <a:pt x="5129881" y="7154659"/>
                </a:cubicBezTo>
                <a:cubicBezTo>
                  <a:pt x="4277336" y="7507563"/>
                  <a:pt x="4018643" y="7375813"/>
                  <a:pt x="3585192" y="7193451"/>
                </a:cubicBezTo>
                <a:cubicBezTo>
                  <a:pt x="3534444" y="7172439"/>
                  <a:pt x="3476190" y="7155566"/>
                  <a:pt x="3413786" y="7131179"/>
                </a:cubicBezTo>
                <a:cubicBezTo>
                  <a:pt x="2926231" y="6939459"/>
                  <a:pt x="2425260" y="6794368"/>
                  <a:pt x="1914222" y="6684242"/>
                </a:cubicBezTo>
                <a:cubicBezTo>
                  <a:pt x="1766912" y="6647889"/>
                  <a:pt x="1627103" y="6607400"/>
                  <a:pt x="1498951" y="6570283"/>
                </a:cubicBezTo>
                <a:cubicBezTo>
                  <a:pt x="719156" y="6363377"/>
                  <a:pt x="466228" y="5444060"/>
                  <a:pt x="227405" y="4958175"/>
                </a:cubicBezTo>
                <a:cubicBezTo>
                  <a:pt x="124145" y="4757793"/>
                  <a:pt x="126534" y="4659042"/>
                  <a:pt x="192155" y="4615005"/>
                </a:cubicBezTo>
                <a:cubicBezTo>
                  <a:pt x="214032" y="4600326"/>
                  <a:pt x="242933" y="4591728"/>
                  <a:pt x="277287" y="4587475"/>
                </a:cubicBezTo>
                <a:close/>
                <a:moveTo>
                  <a:pt x="579605" y="2575756"/>
                </a:moveTo>
                <a:cubicBezTo>
                  <a:pt x="618801" y="2574112"/>
                  <a:pt x="660093" y="2574911"/>
                  <a:pt x="703396" y="2577970"/>
                </a:cubicBezTo>
                <a:cubicBezTo>
                  <a:pt x="2998418" y="3134705"/>
                  <a:pt x="5222722" y="4769650"/>
                  <a:pt x="6353828" y="6233507"/>
                </a:cubicBezTo>
                <a:cubicBezTo>
                  <a:pt x="6419201" y="6422909"/>
                  <a:pt x="6247372" y="6537359"/>
                  <a:pt x="5918716" y="6757974"/>
                </a:cubicBezTo>
                <a:cubicBezTo>
                  <a:pt x="5810288" y="6827627"/>
                  <a:pt x="5739384" y="6876564"/>
                  <a:pt x="5452604" y="6623100"/>
                </a:cubicBezTo>
                <a:cubicBezTo>
                  <a:pt x="5388612" y="6560386"/>
                  <a:pt x="5328770" y="6505184"/>
                  <a:pt x="5257272" y="6446611"/>
                </a:cubicBezTo>
                <a:cubicBezTo>
                  <a:pt x="5253124" y="6439095"/>
                  <a:pt x="5248976" y="6431581"/>
                  <a:pt x="5233176" y="6420699"/>
                </a:cubicBezTo>
                <a:cubicBezTo>
                  <a:pt x="5229027" y="6413181"/>
                  <a:pt x="5213228" y="6402295"/>
                  <a:pt x="5201573" y="6398924"/>
                </a:cubicBezTo>
                <a:cubicBezTo>
                  <a:pt x="4198248" y="5521382"/>
                  <a:pt x="2822028" y="4908480"/>
                  <a:pt x="1525994" y="4565038"/>
                </a:cubicBezTo>
                <a:cubicBezTo>
                  <a:pt x="1192206" y="4474770"/>
                  <a:pt x="850914" y="4388645"/>
                  <a:pt x="491257" y="4322462"/>
                </a:cubicBezTo>
                <a:cubicBezTo>
                  <a:pt x="-146492" y="4213701"/>
                  <a:pt x="-21465" y="3801561"/>
                  <a:pt x="92701" y="3032690"/>
                </a:cubicBezTo>
                <a:cubicBezTo>
                  <a:pt x="116009" y="2853161"/>
                  <a:pt x="182074" y="2733365"/>
                  <a:pt x="285620" y="2661509"/>
                </a:cubicBezTo>
                <a:cubicBezTo>
                  <a:pt x="363278" y="2607615"/>
                  <a:pt x="462015" y="2580690"/>
                  <a:pt x="579605" y="2575756"/>
                </a:cubicBezTo>
                <a:close/>
                <a:moveTo>
                  <a:pt x="1696598" y="756521"/>
                </a:moveTo>
                <a:cubicBezTo>
                  <a:pt x="1718929" y="755476"/>
                  <a:pt x="1739109" y="757518"/>
                  <a:pt x="1756781" y="762925"/>
                </a:cubicBezTo>
                <a:cubicBezTo>
                  <a:pt x="2984297" y="1124408"/>
                  <a:pt x="4195015" y="1916642"/>
                  <a:pt x="5130849" y="2742976"/>
                </a:cubicBezTo>
                <a:cubicBezTo>
                  <a:pt x="5732550" y="3283242"/>
                  <a:pt x="6279943" y="3902487"/>
                  <a:pt x="6749731" y="4593981"/>
                </a:cubicBezTo>
                <a:cubicBezTo>
                  <a:pt x="6774612" y="4639059"/>
                  <a:pt x="6795346" y="4676623"/>
                  <a:pt x="6820227" y="4721701"/>
                </a:cubicBezTo>
                <a:cubicBezTo>
                  <a:pt x="6971093" y="5030511"/>
                  <a:pt x="7106361" y="5240105"/>
                  <a:pt x="6996554" y="5555565"/>
                </a:cubicBezTo>
                <a:cubicBezTo>
                  <a:pt x="6913609" y="5777781"/>
                  <a:pt x="6787807" y="6170685"/>
                  <a:pt x="6539977" y="6023217"/>
                </a:cubicBezTo>
                <a:cubicBezTo>
                  <a:pt x="5357511" y="4519449"/>
                  <a:pt x="3058708" y="2837889"/>
                  <a:pt x="684044" y="2296016"/>
                </a:cubicBezTo>
                <a:cubicBezTo>
                  <a:pt x="15288" y="2107652"/>
                  <a:pt x="892566" y="1137126"/>
                  <a:pt x="1447262" y="841695"/>
                </a:cubicBezTo>
                <a:cubicBezTo>
                  <a:pt x="1543266" y="790564"/>
                  <a:pt x="1629607" y="759655"/>
                  <a:pt x="1696598" y="756521"/>
                </a:cubicBezTo>
                <a:close/>
                <a:moveTo>
                  <a:pt x="5039029" y="239170"/>
                </a:moveTo>
                <a:cubicBezTo>
                  <a:pt x="5126347" y="239701"/>
                  <a:pt x="5293618" y="270572"/>
                  <a:pt x="5538024" y="341609"/>
                </a:cubicBezTo>
                <a:cubicBezTo>
                  <a:pt x="6259604" y="551342"/>
                  <a:pt x="6921906" y="1627352"/>
                  <a:pt x="7203812" y="2315122"/>
                </a:cubicBezTo>
                <a:cubicBezTo>
                  <a:pt x="7258555" y="2432006"/>
                  <a:pt x="7223531" y="2510175"/>
                  <a:pt x="7157849" y="2497398"/>
                </a:cubicBezTo>
                <a:cubicBezTo>
                  <a:pt x="7051596" y="2340300"/>
                  <a:pt x="6942003" y="2194850"/>
                  <a:pt x="6824917" y="2053537"/>
                </a:cubicBezTo>
                <a:cubicBezTo>
                  <a:pt x="6784239" y="1997535"/>
                  <a:pt x="6743557" y="1941537"/>
                  <a:pt x="6691239" y="1882154"/>
                </a:cubicBezTo>
                <a:cubicBezTo>
                  <a:pt x="6186375" y="1268416"/>
                  <a:pt x="5627357" y="733598"/>
                  <a:pt x="4978465" y="248387"/>
                </a:cubicBezTo>
                <a:cubicBezTo>
                  <a:pt x="4989700" y="242186"/>
                  <a:pt x="5009922" y="238993"/>
                  <a:pt x="5039029" y="239170"/>
                </a:cubicBezTo>
                <a:close/>
                <a:moveTo>
                  <a:pt x="3578376" y="680"/>
                </a:moveTo>
                <a:cubicBezTo>
                  <a:pt x="3864760" y="-6129"/>
                  <a:pt x="4151070" y="37237"/>
                  <a:pt x="4388019" y="172937"/>
                </a:cubicBezTo>
                <a:cubicBezTo>
                  <a:pt x="5614931" y="995407"/>
                  <a:pt x="6529424" y="1960911"/>
                  <a:pt x="7343337" y="3275984"/>
                </a:cubicBezTo>
                <a:cubicBezTo>
                  <a:pt x="7528178" y="3664050"/>
                  <a:pt x="7498623" y="3876399"/>
                  <a:pt x="7444007" y="4131980"/>
                </a:cubicBezTo>
                <a:cubicBezTo>
                  <a:pt x="7375017" y="4503321"/>
                  <a:pt x="7213032" y="4759359"/>
                  <a:pt x="6903436" y="4322533"/>
                </a:cubicBezTo>
                <a:cubicBezTo>
                  <a:pt x="6830382" y="4225629"/>
                  <a:pt x="6757327" y="4128729"/>
                  <a:pt x="6688422" y="4039339"/>
                </a:cubicBezTo>
                <a:cubicBezTo>
                  <a:pt x="6582987" y="3901499"/>
                  <a:pt x="6477553" y="3763658"/>
                  <a:pt x="6364620" y="3629958"/>
                </a:cubicBezTo>
                <a:cubicBezTo>
                  <a:pt x="6340531" y="3604043"/>
                  <a:pt x="6323946" y="3573994"/>
                  <a:pt x="6299861" y="3548080"/>
                </a:cubicBezTo>
                <a:cubicBezTo>
                  <a:pt x="6267480" y="3507142"/>
                  <a:pt x="6227598" y="3470344"/>
                  <a:pt x="6195220" y="3429405"/>
                </a:cubicBezTo>
                <a:cubicBezTo>
                  <a:pt x="6191073" y="3421892"/>
                  <a:pt x="6191073" y="3421892"/>
                  <a:pt x="6186926" y="3414379"/>
                </a:cubicBezTo>
                <a:cubicBezTo>
                  <a:pt x="5221082" y="2320389"/>
                  <a:pt x="4069168" y="1456525"/>
                  <a:pt x="2742829" y="826160"/>
                </a:cubicBezTo>
                <a:cubicBezTo>
                  <a:pt x="2559045" y="741365"/>
                  <a:pt x="2414353" y="674204"/>
                  <a:pt x="2305391" y="636326"/>
                </a:cubicBezTo>
                <a:cubicBezTo>
                  <a:pt x="2215573" y="597685"/>
                  <a:pt x="2129903" y="566559"/>
                  <a:pt x="2040087" y="527914"/>
                </a:cubicBezTo>
                <a:cubicBezTo>
                  <a:pt x="1989005" y="475248"/>
                  <a:pt x="2045612" y="418274"/>
                  <a:pt x="2126314" y="370054"/>
                </a:cubicBezTo>
                <a:cubicBezTo>
                  <a:pt x="2153218" y="353979"/>
                  <a:pt x="2182797" y="338878"/>
                  <a:pt x="2211955" y="325234"/>
                </a:cubicBezTo>
                <a:cubicBezTo>
                  <a:pt x="2317923" y="273485"/>
                  <a:pt x="2948330" y="15660"/>
                  <a:pt x="3578376" y="68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>
                <a:solidFill>
                  <a:schemeClr val="lt1"/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www.bangongziyuan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/>
          <p:cNvGrpSpPr/>
          <p:nvPr userDrawn="1"/>
        </p:nvGrpSpPr>
        <p:grpSpPr>
          <a:xfrm>
            <a:off x="-1067281" y="-1067281"/>
            <a:ext cx="2134562" cy="2134562"/>
            <a:chOff x="4019550" y="500204"/>
            <a:chExt cx="1562100" cy="1562100"/>
          </a:xfrm>
        </p:grpSpPr>
        <p:sp>
          <p:nvSpPr>
            <p:cNvPr id="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  <p:sp>
          <p:nvSpPr>
            <p:cNvPr id="1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  <p:sp>
          <p:nvSpPr>
            <p:cNvPr id="1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907493" y="-795320"/>
            <a:ext cx="2134562" cy="2134562"/>
            <a:chOff x="4019550" y="500204"/>
            <a:chExt cx="1562100" cy="1562100"/>
          </a:xfrm>
        </p:grpSpPr>
        <p:sp>
          <p:nvSpPr>
            <p:cNvPr id="1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98853" y="6239686"/>
            <a:ext cx="929734" cy="929734"/>
            <a:chOff x="4019550" y="500204"/>
            <a:chExt cx="1562100" cy="1562100"/>
          </a:xfrm>
        </p:grpSpPr>
        <p:sp>
          <p:nvSpPr>
            <p:cNvPr id="23" name="Oval 22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8536770" y="6507572"/>
            <a:ext cx="35846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© 2019</a:t>
            </a:r>
            <a:r>
              <a:rPr kumimoji="0" lang="en-US" sz="900" b="0" i="0" u="none" strike="noStrike" kern="1200" cap="none" spc="30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 samidare – Presentation template</a:t>
            </a:r>
            <a:endParaRPr kumimoji="0" lang="en-US" sz="900" b="0" i="0" u="none" strike="noStrike" kern="1200" cap="none" spc="30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" b="286"/>
          <a:stretch>
            <a:fillRect/>
          </a:stretch>
        </p:blipFill>
        <p:spPr>
          <a:xfrm>
            <a:off x="6594419" y="2198391"/>
            <a:ext cx="6208422" cy="6172538"/>
          </a:xfrm>
        </p:spPr>
      </p:pic>
      <p:sp>
        <p:nvSpPr>
          <p:cNvPr id="27" name="矩形: 圆角 26"/>
          <p:cNvSpPr/>
          <p:nvPr/>
        </p:nvSpPr>
        <p:spPr>
          <a:xfrm>
            <a:off x="93736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277889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08456" y="2524396"/>
            <a:ext cx="6099037" cy="1226736"/>
            <a:chOff x="1442450" y="2841896"/>
            <a:chExt cx="6099037" cy="1226736"/>
          </a:xfrm>
        </p:grpSpPr>
        <p:sp>
          <p:nvSpPr>
            <p:cNvPr id="33" name="矩形 32"/>
            <p:cNvSpPr/>
            <p:nvPr/>
          </p:nvSpPr>
          <p:spPr bwMode="auto">
            <a:xfrm>
              <a:off x="1442450" y="2841896"/>
              <a:ext cx="602496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3600" b="1" kern="100" dirty="0">
                  <a:cs typeface="+mn-ea"/>
                  <a:sym typeface="+mn-lt"/>
                </a:rPr>
                <a:t>22.3.2  </a:t>
              </a:r>
              <a:r>
                <a:rPr lang="zh-CN" altLang="en-US" sz="3600" b="1" kern="100" dirty="0">
                  <a:cs typeface="+mn-ea"/>
                  <a:sym typeface="+mn-lt"/>
                </a:rPr>
                <a:t>实际问题与二次函数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（销售最大利润问题）</a:t>
              </a: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1634862" y="3577843"/>
              <a:ext cx="590662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6" name="矩形 35"/>
          <p:cNvSpPr/>
          <p:nvPr/>
        </p:nvSpPr>
        <p:spPr bwMode="auto">
          <a:xfrm>
            <a:off x="899268" y="1876456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第二十二章 二次函数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4553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6" grpId="0"/>
      <p:bldP spid="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矩形 70"/>
          <p:cNvSpPr/>
          <p:nvPr/>
        </p:nvSpPr>
        <p:spPr>
          <a:xfrm>
            <a:off x="1066799" y="1110649"/>
            <a:ext cx="10544175" cy="3081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【分析】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（1） 因为日销售量</a:t>
            </a: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zh-CN" altLang="en-US" sz="2000" dirty="0">
                <a:cs typeface="+mn-ea"/>
                <a:sym typeface="+mn-lt"/>
              </a:rPr>
              <a:t>是销售价</a:t>
            </a:r>
            <a:r>
              <a:rPr lang="en-US" altLang="zh-CN" sz="2000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的一次函数，设</a:t>
            </a:r>
            <a:r>
              <a:rPr lang="en-US" altLang="zh-CN" sz="2000" dirty="0">
                <a:cs typeface="+mn-ea"/>
                <a:sym typeface="+mn-lt"/>
              </a:rPr>
              <a:t>y=</a:t>
            </a:r>
            <a:r>
              <a:rPr lang="en-US" altLang="zh-CN" sz="2000" dirty="0" err="1">
                <a:cs typeface="+mn-ea"/>
                <a:sym typeface="+mn-lt"/>
              </a:rPr>
              <a:t>kx+b</a:t>
            </a:r>
            <a:r>
              <a:rPr lang="zh-CN" altLang="en-US" sz="2000" dirty="0">
                <a:cs typeface="+mn-ea"/>
                <a:sym typeface="+mn-lt"/>
              </a:rPr>
              <a:t>，代入对应数值求出函数解析式即可；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（2） 利用销售利润</a:t>
            </a:r>
            <a:r>
              <a:rPr lang="en-US" altLang="zh-CN" sz="2000" dirty="0">
                <a:cs typeface="+mn-ea"/>
                <a:sym typeface="+mn-lt"/>
              </a:rPr>
              <a:t>=</a:t>
            </a:r>
            <a:r>
              <a:rPr lang="zh-CN" altLang="en-US" sz="2000" dirty="0">
                <a:cs typeface="+mn-ea"/>
                <a:sym typeface="+mn-lt"/>
              </a:rPr>
              <a:t>一件利润</a:t>
            </a:r>
            <a:r>
              <a:rPr lang="en-US" altLang="zh-CN" sz="2000" dirty="0">
                <a:cs typeface="+mn-ea"/>
                <a:sym typeface="+mn-lt"/>
              </a:rPr>
              <a:t>×</a:t>
            </a:r>
            <a:r>
              <a:rPr lang="zh-CN" altLang="en-US" sz="2000" dirty="0">
                <a:cs typeface="+mn-ea"/>
                <a:sym typeface="+mn-lt"/>
              </a:rPr>
              <a:t>销售件数，一件利润</a:t>
            </a:r>
            <a:r>
              <a:rPr lang="en-US" altLang="zh-CN" sz="2000" dirty="0">
                <a:cs typeface="+mn-ea"/>
                <a:sym typeface="+mn-lt"/>
              </a:rPr>
              <a:t>=</a:t>
            </a:r>
            <a:r>
              <a:rPr lang="zh-CN" altLang="en-US" sz="2000" dirty="0">
                <a:cs typeface="+mn-ea"/>
                <a:sym typeface="+mn-lt"/>
              </a:rPr>
              <a:t>销售价</a:t>
            </a:r>
            <a:r>
              <a:rPr lang="en-US" altLang="zh-CN" sz="2000" dirty="0">
                <a:cs typeface="+mn-ea"/>
                <a:sym typeface="+mn-lt"/>
              </a:rPr>
              <a:t>-</a:t>
            </a:r>
            <a:r>
              <a:rPr lang="zh-CN" altLang="en-US" sz="2000" dirty="0">
                <a:cs typeface="+mn-ea"/>
                <a:sym typeface="+mn-lt"/>
              </a:rPr>
              <a:t>成本， 日销售量</a:t>
            </a: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zh-CN" altLang="en-US" sz="2000" dirty="0">
                <a:cs typeface="+mn-ea"/>
                <a:sym typeface="+mn-lt"/>
              </a:rPr>
              <a:t>是销售价</a:t>
            </a:r>
            <a:r>
              <a:rPr lang="en-US" altLang="zh-CN" sz="2000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的一次函数，求得利润</a:t>
            </a:r>
            <a:r>
              <a:rPr lang="en-US" altLang="zh-CN" sz="2000" dirty="0">
                <a:cs typeface="+mn-ea"/>
                <a:sym typeface="+mn-lt"/>
              </a:rPr>
              <a:t>w</a:t>
            </a:r>
            <a:r>
              <a:rPr lang="zh-CN" altLang="en-US" sz="2000" dirty="0">
                <a:cs typeface="+mn-ea"/>
                <a:sym typeface="+mn-lt"/>
              </a:rPr>
              <a:t>为二次函数，运用二次函数的性质可求最大利润；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（3）利用“日销售利润不低于”可得，从而可求</a:t>
            </a:r>
            <a:r>
              <a:rPr lang="en-US" altLang="zh-CN" sz="2000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的范围 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矩形 71"/>
              <p:cNvSpPr/>
              <p:nvPr/>
            </p:nvSpPr>
            <p:spPr>
              <a:xfrm>
                <a:off x="1120844" y="4192455"/>
                <a:ext cx="9288296" cy="2507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设此一次函数关系式为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𝑘𝑥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</m:oMath>
                </a14:m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则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15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𝑘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=25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20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𝑘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  <m:r>
                                <a:rPr lang="en-US" altLang="zh-CN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=20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CN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𝑘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</m:t>
                    </m:r>
                  </m:oMath>
                </a14:m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=40</m:t>
                    </m:r>
                  </m:oMath>
                </a14:m>
                <a:endParaRPr lang="zh-CN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故一次函数的关系式为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+40</m:t>
                    </m:r>
                  </m:oMath>
                </a14:m>
                <a:r>
                  <a:rPr lang="zh-CN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72" name="矩形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44" y="4192455"/>
                <a:ext cx="9288296" cy="2507161"/>
              </a:xfrm>
              <a:prstGeom prst="rect">
                <a:avLst/>
              </a:prstGeom>
              <a:blipFill rotWithShape="1">
                <a:blip r:embed="rId3"/>
                <a:stretch>
                  <a:fillRect l="-722" b="-34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706390" y="1197732"/>
                <a:ext cx="11028409" cy="4557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66693" defTabSz="914377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 设所获利润为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𝑊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元，</a:t>
                </a:r>
              </a:p>
              <a:p>
                <a:pPr marL="266693" defTabSz="914377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则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𝑊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d>
                      <m:d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−10</m:t>
                        </m:r>
                      </m:e>
                    </m:d>
                    <m:d>
                      <m:d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40−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</m:d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+50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−400=−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−25</m:t>
                            </m:r>
                          </m:e>
                        </m:d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+225</m:t>
                    </m:r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marL="266693" defTabSz="914377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所以产品的销售价应定为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25 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元， 此时每日的销售利润为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225 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元；</a:t>
                </a:r>
              </a:p>
              <a:p>
                <a:pPr marL="266693" defTabSz="914377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）根据题意可得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−25</m:t>
                            </m:r>
                          </m:e>
                        </m:d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+225≥125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marL="266693" defTabSz="914377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解得：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15≤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≤35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  <a:p>
                <a:pPr marL="266693" defTabSz="914377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答：售价的取值范围为：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15≤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≤35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90" y="1197732"/>
                <a:ext cx="11028409" cy="4557658"/>
              </a:xfrm>
              <a:prstGeom prst="rect">
                <a:avLst/>
              </a:prstGeom>
              <a:blipFill rotWithShape="1">
                <a:blip r:embed="rId3"/>
                <a:stretch>
                  <a:fillRect b="-13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6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11961" y="5136973"/>
          <a:ext cx="10080342" cy="12293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80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0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0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0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2120"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marT="63500" marB="63500" anchor="ctr">
                    <a:blipFill>
                      <a:blip r:embed="rId3"/>
                      <a:stretch>
                        <a:fillRect l="-362" t="-1333" r="-501087" b="-1853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1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2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3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4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…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marT="63500" marB="63500" anchor="ctr">
                    <a:blipFill>
                      <a:blip r:embed="rId3"/>
                      <a:stretch>
                        <a:fillRect l="-362" t="-59375" r="-501087" b="-859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490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sym typeface="+mn-lt"/>
                        </a:rPr>
                        <a:t>480</a:t>
                      </a:r>
                      <a:endParaRPr lang="zh-CN" sz="20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470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sym typeface="+mn-lt"/>
                        </a:rPr>
                        <a:t>460</a:t>
                      </a:r>
                      <a:endParaRPr lang="zh-CN" sz="20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sym typeface="+mn-lt"/>
                        </a:rPr>
                        <a:t>…</a:t>
                      </a:r>
                      <a:endParaRPr lang="zh-CN" sz="20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08211" y="1066690"/>
            <a:ext cx="10080344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spAutoFit/>
          </a:bodyPr>
          <a:lstStyle/>
          <a:p>
            <a:pPr defTabSz="1219200" eaLnBrk="0" fontAlgn="ctr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cs typeface="+mn-ea"/>
                <a:sym typeface="+mn-lt"/>
              </a:rPr>
              <a:t>3.</a:t>
            </a:r>
            <a:r>
              <a:rPr lang="zh-CN" altLang="zh-CN" sz="2000" dirty="0">
                <a:cs typeface="+mn-ea"/>
                <a:sym typeface="+mn-lt"/>
              </a:rPr>
              <a:t>某超市销售一种成本</a:t>
            </a:r>
            <a:r>
              <a:rPr lang="en-US" altLang="zh-CN" sz="2000" dirty="0">
                <a:cs typeface="+mn-ea"/>
                <a:sym typeface="+mn-lt"/>
              </a:rPr>
              <a:t>40</a:t>
            </a:r>
            <a:r>
              <a:rPr lang="zh-CN" altLang="en-US" sz="2000" dirty="0">
                <a:cs typeface="+mn-ea"/>
                <a:sym typeface="+mn-lt"/>
              </a:rPr>
              <a:t>元</a:t>
            </a:r>
            <a:r>
              <a:rPr lang="en-US" altLang="zh-CN" sz="2000" dirty="0">
                <a:cs typeface="+mn-ea"/>
                <a:sym typeface="+mn-lt"/>
              </a:rPr>
              <a:t>/</a:t>
            </a:r>
            <a:r>
              <a:rPr lang="zh-CN" altLang="en-US" sz="2000" dirty="0">
                <a:cs typeface="+mn-ea"/>
                <a:sym typeface="+mn-lt"/>
              </a:rPr>
              <a:t>千克的商品，若按</a:t>
            </a:r>
            <a:r>
              <a:rPr lang="en-US" altLang="zh-CN" sz="2000" dirty="0">
                <a:cs typeface="+mn-ea"/>
                <a:sym typeface="+mn-lt"/>
              </a:rPr>
              <a:t>50</a:t>
            </a:r>
            <a:r>
              <a:rPr lang="zh-CN" altLang="en-US" sz="2000" dirty="0">
                <a:cs typeface="+mn-ea"/>
                <a:sym typeface="+mn-lt"/>
              </a:rPr>
              <a:t>元</a:t>
            </a:r>
            <a:r>
              <a:rPr lang="en-US" altLang="zh-CN" sz="2000" dirty="0">
                <a:cs typeface="+mn-ea"/>
                <a:sym typeface="+mn-lt"/>
              </a:rPr>
              <a:t>/</a:t>
            </a:r>
            <a:r>
              <a:rPr lang="zh-CN" altLang="en-US" sz="2000" dirty="0">
                <a:cs typeface="+mn-ea"/>
                <a:sym typeface="+mn-lt"/>
              </a:rPr>
              <a:t>千克销售，一个月可以售出</a:t>
            </a:r>
            <a:r>
              <a:rPr lang="en-US" altLang="zh-CN" sz="2000" dirty="0">
                <a:cs typeface="+mn-ea"/>
                <a:sym typeface="+mn-lt"/>
              </a:rPr>
              <a:t>500</a:t>
            </a:r>
            <a:r>
              <a:rPr lang="zh-CN" altLang="en-US" sz="2000" dirty="0">
                <a:cs typeface="+mn-ea"/>
                <a:sym typeface="+mn-lt"/>
              </a:rPr>
              <a:t>千克，现打算涨价出售，据市场调查，涨价</a:t>
            </a:r>
            <a:r>
              <a:rPr lang="en-US" altLang="zh-CN" sz="2000" i="1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元时，月销售量为</a:t>
            </a:r>
            <a:r>
              <a:rPr lang="en-US" altLang="zh-CN" sz="2000" i="1" dirty="0">
                <a:cs typeface="+mn-ea"/>
                <a:sym typeface="+mn-lt"/>
              </a:rPr>
              <a:t>m</a:t>
            </a:r>
            <a:r>
              <a:rPr lang="zh-CN" altLang="en-US" sz="2000" dirty="0">
                <a:cs typeface="+mn-ea"/>
                <a:sym typeface="+mn-lt"/>
              </a:rPr>
              <a:t>千克，</a:t>
            </a:r>
            <a:r>
              <a:rPr lang="en-US" altLang="zh-CN" sz="2000" i="1" dirty="0">
                <a:cs typeface="+mn-ea"/>
                <a:sym typeface="+mn-lt"/>
              </a:rPr>
              <a:t>m</a:t>
            </a:r>
            <a:r>
              <a:rPr lang="zh-CN" altLang="en-US" sz="2000" dirty="0">
                <a:cs typeface="+mn-ea"/>
                <a:sym typeface="+mn-lt"/>
              </a:rPr>
              <a:t>是</a:t>
            </a:r>
            <a:r>
              <a:rPr lang="en-US" altLang="zh-CN" sz="2000" i="1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的一次函数，部分数据如下表：</a:t>
            </a:r>
          </a:p>
          <a:p>
            <a:pPr defTabSz="1219200" eaLnBrk="0" fontAlgn="ctr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cs typeface="+mn-ea"/>
                <a:sym typeface="+mn-lt"/>
              </a:rPr>
              <a:t>(1)</a:t>
            </a:r>
            <a:r>
              <a:rPr lang="zh-CN" altLang="en-US" sz="2000" dirty="0">
                <a:cs typeface="+mn-ea"/>
                <a:sym typeface="+mn-lt"/>
              </a:rPr>
              <a:t>观察表中数据，直接写出</a:t>
            </a:r>
            <a:r>
              <a:rPr lang="en-US" altLang="zh-CN" sz="2000" i="1" dirty="0">
                <a:cs typeface="+mn-ea"/>
                <a:sym typeface="+mn-lt"/>
              </a:rPr>
              <a:t>m</a:t>
            </a:r>
            <a:r>
              <a:rPr lang="zh-CN" altLang="en-US" sz="2000" dirty="0">
                <a:cs typeface="+mn-ea"/>
                <a:sym typeface="+mn-lt"/>
              </a:rPr>
              <a:t>与</a:t>
            </a:r>
            <a:r>
              <a:rPr lang="en-US" altLang="zh-CN" sz="2000" i="1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的函数关系式</a:t>
            </a:r>
            <a:r>
              <a:rPr lang="en-US" altLang="zh-CN" sz="2000" dirty="0">
                <a:cs typeface="+mn-ea"/>
                <a:sym typeface="+mn-lt"/>
              </a:rPr>
              <a:t>:</a:t>
            </a:r>
            <a:r>
              <a:rPr lang="en-US" altLang="zh-CN" sz="2000" u="sng" dirty="0">
                <a:cs typeface="+mn-ea"/>
                <a:sym typeface="+mn-lt"/>
              </a:rPr>
              <a:t>       </a:t>
            </a:r>
            <a:r>
              <a:rPr lang="zh-CN" altLang="en-US" sz="2000" dirty="0">
                <a:cs typeface="+mn-ea"/>
                <a:sym typeface="+mn-lt"/>
              </a:rPr>
              <a:t>；当涨价</a:t>
            </a:r>
            <a:r>
              <a:rPr lang="en-US" altLang="zh-CN" sz="2000" dirty="0">
                <a:cs typeface="+mn-ea"/>
                <a:sym typeface="+mn-lt"/>
              </a:rPr>
              <a:t>5</a:t>
            </a:r>
            <a:r>
              <a:rPr lang="zh-CN" altLang="en-US" sz="2000" dirty="0">
                <a:cs typeface="+mn-ea"/>
                <a:sym typeface="+mn-lt"/>
              </a:rPr>
              <a:t>元时，计算可得月销售利润是</a:t>
            </a:r>
            <a:r>
              <a:rPr lang="zh-CN" altLang="en-US" sz="2000" u="sng" dirty="0">
                <a:cs typeface="+mn-ea"/>
                <a:sym typeface="+mn-lt"/>
              </a:rPr>
              <a:t>       </a:t>
            </a:r>
            <a:r>
              <a:rPr lang="en-US" altLang="zh-CN" sz="2000" dirty="0">
                <a:cs typeface="+mn-ea"/>
                <a:sym typeface="+mn-lt"/>
              </a:rPr>
              <a:t>.</a:t>
            </a:r>
          </a:p>
          <a:p>
            <a:pPr defTabSz="1219200" eaLnBrk="0" fontAlgn="ctr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cs typeface="+mn-ea"/>
                <a:sym typeface="+mn-lt"/>
              </a:rPr>
              <a:t>(2)</a:t>
            </a:r>
            <a:r>
              <a:rPr lang="zh-CN" altLang="en-US" sz="2000" dirty="0">
                <a:cs typeface="+mn-ea"/>
                <a:sym typeface="+mn-lt"/>
              </a:rPr>
              <a:t>当售价定多少元时会获得月销售最大利润？求出最大利润。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841830" y="1124744"/>
                <a:ext cx="10493827" cy="55387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）设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与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的函数关系式为：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𝑘𝑥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，把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=1,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=490,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=2,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=480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可得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490=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𝑘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480=2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𝑘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，解得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𝑘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=−10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=500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所以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与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的函数关系式为：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=−10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+500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en-US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设售价为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en-US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元，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由题意得：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−40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500−10</m:t>
                        </m:r>
                        <m:d>
                          <m:d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−50</m:t>
                            </m:r>
                          </m:e>
                        </m:d>
                      </m:e>
                    </m:d>
                  </m:oMath>
                </a14:m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=−10</m:t>
                    </m:r>
                    <m:sSup>
                      <m:sSup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+1400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−40000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当涨价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元时，即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=55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，把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=55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代入销售利润：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=−10×5</m:t>
                    </m:r>
                    <m:sSup>
                      <m:sSup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  <m:sup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+1400×55−40000=6750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（元）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=−10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+500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6750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）当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den>
                    </m:f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=70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b>
                        <m: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最大</m:t>
                        </m:r>
                      </m:sub>
                    </m:sSub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𝑎𝑐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den>
                    </m:f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=9000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（元）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即当售价定为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70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元时会获最大利润，最大利润为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9000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元。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30" y="1124744"/>
                <a:ext cx="10493827" cy="5538760"/>
              </a:xfrm>
              <a:prstGeom prst="rect">
                <a:avLst/>
              </a:prstGeom>
              <a:blipFill rotWithShape="1">
                <a:blip r:embed="rId3"/>
                <a:stretch>
                  <a:fillRect l="-581" b="-12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907493" y="-795320"/>
            <a:ext cx="2134562" cy="2134562"/>
            <a:chOff x="4019550" y="500204"/>
            <a:chExt cx="1562100" cy="1562100"/>
          </a:xfrm>
        </p:grpSpPr>
        <p:sp>
          <p:nvSpPr>
            <p:cNvPr id="1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98853" y="6239686"/>
            <a:ext cx="929734" cy="929734"/>
            <a:chOff x="4019550" y="500204"/>
            <a:chExt cx="1562100" cy="1562100"/>
          </a:xfrm>
        </p:grpSpPr>
        <p:sp>
          <p:nvSpPr>
            <p:cNvPr id="23" name="Oval 22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8536770" y="6507572"/>
            <a:ext cx="35846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© 2019</a:t>
            </a:r>
            <a:r>
              <a:rPr kumimoji="0" lang="en-US" sz="900" b="0" i="0" u="none" strike="noStrike" kern="1200" cap="none" spc="30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 samidare – Presentation template</a:t>
            </a:r>
            <a:endParaRPr kumimoji="0" lang="en-US" sz="900" b="0" i="0" u="none" strike="noStrike" kern="1200" cap="none" spc="30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" b="286"/>
          <a:stretch>
            <a:fillRect/>
          </a:stretch>
        </p:blipFill>
        <p:spPr>
          <a:xfrm>
            <a:off x="6594419" y="2198391"/>
            <a:ext cx="6208422" cy="6172538"/>
          </a:xfrm>
        </p:spPr>
      </p:pic>
      <p:sp>
        <p:nvSpPr>
          <p:cNvPr id="27" name="矩形: 圆角 26"/>
          <p:cNvSpPr/>
          <p:nvPr/>
        </p:nvSpPr>
        <p:spPr>
          <a:xfrm>
            <a:off x="93736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277889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08455" y="2524396"/>
            <a:ext cx="6099038" cy="1226736"/>
            <a:chOff x="1442449" y="2841896"/>
            <a:chExt cx="6099038" cy="1226736"/>
          </a:xfrm>
        </p:grpSpPr>
        <p:sp>
          <p:nvSpPr>
            <p:cNvPr id="33" name="矩形 32"/>
            <p:cNvSpPr/>
            <p:nvPr/>
          </p:nvSpPr>
          <p:spPr bwMode="auto">
            <a:xfrm>
              <a:off x="1442449" y="2841896"/>
              <a:ext cx="609903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3600" b="1" kern="100" dirty="0">
                  <a:cs typeface="+mn-ea"/>
                  <a:sym typeface="+mn-lt"/>
                </a:rPr>
                <a:t>感谢各位的聆听与指导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（九年级 上）</a:t>
              </a: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1634862" y="3577843"/>
              <a:ext cx="590662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6" name="矩形 35"/>
          <p:cNvSpPr/>
          <p:nvPr/>
        </p:nvSpPr>
        <p:spPr bwMode="auto">
          <a:xfrm>
            <a:off x="899268" y="1876456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>
                <a:cs typeface="+mn-ea"/>
                <a:sym typeface="+mn-lt"/>
              </a:rPr>
              <a:t>第二十二章 二次函数</a:t>
            </a:r>
            <a:endParaRPr lang="zh-CN" altLang="en-US" sz="2800" b="1" kern="100" dirty="0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4553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514990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根据实际问题，找出变量之间存在的关系，列出函数关系式并确定自变量的取值范围。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通过二次函数顶点公式求实际问题中的极值。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3919345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11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列出二次函数关系式，并确定自变量的取值范围。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通过二次函数顶点公式求实际问题中的极值。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6457" y="1546531"/>
            <a:ext cx="10931643" cy="4546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2800" dirty="0">
                <a:cs typeface="+mn-ea"/>
                <a:sym typeface="+mn-lt"/>
              </a:rPr>
              <a:t>    某产品现在售价为每件</a:t>
            </a:r>
            <a:r>
              <a:rPr lang="en-US" altLang="zh-CN" sz="2800" dirty="0">
                <a:cs typeface="+mn-ea"/>
                <a:sym typeface="+mn-lt"/>
              </a:rPr>
              <a:t>60</a:t>
            </a:r>
            <a:r>
              <a:rPr lang="zh-CN" altLang="en-US" sz="2800" dirty="0">
                <a:cs typeface="+mn-ea"/>
                <a:sym typeface="+mn-lt"/>
              </a:rPr>
              <a:t>元，每星期可卖出</a:t>
            </a:r>
            <a:r>
              <a:rPr lang="en-US" altLang="zh-CN" sz="2800" dirty="0">
                <a:cs typeface="+mn-ea"/>
                <a:sym typeface="+mn-lt"/>
              </a:rPr>
              <a:t>300</a:t>
            </a:r>
            <a:r>
              <a:rPr lang="zh-CN" altLang="en-US" sz="2800" dirty="0">
                <a:cs typeface="+mn-ea"/>
                <a:sym typeface="+mn-lt"/>
              </a:rPr>
              <a:t>件。市场调查反映：如果调价，每涨价</a:t>
            </a:r>
            <a:r>
              <a:rPr lang="en-US" altLang="zh-CN" sz="2800" dirty="0">
                <a:cs typeface="+mn-ea"/>
                <a:sym typeface="+mn-lt"/>
              </a:rPr>
              <a:t>1</a:t>
            </a:r>
            <a:r>
              <a:rPr lang="zh-CN" altLang="en-US" sz="2800" dirty="0">
                <a:cs typeface="+mn-ea"/>
                <a:sym typeface="+mn-lt"/>
              </a:rPr>
              <a:t>元，每星期要少卖出</a:t>
            </a:r>
            <a:r>
              <a:rPr lang="en-US" altLang="zh-CN" sz="2800" dirty="0">
                <a:cs typeface="+mn-ea"/>
                <a:sym typeface="+mn-lt"/>
              </a:rPr>
              <a:t>10</a:t>
            </a:r>
            <a:r>
              <a:rPr lang="zh-CN" altLang="en-US" sz="2800" dirty="0">
                <a:cs typeface="+mn-ea"/>
                <a:sym typeface="+mn-lt"/>
              </a:rPr>
              <a:t>件；每降价</a:t>
            </a:r>
            <a:r>
              <a:rPr lang="en-US" altLang="zh-CN" sz="2800" dirty="0">
                <a:cs typeface="+mn-ea"/>
                <a:sym typeface="+mn-lt"/>
              </a:rPr>
              <a:t>1</a:t>
            </a:r>
            <a:r>
              <a:rPr lang="zh-CN" altLang="en-US" sz="2800" dirty="0">
                <a:cs typeface="+mn-ea"/>
                <a:sym typeface="+mn-lt"/>
              </a:rPr>
              <a:t>元，每星期可多卖出</a:t>
            </a:r>
            <a:r>
              <a:rPr lang="en-US" altLang="zh-CN" sz="2800" dirty="0">
                <a:cs typeface="+mn-ea"/>
                <a:sym typeface="+mn-lt"/>
              </a:rPr>
              <a:t>20</a:t>
            </a:r>
            <a:r>
              <a:rPr lang="zh-CN" altLang="en-US" sz="2800" dirty="0">
                <a:cs typeface="+mn-ea"/>
                <a:sym typeface="+mn-lt"/>
              </a:rPr>
              <a:t>件。已知商品的进价为每件</a:t>
            </a:r>
            <a:r>
              <a:rPr lang="en-US" altLang="zh-CN" sz="2800" dirty="0">
                <a:cs typeface="+mn-ea"/>
                <a:sym typeface="+mn-lt"/>
              </a:rPr>
              <a:t>40</a:t>
            </a:r>
            <a:r>
              <a:rPr lang="zh-CN" altLang="en-US" sz="2800" dirty="0">
                <a:cs typeface="+mn-ea"/>
                <a:sym typeface="+mn-lt"/>
              </a:rPr>
              <a:t>元，请问：</a:t>
            </a: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en-US" altLang="zh-CN" sz="2800" dirty="0">
                <a:cs typeface="+mn-ea"/>
                <a:sym typeface="+mn-lt"/>
              </a:rPr>
              <a:t>1</a:t>
            </a:r>
            <a:r>
              <a:rPr lang="zh-CN" altLang="en-US" sz="2800" dirty="0">
                <a:cs typeface="+mn-ea"/>
                <a:sym typeface="+mn-lt"/>
              </a:rPr>
              <a:t>）题中调整价格的方式有哪些？</a:t>
            </a: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en-US" altLang="zh-CN" sz="2800" dirty="0">
                <a:cs typeface="+mn-ea"/>
                <a:sym typeface="+mn-lt"/>
              </a:rPr>
              <a:t>2</a:t>
            </a:r>
            <a:r>
              <a:rPr lang="zh-CN" altLang="en-US" sz="2800" dirty="0">
                <a:cs typeface="+mn-ea"/>
                <a:sym typeface="+mn-lt"/>
              </a:rPr>
              <a:t>）如何表示价格与利润之间的关系？</a:t>
            </a: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en-US" altLang="zh-CN" sz="2800" dirty="0">
                <a:cs typeface="+mn-ea"/>
                <a:sym typeface="+mn-lt"/>
              </a:rPr>
              <a:t>3</a:t>
            </a:r>
            <a:r>
              <a:rPr lang="zh-CN" altLang="en-US" sz="2800" dirty="0">
                <a:cs typeface="+mn-ea"/>
                <a:sym typeface="+mn-lt"/>
              </a:rPr>
              <a:t>）如何定价才能使每周利润最大化</a:t>
            </a:r>
            <a:endParaRPr lang="en-US" altLang="zh-CN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2800" dirty="0">
                <a:cs typeface="+mn-ea"/>
                <a:sym typeface="+mn-lt"/>
              </a:rPr>
              <a:t>并确定</a:t>
            </a:r>
            <a:r>
              <a:rPr lang="en-US" altLang="zh-CN" sz="2800" dirty="0">
                <a:cs typeface="+mn-ea"/>
                <a:sym typeface="+mn-lt"/>
              </a:rPr>
              <a:t>x</a:t>
            </a:r>
            <a:r>
              <a:rPr lang="zh-CN" altLang="en-US" sz="2800" dirty="0">
                <a:cs typeface="+mn-ea"/>
                <a:sym typeface="+mn-lt"/>
              </a:rPr>
              <a:t>的取值范围？</a:t>
            </a:r>
            <a:endParaRPr lang="en-US" altLang="zh-CN" sz="2800" dirty="0"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情景思考（销售最大利润问题）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7514" y="1124745"/>
            <a:ext cx="11501119" cy="5148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  <a:spcBef>
                <a:spcPct val="0"/>
              </a:spcBef>
            </a:pPr>
            <a:r>
              <a:rPr lang="zh-CN" altLang="en-US" sz="2400" dirty="0">
                <a:cs typeface="+mn-ea"/>
                <a:sym typeface="+mn-lt"/>
              </a:rPr>
              <a:t>    某产品现在售价为每件</a:t>
            </a:r>
            <a:r>
              <a:rPr lang="en-US" altLang="zh-CN" sz="2400" dirty="0">
                <a:cs typeface="+mn-ea"/>
                <a:sym typeface="+mn-lt"/>
              </a:rPr>
              <a:t>60</a:t>
            </a:r>
            <a:r>
              <a:rPr lang="zh-CN" altLang="en-US" sz="2400" dirty="0">
                <a:cs typeface="+mn-ea"/>
                <a:sym typeface="+mn-lt"/>
              </a:rPr>
              <a:t>元，每星期可卖出</a:t>
            </a:r>
            <a:r>
              <a:rPr lang="en-US" altLang="zh-CN" sz="2400" dirty="0">
                <a:cs typeface="+mn-ea"/>
                <a:sym typeface="+mn-lt"/>
              </a:rPr>
              <a:t>300</a:t>
            </a:r>
            <a:r>
              <a:rPr lang="zh-CN" altLang="en-US" sz="2400" dirty="0">
                <a:cs typeface="+mn-ea"/>
                <a:sym typeface="+mn-lt"/>
              </a:rPr>
              <a:t>件。市场调查反映：如果调价，每涨价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元，每星期要少卖出</a:t>
            </a:r>
            <a:r>
              <a:rPr lang="en-US" altLang="zh-CN" sz="2400" dirty="0">
                <a:cs typeface="+mn-ea"/>
                <a:sym typeface="+mn-lt"/>
              </a:rPr>
              <a:t>10</a:t>
            </a:r>
            <a:r>
              <a:rPr lang="zh-CN" altLang="en-US" sz="2400" dirty="0">
                <a:cs typeface="+mn-ea"/>
                <a:sym typeface="+mn-lt"/>
              </a:rPr>
              <a:t>件；每降价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元，每星期可多卖出</a:t>
            </a:r>
            <a:r>
              <a:rPr lang="en-US" altLang="zh-CN" sz="2400" dirty="0">
                <a:cs typeface="+mn-ea"/>
                <a:sym typeface="+mn-lt"/>
              </a:rPr>
              <a:t>20</a:t>
            </a:r>
            <a:r>
              <a:rPr lang="zh-CN" altLang="en-US" sz="2400" dirty="0">
                <a:cs typeface="+mn-ea"/>
                <a:sym typeface="+mn-lt"/>
              </a:rPr>
              <a:t>件。已知商品的进价为每件</a:t>
            </a:r>
            <a:r>
              <a:rPr lang="en-US" altLang="zh-CN" sz="2400" dirty="0">
                <a:cs typeface="+mn-ea"/>
                <a:sym typeface="+mn-lt"/>
              </a:rPr>
              <a:t>40</a:t>
            </a:r>
            <a:r>
              <a:rPr lang="zh-CN" altLang="en-US" sz="2400" dirty="0">
                <a:cs typeface="+mn-ea"/>
                <a:sym typeface="+mn-lt"/>
              </a:rPr>
              <a:t>元，请问：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0"/>
              </a:spcBef>
            </a:pP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）题中调整价格的方式有哪些？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0"/>
              </a:spcBef>
            </a:pP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）如何表示价格与利润之间的关系？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0"/>
              </a:spcBef>
            </a:pP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0"/>
              </a:spcBef>
            </a:pP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6049" y="3429000"/>
            <a:ext cx="2758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涨价和降价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021329" y="4892840"/>
            <a:ext cx="6772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b="1" dirty="0">
                <a:cs typeface="+mn-ea"/>
                <a:sym typeface="+mn-lt"/>
              </a:rPr>
              <a:t>利润</a:t>
            </a:r>
            <a:r>
              <a:rPr lang="en-US" altLang="zh-CN" sz="2400" b="1" dirty="0">
                <a:cs typeface="+mn-ea"/>
                <a:sym typeface="+mn-lt"/>
              </a:rPr>
              <a:t>=</a:t>
            </a:r>
            <a:r>
              <a:rPr lang="zh-CN" altLang="en-US" sz="2400" b="1" dirty="0">
                <a:cs typeface="+mn-ea"/>
                <a:sym typeface="+mn-lt"/>
              </a:rPr>
              <a:t>每件产品利润</a:t>
            </a:r>
            <a:r>
              <a:rPr lang="en-US" altLang="zh-CN" sz="2400" b="1" dirty="0">
                <a:cs typeface="+mn-ea"/>
                <a:sym typeface="+mn-lt"/>
              </a:rPr>
              <a:t>×</a:t>
            </a:r>
            <a:r>
              <a:rPr lang="zh-CN" altLang="en-US" sz="2400" b="1" dirty="0">
                <a:cs typeface="+mn-ea"/>
                <a:sym typeface="+mn-lt"/>
              </a:rPr>
              <a:t>销售数量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29865" y="5592433"/>
            <a:ext cx="10613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400" b="1" dirty="0">
                <a:cs typeface="+mn-ea"/>
                <a:sym typeface="+mn-lt"/>
              </a:rPr>
              <a:t>【</a:t>
            </a:r>
            <a:r>
              <a:rPr lang="zh-CN" altLang="en-US" sz="2400" b="1" dirty="0">
                <a:cs typeface="+mn-ea"/>
                <a:sym typeface="+mn-lt"/>
              </a:rPr>
              <a:t>销售最大利润问题</a:t>
            </a:r>
            <a:r>
              <a:rPr lang="en-US" altLang="zh-CN" sz="2400" b="1" dirty="0">
                <a:cs typeface="+mn-ea"/>
                <a:sym typeface="+mn-lt"/>
              </a:rPr>
              <a:t>】</a:t>
            </a:r>
            <a:r>
              <a:rPr lang="zh-CN" altLang="en-US" sz="2400" b="1" dirty="0">
                <a:cs typeface="+mn-ea"/>
                <a:sym typeface="+mn-lt"/>
              </a:rPr>
              <a:t>先通过价格与利润关系得到二次函数的关系式，根据函数图象及性质求最大值。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情景思考（销售最大利润问题）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1839" y="1195525"/>
            <a:ext cx="10603642" cy="1427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2000" dirty="0">
                <a:cs typeface="+mn-ea"/>
                <a:sym typeface="+mn-lt"/>
              </a:rPr>
              <a:t>    某产品现在售价为每件</a:t>
            </a:r>
            <a:r>
              <a:rPr lang="en-US" altLang="zh-CN" sz="2000" dirty="0">
                <a:cs typeface="+mn-ea"/>
                <a:sym typeface="+mn-lt"/>
              </a:rPr>
              <a:t>60</a:t>
            </a:r>
            <a:r>
              <a:rPr lang="zh-CN" altLang="en-US" sz="2000" dirty="0">
                <a:cs typeface="+mn-ea"/>
                <a:sym typeface="+mn-lt"/>
              </a:rPr>
              <a:t>元，每星期可卖出</a:t>
            </a:r>
            <a:r>
              <a:rPr lang="en-US" altLang="zh-CN" sz="2000" dirty="0">
                <a:cs typeface="+mn-ea"/>
                <a:sym typeface="+mn-lt"/>
              </a:rPr>
              <a:t>300</a:t>
            </a:r>
            <a:r>
              <a:rPr lang="zh-CN" altLang="en-US" sz="2000" dirty="0">
                <a:cs typeface="+mn-ea"/>
                <a:sym typeface="+mn-lt"/>
              </a:rPr>
              <a:t>件。市场调查反映：如果调价，每涨价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元，每星期要少卖出</a:t>
            </a:r>
            <a:r>
              <a:rPr lang="en-US" altLang="zh-CN" sz="2000" dirty="0">
                <a:cs typeface="+mn-ea"/>
                <a:sym typeface="+mn-lt"/>
              </a:rPr>
              <a:t>10</a:t>
            </a:r>
            <a:r>
              <a:rPr lang="zh-CN" altLang="en-US" sz="2000" dirty="0">
                <a:cs typeface="+mn-ea"/>
                <a:sym typeface="+mn-lt"/>
              </a:rPr>
              <a:t>件；每降价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元，每星期可多卖出</a:t>
            </a:r>
            <a:r>
              <a:rPr lang="en-US" altLang="zh-CN" sz="2000" dirty="0">
                <a:cs typeface="+mn-ea"/>
                <a:sym typeface="+mn-lt"/>
              </a:rPr>
              <a:t>20</a:t>
            </a:r>
            <a:r>
              <a:rPr lang="zh-CN" altLang="en-US" sz="2000" dirty="0">
                <a:cs typeface="+mn-ea"/>
                <a:sym typeface="+mn-lt"/>
              </a:rPr>
              <a:t>件。已知商品的进价为每件</a:t>
            </a:r>
            <a:r>
              <a:rPr lang="en-US" altLang="zh-CN" sz="2000" dirty="0">
                <a:cs typeface="+mn-ea"/>
                <a:sym typeface="+mn-lt"/>
              </a:rPr>
              <a:t>40</a:t>
            </a:r>
            <a:r>
              <a:rPr lang="zh-CN" altLang="en-US" sz="2000" dirty="0">
                <a:cs typeface="+mn-ea"/>
                <a:sym typeface="+mn-lt"/>
              </a:rPr>
              <a:t>元，请问：</a:t>
            </a:r>
            <a:endParaRPr lang="en-US" altLang="zh-CN" sz="20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）如何定价才能使每周利润最大化并确定</a:t>
            </a:r>
            <a:r>
              <a:rPr lang="en-US" altLang="zh-CN" sz="2000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的取值范围？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74" y="2501038"/>
            <a:ext cx="11064087" cy="294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(1)</a:t>
            </a:r>
            <a:r>
              <a:rPr lang="zh-CN" altLang="en-US" sz="2400" b="1" dirty="0">
                <a:cs typeface="+mn-ea"/>
                <a:sym typeface="+mn-lt"/>
              </a:rPr>
              <a:t>设每件涨价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元</a:t>
            </a:r>
            <a:r>
              <a:rPr lang="zh-CN" altLang="en-US" sz="2400" dirty="0">
                <a:cs typeface="+mn-ea"/>
                <a:sym typeface="+mn-lt"/>
              </a:rPr>
              <a:t>，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则此时每星期少卖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件，实际卖出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件，此时每件产品的销售价为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元，每周产品的销售额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元，此时每周产品的成本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元，因此周利润合计为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: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27244" y="2756400"/>
            <a:ext cx="1052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10x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2939145" y="3434486"/>
                <a:ext cx="47132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:r>
                  <a:rPr lang="en-US" altLang="zh-CN" b="1" dirty="0">
                    <a:solidFill>
                      <a:srgbClr val="FF0000"/>
                    </a:solidFill>
                    <a:cs typeface="+mn-ea"/>
                    <a:sym typeface="+mn-lt"/>
                  </a:rPr>
                  <a:t>300-10x(0&lt;x</a:t>
                </a:r>
                <a14:m>
                  <m:oMath xmlns:m="http://schemas.openxmlformats.org/officeDocument/2006/math">
                    <m:r>
                      <a:rPr lang="en-US" altLang="zh-CN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≤</m:t>
                    </m:r>
                  </m:oMath>
                </a14:m>
                <a:r>
                  <a:rPr lang="en-US" altLang="zh-CN" b="1" dirty="0">
                    <a:solidFill>
                      <a:srgbClr val="FF0000"/>
                    </a:solidFill>
                    <a:cs typeface="+mn-ea"/>
                    <a:sym typeface="+mn-lt"/>
                  </a:rPr>
                  <a:t>30)</a:t>
                </a: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145" y="3434486"/>
                <a:ext cx="4713201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8279597" y="2756400"/>
            <a:ext cx="275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60+x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76074" y="4159240"/>
            <a:ext cx="3491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(60+x)(300-10x)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900377" y="4244107"/>
            <a:ext cx="2758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40×(300-10x)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2034653" y="4761863"/>
                <a:ext cx="8038012" cy="1707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y=(60+x)(300-10x)-40×(300-10x)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=</a:t>
                </a:r>
                <a14:m>
                  <m:oMath xmlns:m="http://schemas.openxmlformats.org/officeDocument/2006/math"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−10</m:t>
                    </m:r>
                    <m:sSup>
                      <m:sSupPr>
                        <m:ctrlP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+100</m:t>
                    </m:r>
                    <m:r>
                      <a:rPr lang="en-US" altLang="zh-CN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+6000</m:t>
                    </m:r>
                  </m:oMath>
                </a14:m>
                <a:endParaRPr lang="en-US" altLang="zh-CN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=</a:t>
                </a:r>
                <a14:m>
                  <m:oMath xmlns:m="http://schemas.openxmlformats.org/officeDocument/2006/math"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−10</m:t>
                    </m:r>
                    <m:sSup>
                      <m:sSupPr>
                        <m:ctrlP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b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+6250</a:t>
                </a: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653" y="4761863"/>
                <a:ext cx="8038012" cy="1707455"/>
              </a:xfrm>
              <a:prstGeom prst="rect">
                <a:avLst/>
              </a:prstGeom>
              <a:blipFill rotWithShape="1">
                <a:blip r:embed="rId4"/>
                <a:stretch>
                  <a:fillRect l="-1214" b="-6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7490480" y="5304529"/>
            <a:ext cx="3865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当产品单价涨价</a:t>
            </a:r>
            <a:r>
              <a:rPr lang="en-US" altLang="zh-CN" sz="2000" b="1" dirty="0">
                <a:cs typeface="+mn-ea"/>
                <a:sym typeface="+mn-lt"/>
              </a:rPr>
              <a:t>5</a:t>
            </a:r>
            <a:r>
              <a:rPr lang="zh-CN" altLang="en-US" sz="2000" b="1" dirty="0">
                <a:cs typeface="+mn-ea"/>
                <a:sym typeface="+mn-lt"/>
              </a:rPr>
              <a:t>元，即售价</a:t>
            </a:r>
            <a:r>
              <a:rPr lang="en-US" altLang="zh-CN" sz="2000" b="1" dirty="0">
                <a:cs typeface="+mn-ea"/>
                <a:sym typeface="+mn-lt"/>
              </a:rPr>
              <a:t>65</a:t>
            </a:r>
            <a:r>
              <a:rPr lang="zh-CN" altLang="en-US" sz="2000" b="1" dirty="0">
                <a:cs typeface="+mn-ea"/>
                <a:sym typeface="+mn-lt"/>
              </a:rPr>
              <a:t>元，利润最大，最大利润为</a:t>
            </a:r>
            <a:r>
              <a:rPr lang="en-US" altLang="zh-CN" sz="2000" b="1" dirty="0">
                <a:cs typeface="+mn-ea"/>
                <a:sym typeface="+mn-lt"/>
              </a:rPr>
              <a:t>6250</a:t>
            </a:r>
            <a:r>
              <a:rPr lang="zh-CN" altLang="en-US" sz="2000" b="1" dirty="0">
                <a:cs typeface="+mn-ea"/>
                <a:sym typeface="+mn-lt"/>
              </a:rPr>
              <a:t>元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情景思考（销售最大利润问题）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7514" y="1239541"/>
            <a:ext cx="10985425" cy="1427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2000" dirty="0">
                <a:cs typeface="+mn-ea"/>
                <a:sym typeface="+mn-lt"/>
              </a:rPr>
              <a:t>    某产品现在售价为每件</a:t>
            </a:r>
            <a:r>
              <a:rPr lang="en-US" altLang="zh-CN" sz="2000" dirty="0">
                <a:cs typeface="+mn-ea"/>
                <a:sym typeface="+mn-lt"/>
              </a:rPr>
              <a:t>60</a:t>
            </a:r>
            <a:r>
              <a:rPr lang="zh-CN" altLang="en-US" sz="2000" dirty="0">
                <a:cs typeface="+mn-ea"/>
                <a:sym typeface="+mn-lt"/>
              </a:rPr>
              <a:t>元，每星期可卖出</a:t>
            </a:r>
            <a:r>
              <a:rPr lang="en-US" altLang="zh-CN" sz="2000" dirty="0">
                <a:cs typeface="+mn-ea"/>
                <a:sym typeface="+mn-lt"/>
              </a:rPr>
              <a:t>300</a:t>
            </a:r>
            <a:r>
              <a:rPr lang="zh-CN" altLang="en-US" sz="2000" dirty="0">
                <a:cs typeface="+mn-ea"/>
                <a:sym typeface="+mn-lt"/>
              </a:rPr>
              <a:t>件。市场调查反映：如果调价，每涨价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元，每星期要少卖出</a:t>
            </a:r>
            <a:r>
              <a:rPr lang="en-US" altLang="zh-CN" sz="2000" dirty="0">
                <a:cs typeface="+mn-ea"/>
                <a:sym typeface="+mn-lt"/>
              </a:rPr>
              <a:t>10</a:t>
            </a:r>
            <a:r>
              <a:rPr lang="zh-CN" altLang="en-US" sz="2000" dirty="0">
                <a:cs typeface="+mn-ea"/>
                <a:sym typeface="+mn-lt"/>
              </a:rPr>
              <a:t>件；每降价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元，每星期可多卖出</a:t>
            </a:r>
            <a:r>
              <a:rPr lang="en-US" altLang="zh-CN" sz="2000" dirty="0">
                <a:cs typeface="+mn-ea"/>
                <a:sym typeface="+mn-lt"/>
              </a:rPr>
              <a:t>20</a:t>
            </a:r>
            <a:r>
              <a:rPr lang="zh-CN" altLang="en-US" sz="2000" dirty="0">
                <a:cs typeface="+mn-ea"/>
                <a:sym typeface="+mn-lt"/>
              </a:rPr>
              <a:t>件。已知商品的进价为每件</a:t>
            </a:r>
            <a:r>
              <a:rPr lang="en-US" altLang="zh-CN" sz="2000" dirty="0">
                <a:cs typeface="+mn-ea"/>
                <a:sym typeface="+mn-lt"/>
              </a:rPr>
              <a:t>40</a:t>
            </a:r>
            <a:r>
              <a:rPr lang="zh-CN" altLang="en-US" sz="2000" dirty="0">
                <a:cs typeface="+mn-ea"/>
                <a:sym typeface="+mn-lt"/>
              </a:rPr>
              <a:t>元，请问：</a:t>
            </a:r>
            <a:endParaRPr lang="en-US" altLang="zh-CN" sz="20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）如何定价才能使每周利润最大化并确定</a:t>
            </a:r>
            <a:r>
              <a:rPr lang="en-US" altLang="zh-CN" sz="2000" dirty="0">
                <a:cs typeface="+mn-ea"/>
                <a:sym typeface="+mn-lt"/>
              </a:rPr>
              <a:t>x</a:t>
            </a:r>
            <a:r>
              <a:rPr lang="zh-CN" altLang="en-US" sz="2000" dirty="0">
                <a:cs typeface="+mn-ea"/>
                <a:sym typeface="+mn-lt"/>
              </a:rPr>
              <a:t>的取值范围？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74" y="2660393"/>
            <a:ext cx="11064087" cy="294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设每件降价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元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，则此时每星期多卖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件，实际卖出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件，此时每件产品的销售价为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元，每周产品的销售额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元，此时每周产品的成本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元，因此周利润合计为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: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69584" y="2909905"/>
            <a:ext cx="1052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20x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7860185" y="2883939"/>
                <a:ext cx="39558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:r>
                  <a:rPr lang="en-US" altLang="zh-CN" sz="20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300+20x(</a:t>
                </a:r>
                <a14:m>
                  <m:oMath xmlns:m="http://schemas.openxmlformats.org/officeDocument/2006/math">
                    <m:r>
                      <a:rPr lang="en-US" altLang="zh-CN" sz="20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0≤</m:t>
                    </m:r>
                    <m:r>
                      <a:rPr lang="en-US" altLang="zh-CN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≤</m:t>
                    </m:r>
                    <m:r>
                      <a:rPr lang="en-US" altLang="zh-CN" sz="20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𝟐</m:t>
                    </m:r>
                    <m:r>
                      <a:rPr lang="en-US" altLang="zh-CN" sz="20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</m:t>
                    </m:r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)</a:t>
                </a: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185" y="2883939"/>
                <a:ext cx="3955896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3845685" y="3657992"/>
            <a:ext cx="275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60-x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07524" y="4318905"/>
            <a:ext cx="3841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(60-x)(300+20x)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954792" y="4341544"/>
            <a:ext cx="275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40×(300+20x)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1895474" y="4948864"/>
                <a:ext cx="7942659" cy="1707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y=(60-x)(300+20x)-40×(300+20x)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=</a:t>
                </a:r>
                <a14:m>
                  <m:oMath xmlns:m="http://schemas.openxmlformats.org/officeDocument/2006/math"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𝟐𝟎</m:t>
                    </m:r>
                    <m:sSup>
                      <m:sSupPr>
                        <m:ctrlP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+100</m:t>
                    </m:r>
                    <m:r>
                      <a:rPr lang="en-US" altLang="zh-CN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+6000</m:t>
                    </m:r>
                  </m:oMath>
                </a14:m>
                <a:endParaRPr lang="en-US" altLang="zh-CN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=</a:t>
                </a:r>
                <a14:m>
                  <m:oMath xmlns:m="http://schemas.openxmlformats.org/officeDocument/2006/math"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𝟐𝟎</m:t>
                    </m:r>
                    <m:sSup>
                      <m:sSupPr>
                        <m:ctrlP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b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en-US" altLang="zh-CN" sz="2400" b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𝟐</m:t>
                            </m:r>
                            <m:r>
                              <a:rPr lang="en-US" altLang="zh-CN" sz="2400" b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.5</m:t>
                            </m:r>
                          </m:e>
                        </m:d>
                      </m:e>
                      <m:sup>
                        <m:r>
                          <a:rPr lang="en-US" altLang="zh-CN" sz="2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+6125</a:t>
                </a: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474" y="4948864"/>
                <a:ext cx="7942659" cy="1707455"/>
              </a:xfrm>
              <a:prstGeom prst="rect">
                <a:avLst/>
              </a:prstGeom>
              <a:blipFill rotWithShape="1">
                <a:blip r:embed="rId4"/>
                <a:stretch>
                  <a:fillRect l="-1228" b="-6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7575160" y="5215821"/>
            <a:ext cx="4033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b="1" dirty="0">
                <a:cs typeface="+mn-ea"/>
                <a:sym typeface="+mn-lt"/>
              </a:rPr>
              <a:t>当产品单价降价</a:t>
            </a:r>
            <a:r>
              <a:rPr lang="en-US" altLang="zh-CN" sz="2400" b="1" dirty="0">
                <a:cs typeface="+mn-ea"/>
                <a:sym typeface="+mn-lt"/>
              </a:rPr>
              <a:t>2.5</a:t>
            </a:r>
            <a:r>
              <a:rPr lang="zh-CN" altLang="en-US" sz="2400" b="1" dirty="0">
                <a:cs typeface="+mn-ea"/>
                <a:sym typeface="+mn-lt"/>
              </a:rPr>
              <a:t>元，即售价</a:t>
            </a:r>
            <a:r>
              <a:rPr lang="en-US" altLang="zh-CN" sz="2400" b="1" dirty="0">
                <a:cs typeface="+mn-ea"/>
                <a:sym typeface="+mn-lt"/>
              </a:rPr>
              <a:t>57.5</a:t>
            </a:r>
            <a:r>
              <a:rPr lang="zh-CN" altLang="en-US" sz="2400" b="1" dirty="0">
                <a:cs typeface="+mn-ea"/>
                <a:sym typeface="+mn-lt"/>
              </a:rPr>
              <a:t>元，利润最大，最大利润为</a:t>
            </a:r>
            <a:r>
              <a:rPr lang="en-US" altLang="zh-CN" sz="2400" b="1" dirty="0">
                <a:cs typeface="+mn-ea"/>
                <a:sym typeface="+mn-lt"/>
              </a:rPr>
              <a:t>6125</a:t>
            </a:r>
            <a:r>
              <a:rPr lang="zh-CN" altLang="en-US" sz="2400" b="1" dirty="0">
                <a:cs typeface="+mn-ea"/>
                <a:sym typeface="+mn-lt"/>
              </a:rPr>
              <a:t>元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情景思考（销售最大利润问题）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7513" y="1340646"/>
            <a:ext cx="11013287" cy="169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dirty="0">
                <a:cs typeface="+mn-ea"/>
                <a:sym typeface="+mn-lt"/>
              </a:rPr>
              <a:t>    某产品现在售价为每件</a:t>
            </a:r>
            <a:r>
              <a:rPr lang="en-US" altLang="zh-CN" sz="2400" dirty="0">
                <a:cs typeface="+mn-ea"/>
                <a:sym typeface="+mn-lt"/>
              </a:rPr>
              <a:t>60</a:t>
            </a:r>
            <a:r>
              <a:rPr lang="zh-CN" altLang="en-US" sz="2400" dirty="0">
                <a:cs typeface="+mn-ea"/>
                <a:sym typeface="+mn-lt"/>
              </a:rPr>
              <a:t>元，每星期可卖出</a:t>
            </a:r>
            <a:r>
              <a:rPr lang="en-US" altLang="zh-CN" sz="2400" dirty="0">
                <a:cs typeface="+mn-ea"/>
                <a:sym typeface="+mn-lt"/>
              </a:rPr>
              <a:t>300</a:t>
            </a:r>
            <a:r>
              <a:rPr lang="zh-CN" altLang="en-US" sz="2400" dirty="0">
                <a:cs typeface="+mn-ea"/>
                <a:sym typeface="+mn-lt"/>
              </a:rPr>
              <a:t>件。市场调查反映：如果调价，每涨价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元，每星期要少卖出</a:t>
            </a:r>
            <a:r>
              <a:rPr lang="en-US" altLang="zh-CN" sz="2400" dirty="0">
                <a:cs typeface="+mn-ea"/>
                <a:sym typeface="+mn-lt"/>
              </a:rPr>
              <a:t>10</a:t>
            </a:r>
            <a:r>
              <a:rPr lang="zh-CN" altLang="en-US" sz="2400" dirty="0">
                <a:cs typeface="+mn-ea"/>
                <a:sym typeface="+mn-lt"/>
              </a:rPr>
              <a:t>件；每降价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元，每星期可多卖出</a:t>
            </a:r>
            <a:r>
              <a:rPr lang="en-US" altLang="zh-CN" sz="2400" dirty="0">
                <a:cs typeface="+mn-ea"/>
                <a:sym typeface="+mn-lt"/>
              </a:rPr>
              <a:t>20</a:t>
            </a:r>
            <a:r>
              <a:rPr lang="zh-CN" altLang="en-US" sz="2400" dirty="0">
                <a:cs typeface="+mn-ea"/>
                <a:sym typeface="+mn-lt"/>
              </a:rPr>
              <a:t>件。已知商品的进价为每件</a:t>
            </a:r>
            <a:r>
              <a:rPr lang="en-US" altLang="zh-CN" sz="2400" dirty="0">
                <a:cs typeface="+mn-ea"/>
                <a:sym typeface="+mn-lt"/>
              </a:rPr>
              <a:t>40</a:t>
            </a:r>
            <a:r>
              <a:rPr lang="zh-CN" altLang="en-US" sz="2400" dirty="0">
                <a:cs typeface="+mn-ea"/>
                <a:sym typeface="+mn-lt"/>
              </a:rPr>
              <a:t>元，请问：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67513" y="5117244"/>
            <a:ext cx="9325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cs typeface="+mn-ea"/>
                <a:sym typeface="+mn-lt"/>
              </a:rPr>
              <a:t>当产品单价降价</a:t>
            </a:r>
            <a:r>
              <a:rPr lang="en-US" altLang="zh-CN" sz="2000" dirty="0">
                <a:cs typeface="+mn-ea"/>
                <a:sym typeface="+mn-lt"/>
              </a:rPr>
              <a:t>2.5</a:t>
            </a:r>
            <a:r>
              <a:rPr lang="zh-CN" altLang="en-US" sz="2000" dirty="0">
                <a:cs typeface="+mn-ea"/>
                <a:sym typeface="+mn-lt"/>
              </a:rPr>
              <a:t>元，即售价</a:t>
            </a:r>
            <a:r>
              <a:rPr lang="en-US" altLang="zh-CN" sz="2000" dirty="0">
                <a:cs typeface="+mn-ea"/>
                <a:sym typeface="+mn-lt"/>
              </a:rPr>
              <a:t>57.5</a:t>
            </a:r>
            <a:r>
              <a:rPr lang="zh-CN" altLang="en-US" sz="2000" dirty="0">
                <a:cs typeface="+mn-ea"/>
                <a:sym typeface="+mn-lt"/>
              </a:rPr>
              <a:t>元，利润最大，最大利润为</a:t>
            </a:r>
            <a:r>
              <a:rPr lang="en-US" altLang="zh-CN" sz="2000" dirty="0">
                <a:cs typeface="+mn-ea"/>
                <a:sym typeface="+mn-lt"/>
              </a:rPr>
              <a:t>6125</a:t>
            </a:r>
            <a:r>
              <a:rPr lang="zh-CN" altLang="en-US" sz="2000" dirty="0">
                <a:cs typeface="+mn-ea"/>
                <a:sym typeface="+mn-lt"/>
              </a:rPr>
              <a:t>元。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67513" y="4289843"/>
            <a:ext cx="10792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cs typeface="+mn-ea"/>
                <a:sym typeface="+mn-lt"/>
              </a:rPr>
              <a:t>当产品单价涨价</a:t>
            </a:r>
            <a:r>
              <a:rPr lang="en-US" altLang="zh-CN" sz="2000" dirty="0">
                <a:cs typeface="+mn-ea"/>
                <a:sym typeface="+mn-lt"/>
              </a:rPr>
              <a:t>5</a:t>
            </a:r>
            <a:r>
              <a:rPr lang="zh-CN" altLang="en-US" sz="2000" dirty="0">
                <a:cs typeface="+mn-ea"/>
                <a:sym typeface="+mn-lt"/>
              </a:rPr>
              <a:t>元，即售价</a:t>
            </a:r>
            <a:r>
              <a:rPr lang="en-US" altLang="zh-CN" sz="2000" dirty="0">
                <a:cs typeface="+mn-ea"/>
                <a:sym typeface="+mn-lt"/>
              </a:rPr>
              <a:t>65</a:t>
            </a:r>
            <a:r>
              <a:rPr lang="zh-CN" altLang="en-US" sz="2000" dirty="0">
                <a:cs typeface="+mn-ea"/>
                <a:sym typeface="+mn-lt"/>
              </a:rPr>
              <a:t>元，利润最大，最大利润为</a:t>
            </a:r>
            <a:r>
              <a:rPr lang="en-US" altLang="zh-CN" sz="2000" dirty="0">
                <a:cs typeface="+mn-ea"/>
                <a:sym typeface="+mn-lt"/>
              </a:rPr>
              <a:t>6250</a:t>
            </a:r>
            <a:r>
              <a:rPr lang="zh-CN" altLang="en-US" sz="2000" dirty="0">
                <a:cs typeface="+mn-ea"/>
                <a:sym typeface="+mn-lt"/>
              </a:rPr>
              <a:t>元。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67513" y="3462441"/>
            <a:ext cx="10792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cs typeface="+mn-ea"/>
                <a:sym typeface="+mn-lt"/>
              </a:rPr>
              <a:t>当产品售价</a:t>
            </a:r>
            <a:r>
              <a:rPr lang="en-US" altLang="zh-CN" sz="2000" dirty="0">
                <a:cs typeface="+mn-ea"/>
                <a:sym typeface="+mn-lt"/>
              </a:rPr>
              <a:t>65</a:t>
            </a:r>
            <a:r>
              <a:rPr lang="zh-CN" altLang="en-US" sz="2000" dirty="0">
                <a:cs typeface="+mn-ea"/>
                <a:sym typeface="+mn-lt"/>
              </a:rPr>
              <a:t>元，利润</a:t>
            </a:r>
            <a:r>
              <a:rPr lang="en-US" altLang="zh-CN" sz="2000" dirty="0">
                <a:cs typeface="+mn-ea"/>
                <a:sym typeface="+mn-lt"/>
              </a:rPr>
              <a:t>6000</a:t>
            </a:r>
            <a:r>
              <a:rPr lang="zh-CN" altLang="en-US" sz="2000" dirty="0">
                <a:cs typeface="+mn-ea"/>
                <a:sym typeface="+mn-lt"/>
              </a:rPr>
              <a:t>元。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74105" y="5837289"/>
            <a:ext cx="811841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b="1" dirty="0">
                <a:cs typeface="+mn-ea"/>
                <a:sym typeface="+mn-lt"/>
              </a:rPr>
              <a:t>综上所述，当涨价</a:t>
            </a:r>
            <a:r>
              <a:rPr lang="en-US" altLang="zh-CN" sz="2665" b="1" dirty="0">
                <a:cs typeface="+mn-ea"/>
                <a:sym typeface="+mn-lt"/>
              </a:rPr>
              <a:t>5</a:t>
            </a:r>
            <a:r>
              <a:rPr lang="zh-CN" altLang="en-US" sz="2665" b="1" dirty="0">
                <a:cs typeface="+mn-ea"/>
                <a:sym typeface="+mn-lt"/>
              </a:rPr>
              <a:t>元时利润最大，最大利润</a:t>
            </a:r>
            <a:r>
              <a:rPr lang="en-US" altLang="zh-CN" sz="2665" b="1" dirty="0">
                <a:cs typeface="+mn-ea"/>
                <a:sym typeface="+mn-lt"/>
              </a:rPr>
              <a:t>6250</a:t>
            </a:r>
            <a:r>
              <a:rPr lang="zh-CN" altLang="en-US" sz="2665" b="1" dirty="0">
                <a:cs typeface="+mn-ea"/>
                <a:sym typeface="+mn-lt"/>
              </a:rPr>
              <a:t>元</a:t>
            </a:r>
            <a:endParaRPr lang="en-US" altLang="zh-CN" sz="2665" b="1" dirty="0">
              <a:cs typeface="+mn-ea"/>
              <a:sym typeface="+mn-lt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情景思考（销售最大利润问题）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05547" y="1137467"/>
            <a:ext cx="10862493" cy="235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1.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某商品现在的售价为每件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60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元，每星期可卖出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300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件．市场调查反映：如果调整价格，每涨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元，每星期要少卖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8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件；每降价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元，每星期可多卖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12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件．已知商品的进价为每件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40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元．</a:t>
            </a:r>
            <a:b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）设每件涨价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x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元，每星期售出商品的利润为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y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元，求出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y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关于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x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的函数关系式；</a:t>
            </a:r>
            <a:b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）设每件降价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x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元，每星期售出商品的利润为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y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元，求出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y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关于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x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的函数关系式；</a:t>
            </a:r>
            <a:b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srgbClr val="423B3B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423B3B"/>
                </a:solidFill>
                <a:cs typeface="+mn-ea"/>
                <a:sym typeface="+mn-lt"/>
              </a:rPr>
              <a:t>）问如何定价才能使利润最大？</a:t>
            </a:r>
            <a:endParaRPr lang="zh-CN" altLang="en-US" sz="20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1661" y="3429000"/>
            <a:ext cx="10862493" cy="327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 解：（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en-US" altLang="zh-CN" sz="2000" baseline="-25000" dirty="0">
                <a:cs typeface="+mn-ea"/>
                <a:sym typeface="+mn-lt"/>
              </a:rPr>
              <a:t>1</a:t>
            </a:r>
            <a:r>
              <a:rPr lang="en-US" altLang="zh-CN" sz="2000" dirty="0">
                <a:cs typeface="+mn-ea"/>
                <a:sym typeface="+mn-lt"/>
              </a:rPr>
              <a:t>=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60+x-40</a:t>
            </a:r>
            <a:r>
              <a:rPr lang="zh-CN" altLang="en-US" sz="2000" dirty="0">
                <a:cs typeface="+mn-ea"/>
                <a:sym typeface="+mn-lt"/>
              </a:rPr>
              <a:t>）（</a:t>
            </a:r>
            <a:r>
              <a:rPr lang="en-US" altLang="zh-CN" sz="2000" dirty="0">
                <a:cs typeface="+mn-ea"/>
                <a:sym typeface="+mn-lt"/>
              </a:rPr>
              <a:t>300-8x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=-8x</a:t>
            </a:r>
            <a:r>
              <a:rPr lang="en-US" altLang="zh-CN" sz="2000" baseline="30000" dirty="0">
                <a:cs typeface="+mn-ea"/>
                <a:sym typeface="+mn-lt"/>
              </a:rPr>
              <a:t>2</a:t>
            </a:r>
            <a:r>
              <a:rPr lang="en-US" altLang="zh-CN" sz="2000" dirty="0">
                <a:cs typeface="+mn-ea"/>
                <a:sym typeface="+mn-lt"/>
              </a:rPr>
              <a:t>+140x+6000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br>
              <a:rPr lang="en-US" altLang="zh-CN" sz="2000" dirty="0">
                <a:cs typeface="+mn-ea"/>
                <a:sym typeface="+mn-lt"/>
              </a:rPr>
            </a:b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en-US" altLang="zh-CN" sz="2000" baseline="-25000" dirty="0">
                <a:cs typeface="+mn-ea"/>
                <a:sym typeface="+mn-lt"/>
              </a:rPr>
              <a:t>2</a:t>
            </a:r>
            <a:r>
              <a:rPr lang="en-US" altLang="zh-CN" sz="2000" dirty="0">
                <a:cs typeface="+mn-ea"/>
                <a:sym typeface="+mn-lt"/>
              </a:rPr>
              <a:t>=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60-x-40</a:t>
            </a:r>
            <a:r>
              <a:rPr lang="zh-CN" altLang="en-US" sz="2000" dirty="0">
                <a:cs typeface="+mn-ea"/>
                <a:sym typeface="+mn-lt"/>
              </a:rPr>
              <a:t>）（</a:t>
            </a:r>
            <a:r>
              <a:rPr lang="en-US" altLang="zh-CN" sz="2000" dirty="0">
                <a:cs typeface="+mn-ea"/>
                <a:sym typeface="+mn-lt"/>
              </a:rPr>
              <a:t>300+12x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=-12x</a:t>
            </a:r>
            <a:r>
              <a:rPr lang="en-US" altLang="zh-CN" sz="2000" baseline="30000" dirty="0">
                <a:cs typeface="+mn-ea"/>
                <a:sym typeface="+mn-lt"/>
              </a:rPr>
              <a:t>2</a:t>
            </a:r>
            <a:r>
              <a:rPr lang="en-US" altLang="zh-CN" sz="2000" dirty="0">
                <a:cs typeface="+mn-ea"/>
                <a:sym typeface="+mn-lt"/>
              </a:rPr>
              <a:t>-60x+6000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br>
              <a:rPr lang="en-US" altLang="zh-CN" sz="2000" dirty="0">
                <a:cs typeface="+mn-ea"/>
                <a:sym typeface="+mn-lt"/>
              </a:rPr>
            </a:b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）配方之后，得</a:t>
            </a:r>
            <a:r>
              <a:rPr lang="en-US" altLang="zh-CN" sz="2000" b="1" dirty="0">
                <a:cs typeface="+mn-ea"/>
                <a:sym typeface="+mn-lt"/>
              </a:rPr>
              <a:t>y</a:t>
            </a:r>
            <a:r>
              <a:rPr lang="en-US" altLang="zh-CN" sz="2000" b="1" baseline="-25000" dirty="0">
                <a:cs typeface="+mn-ea"/>
                <a:sym typeface="+mn-lt"/>
              </a:rPr>
              <a:t>1</a:t>
            </a:r>
            <a:r>
              <a:rPr lang="en-US" altLang="zh-CN" sz="2000" b="1" dirty="0">
                <a:cs typeface="+mn-ea"/>
                <a:sym typeface="+mn-lt"/>
              </a:rPr>
              <a:t>=-8</a:t>
            </a:r>
            <a:r>
              <a:rPr lang="zh-CN" altLang="en-US" sz="2000" b="1" dirty="0">
                <a:cs typeface="+mn-ea"/>
                <a:sym typeface="+mn-lt"/>
              </a:rPr>
              <a:t>（</a:t>
            </a:r>
            <a:r>
              <a:rPr lang="en-US" altLang="zh-CN" sz="2000" b="1" dirty="0">
                <a:cs typeface="+mn-ea"/>
                <a:sym typeface="+mn-lt"/>
              </a:rPr>
              <a:t>x-8.75</a:t>
            </a:r>
            <a:r>
              <a:rPr lang="zh-CN" altLang="en-US" sz="2000" b="1" dirty="0">
                <a:cs typeface="+mn-ea"/>
                <a:sym typeface="+mn-lt"/>
              </a:rPr>
              <a:t>）</a:t>
            </a:r>
            <a:r>
              <a:rPr lang="en-US" altLang="zh-CN" sz="2000" b="1" baseline="30000" dirty="0">
                <a:cs typeface="+mn-ea"/>
                <a:sym typeface="+mn-lt"/>
              </a:rPr>
              <a:t>2 </a:t>
            </a:r>
            <a:r>
              <a:rPr lang="en-US" altLang="zh-CN" sz="2000" b="1" dirty="0">
                <a:cs typeface="+mn-ea"/>
                <a:sym typeface="+mn-lt"/>
              </a:rPr>
              <a:t>+ 6612.5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br>
              <a:rPr lang="en-US" altLang="zh-CN" sz="2000" dirty="0">
                <a:cs typeface="+mn-ea"/>
                <a:sym typeface="+mn-lt"/>
              </a:rPr>
            </a:br>
            <a:r>
              <a:rPr lang="zh-CN" altLang="en-US" sz="2000" dirty="0">
                <a:cs typeface="+mn-ea"/>
                <a:sym typeface="+mn-lt"/>
              </a:rPr>
              <a:t>所以当</a:t>
            </a:r>
            <a:r>
              <a:rPr lang="en-US" altLang="zh-CN" sz="2000" dirty="0">
                <a:cs typeface="+mn-ea"/>
                <a:sym typeface="+mn-lt"/>
              </a:rPr>
              <a:t>x=68.75</a:t>
            </a:r>
            <a:r>
              <a:rPr lang="zh-CN" altLang="en-US" sz="2000" dirty="0">
                <a:cs typeface="+mn-ea"/>
                <a:sym typeface="+mn-lt"/>
              </a:rPr>
              <a:t>时，</a:t>
            </a: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en-US" altLang="zh-CN" sz="2000" baseline="-25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的最大值为</a:t>
            </a:r>
            <a:r>
              <a:rPr lang="en-US" altLang="zh-CN" sz="2000" dirty="0">
                <a:cs typeface="+mn-ea"/>
                <a:sym typeface="+mn-lt"/>
              </a:rPr>
              <a:t>6612.5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br>
              <a:rPr lang="zh-CN" altLang="en-US" sz="2000" dirty="0">
                <a:cs typeface="+mn-ea"/>
                <a:sym typeface="+mn-lt"/>
              </a:rPr>
            </a:b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en-US" altLang="zh-CN" sz="2000" baseline="-25000" dirty="0">
                <a:cs typeface="+mn-ea"/>
                <a:sym typeface="+mn-lt"/>
              </a:rPr>
              <a:t>2</a:t>
            </a:r>
            <a:r>
              <a:rPr lang="en-US" altLang="zh-CN" sz="2000" dirty="0">
                <a:cs typeface="+mn-ea"/>
                <a:sym typeface="+mn-lt"/>
              </a:rPr>
              <a:t>=-12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x+2.5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baseline="30000" dirty="0">
                <a:cs typeface="+mn-ea"/>
                <a:sym typeface="+mn-lt"/>
              </a:rPr>
              <a:t>2</a:t>
            </a:r>
            <a:r>
              <a:rPr lang="en-US" altLang="zh-CN" sz="2000" dirty="0">
                <a:cs typeface="+mn-ea"/>
                <a:sym typeface="+mn-lt"/>
              </a:rPr>
              <a:t>+6075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br>
              <a:rPr lang="en-US" altLang="zh-CN" sz="2000" dirty="0">
                <a:cs typeface="+mn-ea"/>
                <a:sym typeface="+mn-lt"/>
              </a:rPr>
            </a:br>
            <a:r>
              <a:rPr lang="en-US" altLang="zh-CN" sz="2000" dirty="0">
                <a:cs typeface="+mn-ea"/>
                <a:sym typeface="+mn-lt"/>
              </a:rPr>
              <a:t>y</a:t>
            </a:r>
            <a:r>
              <a:rPr lang="en-US" altLang="zh-CN" sz="2000" baseline="-25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的最大值为</a:t>
            </a:r>
            <a:r>
              <a:rPr lang="en-US" altLang="zh-CN" sz="2000" dirty="0">
                <a:cs typeface="+mn-ea"/>
                <a:sym typeface="+mn-lt"/>
              </a:rPr>
              <a:t>6075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  <a:br>
              <a:rPr lang="zh-CN" altLang="en-US" sz="2000" dirty="0">
                <a:cs typeface="+mn-ea"/>
                <a:sym typeface="+mn-lt"/>
              </a:rPr>
            </a:br>
            <a:r>
              <a:rPr lang="zh-CN" altLang="en-US" sz="2000" dirty="0">
                <a:cs typeface="+mn-ea"/>
                <a:sym typeface="+mn-lt"/>
              </a:rPr>
              <a:t>∴当售价定为</a:t>
            </a:r>
            <a:r>
              <a:rPr lang="en-US" altLang="zh-CN" sz="2000" dirty="0">
                <a:cs typeface="+mn-ea"/>
                <a:sym typeface="+mn-lt"/>
              </a:rPr>
              <a:t>68.75</a:t>
            </a:r>
            <a:r>
              <a:rPr lang="zh-CN" altLang="en-US" sz="2000" dirty="0">
                <a:cs typeface="+mn-ea"/>
                <a:sym typeface="+mn-lt"/>
              </a:rPr>
              <a:t>时，利润才能达到最大值</a:t>
            </a:r>
            <a:r>
              <a:rPr lang="en-US" altLang="zh-CN" sz="2000" dirty="0">
                <a:cs typeface="+mn-ea"/>
                <a:sym typeface="+mn-lt"/>
              </a:rPr>
              <a:t>6612.5</a:t>
            </a:r>
            <a:r>
              <a:rPr lang="zh-CN" altLang="en-US" sz="20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课堂测试（销售最大利润问题）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97988" y="1297378"/>
            <a:ext cx="11032037" cy="3081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．某产品每件成本10元，试销阶段每件产品的销售价x（元）与产品的日销售量y（件）之间的关系如下表：已知日销售量y是售价x的一次函数．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（1）直接写出日销售量y（件）与销售价x（元）的函数关系式；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（2）要使每日的销售利润最大，每件产品的售价应定为多少元？此时的日销售利润是多少？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（3）若日销售利润不低于125元，请直接写出售价的取值范围．</a:t>
            </a:r>
          </a:p>
        </p:txBody>
      </p:sp>
      <p:pic>
        <p:nvPicPr>
          <p:cNvPr id="12" name="图片 11" descr="figure"/>
          <p:cNvPicPr/>
          <p:nvPr/>
        </p:nvPicPr>
        <p:blipFill>
          <a:blip r:embed="rId3"/>
          <a:stretch>
            <a:fillRect/>
          </a:stretch>
        </p:blipFill>
        <p:spPr>
          <a:xfrm>
            <a:off x="958757" y="4782703"/>
            <a:ext cx="10274485" cy="1131519"/>
          </a:xfrm>
          <a:prstGeom prst="rect">
            <a:avLst/>
          </a:prstGeom>
        </p:spPr>
      </p:pic>
      <p:sp>
        <p:nvSpPr>
          <p:cNvPr id="8" name="TextBox 6"/>
          <p:cNvSpPr txBox="1"/>
          <p:nvPr/>
        </p:nvSpPr>
        <p:spPr>
          <a:xfrm>
            <a:off x="1120844" y="502151"/>
            <a:ext cx="8139269" cy="70788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Newstep Slank Color 6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1CADE4"/>
      </a:hlink>
      <a:folHlink>
        <a:srgbClr val="2683C6"/>
      </a:folHlink>
    </a:clrScheme>
    <a:fontScheme name="w521u24a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2049</Words>
  <Application>Microsoft Office PowerPoint</Application>
  <PresentationFormat>宽屏</PresentationFormat>
  <Paragraphs>134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Poppins</vt:lpstr>
      <vt:lpstr>思源黑体 CN Light</vt:lpstr>
      <vt:lpstr>思源黑体 CN Regular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2020-04-09T07:09:00Z</dcterms:created>
  <dcterms:modified xsi:type="dcterms:W3CDTF">2021-01-09T09:43:54Z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