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7" r:id="rId2"/>
    <p:sldId id="256" r:id="rId3"/>
    <p:sldId id="1092" r:id="rId4"/>
    <p:sldId id="1088" r:id="rId5"/>
    <p:sldId id="1076" r:id="rId6"/>
    <p:sldId id="1093" r:id="rId7"/>
    <p:sldId id="1089" r:id="rId8"/>
    <p:sldId id="1090" r:id="rId9"/>
    <p:sldId id="1081" r:id="rId10"/>
    <p:sldId id="1082" r:id="rId11"/>
    <p:sldId id="1091" r:id="rId12"/>
    <p:sldId id="1094" r:id="rId13"/>
    <p:sldId id="1095" r:id="rId14"/>
    <p:sldId id="287" r:id="rId15"/>
    <p:sldId id="26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E1D1AB7F-2EA5-4482-8701-C1E50378F49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1552F129-D6D6-4203-AD6C-8709016E939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10225" y="3567112"/>
            <a:ext cx="6581776" cy="6581776"/>
          </a:xfrm>
          <a:custGeom>
            <a:avLst/>
            <a:gdLst>
              <a:gd name="connsiteX0" fmla="*/ 3290888 w 6581776"/>
              <a:gd name="connsiteY0" fmla="*/ 0 h 6581776"/>
              <a:gd name="connsiteX1" fmla="*/ 6581776 w 6581776"/>
              <a:gd name="connsiteY1" fmla="*/ 3290888 h 6581776"/>
              <a:gd name="connsiteX2" fmla="*/ 3290888 w 6581776"/>
              <a:gd name="connsiteY2" fmla="*/ 6581776 h 6581776"/>
              <a:gd name="connsiteX3" fmla="*/ 0 w 6581776"/>
              <a:gd name="connsiteY3" fmla="*/ 3290888 h 6581776"/>
              <a:gd name="connsiteX4" fmla="*/ 3290888 w 6581776"/>
              <a:gd name="connsiteY4" fmla="*/ 0 h 6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1776" h="6581776">
                <a:moveTo>
                  <a:pt x="3290888" y="0"/>
                </a:moveTo>
                <a:cubicBezTo>
                  <a:pt x="5108395" y="0"/>
                  <a:pt x="6581776" y="1473381"/>
                  <a:pt x="6581776" y="3290888"/>
                </a:cubicBezTo>
                <a:cubicBezTo>
                  <a:pt x="6581776" y="5108395"/>
                  <a:pt x="5108395" y="6581776"/>
                  <a:pt x="3290888" y="6581776"/>
                </a:cubicBezTo>
                <a:cubicBezTo>
                  <a:pt x="1473381" y="6581776"/>
                  <a:pt x="0" y="5108395"/>
                  <a:pt x="0" y="3290888"/>
                </a:cubicBezTo>
                <a:cubicBezTo>
                  <a:pt x="0" y="1473381"/>
                  <a:pt x="1473381" y="0"/>
                  <a:pt x="329088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占位符 4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t="17135" r="30945"/>
          <a:stretch>
            <a:fillRect/>
          </a:stretch>
        </p:blipFill>
        <p:spPr>
          <a:xfrm>
            <a:off x="5610225" y="3567112"/>
            <a:ext cx="6581776" cy="6581776"/>
          </a:xfrm>
          <a:ln>
            <a:solidFill>
              <a:srgbClr val="EE6464"/>
            </a:solidFill>
          </a:ln>
        </p:spPr>
      </p:pic>
      <p:grpSp>
        <p:nvGrpSpPr>
          <p:cNvPr id="4" name="Group 3"/>
          <p:cNvGrpSpPr/>
          <p:nvPr/>
        </p:nvGrpSpPr>
        <p:grpSpPr>
          <a:xfrm>
            <a:off x="8901113" y="530372"/>
            <a:ext cx="3036740" cy="3036740"/>
            <a:chOff x="4019550" y="500204"/>
            <a:chExt cx="1562100" cy="1562100"/>
          </a:xfrm>
        </p:grpSpPr>
        <p:sp>
          <p:nvSpPr>
            <p:cNvPr id="5" name="Oval 4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927079" y="-927079"/>
            <a:ext cx="1854158" cy="1854158"/>
            <a:chOff x="4019550" y="500204"/>
            <a:chExt cx="1562100" cy="1562100"/>
          </a:xfrm>
        </p:grpSpPr>
        <p:sp>
          <p:nvSpPr>
            <p:cNvPr id="9" name="Oval 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6806687" y="3097088"/>
            <a:ext cx="1739900" cy="17399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: Shape 34"/>
          <p:cNvSpPr/>
          <p:nvPr/>
        </p:nvSpPr>
        <p:spPr bwMode="auto">
          <a:xfrm>
            <a:off x="7174145" y="3463222"/>
            <a:ext cx="1004984" cy="1007632"/>
          </a:xfrm>
          <a:custGeom>
            <a:avLst/>
            <a:gdLst>
              <a:gd name="connsiteX0" fmla="*/ 304568 w 586903"/>
              <a:gd name="connsiteY0" fmla="*/ 168939 h 588448"/>
              <a:gd name="connsiteX1" fmla="*/ 309784 w 586903"/>
              <a:gd name="connsiteY1" fmla="*/ 168939 h 588448"/>
              <a:gd name="connsiteX2" fmla="*/ 419322 w 586903"/>
              <a:gd name="connsiteY2" fmla="*/ 284406 h 588448"/>
              <a:gd name="connsiteX3" fmla="*/ 283704 w 586903"/>
              <a:gd name="connsiteY3" fmla="*/ 420866 h 588448"/>
              <a:gd name="connsiteX4" fmla="*/ 168950 w 586903"/>
              <a:gd name="connsiteY4" fmla="*/ 310648 h 588448"/>
              <a:gd name="connsiteX5" fmla="*/ 168950 w 586903"/>
              <a:gd name="connsiteY5" fmla="*/ 305399 h 588448"/>
              <a:gd name="connsiteX6" fmla="*/ 205463 w 586903"/>
              <a:gd name="connsiteY6" fmla="*/ 289654 h 588448"/>
              <a:gd name="connsiteX7" fmla="*/ 210679 w 586903"/>
              <a:gd name="connsiteY7" fmla="*/ 302775 h 588448"/>
              <a:gd name="connsiteX8" fmla="*/ 312392 w 586903"/>
              <a:gd name="connsiteY8" fmla="*/ 376254 h 588448"/>
              <a:gd name="connsiteX9" fmla="*/ 374985 w 586903"/>
              <a:gd name="connsiteY9" fmla="*/ 310648 h 588448"/>
              <a:gd name="connsiteX10" fmla="*/ 301960 w 586903"/>
              <a:gd name="connsiteY10" fmla="*/ 210927 h 588448"/>
              <a:gd name="connsiteX11" fmla="*/ 288920 w 586903"/>
              <a:gd name="connsiteY11" fmla="*/ 205679 h 588448"/>
              <a:gd name="connsiteX12" fmla="*/ 304568 w 586903"/>
              <a:gd name="connsiteY12" fmla="*/ 168939 h 588448"/>
              <a:gd name="connsiteX13" fmla="*/ 312916 w 586903"/>
              <a:gd name="connsiteY13" fmla="*/ 84247 h 588448"/>
              <a:gd name="connsiteX14" fmla="*/ 503455 w 586903"/>
              <a:gd name="connsiteY14" fmla="*/ 283357 h 588448"/>
              <a:gd name="connsiteX15" fmla="*/ 284205 w 586903"/>
              <a:gd name="connsiteY15" fmla="*/ 503426 h 588448"/>
              <a:gd name="connsiteX16" fmla="*/ 85835 w 586903"/>
              <a:gd name="connsiteY16" fmla="*/ 312175 h 588448"/>
              <a:gd name="connsiteX17" fmla="*/ 98886 w 586903"/>
              <a:gd name="connsiteY17" fmla="*/ 223100 h 588448"/>
              <a:gd name="connsiteX18" fmla="*/ 132818 w 586903"/>
              <a:gd name="connsiteY18" fmla="*/ 215240 h 588448"/>
              <a:gd name="connsiteX19" fmla="*/ 138038 w 586903"/>
              <a:gd name="connsiteY19" fmla="*/ 236199 h 588448"/>
              <a:gd name="connsiteX20" fmla="*/ 130207 w 586903"/>
              <a:gd name="connsiteY20" fmla="*/ 317415 h 588448"/>
              <a:gd name="connsiteX21" fmla="*/ 273764 w 586903"/>
              <a:gd name="connsiteY21" fmla="*/ 461508 h 588448"/>
              <a:gd name="connsiteX22" fmla="*/ 461693 w 586903"/>
              <a:gd name="connsiteY22" fmla="*/ 272877 h 588448"/>
              <a:gd name="connsiteX23" fmla="*/ 318136 w 586903"/>
              <a:gd name="connsiteY23" fmla="*/ 128785 h 588448"/>
              <a:gd name="connsiteX24" fmla="*/ 237222 w 586903"/>
              <a:gd name="connsiteY24" fmla="*/ 136644 h 588448"/>
              <a:gd name="connsiteX25" fmla="*/ 216341 w 586903"/>
              <a:gd name="connsiteY25" fmla="*/ 131405 h 588448"/>
              <a:gd name="connsiteX26" fmla="*/ 224172 w 586903"/>
              <a:gd name="connsiteY26" fmla="*/ 97346 h 588448"/>
              <a:gd name="connsiteX27" fmla="*/ 312916 w 586903"/>
              <a:gd name="connsiteY27" fmla="*/ 84247 h 588448"/>
              <a:gd name="connsiteX28" fmla="*/ 62840 w 586903"/>
              <a:gd name="connsiteY28" fmla="*/ 3320 h 588448"/>
              <a:gd name="connsiteX29" fmla="*/ 74936 w 586903"/>
              <a:gd name="connsiteY29" fmla="*/ 4299 h 588448"/>
              <a:gd name="connsiteX30" fmla="*/ 114168 w 586903"/>
              <a:gd name="connsiteY30" fmla="*/ 43462 h 588448"/>
              <a:gd name="connsiteX31" fmla="*/ 127246 w 586903"/>
              <a:gd name="connsiteY31" fmla="*/ 74792 h 588448"/>
              <a:gd name="connsiteX32" fmla="*/ 142938 w 586903"/>
              <a:gd name="connsiteY32" fmla="*/ 113955 h 588448"/>
              <a:gd name="connsiteX33" fmla="*/ 307713 w 586903"/>
              <a:gd name="connsiteY33" fmla="*/ 278438 h 588448"/>
              <a:gd name="connsiteX34" fmla="*/ 310329 w 586903"/>
              <a:gd name="connsiteY34" fmla="*/ 307158 h 588448"/>
              <a:gd name="connsiteX35" fmla="*/ 294636 w 586903"/>
              <a:gd name="connsiteY35" fmla="*/ 314990 h 588448"/>
              <a:gd name="connsiteX36" fmla="*/ 278943 w 586903"/>
              <a:gd name="connsiteY36" fmla="*/ 309769 h 588448"/>
              <a:gd name="connsiteX37" fmla="*/ 114168 w 586903"/>
              <a:gd name="connsiteY37" fmla="*/ 142674 h 588448"/>
              <a:gd name="connsiteX38" fmla="*/ 74936 w 586903"/>
              <a:gd name="connsiteY38" fmla="*/ 127009 h 588448"/>
              <a:gd name="connsiteX39" fmla="*/ 43550 w 586903"/>
              <a:gd name="connsiteY39" fmla="*/ 113955 h 588448"/>
              <a:gd name="connsiteX40" fmla="*/ 4318 w 586903"/>
              <a:gd name="connsiteY40" fmla="*/ 74792 h 588448"/>
              <a:gd name="connsiteX41" fmla="*/ 12165 w 586903"/>
              <a:gd name="connsiteY41" fmla="*/ 56516 h 588448"/>
              <a:gd name="connsiteX42" fmla="*/ 46166 w 586903"/>
              <a:gd name="connsiteY42" fmla="*/ 56516 h 588448"/>
              <a:gd name="connsiteX43" fmla="*/ 56628 w 586903"/>
              <a:gd name="connsiteY43" fmla="*/ 46073 h 588448"/>
              <a:gd name="connsiteX44" fmla="*/ 56628 w 586903"/>
              <a:gd name="connsiteY44" fmla="*/ 12131 h 588448"/>
              <a:gd name="connsiteX45" fmla="*/ 62840 w 586903"/>
              <a:gd name="connsiteY45" fmla="*/ 3320 h 588448"/>
              <a:gd name="connsiteX46" fmla="*/ 322346 w 586903"/>
              <a:gd name="connsiteY46" fmla="*/ 1139 h 588448"/>
              <a:gd name="connsiteX47" fmla="*/ 586105 w 586903"/>
              <a:gd name="connsiteY47" fmla="*/ 270829 h 588448"/>
              <a:gd name="connsiteX48" fmla="*/ 270117 w 586903"/>
              <a:gd name="connsiteY48" fmla="*/ 587648 h 588448"/>
              <a:gd name="connsiteX49" fmla="*/ 1135 w 586903"/>
              <a:gd name="connsiteY49" fmla="*/ 323196 h 588448"/>
              <a:gd name="connsiteX50" fmla="*/ 35084 w 586903"/>
              <a:gd name="connsiteY50" fmla="*/ 158240 h 588448"/>
              <a:gd name="connsiteX51" fmla="*/ 69033 w 586903"/>
              <a:gd name="connsiteY51" fmla="*/ 153003 h 588448"/>
              <a:gd name="connsiteX52" fmla="*/ 71645 w 586903"/>
              <a:gd name="connsiteY52" fmla="*/ 176568 h 588448"/>
              <a:gd name="connsiteX53" fmla="*/ 45530 w 586903"/>
              <a:gd name="connsiteY53" fmla="*/ 325814 h 588448"/>
              <a:gd name="connsiteX54" fmla="*/ 262282 w 586903"/>
              <a:gd name="connsiteY54" fmla="*/ 543137 h 588448"/>
              <a:gd name="connsiteX55" fmla="*/ 541710 w 586903"/>
              <a:gd name="connsiteY55" fmla="*/ 262974 h 588448"/>
              <a:gd name="connsiteX56" fmla="*/ 324958 w 586903"/>
              <a:gd name="connsiteY56" fmla="*/ 45651 h 588448"/>
              <a:gd name="connsiteX57" fmla="*/ 176104 w 586903"/>
              <a:gd name="connsiteY57" fmla="*/ 71834 h 588448"/>
              <a:gd name="connsiteX58" fmla="*/ 152601 w 586903"/>
              <a:gd name="connsiteY58" fmla="*/ 69216 h 588448"/>
              <a:gd name="connsiteX59" fmla="*/ 157823 w 586903"/>
              <a:gd name="connsiteY59" fmla="*/ 35177 h 588448"/>
              <a:gd name="connsiteX60" fmla="*/ 322346 w 586903"/>
              <a:gd name="connsiteY60" fmla="*/ 1139 h 5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6903" h="588448">
                <a:moveTo>
                  <a:pt x="304568" y="168939"/>
                </a:moveTo>
                <a:cubicBezTo>
                  <a:pt x="307176" y="168939"/>
                  <a:pt x="309784" y="168939"/>
                  <a:pt x="309784" y="168939"/>
                </a:cubicBezTo>
                <a:cubicBezTo>
                  <a:pt x="369769" y="176812"/>
                  <a:pt x="414106" y="226672"/>
                  <a:pt x="419322" y="284406"/>
                </a:cubicBezTo>
                <a:cubicBezTo>
                  <a:pt x="424538" y="363133"/>
                  <a:pt x="361945" y="426114"/>
                  <a:pt x="283704" y="420866"/>
                </a:cubicBezTo>
                <a:cubicBezTo>
                  <a:pt x="226327" y="415617"/>
                  <a:pt x="176774" y="371005"/>
                  <a:pt x="168950" y="310648"/>
                </a:cubicBezTo>
                <a:cubicBezTo>
                  <a:pt x="168950" y="310648"/>
                  <a:pt x="168950" y="308024"/>
                  <a:pt x="168950" y="305399"/>
                </a:cubicBezTo>
                <a:cubicBezTo>
                  <a:pt x="168950" y="287030"/>
                  <a:pt x="189815" y="273909"/>
                  <a:pt x="205463" y="289654"/>
                </a:cubicBezTo>
                <a:cubicBezTo>
                  <a:pt x="208071" y="292278"/>
                  <a:pt x="210679" y="297527"/>
                  <a:pt x="210679" y="302775"/>
                </a:cubicBezTo>
                <a:cubicBezTo>
                  <a:pt x="215895" y="350011"/>
                  <a:pt x="260232" y="386751"/>
                  <a:pt x="312392" y="376254"/>
                </a:cubicBezTo>
                <a:cubicBezTo>
                  <a:pt x="346297" y="371005"/>
                  <a:pt x="369769" y="344763"/>
                  <a:pt x="374985" y="310648"/>
                </a:cubicBezTo>
                <a:cubicBezTo>
                  <a:pt x="385418" y="260787"/>
                  <a:pt x="348905" y="216175"/>
                  <a:pt x="301960" y="210927"/>
                </a:cubicBezTo>
                <a:cubicBezTo>
                  <a:pt x="296744" y="210927"/>
                  <a:pt x="291528" y="208303"/>
                  <a:pt x="288920" y="205679"/>
                </a:cubicBezTo>
                <a:cubicBezTo>
                  <a:pt x="273272" y="189933"/>
                  <a:pt x="286312" y="168939"/>
                  <a:pt x="304568" y="168939"/>
                </a:cubicBezTo>
                <a:close/>
                <a:moveTo>
                  <a:pt x="312916" y="84247"/>
                </a:moveTo>
                <a:cubicBezTo>
                  <a:pt x="417321" y="94727"/>
                  <a:pt x="498235" y="181182"/>
                  <a:pt x="503455" y="283357"/>
                </a:cubicBezTo>
                <a:cubicBezTo>
                  <a:pt x="508675" y="406490"/>
                  <a:pt x="406880" y="508665"/>
                  <a:pt x="284205" y="503426"/>
                </a:cubicBezTo>
                <a:cubicBezTo>
                  <a:pt x="182410" y="498186"/>
                  <a:pt x="96276" y="416970"/>
                  <a:pt x="85835" y="312175"/>
                </a:cubicBezTo>
                <a:cubicBezTo>
                  <a:pt x="83225" y="280737"/>
                  <a:pt x="88445" y="249299"/>
                  <a:pt x="98886" y="223100"/>
                </a:cubicBezTo>
                <a:cubicBezTo>
                  <a:pt x="104106" y="207381"/>
                  <a:pt x="122377" y="204761"/>
                  <a:pt x="132818" y="215240"/>
                </a:cubicBezTo>
                <a:cubicBezTo>
                  <a:pt x="138038" y="220480"/>
                  <a:pt x="140648" y="228340"/>
                  <a:pt x="138038" y="236199"/>
                </a:cubicBezTo>
                <a:cubicBezTo>
                  <a:pt x="127597" y="262398"/>
                  <a:pt x="124987" y="288597"/>
                  <a:pt x="130207" y="317415"/>
                </a:cubicBezTo>
                <a:cubicBezTo>
                  <a:pt x="140648" y="390771"/>
                  <a:pt x="200681" y="451028"/>
                  <a:pt x="273764" y="461508"/>
                </a:cubicBezTo>
                <a:cubicBezTo>
                  <a:pt x="383389" y="471987"/>
                  <a:pt x="472134" y="382912"/>
                  <a:pt x="461693" y="272877"/>
                </a:cubicBezTo>
                <a:cubicBezTo>
                  <a:pt x="451253" y="199521"/>
                  <a:pt x="391220" y="139264"/>
                  <a:pt x="318136" y="128785"/>
                </a:cubicBezTo>
                <a:cubicBezTo>
                  <a:pt x="289425" y="123545"/>
                  <a:pt x="263324" y="126165"/>
                  <a:pt x="237222" y="136644"/>
                </a:cubicBezTo>
                <a:cubicBezTo>
                  <a:pt x="229392" y="139264"/>
                  <a:pt x="221562" y="136644"/>
                  <a:pt x="216341" y="131405"/>
                </a:cubicBezTo>
                <a:cubicBezTo>
                  <a:pt x="205901" y="120925"/>
                  <a:pt x="208511" y="102586"/>
                  <a:pt x="224172" y="97346"/>
                </a:cubicBezTo>
                <a:cubicBezTo>
                  <a:pt x="250273" y="86867"/>
                  <a:pt x="281595" y="81627"/>
                  <a:pt x="312916" y="84247"/>
                </a:cubicBezTo>
                <a:close/>
                <a:moveTo>
                  <a:pt x="62840" y="3320"/>
                </a:moveTo>
                <a:cubicBezTo>
                  <a:pt x="66436" y="1688"/>
                  <a:pt x="71013" y="1688"/>
                  <a:pt x="74936" y="4299"/>
                </a:cubicBezTo>
                <a:cubicBezTo>
                  <a:pt x="74936" y="4299"/>
                  <a:pt x="74936" y="4299"/>
                  <a:pt x="114168" y="43462"/>
                </a:cubicBezTo>
                <a:cubicBezTo>
                  <a:pt x="122015" y="53905"/>
                  <a:pt x="127246" y="64349"/>
                  <a:pt x="127246" y="74792"/>
                </a:cubicBezTo>
                <a:cubicBezTo>
                  <a:pt x="127246" y="90457"/>
                  <a:pt x="132476" y="103511"/>
                  <a:pt x="142938" y="113955"/>
                </a:cubicBezTo>
                <a:cubicBezTo>
                  <a:pt x="142938" y="113955"/>
                  <a:pt x="142938" y="113955"/>
                  <a:pt x="307713" y="278438"/>
                </a:cubicBezTo>
                <a:cubicBezTo>
                  <a:pt x="315560" y="286271"/>
                  <a:pt x="318175" y="299325"/>
                  <a:pt x="310329" y="307158"/>
                </a:cubicBezTo>
                <a:cubicBezTo>
                  <a:pt x="305098" y="312379"/>
                  <a:pt x="299867" y="314990"/>
                  <a:pt x="294636" y="314990"/>
                </a:cubicBezTo>
                <a:cubicBezTo>
                  <a:pt x="289405" y="314990"/>
                  <a:pt x="284174" y="312379"/>
                  <a:pt x="278943" y="309769"/>
                </a:cubicBezTo>
                <a:cubicBezTo>
                  <a:pt x="278943" y="309769"/>
                  <a:pt x="278943" y="309769"/>
                  <a:pt x="114168" y="142674"/>
                </a:cubicBezTo>
                <a:cubicBezTo>
                  <a:pt x="103706" y="132231"/>
                  <a:pt x="90629" y="127009"/>
                  <a:pt x="74936" y="127009"/>
                </a:cubicBezTo>
                <a:cubicBezTo>
                  <a:pt x="64474" y="127009"/>
                  <a:pt x="54012" y="121787"/>
                  <a:pt x="43550" y="113955"/>
                </a:cubicBezTo>
                <a:lnTo>
                  <a:pt x="4318" y="74792"/>
                </a:lnTo>
                <a:cubicBezTo>
                  <a:pt x="-913" y="66959"/>
                  <a:pt x="4318" y="56516"/>
                  <a:pt x="12165" y="56516"/>
                </a:cubicBezTo>
                <a:cubicBezTo>
                  <a:pt x="12165" y="56516"/>
                  <a:pt x="12165" y="56516"/>
                  <a:pt x="46166" y="56516"/>
                </a:cubicBezTo>
                <a:cubicBezTo>
                  <a:pt x="54012" y="56516"/>
                  <a:pt x="56628" y="53905"/>
                  <a:pt x="56628" y="46073"/>
                </a:cubicBezTo>
                <a:cubicBezTo>
                  <a:pt x="56628" y="46073"/>
                  <a:pt x="56628" y="46073"/>
                  <a:pt x="56628" y="12131"/>
                </a:cubicBezTo>
                <a:cubicBezTo>
                  <a:pt x="56628" y="8215"/>
                  <a:pt x="59243" y="4952"/>
                  <a:pt x="62840" y="3320"/>
                </a:cubicBezTo>
                <a:close/>
                <a:moveTo>
                  <a:pt x="322346" y="1139"/>
                </a:moveTo>
                <a:cubicBezTo>
                  <a:pt x="460754" y="14231"/>
                  <a:pt x="573048" y="129438"/>
                  <a:pt x="586105" y="270829"/>
                </a:cubicBezTo>
                <a:cubicBezTo>
                  <a:pt x="599162" y="451494"/>
                  <a:pt x="450308" y="600740"/>
                  <a:pt x="270117" y="587648"/>
                </a:cubicBezTo>
                <a:cubicBezTo>
                  <a:pt x="129097" y="574557"/>
                  <a:pt x="14193" y="461968"/>
                  <a:pt x="1135" y="323196"/>
                </a:cubicBezTo>
                <a:cubicBezTo>
                  <a:pt x="-4088" y="262974"/>
                  <a:pt x="8970" y="205370"/>
                  <a:pt x="35084" y="158240"/>
                </a:cubicBezTo>
                <a:cubicBezTo>
                  <a:pt x="42919" y="145148"/>
                  <a:pt x="58588" y="142530"/>
                  <a:pt x="69033" y="153003"/>
                </a:cubicBezTo>
                <a:cubicBezTo>
                  <a:pt x="74256" y="158240"/>
                  <a:pt x="76868" y="168713"/>
                  <a:pt x="71645" y="176568"/>
                </a:cubicBezTo>
                <a:cubicBezTo>
                  <a:pt x="48142" y="221080"/>
                  <a:pt x="37696" y="270829"/>
                  <a:pt x="45530" y="325814"/>
                </a:cubicBezTo>
                <a:cubicBezTo>
                  <a:pt x="58588" y="438403"/>
                  <a:pt x="147378" y="530045"/>
                  <a:pt x="262282" y="543137"/>
                </a:cubicBezTo>
                <a:cubicBezTo>
                  <a:pt x="424194" y="564083"/>
                  <a:pt x="562602" y="425311"/>
                  <a:pt x="541710" y="262974"/>
                </a:cubicBezTo>
                <a:cubicBezTo>
                  <a:pt x="528652" y="147766"/>
                  <a:pt x="437251" y="58743"/>
                  <a:pt x="324958" y="45651"/>
                </a:cubicBezTo>
                <a:cubicBezTo>
                  <a:pt x="270117" y="37796"/>
                  <a:pt x="220499" y="48269"/>
                  <a:pt x="176104" y="71834"/>
                </a:cubicBezTo>
                <a:cubicBezTo>
                  <a:pt x="168269" y="77071"/>
                  <a:pt x="157823" y="74453"/>
                  <a:pt x="152601" y="69216"/>
                </a:cubicBezTo>
                <a:cubicBezTo>
                  <a:pt x="142155" y="58743"/>
                  <a:pt x="144766" y="43032"/>
                  <a:pt x="157823" y="35177"/>
                </a:cubicBezTo>
                <a:cubicBezTo>
                  <a:pt x="204830" y="8994"/>
                  <a:pt x="262282" y="-4098"/>
                  <a:pt x="322346" y="1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矩形: 圆角 49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808456" y="2524396"/>
            <a:ext cx="6099037" cy="1226736"/>
            <a:chOff x="1442450" y="2841896"/>
            <a:chExt cx="6099037" cy="1226736"/>
          </a:xfrm>
        </p:grpSpPr>
        <p:sp>
          <p:nvSpPr>
            <p:cNvPr id="53" name="矩形 52"/>
            <p:cNvSpPr/>
            <p:nvPr/>
          </p:nvSpPr>
          <p:spPr bwMode="auto">
            <a:xfrm>
              <a:off x="1442450" y="2841896"/>
              <a:ext cx="602496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3400" b="1" kern="100" dirty="0">
                  <a:cs typeface="+mn-ea"/>
                  <a:sym typeface="+mn-lt"/>
                </a:rPr>
                <a:t>23.1.1 </a:t>
              </a:r>
              <a:r>
                <a:rPr lang="zh-CN" altLang="en-US" sz="3400" b="1" kern="100" dirty="0">
                  <a:cs typeface="+mn-ea"/>
                  <a:sym typeface="+mn-lt"/>
                </a:rPr>
                <a:t>图形的旋转（第一课时）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56" name="矩形 55"/>
          <p:cNvSpPr/>
          <p:nvPr/>
        </p:nvSpPr>
        <p:spPr bwMode="auto">
          <a:xfrm>
            <a:off x="899268" y="1876456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3315" y="1304649"/>
            <a:ext cx="10611853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如图，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是正方形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边上任意一点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以点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为中心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把△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ADE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顺时针旋转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90°,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画出旋转后的图形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5" name="矩形 4"/>
          <p:cNvSpPr/>
          <p:nvPr/>
        </p:nvSpPr>
        <p:spPr>
          <a:xfrm>
            <a:off x="1951952" y="3119357"/>
            <a:ext cx="2302933" cy="23029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99805" y="2471969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22998" y="5413033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59574" y="3699061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320426" y="2479726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350774" y="5267420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9" name="矩形 8"/>
          <p:cNvSpPr/>
          <p:nvPr/>
        </p:nvSpPr>
        <p:spPr>
          <a:xfrm>
            <a:off x="4835899" y="2580842"/>
            <a:ext cx="6619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defRPr/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分析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  <a:r>
              <a:rPr lang="zh-CN" altLang="en-US" sz="2000" b="1" dirty="0">
                <a:cs typeface="+mn-ea"/>
                <a:sym typeface="+mn-lt"/>
              </a:rPr>
              <a:t>关键是确定△</a:t>
            </a:r>
            <a:r>
              <a:rPr lang="en-US" altLang="zh-CN" sz="2000" b="1" dirty="0">
                <a:cs typeface="+mn-ea"/>
                <a:sym typeface="+mn-lt"/>
              </a:rPr>
              <a:t>ADE</a:t>
            </a:r>
            <a:r>
              <a:rPr lang="zh-CN" altLang="en-US" sz="2000" b="1" dirty="0">
                <a:cs typeface="+mn-ea"/>
                <a:sym typeface="+mn-lt"/>
              </a:rPr>
              <a:t>三个顶点的对应点，即它们旋转后的位置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835900" y="3292089"/>
            <a:ext cx="7200514" cy="2862322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解：因为点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是旋转中心，所以它的对应点是它本身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正方形</a:t>
            </a:r>
            <a:r>
              <a:rPr lang="en-US" altLang="zh-CN" sz="2000" b="1" dirty="0">
                <a:cs typeface="+mn-ea"/>
                <a:sym typeface="+mn-lt"/>
              </a:rPr>
              <a:t>ABCD</a:t>
            </a:r>
            <a:r>
              <a:rPr lang="zh-CN" altLang="en-US" sz="2000" b="1" dirty="0">
                <a:cs typeface="+mn-ea"/>
                <a:sym typeface="+mn-lt"/>
              </a:rPr>
              <a:t>中，</a:t>
            </a:r>
            <a:r>
              <a:rPr lang="en-US" altLang="zh-CN" sz="2000" b="1" dirty="0">
                <a:cs typeface="+mn-ea"/>
                <a:sym typeface="+mn-lt"/>
              </a:rPr>
              <a:t>AD=AB</a:t>
            </a:r>
            <a:r>
              <a:rPr lang="zh-CN" altLang="en-US" sz="2000" b="1" dirty="0">
                <a:cs typeface="+mn-ea"/>
                <a:sym typeface="+mn-lt"/>
              </a:rPr>
              <a:t>，∠</a:t>
            </a:r>
            <a:r>
              <a:rPr lang="en-US" altLang="zh-CN" sz="2000" b="1" dirty="0">
                <a:cs typeface="+mn-ea"/>
                <a:sym typeface="+mn-lt"/>
              </a:rPr>
              <a:t>DAB=90°</a:t>
            </a:r>
            <a:r>
              <a:rPr lang="zh-CN" altLang="en-US" sz="2000" b="1" dirty="0">
                <a:cs typeface="+mn-ea"/>
                <a:sym typeface="+mn-lt"/>
              </a:rPr>
              <a:t>，所以旋转后</a:t>
            </a:r>
            <a:r>
              <a:rPr lang="en-US" altLang="zh-CN" sz="2000" b="1" dirty="0">
                <a:cs typeface="+mn-ea"/>
                <a:sym typeface="+mn-lt"/>
              </a:rPr>
              <a:t>D</a:t>
            </a:r>
            <a:r>
              <a:rPr lang="zh-CN" altLang="en-US" sz="2000" b="1" dirty="0">
                <a:cs typeface="+mn-ea"/>
                <a:sym typeface="+mn-lt"/>
              </a:rPr>
              <a:t>与</a:t>
            </a:r>
            <a:r>
              <a:rPr lang="en-US" altLang="zh-CN" sz="2000" b="1" dirty="0">
                <a:cs typeface="+mn-ea"/>
                <a:sym typeface="+mn-lt"/>
              </a:rPr>
              <a:t>B </a:t>
            </a: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重合。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设点</a:t>
            </a:r>
            <a:r>
              <a:rPr lang="en-US" altLang="zh-CN" sz="2000" b="1" dirty="0">
                <a:cs typeface="+mn-ea"/>
                <a:sym typeface="+mn-lt"/>
              </a:rPr>
              <a:t>E</a:t>
            </a:r>
            <a:r>
              <a:rPr lang="zh-CN" altLang="en-US" sz="2000" b="1" dirty="0">
                <a:cs typeface="+mn-ea"/>
                <a:sym typeface="+mn-lt"/>
              </a:rPr>
              <a:t>的对应点</a:t>
            </a:r>
            <a:r>
              <a:rPr lang="en-US" altLang="zh-CN" sz="2000" b="1" dirty="0">
                <a:cs typeface="+mn-ea"/>
                <a:sym typeface="+mn-lt"/>
              </a:rPr>
              <a:t>F.</a:t>
            </a:r>
          </a:p>
          <a:p>
            <a:pPr defTabSz="914400" eaLnBrk="0" hangingPunct="0">
              <a:defRPr/>
            </a:pPr>
            <a:r>
              <a:rPr lang="en-US" altLang="zh-CN" sz="2000" b="1" dirty="0">
                <a:cs typeface="+mn-ea"/>
                <a:sym typeface="+mn-lt"/>
              </a:rPr>
              <a:t>∵△ADE≌△ABF</a:t>
            </a:r>
          </a:p>
          <a:p>
            <a:pPr defTabSz="914400" eaLnBrk="0" hangingPunct="0">
              <a:defRPr/>
            </a:pPr>
            <a:r>
              <a:rPr lang="en-US" altLang="zh-CN" sz="2000" b="1" dirty="0">
                <a:cs typeface="+mn-ea"/>
                <a:sym typeface="+mn-lt"/>
              </a:rPr>
              <a:t>∴∠ABF=∠ADE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BF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DE.</a:t>
            </a:r>
            <a:r>
              <a:rPr lang="zh-CN" altLang="en-US" sz="2000" b="1" u="sng" dirty="0">
                <a:cs typeface="+mn-ea"/>
                <a:sym typeface="+mn-lt"/>
              </a:rPr>
              <a:t>     </a:t>
            </a:r>
            <a:endParaRPr lang="zh-CN" altLang="en-US" sz="2000" b="1" dirty="0">
              <a:cs typeface="+mn-ea"/>
              <a:sym typeface="+mn-lt"/>
            </a:endParaRP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因此在</a:t>
            </a:r>
            <a:r>
              <a:rPr lang="en-US" altLang="zh-CN" sz="2000" b="1" dirty="0">
                <a:cs typeface="+mn-ea"/>
                <a:sym typeface="+mn-lt"/>
              </a:rPr>
              <a:t>CB</a:t>
            </a:r>
            <a:r>
              <a:rPr lang="zh-CN" altLang="en-US" sz="2000" b="1" dirty="0">
                <a:cs typeface="+mn-ea"/>
                <a:sym typeface="+mn-lt"/>
              </a:rPr>
              <a:t>的延长线上取点</a:t>
            </a:r>
            <a:r>
              <a:rPr lang="en-US" altLang="zh-CN" sz="2000" b="1" dirty="0">
                <a:cs typeface="+mn-ea"/>
                <a:sym typeface="+mn-lt"/>
              </a:rPr>
              <a:t>F</a:t>
            </a:r>
            <a:r>
              <a:rPr lang="zh-CN" altLang="en-US" sz="2000" b="1" dirty="0">
                <a:cs typeface="+mn-ea"/>
                <a:sym typeface="+mn-lt"/>
              </a:rPr>
              <a:t>，使</a:t>
            </a:r>
            <a:r>
              <a:rPr lang="en-US" altLang="zh-CN" sz="2000" b="1" dirty="0">
                <a:cs typeface="+mn-ea"/>
                <a:sym typeface="+mn-lt"/>
              </a:rPr>
              <a:t>BF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DE,</a:t>
            </a: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则△</a:t>
            </a:r>
            <a:r>
              <a:rPr lang="en-US" altLang="zh-CN" sz="2000" b="1" dirty="0">
                <a:cs typeface="+mn-ea"/>
                <a:sym typeface="+mn-lt"/>
              </a:rPr>
              <a:t>ABF</a:t>
            </a:r>
            <a:r>
              <a:rPr lang="zh-CN" altLang="en-US" sz="2000" b="1" dirty="0">
                <a:cs typeface="+mn-ea"/>
                <a:sym typeface="+mn-lt"/>
              </a:rPr>
              <a:t>为旋转后的图形</a:t>
            </a:r>
            <a:r>
              <a:rPr lang="en-US" altLang="zh-CN" sz="2000" b="1" dirty="0">
                <a:cs typeface="+mn-ea"/>
                <a:sym typeface="+mn-lt"/>
              </a:rPr>
              <a:t>. </a:t>
            </a:r>
          </a:p>
          <a:p>
            <a:pPr defTabSz="914400" eaLnBrk="0" hangingPunct="0">
              <a:defRPr/>
            </a:pPr>
            <a:endParaRPr lang="zh-CN" altLang="en-US" sz="2000" b="1" dirty="0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-285041" y="3141936"/>
            <a:ext cx="4518821" cy="905939"/>
            <a:chOff x="-692972" y="2321363"/>
            <a:chExt cx="3389116" cy="679454"/>
          </a:xfrm>
        </p:grpSpPr>
        <p:sp>
          <p:nvSpPr>
            <p:cNvPr id="6" name="直角三角形 5"/>
            <p:cNvSpPr/>
            <p:nvPr/>
          </p:nvSpPr>
          <p:spPr>
            <a:xfrm rot="16200000" flipH="1">
              <a:off x="1511024" y="1815697"/>
              <a:ext cx="674695" cy="1695545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 rot="16200000" flipH="1">
              <a:off x="-182547" y="1810938"/>
              <a:ext cx="674695" cy="1695545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-285770" y="2235996"/>
            <a:ext cx="4518821" cy="1805533"/>
            <a:chOff x="4927300" y="3030527"/>
            <a:chExt cx="3389116" cy="1354150"/>
          </a:xfrm>
        </p:grpSpPr>
        <p:grpSp>
          <p:nvGrpSpPr>
            <p:cNvPr id="20" name="组合 19"/>
            <p:cNvGrpSpPr/>
            <p:nvPr/>
          </p:nvGrpSpPr>
          <p:grpSpPr>
            <a:xfrm>
              <a:off x="4927300" y="3705223"/>
              <a:ext cx="3389116" cy="679454"/>
              <a:chOff x="-692972" y="2321363"/>
              <a:chExt cx="3389116" cy="679454"/>
            </a:xfrm>
          </p:grpSpPr>
          <p:sp>
            <p:nvSpPr>
              <p:cNvPr id="24" name="直角三角形 23"/>
              <p:cNvSpPr/>
              <p:nvPr/>
            </p:nvSpPr>
            <p:spPr>
              <a:xfrm rot="16200000" flipH="1">
                <a:off x="1511024" y="1815697"/>
                <a:ext cx="674695" cy="1695545"/>
              </a:xfrm>
              <a:prstGeom prst="rtTriangl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直角三角形 24"/>
              <p:cNvSpPr/>
              <p:nvPr/>
            </p:nvSpPr>
            <p:spPr>
              <a:xfrm rot="16200000" flipH="1">
                <a:off x="-182547" y="1810938"/>
                <a:ext cx="674695" cy="1695545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4927300" y="3030527"/>
              <a:ext cx="3389116" cy="679454"/>
              <a:chOff x="-692972" y="2321363"/>
              <a:chExt cx="3389116" cy="679454"/>
            </a:xfrm>
          </p:grpSpPr>
          <p:sp>
            <p:nvSpPr>
              <p:cNvPr id="22" name="直角三角形 21"/>
              <p:cNvSpPr/>
              <p:nvPr/>
            </p:nvSpPr>
            <p:spPr>
              <a:xfrm rot="16200000" flipH="1">
                <a:off x="1511024" y="1815697"/>
                <a:ext cx="674695" cy="1695545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直角三角形 22"/>
              <p:cNvSpPr/>
              <p:nvPr/>
            </p:nvSpPr>
            <p:spPr>
              <a:xfrm rot="16200000" flipH="1">
                <a:off x="-182547" y="1810938"/>
                <a:ext cx="674695" cy="1695545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文本框 25"/>
          <p:cNvSpPr txBox="1"/>
          <p:nvPr/>
        </p:nvSpPr>
        <p:spPr>
          <a:xfrm>
            <a:off x="711800" y="5422291"/>
            <a:ext cx="485125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F</a:t>
            </a:r>
          </a:p>
          <a:p>
            <a:pPr algn="ctr" defTabSz="914400"/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59259" y="1287063"/>
            <a:ext cx="1015507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 如图，△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是等边三角形，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边上一点，△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经过旋转后到达△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ACE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的位置．</a:t>
            </a:r>
            <a:r>
              <a:rPr lang="zh-CN" altLang="en-US" sz="2400" b="1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2487158"/>
            <a:ext cx="7400924" cy="367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①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试说出旋转中心、旋转方向及旋转角度？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② ∠DAE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等于多少度？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③ △DAE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是什么三角形？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en-US" sz="2400" dirty="0">
                <a:solidFill>
                  <a:prstClr val="black"/>
                </a:solidFill>
                <a:cs typeface="+mn-ea"/>
                <a:sym typeface="+mn-lt"/>
              </a:rPr>
              <a:t>④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如果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的中点，那么经过上述旋转后，点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转到了什么位置？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8049376" y="3217858"/>
            <a:ext cx="3763742" cy="3360499"/>
            <a:chOff x="7473951" y="1821429"/>
            <a:chExt cx="5329767" cy="4758740"/>
          </a:xfrm>
        </p:grpSpPr>
        <p:sp>
          <p:nvSpPr>
            <p:cNvPr id="21" name="Oval 48"/>
            <p:cNvSpPr>
              <a:spLocks noChangeArrowheads="1"/>
            </p:cNvSpPr>
            <p:nvPr/>
          </p:nvSpPr>
          <p:spPr bwMode="auto">
            <a:xfrm>
              <a:off x="11531600" y="5752080"/>
              <a:ext cx="143933" cy="143933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7473951" y="1821429"/>
              <a:ext cx="5329767" cy="4758740"/>
              <a:chOff x="7473951" y="1821429"/>
              <a:chExt cx="5329767" cy="4758740"/>
            </a:xfrm>
          </p:grpSpPr>
          <p:grpSp>
            <p:nvGrpSpPr>
              <p:cNvPr id="7" name="Group 38"/>
              <p:cNvGrpSpPr/>
              <p:nvPr/>
            </p:nvGrpSpPr>
            <p:grpSpPr bwMode="auto">
              <a:xfrm>
                <a:off x="7895167" y="2386580"/>
                <a:ext cx="1837267" cy="3708400"/>
                <a:chOff x="2525" y="2055"/>
                <a:chExt cx="876" cy="1769"/>
              </a:xfrm>
            </p:grpSpPr>
            <p:sp>
              <p:nvSpPr>
                <p:cNvPr id="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083" y="2198"/>
                  <a:ext cx="318" cy="149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/>
                  <a:endParaRPr lang="zh-CN" altLang="en-US" sz="12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Line 40"/>
                <p:cNvSpPr>
                  <a:spLocks noChangeShapeType="1"/>
                </p:cNvSpPr>
                <p:nvPr/>
              </p:nvSpPr>
              <p:spPr bwMode="auto">
                <a:xfrm rot="-3600000">
                  <a:off x="2076" y="2940"/>
                  <a:ext cx="1769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/>
                  <a:endParaRPr lang="zh-CN" altLang="en-US" sz="12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Line 41"/>
                <p:cNvSpPr>
                  <a:spLocks noChangeShapeType="1"/>
                </p:cNvSpPr>
                <p:nvPr/>
              </p:nvSpPr>
              <p:spPr bwMode="auto">
                <a:xfrm>
                  <a:off x="2525" y="3699"/>
                  <a:ext cx="555" cy="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/>
                  <a:endParaRPr lang="zh-CN" altLang="en-US" sz="12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Line 33"/>
              <p:cNvSpPr>
                <a:spLocks noChangeShapeType="1"/>
              </p:cNvSpPr>
              <p:nvPr/>
            </p:nvSpPr>
            <p:spPr bwMode="auto">
              <a:xfrm>
                <a:off x="7859184" y="5847329"/>
                <a:ext cx="374226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 rot="18000000">
                <a:off x="6931025" y="4214321"/>
                <a:ext cx="374438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 rot="3600000">
                <a:off x="8780993" y="4227022"/>
                <a:ext cx="3780367" cy="211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Text Box 42"/>
              <p:cNvSpPr txBox="1">
                <a:spLocks noChangeArrowheads="1"/>
              </p:cNvSpPr>
              <p:nvPr/>
            </p:nvSpPr>
            <p:spPr bwMode="auto">
              <a:xfrm>
                <a:off x="7473951" y="5747847"/>
                <a:ext cx="770468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15" name="Oval 43"/>
              <p:cNvSpPr>
                <a:spLocks noChangeArrowheads="1"/>
              </p:cNvSpPr>
              <p:nvPr/>
            </p:nvSpPr>
            <p:spPr bwMode="auto">
              <a:xfrm>
                <a:off x="7810500" y="5752080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Text Box 44"/>
              <p:cNvSpPr txBox="1">
                <a:spLocks noChangeArrowheads="1"/>
              </p:cNvSpPr>
              <p:nvPr/>
            </p:nvSpPr>
            <p:spPr bwMode="auto">
              <a:xfrm>
                <a:off x="8820152" y="5752078"/>
                <a:ext cx="863599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17" name="Text Box 45"/>
              <p:cNvSpPr txBox="1">
                <a:spLocks noChangeArrowheads="1"/>
              </p:cNvSpPr>
              <p:nvPr/>
            </p:nvSpPr>
            <p:spPr bwMode="auto">
              <a:xfrm>
                <a:off x="11410950" y="5752080"/>
                <a:ext cx="1392768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19" name="Text Box 46"/>
              <p:cNvSpPr txBox="1">
                <a:spLocks noChangeArrowheads="1"/>
              </p:cNvSpPr>
              <p:nvPr/>
            </p:nvSpPr>
            <p:spPr bwMode="auto">
              <a:xfrm>
                <a:off x="9489017" y="1821429"/>
                <a:ext cx="1392768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20" name="Oval 47"/>
              <p:cNvSpPr>
                <a:spLocks noChangeArrowheads="1"/>
              </p:cNvSpPr>
              <p:nvPr/>
            </p:nvSpPr>
            <p:spPr bwMode="auto">
              <a:xfrm>
                <a:off x="8964084" y="5752080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Oval 58"/>
              <p:cNvSpPr>
                <a:spLocks noChangeArrowheads="1"/>
              </p:cNvSpPr>
              <p:nvPr/>
            </p:nvSpPr>
            <p:spPr bwMode="auto">
              <a:xfrm>
                <a:off x="9681634" y="2589780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Line 73"/>
              <p:cNvSpPr>
                <a:spLocks noChangeShapeType="1"/>
              </p:cNvSpPr>
              <p:nvPr/>
            </p:nvSpPr>
            <p:spPr bwMode="auto">
              <a:xfrm flipV="1">
                <a:off x="9010652" y="4797464"/>
                <a:ext cx="3168649" cy="10562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8" name="Group 71"/>
              <p:cNvGrpSpPr/>
              <p:nvPr/>
            </p:nvGrpSpPr>
            <p:grpSpPr bwMode="auto">
              <a:xfrm>
                <a:off x="11714233" y="4746314"/>
                <a:ext cx="863600" cy="969435"/>
                <a:chOff x="5308" y="2997"/>
                <a:chExt cx="408" cy="458"/>
              </a:xfrm>
            </p:grpSpPr>
            <p:sp>
              <p:nvSpPr>
                <p:cNvPr id="2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308" y="3064"/>
                  <a:ext cx="408" cy="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>
                    <a:spcBef>
                      <a:spcPct val="50000"/>
                    </a:spcBef>
                  </a:pPr>
                  <a:r>
                    <a:rPr lang="en-US" altLang="zh-CN" sz="3200" b="1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E</a:t>
                  </a:r>
                </a:p>
              </p:txBody>
            </p:sp>
            <p:sp>
              <p:nvSpPr>
                <p:cNvPr id="30" name="Oval 54"/>
                <p:cNvSpPr>
                  <a:spLocks noChangeArrowheads="1"/>
                </p:cNvSpPr>
                <p:nvPr/>
              </p:nvSpPr>
              <p:spPr bwMode="auto">
                <a:xfrm>
                  <a:off x="5444" y="2997"/>
                  <a:ext cx="68" cy="68"/>
                </a:xfrm>
                <a:prstGeom prst="ellipse">
                  <a:avLst/>
                </a:prstGeom>
                <a:solidFill>
                  <a:srgbClr val="CCECFF"/>
                </a:solidFill>
                <a:ln w="28575">
                  <a:solidFill>
                    <a:srgbClr val="000000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 sz="1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Line 73"/>
              <p:cNvSpPr>
                <a:spLocks noChangeShapeType="1"/>
              </p:cNvSpPr>
              <p:nvPr/>
            </p:nvSpPr>
            <p:spPr bwMode="auto">
              <a:xfrm>
                <a:off x="9866983" y="2707886"/>
                <a:ext cx="2176851" cy="20707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Oval 58"/>
              <p:cNvSpPr>
                <a:spLocks noChangeArrowheads="1"/>
              </p:cNvSpPr>
              <p:nvPr/>
            </p:nvSpPr>
            <p:spPr bwMode="auto">
              <a:xfrm>
                <a:off x="8644516" y="4255455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Text Box 44"/>
              <p:cNvSpPr txBox="1">
                <a:spLocks noChangeArrowheads="1"/>
              </p:cNvSpPr>
              <p:nvPr/>
            </p:nvSpPr>
            <p:spPr bwMode="auto">
              <a:xfrm>
                <a:off x="8147052" y="3499947"/>
                <a:ext cx="863599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M</a:t>
                </a:r>
              </a:p>
            </p:txBody>
          </p:sp>
        </p:grpSp>
      </p:grpSp>
      <p:sp>
        <p:nvSpPr>
          <p:cNvPr id="34" name="文本框 33"/>
          <p:cNvSpPr txBox="1"/>
          <p:nvPr/>
        </p:nvSpPr>
        <p:spPr>
          <a:xfrm>
            <a:off x="6874487" y="2796319"/>
            <a:ext cx="3503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、逆时针、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60°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084425" y="3540015"/>
            <a:ext cx="984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60°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823908" y="5695958"/>
            <a:ext cx="2249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边中点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534947" y="4255454"/>
            <a:ext cx="2249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等边三角形</a:t>
            </a:r>
          </a:p>
        </p:txBody>
      </p:sp>
      <p:sp>
        <p:nvSpPr>
          <p:cNvPr id="38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9638" y="1233073"/>
            <a:ext cx="1073467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如图，△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是等边三角形，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边上的中点，△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经过旋转后到达△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ACE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的位置，那么</a:t>
            </a:r>
          </a:p>
        </p:txBody>
      </p:sp>
      <p:sp>
        <p:nvSpPr>
          <p:cNvPr id="5" name="矩形 4"/>
          <p:cNvSpPr/>
          <p:nvPr/>
        </p:nvSpPr>
        <p:spPr>
          <a:xfrm>
            <a:off x="720846" y="2536325"/>
            <a:ext cx="8411632" cy="369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）旋转中心是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的对应点分别是点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）线段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的对应线段分别是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的对应角是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）旋转角度为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ACE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的形状为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_____________;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" name="Group 36"/>
          <p:cNvGrpSpPr/>
          <p:nvPr/>
        </p:nvGrpSpPr>
        <p:grpSpPr bwMode="auto">
          <a:xfrm>
            <a:off x="8113185" y="2652186"/>
            <a:ext cx="3700231" cy="3159807"/>
            <a:chOff x="2971" y="2704"/>
            <a:chExt cx="2140" cy="1630"/>
          </a:xfrm>
        </p:grpSpPr>
        <p:grpSp>
          <p:nvGrpSpPr>
            <p:cNvPr id="8" name="Group 21"/>
            <p:cNvGrpSpPr/>
            <p:nvPr/>
          </p:nvGrpSpPr>
          <p:grpSpPr bwMode="auto">
            <a:xfrm>
              <a:off x="3243" y="2976"/>
              <a:ext cx="1553" cy="1098"/>
              <a:chOff x="2653" y="2976"/>
              <a:chExt cx="1553" cy="1098"/>
            </a:xfrm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2653" y="2976"/>
                <a:ext cx="1270" cy="109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zh-CN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AutoShape 19"/>
              <p:cNvSpPr>
                <a:spLocks noChangeArrowheads="1"/>
              </p:cNvSpPr>
              <p:nvPr/>
            </p:nvSpPr>
            <p:spPr bwMode="auto">
              <a:xfrm flipH="1">
                <a:off x="2653" y="2976"/>
                <a:ext cx="635" cy="1097"/>
              </a:xfrm>
              <a:prstGeom prst="rtTriangle">
                <a:avLst/>
              </a:prstGeom>
              <a:noFill/>
              <a:ln w="19050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zh-CN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AutoShape 20"/>
              <p:cNvSpPr>
                <a:spLocks noChangeArrowheads="1"/>
              </p:cNvSpPr>
              <p:nvPr/>
            </p:nvSpPr>
            <p:spPr bwMode="auto">
              <a:xfrm rot="18054996" flipH="1">
                <a:off x="3291" y="2929"/>
                <a:ext cx="638" cy="1193"/>
              </a:xfrm>
              <a:prstGeom prst="rtTriangle">
                <a:avLst/>
              </a:prstGeom>
              <a:noFill/>
              <a:ln w="19050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zh-CN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3742" y="2704"/>
              <a:ext cx="26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971" y="3929"/>
              <a:ext cx="26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4558" y="3929"/>
              <a:ext cx="27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Text Box 34"/>
            <p:cNvSpPr txBox="1">
              <a:spLocks noChangeArrowheads="1"/>
            </p:cNvSpPr>
            <p:nvPr/>
          </p:nvSpPr>
          <p:spPr bwMode="auto">
            <a:xfrm>
              <a:off x="3742" y="4032"/>
              <a:ext cx="27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3" name="Text Box 35"/>
            <p:cNvSpPr txBox="1">
              <a:spLocks noChangeArrowheads="1"/>
            </p:cNvSpPr>
            <p:nvPr/>
          </p:nvSpPr>
          <p:spPr bwMode="auto">
            <a:xfrm>
              <a:off x="4846" y="3351"/>
              <a:ext cx="26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E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578357" y="2713908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97461" y="3288261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和点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580926" y="3939950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AC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CE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EA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886259" y="4576306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ACE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35939" y="5201156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60°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87909" y="5748071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直角三角形</a:t>
            </a:r>
          </a:p>
        </p:txBody>
      </p:sp>
      <p:sp>
        <p:nvSpPr>
          <p:cNvPr id="24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9854" y="1384271"/>
            <a:ext cx="10401301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如图，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是等边△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内一点，将△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ADC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绕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点逆时针旋转，使得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两点的对应点分别为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，则旋转角为多少度？图中除△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外，还有别的等边三角形吗？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15" y="2619417"/>
            <a:ext cx="3801533" cy="397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7016955" y="4356528"/>
            <a:ext cx="224927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△</a:t>
            </a:r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DEC</a:t>
            </a:r>
            <a:endParaRPr lang="zh-CN" altLang="en-US" sz="26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占位符 4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t="17135" r="30945"/>
          <a:stretch>
            <a:fillRect/>
          </a:stretch>
        </p:blipFill>
        <p:spPr>
          <a:xfrm>
            <a:off x="5610225" y="3567112"/>
            <a:ext cx="6581776" cy="6581776"/>
          </a:xfrm>
          <a:ln>
            <a:solidFill>
              <a:srgbClr val="EE6464"/>
            </a:solidFill>
          </a:ln>
        </p:spPr>
      </p:pic>
      <p:grpSp>
        <p:nvGrpSpPr>
          <p:cNvPr id="4" name="Group 3"/>
          <p:cNvGrpSpPr/>
          <p:nvPr/>
        </p:nvGrpSpPr>
        <p:grpSpPr>
          <a:xfrm>
            <a:off x="8901113" y="530372"/>
            <a:ext cx="3036740" cy="3036740"/>
            <a:chOff x="4019550" y="500204"/>
            <a:chExt cx="1562100" cy="1562100"/>
          </a:xfrm>
        </p:grpSpPr>
        <p:sp>
          <p:nvSpPr>
            <p:cNvPr id="5" name="Oval 4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927079" y="-927079"/>
            <a:ext cx="1854158" cy="1854158"/>
            <a:chOff x="4019550" y="500204"/>
            <a:chExt cx="1562100" cy="1562100"/>
          </a:xfrm>
        </p:grpSpPr>
        <p:sp>
          <p:nvSpPr>
            <p:cNvPr id="9" name="Oval 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6806687" y="3097088"/>
            <a:ext cx="1739900" cy="17399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: Shape 34"/>
          <p:cNvSpPr/>
          <p:nvPr/>
        </p:nvSpPr>
        <p:spPr bwMode="auto">
          <a:xfrm>
            <a:off x="7174145" y="3463222"/>
            <a:ext cx="1004984" cy="1007632"/>
          </a:xfrm>
          <a:custGeom>
            <a:avLst/>
            <a:gdLst>
              <a:gd name="connsiteX0" fmla="*/ 304568 w 586903"/>
              <a:gd name="connsiteY0" fmla="*/ 168939 h 588448"/>
              <a:gd name="connsiteX1" fmla="*/ 309784 w 586903"/>
              <a:gd name="connsiteY1" fmla="*/ 168939 h 588448"/>
              <a:gd name="connsiteX2" fmla="*/ 419322 w 586903"/>
              <a:gd name="connsiteY2" fmla="*/ 284406 h 588448"/>
              <a:gd name="connsiteX3" fmla="*/ 283704 w 586903"/>
              <a:gd name="connsiteY3" fmla="*/ 420866 h 588448"/>
              <a:gd name="connsiteX4" fmla="*/ 168950 w 586903"/>
              <a:gd name="connsiteY4" fmla="*/ 310648 h 588448"/>
              <a:gd name="connsiteX5" fmla="*/ 168950 w 586903"/>
              <a:gd name="connsiteY5" fmla="*/ 305399 h 588448"/>
              <a:gd name="connsiteX6" fmla="*/ 205463 w 586903"/>
              <a:gd name="connsiteY6" fmla="*/ 289654 h 588448"/>
              <a:gd name="connsiteX7" fmla="*/ 210679 w 586903"/>
              <a:gd name="connsiteY7" fmla="*/ 302775 h 588448"/>
              <a:gd name="connsiteX8" fmla="*/ 312392 w 586903"/>
              <a:gd name="connsiteY8" fmla="*/ 376254 h 588448"/>
              <a:gd name="connsiteX9" fmla="*/ 374985 w 586903"/>
              <a:gd name="connsiteY9" fmla="*/ 310648 h 588448"/>
              <a:gd name="connsiteX10" fmla="*/ 301960 w 586903"/>
              <a:gd name="connsiteY10" fmla="*/ 210927 h 588448"/>
              <a:gd name="connsiteX11" fmla="*/ 288920 w 586903"/>
              <a:gd name="connsiteY11" fmla="*/ 205679 h 588448"/>
              <a:gd name="connsiteX12" fmla="*/ 304568 w 586903"/>
              <a:gd name="connsiteY12" fmla="*/ 168939 h 588448"/>
              <a:gd name="connsiteX13" fmla="*/ 312916 w 586903"/>
              <a:gd name="connsiteY13" fmla="*/ 84247 h 588448"/>
              <a:gd name="connsiteX14" fmla="*/ 503455 w 586903"/>
              <a:gd name="connsiteY14" fmla="*/ 283357 h 588448"/>
              <a:gd name="connsiteX15" fmla="*/ 284205 w 586903"/>
              <a:gd name="connsiteY15" fmla="*/ 503426 h 588448"/>
              <a:gd name="connsiteX16" fmla="*/ 85835 w 586903"/>
              <a:gd name="connsiteY16" fmla="*/ 312175 h 588448"/>
              <a:gd name="connsiteX17" fmla="*/ 98886 w 586903"/>
              <a:gd name="connsiteY17" fmla="*/ 223100 h 588448"/>
              <a:gd name="connsiteX18" fmla="*/ 132818 w 586903"/>
              <a:gd name="connsiteY18" fmla="*/ 215240 h 588448"/>
              <a:gd name="connsiteX19" fmla="*/ 138038 w 586903"/>
              <a:gd name="connsiteY19" fmla="*/ 236199 h 588448"/>
              <a:gd name="connsiteX20" fmla="*/ 130207 w 586903"/>
              <a:gd name="connsiteY20" fmla="*/ 317415 h 588448"/>
              <a:gd name="connsiteX21" fmla="*/ 273764 w 586903"/>
              <a:gd name="connsiteY21" fmla="*/ 461508 h 588448"/>
              <a:gd name="connsiteX22" fmla="*/ 461693 w 586903"/>
              <a:gd name="connsiteY22" fmla="*/ 272877 h 588448"/>
              <a:gd name="connsiteX23" fmla="*/ 318136 w 586903"/>
              <a:gd name="connsiteY23" fmla="*/ 128785 h 588448"/>
              <a:gd name="connsiteX24" fmla="*/ 237222 w 586903"/>
              <a:gd name="connsiteY24" fmla="*/ 136644 h 588448"/>
              <a:gd name="connsiteX25" fmla="*/ 216341 w 586903"/>
              <a:gd name="connsiteY25" fmla="*/ 131405 h 588448"/>
              <a:gd name="connsiteX26" fmla="*/ 224172 w 586903"/>
              <a:gd name="connsiteY26" fmla="*/ 97346 h 588448"/>
              <a:gd name="connsiteX27" fmla="*/ 312916 w 586903"/>
              <a:gd name="connsiteY27" fmla="*/ 84247 h 588448"/>
              <a:gd name="connsiteX28" fmla="*/ 62840 w 586903"/>
              <a:gd name="connsiteY28" fmla="*/ 3320 h 588448"/>
              <a:gd name="connsiteX29" fmla="*/ 74936 w 586903"/>
              <a:gd name="connsiteY29" fmla="*/ 4299 h 588448"/>
              <a:gd name="connsiteX30" fmla="*/ 114168 w 586903"/>
              <a:gd name="connsiteY30" fmla="*/ 43462 h 588448"/>
              <a:gd name="connsiteX31" fmla="*/ 127246 w 586903"/>
              <a:gd name="connsiteY31" fmla="*/ 74792 h 588448"/>
              <a:gd name="connsiteX32" fmla="*/ 142938 w 586903"/>
              <a:gd name="connsiteY32" fmla="*/ 113955 h 588448"/>
              <a:gd name="connsiteX33" fmla="*/ 307713 w 586903"/>
              <a:gd name="connsiteY33" fmla="*/ 278438 h 588448"/>
              <a:gd name="connsiteX34" fmla="*/ 310329 w 586903"/>
              <a:gd name="connsiteY34" fmla="*/ 307158 h 588448"/>
              <a:gd name="connsiteX35" fmla="*/ 294636 w 586903"/>
              <a:gd name="connsiteY35" fmla="*/ 314990 h 588448"/>
              <a:gd name="connsiteX36" fmla="*/ 278943 w 586903"/>
              <a:gd name="connsiteY36" fmla="*/ 309769 h 588448"/>
              <a:gd name="connsiteX37" fmla="*/ 114168 w 586903"/>
              <a:gd name="connsiteY37" fmla="*/ 142674 h 588448"/>
              <a:gd name="connsiteX38" fmla="*/ 74936 w 586903"/>
              <a:gd name="connsiteY38" fmla="*/ 127009 h 588448"/>
              <a:gd name="connsiteX39" fmla="*/ 43550 w 586903"/>
              <a:gd name="connsiteY39" fmla="*/ 113955 h 588448"/>
              <a:gd name="connsiteX40" fmla="*/ 4318 w 586903"/>
              <a:gd name="connsiteY40" fmla="*/ 74792 h 588448"/>
              <a:gd name="connsiteX41" fmla="*/ 12165 w 586903"/>
              <a:gd name="connsiteY41" fmla="*/ 56516 h 588448"/>
              <a:gd name="connsiteX42" fmla="*/ 46166 w 586903"/>
              <a:gd name="connsiteY42" fmla="*/ 56516 h 588448"/>
              <a:gd name="connsiteX43" fmla="*/ 56628 w 586903"/>
              <a:gd name="connsiteY43" fmla="*/ 46073 h 588448"/>
              <a:gd name="connsiteX44" fmla="*/ 56628 w 586903"/>
              <a:gd name="connsiteY44" fmla="*/ 12131 h 588448"/>
              <a:gd name="connsiteX45" fmla="*/ 62840 w 586903"/>
              <a:gd name="connsiteY45" fmla="*/ 3320 h 588448"/>
              <a:gd name="connsiteX46" fmla="*/ 322346 w 586903"/>
              <a:gd name="connsiteY46" fmla="*/ 1139 h 588448"/>
              <a:gd name="connsiteX47" fmla="*/ 586105 w 586903"/>
              <a:gd name="connsiteY47" fmla="*/ 270829 h 588448"/>
              <a:gd name="connsiteX48" fmla="*/ 270117 w 586903"/>
              <a:gd name="connsiteY48" fmla="*/ 587648 h 588448"/>
              <a:gd name="connsiteX49" fmla="*/ 1135 w 586903"/>
              <a:gd name="connsiteY49" fmla="*/ 323196 h 588448"/>
              <a:gd name="connsiteX50" fmla="*/ 35084 w 586903"/>
              <a:gd name="connsiteY50" fmla="*/ 158240 h 588448"/>
              <a:gd name="connsiteX51" fmla="*/ 69033 w 586903"/>
              <a:gd name="connsiteY51" fmla="*/ 153003 h 588448"/>
              <a:gd name="connsiteX52" fmla="*/ 71645 w 586903"/>
              <a:gd name="connsiteY52" fmla="*/ 176568 h 588448"/>
              <a:gd name="connsiteX53" fmla="*/ 45530 w 586903"/>
              <a:gd name="connsiteY53" fmla="*/ 325814 h 588448"/>
              <a:gd name="connsiteX54" fmla="*/ 262282 w 586903"/>
              <a:gd name="connsiteY54" fmla="*/ 543137 h 588448"/>
              <a:gd name="connsiteX55" fmla="*/ 541710 w 586903"/>
              <a:gd name="connsiteY55" fmla="*/ 262974 h 588448"/>
              <a:gd name="connsiteX56" fmla="*/ 324958 w 586903"/>
              <a:gd name="connsiteY56" fmla="*/ 45651 h 588448"/>
              <a:gd name="connsiteX57" fmla="*/ 176104 w 586903"/>
              <a:gd name="connsiteY57" fmla="*/ 71834 h 588448"/>
              <a:gd name="connsiteX58" fmla="*/ 152601 w 586903"/>
              <a:gd name="connsiteY58" fmla="*/ 69216 h 588448"/>
              <a:gd name="connsiteX59" fmla="*/ 157823 w 586903"/>
              <a:gd name="connsiteY59" fmla="*/ 35177 h 588448"/>
              <a:gd name="connsiteX60" fmla="*/ 322346 w 586903"/>
              <a:gd name="connsiteY60" fmla="*/ 1139 h 5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6903" h="588448">
                <a:moveTo>
                  <a:pt x="304568" y="168939"/>
                </a:moveTo>
                <a:cubicBezTo>
                  <a:pt x="307176" y="168939"/>
                  <a:pt x="309784" y="168939"/>
                  <a:pt x="309784" y="168939"/>
                </a:cubicBezTo>
                <a:cubicBezTo>
                  <a:pt x="369769" y="176812"/>
                  <a:pt x="414106" y="226672"/>
                  <a:pt x="419322" y="284406"/>
                </a:cubicBezTo>
                <a:cubicBezTo>
                  <a:pt x="424538" y="363133"/>
                  <a:pt x="361945" y="426114"/>
                  <a:pt x="283704" y="420866"/>
                </a:cubicBezTo>
                <a:cubicBezTo>
                  <a:pt x="226327" y="415617"/>
                  <a:pt x="176774" y="371005"/>
                  <a:pt x="168950" y="310648"/>
                </a:cubicBezTo>
                <a:cubicBezTo>
                  <a:pt x="168950" y="310648"/>
                  <a:pt x="168950" y="308024"/>
                  <a:pt x="168950" y="305399"/>
                </a:cubicBezTo>
                <a:cubicBezTo>
                  <a:pt x="168950" y="287030"/>
                  <a:pt x="189815" y="273909"/>
                  <a:pt x="205463" y="289654"/>
                </a:cubicBezTo>
                <a:cubicBezTo>
                  <a:pt x="208071" y="292278"/>
                  <a:pt x="210679" y="297527"/>
                  <a:pt x="210679" y="302775"/>
                </a:cubicBezTo>
                <a:cubicBezTo>
                  <a:pt x="215895" y="350011"/>
                  <a:pt x="260232" y="386751"/>
                  <a:pt x="312392" y="376254"/>
                </a:cubicBezTo>
                <a:cubicBezTo>
                  <a:pt x="346297" y="371005"/>
                  <a:pt x="369769" y="344763"/>
                  <a:pt x="374985" y="310648"/>
                </a:cubicBezTo>
                <a:cubicBezTo>
                  <a:pt x="385418" y="260787"/>
                  <a:pt x="348905" y="216175"/>
                  <a:pt x="301960" y="210927"/>
                </a:cubicBezTo>
                <a:cubicBezTo>
                  <a:pt x="296744" y="210927"/>
                  <a:pt x="291528" y="208303"/>
                  <a:pt x="288920" y="205679"/>
                </a:cubicBezTo>
                <a:cubicBezTo>
                  <a:pt x="273272" y="189933"/>
                  <a:pt x="286312" y="168939"/>
                  <a:pt x="304568" y="168939"/>
                </a:cubicBezTo>
                <a:close/>
                <a:moveTo>
                  <a:pt x="312916" y="84247"/>
                </a:moveTo>
                <a:cubicBezTo>
                  <a:pt x="417321" y="94727"/>
                  <a:pt x="498235" y="181182"/>
                  <a:pt x="503455" y="283357"/>
                </a:cubicBezTo>
                <a:cubicBezTo>
                  <a:pt x="508675" y="406490"/>
                  <a:pt x="406880" y="508665"/>
                  <a:pt x="284205" y="503426"/>
                </a:cubicBezTo>
                <a:cubicBezTo>
                  <a:pt x="182410" y="498186"/>
                  <a:pt x="96276" y="416970"/>
                  <a:pt x="85835" y="312175"/>
                </a:cubicBezTo>
                <a:cubicBezTo>
                  <a:pt x="83225" y="280737"/>
                  <a:pt x="88445" y="249299"/>
                  <a:pt x="98886" y="223100"/>
                </a:cubicBezTo>
                <a:cubicBezTo>
                  <a:pt x="104106" y="207381"/>
                  <a:pt x="122377" y="204761"/>
                  <a:pt x="132818" y="215240"/>
                </a:cubicBezTo>
                <a:cubicBezTo>
                  <a:pt x="138038" y="220480"/>
                  <a:pt x="140648" y="228340"/>
                  <a:pt x="138038" y="236199"/>
                </a:cubicBezTo>
                <a:cubicBezTo>
                  <a:pt x="127597" y="262398"/>
                  <a:pt x="124987" y="288597"/>
                  <a:pt x="130207" y="317415"/>
                </a:cubicBezTo>
                <a:cubicBezTo>
                  <a:pt x="140648" y="390771"/>
                  <a:pt x="200681" y="451028"/>
                  <a:pt x="273764" y="461508"/>
                </a:cubicBezTo>
                <a:cubicBezTo>
                  <a:pt x="383389" y="471987"/>
                  <a:pt x="472134" y="382912"/>
                  <a:pt x="461693" y="272877"/>
                </a:cubicBezTo>
                <a:cubicBezTo>
                  <a:pt x="451253" y="199521"/>
                  <a:pt x="391220" y="139264"/>
                  <a:pt x="318136" y="128785"/>
                </a:cubicBezTo>
                <a:cubicBezTo>
                  <a:pt x="289425" y="123545"/>
                  <a:pt x="263324" y="126165"/>
                  <a:pt x="237222" y="136644"/>
                </a:cubicBezTo>
                <a:cubicBezTo>
                  <a:pt x="229392" y="139264"/>
                  <a:pt x="221562" y="136644"/>
                  <a:pt x="216341" y="131405"/>
                </a:cubicBezTo>
                <a:cubicBezTo>
                  <a:pt x="205901" y="120925"/>
                  <a:pt x="208511" y="102586"/>
                  <a:pt x="224172" y="97346"/>
                </a:cubicBezTo>
                <a:cubicBezTo>
                  <a:pt x="250273" y="86867"/>
                  <a:pt x="281595" y="81627"/>
                  <a:pt x="312916" y="84247"/>
                </a:cubicBezTo>
                <a:close/>
                <a:moveTo>
                  <a:pt x="62840" y="3320"/>
                </a:moveTo>
                <a:cubicBezTo>
                  <a:pt x="66436" y="1688"/>
                  <a:pt x="71013" y="1688"/>
                  <a:pt x="74936" y="4299"/>
                </a:cubicBezTo>
                <a:cubicBezTo>
                  <a:pt x="74936" y="4299"/>
                  <a:pt x="74936" y="4299"/>
                  <a:pt x="114168" y="43462"/>
                </a:cubicBezTo>
                <a:cubicBezTo>
                  <a:pt x="122015" y="53905"/>
                  <a:pt x="127246" y="64349"/>
                  <a:pt x="127246" y="74792"/>
                </a:cubicBezTo>
                <a:cubicBezTo>
                  <a:pt x="127246" y="90457"/>
                  <a:pt x="132476" y="103511"/>
                  <a:pt x="142938" y="113955"/>
                </a:cubicBezTo>
                <a:cubicBezTo>
                  <a:pt x="142938" y="113955"/>
                  <a:pt x="142938" y="113955"/>
                  <a:pt x="307713" y="278438"/>
                </a:cubicBezTo>
                <a:cubicBezTo>
                  <a:pt x="315560" y="286271"/>
                  <a:pt x="318175" y="299325"/>
                  <a:pt x="310329" y="307158"/>
                </a:cubicBezTo>
                <a:cubicBezTo>
                  <a:pt x="305098" y="312379"/>
                  <a:pt x="299867" y="314990"/>
                  <a:pt x="294636" y="314990"/>
                </a:cubicBezTo>
                <a:cubicBezTo>
                  <a:pt x="289405" y="314990"/>
                  <a:pt x="284174" y="312379"/>
                  <a:pt x="278943" y="309769"/>
                </a:cubicBezTo>
                <a:cubicBezTo>
                  <a:pt x="278943" y="309769"/>
                  <a:pt x="278943" y="309769"/>
                  <a:pt x="114168" y="142674"/>
                </a:cubicBezTo>
                <a:cubicBezTo>
                  <a:pt x="103706" y="132231"/>
                  <a:pt x="90629" y="127009"/>
                  <a:pt x="74936" y="127009"/>
                </a:cubicBezTo>
                <a:cubicBezTo>
                  <a:pt x="64474" y="127009"/>
                  <a:pt x="54012" y="121787"/>
                  <a:pt x="43550" y="113955"/>
                </a:cubicBezTo>
                <a:lnTo>
                  <a:pt x="4318" y="74792"/>
                </a:lnTo>
                <a:cubicBezTo>
                  <a:pt x="-913" y="66959"/>
                  <a:pt x="4318" y="56516"/>
                  <a:pt x="12165" y="56516"/>
                </a:cubicBezTo>
                <a:cubicBezTo>
                  <a:pt x="12165" y="56516"/>
                  <a:pt x="12165" y="56516"/>
                  <a:pt x="46166" y="56516"/>
                </a:cubicBezTo>
                <a:cubicBezTo>
                  <a:pt x="54012" y="56516"/>
                  <a:pt x="56628" y="53905"/>
                  <a:pt x="56628" y="46073"/>
                </a:cubicBezTo>
                <a:cubicBezTo>
                  <a:pt x="56628" y="46073"/>
                  <a:pt x="56628" y="46073"/>
                  <a:pt x="56628" y="12131"/>
                </a:cubicBezTo>
                <a:cubicBezTo>
                  <a:pt x="56628" y="8215"/>
                  <a:pt x="59243" y="4952"/>
                  <a:pt x="62840" y="3320"/>
                </a:cubicBezTo>
                <a:close/>
                <a:moveTo>
                  <a:pt x="322346" y="1139"/>
                </a:moveTo>
                <a:cubicBezTo>
                  <a:pt x="460754" y="14231"/>
                  <a:pt x="573048" y="129438"/>
                  <a:pt x="586105" y="270829"/>
                </a:cubicBezTo>
                <a:cubicBezTo>
                  <a:pt x="599162" y="451494"/>
                  <a:pt x="450308" y="600740"/>
                  <a:pt x="270117" y="587648"/>
                </a:cubicBezTo>
                <a:cubicBezTo>
                  <a:pt x="129097" y="574557"/>
                  <a:pt x="14193" y="461968"/>
                  <a:pt x="1135" y="323196"/>
                </a:cubicBezTo>
                <a:cubicBezTo>
                  <a:pt x="-4088" y="262974"/>
                  <a:pt x="8970" y="205370"/>
                  <a:pt x="35084" y="158240"/>
                </a:cubicBezTo>
                <a:cubicBezTo>
                  <a:pt x="42919" y="145148"/>
                  <a:pt x="58588" y="142530"/>
                  <a:pt x="69033" y="153003"/>
                </a:cubicBezTo>
                <a:cubicBezTo>
                  <a:pt x="74256" y="158240"/>
                  <a:pt x="76868" y="168713"/>
                  <a:pt x="71645" y="176568"/>
                </a:cubicBezTo>
                <a:cubicBezTo>
                  <a:pt x="48142" y="221080"/>
                  <a:pt x="37696" y="270829"/>
                  <a:pt x="45530" y="325814"/>
                </a:cubicBezTo>
                <a:cubicBezTo>
                  <a:pt x="58588" y="438403"/>
                  <a:pt x="147378" y="530045"/>
                  <a:pt x="262282" y="543137"/>
                </a:cubicBezTo>
                <a:cubicBezTo>
                  <a:pt x="424194" y="564083"/>
                  <a:pt x="562602" y="425311"/>
                  <a:pt x="541710" y="262974"/>
                </a:cubicBezTo>
                <a:cubicBezTo>
                  <a:pt x="528652" y="147766"/>
                  <a:pt x="437251" y="58743"/>
                  <a:pt x="324958" y="45651"/>
                </a:cubicBezTo>
                <a:cubicBezTo>
                  <a:pt x="270117" y="37796"/>
                  <a:pt x="220499" y="48269"/>
                  <a:pt x="176104" y="71834"/>
                </a:cubicBezTo>
                <a:cubicBezTo>
                  <a:pt x="168269" y="77071"/>
                  <a:pt x="157823" y="74453"/>
                  <a:pt x="152601" y="69216"/>
                </a:cubicBezTo>
                <a:cubicBezTo>
                  <a:pt x="142155" y="58743"/>
                  <a:pt x="144766" y="43032"/>
                  <a:pt x="157823" y="35177"/>
                </a:cubicBezTo>
                <a:cubicBezTo>
                  <a:pt x="204830" y="8994"/>
                  <a:pt x="262282" y="-4098"/>
                  <a:pt x="322346" y="1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矩形: 圆角 49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904935" y="2484979"/>
            <a:ext cx="6024963" cy="1266153"/>
            <a:chOff x="1538929" y="2802479"/>
            <a:chExt cx="6024963" cy="1266153"/>
          </a:xfrm>
        </p:grpSpPr>
        <p:sp>
          <p:nvSpPr>
            <p:cNvPr id="53" name="矩形 52"/>
            <p:cNvSpPr/>
            <p:nvPr/>
          </p:nvSpPr>
          <p:spPr bwMode="auto">
            <a:xfrm>
              <a:off x="1538929" y="2802479"/>
              <a:ext cx="602496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56" name="矩形 55"/>
          <p:cNvSpPr/>
          <p:nvPr/>
        </p:nvSpPr>
        <p:spPr bwMode="auto">
          <a:xfrm>
            <a:off x="899268" y="1876456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认识旋转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熟悉现实生活中的旋转现象。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理解图形旋转的基本性质。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分析研究旋转现象，探索旋转的性质。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图形旋转的变换关系。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05908" y="4180088"/>
            <a:ext cx="25117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电风扇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10389" y="4180088"/>
            <a:ext cx="25117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摩天轮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900086" y="4180088"/>
            <a:ext cx="173082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时钟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780475" y="4871036"/>
            <a:ext cx="590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观察这些图形，你发现了什么？</a:t>
            </a:r>
          </a:p>
        </p:txBody>
      </p:sp>
      <p:sp>
        <p:nvSpPr>
          <p:cNvPr id="20" name="矩形 19"/>
          <p:cNvSpPr/>
          <p:nvPr/>
        </p:nvSpPr>
        <p:spPr>
          <a:xfrm>
            <a:off x="3427611" y="5643434"/>
            <a:ext cx="4605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kumimoji="1" lang="zh-CN" altLang="en-US" sz="2400" b="1" dirty="0">
                <a:cs typeface="+mn-ea"/>
                <a:sym typeface="+mn-lt"/>
              </a:rPr>
              <a:t>一个图形沿某个方向绕定点转动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6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生活中常见的旋转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20" y="1473564"/>
            <a:ext cx="2918712" cy="2191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06" y="1473200"/>
            <a:ext cx="3275104" cy="2183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49" y="1473200"/>
            <a:ext cx="3275104" cy="2183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9" grpId="0"/>
      <p:bldP spid="2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87354" y="1197734"/>
            <a:ext cx="10201201" cy="98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在平面内，把一个平面图形绕着平面内一个定点沿某一方向转动一个角度，就叫做</a:t>
            </a:r>
            <a:r>
              <a:rPr lang="zh-CN" altLang="en-US" sz="2000" b="1" u="sng" dirty="0">
                <a:latin typeface="+mn-lt"/>
                <a:ea typeface="+mn-ea"/>
                <a:cs typeface="+mn-ea"/>
                <a:sym typeface="+mn-lt"/>
              </a:rPr>
              <a:t>图形的旋转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．这个定点叫做</a:t>
            </a:r>
            <a:r>
              <a:rPr lang="zh-CN" altLang="en-US" sz="2000" b="1" u="sng" dirty="0">
                <a:latin typeface="+mn-lt"/>
                <a:ea typeface="+mn-ea"/>
                <a:cs typeface="+mn-ea"/>
                <a:sym typeface="+mn-lt"/>
              </a:rPr>
              <a:t>旋转中心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．转动的角叫做</a:t>
            </a:r>
            <a:r>
              <a:rPr lang="zh-CN" altLang="en-US" sz="2000" b="1" u="sng" dirty="0">
                <a:latin typeface="+mn-lt"/>
                <a:ea typeface="+mn-ea"/>
                <a:cs typeface="+mn-ea"/>
                <a:sym typeface="+mn-lt"/>
              </a:rPr>
              <a:t>旋转角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23" name="Group 67"/>
          <p:cNvGrpSpPr/>
          <p:nvPr/>
        </p:nvGrpSpPr>
        <p:grpSpPr bwMode="auto">
          <a:xfrm>
            <a:off x="887354" y="2951480"/>
            <a:ext cx="3168649" cy="3168649"/>
            <a:chOff x="431" y="1434"/>
            <a:chExt cx="1860" cy="1860"/>
          </a:xfrm>
        </p:grpSpPr>
        <p:grpSp>
          <p:nvGrpSpPr>
            <p:cNvPr id="24" name="Group 68"/>
            <p:cNvGrpSpPr/>
            <p:nvPr/>
          </p:nvGrpSpPr>
          <p:grpSpPr bwMode="auto">
            <a:xfrm>
              <a:off x="431" y="1434"/>
              <a:ext cx="1860" cy="1860"/>
              <a:chOff x="431" y="1434"/>
              <a:chExt cx="1860" cy="1860"/>
            </a:xfrm>
          </p:grpSpPr>
          <p:sp>
            <p:nvSpPr>
              <p:cNvPr id="40" name="Oval 69"/>
              <p:cNvSpPr>
                <a:spLocks noChangeArrowheads="1"/>
              </p:cNvSpPr>
              <p:nvPr/>
            </p:nvSpPr>
            <p:spPr bwMode="auto">
              <a:xfrm>
                <a:off x="431" y="1434"/>
                <a:ext cx="1860" cy="186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1303" y="1495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460" y="2318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Oval 72"/>
              <p:cNvSpPr>
                <a:spLocks noChangeArrowheads="1"/>
              </p:cNvSpPr>
              <p:nvPr/>
            </p:nvSpPr>
            <p:spPr bwMode="auto">
              <a:xfrm>
                <a:off x="1739" y="1648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Oval 73"/>
              <p:cNvSpPr>
                <a:spLocks noChangeArrowheads="1"/>
              </p:cNvSpPr>
              <p:nvPr/>
            </p:nvSpPr>
            <p:spPr bwMode="auto">
              <a:xfrm>
                <a:off x="896" y="1617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Oval 74"/>
              <p:cNvSpPr>
                <a:spLocks noChangeArrowheads="1"/>
              </p:cNvSpPr>
              <p:nvPr/>
            </p:nvSpPr>
            <p:spPr bwMode="auto">
              <a:xfrm>
                <a:off x="634" y="1891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Oval 75"/>
              <p:cNvSpPr>
                <a:spLocks noChangeArrowheads="1"/>
              </p:cNvSpPr>
              <p:nvPr/>
            </p:nvSpPr>
            <p:spPr bwMode="auto">
              <a:xfrm>
                <a:off x="2000" y="2715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Oval 76"/>
              <p:cNvSpPr>
                <a:spLocks noChangeArrowheads="1"/>
              </p:cNvSpPr>
              <p:nvPr/>
            </p:nvSpPr>
            <p:spPr bwMode="auto">
              <a:xfrm>
                <a:off x="2000" y="1952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Oval 77"/>
              <p:cNvSpPr>
                <a:spLocks noChangeArrowheads="1"/>
              </p:cNvSpPr>
              <p:nvPr/>
            </p:nvSpPr>
            <p:spPr bwMode="auto">
              <a:xfrm>
                <a:off x="2146" y="2318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Oval 78"/>
              <p:cNvSpPr>
                <a:spLocks noChangeArrowheads="1"/>
              </p:cNvSpPr>
              <p:nvPr/>
            </p:nvSpPr>
            <p:spPr bwMode="auto">
              <a:xfrm>
                <a:off x="1680" y="3020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Oval 79"/>
              <p:cNvSpPr>
                <a:spLocks noChangeArrowheads="1"/>
              </p:cNvSpPr>
              <p:nvPr/>
            </p:nvSpPr>
            <p:spPr bwMode="auto">
              <a:xfrm>
                <a:off x="605" y="2715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Oval 80"/>
              <p:cNvSpPr>
                <a:spLocks noChangeArrowheads="1"/>
              </p:cNvSpPr>
              <p:nvPr/>
            </p:nvSpPr>
            <p:spPr bwMode="auto">
              <a:xfrm>
                <a:off x="896" y="2989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Oval 81"/>
              <p:cNvSpPr>
                <a:spLocks noChangeArrowheads="1"/>
              </p:cNvSpPr>
              <p:nvPr/>
            </p:nvSpPr>
            <p:spPr bwMode="auto">
              <a:xfrm>
                <a:off x="1303" y="3141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Oval 83"/>
              <p:cNvSpPr>
                <a:spLocks noChangeArrowheads="1"/>
              </p:cNvSpPr>
              <p:nvPr/>
            </p:nvSpPr>
            <p:spPr bwMode="auto">
              <a:xfrm>
                <a:off x="1303" y="2318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5" name="Oval 84"/>
            <p:cNvSpPr>
              <a:spLocks noChangeArrowheads="1"/>
            </p:cNvSpPr>
            <p:nvPr/>
          </p:nvSpPr>
          <p:spPr bwMode="auto">
            <a:xfrm>
              <a:off x="431" y="1434"/>
              <a:ext cx="1860" cy="186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Oval 85"/>
            <p:cNvSpPr>
              <a:spLocks noChangeArrowheads="1"/>
            </p:cNvSpPr>
            <p:nvPr/>
          </p:nvSpPr>
          <p:spPr bwMode="auto">
            <a:xfrm>
              <a:off x="1303" y="1495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Oval 86"/>
            <p:cNvSpPr>
              <a:spLocks noChangeArrowheads="1"/>
            </p:cNvSpPr>
            <p:nvPr/>
          </p:nvSpPr>
          <p:spPr bwMode="auto">
            <a:xfrm>
              <a:off x="460" y="2318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87"/>
            <p:cNvSpPr>
              <a:spLocks noChangeArrowheads="1"/>
            </p:cNvSpPr>
            <p:nvPr/>
          </p:nvSpPr>
          <p:spPr bwMode="auto">
            <a:xfrm>
              <a:off x="1739" y="1648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Oval 88"/>
            <p:cNvSpPr>
              <a:spLocks noChangeArrowheads="1"/>
            </p:cNvSpPr>
            <p:nvPr/>
          </p:nvSpPr>
          <p:spPr bwMode="auto">
            <a:xfrm>
              <a:off x="896" y="1617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Oval 89"/>
            <p:cNvSpPr>
              <a:spLocks noChangeArrowheads="1"/>
            </p:cNvSpPr>
            <p:nvPr/>
          </p:nvSpPr>
          <p:spPr bwMode="auto">
            <a:xfrm>
              <a:off x="634" y="1891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Oval 90"/>
            <p:cNvSpPr>
              <a:spLocks noChangeArrowheads="1"/>
            </p:cNvSpPr>
            <p:nvPr/>
          </p:nvSpPr>
          <p:spPr bwMode="auto">
            <a:xfrm>
              <a:off x="2000" y="2715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Oval 91"/>
            <p:cNvSpPr>
              <a:spLocks noChangeArrowheads="1"/>
            </p:cNvSpPr>
            <p:nvPr/>
          </p:nvSpPr>
          <p:spPr bwMode="auto">
            <a:xfrm>
              <a:off x="2000" y="1952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Oval 92"/>
            <p:cNvSpPr>
              <a:spLocks noChangeArrowheads="1"/>
            </p:cNvSpPr>
            <p:nvPr/>
          </p:nvSpPr>
          <p:spPr bwMode="auto">
            <a:xfrm>
              <a:off x="2146" y="2318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Oval 93"/>
            <p:cNvSpPr>
              <a:spLocks noChangeArrowheads="1"/>
            </p:cNvSpPr>
            <p:nvPr/>
          </p:nvSpPr>
          <p:spPr bwMode="auto">
            <a:xfrm>
              <a:off x="1680" y="3020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Oval 94"/>
            <p:cNvSpPr>
              <a:spLocks noChangeArrowheads="1"/>
            </p:cNvSpPr>
            <p:nvPr/>
          </p:nvSpPr>
          <p:spPr bwMode="auto">
            <a:xfrm>
              <a:off x="605" y="2715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Oval 95"/>
            <p:cNvSpPr>
              <a:spLocks noChangeArrowheads="1"/>
            </p:cNvSpPr>
            <p:nvPr/>
          </p:nvSpPr>
          <p:spPr bwMode="auto">
            <a:xfrm>
              <a:off x="896" y="2989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Oval 96"/>
            <p:cNvSpPr>
              <a:spLocks noChangeArrowheads="1"/>
            </p:cNvSpPr>
            <p:nvPr/>
          </p:nvSpPr>
          <p:spPr bwMode="auto">
            <a:xfrm>
              <a:off x="1303" y="3141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Oval 98"/>
            <p:cNvSpPr>
              <a:spLocks noChangeArrowheads="1"/>
            </p:cNvSpPr>
            <p:nvPr/>
          </p:nvSpPr>
          <p:spPr bwMode="auto">
            <a:xfrm>
              <a:off x="1303" y="2318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" name="Group 102"/>
          <p:cNvGrpSpPr/>
          <p:nvPr/>
        </p:nvGrpSpPr>
        <p:grpSpPr bwMode="auto">
          <a:xfrm>
            <a:off x="892070" y="2990917"/>
            <a:ext cx="3168649" cy="3168649"/>
            <a:chOff x="3726" y="1301"/>
            <a:chExt cx="1860" cy="1860"/>
          </a:xfrm>
        </p:grpSpPr>
        <p:sp>
          <p:nvSpPr>
            <p:cNvPr id="59" name="Oval 103"/>
            <p:cNvSpPr>
              <a:spLocks noChangeArrowheads="1"/>
            </p:cNvSpPr>
            <p:nvPr/>
          </p:nvSpPr>
          <p:spPr bwMode="auto">
            <a:xfrm>
              <a:off x="3726" y="1301"/>
              <a:ext cx="1860" cy="186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Oval 105"/>
            <p:cNvSpPr>
              <a:spLocks noChangeArrowheads="1"/>
            </p:cNvSpPr>
            <p:nvPr/>
          </p:nvSpPr>
          <p:spPr bwMode="auto">
            <a:xfrm>
              <a:off x="3726" y="1301"/>
              <a:ext cx="1860" cy="186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AutoShape 106"/>
            <p:cNvSpPr>
              <a:spLocks noChangeArrowheads="1"/>
            </p:cNvSpPr>
            <p:nvPr/>
          </p:nvSpPr>
          <p:spPr bwMode="auto">
            <a:xfrm>
              <a:off x="4632" y="1354"/>
              <a:ext cx="58" cy="884"/>
            </a:xfrm>
            <a:prstGeom prst="triangle">
              <a:avLst>
                <a:gd name="adj" fmla="val 5294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4" name="Text Box 108"/>
          <p:cNvSpPr txBox="1">
            <a:spLocks noChangeArrowheads="1"/>
          </p:cNvSpPr>
          <p:nvPr/>
        </p:nvSpPr>
        <p:spPr bwMode="auto">
          <a:xfrm>
            <a:off x="1655704" y="4105062"/>
            <a:ext cx="7662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kumimoji="1" lang="en-US" altLang="zh-CN" sz="4800" b="1" i="1">
                <a:solidFill>
                  <a:srgbClr val="3333CC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65" name="Text Box 109"/>
          <p:cNvSpPr txBox="1">
            <a:spLocks noChangeArrowheads="1"/>
          </p:cNvSpPr>
          <p:nvPr/>
        </p:nvSpPr>
        <p:spPr bwMode="auto">
          <a:xfrm>
            <a:off x="4171847" y="4383693"/>
            <a:ext cx="1056216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kumimoji="1" lang="en-US" altLang="zh-CN" sz="4265" b="1" i="1" dirty="0">
                <a:solidFill>
                  <a:srgbClr val="3333CC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zh-CN" sz="3735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endParaRPr lang="en-US" altLang="zh-CN" sz="3735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Text Box 110"/>
          <p:cNvSpPr txBox="1">
            <a:spLocks noChangeArrowheads="1"/>
          </p:cNvSpPr>
          <p:nvPr/>
        </p:nvSpPr>
        <p:spPr bwMode="auto">
          <a:xfrm>
            <a:off x="2231437" y="2375745"/>
            <a:ext cx="7662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kumimoji="1" lang="en-US" altLang="zh-CN" sz="4265" b="1" i="1">
                <a:solidFill>
                  <a:srgbClr val="3333CC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</a:p>
        </p:txBody>
      </p:sp>
      <p:sp>
        <p:nvSpPr>
          <p:cNvPr id="67" name="Text Box 112"/>
          <p:cNvSpPr txBox="1">
            <a:spLocks noChangeArrowheads="1"/>
          </p:cNvSpPr>
          <p:nvPr/>
        </p:nvSpPr>
        <p:spPr bwMode="auto">
          <a:xfrm>
            <a:off x="5492117" y="2521889"/>
            <a:ext cx="4874687" cy="36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如果图形上的点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经过旋转变为点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，那么这两个点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叫做这个旋转的</a:t>
            </a:r>
            <a:r>
              <a:rPr lang="zh-CN" altLang="en-US" sz="2400" u="sng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对应点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 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旋转中心是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_________,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旋转角度是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_________.</a:t>
            </a:r>
          </a:p>
        </p:txBody>
      </p:sp>
      <p:sp>
        <p:nvSpPr>
          <p:cNvPr id="68" name="AutoShape 106"/>
          <p:cNvSpPr>
            <a:spLocks noChangeArrowheads="1"/>
          </p:cNvSpPr>
          <p:nvPr/>
        </p:nvSpPr>
        <p:spPr bwMode="auto">
          <a:xfrm>
            <a:off x="2391507" y="3786607"/>
            <a:ext cx="149403" cy="826709"/>
          </a:xfrm>
          <a:prstGeom prst="triangle">
            <a:avLst>
              <a:gd name="adj" fmla="val 5294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17500" y="4837126"/>
            <a:ext cx="109944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517500" y="5564552"/>
            <a:ext cx="109944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120°</a:t>
            </a:r>
            <a:endParaRPr lang="zh-CN" altLang="en-US" sz="26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3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旋转的概念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5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5" grpId="0"/>
      <p:bldP spid="67" grpId="0"/>
      <p:bldP spid="7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44241" y="1308538"/>
            <a:ext cx="9903519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kumimoji="1" lang="zh-CN" altLang="en-US" sz="2400" dirty="0">
                <a:cs typeface="+mn-ea"/>
                <a:sym typeface="+mn-lt"/>
              </a:rPr>
              <a:t>   时钟的时针在不停地转动，从上午</a:t>
            </a:r>
            <a:r>
              <a:rPr kumimoji="1" lang="en-US" altLang="zh-CN" sz="2400" dirty="0">
                <a:cs typeface="+mn-ea"/>
                <a:sym typeface="+mn-lt"/>
              </a:rPr>
              <a:t>6</a:t>
            </a:r>
            <a:r>
              <a:rPr kumimoji="1" lang="zh-CN" altLang="en-US" sz="2400" dirty="0">
                <a:cs typeface="+mn-ea"/>
                <a:sym typeface="+mn-lt"/>
              </a:rPr>
              <a:t>时到上午</a:t>
            </a:r>
            <a:r>
              <a:rPr kumimoji="1" lang="en-US" altLang="zh-CN" sz="2400" dirty="0">
                <a:cs typeface="+mn-ea"/>
                <a:sym typeface="+mn-lt"/>
              </a:rPr>
              <a:t>9</a:t>
            </a:r>
            <a:r>
              <a:rPr kumimoji="1" lang="zh-CN" altLang="en-US" sz="2400" dirty="0">
                <a:cs typeface="+mn-ea"/>
                <a:sym typeface="+mn-lt"/>
              </a:rPr>
              <a:t>时，时针旋转的旋转角是多少度？从下午</a:t>
            </a:r>
            <a:r>
              <a:rPr kumimoji="1" lang="en-US" altLang="zh-CN" sz="2400" dirty="0">
                <a:cs typeface="+mn-ea"/>
                <a:sym typeface="+mn-lt"/>
              </a:rPr>
              <a:t>3</a:t>
            </a:r>
            <a:r>
              <a:rPr kumimoji="1" lang="zh-CN" altLang="en-US" sz="2400" dirty="0">
                <a:cs typeface="+mn-ea"/>
                <a:sym typeface="+mn-lt"/>
              </a:rPr>
              <a:t>时到下午</a:t>
            </a:r>
            <a:r>
              <a:rPr kumimoji="1" lang="en-US" altLang="zh-CN" sz="2400" dirty="0">
                <a:cs typeface="+mn-ea"/>
                <a:sym typeface="+mn-lt"/>
              </a:rPr>
              <a:t>5</a:t>
            </a:r>
            <a:r>
              <a:rPr kumimoji="1" lang="zh-CN" altLang="en-US" sz="2400" dirty="0">
                <a:cs typeface="+mn-ea"/>
                <a:sym typeface="+mn-lt"/>
              </a:rPr>
              <a:t>时呢？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134" y="2904421"/>
            <a:ext cx="3755141" cy="3763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56243" y="1273230"/>
            <a:ext cx="9903519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1" lang="zh-CN" altLang="en-US" sz="2400" dirty="0">
                <a:cs typeface="+mn-ea"/>
                <a:sym typeface="+mn-lt"/>
              </a:rPr>
              <a:t>   如图，杠杆绕支点转动撬起重物，杠杆的旋转中心在哪里？旋转方向是怎样的？旋转角是哪个角？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96" y="3015602"/>
            <a:ext cx="6474307" cy="2569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7"/>
          <p:cNvSpPr>
            <a:spLocks noChangeArrowheads="1"/>
          </p:cNvSpPr>
          <p:nvPr/>
        </p:nvSpPr>
        <p:spPr bwMode="auto">
          <a:xfrm>
            <a:off x="814918" y="1210734"/>
            <a:ext cx="10786533" cy="185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如图所示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在硬纸板上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挖一个三角形洞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再另挖一个小洞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作为旋转中心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硬纸板下面放一张白纸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先在纸上描出这个挖掉的三角形图案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 ),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然后围绕旋转中心转动硬纸板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再描出这个挖掉的三角形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A'B'C'),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移开硬纸板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A'B'C'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是由△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ABC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绕点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旋转得到的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endParaRPr lang="zh-CN" altLang="zh-CN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526" y="2848262"/>
            <a:ext cx="3744384" cy="380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14918" y="3429000"/>
            <a:ext cx="7336367" cy="24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线段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OA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OA'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有什么关系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AOA'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与∠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BOB'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有什么关系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ΔA'B'C'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的形状和大小有什么关系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583818" y="3159069"/>
            <a:ext cx="847725" cy="131444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74839" y="4273463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74839" y="4902173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94993" y="5479936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全等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751893" y="1329941"/>
            <a:ext cx="11571112" cy="516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如图，把四边形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AOBC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绕点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旋转得到四边形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DOEF. 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在这个旋转过程中：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）旋转中心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 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）旋转方向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）经过旋转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找出点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的对应点？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）图中哪个角是旋转角？</a:t>
            </a:r>
            <a:endParaRPr lang="en-US" altLang="zh-CN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AOBC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DOEF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的形状、</a:t>
            </a:r>
            <a:endParaRPr lang="en-US" altLang="zh-CN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大小有何关系？</a:t>
            </a:r>
            <a:endParaRPr lang="en-US" altLang="zh-CN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 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的长度有什么关系？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呢？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）∠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AOD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与∠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BOE</a:t>
            </a:r>
            <a:endParaRPr lang="zh-CN" altLang="en-US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443629" y="2386155"/>
            <a:ext cx="3919588" cy="2939886"/>
            <a:chOff x="7520518" y="1866107"/>
            <a:chExt cx="4607983" cy="3867150"/>
          </a:xfrm>
        </p:grpSpPr>
        <p:sp>
          <p:nvSpPr>
            <p:cNvPr id="12" name="AutoShape 2"/>
            <p:cNvSpPr>
              <a:spLocks noChangeArrowheads="1"/>
            </p:cNvSpPr>
            <p:nvPr/>
          </p:nvSpPr>
          <p:spPr bwMode="auto">
            <a:xfrm rot="2384750">
              <a:off x="7520518" y="3942556"/>
              <a:ext cx="2626783" cy="69638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8942917" y="3498057"/>
              <a:ext cx="192616" cy="41275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 rot="8139194">
              <a:off x="9501718" y="3847307"/>
              <a:ext cx="2626783" cy="696383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8769351" y="1866107"/>
              <a:ext cx="1919816" cy="383116"/>
            </a:xfrm>
            <a:custGeom>
              <a:avLst/>
              <a:gdLst>
                <a:gd name="T0" fmla="*/ 0 w 1678"/>
                <a:gd name="T1" fmla="*/ 462 h 462"/>
                <a:gd name="T2" fmla="*/ 91 w 1678"/>
                <a:gd name="T3" fmla="*/ 325 h 462"/>
                <a:gd name="T4" fmla="*/ 317 w 1678"/>
                <a:gd name="T5" fmla="*/ 144 h 462"/>
                <a:gd name="T6" fmla="*/ 544 w 1678"/>
                <a:gd name="T7" fmla="*/ 53 h 462"/>
                <a:gd name="T8" fmla="*/ 726 w 1678"/>
                <a:gd name="T9" fmla="*/ 8 h 462"/>
                <a:gd name="T10" fmla="*/ 998 w 1678"/>
                <a:gd name="T11" fmla="*/ 8 h 462"/>
                <a:gd name="T12" fmla="*/ 1179 w 1678"/>
                <a:gd name="T13" fmla="*/ 53 h 462"/>
                <a:gd name="T14" fmla="*/ 1361 w 1678"/>
                <a:gd name="T15" fmla="*/ 144 h 462"/>
                <a:gd name="T16" fmla="*/ 1497 w 1678"/>
                <a:gd name="T17" fmla="*/ 235 h 462"/>
                <a:gd name="T18" fmla="*/ 1633 w 1678"/>
                <a:gd name="T19" fmla="*/ 371 h 462"/>
                <a:gd name="T20" fmla="*/ 1678 w 1678"/>
                <a:gd name="T21" fmla="*/ 462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78"/>
                <a:gd name="T34" fmla="*/ 0 h 462"/>
                <a:gd name="T35" fmla="*/ 1678 w 1678"/>
                <a:gd name="T36" fmla="*/ 462 h 4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78" h="462">
                  <a:moveTo>
                    <a:pt x="0" y="462"/>
                  </a:moveTo>
                  <a:cubicBezTo>
                    <a:pt x="19" y="420"/>
                    <a:pt x="38" y="378"/>
                    <a:pt x="91" y="325"/>
                  </a:cubicBezTo>
                  <a:cubicBezTo>
                    <a:pt x="144" y="272"/>
                    <a:pt x="242" y="189"/>
                    <a:pt x="317" y="144"/>
                  </a:cubicBezTo>
                  <a:cubicBezTo>
                    <a:pt x="392" y="99"/>
                    <a:pt x="476" y="76"/>
                    <a:pt x="544" y="53"/>
                  </a:cubicBezTo>
                  <a:cubicBezTo>
                    <a:pt x="612" y="30"/>
                    <a:pt x="650" y="16"/>
                    <a:pt x="726" y="8"/>
                  </a:cubicBezTo>
                  <a:cubicBezTo>
                    <a:pt x="802" y="0"/>
                    <a:pt x="923" y="1"/>
                    <a:pt x="998" y="8"/>
                  </a:cubicBezTo>
                  <a:cubicBezTo>
                    <a:pt x="1073" y="15"/>
                    <a:pt x="1119" y="30"/>
                    <a:pt x="1179" y="53"/>
                  </a:cubicBezTo>
                  <a:cubicBezTo>
                    <a:pt x="1239" y="76"/>
                    <a:pt x="1308" y="114"/>
                    <a:pt x="1361" y="144"/>
                  </a:cubicBezTo>
                  <a:cubicBezTo>
                    <a:pt x="1414" y="174"/>
                    <a:pt x="1452" y="197"/>
                    <a:pt x="1497" y="235"/>
                  </a:cubicBezTo>
                  <a:cubicBezTo>
                    <a:pt x="1542" y="273"/>
                    <a:pt x="1603" y="333"/>
                    <a:pt x="1633" y="371"/>
                  </a:cubicBezTo>
                  <a:cubicBezTo>
                    <a:pt x="1663" y="409"/>
                    <a:pt x="1671" y="447"/>
                    <a:pt x="1678" y="46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8096251" y="4456907"/>
              <a:ext cx="287867" cy="31538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7615767" y="3017574"/>
              <a:ext cx="158751" cy="402167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9825568" y="5322624"/>
              <a:ext cx="192617" cy="41063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O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0208684" y="3785923"/>
              <a:ext cx="287867" cy="31538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1264901" y="4361657"/>
              <a:ext cx="192617" cy="41063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1840634" y="2824957"/>
              <a:ext cx="192617" cy="41063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F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9728201" y="5034757"/>
              <a:ext cx="190500" cy="190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973354" y="2029246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973354" y="2624902"/>
            <a:ext cx="177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顺时针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106678" y="3157338"/>
            <a:ext cx="177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091150" y="3752994"/>
            <a:ext cx="3806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COF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或∠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BOE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或∠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AOD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733749" y="4847625"/>
            <a:ext cx="331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形状大小完全相等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528113" y="6038938"/>
            <a:ext cx="331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251897" y="5482947"/>
            <a:ext cx="331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35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120845" y="3628589"/>
            <a:ext cx="92169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）对应点到旋转中心的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距离相等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120845" y="5072593"/>
            <a:ext cx="94769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）对应点与旋转中心所连线段的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夹角等于旋转角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120845" y="2184585"/>
            <a:ext cx="94769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）旋转前、后的图形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全等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旋转的性质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00jker0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1226</Words>
  <Application>Microsoft Office PowerPoint</Application>
  <PresentationFormat>宽屏</PresentationFormat>
  <Paragraphs>151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Poppins</vt:lpstr>
      <vt:lpstr>思源黑体 CN Light</vt:lpstr>
      <vt:lpstr>思源黑体 CN Regular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2020-04-09T07:09:00Z</dcterms:created>
  <dcterms:modified xsi:type="dcterms:W3CDTF">2021-01-09T09:44:11Z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