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56" r:id="rId3"/>
    <p:sldId id="1080" r:id="rId4"/>
    <p:sldId id="1092" r:id="rId5"/>
    <p:sldId id="1093" r:id="rId6"/>
    <p:sldId id="1102" r:id="rId7"/>
    <p:sldId id="1094" r:id="rId8"/>
    <p:sldId id="1105" r:id="rId9"/>
    <p:sldId id="1095" r:id="rId10"/>
    <p:sldId id="1096" r:id="rId11"/>
    <p:sldId id="1104" r:id="rId12"/>
    <p:sldId id="1097" r:id="rId13"/>
    <p:sldId id="1098" r:id="rId14"/>
    <p:sldId id="1109" r:id="rId15"/>
    <p:sldId id="1099" r:id="rId16"/>
    <p:sldId id="1100" r:id="rId17"/>
    <p:sldId id="1106" r:id="rId18"/>
    <p:sldId id="287" r:id="rId19"/>
    <p:sldId id="1107" r:id="rId20"/>
    <p:sldId id="27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阿里巴巴普惠体 R" panose="00020600040101010101" charset="-122"/>
              </a:rPr>
              <a:t>2021/1/9</a:t>
            </a:fld>
            <a:endParaRPr lang="zh-CN" altLang="en-US">
              <a:cs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阿里巴巴普惠体 R" panose="00020600040101010101" charset="-122"/>
              </a:rPr>
              <a:t>‹#›</a:t>
            </a:fld>
            <a:endParaRPr lang="zh-CN" altLang="en-US">
              <a:cs typeface="阿里巴巴普惠体 R" panose="0002060004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83731930-1C72-4A01-BF66-A84106C9DA53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2E6D7E41-730F-4404-9C6B-1CC7043548C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D7E41-730F-4404-9C6B-1CC7043548C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  <a:lvl2pPr>
              <a:defRPr>
                <a:cs typeface="阿里巴巴普惠体 R" panose="00020600040101010101" charset="-122"/>
              </a:defRPr>
            </a:lvl2pPr>
            <a:lvl3pPr>
              <a:defRPr>
                <a:cs typeface="阿里巴巴普惠体 R" panose="00020600040101010101" charset="-122"/>
              </a:defRPr>
            </a:lvl3pPr>
            <a:lvl4pPr>
              <a:defRPr>
                <a:cs typeface="阿里巴巴普惠体 R" panose="00020600040101010101" charset="-122"/>
              </a:defRPr>
            </a:lvl4pPr>
            <a:lvl5pPr>
              <a:defRPr>
                <a:cs typeface="阿里巴巴普惠体 R" panose="00020600040101010101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阿里巴巴普惠体 R" panose="00020600040101010101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阿里巴巴普惠体 R" panose="00020600040101010101" charset="-122"/>
                <a:ea typeface="+mn-ea"/>
                <a:cs typeface="阿里巴巴普惠体 R" panose="00020600040101010101" charset="-122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23.2.1 </a:t>
              </a:r>
              <a:r>
                <a:rPr lang="zh-CN" altLang="en-US" sz="4400" b="1" kern="100" dirty="0">
                  <a:cs typeface="+mn-ea"/>
                  <a:sym typeface="+mn-lt"/>
                </a:rPr>
                <a:t>中心对称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7252" y="1409589"/>
            <a:ext cx="11136407" cy="125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下图中</a:t>
            </a:r>
            <a:r>
              <a:rPr lang="en-US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A′B′C′</a:t>
            </a:r>
            <a:r>
              <a:rPr lang="zh-CN" altLang="en-US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665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关于点</a:t>
            </a:r>
            <a:r>
              <a:rPr lang="zh-CN" altLang="zh-CN" sz="2665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665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是成中心对称的</a:t>
            </a:r>
            <a:r>
              <a:rPr lang="zh-CN" altLang="en-US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，你能从图中找到哪些等量关系</a:t>
            </a:r>
            <a:r>
              <a:rPr lang="zh-CN" altLang="zh-CN" sz="2665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26534" y="3009825"/>
            <a:ext cx="6371167" cy="3327583"/>
            <a:chOff x="1441450" y="2315456"/>
            <a:chExt cx="6753225" cy="3326519"/>
          </a:xfrm>
        </p:grpSpPr>
        <p:grpSp>
          <p:nvGrpSpPr>
            <p:cNvPr id="16" name="Group 5"/>
            <p:cNvGrpSpPr/>
            <p:nvPr/>
          </p:nvGrpSpPr>
          <p:grpSpPr bwMode="auto">
            <a:xfrm rot="9915083">
              <a:off x="6461125" y="3160713"/>
              <a:ext cx="803275" cy="1889125"/>
              <a:chOff x="0" y="0"/>
              <a:chExt cx="544" cy="1452"/>
            </a:xfrm>
          </p:grpSpPr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544" y="0"/>
                <a:ext cx="0" cy="145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 flipH="1" flipV="1">
                <a:off x="0" y="1043"/>
                <a:ext cx="544" cy="40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544" cy="104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9"/>
            <p:cNvGrpSpPr/>
            <p:nvPr/>
          </p:nvGrpSpPr>
          <p:grpSpPr bwMode="auto">
            <a:xfrm rot="-884917">
              <a:off x="1905000" y="2336800"/>
              <a:ext cx="5224463" cy="3305175"/>
              <a:chOff x="0" y="0"/>
              <a:chExt cx="3538" cy="2540"/>
            </a:xfrm>
          </p:grpSpPr>
          <p:grpSp>
            <p:nvGrpSpPr>
              <p:cNvPr id="22" name="Group 10"/>
              <p:cNvGrpSpPr/>
              <p:nvPr/>
            </p:nvGrpSpPr>
            <p:grpSpPr bwMode="auto">
              <a:xfrm>
                <a:off x="0" y="0"/>
                <a:ext cx="544" cy="1452"/>
                <a:chOff x="0" y="0"/>
                <a:chExt cx="544" cy="1452"/>
              </a:xfrm>
            </p:grpSpPr>
            <p:sp>
              <p:nvSpPr>
                <p:cNvPr id="28" name="Line 11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0" cy="1452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1043"/>
                  <a:ext cx="544" cy="409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544" cy="1043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" name="Group 14"/>
              <p:cNvGrpSpPr/>
              <p:nvPr/>
            </p:nvGrpSpPr>
            <p:grpSpPr bwMode="auto">
              <a:xfrm>
                <a:off x="0" y="0"/>
                <a:ext cx="3538" cy="2540"/>
                <a:chOff x="0" y="0"/>
                <a:chExt cx="3538" cy="2540"/>
              </a:xfrm>
            </p:grpSpPr>
            <p:sp>
              <p:nvSpPr>
                <p:cNvPr id="24" name="Oval 15"/>
                <p:cNvSpPr>
                  <a:spLocks noChangeArrowheads="1"/>
                </p:cNvSpPr>
                <p:nvPr/>
              </p:nvSpPr>
              <p:spPr bwMode="auto">
                <a:xfrm>
                  <a:off x="1723" y="1247"/>
                  <a:ext cx="68" cy="68"/>
                </a:xfrm>
                <a:prstGeom prst="ellipse">
                  <a:avLst/>
                </a:prstGeom>
                <a:solidFill>
                  <a:schemeClr val="tx1"/>
                </a:solidFill>
                <a:ln w="57150">
                  <a:solidFill>
                    <a:srgbClr val="FFFF00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544" y="1089"/>
                  <a:ext cx="2450" cy="3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Line 17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2449" cy="25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Line 18"/>
                <p:cNvSpPr>
                  <a:spLocks noChangeShapeType="1"/>
                </p:cNvSpPr>
                <p:nvPr/>
              </p:nvSpPr>
              <p:spPr bwMode="auto">
                <a:xfrm>
                  <a:off x="0" y="1043"/>
                  <a:ext cx="3538" cy="45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 rot="20715083">
              <a:off x="6499226" y="4768145"/>
              <a:ext cx="1281113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A′</a:t>
              </a: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 rot="20715083">
              <a:off x="6916738" y="3126671"/>
              <a:ext cx="1277937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B′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 rot="20715083">
              <a:off x="5737225" y="2634545"/>
              <a:ext cx="1277938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C′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 rot="20715083">
              <a:off x="1952625" y="2315456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 rot="20715083">
              <a:off x="1441450" y="4055357"/>
              <a:ext cx="668337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 rot="20715083">
              <a:off x="2517776" y="4456996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 rot="20715083">
              <a:off x="4191000" y="3864857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7191600" y="3544909"/>
            <a:ext cx="8614363" cy="13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  <a:endParaRPr lang="en-US" altLang="zh-CN" sz="28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</a:pP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OA=OA′,OB=OB′,OC=OC′</a:t>
            </a:r>
          </a:p>
        </p:txBody>
      </p:sp>
      <p:sp>
        <p:nvSpPr>
          <p:cNvPr id="39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探索中心对称的性质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43605" y="1298048"/>
            <a:ext cx="11136407" cy="114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下图中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A′B′C′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关于点</a:t>
            </a:r>
            <a:r>
              <a:rPr lang="zh-CN" altLang="zh-CN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是成中心对称的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，你能从图中找到哪些等量关系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63644" y="2893685"/>
            <a:ext cx="5290964" cy="2763406"/>
            <a:chOff x="1441450" y="2315456"/>
            <a:chExt cx="6753225" cy="3326519"/>
          </a:xfrm>
        </p:grpSpPr>
        <p:grpSp>
          <p:nvGrpSpPr>
            <p:cNvPr id="16" name="Group 5"/>
            <p:cNvGrpSpPr/>
            <p:nvPr/>
          </p:nvGrpSpPr>
          <p:grpSpPr bwMode="auto">
            <a:xfrm rot="9915083">
              <a:off x="6461125" y="3160713"/>
              <a:ext cx="803275" cy="1889125"/>
              <a:chOff x="0" y="0"/>
              <a:chExt cx="544" cy="1452"/>
            </a:xfrm>
          </p:grpSpPr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544" y="0"/>
                <a:ext cx="0" cy="145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 flipH="1" flipV="1">
                <a:off x="0" y="1043"/>
                <a:ext cx="544" cy="40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544" cy="104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9"/>
            <p:cNvGrpSpPr/>
            <p:nvPr/>
          </p:nvGrpSpPr>
          <p:grpSpPr bwMode="auto">
            <a:xfrm rot="-884917">
              <a:off x="1905000" y="2336800"/>
              <a:ext cx="5224463" cy="3305175"/>
              <a:chOff x="0" y="0"/>
              <a:chExt cx="3538" cy="2540"/>
            </a:xfrm>
          </p:grpSpPr>
          <p:grpSp>
            <p:nvGrpSpPr>
              <p:cNvPr id="22" name="Group 10"/>
              <p:cNvGrpSpPr/>
              <p:nvPr/>
            </p:nvGrpSpPr>
            <p:grpSpPr bwMode="auto">
              <a:xfrm>
                <a:off x="0" y="0"/>
                <a:ext cx="544" cy="1452"/>
                <a:chOff x="0" y="0"/>
                <a:chExt cx="544" cy="1452"/>
              </a:xfrm>
            </p:grpSpPr>
            <p:sp>
              <p:nvSpPr>
                <p:cNvPr id="28" name="Line 11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0" cy="1452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1043"/>
                  <a:ext cx="544" cy="409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544" cy="1043"/>
                </a:xfrm>
                <a:prstGeom prst="line">
                  <a:avLst/>
                </a:prstGeom>
                <a:noFill/>
                <a:ln w="38100">
                  <a:solidFill>
                    <a:srgbClr val="0E0C0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" name="Group 14"/>
              <p:cNvGrpSpPr/>
              <p:nvPr/>
            </p:nvGrpSpPr>
            <p:grpSpPr bwMode="auto">
              <a:xfrm>
                <a:off x="0" y="0"/>
                <a:ext cx="3538" cy="2540"/>
                <a:chOff x="0" y="0"/>
                <a:chExt cx="3538" cy="2540"/>
              </a:xfrm>
            </p:grpSpPr>
            <p:sp>
              <p:nvSpPr>
                <p:cNvPr id="24" name="Oval 15"/>
                <p:cNvSpPr>
                  <a:spLocks noChangeArrowheads="1"/>
                </p:cNvSpPr>
                <p:nvPr/>
              </p:nvSpPr>
              <p:spPr bwMode="auto">
                <a:xfrm>
                  <a:off x="1723" y="1247"/>
                  <a:ext cx="68" cy="68"/>
                </a:xfrm>
                <a:prstGeom prst="ellipse">
                  <a:avLst/>
                </a:prstGeom>
                <a:solidFill>
                  <a:schemeClr val="tx1"/>
                </a:solidFill>
                <a:ln w="57150">
                  <a:solidFill>
                    <a:srgbClr val="FFFF00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400" eaLnBrk="1" hangingPunct="1"/>
                  <a:endParaRPr lang="zh-CN" altLang="en-US" sz="3735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544" y="1089"/>
                  <a:ext cx="2450" cy="362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Line 17"/>
                <p:cNvSpPr>
                  <a:spLocks noChangeShapeType="1"/>
                </p:cNvSpPr>
                <p:nvPr/>
              </p:nvSpPr>
              <p:spPr bwMode="auto">
                <a:xfrm>
                  <a:off x="544" y="0"/>
                  <a:ext cx="2449" cy="254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Line 18"/>
                <p:cNvSpPr>
                  <a:spLocks noChangeShapeType="1"/>
                </p:cNvSpPr>
                <p:nvPr/>
              </p:nvSpPr>
              <p:spPr bwMode="auto">
                <a:xfrm>
                  <a:off x="0" y="1043"/>
                  <a:ext cx="3538" cy="45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prstDash val="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400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 rot="20715083">
              <a:off x="6499226" y="4768145"/>
              <a:ext cx="1281113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A′</a:t>
              </a:r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 rot="20715083">
              <a:off x="6916738" y="3126671"/>
              <a:ext cx="1277937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B′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 rot="20715083">
              <a:off x="5737225" y="2634545"/>
              <a:ext cx="1277938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C′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 rot="20715083">
              <a:off x="1952625" y="2315456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 rot="20715083">
              <a:off x="1441450" y="4055357"/>
              <a:ext cx="668337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 rot="20715083">
              <a:off x="2517776" y="4456996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 rot="20715083">
              <a:off x="4191000" y="3864857"/>
              <a:ext cx="669924" cy="66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400" eaLnBrk="1" hangingPunct="1">
                <a:spcBef>
                  <a:spcPct val="50000"/>
                </a:spcBef>
              </a:pPr>
              <a:r>
                <a:rPr lang="en-US" altLang="zh-CN" sz="3735" b="1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</p:grp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6096001" y="2145240"/>
            <a:ext cx="7426367" cy="37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绕点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旋转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180°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后得到的，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即线段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OA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绕点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旋转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180°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得到线段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OA′</a:t>
            </a: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，所以点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在线段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AA′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上，且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OA=OA′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即点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AA′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的中点。</a:t>
            </a: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同理，点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也在线段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BB′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CC′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上，</a:t>
            </a: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且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OB=OB′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OC=OC′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  <a:p>
            <a:pPr defTabSz="914400" eaLnBrk="1" hangingPunct="1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即点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BB′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CC′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的中点。</a:t>
            </a:r>
          </a:p>
        </p:txBody>
      </p:sp>
      <p:sp>
        <p:nvSpPr>
          <p:cNvPr id="38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探索中心对称的性质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75704" y="1925351"/>
            <a:ext cx="10440591" cy="300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3200" b="1" dirty="0">
                <a:cs typeface="+mn-ea"/>
                <a:sym typeface="+mn-lt"/>
              </a:rPr>
              <a:t>中心对称的两个图形，对称点所连线段经过对称中心，而且被对称中心所平分。</a:t>
            </a:r>
          </a:p>
          <a:p>
            <a:pPr marL="457200" indent="-457200" defTabSz="914400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Char char="u"/>
            </a:pPr>
            <a:r>
              <a:rPr lang="zh-CN" altLang="en-US" sz="3200" b="1" dirty="0">
                <a:cs typeface="+mn-ea"/>
                <a:sym typeface="+mn-lt"/>
              </a:rPr>
              <a:t>中心对称的两个图形是全等形。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中心对称的性质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2298701" y="4358152"/>
            <a:ext cx="2834217" cy="2117"/>
          </a:xfrm>
          <a:prstGeom prst="line">
            <a:avLst/>
          </a:prstGeom>
          <a:noFill/>
          <a:ln w="4445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椭圆 129041"/>
          <p:cNvSpPr>
            <a:spLocks noChangeArrowheads="1"/>
          </p:cNvSpPr>
          <p:nvPr/>
        </p:nvSpPr>
        <p:spPr bwMode="auto">
          <a:xfrm>
            <a:off x="2271184" y="4307351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5014384" y="4307351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椭圆 129043"/>
          <p:cNvSpPr>
            <a:spLocks noChangeArrowheads="1"/>
          </p:cNvSpPr>
          <p:nvPr/>
        </p:nvSpPr>
        <p:spPr bwMode="auto">
          <a:xfrm>
            <a:off x="3591984" y="4307351"/>
            <a:ext cx="101600" cy="10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文本框 129044"/>
          <p:cNvSpPr txBox="1">
            <a:spLocks noChangeArrowheads="1"/>
          </p:cNvSpPr>
          <p:nvPr/>
        </p:nvSpPr>
        <p:spPr bwMode="auto">
          <a:xfrm>
            <a:off x="2067984" y="3799352"/>
            <a:ext cx="40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0" name="文本框 129045"/>
          <p:cNvSpPr txBox="1">
            <a:spLocks noChangeArrowheads="1"/>
          </p:cNvSpPr>
          <p:nvPr/>
        </p:nvSpPr>
        <p:spPr bwMode="auto">
          <a:xfrm>
            <a:off x="3354918" y="3799352"/>
            <a:ext cx="4392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013327" y="3790885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A′</a:t>
            </a:r>
          </a:p>
        </p:txBody>
      </p:sp>
      <p:sp>
        <p:nvSpPr>
          <p:cNvPr id="12" name="矩形 129047"/>
          <p:cNvSpPr>
            <a:spLocks noChangeArrowheads="1"/>
          </p:cNvSpPr>
          <p:nvPr/>
        </p:nvSpPr>
        <p:spPr bwMode="auto">
          <a:xfrm>
            <a:off x="1152524" y="1426427"/>
            <a:ext cx="10363200" cy="75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914400" eaLnBrk="1" hangingPunct="1">
              <a:spcBef>
                <a:spcPct val="20000"/>
              </a:spcBef>
            </a:pPr>
            <a:r>
              <a:rPr lang="en-US" altLang="zh-CN" sz="28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800" b="1" dirty="0">
                <a:latin typeface="+mn-lt"/>
                <a:ea typeface="+mn-ea"/>
                <a:cs typeface="+mn-ea"/>
                <a:sym typeface="+mn-lt"/>
              </a:rPr>
              <a:t>、点的中心对称点的作法</a:t>
            </a:r>
          </a:p>
        </p:txBody>
      </p:sp>
      <p:sp>
        <p:nvSpPr>
          <p:cNvPr id="13" name="任意多边形 129048"/>
          <p:cNvSpPr>
            <a:spLocks noChangeArrowheads="1"/>
          </p:cNvSpPr>
          <p:nvPr/>
        </p:nvSpPr>
        <p:spPr bwMode="auto">
          <a:xfrm>
            <a:off x="3693584" y="3596151"/>
            <a:ext cx="1371600" cy="1405467"/>
          </a:xfrm>
          <a:custGeom>
            <a:avLst/>
            <a:gdLst>
              <a:gd name="T0" fmla="*/ 16246 w 21600"/>
              <a:gd name="T1" fmla="*/ 0 h 23923"/>
              <a:gd name="T2" fmla="*/ 21600 w 21600"/>
              <a:gd name="T3" fmla="*/ 14235 h 23923"/>
              <a:gd name="T4" fmla="*/ 19309 w 21600"/>
              <a:gd name="T5" fmla="*/ 23927 h 23923"/>
              <a:gd name="T6" fmla="*/ 16246 w 21600"/>
              <a:gd name="T7" fmla="*/ 0 h 23923"/>
              <a:gd name="T8" fmla="*/ 21600 w 21600"/>
              <a:gd name="T9" fmla="*/ 14235 h 23923"/>
              <a:gd name="T10" fmla="*/ 19309 w 21600"/>
              <a:gd name="T11" fmla="*/ 23927 h 23923"/>
              <a:gd name="T12" fmla="*/ 0 w 21600"/>
              <a:gd name="T13" fmla="*/ 14235 h 239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3923"/>
              <a:gd name="T23" fmla="*/ 21600 w 21600"/>
              <a:gd name="T24" fmla="*/ 23923 h 239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3923" fill="none">
                <a:moveTo>
                  <a:pt x="16246" y="0"/>
                </a:moveTo>
                <a:cubicBezTo>
                  <a:pt x="19579" y="3801"/>
                  <a:pt x="21600" y="8782"/>
                  <a:pt x="21600" y="14235"/>
                </a:cubicBezTo>
                <a:cubicBezTo>
                  <a:pt x="21600" y="17721"/>
                  <a:pt x="20774" y="21014"/>
                  <a:pt x="19309" y="23927"/>
                </a:cubicBezTo>
              </a:path>
              <a:path w="21600" h="23923" stroke="0">
                <a:moveTo>
                  <a:pt x="16246" y="0"/>
                </a:moveTo>
                <a:cubicBezTo>
                  <a:pt x="19579" y="3801"/>
                  <a:pt x="21600" y="8782"/>
                  <a:pt x="21600" y="14235"/>
                </a:cubicBezTo>
                <a:cubicBezTo>
                  <a:pt x="21600" y="17721"/>
                  <a:pt x="20774" y="21014"/>
                  <a:pt x="19309" y="23927"/>
                </a:cubicBezTo>
                <a:lnTo>
                  <a:pt x="0" y="1423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52524" y="2142466"/>
            <a:ext cx="10466917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defRPr/>
            </a:pPr>
            <a:r>
              <a:rPr lang="zh-CN" altLang="en-US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以点</a:t>
            </a:r>
            <a:r>
              <a:rPr lang="en-US" altLang="zh-CN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O</a:t>
            </a:r>
            <a:r>
              <a:rPr lang="zh-CN" altLang="en-US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为对称中心</a:t>
            </a:r>
            <a:r>
              <a:rPr lang="en-US" altLang="zh-CN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作出点</a:t>
            </a:r>
            <a:r>
              <a:rPr lang="en-US" altLang="zh-CN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A</a:t>
            </a:r>
            <a:r>
              <a:rPr lang="zh-CN" altLang="en-US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的对称点</a:t>
            </a:r>
            <a:r>
              <a:rPr lang="en-US" altLang="zh-CN" sz="2800" b="1" noProof="1">
                <a:solidFill>
                  <a:prstClr val="black"/>
                </a:solidFill>
                <a:effectLst>
                  <a:outerShdw blurRad="38100" dist="38100" dir="2700000">
                    <a:srgbClr val="FFFFFF"/>
                  </a:outerShdw>
                </a:effectLst>
                <a:cs typeface="+mn-ea"/>
                <a:sym typeface="+mn-lt"/>
              </a:rPr>
              <a:t>A′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704542" y="4038300"/>
            <a:ext cx="4078361" cy="66678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CN" altLang="en-US" sz="3735" b="1" noProof="1">
                <a:cs typeface="+mn-ea"/>
                <a:sym typeface="+mn-lt"/>
              </a:rPr>
              <a:t>点</a:t>
            </a:r>
            <a:r>
              <a:rPr lang="en-US" altLang="zh-CN" sz="3735" b="1" noProof="1">
                <a:cs typeface="+mn-ea"/>
                <a:sym typeface="+mn-lt"/>
              </a:rPr>
              <a:t>A′</a:t>
            </a:r>
            <a:r>
              <a:rPr lang="zh-CN" altLang="en-US" sz="3735" b="1" noProof="1">
                <a:cs typeface="+mn-ea"/>
                <a:sym typeface="+mn-lt"/>
              </a:rPr>
              <a:t>即为所求的点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72268" y="5635551"/>
            <a:ext cx="869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800" dirty="0">
                <a:cs typeface="+mn-ea"/>
                <a:sym typeface="+mn-lt"/>
              </a:rPr>
              <a:t>【</a:t>
            </a:r>
            <a:r>
              <a:rPr lang="zh-CN" altLang="en-US" sz="2800" dirty="0">
                <a:cs typeface="+mn-ea"/>
                <a:sym typeface="+mn-lt"/>
              </a:rPr>
              <a:t>关键</a:t>
            </a:r>
            <a:r>
              <a:rPr lang="en-US" altLang="zh-CN" sz="2800" dirty="0">
                <a:cs typeface="+mn-ea"/>
                <a:sym typeface="+mn-lt"/>
              </a:rPr>
              <a:t>】</a:t>
            </a:r>
            <a:r>
              <a:rPr lang="zh-CN" altLang="en-US" sz="2800" dirty="0">
                <a:cs typeface="+mn-ea"/>
                <a:sym typeface="+mn-lt"/>
              </a:rPr>
              <a:t>在</a:t>
            </a:r>
            <a:r>
              <a:rPr lang="en-US" altLang="zh-CN" sz="2800" dirty="0">
                <a:cs typeface="+mn-ea"/>
                <a:sym typeface="+mn-lt"/>
              </a:rPr>
              <a:t>OA</a:t>
            </a:r>
            <a:r>
              <a:rPr lang="zh-CN" altLang="en-US" sz="2800" dirty="0">
                <a:cs typeface="+mn-ea"/>
                <a:sym typeface="+mn-lt"/>
              </a:rPr>
              <a:t>的延长线上取</a:t>
            </a:r>
            <a:r>
              <a:rPr lang="en-US" altLang="zh-CN" sz="2800" dirty="0">
                <a:cs typeface="+mn-ea"/>
                <a:sym typeface="+mn-lt"/>
              </a:rPr>
              <a:t>OA=OA’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利用中心对称的性质做图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 flipV="1">
            <a:off x="4555067" y="4107918"/>
            <a:ext cx="812800" cy="111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flipV="1">
            <a:off x="2218267" y="4107918"/>
            <a:ext cx="812800" cy="1117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64367" y="3481384"/>
            <a:ext cx="40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305300" y="5485866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A′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849967" y="5208584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2218267" y="3904718"/>
            <a:ext cx="3860800" cy="13208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3031067" y="4107918"/>
            <a:ext cx="2540000" cy="19304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占位符 129034"/>
          <p:cNvSpPr txBox="1">
            <a:spLocks noChangeArrowheads="1"/>
          </p:cNvSpPr>
          <p:nvPr/>
        </p:nvSpPr>
        <p:spPr bwMode="auto">
          <a:xfrm>
            <a:off x="914400" y="1327151"/>
            <a:ext cx="10363200" cy="75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>
              <a:buNone/>
            </a:pPr>
            <a:r>
              <a:rPr lang="en-US" altLang="zh-CN" sz="2800" b="1" dirty="0">
                <a:cs typeface="+mn-ea"/>
                <a:sym typeface="+mn-lt"/>
              </a:rPr>
              <a:t>  2</a:t>
            </a:r>
            <a:r>
              <a:rPr lang="zh-CN" altLang="en-US" sz="2800" b="1" dirty="0">
                <a:cs typeface="+mn-ea"/>
                <a:sym typeface="+mn-lt"/>
              </a:rPr>
              <a:t>、线段关于点</a:t>
            </a:r>
            <a:r>
              <a:rPr lang="en-US" altLang="zh-CN" sz="2800" b="1" dirty="0">
                <a:cs typeface="+mn-ea"/>
                <a:sym typeface="+mn-lt"/>
              </a:rPr>
              <a:t>O</a:t>
            </a:r>
            <a:r>
              <a:rPr lang="zh-CN" altLang="en-US" sz="2800" b="1" dirty="0">
                <a:cs typeface="+mn-ea"/>
                <a:sym typeface="+mn-lt"/>
              </a:rPr>
              <a:t>对称图形的作法</a:t>
            </a:r>
          </a:p>
        </p:txBody>
      </p:sp>
      <p:sp>
        <p:nvSpPr>
          <p:cNvPr id="13" name="椭圆 12"/>
          <p:cNvSpPr>
            <a:spLocks noChangeArrowheads="1"/>
          </p:cNvSpPr>
          <p:nvPr/>
        </p:nvSpPr>
        <p:spPr bwMode="auto">
          <a:xfrm>
            <a:off x="4487333" y="5225518"/>
            <a:ext cx="101600" cy="10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5283200" y="4107918"/>
            <a:ext cx="101600" cy="10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任意多边形 129037"/>
          <p:cNvSpPr>
            <a:spLocks noChangeArrowheads="1"/>
          </p:cNvSpPr>
          <p:nvPr/>
        </p:nvSpPr>
        <p:spPr bwMode="auto">
          <a:xfrm>
            <a:off x="3776134" y="4632852"/>
            <a:ext cx="905933" cy="1077383"/>
          </a:xfrm>
          <a:custGeom>
            <a:avLst/>
            <a:gdLst>
              <a:gd name="T0" fmla="*/ 21363 w 21363"/>
              <a:gd name="T1" fmla="*/ 3188 h 19960"/>
              <a:gd name="T2" fmla="*/ 8263 w 21363"/>
              <a:gd name="T3" fmla="*/ 19963 h 19960"/>
              <a:gd name="T4" fmla="*/ 21363 w 21363"/>
              <a:gd name="T5" fmla="*/ 3188 h 19960"/>
              <a:gd name="T6" fmla="*/ 8263 w 21363"/>
              <a:gd name="T7" fmla="*/ 19963 h 19960"/>
              <a:gd name="T8" fmla="*/ 0 w 21363"/>
              <a:gd name="T9" fmla="*/ 0 h 19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63"/>
              <a:gd name="T16" fmla="*/ 0 h 19960"/>
              <a:gd name="T17" fmla="*/ 21363 w 21363"/>
              <a:gd name="T18" fmla="*/ 19960 h 19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63" h="19960" fill="none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</a:path>
              <a:path w="21363" h="19960" stroke="0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3640667" y="4005469"/>
            <a:ext cx="508000" cy="728133"/>
            <a:chOff x="6235" y="7907"/>
            <a:chExt cx="600" cy="860"/>
          </a:xfrm>
        </p:grpSpPr>
        <p:sp>
          <p:nvSpPr>
            <p:cNvPr id="17" name="文本框 129033"/>
            <p:cNvSpPr txBox="1">
              <a:spLocks noChangeArrowheads="1"/>
            </p:cNvSpPr>
            <p:nvPr/>
          </p:nvSpPr>
          <p:spPr bwMode="auto">
            <a:xfrm>
              <a:off x="6235" y="7907"/>
              <a:ext cx="60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9" name="椭圆 129039"/>
            <p:cNvSpPr>
              <a:spLocks noChangeArrowheads="1"/>
            </p:cNvSpPr>
            <p:nvPr/>
          </p:nvSpPr>
          <p:spPr bwMode="auto">
            <a:xfrm>
              <a:off x="6355" y="8647"/>
              <a:ext cx="120" cy="12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681691" y="2123147"/>
            <a:ext cx="113284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defRPr/>
            </a:pP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以点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为对称中心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作出线段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对称线段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A′B′</a:t>
            </a:r>
          </a:p>
        </p:txBody>
      </p:sp>
      <p:sp>
        <p:nvSpPr>
          <p:cNvPr id="21" name="任意多边形 129038"/>
          <p:cNvSpPr>
            <a:spLocks noChangeArrowheads="1"/>
          </p:cNvSpPr>
          <p:nvPr/>
        </p:nvSpPr>
        <p:spPr bwMode="auto">
          <a:xfrm>
            <a:off x="3921125" y="3468684"/>
            <a:ext cx="1521884" cy="1547284"/>
          </a:xfrm>
          <a:custGeom>
            <a:avLst/>
            <a:gdLst>
              <a:gd name="T0" fmla="*/ 11988 w 21600"/>
              <a:gd name="T1" fmla="*/ 0 h 23488"/>
              <a:gd name="T2" fmla="*/ 21600 w 21600"/>
              <a:gd name="T3" fmla="*/ 17968 h 23488"/>
              <a:gd name="T4" fmla="*/ 20887 w 21600"/>
              <a:gd name="T5" fmla="*/ 23493 h 23488"/>
              <a:gd name="T6" fmla="*/ 11988 w 21600"/>
              <a:gd name="T7" fmla="*/ 0 h 23488"/>
              <a:gd name="T8" fmla="*/ 21600 w 21600"/>
              <a:gd name="T9" fmla="*/ 17968 h 23488"/>
              <a:gd name="T10" fmla="*/ 20887 w 21600"/>
              <a:gd name="T11" fmla="*/ 23493 h 23488"/>
              <a:gd name="T12" fmla="*/ 0 w 21600"/>
              <a:gd name="T13" fmla="*/ 17968 h 234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3488"/>
              <a:gd name="T23" fmla="*/ 21600 w 21600"/>
              <a:gd name="T24" fmla="*/ 23488 h 234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3488" fill="none">
                <a:moveTo>
                  <a:pt x="11988" y="0"/>
                </a:moveTo>
                <a:cubicBezTo>
                  <a:pt x="17784" y="3873"/>
                  <a:pt x="21600" y="10475"/>
                  <a:pt x="21600" y="17968"/>
                </a:cubicBezTo>
                <a:cubicBezTo>
                  <a:pt x="21600" y="19880"/>
                  <a:pt x="21352" y="21733"/>
                  <a:pt x="20887" y="23493"/>
                </a:cubicBezTo>
              </a:path>
              <a:path w="21600" h="23488" stroke="0">
                <a:moveTo>
                  <a:pt x="11988" y="0"/>
                </a:moveTo>
                <a:cubicBezTo>
                  <a:pt x="17784" y="3873"/>
                  <a:pt x="21600" y="10475"/>
                  <a:pt x="21600" y="17968"/>
                </a:cubicBezTo>
                <a:cubicBezTo>
                  <a:pt x="21600" y="19880"/>
                  <a:pt x="21352" y="21733"/>
                  <a:pt x="20887" y="23493"/>
                </a:cubicBezTo>
                <a:lnTo>
                  <a:pt x="0" y="1796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745691" y="4107918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B′</a:t>
            </a:r>
          </a:p>
        </p:txBody>
      </p:sp>
      <p:sp>
        <p:nvSpPr>
          <p:cNvPr id="4" name="矩形 3"/>
          <p:cNvSpPr/>
          <p:nvPr/>
        </p:nvSpPr>
        <p:spPr>
          <a:xfrm>
            <a:off x="6941608" y="3507751"/>
            <a:ext cx="4823123" cy="2248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关键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r>
              <a:rPr lang="zh-CN" altLang="en-US" sz="2400" dirty="0">
                <a:cs typeface="+mn-ea"/>
                <a:sym typeface="+mn-lt"/>
              </a:rPr>
              <a:t>先画出图形中的几个特殊点（如多边形的顶点、线段的端点，圆的圆心等）关于某点的对称点，然后再顺次连结有关对称点即可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利用中心对称的性质做图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 flipV="1">
            <a:off x="4710643" y="4133274"/>
            <a:ext cx="812800" cy="111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flipV="1">
            <a:off x="2373843" y="4133274"/>
            <a:ext cx="812800" cy="1117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919943" y="3506740"/>
            <a:ext cx="40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460876" y="5511222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A′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005543" y="5233940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flipV="1">
            <a:off x="2373843" y="3930074"/>
            <a:ext cx="3860800" cy="13208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3186643" y="4133274"/>
            <a:ext cx="2540000" cy="1930400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占位符 129034"/>
          <p:cNvSpPr txBox="1">
            <a:spLocks noChangeArrowheads="1"/>
          </p:cNvSpPr>
          <p:nvPr/>
        </p:nvSpPr>
        <p:spPr bwMode="auto">
          <a:xfrm>
            <a:off x="914400" y="1327151"/>
            <a:ext cx="10363200" cy="75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>
              <a:buNone/>
            </a:pPr>
            <a:r>
              <a:rPr lang="en-US" altLang="zh-CN" sz="2800" b="1" dirty="0">
                <a:cs typeface="+mn-ea"/>
                <a:sym typeface="+mn-lt"/>
              </a:rPr>
              <a:t>  3</a:t>
            </a:r>
            <a:r>
              <a:rPr lang="zh-CN" altLang="en-US" sz="2800" b="1" dirty="0">
                <a:cs typeface="+mn-ea"/>
                <a:sym typeface="+mn-lt"/>
              </a:rPr>
              <a:t>、图形关于点</a:t>
            </a:r>
            <a:r>
              <a:rPr lang="en-US" altLang="zh-CN" sz="2800" b="1" dirty="0">
                <a:cs typeface="+mn-ea"/>
                <a:sym typeface="+mn-lt"/>
              </a:rPr>
              <a:t>O</a:t>
            </a:r>
            <a:r>
              <a:rPr lang="zh-CN" altLang="en-US" sz="2800" b="1" dirty="0">
                <a:cs typeface="+mn-ea"/>
                <a:sym typeface="+mn-lt"/>
              </a:rPr>
              <a:t>对称图形的作法</a:t>
            </a:r>
          </a:p>
        </p:txBody>
      </p:sp>
      <p:sp>
        <p:nvSpPr>
          <p:cNvPr id="13" name="椭圆 12"/>
          <p:cNvSpPr>
            <a:spLocks noChangeArrowheads="1"/>
          </p:cNvSpPr>
          <p:nvPr/>
        </p:nvSpPr>
        <p:spPr bwMode="auto">
          <a:xfrm>
            <a:off x="4642909" y="5250874"/>
            <a:ext cx="101600" cy="10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椭圆 13"/>
          <p:cNvSpPr>
            <a:spLocks noChangeArrowheads="1"/>
          </p:cNvSpPr>
          <p:nvPr/>
        </p:nvSpPr>
        <p:spPr bwMode="auto">
          <a:xfrm>
            <a:off x="5438776" y="4133274"/>
            <a:ext cx="101600" cy="10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任意多边形 129037"/>
          <p:cNvSpPr>
            <a:spLocks noChangeArrowheads="1"/>
          </p:cNvSpPr>
          <p:nvPr/>
        </p:nvSpPr>
        <p:spPr bwMode="auto">
          <a:xfrm>
            <a:off x="3931710" y="4658208"/>
            <a:ext cx="905933" cy="1077383"/>
          </a:xfrm>
          <a:custGeom>
            <a:avLst/>
            <a:gdLst>
              <a:gd name="T0" fmla="*/ 21363 w 21363"/>
              <a:gd name="T1" fmla="*/ 3188 h 19960"/>
              <a:gd name="T2" fmla="*/ 8263 w 21363"/>
              <a:gd name="T3" fmla="*/ 19963 h 19960"/>
              <a:gd name="T4" fmla="*/ 21363 w 21363"/>
              <a:gd name="T5" fmla="*/ 3188 h 19960"/>
              <a:gd name="T6" fmla="*/ 8263 w 21363"/>
              <a:gd name="T7" fmla="*/ 19963 h 19960"/>
              <a:gd name="T8" fmla="*/ 0 w 21363"/>
              <a:gd name="T9" fmla="*/ 0 h 19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63"/>
              <a:gd name="T16" fmla="*/ 0 h 19960"/>
              <a:gd name="T17" fmla="*/ 21363 w 21363"/>
              <a:gd name="T18" fmla="*/ 19960 h 19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63" h="19960" fill="none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</a:path>
              <a:path w="21363" h="19960" stroke="0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3796243" y="4030825"/>
            <a:ext cx="508000" cy="728133"/>
            <a:chOff x="6235" y="7907"/>
            <a:chExt cx="600" cy="860"/>
          </a:xfrm>
        </p:grpSpPr>
        <p:sp>
          <p:nvSpPr>
            <p:cNvPr id="17" name="文本框 129033"/>
            <p:cNvSpPr txBox="1">
              <a:spLocks noChangeArrowheads="1"/>
            </p:cNvSpPr>
            <p:nvPr/>
          </p:nvSpPr>
          <p:spPr bwMode="auto">
            <a:xfrm>
              <a:off x="6235" y="7907"/>
              <a:ext cx="600" cy="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spcBef>
                  <a:spcPct val="50000"/>
                </a:spcBef>
              </a:pPr>
              <a:r>
                <a:rPr lang="en-US" altLang="zh-CN" sz="3200" b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O</a:t>
              </a:r>
            </a:p>
          </p:txBody>
        </p:sp>
        <p:sp>
          <p:nvSpPr>
            <p:cNvPr id="19" name="椭圆 129039"/>
            <p:cNvSpPr>
              <a:spLocks noChangeArrowheads="1"/>
            </p:cNvSpPr>
            <p:nvPr/>
          </p:nvSpPr>
          <p:spPr bwMode="auto">
            <a:xfrm>
              <a:off x="6355" y="8647"/>
              <a:ext cx="120" cy="12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681691" y="2122614"/>
            <a:ext cx="113284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400">
              <a:defRPr/>
            </a:pP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以点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为对称中心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作出△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800" noProof="1">
                <a:solidFill>
                  <a:prstClr val="black"/>
                </a:solidFill>
                <a:cs typeface="+mn-ea"/>
                <a:sym typeface="+mn-lt"/>
              </a:rPr>
              <a:t>的对称图形△</a:t>
            </a:r>
            <a:r>
              <a:rPr lang="en-US" altLang="zh-CN" sz="2800" noProof="1">
                <a:solidFill>
                  <a:prstClr val="black"/>
                </a:solidFill>
                <a:cs typeface="+mn-ea"/>
                <a:sym typeface="+mn-lt"/>
              </a:rPr>
              <a:t>A′B′C ′       </a:t>
            </a:r>
          </a:p>
        </p:txBody>
      </p:sp>
      <p:sp>
        <p:nvSpPr>
          <p:cNvPr id="21" name="任意多边形 129038"/>
          <p:cNvSpPr>
            <a:spLocks noChangeArrowheads="1"/>
          </p:cNvSpPr>
          <p:nvPr/>
        </p:nvSpPr>
        <p:spPr bwMode="auto">
          <a:xfrm>
            <a:off x="4076701" y="3494040"/>
            <a:ext cx="1521884" cy="1547284"/>
          </a:xfrm>
          <a:custGeom>
            <a:avLst/>
            <a:gdLst>
              <a:gd name="T0" fmla="*/ 11988 w 21600"/>
              <a:gd name="T1" fmla="*/ 0 h 23488"/>
              <a:gd name="T2" fmla="*/ 21600 w 21600"/>
              <a:gd name="T3" fmla="*/ 17968 h 23488"/>
              <a:gd name="T4" fmla="*/ 20887 w 21600"/>
              <a:gd name="T5" fmla="*/ 23493 h 23488"/>
              <a:gd name="T6" fmla="*/ 11988 w 21600"/>
              <a:gd name="T7" fmla="*/ 0 h 23488"/>
              <a:gd name="T8" fmla="*/ 21600 w 21600"/>
              <a:gd name="T9" fmla="*/ 17968 h 23488"/>
              <a:gd name="T10" fmla="*/ 20887 w 21600"/>
              <a:gd name="T11" fmla="*/ 23493 h 23488"/>
              <a:gd name="T12" fmla="*/ 0 w 21600"/>
              <a:gd name="T13" fmla="*/ 17968 h 234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3488"/>
              <a:gd name="T23" fmla="*/ 21600 w 21600"/>
              <a:gd name="T24" fmla="*/ 23488 h 234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3488" fill="none">
                <a:moveTo>
                  <a:pt x="11988" y="0"/>
                </a:moveTo>
                <a:cubicBezTo>
                  <a:pt x="17784" y="3873"/>
                  <a:pt x="21600" y="10475"/>
                  <a:pt x="21600" y="17968"/>
                </a:cubicBezTo>
                <a:cubicBezTo>
                  <a:pt x="21600" y="19880"/>
                  <a:pt x="21352" y="21733"/>
                  <a:pt x="20887" y="23493"/>
                </a:cubicBezTo>
              </a:path>
              <a:path w="21600" h="23488" stroke="0">
                <a:moveTo>
                  <a:pt x="11988" y="0"/>
                </a:moveTo>
                <a:cubicBezTo>
                  <a:pt x="17784" y="3873"/>
                  <a:pt x="21600" y="10475"/>
                  <a:pt x="21600" y="17968"/>
                </a:cubicBezTo>
                <a:cubicBezTo>
                  <a:pt x="21600" y="19880"/>
                  <a:pt x="21352" y="21733"/>
                  <a:pt x="20887" y="23493"/>
                </a:cubicBezTo>
                <a:lnTo>
                  <a:pt x="0" y="1796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901267" y="4133274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B′</a:t>
            </a: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 flipH="1" flipV="1">
            <a:off x="2115609" y="3921371"/>
            <a:ext cx="253472" cy="132080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 flipH="1" flipV="1">
            <a:off x="2115606" y="3955472"/>
            <a:ext cx="1071036" cy="19497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1594908" y="3201940"/>
            <a:ext cx="406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7" name="直接连接符 26"/>
          <p:cNvSpPr>
            <a:spLocks noChangeShapeType="1"/>
          </p:cNvSpPr>
          <p:nvPr/>
        </p:nvSpPr>
        <p:spPr bwMode="auto">
          <a:xfrm>
            <a:off x="2148418" y="4011780"/>
            <a:ext cx="4539193" cy="1723809"/>
          </a:xfrm>
          <a:prstGeom prst="line">
            <a:avLst/>
          </a:prstGeom>
          <a:noFill/>
          <a:ln w="44450" cap="rnd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任意多边形 129037"/>
          <p:cNvSpPr>
            <a:spLocks noChangeArrowheads="1"/>
          </p:cNvSpPr>
          <p:nvPr/>
        </p:nvSpPr>
        <p:spPr bwMode="auto">
          <a:xfrm>
            <a:off x="5135034" y="4760653"/>
            <a:ext cx="905933" cy="1077383"/>
          </a:xfrm>
          <a:custGeom>
            <a:avLst/>
            <a:gdLst>
              <a:gd name="T0" fmla="*/ 21363 w 21363"/>
              <a:gd name="T1" fmla="*/ 3188 h 19960"/>
              <a:gd name="T2" fmla="*/ 8263 w 21363"/>
              <a:gd name="T3" fmla="*/ 19963 h 19960"/>
              <a:gd name="T4" fmla="*/ 21363 w 21363"/>
              <a:gd name="T5" fmla="*/ 3188 h 19960"/>
              <a:gd name="T6" fmla="*/ 8263 w 21363"/>
              <a:gd name="T7" fmla="*/ 19963 h 19960"/>
              <a:gd name="T8" fmla="*/ 0 w 21363"/>
              <a:gd name="T9" fmla="*/ 0 h 199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63"/>
              <a:gd name="T16" fmla="*/ 0 h 19960"/>
              <a:gd name="T17" fmla="*/ 21363 w 21363"/>
              <a:gd name="T18" fmla="*/ 19960 h 199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63" h="19960" fill="none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</a:path>
              <a:path w="21363" h="19960" stroke="0">
                <a:moveTo>
                  <a:pt x="21363" y="3188"/>
                </a:moveTo>
                <a:cubicBezTo>
                  <a:pt x="20236" y="10801"/>
                  <a:pt x="15146" y="17112"/>
                  <a:pt x="8263" y="19963"/>
                </a:cubicBez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椭圆 29"/>
          <p:cNvSpPr>
            <a:spLocks noChangeArrowheads="1"/>
          </p:cNvSpPr>
          <p:nvPr/>
        </p:nvSpPr>
        <p:spPr bwMode="auto">
          <a:xfrm>
            <a:off x="5850467" y="5364116"/>
            <a:ext cx="101600" cy="10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6096000" y="4946074"/>
            <a:ext cx="162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C′</a:t>
            </a:r>
          </a:p>
        </p:txBody>
      </p:sp>
      <p:cxnSp>
        <p:nvCxnSpPr>
          <p:cNvPr id="33" name="直接连接符 32"/>
          <p:cNvCxnSpPr>
            <a:endCxn id="30" idx="2"/>
          </p:cNvCxnSpPr>
          <p:nvPr/>
        </p:nvCxnSpPr>
        <p:spPr>
          <a:xfrm>
            <a:off x="4710643" y="5250874"/>
            <a:ext cx="1139824" cy="1640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endCxn id="30" idx="7"/>
          </p:cNvCxnSpPr>
          <p:nvPr/>
        </p:nvCxnSpPr>
        <p:spPr>
          <a:xfrm>
            <a:off x="5540377" y="4234875"/>
            <a:ext cx="396812" cy="11441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7321553" y="3256109"/>
            <a:ext cx="4306358" cy="2802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【</a:t>
            </a:r>
            <a:r>
              <a:rPr lang="zh-CN" altLang="en-US" sz="2400" dirty="0">
                <a:cs typeface="+mn-ea"/>
                <a:sym typeface="+mn-lt"/>
              </a:rPr>
              <a:t>关键</a:t>
            </a:r>
            <a:r>
              <a:rPr lang="en-US" altLang="zh-CN" sz="2400" dirty="0">
                <a:cs typeface="+mn-ea"/>
                <a:sym typeface="+mn-lt"/>
              </a:rPr>
              <a:t>】</a:t>
            </a:r>
            <a:r>
              <a:rPr lang="zh-CN" altLang="en-US" sz="2400" dirty="0">
                <a:cs typeface="+mn-ea"/>
                <a:sym typeface="+mn-lt"/>
              </a:rPr>
              <a:t>先画出图形中的几个特殊点（如多边形的顶点、线段的端点，圆的圆心等）关于某点的对称点，然后再顺次连结有关对称点即可</a:t>
            </a:r>
          </a:p>
        </p:txBody>
      </p:sp>
      <p:sp>
        <p:nvSpPr>
          <p:cNvPr id="32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利用中心对称的性质做图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7" grpId="0" animBg="1"/>
      <p:bldP spid="31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70657"/>
          <p:cNvSpPr txBox="1">
            <a:spLocks noChangeArrowheads="1"/>
          </p:cNvSpPr>
          <p:nvPr/>
        </p:nvSpPr>
        <p:spPr bwMode="auto">
          <a:xfrm>
            <a:off x="205155" y="1543074"/>
            <a:ext cx="124968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0E0C02"/>
                </a:solidFill>
                <a:cs typeface="+mn-ea"/>
                <a:sym typeface="+mn-lt"/>
              </a:rPr>
              <a:t>   如图，已知</a:t>
            </a:r>
            <a:r>
              <a:rPr lang="en-US" altLang="zh-CN" sz="2800" b="1" dirty="0">
                <a:solidFill>
                  <a:srgbClr val="0E0C02"/>
                </a:solidFill>
                <a:cs typeface="+mn-ea"/>
                <a:sym typeface="+mn-lt"/>
              </a:rPr>
              <a:t>△ABC</a:t>
            </a:r>
            <a:r>
              <a:rPr lang="zh-CN" altLang="en-US" sz="2800" b="1" dirty="0">
                <a:solidFill>
                  <a:srgbClr val="0E0C02"/>
                </a:solidFill>
                <a:cs typeface="+mn-ea"/>
                <a:sym typeface="+mn-lt"/>
              </a:rPr>
              <a:t>与</a:t>
            </a:r>
            <a:r>
              <a:rPr lang="en-US" altLang="zh-CN" sz="2800" b="1" dirty="0">
                <a:solidFill>
                  <a:srgbClr val="0E0C02"/>
                </a:solidFill>
                <a:cs typeface="+mn-ea"/>
                <a:sym typeface="+mn-lt"/>
              </a:rPr>
              <a:t>△A’B’C’</a:t>
            </a:r>
            <a:r>
              <a:rPr lang="zh-CN" altLang="en-US" sz="2800" b="1" dirty="0">
                <a:solidFill>
                  <a:srgbClr val="0E0C02"/>
                </a:solidFill>
                <a:cs typeface="+mn-ea"/>
                <a:sym typeface="+mn-lt"/>
              </a:rPr>
              <a:t>中心对称，求出它们的对称中心</a:t>
            </a:r>
            <a:r>
              <a:rPr lang="en-US" altLang="zh-CN" sz="2800" b="1" dirty="0">
                <a:solidFill>
                  <a:srgbClr val="0E0C02"/>
                </a:solidFill>
                <a:cs typeface="+mn-ea"/>
                <a:sym typeface="+mn-lt"/>
              </a:rPr>
              <a:t>O</a:t>
            </a:r>
            <a:r>
              <a:rPr lang="zh-CN" altLang="en-US" sz="2800" b="1" dirty="0">
                <a:solidFill>
                  <a:srgbClr val="0E0C02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6" name="组合 70658"/>
          <p:cNvGrpSpPr/>
          <p:nvPr/>
        </p:nvGrpSpPr>
        <p:grpSpPr bwMode="auto">
          <a:xfrm>
            <a:off x="867833" y="2552701"/>
            <a:ext cx="7490884" cy="3585634"/>
            <a:chOff x="1056" y="1530"/>
            <a:chExt cx="3539" cy="1694"/>
          </a:xfrm>
        </p:grpSpPr>
        <p:grpSp>
          <p:nvGrpSpPr>
            <p:cNvPr id="7" name="组合 70659"/>
            <p:cNvGrpSpPr>
              <a:grpSpLocks noChangeAspect="1"/>
            </p:cNvGrpSpPr>
            <p:nvPr/>
          </p:nvGrpSpPr>
          <p:grpSpPr bwMode="auto">
            <a:xfrm>
              <a:off x="1200" y="1872"/>
              <a:ext cx="1165" cy="971"/>
              <a:chOff x="3420" y="2968"/>
              <a:chExt cx="1535" cy="1280"/>
            </a:xfrm>
          </p:grpSpPr>
          <p:sp>
            <p:nvSpPr>
              <p:cNvPr id="19" name="直接连接符 70660"/>
              <p:cNvSpPr>
                <a:spLocks noChangeAspect="1" noChangeShapeType="1"/>
              </p:cNvSpPr>
              <p:nvPr/>
            </p:nvSpPr>
            <p:spPr bwMode="auto">
              <a:xfrm flipV="1">
                <a:off x="3420" y="2970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直接连接符 70661"/>
              <p:cNvSpPr>
                <a:spLocks noChangeAspect="1" noChangeShapeType="1"/>
              </p:cNvSpPr>
              <p:nvPr/>
            </p:nvSpPr>
            <p:spPr bwMode="auto">
              <a:xfrm>
                <a:off x="4212" y="2968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直接连接符 70662"/>
              <p:cNvSpPr>
                <a:spLocks noChangeAspect="1" noChangeShapeType="1"/>
              </p:cNvSpPr>
              <p:nvPr/>
            </p:nvSpPr>
            <p:spPr bwMode="auto">
              <a:xfrm flipV="1">
                <a:off x="3420" y="3803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0663"/>
            <p:cNvGrpSpPr>
              <a:grpSpLocks noChangeAspect="1"/>
            </p:cNvGrpSpPr>
            <p:nvPr/>
          </p:nvGrpSpPr>
          <p:grpSpPr bwMode="auto">
            <a:xfrm flipH="1" flipV="1">
              <a:off x="3288" y="2115"/>
              <a:ext cx="1165" cy="971"/>
              <a:chOff x="3420" y="2968"/>
              <a:chExt cx="1535" cy="1280"/>
            </a:xfrm>
          </p:grpSpPr>
          <p:sp>
            <p:nvSpPr>
              <p:cNvPr id="15" name="直接连接符 70664"/>
              <p:cNvSpPr>
                <a:spLocks noChangeAspect="1" noChangeShapeType="1"/>
              </p:cNvSpPr>
              <p:nvPr/>
            </p:nvSpPr>
            <p:spPr bwMode="auto">
              <a:xfrm flipV="1">
                <a:off x="3420" y="2970"/>
                <a:ext cx="788" cy="1278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70665"/>
              <p:cNvSpPr>
                <a:spLocks noChangeAspect="1" noChangeShapeType="1"/>
              </p:cNvSpPr>
              <p:nvPr/>
            </p:nvSpPr>
            <p:spPr bwMode="auto">
              <a:xfrm>
                <a:off x="4212" y="2968"/>
                <a:ext cx="743" cy="833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直接连接符 70666"/>
              <p:cNvSpPr>
                <a:spLocks noChangeAspect="1" noChangeShapeType="1"/>
              </p:cNvSpPr>
              <p:nvPr/>
            </p:nvSpPr>
            <p:spPr bwMode="auto">
              <a:xfrm flipV="1">
                <a:off x="3420" y="3803"/>
                <a:ext cx="1530" cy="445"/>
              </a:xfrm>
              <a:prstGeom prst="line">
                <a:avLst/>
              </a:prstGeom>
              <a:noFill/>
              <a:ln w="57150">
                <a:solidFill>
                  <a:srgbClr val="0E0C0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6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70667"/>
            <p:cNvSpPr txBox="1">
              <a:spLocks noChangeArrowheads="1"/>
            </p:cNvSpPr>
            <p:nvPr/>
          </p:nvSpPr>
          <p:spPr bwMode="auto">
            <a:xfrm>
              <a:off x="1056" y="2778"/>
              <a:ext cx="1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文本框 70668"/>
            <p:cNvSpPr txBox="1">
              <a:spLocks noChangeArrowheads="1"/>
            </p:cNvSpPr>
            <p:nvPr/>
          </p:nvSpPr>
          <p:spPr bwMode="auto">
            <a:xfrm>
              <a:off x="2400" y="2394"/>
              <a:ext cx="1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文本框 70669"/>
            <p:cNvSpPr txBox="1">
              <a:spLocks noChangeArrowheads="1"/>
            </p:cNvSpPr>
            <p:nvPr/>
          </p:nvSpPr>
          <p:spPr bwMode="auto">
            <a:xfrm>
              <a:off x="1728" y="1530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2" name="文本框 70670"/>
            <p:cNvSpPr txBox="1">
              <a:spLocks noChangeArrowheads="1"/>
            </p:cNvSpPr>
            <p:nvPr/>
          </p:nvSpPr>
          <p:spPr bwMode="auto">
            <a:xfrm>
              <a:off x="4458" y="1833"/>
              <a:ext cx="13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A’</a:t>
              </a:r>
            </a:p>
          </p:txBody>
        </p:sp>
        <p:sp>
          <p:nvSpPr>
            <p:cNvPr id="13" name="文本框 70671"/>
            <p:cNvSpPr txBox="1">
              <a:spLocks noChangeArrowheads="1"/>
            </p:cNvSpPr>
            <p:nvPr/>
          </p:nvSpPr>
          <p:spPr bwMode="auto">
            <a:xfrm>
              <a:off x="3161" y="2121"/>
              <a:ext cx="1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</a:p>
          </p:txBody>
        </p:sp>
        <p:sp>
          <p:nvSpPr>
            <p:cNvPr id="14" name="文本框 70672"/>
            <p:cNvSpPr txBox="1">
              <a:spLocks noChangeArrowheads="1"/>
            </p:cNvSpPr>
            <p:nvPr/>
          </p:nvSpPr>
          <p:spPr bwMode="auto">
            <a:xfrm>
              <a:off x="3785" y="3030"/>
              <a:ext cx="15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863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863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151255" eaLnBrk="1" hangingPunct="1"/>
              <a:r>
                <a:rPr lang="en-US" altLang="zh-CN" sz="2665" i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C’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7750116" y="4443948"/>
            <a:ext cx="4111683" cy="1733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因为中心对称的两个图形，</a:t>
            </a:r>
            <a:endParaRPr lang="en-US" altLang="zh-CN" sz="2135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对称点所连线段经过对称中心，</a:t>
            </a:r>
            <a:endParaRPr lang="en-US" altLang="zh-CN" sz="2135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而且被对称中心所平分，</a:t>
            </a:r>
            <a:endParaRPr lang="en-US" altLang="zh-CN" sz="2135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所以连接</a:t>
            </a:r>
            <a:r>
              <a:rPr lang="en-US" altLang="zh-CN" sz="2135" b="1" dirty="0">
                <a:cs typeface="+mn-ea"/>
                <a:sym typeface="+mn-lt"/>
              </a:rPr>
              <a:t>BB’</a:t>
            </a:r>
            <a:r>
              <a:rPr lang="zh-CN" altLang="en-US" sz="2135" b="1" dirty="0">
                <a:cs typeface="+mn-ea"/>
                <a:sym typeface="+mn-lt"/>
              </a:rPr>
              <a:t>和</a:t>
            </a:r>
            <a:r>
              <a:rPr lang="en-US" altLang="zh-CN" sz="2135" b="1" dirty="0">
                <a:cs typeface="+mn-ea"/>
                <a:sym typeface="+mn-lt"/>
              </a:rPr>
              <a:t>CC’</a:t>
            </a:r>
            <a:r>
              <a:rPr lang="zh-CN" altLang="en-US" sz="2135" b="1" dirty="0">
                <a:cs typeface="+mn-ea"/>
                <a:sym typeface="+mn-lt"/>
              </a:rPr>
              <a:t>，</a:t>
            </a:r>
            <a:endParaRPr lang="en-US" altLang="zh-CN" sz="2135" b="1" dirty="0">
              <a:cs typeface="+mn-ea"/>
              <a:sym typeface="+mn-lt"/>
            </a:endParaRPr>
          </a:p>
          <a:p>
            <a:pPr algn="ctr" defTabSz="914400"/>
            <a:r>
              <a:rPr lang="zh-CN" altLang="en-US" sz="2135" b="1" dirty="0">
                <a:cs typeface="+mn-ea"/>
                <a:sym typeface="+mn-lt"/>
              </a:rPr>
              <a:t>交点即为对称中心</a:t>
            </a:r>
            <a:r>
              <a:rPr lang="en-US" altLang="zh-CN" sz="2135" b="1" dirty="0">
                <a:cs typeface="+mn-ea"/>
                <a:sym typeface="+mn-lt"/>
              </a:rPr>
              <a:t>O.</a:t>
            </a:r>
            <a:endParaRPr lang="zh-CN" altLang="en-US" sz="1865" dirty="0"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2438524" y="3276601"/>
            <a:ext cx="4347309" cy="2566423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endCxn id="17" idx="1"/>
          </p:cNvCxnSpPr>
          <p:nvPr/>
        </p:nvCxnSpPr>
        <p:spPr>
          <a:xfrm flipV="1">
            <a:off x="3630518" y="4505483"/>
            <a:ext cx="1969747" cy="107771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椭圆 25"/>
          <p:cNvSpPr/>
          <p:nvPr/>
        </p:nvSpPr>
        <p:spPr>
          <a:xfrm>
            <a:off x="4585681" y="4505483"/>
            <a:ext cx="110492" cy="107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427193" y="3950792"/>
            <a:ext cx="36901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中心对称图形找对称点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6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5037" y="1197733"/>
            <a:ext cx="12401551" cy="1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如图，△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边上的中点，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AC=4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BC=6.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</a:p>
          <a:p>
            <a:pPr defTabSz="914400">
              <a:lnSpc>
                <a:spcPct val="12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作出△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BDC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关于点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的中心对称图形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  <a:p>
            <a:pPr defTabSz="914400">
              <a:lnSpc>
                <a:spcPct val="12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的取值范围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6" name="Group 10"/>
          <p:cNvGrpSpPr/>
          <p:nvPr/>
        </p:nvGrpSpPr>
        <p:grpSpPr bwMode="auto">
          <a:xfrm>
            <a:off x="8009467" y="3285427"/>
            <a:ext cx="2641600" cy="1219200"/>
            <a:chOff x="2304" y="2352"/>
            <a:chExt cx="960" cy="336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640" y="2352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Group 9"/>
            <p:cNvGrpSpPr/>
            <p:nvPr/>
          </p:nvGrpSpPr>
          <p:grpSpPr bwMode="auto">
            <a:xfrm>
              <a:off x="2304" y="2352"/>
              <a:ext cx="960" cy="336"/>
              <a:chOff x="2304" y="2352"/>
              <a:chExt cx="960" cy="336"/>
            </a:xfrm>
          </p:grpSpPr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 flipH="1">
                <a:off x="2304" y="2352"/>
                <a:ext cx="336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96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>
                <a:outerShdw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pPr defTabSz="914400">
                  <a:defRPr/>
                </a:pPr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2640" y="2352"/>
                <a:ext cx="144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400"/>
                <a:endParaRPr lang="zh-CN" altLang="en-US" sz="24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9330267" y="4504627"/>
            <a:ext cx="406400" cy="121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8009467" y="4504627"/>
            <a:ext cx="1727200" cy="121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/>
            <a:endParaRPr lang="zh-CN" altLang="en-US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199457" y="2691313"/>
            <a:ext cx="8417983" cy="343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）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∵△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ADE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 与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BDC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成中心对称</a:t>
            </a:r>
            <a:r>
              <a:rPr lang="zh-CN" altLang="en-US" sz="2400" dirty="0">
                <a:latin typeface="+mn-lt"/>
                <a:ea typeface="+mn-ea"/>
                <a:cs typeface="+mn-ea"/>
                <a:sym typeface="+mn-lt"/>
              </a:rPr>
              <a:t>       </a:t>
            </a:r>
          </a:p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∴△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ADE≌△BDC</a:t>
            </a:r>
          </a:p>
          <a:p>
            <a:pPr defTabSz="914400" eaLnBrk="1" hangingPunct="1">
              <a:lnSpc>
                <a:spcPct val="115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∴AE=BC</a:t>
            </a:r>
          </a:p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在△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CAE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中，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AE-AC&lt;CE&lt;AE+AC</a:t>
            </a:r>
          </a:p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（三角形三边关系）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 eaLnBrk="1" hangingPunct="1">
              <a:lnSpc>
                <a:spcPct val="115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 即 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2&lt;CE&lt;10</a:t>
            </a:r>
          </a:p>
          <a:p>
            <a:pPr defTabSz="914400" eaLnBrk="1" hangingPunct="1">
              <a:lnSpc>
                <a:spcPct val="115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∴   1&lt;CD&lt;5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603067" y="4199828"/>
            <a:ext cx="711200" cy="584775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8822267" y="2675828"/>
            <a:ext cx="711200" cy="584775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447867" y="4504628"/>
            <a:ext cx="711200" cy="584775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923867" y="4504628"/>
            <a:ext cx="711200" cy="584775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9736667" y="5520628"/>
            <a:ext cx="508000" cy="584775"/>
          </a:xfrm>
          <a:prstGeom prst="rect">
            <a:avLst/>
          </a:prstGeom>
          <a:noFill/>
          <a:ln>
            <a:noFill/>
          </a:ln>
          <a:effectLst>
            <a:prstShdw prst="shdw15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en-US" altLang="zh-CN" sz="32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129034"/>
          <p:cNvSpPr txBox="1">
            <a:spLocks noChangeArrowheads="1"/>
          </p:cNvSpPr>
          <p:nvPr/>
        </p:nvSpPr>
        <p:spPr bwMode="auto">
          <a:xfrm>
            <a:off x="914400" y="1644484"/>
            <a:ext cx="10363200" cy="75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219200">
              <a:buNone/>
            </a:pP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  2.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分别画出下列图形关于点</a:t>
            </a:r>
            <a:r>
              <a:rPr lang="en-US" altLang="zh-CN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对称的图形。</a:t>
            </a:r>
          </a:p>
        </p:txBody>
      </p:sp>
      <p:sp>
        <p:nvSpPr>
          <p:cNvPr id="4" name="星形: 五角 3"/>
          <p:cNvSpPr/>
          <p:nvPr/>
        </p:nvSpPr>
        <p:spPr>
          <a:xfrm rot="1322885">
            <a:off x="1502928" y="2846479"/>
            <a:ext cx="1632317" cy="163231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11022" y="3899426"/>
            <a:ext cx="120913" cy="13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62096" y="3365945"/>
            <a:ext cx="44755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梯形 7"/>
          <p:cNvSpPr/>
          <p:nvPr/>
        </p:nvSpPr>
        <p:spPr>
          <a:xfrm>
            <a:off x="6512746" y="3140915"/>
            <a:ext cx="1523177" cy="1239352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685432" y="3760591"/>
            <a:ext cx="120913" cy="13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036506" y="3227111"/>
            <a:ext cx="447558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理解中心对称的概念及性质。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能够熟练画出已知图形关于某一点的中心对称图形。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中心对称的概念及性质。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画出已知图形关于某一点的中心对称图形。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56243" y="1197733"/>
            <a:ext cx="517064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什么是轴对称图形？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轴对称图形有什么性质？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13030" y="1763885"/>
            <a:ext cx="10236293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如果一个平面图形沿着一条直线折叠，直线两旁的部分能够完全重合，那么就称这个图形为轴对称图形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199456" y="3833254"/>
            <a:ext cx="7192069" cy="224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）如果两个图形关于某条直线对称，那么对称轴是任何一对对应点所连线段的垂直平分线。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2)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类似地，轴对称图形的对称轴，是任何一对对应点所连线段的垂直平分线。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87606" y="3659946"/>
            <a:ext cx="3361717" cy="2336716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轴对称图形知识回顾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0844" y="1599902"/>
            <a:ext cx="7794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把其中一个图案绕点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180°,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你有什么发现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</a:p>
        </p:txBody>
      </p:sp>
      <p:grpSp>
        <p:nvGrpSpPr>
          <p:cNvPr id="21" name="组合 20"/>
          <p:cNvGrpSpPr/>
          <p:nvPr/>
        </p:nvGrpSpPr>
        <p:grpSpPr>
          <a:xfrm rot="13750873">
            <a:off x="3129071" y="2685127"/>
            <a:ext cx="933448" cy="1045633"/>
            <a:chOff x="1207295" y="2093118"/>
            <a:chExt cx="700086" cy="784225"/>
          </a:xfrm>
        </p:grpSpPr>
        <p:sp>
          <p:nvSpPr>
            <p:cNvPr id="22" name="等腰三角形 21"/>
            <p:cNvSpPr/>
            <p:nvPr/>
          </p:nvSpPr>
          <p:spPr>
            <a:xfrm>
              <a:off x="1364457" y="2421731"/>
              <a:ext cx="385762" cy="45561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>
              <a:off x="1207295" y="2093118"/>
              <a:ext cx="700086" cy="657226"/>
            </a:xfrm>
            <a:prstGeom prst="triangle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739014" y="2730716"/>
            <a:ext cx="2379595" cy="2073945"/>
            <a:chOff x="1075662" y="2619000"/>
            <a:chExt cx="1784696" cy="1555459"/>
          </a:xfrm>
        </p:grpSpPr>
        <p:grpSp>
          <p:nvGrpSpPr>
            <p:cNvPr id="6" name="组合 5"/>
            <p:cNvGrpSpPr/>
            <p:nvPr/>
          </p:nvGrpSpPr>
          <p:grpSpPr>
            <a:xfrm rot="2856686">
              <a:off x="1117732" y="3432303"/>
              <a:ext cx="700086" cy="784225"/>
              <a:chOff x="1207295" y="2093118"/>
              <a:chExt cx="700086" cy="784225"/>
            </a:xfrm>
          </p:grpSpPr>
          <p:sp>
            <p:nvSpPr>
              <p:cNvPr id="16" name="等腰三角形 15"/>
              <p:cNvSpPr/>
              <p:nvPr/>
            </p:nvSpPr>
            <p:spPr>
              <a:xfrm>
                <a:off x="1364457" y="2421731"/>
                <a:ext cx="385762" cy="455612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等腰三角形 4"/>
              <p:cNvSpPr/>
              <p:nvPr/>
            </p:nvSpPr>
            <p:spPr>
              <a:xfrm>
                <a:off x="1207295" y="2093118"/>
                <a:ext cx="700086" cy="657226"/>
              </a:xfrm>
              <a:prstGeom prst="triangle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 rot="13867551">
              <a:off x="2118203" y="2576930"/>
              <a:ext cx="700086" cy="784225"/>
              <a:chOff x="1207295" y="2093118"/>
              <a:chExt cx="700086" cy="784225"/>
            </a:xfrm>
          </p:grpSpPr>
          <p:sp>
            <p:nvSpPr>
              <p:cNvPr id="25" name="等腰三角形 24"/>
              <p:cNvSpPr/>
              <p:nvPr/>
            </p:nvSpPr>
            <p:spPr>
              <a:xfrm>
                <a:off x="1364457" y="2421731"/>
                <a:ext cx="385762" cy="455612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>
                <a:off x="1207295" y="2093118"/>
                <a:ext cx="700086" cy="657226"/>
              </a:xfrm>
              <a:prstGeom prst="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7" name="椭圆 26"/>
          <p:cNvSpPr/>
          <p:nvPr/>
        </p:nvSpPr>
        <p:spPr>
          <a:xfrm>
            <a:off x="2895055" y="3742702"/>
            <a:ext cx="6756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9" name="箭头: 右 28"/>
          <p:cNvSpPr/>
          <p:nvPr/>
        </p:nvSpPr>
        <p:spPr>
          <a:xfrm rot="19287329">
            <a:off x="8253596" y="3175113"/>
            <a:ext cx="967300" cy="905892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728848" y="3191344"/>
            <a:ext cx="2484964" cy="2012572"/>
            <a:chOff x="4813826" y="2961824"/>
            <a:chExt cx="1863723" cy="1509429"/>
          </a:xfrm>
        </p:grpSpPr>
        <p:sp>
          <p:nvSpPr>
            <p:cNvPr id="28" name="箭头: 右 27"/>
            <p:cNvSpPr/>
            <p:nvPr/>
          </p:nvSpPr>
          <p:spPr>
            <a:xfrm rot="8454193">
              <a:off x="4813826" y="3791834"/>
              <a:ext cx="725475" cy="679419"/>
            </a:xfrm>
            <a:prstGeom prst="rightArrow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箭头: 右 33"/>
            <p:cNvSpPr/>
            <p:nvPr/>
          </p:nvSpPr>
          <p:spPr>
            <a:xfrm rot="19386977">
              <a:off x="5952074" y="2961824"/>
              <a:ext cx="725475" cy="679419"/>
            </a:xfrm>
            <a:prstGeom prst="right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椭圆 35"/>
          <p:cNvSpPr/>
          <p:nvPr/>
        </p:nvSpPr>
        <p:spPr>
          <a:xfrm>
            <a:off x="7897480" y="4090912"/>
            <a:ext cx="6756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112834" y="5655123"/>
            <a:ext cx="7391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cs typeface="+mn-ea"/>
                <a:sym typeface="+mn-lt"/>
              </a:rPr>
              <a:t>一个图案旋转后两图案互相重合</a:t>
            </a:r>
          </a:p>
        </p:txBody>
      </p:sp>
      <p:sp>
        <p:nvSpPr>
          <p:cNvPr id="7" name="矩形 6"/>
          <p:cNvSpPr/>
          <p:nvPr/>
        </p:nvSpPr>
        <p:spPr>
          <a:xfrm>
            <a:off x="3014399" y="3885726"/>
            <a:ext cx="36901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060455" y="4276404"/>
            <a:ext cx="36901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1865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33946" y="1197732"/>
            <a:ext cx="10137210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线段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BD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相交于点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OA=OC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OB=OD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．把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△OAB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绕点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你有什么发现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?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等腰三角形 5"/>
          <p:cNvSpPr/>
          <p:nvPr/>
        </p:nvSpPr>
        <p:spPr>
          <a:xfrm>
            <a:off x="1543097" y="3770217"/>
            <a:ext cx="2552700" cy="7462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03547" y="3186018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35096" y="4208688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09996" y="4627788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等腰三角形 10"/>
          <p:cNvSpPr/>
          <p:nvPr/>
        </p:nvSpPr>
        <p:spPr>
          <a:xfrm rot="10800000">
            <a:off x="4121197" y="4519764"/>
            <a:ext cx="2552700" cy="7462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549446" y="3757517"/>
            <a:ext cx="5130800" cy="1495795"/>
            <a:chOff x="1852612" y="2876550"/>
            <a:chExt cx="3848100" cy="1121846"/>
          </a:xfrm>
        </p:grpSpPr>
        <p:sp>
          <p:nvSpPr>
            <p:cNvPr id="15" name="等腰三角形 14"/>
            <p:cNvSpPr/>
            <p:nvPr/>
          </p:nvSpPr>
          <p:spPr>
            <a:xfrm>
              <a:off x="1852612" y="2876550"/>
              <a:ext cx="1914525" cy="55968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0800000">
              <a:off x="3786187" y="3438710"/>
              <a:ext cx="1914525" cy="559686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5359447" y="5278714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711994" y="4005488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8696" y="2981075"/>
            <a:ext cx="5381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旋转后</a:t>
            </a:r>
            <a:r>
              <a:rPr lang="en-US" altLang="zh-CN" sz="3200" b="1" dirty="0">
                <a:cs typeface="+mn-ea"/>
                <a:sym typeface="+mn-lt"/>
              </a:rPr>
              <a:t>△OAB</a:t>
            </a:r>
            <a:r>
              <a:rPr lang="zh-CN" altLang="en-US" sz="3200" b="1" dirty="0">
                <a:cs typeface="+mn-ea"/>
                <a:sym typeface="+mn-lt"/>
              </a:rPr>
              <a:t>和</a:t>
            </a:r>
            <a:r>
              <a:rPr lang="en-US" altLang="zh-CN" sz="3200" b="1" dirty="0">
                <a:cs typeface="+mn-ea"/>
                <a:sym typeface="+mn-lt"/>
              </a:rPr>
              <a:t>△OCD</a:t>
            </a:r>
            <a:r>
              <a:rPr lang="zh-CN" altLang="en-US" sz="3200" b="1" dirty="0">
                <a:cs typeface="+mn-ea"/>
                <a:sym typeface="+mn-lt"/>
              </a:rPr>
              <a:t>重合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3846" y="1211546"/>
            <a:ext cx="10764308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像这样，把一个图形绕某一个点旋转</a:t>
            </a:r>
            <a:r>
              <a:rPr lang="en-US" altLang="zh-CN" sz="2000" b="1" dirty="0">
                <a:cs typeface="+mn-ea"/>
                <a:sym typeface="+mn-lt"/>
              </a:rPr>
              <a:t>180º</a:t>
            </a:r>
            <a:r>
              <a:rPr lang="zh-CN" altLang="en-US" sz="2000" b="1" dirty="0">
                <a:cs typeface="+mn-ea"/>
                <a:sym typeface="+mn-lt"/>
              </a:rPr>
              <a:t>，如果它能够与另一个图形重合，那么就说这两个图形关于这个点对称或中心对称。</a:t>
            </a:r>
            <a:endParaRPr lang="en-US" altLang="zh-CN" sz="2000" b="1" dirty="0"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>
                <a:cs typeface="+mn-ea"/>
                <a:sym typeface="+mn-lt"/>
              </a:rPr>
              <a:t>这个点叫做对称中心。</a:t>
            </a:r>
            <a:endParaRPr lang="en-US" altLang="zh-CN" sz="2000" b="1" dirty="0">
              <a:cs typeface="+mn-ea"/>
              <a:sym typeface="+mn-lt"/>
            </a:endParaRPr>
          </a:p>
          <a:p>
            <a:pPr marL="457200" indent="-457200" defTabSz="91440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000" b="1" dirty="0">
                <a:cs typeface="+mn-ea"/>
                <a:sym typeface="+mn-lt"/>
              </a:rPr>
              <a:t>这两个图形中的对应点叫做关于中心的对称点。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1930400" y="4387065"/>
            <a:ext cx="2552700" cy="7462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2749" y="3771512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22399" y="4825536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97299" y="5244636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等腰三角形 10"/>
          <p:cNvSpPr/>
          <p:nvPr/>
        </p:nvSpPr>
        <p:spPr>
          <a:xfrm rot="10800000">
            <a:off x="4508500" y="5136611"/>
            <a:ext cx="2552700" cy="7462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936749" y="4374365"/>
            <a:ext cx="5130800" cy="1495795"/>
            <a:chOff x="1852612" y="2876550"/>
            <a:chExt cx="3848100" cy="1121846"/>
          </a:xfrm>
        </p:grpSpPr>
        <p:sp>
          <p:nvSpPr>
            <p:cNvPr id="15" name="等腰三角形 14"/>
            <p:cNvSpPr/>
            <p:nvPr/>
          </p:nvSpPr>
          <p:spPr>
            <a:xfrm>
              <a:off x="1852612" y="2876550"/>
              <a:ext cx="1914525" cy="559686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等腰三角形 15"/>
            <p:cNvSpPr/>
            <p:nvPr/>
          </p:nvSpPr>
          <p:spPr>
            <a:xfrm rot="10800000">
              <a:off x="3786187" y="3438710"/>
              <a:ext cx="1914525" cy="559686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5530849" y="5201959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099297" y="4622336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52548" y="6026418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你知道这个图形的对称中心和关于中心的对称点是什么吗？</a:t>
            </a:r>
          </a:p>
        </p:txBody>
      </p:sp>
      <p:sp>
        <p:nvSpPr>
          <p:cNvPr id="12" name="矩形 11"/>
          <p:cNvSpPr/>
          <p:nvPr/>
        </p:nvSpPr>
        <p:spPr>
          <a:xfrm>
            <a:off x="8008666" y="3831370"/>
            <a:ext cx="3350160" cy="1389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20000"/>
              </a:lnSpc>
              <a:defRPr/>
            </a:pP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△OCD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和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△OAB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关于</a:t>
            </a:r>
            <a:r>
              <a:rPr lang="zh-CN" altLang="en-US" sz="2400" b="1" dirty="0">
                <a:cs typeface="+mn-ea"/>
                <a:sym typeface="+mn-lt"/>
              </a:rPr>
              <a:t>点</a:t>
            </a:r>
            <a:r>
              <a:rPr lang="en-US" altLang="zh-CN" sz="2400" b="1" dirty="0">
                <a:cs typeface="+mn-ea"/>
                <a:sym typeface="+mn-lt"/>
              </a:rPr>
              <a:t>O</a:t>
            </a:r>
            <a:r>
              <a:rPr lang="zh-CN" altLang="en-US" sz="2400" b="1" noProof="1">
                <a:cs typeface="+mn-ea"/>
                <a:sym typeface="+mn-lt"/>
              </a:rPr>
              <a:t>对称，对称点是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zh-CN" altLang="en-US" sz="2400" b="1" dirty="0">
                <a:cs typeface="+mn-ea"/>
                <a:sym typeface="+mn-lt"/>
              </a:rPr>
              <a:t>与</a:t>
            </a:r>
            <a:r>
              <a:rPr lang="en-US" altLang="zh-CN" sz="2400" b="1" dirty="0">
                <a:cs typeface="+mn-ea"/>
                <a:sym typeface="+mn-lt"/>
              </a:rPr>
              <a:t>C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B</a:t>
            </a:r>
            <a:r>
              <a:rPr lang="zh-CN" altLang="en-US" sz="2400" b="1" dirty="0">
                <a:cs typeface="+mn-ea"/>
                <a:sym typeface="+mn-lt"/>
              </a:rPr>
              <a:t>与</a:t>
            </a:r>
            <a:r>
              <a:rPr lang="en-US" altLang="zh-CN" sz="2400" b="1" dirty="0">
                <a:cs typeface="+mn-ea"/>
                <a:sym typeface="+mn-lt"/>
              </a:rPr>
              <a:t>D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917310" y="1969725"/>
          <a:ext cx="10741290" cy="291855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580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0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2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联系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区别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中心对称</a:t>
                      </a:r>
                      <a:endParaRPr lang="zh-CN" altLang="en-US" sz="27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CN" sz="27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CN" altLang="en-US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都是绕着某一点进行旋转</a:t>
                      </a:r>
                      <a:endParaRPr lang="zh-CN" altLang="en-US" sz="27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旋转角度都是</a:t>
                      </a:r>
                      <a:r>
                        <a:rPr lang="en-US" altLang="zh-CN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180°</a:t>
                      </a:r>
                      <a:endParaRPr lang="zh-CN" altLang="en-US" sz="27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一般旋转</a:t>
                      </a:r>
                      <a:endParaRPr lang="zh-CN" altLang="en-US" sz="27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27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旋转角度不固定</a:t>
                      </a:r>
                      <a:endParaRPr lang="zh-CN" altLang="en-US" sz="27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750768" y="5474469"/>
            <a:ext cx="6086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/>
            <a:r>
              <a:rPr lang="zh-CN" altLang="en-US" sz="3200" b="1" dirty="0">
                <a:cs typeface="+mn-ea"/>
                <a:sym typeface="+mn-lt"/>
              </a:rPr>
              <a:t>因此，中心对称是特殊的旋转。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旋转和中心对称的联系和区别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4"/>
          <p:cNvGraphicFramePr>
            <a:graphicFrameLocks noGrp="1"/>
          </p:cNvGraphicFramePr>
          <p:nvPr/>
        </p:nvGraphicFramePr>
        <p:xfrm>
          <a:off x="717550" y="1781045"/>
          <a:ext cx="10756899" cy="41808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60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58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比较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轴对称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中心对称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829">
                <a:tc row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u="none" strike="noStrike" cap="none" normalizeH="0" baseline="0" dirty="0">
                        <a:ln>
                          <a:noFill/>
                        </a:ln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区别</a:t>
                      </a:r>
                      <a:endParaRPr kumimoji="0" lang="en-US" altLang="zh-CN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有一条对称轴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--</a:t>
                      </a: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直线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有一个对称中心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--</a:t>
                      </a: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点</a:t>
                      </a:r>
                      <a:endParaRPr kumimoji="0" lang="zh-C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32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图形沿轴对折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180°</a:t>
                      </a:r>
                      <a:endParaRPr kumimoji="0" lang="en-US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图形绕中心旋转</a:t>
                      </a:r>
                      <a:r>
                        <a:rPr kumimoji="0" lang="en-US" altLang="zh-CN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180°</a:t>
                      </a:r>
                      <a:endParaRPr kumimoji="0" lang="en-US" altLang="zh-CN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82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联系</a:t>
                      </a:r>
                      <a:endParaRPr kumimoji="0" lang="en-US" altLang="zh-CN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翻转前后图形完全重合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旋转前后图形完全重合</a:t>
                      </a:r>
                      <a:endParaRPr kumimoji="0" lang="zh-C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轴对称和中心对称的联系和区别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68953" y="1407556"/>
            <a:ext cx="781976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尝试借助三角板，画关于点</a:t>
            </a: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对称的两个三角形？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945208" y="2212799"/>
            <a:ext cx="558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第一步，画出△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；</a:t>
            </a:r>
            <a:endParaRPr lang="zh-CN" altLang="en-US" sz="24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945208" y="2778055"/>
            <a:ext cx="51667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第二步，以三角板的一个顶点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为中心，把三角板旋转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180°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，画出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C′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；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945208" y="4164048"/>
            <a:ext cx="652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第三步，移开三角板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463495" y="1622091"/>
            <a:ext cx="5827924" cy="6040600"/>
            <a:chOff x="347621" y="1216568"/>
            <a:chExt cx="4370943" cy="453045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rcRect t="-85055" r="-49117" b="-4771"/>
            <a:stretch>
              <a:fillRect/>
            </a:stretch>
          </p:blipFill>
          <p:spPr>
            <a:xfrm>
              <a:off x="347621" y="1216568"/>
              <a:ext cx="3300235" cy="2442152"/>
            </a:xfrm>
            <a:custGeom>
              <a:avLst/>
              <a:gdLst>
                <a:gd name="connsiteX0" fmla="*/ 9706893 w 13194272"/>
                <a:gd name="connsiteY0" fmla="*/ 9103415 h 9763673"/>
                <a:gd name="connsiteX1" fmla="*/ 10227808 w 13194272"/>
                <a:gd name="connsiteY1" fmla="*/ 9103415 h 9763673"/>
                <a:gd name="connsiteX2" fmla="*/ 10227808 w 13194272"/>
                <a:gd name="connsiteY2" fmla="*/ 9763673 h 9763673"/>
                <a:gd name="connsiteX3" fmla="*/ 0 w 13194272"/>
                <a:gd name="connsiteY3" fmla="*/ 9763673 h 9763673"/>
                <a:gd name="connsiteX4" fmla="*/ 0 w 13194272"/>
                <a:gd name="connsiteY4" fmla="*/ 9518324 h 9763673"/>
                <a:gd name="connsiteX5" fmla="*/ 8848258 w 13194272"/>
                <a:gd name="connsiteY5" fmla="*/ 9518324 h 9763673"/>
                <a:gd name="connsiteX6" fmla="*/ 8848258 w 13194272"/>
                <a:gd name="connsiteY6" fmla="*/ 9217986 h 9763673"/>
                <a:gd name="connsiteX7" fmla="*/ 9217532 w 13194272"/>
                <a:gd name="connsiteY7" fmla="*/ 9589641 h 9763673"/>
                <a:gd name="connsiteX8" fmla="*/ 8734421 w 13194272"/>
                <a:gd name="connsiteY8" fmla="*/ 9103415 h 9763673"/>
                <a:gd name="connsiteX9" fmla="*/ 8848258 w 13194272"/>
                <a:gd name="connsiteY9" fmla="*/ 9103415 h 9763673"/>
                <a:gd name="connsiteX10" fmla="*/ 8848258 w 13194272"/>
                <a:gd name="connsiteY10" fmla="*/ 9217986 h 9763673"/>
                <a:gd name="connsiteX11" fmla="*/ 0 w 13194272"/>
                <a:gd name="connsiteY11" fmla="*/ 9103415 h 9763673"/>
                <a:gd name="connsiteX12" fmla="*/ 181615 w 13194272"/>
                <a:gd name="connsiteY12" fmla="*/ 9103415 h 9763673"/>
                <a:gd name="connsiteX13" fmla="*/ 0 w 13194272"/>
                <a:gd name="connsiteY13" fmla="*/ 9288047 h 9763673"/>
                <a:gd name="connsiteX14" fmla="*/ 4436521 w 13194272"/>
                <a:gd name="connsiteY14" fmla="*/ 4777803 h 9763673"/>
                <a:gd name="connsiteX15" fmla="*/ 8734421 w 13194272"/>
                <a:gd name="connsiteY15" fmla="*/ 9103415 h 9763673"/>
                <a:gd name="connsiteX16" fmla="*/ 181615 w 13194272"/>
                <a:gd name="connsiteY16" fmla="*/ 9103415 h 9763673"/>
                <a:gd name="connsiteX17" fmla="*/ 7592017 w 13194272"/>
                <a:gd name="connsiteY17" fmla="*/ 0 h 9763673"/>
                <a:gd name="connsiteX18" fmla="*/ 13194272 w 13194272"/>
                <a:gd name="connsiteY18" fmla="*/ 5638376 h 9763673"/>
                <a:gd name="connsiteX19" fmla="*/ 9706893 w 13194272"/>
                <a:gd name="connsiteY19" fmla="*/ 9103415 h 9763673"/>
                <a:gd name="connsiteX20" fmla="*/ 8848258 w 13194272"/>
                <a:gd name="connsiteY20" fmla="*/ 9103415 h 9763673"/>
                <a:gd name="connsiteX21" fmla="*/ 8848258 w 13194272"/>
                <a:gd name="connsiteY21" fmla="*/ 4374824 h 9763673"/>
                <a:gd name="connsiteX22" fmla="*/ 4832913 w 13194272"/>
                <a:gd name="connsiteY22" fmla="*/ 4374824 h 9763673"/>
                <a:gd name="connsiteX23" fmla="*/ 5419832 w 13194272"/>
                <a:gd name="connsiteY23" fmla="*/ 3778152 h 9763673"/>
                <a:gd name="connsiteX24" fmla="*/ 4600571 w 13194272"/>
                <a:gd name="connsiteY24" fmla="*/ 2972283 h 976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194272" h="9763673">
                  <a:moveTo>
                    <a:pt x="9706893" y="9103415"/>
                  </a:moveTo>
                  <a:lnTo>
                    <a:pt x="10227808" y="9103415"/>
                  </a:lnTo>
                  <a:lnTo>
                    <a:pt x="10227808" y="9763673"/>
                  </a:lnTo>
                  <a:lnTo>
                    <a:pt x="0" y="9763673"/>
                  </a:lnTo>
                  <a:lnTo>
                    <a:pt x="0" y="9518324"/>
                  </a:lnTo>
                  <a:lnTo>
                    <a:pt x="8848258" y="9518324"/>
                  </a:lnTo>
                  <a:lnTo>
                    <a:pt x="8848258" y="9217986"/>
                  </a:lnTo>
                  <a:lnTo>
                    <a:pt x="9217532" y="9589641"/>
                  </a:lnTo>
                  <a:close/>
                  <a:moveTo>
                    <a:pt x="8734421" y="9103415"/>
                  </a:moveTo>
                  <a:lnTo>
                    <a:pt x="8848258" y="9103415"/>
                  </a:lnTo>
                  <a:lnTo>
                    <a:pt x="8848258" y="9217986"/>
                  </a:lnTo>
                  <a:close/>
                  <a:moveTo>
                    <a:pt x="0" y="9103415"/>
                  </a:moveTo>
                  <a:lnTo>
                    <a:pt x="181615" y="9103415"/>
                  </a:lnTo>
                  <a:lnTo>
                    <a:pt x="0" y="9288047"/>
                  </a:lnTo>
                  <a:close/>
                  <a:moveTo>
                    <a:pt x="4436521" y="4777803"/>
                  </a:moveTo>
                  <a:lnTo>
                    <a:pt x="8734421" y="9103415"/>
                  </a:lnTo>
                  <a:lnTo>
                    <a:pt x="181615" y="9103415"/>
                  </a:lnTo>
                  <a:close/>
                  <a:moveTo>
                    <a:pt x="7592017" y="0"/>
                  </a:moveTo>
                  <a:lnTo>
                    <a:pt x="13194272" y="5638376"/>
                  </a:lnTo>
                  <a:lnTo>
                    <a:pt x="9706893" y="9103415"/>
                  </a:lnTo>
                  <a:lnTo>
                    <a:pt x="8848258" y="9103415"/>
                  </a:lnTo>
                  <a:lnTo>
                    <a:pt x="8848258" y="4374824"/>
                  </a:lnTo>
                  <a:lnTo>
                    <a:pt x="4832913" y="4374824"/>
                  </a:lnTo>
                  <a:lnTo>
                    <a:pt x="5419832" y="3778152"/>
                  </a:lnTo>
                  <a:lnTo>
                    <a:pt x="4600571" y="2972283"/>
                  </a:lnTo>
                  <a:close/>
                </a:path>
              </a:pathLst>
            </a:custGeom>
          </p:spPr>
        </p:pic>
        <p:grpSp>
          <p:nvGrpSpPr>
            <p:cNvPr id="29" name="组合 28"/>
            <p:cNvGrpSpPr/>
            <p:nvPr/>
          </p:nvGrpSpPr>
          <p:grpSpPr>
            <a:xfrm>
              <a:off x="1418329" y="3304866"/>
              <a:ext cx="3300235" cy="2442152"/>
              <a:chOff x="1418329" y="3304866"/>
              <a:chExt cx="3300235" cy="2442152"/>
            </a:xfrm>
          </p:grpSpPr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3"/>
              <a:srcRect t="-85055" r="-49117" b="-4771"/>
              <a:stretch>
                <a:fillRect/>
              </a:stretch>
            </p:blipFill>
            <p:spPr>
              <a:xfrm rot="10800000">
                <a:off x="1418329" y="3304866"/>
                <a:ext cx="3300235" cy="2442152"/>
              </a:xfrm>
              <a:custGeom>
                <a:avLst/>
                <a:gdLst>
                  <a:gd name="connsiteX0" fmla="*/ 9706893 w 13194272"/>
                  <a:gd name="connsiteY0" fmla="*/ 9103415 h 9763673"/>
                  <a:gd name="connsiteX1" fmla="*/ 10227808 w 13194272"/>
                  <a:gd name="connsiteY1" fmla="*/ 9103415 h 9763673"/>
                  <a:gd name="connsiteX2" fmla="*/ 10227808 w 13194272"/>
                  <a:gd name="connsiteY2" fmla="*/ 9763673 h 9763673"/>
                  <a:gd name="connsiteX3" fmla="*/ 0 w 13194272"/>
                  <a:gd name="connsiteY3" fmla="*/ 9763673 h 9763673"/>
                  <a:gd name="connsiteX4" fmla="*/ 0 w 13194272"/>
                  <a:gd name="connsiteY4" fmla="*/ 9518324 h 9763673"/>
                  <a:gd name="connsiteX5" fmla="*/ 8848258 w 13194272"/>
                  <a:gd name="connsiteY5" fmla="*/ 9518324 h 9763673"/>
                  <a:gd name="connsiteX6" fmla="*/ 8848258 w 13194272"/>
                  <a:gd name="connsiteY6" fmla="*/ 9217986 h 9763673"/>
                  <a:gd name="connsiteX7" fmla="*/ 9217532 w 13194272"/>
                  <a:gd name="connsiteY7" fmla="*/ 9589641 h 9763673"/>
                  <a:gd name="connsiteX8" fmla="*/ 8734421 w 13194272"/>
                  <a:gd name="connsiteY8" fmla="*/ 9103415 h 9763673"/>
                  <a:gd name="connsiteX9" fmla="*/ 8848258 w 13194272"/>
                  <a:gd name="connsiteY9" fmla="*/ 9103415 h 9763673"/>
                  <a:gd name="connsiteX10" fmla="*/ 8848258 w 13194272"/>
                  <a:gd name="connsiteY10" fmla="*/ 9217986 h 9763673"/>
                  <a:gd name="connsiteX11" fmla="*/ 0 w 13194272"/>
                  <a:gd name="connsiteY11" fmla="*/ 9103415 h 9763673"/>
                  <a:gd name="connsiteX12" fmla="*/ 181615 w 13194272"/>
                  <a:gd name="connsiteY12" fmla="*/ 9103415 h 9763673"/>
                  <a:gd name="connsiteX13" fmla="*/ 0 w 13194272"/>
                  <a:gd name="connsiteY13" fmla="*/ 9288047 h 9763673"/>
                  <a:gd name="connsiteX14" fmla="*/ 4436521 w 13194272"/>
                  <a:gd name="connsiteY14" fmla="*/ 4777803 h 9763673"/>
                  <a:gd name="connsiteX15" fmla="*/ 8734421 w 13194272"/>
                  <a:gd name="connsiteY15" fmla="*/ 9103415 h 9763673"/>
                  <a:gd name="connsiteX16" fmla="*/ 181615 w 13194272"/>
                  <a:gd name="connsiteY16" fmla="*/ 9103415 h 9763673"/>
                  <a:gd name="connsiteX17" fmla="*/ 7592017 w 13194272"/>
                  <a:gd name="connsiteY17" fmla="*/ 0 h 9763673"/>
                  <a:gd name="connsiteX18" fmla="*/ 13194272 w 13194272"/>
                  <a:gd name="connsiteY18" fmla="*/ 5638376 h 9763673"/>
                  <a:gd name="connsiteX19" fmla="*/ 9706893 w 13194272"/>
                  <a:gd name="connsiteY19" fmla="*/ 9103415 h 9763673"/>
                  <a:gd name="connsiteX20" fmla="*/ 8848258 w 13194272"/>
                  <a:gd name="connsiteY20" fmla="*/ 9103415 h 9763673"/>
                  <a:gd name="connsiteX21" fmla="*/ 8848258 w 13194272"/>
                  <a:gd name="connsiteY21" fmla="*/ 4374824 h 9763673"/>
                  <a:gd name="connsiteX22" fmla="*/ 4832913 w 13194272"/>
                  <a:gd name="connsiteY22" fmla="*/ 4374824 h 9763673"/>
                  <a:gd name="connsiteX23" fmla="*/ 5419832 w 13194272"/>
                  <a:gd name="connsiteY23" fmla="*/ 3778152 h 9763673"/>
                  <a:gd name="connsiteX24" fmla="*/ 4600571 w 13194272"/>
                  <a:gd name="connsiteY24" fmla="*/ 2972283 h 9763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3194272" h="9763673">
                    <a:moveTo>
                      <a:pt x="9706893" y="9103415"/>
                    </a:moveTo>
                    <a:lnTo>
                      <a:pt x="10227808" y="9103415"/>
                    </a:lnTo>
                    <a:lnTo>
                      <a:pt x="10227808" y="9763673"/>
                    </a:lnTo>
                    <a:lnTo>
                      <a:pt x="0" y="9763673"/>
                    </a:lnTo>
                    <a:lnTo>
                      <a:pt x="0" y="9518324"/>
                    </a:lnTo>
                    <a:lnTo>
                      <a:pt x="8848258" y="9518324"/>
                    </a:lnTo>
                    <a:lnTo>
                      <a:pt x="8848258" y="9217986"/>
                    </a:lnTo>
                    <a:lnTo>
                      <a:pt x="9217532" y="9589641"/>
                    </a:lnTo>
                    <a:close/>
                    <a:moveTo>
                      <a:pt x="8734421" y="9103415"/>
                    </a:moveTo>
                    <a:lnTo>
                      <a:pt x="8848258" y="9103415"/>
                    </a:lnTo>
                    <a:lnTo>
                      <a:pt x="8848258" y="9217986"/>
                    </a:lnTo>
                    <a:close/>
                    <a:moveTo>
                      <a:pt x="0" y="9103415"/>
                    </a:moveTo>
                    <a:lnTo>
                      <a:pt x="181615" y="9103415"/>
                    </a:lnTo>
                    <a:lnTo>
                      <a:pt x="0" y="9288047"/>
                    </a:lnTo>
                    <a:close/>
                    <a:moveTo>
                      <a:pt x="4436521" y="4777803"/>
                    </a:moveTo>
                    <a:lnTo>
                      <a:pt x="8734421" y="9103415"/>
                    </a:lnTo>
                    <a:lnTo>
                      <a:pt x="181615" y="9103415"/>
                    </a:lnTo>
                    <a:close/>
                    <a:moveTo>
                      <a:pt x="7592017" y="0"/>
                    </a:moveTo>
                    <a:lnTo>
                      <a:pt x="13194272" y="5638376"/>
                    </a:lnTo>
                    <a:lnTo>
                      <a:pt x="9706893" y="9103415"/>
                    </a:lnTo>
                    <a:lnTo>
                      <a:pt x="8848258" y="9103415"/>
                    </a:lnTo>
                    <a:lnTo>
                      <a:pt x="8848258" y="4374824"/>
                    </a:lnTo>
                    <a:lnTo>
                      <a:pt x="4832913" y="4374824"/>
                    </a:lnTo>
                    <a:lnTo>
                      <a:pt x="5419832" y="3778152"/>
                    </a:lnTo>
                    <a:lnTo>
                      <a:pt x="4600571" y="2972283"/>
                    </a:lnTo>
                    <a:close/>
                  </a:path>
                </a:pathLst>
              </a:custGeom>
            </p:spPr>
          </p:pic>
          <p:sp>
            <p:nvSpPr>
              <p:cNvPr id="28" name="等腰三角形 27"/>
              <p:cNvSpPr/>
              <p:nvPr/>
            </p:nvSpPr>
            <p:spPr>
              <a:xfrm rot="10800000">
                <a:off x="2546744" y="3469285"/>
                <a:ext cx="2118531" cy="1093189"/>
              </a:xfrm>
              <a:prstGeom prst="triangle">
                <a:avLst>
                  <a:gd name="adj" fmla="val 4955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78316" y="2743201"/>
            <a:ext cx="3261784" cy="2626178"/>
            <a:chOff x="58737" y="2006458"/>
            <a:chExt cx="2422885" cy="2020279"/>
          </a:xfrm>
        </p:grpSpPr>
        <p:sp>
          <p:nvSpPr>
            <p:cNvPr id="11" name="等腰三角形 10"/>
            <p:cNvSpPr/>
            <p:nvPr/>
          </p:nvSpPr>
          <p:spPr>
            <a:xfrm>
              <a:off x="386122" y="2425448"/>
              <a:ext cx="2095500" cy="1029201"/>
            </a:xfrm>
            <a:prstGeom prst="triangle">
              <a:avLst>
                <a:gd name="adj" fmla="val 50355"/>
              </a:avLst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214795" y="2006458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8737" y="3223816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35814" y="3046778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100622" y="3576878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O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 rot="10800000">
            <a:off x="3357376" y="4331959"/>
            <a:ext cx="3261784" cy="2174903"/>
            <a:chOff x="58737" y="2012360"/>
            <a:chExt cx="2422885" cy="1673121"/>
          </a:xfrm>
        </p:grpSpPr>
        <p:sp>
          <p:nvSpPr>
            <p:cNvPr id="32" name="等腰三角形 31"/>
            <p:cNvSpPr/>
            <p:nvPr/>
          </p:nvSpPr>
          <p:spPr>
            <a:xfrm>
              <a:off x="386122" y="2425448"/>
              <a:ext cx="2095500" cy="1029201"/>
            </a:xfrm>
            <a:prstGeom prst="triangle">
              <a:avLst>
                <a:gd name="adj" fmla="val 48104"/>
              </a:avLst>
            </a:prstGeom>
            <a:noFill/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 rot="10993102">
              <a:off x="1214796" y="2012360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A’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 rot="10800000">
              <a:off x="58737" y="3235622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B’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 rot="10957036">
              <a:off x="1835814" y="3052681"/>
              <a:ext cx="381000" cy="44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C’</a:t>
              </a:r>
              <a:endParaRPr lang="zh-CN" altLang="en-US" sz="32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7006205" y="5221786"/>
            <a:ext cx="4400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观察旋转前后的两个三角形你发现了什么？</a:t>
            </a:r>
          </a:p>
        </p:txBody>
      </p:sp>
      <p:sp>
        <p:nvSpPr>
          <p:cNvPr id="26" name="TextBox 6"/>
          <p:cNvSpPr txBox="1"/>
          <p:nvPr/>
        </p:nvSpPr>
        <p:spPr>
          <a:xfrm>
            <a:off x="1120844" y="502151"/>
            <a:ext cx="937570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探索中心对称的性质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37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bbrjbnln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1394</Words>
  <Application>Microsoft Office PowerPoint</Application>
  <PresentationFormat>宽屏</PresentationFormat>
  <Paragraphs>207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阿里巴巴普惠体 R</vt:lpstr>
      <vt:lpstr>思源黑体 CN Light</vt:lpstr>
      <vt:lpstr>Arial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2020-04-14T01:23:59Z</dcterms:created>
  <dcterms:modified xsi:type="dcterms:W3CDTF">2021-01-09T09:44:23Z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