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0" r:id="rId2"/>
    <p:sldId id="256" r:id="rId3"/>
    <p:sldId id="1080" r:id="rId4"/>
    <p:sldId id="1110" r:id="rId5"/>
    <p:sldId id="1123" r:id="rId6"/>
    <p:sldId id="1124" r:id="rId7"/>
    <p:sldId id="1112" r:id="rId8"/>
    <p:sldId id="1111" r:id="rId9"/>
    <p:sldId id="1113" r:id="rId10"/>
    <p:sldId id="1127" r:id="rId11"/>
    <p:sldId id="1126" r:id="rId12"/>
    <p:sldId id="287" r:id="rId13"/>
    <p:sldId id="1114" r:id="rId14"/>
    <p:sldId id="271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E9AC56D0-C3BC-4A21-9A8C-5C9E2D87F569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F9D4789D-E60F-4FBB-B7A5-17C8389BF46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808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655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3719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834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989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28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717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087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480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174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4823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78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861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28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89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50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>
            <a:extLst>
              <a:ext uri="{FF2B5EF4-FFF2-40B4-BE49-F238E27FC236}">
                <a16:creationId xmlns:a16="http://schemas.microsoft.com/office/drawing/2014/main" id="{BEB7F3FD-A9DB-4194-B43B-5FA1698CB4C3}"/>
              </a:ext>
            </a:extLst>
          </p:cNvPr>
          <p:cNvGrpSpPr/>
          <p:nvPr userDrawn="1"/>
        </p:nvGrpSpPr>
        <p:grpSpPr>
          <a:xfrm>
            <a:off x="-1067281" y="-1067281"/>
            <a:ext cx="2134562" cy="2134562"/>
            <a:chOff x="4019550" y="500204"/>
            <a:chExt cx="1562100" cy="1562100"/>
          </a:xfrm>
        </p:grpSpPr>
        <p:sp>
          <p:nvSpPr>
            <p:cNvPr id="9" name="Oval 18">
              <a:extLst>
                <a:ext uri="{FF2B5EF4-FFF2-40B4-BE49-F238E27FC236}">
                  <a16:creationId xmlns:a16="http://schemas.microsoft.com/office/drawing/2014/main" id="{1305804D-ADE6-4B8D-8860-E3A0C2F7054D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  <p:sp>
          <p:nvSpPr>
            <p:cNvPr id="10" name="Oval 19">
              <a:extLst>
                <a:ext uri="{FF2B5EF4-FFF2-40B4-BE49-F238E27FC236}">
                  <a16:creationId xmlns:a16="http://schemas.microsoft.com/office/drawing/2014/main" id="{832757C0-F677-490A-9089-18758EF4FCAB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  <p:sp>
          <p:nvSpPr>
            <p:cNvPr id="11" name="Oval 20">
              <a:extLst>
                <a:ext uri="{FF2B5EF4-FFF2-40B4-BE49-F238E27FC236}">
                  <a16:creationId xmlns:a16="http://schemas.microsoft.com/office/drawing/2014/main" id="{A8C7A59F-F0C4-4607-B035-9DC0D7E7981C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836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59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3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7A31EFB8-A7B7-46CC-8AC0-F4DB7B470E50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7FFE001C-7177-46E1-A014-06A81A80901D}"/>
              </a:ext>
            </a:extLst>
          </p:cNvPr>
          <p:cNvGrpSpPr/>
          <p:nvPr/>
        </p:nvGrpSpPr>
        <p:grpSpPr>
          <a:xfrm>
            <a:off x="5701351" y="-674573"/>
            <a:ext cx="1733046" cy="1733046"/>
            <a:chOff x="4019550" y="500204"/>
            <a:chExt cx="1562100" cy="15621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40BDE924-2BB5-4B08-AD30-1A68F940EBCE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46120E14-9A70-4D4E-904C-7D83F6BBB6CB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4004940C-3D85-4440-BCD1-E5F01F93204D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8F845CE8-C9B2-44C6-915B-E9B05BD18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51" y="1143000"/>
            <a:ext cx="4762500" cy="5715000"/>
          </a:xfrm>
          <a:prstGeom prst="rect">
            <a:avLst/>
          </a:prstGeom>
        </p:spPr>
      </p:pic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085AC0C1-28AD-4883-B2D5-3F3EBE098AE6}"/>
              </a:ext>
            </a:extLst>
          </p:cNvPr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CE4329DB-19C0-41D5-9C3C-086E41DC0E53}"/>
              </a:ext>
            </a:extLst>
          </p:cNvPr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4C65FFAF-AB2A-48B4-BEF6-D84338F5D6A0}"/>
              </a:ext>
            </a:extLst>
          </p:cNvPr>
          <p:cNvGrpSpPr/>
          <p:nvPr/>
        </p:nvGrpSpPr>
        <p:grpSpPr>
          <a:xfrm>
            <a:off x="6375400" y="2508707"/>
            <a:ext cx="5406695" cy="1229725"/>
            <a:chOff x="2253582" y="2838907"/>
            <a:chExt cx="5406695" cy="1229725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7B6E7820-B532-446A-8466-B24268281E6F}"/>
                </a:ext>
              </a:extLst>
            </p:cNvPr>
            <p:cNvSpPr/>
            <p:nvPr/>
          </p:nvSpPr>
          <p:spPr bwMode="auto">
            <a:xfrm>
              <a:off x="2253582" y="2838907"/>
              <a:ext cx="52879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000" b="1" kern="100" dirty="0">
                  <a:cs typeface="+mn-ea"/>
                  <a:sym typeface="+mn-lt"/>
                </a:rPr>
                <a:t>23.2.2 </a:t>
              </a:r>
              <a:r>
                <a:rPr lang="zh-CN" altLang="en-US" sz="4000" b="1" kern="100" dirty="0">
                  <a:cs typeface="+mn-ea"/>
                  <a:sym typeface="+mn-lt"/>
                </a:rPr>
                <a:t>中心对称图形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97D9DC65-F4F1-4C2C-9293-513DF5DEB911}"/>
                </a:ext>
              </a:extLst>
            </p:cNvPr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1094ED3E-C200-407E-A374-C910D1C9453D}"/>
                </a:ext>
              </a:extLst>
            </p:cNvPr>
            <p:cNvCxnSpPr>
              <a:cxnSpLocks/>
            </p:cNvCxnSpPr>
            <p:nvPr/>
          </p:nvCxnSpPr>
          <p:spPr>
            <a:xfrm>
              <a:off x="2253582" y="3577843"/>
              <a:ext cx="528790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5" name="矩形 34">
            <a:extLst>
              <a:ext uri="{FF2B5EF4-FFF2-40B4-BE49-F238E27FC236}">
                <a16:creationId xmlns:a16="http://schemas.microsoft.com/office/drawing/2014/main" id="{55778D6E-4F9F-4E9D-81F8-D96639D4D40D}"/>
              </a:ext>
            </a:extLst>
          </p:cNvPr>
          <p:cNvSpPr/>
          <p:nvPr/>
        </p:nvSpPr>
        <p:spPr bwMode="auto">
          <a:xfrm>
            <a:off x="8798417" y="1863756"/>
            <a:ext cx="28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C3E9941D-F51A-42D3-8155-FBCF1BB12D9C}"/>
              </a:ext>
            </a:extLst>
          </p:cNvPr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16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0396CF28-9E3F-43AC-9BBE-50515921C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283" y="1376205"/>
            <a:ext cx="10655603" cy="114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cs typeface="+mn-ea"/>
                <a:sym typeface="+mn-lt"/>
              </a:rPr>
              <a:t>   正三角形是中心对称图形吗？正方形呢？正五边形呢？正六边形呢？</a:t>
            </a:r>
            <a:r>
              <a:rPr lang="en-US" altLang="zh-CN" sz="2400" b="1" dirty="0">
                <a:cs typeface="+mn-ea"/>
                <a:sym typeface="+mn-lt"/>
              </a:rPr>
              <a:t>……</a:t>
            </a:r>
            <a:r>
              <a:rPr lang="zh-CN" altLang="en-US" sz="2400" b="1" dirty="0">
                <a:cs typeface="+mn-ea"/>
                <a:sym typeface="+mn-lt"/>
              </a:rPr>
              <a:t>你能发现什么规律？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CE37B858-E652-4413-B89A-B3606E6B2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161" y="3208933"/>
            <a:ext cx="1781912" cy="1540479"/>
          </a:xfrm>
          <a:prstGeom prst="triangl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377"/>
            <a:endParaRPr lang="zh-CN" altLang="en-US" sz="32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A0DF5D57-0D2F-4F72-81AC-6C07EE969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392" y="3115243"/>
            <a:ext cx="1720652" cy="1634170"/>
          </a:xfrm>
          <a:prstGeom prst="pentagon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377"/>
            <a:endParaRPr lang="zh-CN" altLang="en-US" sz="32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50052F08-41E0-4FC3-9E30-3BFFB6C29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9421" y="3262983"/>
            <a:ext cx="1717050" cy="1486429"/>
          </a:xfrm>
          <a:prstGeom prst="hexagon">
            <a:avLst>
              <a:gd name="adj" fmla="val 28879"/>
              <a:gd name="vf" fmla="val 11547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377"/>
            <a:endParaRPr lang="zh-CN" altLang="en-US" sz="32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363C7DC-0E7A-426B-A688-6AABF676A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661" y="5495685"/>
            <a:ext cx="71897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914377">
              <a:spcBef>
                <a:spcPct val="50000"/>
              </a:spcBef>
            </a:pPr>
            <a:r>
              <a:rPr lang="zh-CN" altLang="en-US" sz="2800" b="1" dirty="0">
                <a:cs typeface="+mn-ea"/>
                <a:sym typeface="+mn-lt"/>
              </a:rPr>
              <a:t>边数为偶数的正多边形都是中心对称图形。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3C452E41-403F-4329-A3D8-2C67D5B0A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7020" y="3488200"/>
            <a:ext cx="1214366" cy="126121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377"/>
            <a:endParaRPr lang="zh-CN" altLang="en-US" sz="32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D58DFBC6-E42E-444A-B0F8-E1072B795C9A}"/>
              </a:ext>
            </a:extLst>
          </p:cNvPr>
          <p:cNvSpPr txBox="1"/>
          <p:nvPr/>
        </p:nvSpPr>
        <p:spPr>
          <a:xfrm>
            <a:off x="1120844" y="502151"/>
            <a:ext cx="485904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探索与发现</a:t>
            </a:r>
          </a:p>
        </p:txBody>
      </p:sp>
    </p:spTree>
    <p:extLst>
      <p:ext uri="{BB962C8B-B14F-4D97-AF65-F5344CB8AC3E}">
        <p14:creationId xmlns:p14="http://schemas.microsoft.com/office/powerpoint/2010/main" val="334402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5361">
            <a:extLst>
              <a:ext uri="{FF2B5EF4-FFF2-40B4-BE49-F238E27FC236}">
                <a16:creationId xmlns:a16="http://schemas.microsoft.com/office/drawing/2014/main" id="{57738555-CB59-4990-A8E6-487A5A76A07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56243" y="3051177"/>
            <a:ext cx="10466916" cy="10900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377"/>
            <a:r>
              <a:rPr lang="en-US" altLang="zh-CN" sz="4800" kern="10" normalizeH="1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cs typeface="+mn-ea"/>
                <a:sym typeface="+mn-lt"/>
              </a:rPr>
              <a:t>A B C E S O W N I x Y Z </a:t>
            </a:r>
            <a:endParaRPr lang="zh-CN" altLang="en-US" sz="4800" kern="10" normalizeH="1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9999FF"/>
                </a:outerShdw>
              </a:effectLst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362E08F-AAFC-4635-8770-2986D0318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113" y="1523674"/>
            <a:ext cx="11480800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下列这些字母中有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个是中心对称的图形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有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个是轴对称的图形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2429750-365B-4FC3-BCB2-9B77550C3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410" y="1525406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6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CCB6E6D-7C7F-4EF1-AF3B-A1DA2357C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6221" y="1544945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9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5874657-18AD-49DD-B009-082D06C88BE6}"/>
              </a:ext>
            </a:extLst>
          </p:cNvPr>
          <p:cNvSpPr/>
          <p:nvPr/>
        </p:nvSpPr>
        <p:spPr>
          <a:xfrm>
            <a:off x="2104331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E42083F-71D1-4885-9057-4BD702A23D51}"/>
              </a:ext>
            </a:extLst>
          </p:cNvPr>
          <p:cNvSpPr/>
          <p:nvPr/>
        </p:nvSpPr>
        <p:spPr>
          <a:xfrm>
            <a:off x="1256243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437D2D5-3E18-40C9-A99E-E2B3B11B5261}"/>
              </a:ext>
            </a:extLst>
          </p:cNvPr>
          <p:cNvSpPr/>
          <p:nvPr/>
        </p:nvSpPr>
        <p:spPr>
          <a:xfrm>
            <a:off x="2952419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8697EF2-57C3-4139-9818-61E54518B0F5}"/>
              </a:ext>
            </a:extLst>
          </p:cNvPr>
          <p:cNvSpPr/>
          <p:nvPr/>
        </p:nvSpPr>
        <p:spPr>
          <a:xfrm>
            <a:off x="3800507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2C72FE9-307B-424D-ACA2-A638D727E0BB}"/>
              </a:ext>
            </a:extLst>
          </p:cNvPr>
          <p:cNvSpPr/>
          <p:nvPr/>
        </p:nvSpPr>
        <p:spPr>
          <a:xfrm>
            <a:off x="4653781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DC54FC6-FEF8-4B56-A9D0-244DBBA848E9}"/>
              </a:ext>
            </a:extLst>
          </p:cNvPr>
          <p:cNvSpPr/>
          <p:nvPr/>
        </p:nvSpPr>
        <p:spPr>
          <a:xfrm>
            <a:off x="5501869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22133E8-AEBF-465E-B7F9-7E18AC186D97}"/>
              </a:ext>
            </a:extLst>
          </p:cNvPr>
          <p:cNvSpPr/>
          <p:nvPr/>
        </p:nvSpPr>
        <p:spPr>
          <a:xfrm>
            <a:off x="6584115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DE808DE-F8F7-42D3-B7D3-C59E63645E84}"/>
              </a:ext>
            </a:extLst>
          </p:cNvPr>
          <p:cNvSpPr/>
          <p:nvPr/>
        </p:nvSpPr>
        <p:spPr>
          <a:xfrm>
            <a:off x="7314795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1B4B345-B8E7-4EAB-8A63-D2AE4AFAE777}"/>
              </a:ext>
            </a:extLst>
          </p:cNvPr>
          <p:cNvSpPr/>
          <p:nvPr/>
        </p:nvSpPr>
        <p:spPr>
          <a:xfrm>
            <a:off x="8158513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219F1BF-1FEA-437C-AA30-092ACC3A0727}"/>
              </a:ext>
            </a:extLst>
          </p:cNvPr>
          <p:cNvSpPr/>
          <p:nvPr/>
        </p:nvSpPr>
        <p:spPr>
          <a:xfrm>
            <a:off x="8158513" y="5323533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DC317D47-B0A9-40B1-BFB5-76CE527B42EF}"/>
              </a:ext>
            </a:extLst>
          </p:cNvPr>
          <p:cNvSpPr/>
          <p:nvPr/>
        </p:nvSpPr>
        <p:spPr>
          <a:xfrm>
            <a:off x="9127720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841EC83-C553-4971-8FDB-70045283BC92}"/>
              </a:ext>
            </a:extLst>
          </p:cNvPr>
          <p:cNvSpPr/>
          <p:nvPr/>
        </p:nvSpPr>
        <p:spPr>
          <a:xfrm>
            <a:off x="9127720" y="5323533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34B4320-C16B-4A3E-B12D-00657033F8CA}"/>
              </a:ext>
            </a:extLst>
          </p:cNvPr>
          <p:cNvSpPr/>
          <p:nvPr/>
        </p:nvSpPr>
        <p:spPr>
          <a:xfrm>
            <a:off x="9971439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DE938F9-CB8E-4BA6-9019-84F18959D0C9}"/>
              </a:ext>
            </a:extLst>
          </p:cNvPr>
          <p:cNvSpPr/>
          <p:nvPr/>
        </p:nvSpPr>
        <p:spPr>
          <a:xfrm>
            <a:off x="10935757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2474CF0C-3D8C-4871-BC39-764AAD6617F1}"/>
              </a:ext>
            </a:extLst>
          </p:cNvPr>
          <p:cNvSpPr/>
          <p:nvPr/>
        </p:nvSpPr>
        <p:spPr>
          <a:xfrm>
            <a:off x="5501869" y="5323533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id="{D8AF7033-D141-4101-B65D-8874C07C0657}"/>
              </a:ext>
            </a:extLst>
          </p:cNvPr>
          <p:cNvSpPr txBox="1"/>
          <p:nvPr/>
        </p:nvSpPr>
        <p:spPr>
          <a:xfrm>
            <a:off x="1120844" y="502151"/>
            <a:ext cx="485904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6541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" grpId="0"/>
      <p:bldP spid="11" grpId="0"/>
      <p:bldP spid="13" grpId="0"/>
      <p:bldP spid="14" grpId="0"/>
      <p:bldP spid="16" grpId="0"/>
      <p:bldP spid="17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12388C80-5028-406F-982D-21F7182F7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97" y="1742835"/>
            <a:ext cx="10705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下列这些数字中有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个是中心对称的图形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有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个是轴对称的图形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199D4B80-0EF7-4394-977C-40F7ED8044ED}"/>
              </a:ext>
            </a:extLst>
          </p:cNvPr>
          <p:cNvGrpSpPr>
            <a:grpSpLocks/>
          </p:cNvGrpSpPr>
          <p:nvPr/>
        </p:nvGrpSpPr>
        <p:grpSpPr bwMode="auto">
          <a:xfrm>
            <a:off x="1456564" y="3108326"/>
            <a:ext cx="9550400" cy="931333"/>
            <a:chOff x="0" y="0"/>
            <a:chExt cx="4512" cy="440"/>
          </a:xfrm>
        </p:grpSpPr>
        <p:cxnSp>
          <p:nvCxnSpPr>
            <p:cNvPr id="8" name="直接箭头连接符 15366">
              <a:extLst>
                <a:ext uri="{FF2B5EF4-FFF2-40B4-BE49-F238E27FC236}">
                  <a16:creationId xmlns:a16="http://schemas.microsoft.com/office/drawing/2014/main" id="{B6FA3BA9-4A3F-4617-8D28-639EF17F22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32" y="192"/>
              <a:ext cx="0" cy="240"/>
            </a:xfrm>
            <a:prstGeom prst="straightConnector1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" name="组合 15367">
              <a:extLst>
                <a:ext uri="{FF2B5EF4-FFF2-40B4-BE49-F238E27FC236}">
                  <a16:creationId xmlns:a16="http://schemas.microsoft.com/office/drawing/2014/main" id="{8DB93E0A-5AF3-46CB-BDB0-A49AADB24E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4512" cy="440"/>
              <a:chOff x="0" y="0"/>
              <a:chExt cx="4512" cy="440"/>
            </a:xfrm>
          </p:grpSpPr>
          <p:cxnSp>
            <p:nvCxnSpPr>
              <p:cNvPr id="10" name="直接箭头连接符 15368">
                <a:extLst>
                  <a:ext uri="{FF2B5EF4-FFF2-40B4-BE49-F238E27FC236}">
                    <a16:creationId xmlns:a16="http://schemas.microsoft.com/office/drawing/2014/main" id="{FBC84284-D53A-4012-94A0-FD78375CBB6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28" y="8"/>
                <a:ext cx="0" cy="432"/>
              </a:xfrm>
              <a:prstGeom prst="straightConnector1">
                <a:avLst/>
              </a:prstGeom>
              <a:noFill/>
              <a:ln w="508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1" name="组合 15369">
                <a:extLst>
                  <a:ext uri="{FF2B5EF4-FFF2-40B4-BE49-F238E27FC236}">
                    <a16:creationId xmlns:a16="http://schemas.microsoft.com/office/drawing/2014/main" id="{744CD9C3-BF2F-43D1-8F4F-755FBDE990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6" y="8"/>
                <a:ext cx="240" cy="432"/>
                <a:chOff x="0" y="0"/>
                <a:chExt cx="240" cy="432"/>
              </a:xfrm>
            </p:grpSpPr>
            <p:cxnSp>
              <p:nvCxnSpPr>
                <p:cNvPr id="62" name="直接箭头连接符 15370">
                  <a:extLst>
                    <a:ext uri="{FF2B5EF4-FFF2-40B4-BE49-F238E27FC236}">
                      <a16:creationId xmlns:a16="http://schemas.microsoft.com/office/drawing/2014/main" id="{1B54375C-55EF-453E-B0D8-E7A99FBA389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3" name="直接箭头连接符 15371">
                  <a:extLst>
                    <a:ext uri="{FF2B5EF4-FFF2-40B4-BE49-F238E27FC236}">
                      <a16:creationId xmlns:a16="http://schemas.microsoft.com/office/drawing/2014/main" id="{A9DD16EF-0859-4300-8111-7BE0586ACBA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40" y="0"/>
                  <a:ext cx="0" cy="24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4" name="直接箭头连接符 15372">
                  <a:extLst>
                    <a:ext uri="{FF2B5EF4-FFF2-40B4-BE49-F238E27FC236}">
                      <a16:creationId xmlns:a16="http://schemas.microsoft.com/office/drawing/2014/main" id="{9D8D237D-B5AB-4EB1-AB61-ECBF11064F3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240"/>
                  <a:ext cx="240" cy="1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5" name="直接箭头连接符 15373">
                  <a:extLst>
                    <a:ext uri="{FF2B5EF4-FFF2-40B4-BE49-F238E27FC236}">
                      <a16:creationId xmlns:a16="http://schemas.microsoft.com/office/drawing/2014/main" id="{A4FB76FD-CB7E-4352-9800-A063F84F1A1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240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6" name="直接箭头连接符 15374">
                  <a:extLst>
                    <a:ext uri="{FF2B5EF4-FFF2-40B4-BE49-F238E27FC236}">
                      <a16:creationId xmlns:a16="http://schemas.microsoft.com/office/drawing/2014/main" id="{E6EF578F-F369-429D-9C72-5002D71900E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432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2" name="组合 15375">
                <a:extLst>
                  <a:ext uri="{FF2B5EF4-FFF2-40B4-BE49-F238E27FC236}">
                    <a16:creationId xmlns:a16="http://schemas.microsoft.com/office/drawing/2014/main" id="{F35C5245-A48D-4482-AA60-A13C9FFA63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96" y="8"/>
                <a:ext cx="240" cy="432"/>
                <a:chOff x="0" y="0"/>
                <a:chExt cx="240" cy="432"/>
              </a:xfrm>
            </p:grpSpPr>
            <p:cxnSp>
              <p:nvCxnSpPr>
                <p:cNvPr id="57" name="直接箭头连接符 15376">
                  <a:extLst>
                    <a:ext uri="{FF2B5EF4-FFF2-40B4-BE49-F238E27FC236}">
                      <a16:creationId xmlns:a16="http://schemas.microsoft.com/office/drawing/2014/main" id="{14EBAB0D-417B-4604-BBBE-7FB4A0B18074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8" name="直接箭头连接符 15377">
                  <a:extLst>
                    <a:ext uri="{FF2B5EF4-FFF2-40B4-BE49-F238E27FC236}">
                      <a16:creationId xmlns:a16="http://schemas.microsoft.com/office/drawing/2014/main" id="{2382CEA3-0B1C-42CB-BE0A-12D7B68289C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40" y="0"/>
                  <a:ext cx="0" cy="24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" name="直接箭头连接符 15378">
                  <a:extLst>
                    <a:ext uri="{FF2B5EF4-FFF2-40B4-BE49-F238E27FC236}">
                      <a16:creationId xmlns:a16="http://schemas.microsoft.com/office/drawing/2014/main" id="{ED2D8757-6CCC-410A-8F70-EB9E85B2466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24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0" name="直接箭头连接符 15379">
                  <a:extLst>
                    <a:ext uri="{FF2B5EF4-FFF2-40B4-BE49-F238E27FC236}">
                      <a16:creationId xmlns:a16="http://schemas.microsoft.com/office/drawing/2014/main" id="{CC18B66F-2F94-4241-9E8C-8EA6948F920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40" y="240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" name="直接箭头连接符 15380">
                  <a:extLst>
                    <a:ext uri="{FF2B5EF4-FFF2-40B4-BE49-F238E27FC236}">
                      <a16:creationId xmlns:a16="http://schemas.microsoft.com/office/drawing/2014/main" id="{92D462EA-FFDE-4199-A9D9-7FAC46C6CBB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432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3" name="组合 15381">
                <a:extLst>
                  <a:ext uri="{FF2B5EF4-FFF2-40B4-BE49-F238E27FC236}">
                    <a16:creationId xmlns:a16="http://schemas.microsoft.com/office/drawing/2014/main" id="{FD413B8B-554A-47EA-8FAD-C2D817A608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6" y="8"/>
                <a:ext cx="768" cy="384"/>
                <a:chOff x="0" y="0"/>
                <a:chExt cx="768" cy="384"/>
              </a:xfrm>
            </p:grpSpPr>
            <p:grpSp>
              <p:nvGrpSpPr>
                <p:cNvPr id="47" name="组合 15382">
                  <a:extLst>
                    <a:ext uri="{FF2B5EF4-FFF2-40B4-BE49-F238E27FC236}">
                      <a16:creationId xmlns:a16="http://schemas.microsoft.com/office/drawing/2014/main" id="{4F57D706-DB5D-4B91-AE2D-98585E7AB4C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240" cy="384"/>
                  <a:chOff x="0" y="0"/>
                  <a:chExt cx="240" cy="384"/>
                </a:xfrm>
              </p:grpSpPr>
              <p:cxnSp>
                <p:nvCxnSpPr>
                  <p:cNvPr id="53" name="直接箭头连接符 15383">
                    <a:extLst>
                      <a:ext uri="{FF2B5EF4-FFF2-40B4-BE49-F238E27FC236}">
                        <a16:creationId xmlns:a16="http://schemas.microsoft.com/office/drawing/2014/main" id="{0389FCC6-FE6E-4352-84BE-4F5F31093895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0"/>
                    <a:ext cx="0" cy="192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4" name="直接箭头连接符 15384">
                    <a:extLst>
                      <a:ext uri="{FF2B5EF4-FFF2-40B4-BE49-F238E27FC236}">
                        <a16:creationId xmlns:a16="http://schemas.microsoft.com/office/drawing/2014/main" id="{51E7804F-21D2-4EDF-8CA4-85CFC5A39D5E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192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5" name="直接箭头连接符 15385">
                    <a:extLst>
                      <a:ext uri="{FF2B5EF4-FFF2-40B4-BE49-F238E27FC236}">
                        <a16:creationId xmlns:a16="http://schemas.microsoft.com/office/drawing/2014/main" id="{727D5285-AFCB-499F-BE49-E17AF58FE738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40" y="0"/>
                    <a:ext cx="0" cy="192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6" name="直接箭头连接符 15386">
                    <a:extLst>
                      <a:ext uri="{FF2B5EF4-FFF2-40B4-BE49-F238E27FC236}">
                        <a16:creationId xmlns:a16="http://schemas.microsoft.com/office/drawing/2014/main" id="{0992FABD-81EC-4F14-89DF-22B236FE9444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40" y="192"/>
                    <a:ext cx="0" cy="192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48" name="直接箭头连接符 15387">
                  <a:extLst>
                    <a:ext uri="{FF2B5EF4-FFF2-40B4-BE49-F238E27FC236}">
                      <a16:creationId xmlns:a16="http://schemas.microsoft.com/office/drawing/2014/main" id="{48FEEFBE-22F6-4DF2-9038-17644CB49EF4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28" y="0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9" name="直接箭头连接符 15388">
                  <a:extLst>
                    <a:ext uri="{FF2B5EF4-FFF2-40B4-BE49-F238E27FC236}">
                      <a16:creationId xmlns:a16="http://schemas.microsoft.com/office/drawing/2014/main" id="{C5ADAF10-5958-4713-A9F7-16EEBF92E64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768" y="192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0" name="直接箭头连接符 15389">
                  <a:extLst>
                    <a:ext uri="{FF2B5EF4-FFF2-40B4-BE49-F238E27FC236}">
                      <a16:creationId xmlns:a16="http://schemas.microsoft.com/office/drawing/2014/main" id="{861F25D0-9BFB-47B0-AE1A-B8AC2880C66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28" y="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" name="直接箭头连接符 15390">
                  <a:extLst>
                    <a:ext uri="{FF2B5EF4-FFF2-40B4-BE49-F238E27FC236}">
                      <a16:creationId xmlns:a16="http://schemas.microsoft.com/office/drawing/2014/main" id="{81549E67-9E59-4278-877C-CF749379ED9D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28" y="192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" name="直接箭头连接符 15391">
                  <a:extLst>
                    <a:ext uri="{FF2B5EF4-FFF2-40B4-BE49-F238E27FC236}">
                      <a16:creationId xmlns:a16="http://schemas.microsoft.com/office/drawing/2014/main" id="{5DE7C380-A053-49E2-9911-133381A760E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28" y="384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4" name="组合 15392">
                <a:extLst>
                  <a:ext uri="{FF2B5EF4-FFF2-40B4-BE49-F238E27FC236}">
                    <a16:creationId xmlns:a16="http://schemas.microsoft.com/office/drawing/2014/main" id="{E3A443F0-20DB-4DC9-885E-3B4FCC7790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8"/>
                <a:ext cx="240" cy="432"/>
                <a:chOff x="0" y="0"/>
                <a:chExt cx="240" cy="432"/>
              </a:xfrm>
            </p:grpSpPr>
            <p:cxnSp>
              <p:nvCxnSpPr>
                <p:cNvPr id="45" name="直接箭头连接符 15393">
                  <a:extLst>
                    <a:ext uri="{FF2B5EF4-FFF2-40B4-BE49-F238E27FC236}">
                      <a16:creationId xmlns:a16="http://schemas.microsoft.com/office/drawing/2014/main" id="{B394117D-2BD9-455F-8570-A7FA1444587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" name="直接箭头连接符 15394">
                  <a:extLst>
                    <a:ext uri="{FF2B5EF4-FFF2-40B4-BE49-F238E27FC236}">
                      <a16:creationId xmlns:a16="http://schemas.microsoft.com/office/drawing/2014/main" id="{1589635E-753A-47CC-BCBC-0FABEA642CC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40" y="0"/>
                  <a:ext cx="0" cy="43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5" name="组合 15395">
                <a:extLst>
                  <a:ext uri="{FF2B5EF4-FFF2-40B4-BE49-F238E27FC236}">
                    <a16:creationId xmlns:a16="http://schemas.microsoft.com/office/drawing/2014/main" id="{76BF4F92-84DD-46B2-910B-A03F6EDF64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92" y="8"/>
                <a:ext cx="241" cy="432"/>
                <a:chOff x="0" y="0"/>
                <a:chExt cx="241" cy="433"/>
              </a:xfrm>
            </p:grpSpPr>
            <p:cxnSp>
              <p:nvCxnSpPr>
                <p:cNvPr id="37" name="直接箭头连接符 15396">
                  <a:extLst>
                    <a:ext uri="{FF2B5EF4-FFF2-40B4-BE49-F238E27FC236}">
                      <a16:creationId xmlns:a16="http://schemas.microsoft.com/office/drawing/2014/main" id="{6ED2DCA5-1836-47E6-BA70-993EF90C068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40" y="0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38" name="组合 15397">
                  <a:extLst>
                    <a:ext uri="{FF2B5EF4-FFF2-40B4-BE49-F238E27FC236}">
                      <a16:creationId xmlns:a16="http://schemas.microsoft.com/office/drawing/2014/main" id="{CA5844C1-2CBC-4A93-A228-C3D163326F3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241" cy="433"/>
                  <a:chOff x="0" y="0"/>
                  <a:chExt cx="241" cy="433"/>
                </a:xfrm>
              </p:grpSpPr>
              <p:cxnSp>
                <p:nvCxnSpPr>
                  <p:cNvPr id="39" name="直接箭头连接符 15398">
                    <a:extLst>
                      <a:ext uri="{FF2B5EF4-FFF2-40B4-BE49-F238E27FC236}">
                        <a16:creationId xmlns:a16="http://schemas.microsoft.com/office/drawing/2014/main" id="{F6A9CB0F-D607-462E-BB6A-2A2834DBABFD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0"/>
                    <a:ext cx="0" cy="192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0" name="直接箭头连接符 15399">
                    <a:extLst>
                      <a:ext uri="{FF2B5EF4-FFF2-40B4-BE49-F238E27FC236}">
                        <a16:creationId xmlns:a16="http://schemas.microsoft.com/office/drawing/2014/main" id="{D1344E43-8A1A-48AA-BA9B-E48AA3373D8B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192"/>
                    <a:ext cx="1" cy="241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1" name="直接箭头连接符 15400">
                    <a:extLst>
                      <a:ext uri="{FF2B5EF4-FFF2-40B4-BE49-F238E27FC236}">
                        <a16:creationId xmlns:a16="http://schemas.microsoft.com/office/drawing/2014/main" id="{03CA1664-E787-446A-9D02-171842061A7A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0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2" name="直接箭头连接符 15401">
                    <a:extLst>
                      <a:ext uri="{FF2B5EF4-FFF2-40B4-BE49-F238E27FC236}">
                        <a16:creationId xmlns:a16="http://schemas.microsoft.com/office/drawing/2014/main" id="{CF7F21B7-DD00-4B69-96B8-2912D8E93F9D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192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3" name="直接箭头连接符 15402">
                    <a:extLst>
                      <a:ext uri="{FF2B5EF4-FFF2-40B4-BE49-F238E27FC236}">
                        <a16:creationId xmlns:a16="http://schemas.microsoft.com/office/drawing/2014/main" id="{ADC02526-F210-45F1-8166-18FD2E744C55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432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4" name="直接箭头连接符 15403">
                    <a:extLst>
                      <a:ext uri="{FF2B5EF4-FFF2-40B4-BE49-F238E27FC236}">
                        <a16:creationId xmlns:a16="http://schemas.microsoft.com/office/drawing/2014/main" id="{EEB1BC1B-DD17-4B71-B3A9-A995269E7DEC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40" y="192"/>
                    <a:ext cx="1" cy="24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grpSp>
            <p:nvGrpSpPr>
              <p:cNvPr id="16" name="组合 15404">
                <a:extLst>
                  <a:ext uri="{FF2B5EF4-FFF2-40B4-BE49-F238E27FC236}">
                    <a16:creationId xmlns:a16="http://schemas.microsoft.com/office/drawing/2014/main" id="{27F3BA0C-DC22-4FE5-9222-923A8861C6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40" cy="432"/>
                <a:chOff x="0" y="0"/>
                <a:chExt cx="240" cy="432"/>
              </a:xfrm>
            </p:grpSpPr>
            <p:cxnSp>
              <p:nvCxnSpPr>
                <p:cNvPr id="33" name="直接箭头连接符 15405">
                  <a:extLst>
                    <a:ext uri="{FF2B5EF4-FFF2-40B4-BE49-F238E27FC236}">
                      <a16:creationId xmlns:a16="http://schemas.microsoft.com/office/drawing/2014/main" id="{3C5F1F02-4F90-4C9E-B380-324D675137E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0" cy="43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直接箭头连接符 15406">
                  <a:extLst>
                    <a:ext uri="{FF2B5EF4-FFF2-40B4-BE49-F238E27FC236}">
                      <a16:creationId xmlns:a16="http://schemas.microsoft.com/office/drawing/2014/main" id="{36DEAC0B-76F6-48DB-9412-B478C2CD69A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40" y="0"/>
                  <a:ext cx="0" cy="43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5" name="直接箭头连接符 15407">
                  <a:extLst>
                    <a:ext uri="{FF2B5EF4-FFF2-40B4-BE49-F238E27FC236}">
                      <a16:creationId xmlns:a16="http://schemas.microsoft.com/office/drawing/2014/main" id="{CE806172-6904-4BAC-B5A9-ACB0E503AB0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" name="直接箭头连接符 15408">
                  <a:extLst>
                    <a:ext uri="{FF2B5EF4-FFF2-40B4-BE49-F238E27FC236}">
                      <a16:creationId xmlns:a16="http://schemas.microsoft.com/office/drawing/2014/main" id="{77F4A78A-237B-4E10-9707-2A9B981DF1C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432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7" name="组合 15409">
                <a:extLst>
                  <a:ext uri="{FF2B5EF4-FFF2-40B4-BE49-F238E27FC236}">
                    <a16:creationId xmlns:a16="http://schemas.microsoft.com/office/drawing/2014/main" id="{163B487D-F12F-4CED-B019-E6AA4F1F7D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2" y="8"/>
                <a:ext cx="240" cy="384"/>
                <a:chOff x="0" y="0"/>
                <a:chExt cx="240" cy="384"/>
              </a:xfrm>
            </p:grpSpPr>
            <p:cxnSp>
              <p:nvCxnSpPr>
                <p:cNvPr id="27" name="直接箭头连接符 15410">
                  <a:extLst>
                    <a:ext uri="{FF2B5EF4-FFF2-40B4-BE49-F238E27FC236}">
                      <a16:creationId xmlns:a16="http://schemas.microsoft.com/office/drawing/2014/main" id="{A233768E-D872-4AAC-9701-CEC46C558CB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直接箭头连接符 15411">
                  <a:extLst>
                    <a:ext uri="{FF2B5EF4-FFF2-40B4-BE49-F238E27FC236}">
                      <a16:creationId xmlns:a16="http://schemas.microsoft.com/office/drawing/2014/main" id="{58A6F5BA-0405-4AD6-9F33-2A24F491AFC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192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" name="直接箭头连接符 15412">
                  <a:extLst>
                    <a:ext uri="{FF2B5EF4-FFF2-40B4-BE49-F238E27FC236}">
                      <a16:creationId xmlns:a16="http://schemas.microsoft.com/office/drawing/2014/main" id="{14A54D8D-802D-4C7B-AB0D-0747E6D8667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384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" name="直接箭头连接符 15413">
                  <a:extLst>
                    <a:ext uri="{FF2B5EF4-FFF2-40B4-BE49-F238E27FC236}">
                      <a16:creationId xmlns:a16="http://schemas.microsoft.com/office/drawing/2014/main" id="{731D9F45-FF5B-45F7-B019-FB5E3F7C8F44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40" y="0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" name="直接箭头连接符 15414">
                  <a:extLst>
                    <a:ext uri="{FF2B5EF4-FFF2-40B4-BE49-F238E27FC236}">
                      <a16:creationId xmlns:a16="http://schemas.microsoft.com/office/drawing/2014/main" id="{89AE73CE-57F8-438B-9125-BD916F3DF40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直接箭头连接符 15415">
                  <a:extLst>
                    <a:ext uri="{FF2B5EF4-FFF2-40B4-BE49-F238E27FC236}">
                      <a16:creationId xmlns:a16="http://schemas.microsoft.com/office/drawing/2014/main" id="{B5F87C9F-226F-4D62-B2AC-8F25C8D9AA7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40" y="192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9" name="组合 15416">
                <a:extLst>
                  <a:ext uri="{FF2B5EF4-FFF2-40B4-BE49-F238E27FC236}">
                    <a16:creationId xmlns:a16="http://schemas.microsoft.com/office/drawing/2014/main" id="{C45A9175-C09C-486D-B6B2-6C67B5EBA7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32" y="8"/>
                <a:ext cx="240" cy="432"/>
                <a:chOff x="0" y="0"/>
                <a:chExt cx="240" cy="432"/>
              </a:xfrm>
            </p:grpSpPr>
            <p:grpSp>
              <p:nvGrpSpPr>
                <p:cNvPr id="20" name="组合 15417">
                  <a:extLst>
                    <a:ext uri="{FF2B5EF4-FFF2-40B4-BE49-F238E27FC236}">
                      <a16:creationId xmlns:a16="http://schemas.microsoft.com/office/drawing/2014/main" id="{70EBFDF5-DC0D-45F7-80DB-2902D2912C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240" cy="432"/>
                  <a:chOff x="0" y="0"/>
                  <a:chExt cx="240" cy="432"/>
                </a:xfrm>
              </p:grpSpPr>
              <p:cxnSp>
                <p:nvCxnSpPr>
                  <p:cNvPr id="22" name="直接箭头连接符 15418">
                    <a:extLst>
                      <a:ext uri="{FF2B5EF4-FFF2-40B4-BE49-F238E27FC236}">
                        <a16:creationId xmlns:a16="http://schemas.microsoft.com/office/drawing/2014/main" id="{F9E98A97-AC58-4892-BB6E-BB66D97643B2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432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直接箭头连接符 15419">
                    <a:extLst>
                      <a:ext uri="{FF2B5EF4-FFF2-40B4-BE49-F238E27FC236}">
                        <a16:creationId xmlns:a16="http://schemas.microsoft.com/office/drawing/2014/main" id="{36BA7E70-8199-40C4-96A3-FE43B8E1C295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192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直接箭头连接符 15420">
                    <a:extLst>
                      <a:ext uri="{FF2B5EF4-FFF2-40B4-BE49-F238E27FC236}">
                        <a16:creationId xmlns:a16="http://schemas.microsoft.com/office/drawing/2014/main" id="{027BA262-1466-42AB-A34B-48D5E4C30CBD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0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5" name="直接箭头连接符 15421">
                    <a:extLst>
                      <a:ext uri="{FF2B5EF4-FFF2-40B4-BE49-F238E27FC236}">
                        <a16:creationId xmlns:a16="http://schemas.microsoft.com/office/drawing/2014/main" id="{2907B50A-2A66-403C-AFEF-84A93AFB4FBF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0"/>
                    <a:ext cx="0" cy="192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6" name="直接箭头连接符 15422">
                    <a:extLst>
                      <a:ext uri="{FF2B5EF4-FFF2-40B4-BE49-F238E27FC236}">
                        <a16:creationId xmlns:a16="http://schemas.microsoft.com/office/drawing/2014/main" id="{673E1C17-336C-45A8-AAB6-2DDA7967D3EA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40" y="240"/>
                    <a:ext cx="0" cy="192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21" name="直接箭头连接符 15423">
                  <a:extLst>
                    <a:ext uri="{FF2B5EF4-FFF2-40B4-BE49-F238E27FC236}">
                      <a16:creationId xmlns:a16="http://schemas.microsoft.com/office/drawing/2014/main" id="{55EFF6D1-681A-44B7-B941-D368679CD64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40" y="192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67" name="文本框 66">
            <a:extLst>
              <a:ext uri="{FF2B5EF4-FFF2-40B4-BE49-F238E27FC236}">
                <a16:creationId xmlns:a16="http://schemas.microsoft.com/office/drawing/2014/main" id="{44E59F0F-4224-4290-B321-A7DBC903A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2175" y="1465711"/>
            <a:ext cx="503664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en-US" altLang="zh-CN" sz="4267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EEC0338F-7190-411B-8CB9-04D856772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700" y="1479406"/>
            <a:ext cx="503664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en-US" altLang="zh-CN" sz="4267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EA978F40-CE0B-4B39-8303-BF032851C857}"/>
              </a:ext>
            </a:extLst>
          </p:cNvPr>
          <p:cNvSpPr/>
          <p:nvPr/>
        </p:nvSpPr>
        <p:spPr>
          <a:xfrm>
            <a:off x="1432476" y="463330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8CC6CCE3-2423-4EF3-AF39-A031D735BE04}"/>
              </a:ext>
            </a:extLst>
          </p:cNvPr>
          <p:cNvSpPr/>
          <p:nvPr/>
        </p:nvSpPr>
        <p:spPr>
          <a:xfrm>
            <a:off x="1432476" y="5333147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E303AE0F-C6C2-4605-A671-7739FF5F10DC}"/>
              </a:ext>
            </a:extLst>
          </p:cNvPr>
          <p:cNvSpPr/>
          <p:nvPr/>
        </p:nvSpPr>
        <p:spPr>
          <a:xfrm>
            <a:off x="2264327" y="463330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A80C1DB7-DB6C-4EEB-B0F0-BDE4F9E73BC9}"/>
              </a:ext>
            </a:extLst>
          </p:cNvPr>
          <p:cNvSpPr/>
          <p:nvPr/>
        </p:nvSpPr>
        <p:spPr>
          <a:xfrm>
            <a:off x="2264327" y="5319484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6C09B850-11CC-4CD3-8AEF-073174B3AEE4}"/>
              </a:ext>
            </a:extLst>
          </p:cNvPr>
          <p:cNvSpPr/>
          <p:nvPr/>
        </p:nvSpPr>
        <p:spPr>
          <a:xfrm>
            <a:off x="3098591" y="463330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2977C0F3-C3E7-431B-9DEB-0F8824818ED8}"/>
              </a:ext>
            </a:extLst>
          </p:cNvPr>
          <p:cNvSpPr/>
          <p:nvPr/>
        </p:nvSpPr>
        <p:spPr>
          <a:xfrm>
            <a:off x="4215237" y="463330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DEA9EA8B-1DEF-44AB-84EA-CA0E29C79F81}"/>
              </a:ext>
            </a:extLst>
          </p:cNvPr>
          <p:cNvSpPr/>
          <p:nvPr/>
        </p:nvSpPr>
        <p:spPr>
          <a:xfrm>
            <a:off x="6322127" y="463330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7A192AB6-AE1A-446F-9EA2-4C062EA89507}"/>
              </a:ext>
            </a:extLst>
          </p:cNvPr>
          <p:cNvSpPr/>
          <p:nvPr/>
        </p:nvSpPr>
        <p:spPr>
          <a:xfrm>
            <a:off x="9513911" y="463330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03577662-3B08-46D4-B120-2B7DEF7714BF}"/>
              </a:ext>
            </a:extLst>
          </p:cNvPr>
          <p:cNvSpPr/>
          <p:nvPr/>
        </p:nvSpPr>
        <p:spPr>
          <a:xfrm>
            <a:off x="9498437" y="5333147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8" name="TextBox 6">
            <a:extLst>
              <a:ext uri="{FF2B5EF4-FFF2-40B4-BE49-F238E27FC236}">
                <a16:creationId xmlns:a16="http://schemas.microsoft.com/office/drawing/2014/main" id="{6C29B3C9-DFE7-4CB2-A47C-FA2185D49206}"/>
              </a:ext>
            </a:extLst>
          </p:cNvPr>
          <p:cNvSpPr txBox="1"/>
          <p:nvPr/>
        </p:nvSpPr>
        <p:spPr>
          <a:xfrm>
            <a:off x="1120844" y="502151"/>
            <a:ext cx="485904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59971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1" grpId="0"/>
      <p:bldP spid="73" grpId="0"/>
      <p:bldP spid="74" grpId="0"/>
      <p:bldP spid="75" grpId="0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7A31EFB8-A7B7-46CC-8AC0-F4DB7B470E50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7FFE001C-7177-46E1-A014-06A81A80901D}"/>
              </a:ext>
            </a:extLst>
          </p:cNvPr>
          <p:cNvGrpSpPr/>
          <p:nvPr/>
        </p:nvGrpSpPr>
        <p:grpSpPr>
          <a:xfrm>
            <a:off x="5701351" y="-674573"/>
            <a:ext cx="1733046" cy="1733046"/>
            <a:chOff x="4019550" y="500204"/>
            <a:chExt cx="1562100" cy="15621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40BDE924-2BB5-4B08-AD30-1A68F940EBCE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46120E14-9A70-4D4E-904C-7D83F6BBB6CB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4004940C-3D85-4440-BCD1-E5F01F93204D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8F845CE8-C9B2-44C6-915B-E9B05BD188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51" y="1143000"/>
            <a:ext cx="4762500" cy="5715000"/>
          </a:xfrm>
          <a:prstGeom prst="rect">
            <a:avLst/>
          </a:prstGeom>
        </p:spPr>
      </p:pic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085AC0C1-28AD-4883-B2D5-3F3EBE098AE6}"/>
              </a:ext>
            </a:extLst>
          </p:cNvPr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CE4329DB-19C0-41D5-9C3C-086E41DC0E53}"/>
              </a:ext>
            </a:extLst>
          </p:cNvPr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4C65FFAF-AB2A-48B4-BEF6-D84338F5D6A0}"/>
              </a:ext>
            </a:extLst>
          </p:cNvPr>
          <p:cNvGrpSpPr/>
          <p:nvPr/>
        </p:nvGrpSpPr>
        <p:grpSpPr>
          <a:xfrm>
            <a:off x="6375400" y="2508707"/>
            <a:ext cx="5406695" cy="1229725"/>
            <a:chOff x="2253582" y="2838907"/>
            <a:chExt cx="5406695" cy="1229725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7B6E7820-B532-446A-8466-B24268281E6F}"/>
                </a:ext>
              </a:extLst>
            </p:cNvPr>
            <p:cNvSpPr/>
            <p:nvPr/>
          </p:nvSpPr>
          <p:spPr bwMode="auto">
            <a:xfrm>
              <a:off x="2253582" y="2838907"/>
              <a:ext cx="528790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97D9DC65-F4F1-4C2C-9293-513DF5DEB911}"/>
                </a:ext>
              </a:extLst>
            </p:cNvPr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1094ED3E-C200-407E-A374-C910D1C9453D}"/>
                </a:ext>
              </a:extLst>
            </p:cNvPr>
            <p:cNvCxnSpPr>
              <a:cxnSpLocks/>
            </p:cNvCxnSpPr>
            <p:nvPr/>
          </p:nvCxnSpPr>
          <p:spPr>
            <a:xfrm>
              <a:off x="2253582" y="3577843"/>
              <a:ext cx="528790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5" name="矩形 34">
            <a:extLst>
              <a:ext uri="{FF2B5EF4-FFF2-40B4-BE49-F238E27FC236}">
                <a16:creationId xmlns:a16="http://schemas.microsoft.com/office/drawing/2014/main" id="{55778D6E-4F9F-4E9D-81F8-D96639D4D40D}"/>
              </a:ext>
            </a:extLst>
          </p:cNvPr>
          <p:cNvSpPr/>
          <p:nvPr/>
        </p:nvSpPr>
        <p:spPr bwMode="auto">
          <a:xfrm>
            <a:off x="8798417" y="1863756"/>
            <a:ext cx="28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C3E9941D-F51A-42D3-8155-FBCF1BB12D9C}"/>
              </a:ext>
            </a:extLst>
          </p:cNvPr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329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9C43FD77-442A-43F4-9628-8F6145223AF1}"/>
              </a:ext>
            </a:extLst>
          </p:cNvPr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9B1B1DA-E794-48DB-96FA-14B22E7D5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633FA03E-1DF9-45F6-A3A5-EF79A7F5C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2514990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理解中心对称图形的概念。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准确判断某图形是否是中心对称图形。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8BDEB3CE-3F50-4D82-B8B7-2B083647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3919345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62B37629-2DFC-4D97-8FED-A5C150332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中心对称图形的定义及了解一些简单图形的对称性。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中心对称图形和中心对称的关系。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559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28421296-CB47-4F5E-B391-4869C816AF74}"/>
              </a:ext>
            </a:extLst>
          </p:cNvPr>
          <p:cNvSpPr txBox="1"/>
          <p:nvPr/>
        </p:nvSpPr>
        <p:spPr>
          <a:xfrm>
            <a:off x="901925" y="1828944"/>
            <a:ext cx="9050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将线段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绕它的中点旋转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180°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，你有什么发现？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FE8694D3-B0B8-43B5-BBA9-7ECA998806D3}"/>
              </a:ext>
            </a:extLst>
          </p:cNvPr>
          <p:cNvSpPr/>
          <p:nvPr/>
        </p:nvSpPr>
        <p:spPr>
          <a:xfrm>
            <a:off x="5895542" y="4167414"/>
            <a:ext cx="60959" cy="95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CAB88470-CFBF-4DD4-91BA-44600CADB777}"/>
              </a:ext>
            </a:extLst>
          </p:cNvPr>
          <p:cNvGrpSpPr/>
          <p:nvPr/>
        </p:nvGrpSpPr>
        <p:grpSpPr>
          <a:xfrm>
            <a:off x="3048436" y="4191228"/>
            <a:ext cx="5755168" cy="71437"/>
            <a:chOff x="2413812" y="2882503"/>
            <a:chExt cx="4316376" cy="53578"/>
          </a:xfrm>
        </p:grpSpPr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BA82A3E5-EA60-4889-8A62-0F29E75DFED4}"/>
                </a:ext>
              </a:extLst>
            </p:cNvPr>
            <p:cNvCxnSpPr>
              <a:cxnSpLocks/>
            </p:cNvCxnSpPr>
            <p:nvPr/>
          </p:nvCxnSpPr>
          <p:spPr>
            <a:xfrm>
              <a:off x="2413812" y="2936081"/>
              <a:ext cx="4316376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B3B6A928-73BF-466F-9AA9-DC70E66C3759}"/>
                </a:ext>
              </a:extLst>
            </p:cNvPr>
            <p:cNvCxnSpPr/>
            <p:nvPr/>
          </p:nvCxnSpPr>
          <p:spPr>
            <a:xfrm>
              <a:off x="2413812" y="2886075"/>
              <a:ext cx="0" cy="3571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7BE77846-03A7-4ADD-96F5-EC0C5795F041}"/>
                </a:ext>
              </a:extLst>
            </p:cNvPr>
            <p:cNvCxnSpPr/>
            <p:nvPr/>
          </p:nvCxnSpPr>
          <p:spPr>
            <a:xfrm>
              <a:off x="6730188" y="2882503"/>
              <a:ext cx="0" cy="3571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8BDFF8FE-BFC1-4871-AE82-DC2ED6044CB1}"/>
              </a:ext>
            </a:extLst>
          </p:cNvPr>
          <p:cNvGrpSpPr/>
          <p:nvPr/>
        </p:nvGrpSpPr>
        <p:grpSpPr>
          <a:xfrm>
            <a:off x="3048436" y="4191229"/>
            <a:ext cx="5755168" cy="71437"/>
            <a:chOff x="2413812" y="2882503"/>
            <a:chExt cx="4316376" cy="53578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9ECA1BAF-8EB0-4E0C-81E9-04934D13AAD9}"/>
                </a:ext>
              </a:extLst>
            </p:cNvPr>
            <p:cNvCxnSpPr>
              <a:cxnSpLocks/>
            </p:cNvCxnSpPr>
            <p:nvPr/>
          </p:nvCxnSpPr>
          <p:spPr>
            <a:xfrm>
              <a:off x="2413812" y="2936081"/>
              <a:ext cx="4316376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2FA8C51F-6CBA-42AB-84A7-833C8FC3C050}"/>
                </a:ext>
              </a:extLst>
            </p:cNvPr>
            <p:cNvCxnSpPr/>
            <p:nvPr/>
          </p:nvCxnSpPr>
          <p:spPr>
            <a:xfrm>
              <a:off x="2413812" y="2886075"/>
              <a:ext cx="0" cy="3571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C588687B-0CD7-4F94-A986-794B9F4C0C26}"/>
                </a:ext>
              </a:extLst>
            </p:cNvPr>
            <p:cNvCxnSpPr/>
            <p:nvPr/>
          </p:nvCxnSpPr>
          <p:spPr>
            <a:xfrm>
              <a:off x="6730188" y="2882503"/>
              <a:ext cx="0" cy="3571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A23A97CB-545F-4B3B-851B-395362C8DF33}"/>
              </a:ext>
            </a:extLst>
          </p:cNvPr>
          <p:cNvSpPr txBox="1"/>
          <p:nvPr/>
        </p:nvSpPr>
        <p:spPr>
          <a:xfrm>
            <a:off x="2647516" y="3681639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2AFCBA3-8698-4E72-9861-813ED00FE74F}"/>
              </a:ext>
            </a:extLst>
          </p:cNvPr>
          <p:cNvSpPr txBox="1"/>
          <p:nvPr/>
        </p:nvSpPr>
        <p:spPr>
          <a:xfrm>
            <a:off x="8803604" y="3684814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5431DF17-95C4-4A4C-A2D2-10C03F666D5F}"/>
              </a:ext>
            </a:extLst>
          </p:cNvPr>
          <p:cNvSpPr txBox="1"/>
          <p:nvPr/>
        </p:nvSpPr>
        <p:spPr>
          <a:xfrm>
            <a:off x="6095132" y="369108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2F9B0E2-A7AB-4399-869F-A488A8D69A3F}"/>
              </a:ext>
            </a:extLst>
          </p:cNvPr>
          <p:cNvSpPr txBox="1"/>
          <p:nvPr/>
        </p:nvSpPr>
        <p:spPr>
          <a:xfrm>
            <a:off x="8121468" y="1764035"/>
            <a:ext cx="1083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重合</a:t>
            </a:r>
          </a:p>
        </p:txBody>
      </p:sp>
      <p:sp>
        <p:nvSpPr>
          <p:cNvPr id="23" name="TextBox 6">
            <a:extLst>
              <a:ext uri="{FF2B5EF4-FFF2-40B4-BE49-F238E27FC236}">
                <a16:creationId xmlns:a16="http://schemas.microsoft.com/office/drawing/2014/main" id="{E5AB670F-A845-49B1-B217-B9DC8C75AA09}"/>
              </a:ext>
            </a:extLst>
          </p:cNvPr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219811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2FA02443-8EEC-43A7-BEAD-3BA5FB3EACAE}"/>
              </a:ext>
            </a:extLst>
          </p:cNvPr>
          <p:cNvSpPr txBox="1"/>
          <p:nvPr/>
        </p:nvSpPr>
        <p:spPr>
          <a:xfrm>
            <a:off x="815923" y="1574633"/>
            <a:ext cx="10519855" cy="586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将▱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ABCD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绕它的两条对角线的交点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旋转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180°,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你有什么发现？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C5906C43-447C-446E-A2D2-E370978082FC}"/>
              </a:ext>
            </a:extLst>
          </p:cNvPr>
          <p:cNvGrpSpPr/>
          <p:nvPr/>
        </p:nvGrpSpPr>
        <p:grpSpPr>
          <a:xfrm>
            <a:off x="2635723" y="4159152"/>
            <a:ext cx="2710452" cy="1326888"/>
            <a:chOff x="3272192" y="2564193"/>
            <a:chExt cx="2032839" cy="995166"/>
          </a:xfrm>
        </p:grpSpPr>
        <p:sp>
          <p:nvSpPr>
            <p:cNvPr id="4" name="平行四边形 3">
              <a:extLst>
                <a:ext uri="{FF2B5EF4-FFF2-40B4-BE49-F238E27FC236}">
                  <a16:creationId xmlns:a16="http://schemas.microsoft.com/office/drawing/2014/main" id="{24A31D54-B6B8-445B-B3D8-5819B29EA424}"/>
                </a:ext>
              </a:extLst>
            </p:cNvPr>
            <p:cNvSpPr/>
            <p:nvPr/>
          </p:nvSpPr>
          <p:spPr>
            <a:xfrm>
              <a:off x="3279750" y="2571750"/>
              <a:ext cx="2017726" cy="987609"/>
            </a:xfrm>
            <a:prstGeom prst="parallelogram">
              <a:avLst>
                <a:gd name="adj" fmla="val 74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7D3E545B-4829-453E-8DC7-30028435924C}"/>
                </a:ext>
              </a:extLst>
            </p:cNvPr>
            <p:cNvCxnSpPr/>
            <p:nvPr/>
          </p:nvCxnSpPr>
          <p:spPr>
            <a:xfrm flipV="1">
              <a:off x="3272192" y="2571750"/>
              <a:ext cx="2032839" cy="9800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D668586F-FF89-405B-A467-7C67E0D59E02}"/>
                </a:ext>
              </a:extLst>
            </p:cNvPr>
            <p:cNvCxnSpPr>
              <a:cxnSpLocks/>
            </p:cNvCxnSpPr>
            <p:nvPr/>
          </p:nvCxnSpPr>
          <p:spPr>
            <a:xfrm>
              <a:off x="4020966" y="2564193"/>
              <a:ext cx="551034" cy="99516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CCBBE469-5E1B-4812-BD0A-D0096C2D7B37}"/>
              </a:ext>
            </a:extLst>
          </p:cNvPr>
          <p:cNvSpPr txBox="1"/>
          <p:nvPr/>
        </p:nvSpPr>
        <p:spPr>
          <a:xfrm>
            <a:off x="2733988" y="3730999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C1DDFD9-C5B0-4D61-A94D-FB558EC57CB4}"/>
              </a:ext>
            </a:extLst>
          </p:cNvPr>
          <p:cNvSpPr txBox="1"/>
          <p:nvPr/>
        </p:nvSpPr>
        <p:spPr>
          <a:xfrm>
            <a:off x="2042348" y="529446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C73D6BF-729F-4E28-83A1-97D90DC92D89}"/>
              </a:ext>
            </a:extLst>
          </p:cNvPr>
          <p:cNvSpPr txBox="1"/>
          <p:nvPr/>
        </p:nvSpPr>
        <p:spPr>
          <a:xfrm>
            <a:off x="4467066" y="529446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13D4065-D800-40F3-899C-E7EC4067FA86}"/>
              </a:ext>
            </a:extLst>
          </p:cNvPr>
          <p:cNvSpPr txBox="1"/>
          <p:nvPr/>
        </p:nvSpPr>
        <p:spPr>
          <a:xfrm>
            <a:off x="5548710" y="3730999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C1BBECB-1F22-4C4E-A60F-F5D967CDDDE1}"/>
              </a:ext>
            </a:extLst>
          </p:cNvPr>
          <p:cNvSpPr txBox="1"/>
          <p:nvPr/>
        </p:nvSpPr>
        <p:spPr>
          <a:xfrm>
            <a:off x="4178419" y="468078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4E7A0E2F-F77F-430A-B752-B902B95B666D}"/>
              </a:ext>
            </a:extLst>
          </p:cNvPr>
          <p:cNvGrpSpPr/>
          <p:nvPr/>
        </p:nvGrpSpPr>
        <p:grpSpPr>
          <a:xfrm>
            <a:off x="2615574" y="4149076"/>
            <a:ext cx="2710452" cy="1326888"/>
            <a:chOff x="3272192" y="2564193"/>
            <a:chExt cx="2032839" cy="995166"/>
          </a:xfrm>
        </p:grpSpPr>
        <p:sp>
          <p:nvSpPr>
            <p:cNvPr id="20" name="平行四边形 19">
              <a:extLst>
                <a:ext uri="{FF2B5EF4-FFF2-40B4-BE49-F238E27FC236}">
                  <a16:creationId xmlns:a16="http://schemas.microsoft.com/office/drawing/2014/main" id="{2EED4AD1-AB6A-4DD5-91F7-963482A1F243}"/>
                </a:ext>
              </a:extLst>
            </p:cNvPr>
            <p:cNvSpPr/>
            <p:nvPr/>
          </p:nvSpPr>
          <p:spPr>
            <a:xfrm>
              <a:off x="3279750" y="2571750"/>
              <a:ext cx="2017726" cy="987609"/>
            </a:xfrm>
            <a:prstGeom prst="parallelogram">
              <a:avLst>
                <a:gd name="adj" fmla="val 74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D6796827-F233-408E-AE4A-B067D98683B3}"/>
                </a:ext>
              </a:extLst>
            </p:cNvPr>
            <p:cNvCxnSpPr/>
            <p:nvPr/>
          </p:nvCxnSpPr>
          <p:spPr>
            <a:xfrm flipV="1">
              <a:off x="3272192" y="2571750"/>
              <a:ext cx="2032839" cy="9800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C43E12B8-CE80-4D87-984C-32F2085861F3}"/>
                </a:ext>
              </a:extLst>
            </p:cNvPr>
            <p:cNvCxnSpPr>
              <a:cxnSpLocks/>
            </p:cNvCxnSpPr>
            <p:nvPr/>
          </p:nvCxnSpPr>
          <p:spPr>
            <a:xfrm>
              <a:off x="4020966" y="2564193"/>
              <a:ext cx="551034" cy="99516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B32411BA-081A-44C1-8776-3DC954838DF7}"/>
              </a:ext>
            </a:extLst>
          </p:cNvPr>
          <p:cNvSpPr txBox="1"/>
          <p:nvPr/>
        </p:nvSpPr>
        <p:spPr>
          <a:xfrm>
            <a:off x="8463147" y="4520132"/>
            <a:ext cx="1083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重合</a:t>
            </a:r>
          </a:p>
        </p:txBody>
      </p:sp>
      <p:sp>
        <p:nvSpPr>
          <p:cNvPr id="24" name="TextBox 6">
            <a:extLst>
              <a:ext uri="{FF2B5EF4-FFF2-40B4-BE49-F238E27FC236}">
                <a16:creationId xmlns:a16="http://schemas.microsoft.com/office/drawing/2014/main" id="{05B69EE0-0A81-4A83-A8C4-351950E374B5}"/>
              </a:ext>
            </a:extLst>
          </p:cNvPr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55088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C5906C43-447C-446E-A2D2-E370978082FC}"/>
              </a:ext>
            </a:extLst>
          </p:cNvPr>
          <p:cNvGrpSpPr/>
          <p:nvPr/>
        </p:nvGrpSpPr>
        <p:grpSpPr>
          <a:xfrm>
            <a:off x="4740774" y="3143006"/>
            <a:ext cx="2710452" cy="1326888"/>
            <a:chOff x="3272192" y="2564193"/>
            <a:chExt cx="2032839" cy="995166"/>
          </a:xfrm>
        </p:grpSpPr>
        <p:sp>
          <p:nvSpPr>
            <p:cNvPr id="4" name="平行四边形 3">
              <a:extLst>
                <a:ext uri="{FF2B5EF4-FFF2-40B4-BE49-F238E27FC236}">
                  <a16:creationId xmlns:a16="http://schemas.microsoft.com/office/drawing/2014/main" id="{24A31D54-B6B8-445B-B3D8-5819B29EA424}"/>
                </a:ext>
              </a:extLst>
            </p:cNvPr>
            <p:cNvSpPr/>
            <p:nvPr/>
          </p:nvSpPr>
          <p:spPr>
            <a:xfrm>
              <a:off x="3279750" y="2571750"/>
              <a:ext cx="2017726" cy="987609"/>
            </a:xfrm>
            <a:prstGeom prst="parallelogram">
              <a:avLst>
                <a:gd name="adj" fmla="val 74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7D3E545B-4829-453E-8DC7-30028435924C}"/>
                </a:ext>
              </a:extLst>
            </p:cNvPr>
            <p:cNvCxnSpPr/>
            <p:nvPr/>
          </p:nvCxnSpPr>
          <p:spPr>
            <a:xfrm flipV="1">
              <a:off x="3272192" y="2571750"/>
              <a:ext cx="2032839" cy="9800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D668586F-FF89-405B-A467-7C67E0D59E02}"/>
                </a:ext>
              </a:extLst>
            </p:cNvPr>
            <p:cNvCxnSpPr>
              <a:cxnSpLocks/>
            </p:cNvCxnSpPr>
            <p:nvPr/>
          </p:nvCxnSpPr>
          <p:spPr>
            <a:xfrm>
              <a:off x="4020966" y="2564193"/>
              <a:ext cx="551034" cy="99516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CCBBE469-5E1B-4812-BD0A-D0096C2D7B37}"/>
              </a:ext>
            </a:extLst>
          </p:cNvPr>
          <p:cNvSpPr txBox="1"/>
          <p:nvPr/>
        </p:nvSpPr>
        <p:spPr>
          <a:xfrm>
            <a:off x="4839039" y="271485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C1DDFD9-C5B0-4D61-A94D-FB558EC57CB4}"/>
              </a:ext>
            </a:extLst>
          </p:cNvPr>
          <p:cNvSpPr txBox="1"/>
          <p:nvPr/>
        </p:nvSpPr>
        <p:spPr>
          <a:xfrm>
            <a:off x="4147399" y="4278317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C73D6BF-729F-4E28-83A1-97D90DC92D89}"/>
              </a:ext>
            </a:extLst>
          </p:cNvPr>
          <p:cNvSpPr txBox="1"/>
          <p:nvPr/>
        </p:nvSpPr>
        <p:spPr>
          <a:xfrm>
            <a:off x="6572116" y="4278317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13D4065-D800-40F3-899C-E7EC4067FA86}"/>
              </a:ext>
            </a:extLst>
          </p:cNvPr>
          <p:cNvSpPr txBox="1"/>
          <p:nvPr/>
        </p:nvSpPr>
        <p:spPr>
          <a:xfrm>
            <a:off x="7653760" y="271485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C1BBECB-1F22-4C4E-A60F-F5D967CDDDE1}"/>
              </a:ext>
            </a:extLst>
          </p:cNvPr>
          <p:cNvSpPr txBox="1"/>
          <p:nvPr/>
        </p:nvSpPr>
        <p:spPr>
          <a:xfrm>
            <a:off x="6283469" y="3664637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4E7A0E2F-F77F-430A-B752-B902B95B666D}"/>
              </a:ext>
            </a:extLst>
          </p:cNvPr>
          <p:cNvGrpSpPr/>
          <p:nvPr/>
        </p:nvGrpSpPr>
        <p:grpSpPr>
          <a:xfrm>
            <a:off x="4720624" y="3132930"/>
            <a:ext cx="2710452" cy="1326888"/>
            <a:chOff x="3272192" y="2564193"/>
            <a:chExt cx="2032839" cy="995166"/>
          </a:xfrm>
        </p:grpSpPr>
        <p:sp>
          <p:nvSpPr>
            <p:cNvPr id="20" name="平行四边形 19">
              <a:extLst>
                <a:ext uri="{FF2B5EF4-FFF2-40B4-BE49-F238E27FC236}">
                  <a16:creationId xmlns:a16="http://schemas.microsoft.com/office/drawing/2014/main" id="{2EED4AD1-AB6A-4DD5-91F7-963482A1F243}"/>
                </a:ext>
              </a:extLst>
            </p:cNvPr>
            <p:cNvSpPr/>
            <p:nvPr/>
          </p:nvSpPr>
          <p:spPr>
            <a:xfrm>
              <a:off x="3279750" y="2571750"/>
              <a:ext cx="2017726" cy="987609"/>
            </a:xfrm>
            <a:prstGeom prst="parallelogram">
              <a:avLst>
                <a:gd name="adj" fmla="val 74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D6796827-F233-408E-AE4A-B067D98683B3}"/>
                </a:ext>
              </a:extLst>
            </p:cNvPr>
            <p:cNvCxnSpPr/>
            <p:nvPr/>
          </p:nvCxnSpPr>
          <p:spPr>
            <a:xfrm flipV="1">
              <a:off x="3272192" y="2571750"/>
              <a:ext cx="2032839" cy="9800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C43E12B8-CE80-4D87-984C-32F2085861F3}"/>
                </a:ext>
              </a:extLst>
            </p:cNvPr>
            <p:cNvCxnSpPr>
              <a:cxnSpLocks/>
            </p:cNvCxnSpPr>
            <p:nvPr/>
          </p:nvCxnSpPr>
          <p:spPr>
            <a:xfrm>
              <a:off x="4020966" y="2564193"/>
              <a:ext cx="551034" cy="99516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C8B23026-B5FE-45FB-A087-BB3F3B9396E8}"/>
              </a:ext>
            </a:extLst>
          </p:cNvPr>
          <p:cNvSpPr/>
          <p:nvPr/>
        </p:nvSpPr>
        <p:spPr>
          <a:xfrm>
            <a:off x="988482" y="1422265"/>
            <a:ext cx="9903519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  如果一个图形绕一个点旋转</a:t>
            </a:r>
            <a:r>
              <a:rPr lang="en-US" altLang="zh-CN" sz="2000" b="1" dirty="0">
                <a:cs typeface="+mn-ea"/>
                <a:sym typeface="+mn-lt"/>
              </a:rPr>
              <a:t>180°</a:t>
            </a:r>
            <a:r>
              <a:rPr lang="zh-CN" altLang="en-US" sz="2000" b="1" dirty="0">
                <a:cs typeface="+mn-ea"/>
                <a:sym typeface="+mn-lt"/>
              </a:rPr>
              <a:t>后，能和原来的图形互相重合，那么这个图形叫做中心对称图形；这个点叫做它的对称中心；互相重合的点叫做对称点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  <a:r>
              <a:rPr lang="en-US" altLang="zh-CN" sz="2000" dirty="0">
                <a:cs typeface="+mn-ea"/>
                <a:sym typeface="+mn-lt"/>
              </a:rPr>
              <a:t> 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A42A174-E615-446B-9715-E41377229DC6}"/>
              </a:ext>
            </a:extLst>
          </p:cNvPr>
          <p:cNvSpPr txBox="1"/>
          <p:nvPr/>
        </p:nvSpPr>
        <p:spPr>
          <a:xfrm>
            <a:off x="2619768" y="5411737"/>
            <a:ext cx="6952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dirty="0">
                <a:cs typeface="+mn-ea"/>
                <a:sym typeface="+mn-lt"/>
              </a:rPr>
              <a:t>你能指出这个图形的对称中心和对称点吗？</a:t>
            </a:r>
          </a:p>
        </p:txBody>
      </p:sp>
      <p:sp>
        <p:nvSpPr>
          <p:cNvPr id="23" name="TextBox 6">
            <a:extLst>
              <a:ext uri="{FF2B5EF4-FFF2-40B4-BE49-F238E27FC236}">
                <a16:creationId xmlns:a16="http://schemas.microsoft.com/office/drawing/2014/main" id="{77693C8C-9CF8-4B19-8885-604A3EC5631B}"/>
              </a:ext>
            </a:extLst>
          </p:cNvPr>
          <p:cNvSpPr txBox="1"/>
          <p:nvPr/>
        </p:nvSpPr>
        <p:spPr>
          <a:xfrm>
            <a:off x="1120844" y="502151"/>
            <a:ext cx="5166603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中心对称图形概念</a:t>
            </a:r>
          </a:p>
        </p:txBody>
      </p:sp>
    </p:spTree>
    <p:extLst>
      <p:ext uri="{BB962C8B-B14F-4D97-AF65-F5344CB8AC3E}">
        <p14:creationId xmlns:p14="http://schemas.microsoft.com/office/powerpoint/2010/main" val="226902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C5906C43-447C-446E-A2D2-E370978082FC}"/>
              </a:ext>
            </a:extLst>
          </p:cNvPr>
          <p:cNvGrpSpPr/>
          <p:nvPr/>
        </p:nvGrpSpPr>
        <p:grpSpPr>
          <a:xfrm>
            <a:off x="4358670" y="3098609"/>
            <a:ext cx="2710452" cy="1326888"/>
            <a:chOff x="3272192" y="2564193"/>
            <a:chExt cx="2032839" cy="995166"/>
          </a:xfrm>
        </p:grpSpPr>
        <p:sp>
          <p:nvSpPr>
            <p:cNvPr id="4" name="平行四边形 3">
              <a:extLst>
                <a:ext uri="{FF2B5EF4-FFF2-40B4-BE49-F238E27FC236}">
                  <a16:creationId xmlns:a16="http://schemas.microsoft.com/office/drawing/2014/main" id="{24A31D54-B6B8-445B-B3D8-5819B29EA424}"/>
                </a:ext>
              </a:extLst>
            </p:cNvPr>
            <p:cNvSpPr/>
            <p:nvPr/>
          </p:nvSpPr>
          <p:spPr>
            <a:xfrm>
              <a:off x="3279750" y="2571750"/>
              <a:ext cx="2017726" cy="987609"/>
            </a:xfrm>
            <a:prstGeom prst="parallelogram">
              <a:avLst>
                <a:gd name="adj" fmla="val 74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7D3E545B-4829-453E-8DC7-30028435924C}"/>
                </a:ext>
              </a:extLst>
            </p:cNvPr>
            <p:cNvCxnSpPr/>
            <p:nvPr/>
          </p:nvCxnSpPr>
          <p:spPr>
            <a:xfrm flipV="1">
              <a:off x="3272192" y="2571750"/>
              <a:ext cx="2032839" cy="9800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D668586F-FF89-405B-A467-7C67E0D59E02}"/>
                </a:ext>
              </a:extLst>
            </p:cNvPr>
            <p:cNvCxnSpPr>
              <a:cxnSpLocks/>
            </p:cNvCxnSpPr>
            <p:nvPr/>
          </p:nvCxnSpPr>
          <p:spPr>
            <a:xfrm>
              <a:off x="4020966" y="2564193"/>
              <a:ext cx="551034" cy="99516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CCBBE469-5E1B-4812-BD0A-D0096C2D7B37}"/>
              </a:ext>
            </a:extLst>
          </p:cNvPr>
          <p:cNvSpPr txBox="1"/>
          <p:nvPr/>
        </p:nvSpPr>
        <p:spPr>
          <a:xfrm>
            <a:off x="4456935" y="2670456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C1DDFD9-C5B0-4D61-A94D-FB558EC57CB4}"/>
              </a:ext>
            </a:extLst>
          </p:cNvPr>
          <p:cNvSpPr txBox="1"/>
          <p:nvPr/>
        </p:nvSpPr>
        <p:spPr>
          <a:xfrm>
            <a:off x="3898545" y="4399011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C73D6BF-729F-4E28-83A1-97D90DC92D89}"/>
              </a:ext>
            </a:extLst>
          </p:cNvPr>
          <p:cNvSpPr txBox="1"/>
          <p:nvPr/>
        </p:nvSpPr>
        <p:spPr>
          <a:xfrm>
            <a:off x="6472783" y="4399011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13D4065-D800-40F3-899C-E7EC4067FA86}"/>
              </a:ext>
            </a:extLst>
          </p:cNvPr>
          <p:cNvSpPr txBox="1"/>
          <p:nvPr/>
        </p:nvSpPr>
        <p:spPr>
          <a:xfrm>
            <a:off x="7271656" y="2670456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C1BBECB-1F22-4C4E-A60F-F5D967CDDDE1}"/>
              </a:ext>
            </a:extLst>
          </p:cNvPr>
          <p:cNvSpPr txBox="1"/>
          <p:nvPr/>
        </p:nvSpPr>
        <p:spPr>
          <a:xfrm>
            <a:off x="5901365" y="3620240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4E7A0E2F-F77F-430A-B752-B902B95B666D}"/>
              </a:ext>
            </a:extLst>
          </p:cNvPr>
          <p:cNvGrpSpPr/>
          <p:nvPr/>
        </p:nvGrpSpPr>
        <p:grpSpPr>
          <a:xfrm>
            <a:off x="4338520" y="3088533"/>
            <a:ext cx="2710452" cy="1326888"/>
            <a:chOff x="3272192" y="2564193"/>
            <a:chExt cx="2032839" cy="995166"/>
          </a:xfrm>
        </p:grpSpPr>
        <p:sp>
          <p:nvSpPr>
            <p:cNvPr id="20" name="平行四边形 19">
              <a:extLst>
                <a:ext uri="{FF2B5EF4-FFF2-40B4-BE49-F238E27FC236}">
                  <a16:creationId xmlns:a16="http://schemas.microsoft.com/office/drawing/2014/main" id="{2EED4AD1-AB6A-4DD5-91F7-963482A1F243}"/>
                </a:ext>
              </a:extLst>
            </p:cNvPr>
            <p:cNvSpPr/>
            <p:nvPr/>
          </p:nvSpPr>
          <p:spPr>
            <a:xfrm>
              <a:off x="3279750" y="2571750"/>
              <a:ext cx="2017726" cy="987609"/>
            </a:xfrm>
            <a:prstGeom prst="parallelogram">
              <a:avLst>
                <a:gd name="adj" fmla="val 74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D6796827-F233-408E-AE4A-B067D98683B3}"/>
                </a:ext>
              </a:extLst>
            </p:cNvPr>
            <p:cNvCxnSpPr/>
            <p:nvPr/>
          </p:nvCxnSpPr>
          <p:spPr>
            <a:xfrm flipV="1">
              <a:off x="3272192" y="2571750"/>
              <a:ext cx="2032839" cy="9800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C43E12B8-CE80-4D87-984C-32F2085861F3}"/>
                </a:ext>
              </a:extLst>
            </p:cNvPr>
            <p:cNvCxnSpPr>
              <a:cxnSpLocks/>
            </p:cNvCxnSpPr>
            <p:nvPr/>
          </p:nvCxnSpPr>
          <p:spPr>
            <a:xfrm>
              <a:off x="4020966" y="2564193"/>
              <a:ext cx="551034" cy="99516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C8B23026-B5FE-45FB-A087-BB3F3B9396E8}"/>
              </a:ext>
            </a:extLst>
          </p:cNvPr>
          <p:cNvSpPr/>
          <p:nvPr/>
        </p:nvSpPr>
        <p:spPr>
          <a:xfrm>
            <a:off x="769370" y="1570803"/>
            <a:ext cx="10351075" cy="586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   观察下图，中心对称图形上的一对对应点与对称中心</a:t>
            </a:r>
            <a:r>
              <a:rPr lang="en-US" altLang="zh-CN" sz="2400" b="1" i="1" dirty="0">
                <a:cs typeface="+mn-ea"/>
                <a:sym typeface="+mn-lt"/>
              </a:rPr>
              <a:t>O</a:t>
            </a:r>
            <a:r>
              <a:rPr lang="zh-CN" altLang="en-US" sz="2400" b="1" dirty="0">
                <a:cs typeface="+mn-ea"/>
                <a:sym typeface="+mn-lt"/>
              </a:rPr>
              <a:t>存在什么关系吗？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0FC4D15-88A2-49AB-AD19-F6BF65620987}"/>
              </a:ext>
            </a:extLst>
          </p:cNvPr>
          <p:cNvSpPr/>
          <p:nvPr/>
        </p:nvSpPr>
        <p:spPr>
          <a:xfrm>
            <a:off x="579421" y="5602226"/>
            <a:ext cx="1073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中心对称图形上的每一对对应点所连成的线段都被对称中心平分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3" name="TextBox 6">
            <a:extLst>
              <a:ext uri="{FF2B5EF4-FFF2-40B4-BE49-F238E27FC236}">
                <a16:creationId xmlns:a16="http://schemas.microsoft.com/office/drawing/2014/main" id="{D7929433-1F66-43CF-9903-50656CADDCC9}"/>
              </a:ext>
            </a:extLst>
          </p:cNvPr>
          <p:cNvSpPr txBox="1"/>
          <p:nvPr/>
        </p:nvSpPr>
        <p:spPr>
          <a:xfrm>
            <a:off x="1120844" y="502151"/>
            <a:ext cx="5166603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中心对称图形性质</a:t>
            </a:r>
          </a:p>
        </p:txBody>
      </p:sp>
    </p:spTree>
    <p:extLst>
      <p:ext uri="{BB962C8B-B14F-4D97-AF65-F5344CB8AC3E}">
        <p14:creationId xmlns:p14="http://schemas.microsoft.com/office/powerpoint/2010/main" val="405781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053CDA74-3F55-495F-A6BA-A9C238109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971503"/>
              </p:ext>
            </p:extLst>
          </p:nvPr>
        </p:nvGraphicFramePr>
        <p:xfrm>
          <a:off x="819719" y="1669143"/>
          <a:ext cx="10634151" cy="442685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544717">
                  <a:extLst>
                    <a:ext uri="{9D8B030D-6E8A-4147-A177-3AD203B41FA5}">
                      <a16:colId xmlns:a16="http://schemas.microsoft.com/office/drawing/2014/main" val="2073781408"/>
                    </a:ext>
                  </a:extLst>
                </a:gridCol>
                <a:gridCol w="3544717">
                  <a:extLst>
                    <a:ext uri="{9D8B030D-6E8A-4147-A177-3AD203B41FA5}">
                      <a16:colId xmlns:a16="http://schemas.microsoft.com/office/drawing/2014/main" val="2393276130"/>
                    </a:ext>
                  </a:extLst>
                </a:gridCol>
                <a:gridCol w="3544717">
                  <a:extLst>
                    <a:ext uri="{9D8B030D-6E8A-4147-A177-3AD203B41FA5}">
                      <a16:colId xmlns:a16="http://schemas.microsoft.com/office/drawing/2014/main" val="3583526283"/>
                    </a:ext>
                  </a:extLst>
                </a:gridCol>
              </a:tblGrid>
              <a:tr h="789495">
                <a:tc>
                  <a:txBody>
                    <a:bodyPr/>
                    <a:lstStyle/>
                    <a:p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区别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联系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958596475"/>
                  </a:ext>
                </a:extLst>
              </a:tr>
              <a:tr h="1839365">
                <a:tc>
                  <a:txBody>
                    <a:bodyPr/>
                    <a:lstStyle/>
                    <a:p>
                      <a:pPr algn="ctr"/>
                      <a:endParaRPr lang="en-US" altLang="zh-CN" sz="2000" dirty="0">
                        <a:sym typeface="+mn-lt"/>
                      </a:endParaRPr>
                    </a:p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中心对称</a:t>
                      </a:r>
                      <a:endParaRPr lang="zh-CN" altLang="en-U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kern="1200" dirty="0">
                          <a:effectLst/>
                          <a:sym typeface="+mn-lt"/>
                        </a:rPr>
                        <a:t>1.</a:t>
                      </a:r>
                      <a:r>
                        <a:rPr lang="zh-CN" altLang="en-US" sz="2000" kern="1200" dirty="0">
                          <a:effectLst/>
                          <a:sym typeface="+mn-lt"/>
                        </a:rPr>
                        <a:t>指两个图形的关系；</a:t>
                      </a:r>
                      <a:endParaRPr lang="en-US" altLang="zh-CN" sz="2000" kern="1200" dirty="0">
                        <a:effectLst/>
                        <a:sym typeface="+mn-lt"/>
                      </a:endParaRPr>
                    </a:p>
                    <a:p>
                      <a:pPr algn="l"/>
                      <a:r>
                        <a:rPr lang="en-US" altLang="zh-CN" sz="2000" kern="1200" dirty="0">
                          <a:effectLst/>
                          <a:sym typeface="+mn-lt"/>
                        </a:rPr>
                        <a:t>2.</a:t>
                      </a:r>
                      <a:r>
                        <a:rPr lang="zh-CN" altLang="en-US" sz="2000" kern="1200" dirty="0">
                          <a:effectLst/>
                          <a:sym typeface="+mn-lt"/>
                        </a:rPr>
                        <a:t>中心对称的两个图形的对称点分别在两个图形上。</a:t>
                      </a:r>
                      <a:endParaRPr lang="zh-CN" alt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kern="1200" dirty="0">
                          <a:effectLst/>
                          <a:sym typeface="+mn-lt"/>
                        </a:rPr>
                        <a:t>若把中心对称的两个图形看成一个整体，那么这个整体也就是中心对称图形</a:t>
                      </a:r>
                      <a:endParaRPr lang="zh-CN" alt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155611175"/>
                  </a:ext>
                </a:extLst>
              </a:tr>
              <a:tr h="1797997">
                <a:tc>
                  <a:txBody>
                    <a:bodyPr/>
                    <a:lstStyle/>
                    <a:p>
                      <a:pPr algn="ctr"/>
                      <a:endParaRPr lang="en-US" altLang="zh-CN" sz="2000" dirty="0">
                        <a:sym typeface="+mn-lt"/>
                      </a:endParaRPr>
                    </a:p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中心对称图形</a:t>
                      </a:r>
                      <a:endParaRPr lang="zh-CN" altLang="en-U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kern="1200" dirty="0">
                          <a:effectLst/>
                          <a:sym typeface="+mn-lt"/>
                        </a:rPr>
                        <a:t>1.</a:t>
                      </a:r>
                      <a:r>
                        <a:rPr lang="zh-CN" altLang="en-US" sz="2000" kern="1200" dirty="0">
                          <a:effectLst/>
                          <a:sym typeface="+mn-lt"/>
                        </a:rPr>
                        <a:t>具有某种性质的图形；</a:t>
                      </a:r>
                      <a:endParaRPr lang="en-US" altLang="zh-CN" sz="2000" kern="1200" dirty="0">
                        <a:effectLst/>
                        <a:sym typeface="+mn-lt"/>
                      </a:endParaRPr>
                    </a:p>
                    <a:p>
                      <a:pPr algn="l"/>
                      <a:r>
                        <a:rPr lang="en-US" altLang="zh-CN" sz="2000" kern="1200" dirty="0">
                          <a:effectLst/>
                          <a:sym typeface="+mn-lt"/>
                        </a:rPr>
                        <a:t>2.</a:t>
                      </a:r>
                      <a:r>
                        <a:rPr lang="zh-CN" altLang="en-US" sz="2000" kern="1200" dirty="0">
                          <a:effectLst/>
                          <a:sym typeface="+mn-lt"/>
                        </a:rPr>
                        <a:t>对称点在一个图形上。</a:t>
                      </a:r>
                      <a:endParaRPr lang="zh-CN" alt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kern="1200" dirty="0">
                          <a:effectLst/>
                          <a:sym typeface="+mn-lt"/>
                        </a:rPr>
                        <a:t>若把中心对称图形的两部分看成两个图形，则它们成中心对称</a:t>
                      </a:r>
                      <a:endParaRPr lang="zh-CN" alt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589673547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873C3AC3-208D-4C2C-AACB-B64757BAB2DB}"/>
              </a:ext>
            </a:extLst>
          </p:cNvPr>
          <p:cNvSpPr txBox="1"/>
          <p:nvPr/>
        </p:nvSpPr>
        <p:spPr>
          <a:xfrm>
            <a:off x="1120844" y="502151"/>
            <a:ext cx="957618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中心对称和中心对称图形的区别和联系</a:t>
            </a:r>
          </a:p>
        </p:txBody>
      </p:sp>
    </p:spTree>
    <p:extLst>
      <p:ext uri="{BB962C8B-B14F-4D97-AF65-F5344CB8AC3E}">
        <p14:creationId xmlns:p14="http://schemas.microsoft.com/office/powerpoint/2010/main" val="12027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1701E530-1121-4B7E-B20B-724446BF7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92" y="2208966"/>
            <a:ext cx="2738544" cy="28232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1C9D7DA-3593-4225-B3E5-9C23F22AA1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835" y="2142873"/>
            <a:ext cx="2955427" cy="295542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2042DD15-097B-49D4-9E8B-292E2E9F732D}"/>
              </a:ext>
            </a:extLst>
          </p:cNvPr>
          <p:cNvSpPr txBox="1"/>
          <p:nvPr/>
        </p:nvSpPr>
        <p:spPr>
          <a:xfrm>
            <a:off x="2277184" y="5531743"/>
            <a:ext cx="1541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风车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C4C7591-BBE7-4742-9307-D9DA2845A200}"/>
              </a:ext>
            </a:extLst>
          </p:cNvPr>
          <p:cNvSpPr txBox="1"/>
          <p:nvPr/>
        </p:nvSpPr>
        <p:spPr>
          <a:xfrm>
            <a:off x="7857732" y="5561965"/>
            <a:ext cx="1541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窗花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95794CBA-AF5A-4CC8-99FD-675221624C69}"/>
              </a:ext>
            </a:extLst>
          </p:cNvPr>
          <p:cNvSpPr txBox="1"/>
          <p:nvPr/>
        </p:nvSpPr>
        <p:spPr>
          <a:xfrm>
            <a:off x="1120844" y="502151"/>
            <a:ext cx="957618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生活中常见的中心对称图形</a:t>
            </a:r>
          </a:p>
        </p:txBody>
      </p:sp>
    </p:spTree>
    <p:extLst>
      <p:ext uri="{BB962C8B-B14F-4D97-AF65-F5344CB8AC3E}">
        <p14:creationId xmlns:p14="http://schemas.microsoft.com/office/powerpoint/2010/main" val="26951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AC86E23-6DA8-48BF-AB53-A8B77D900C14}"/>
              </a:ext>
            </a:extLst>
          </p:cNvPr>
          <p:cNvSpPr/>
          <p:nvPr/>
        </p:nvSpPr>
        <p:spPr>
          <a:xfrm>
            <a:off x="1185036" y="1197733"/>
            <a:ext cx="10120273" cy="1463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cs typeface="+mn-ea"/>
                <a:sym typeface="+mn-lt"/>
              </a:rPr>
              <a:t>    正方形是中心对称图形吗？正方形绕两条对角线的交点旋转多少度能与原来的图形重合？能由此验证正方形的一些特殊性质吗？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9F63535C-3574-4A69-A5A1-40AE69E63EAB}"/>
              </a:ext>
            </a:extLst>
          </p:cNvPr>
          <p:cNvGrpSpPr/>
          <p:nvPr/>
        </p:nvGrpSpPr>
        <p:grpSpPr>
          <a:xfrm>
            <a:off x="4328861" y="2974215"/>
            <a:ext cx="3243992" cy="3243992"/>
            <a:chOff x="3703310" y="2295975"/>
            <a:chExt cx="2432994" cy="2432994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9A660D48-3385-42CC-984A-137194F72D55}"/>
                </a:ext>
              </a:extLst>
            </p:cNvPr>
            <p:cNvSpPr/>
            <p:nvPr/>
          </p:nvSpPr>
          <p:spPr>
            <a:xfrm>
              <a:off x="3703310" y="2295975"/>
              <a:ext cx="2432994" cy="24329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2A459C61-C79E-4C00-94FB-62888BD2C59A}"/>
                </a:ext>
              </a:extLst>
            </p:cNvPr>
            <p:cNvCxnSpPr/>
            <p:nvPr/>
          </p:nvCxnSpPr>
          <p:spPr>
            <a:xfrm>
              <a:off x="3703310" y="2295975"/>
              <a:ext cx="2432994" cy="243299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34835372-79FF-459A-B69B-425C7ACCFC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3310" y="2295975"/>
              <a:ext cx="2432994" cy="243299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23B4659F-68B0-4EF5-8630-7CBF50E75811}"/>
              </a:ext>
            </a:extLst>
          </p:cNvPr>
          <p:cNvSpPr txBox="1"/>
          <p:nvPr/>
        </p:nvSpPr>
        <p:spPr>
          <a:xfrm>
            <a:off x="5636285" y="376862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74818672-E40D-40C1-B788-B3AF212CE154}"/>
              </a:ext>
            </a:extLst>
          </p:cNvPr>
          <p:cNvGrpSpPr/>
          <p:nvPr/>
        </p:nvGrpSpPr>
        <p:grpSpPr>
          <a:xfrm>
            <a:off x="4256158" y="2864256"/>
            <a:ext cx="3346923" cy="3322787"/>
            <a:chOff x="559220" y="2236879"/>
            <a:chExt cx="2510192" cy="2492090"/>
          </a:xfrm>
        </p:grpSpPr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9ED7F6DC-2D30-4645-B839-B50498CA96CD}"/>
                </a:ext>
              </a:extLst>
            </p:cNvPr>
            <p:cNvGrpSpPr/>
            <p:nvPr/>
          </p:nvGrpSpPr>
          <p:grpSpPr>
            <a:xfrm>
              <a:off x="636418" y="2295975"/>
              <a:ext cx="2432994" cy="2432994"/>
              <a:chOff x="3703310" y="2295975"/>
              <a:chExt cx="2432994" cy="2432994"/>
            </a:xfrm>
          </p:grpSpPr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285CA715-5D53-46F2-9E38-BB9C4C3C008B}"/>
                  </a:ext>
                </a:extLst>
              </p:cNvPr>
              <p:cNvSpPr/>
              <p:nvPr/>
            </p:nvSpPr>
            <p:spPr>
              <a:xfrm>
                <a:off x="3703310" y="2295975"/>
                <a:ext cx="2432994" cy="243299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EB541037-A65D-4C3B-9C07-C593DA579AFB}"/>
                  </a:ext>
                </a:extLst>
              </p:cNvPr>
              <p:cNvCxnSpPr/>
              <p:nvPr/>
            </p:nvCxnSpPr>
            <p:spPr>
              <a:xfrm>
                <a:off x="3703310" y="2295975"/>
                <a:ext cx="2432994" cy="2432994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E7143820-2381-4E6D-BDEB-9BAADF85799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03310" y="2295975"/>
                <a:ext cx="2432994" cy="2432994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F2A55C62-CB0A-42A8-A5D8-53491279F8DE}"/>
                </a:ext>
              </a:extLst>
            </p:cNvPr>
            <p:cNvSpPr/>
            <p:nvPr/>
          </p:nvSpPr>
          <p:spPr>
            <a:xfrm>
              <a:off x="559220" y="2236879"/>
              <a:ext cx="143583" cy="128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85A27B9A-AC40-4C34-9119-D755096B326F}"/>
              </a:ext>
            </a:extLst>
          </p:cNvPr>
          <p:cNvSpPr txBox="1"/>
          <p:nvPr/>
        </p:nvSpPr>
        <p:spPr>
          <a:xfrm>
            <a:off x="4270557" y="892684"/>
            <a:ext cx="78593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是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3C0F52F-48C2-4BDE-AD62-3743E5A81657}"/>
              </a:ext>
            </a:extLst>
          </p:cNvPr>
          <p:cNvSpPr txBox="1"/>
          <p:nvPr/>
        </p:nvSpPr>
        <p:spPr>
          <a:xfrm>
            <a:off x="359356" y="3129388"/>
            <a:ext cx="2119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r>
              <a:rPr lang="zh-CN" altLang="en-US" sz="2000" dirty="0">
                <a:cs typeface="+mn-ea"/>
                <a:sym typeface="+mn-lt"/>
              </a:rPr>
              <a:t>旋转</a:t>
            </a:r>
            <a:r>
              <a:rPr lang="en-US" altLang="zh-CN" sz="2000" dirty="0">
                <a:cs typeface="+mn-ea"/>
                <a:sym typeface="+mn-lt"/>
              </a:rPr>
              <a:t>90°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27E00D9-E188-4096-87FA-894DF886B225}"/>
              </a:ext>
            </a:extLst>
          </p:cNvPr>
          <p:cNvSpPr txBox="1"/>
          <p:nvPr/>
        </p:nvSpPr>
        <p:spPr>
          <a:xfrm>
            <a:off x="359356" y="3686550"/>
            <a:ext cx="2119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r>
              <a:rPr lang="zh-CN" altLang="en-US" sz="2000" dirty="0">
                <a:cs typeface="+mn-ea"/>
                <a:sym typeface="+mn-lt"/>
              </a:rPr>
              <a:t>旋转</a:t>
            </a:r>
            <a:r>
              <a:rPr lang="en-US" altLang="zh-CN" sz="2000" dirty="0">
                <a:cs typeface="+mn-ea"/>
                <a:sym typeface="+mn-lt"/>
              </a:rPr>
              <a:t>180°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2B9804D-C4E9-4EB8-B323-0A16AFB255FB}"/>
              </a:ext>
            </a:extLst>
          </p:cNvPr>
          <p:cNvSpPr/>
          <p:nvPr/>
        </p:nvSpPr>
        <p:spPr>
          <a:xfrm>
            <a:off x="2721336" y="3153070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377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重合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FD60C82-BE42-4A93-84AD-DC6A831F6D77}"/>
              </a:ext>
            </a:extLst>
          </p:cNvPr>
          <p:cNvSpPr/>
          <p:nvPr/>
        </p:nvSpPr>
        <p:spPr>
          <a:xfrm>
            <a:off x="2703872" y="3792305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377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重合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7E9BE92-286A-4C24-9F33-D2EAAB621DDC}"/>
              </a:ext>
            </a:extLst>
          </p:cNvPr>
          <p:cNvSpPr txBox="1"/>
          <p:nvPr/>
        </p:nvSpPr>
        <p:spPr>
          <a:xfrm>
            <a:off x="359356" y="4289115"/>
            <a:ext cx="2119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r>
              <a:rPr lang="zh-CN" altLang="en-US" sz="2000" dirty="0">
                <a:cs typeface="+mn-ea"/>
                <a:sym typeface="+mn-lt"/>
              </a:rPr>
              <a:t>旋转</a:t>
            </a:r>
            <a:r>
              <a:rPr lang="en-US" altLang="zh-CN" sz="2000" dirty="0">
                <a:cs typeface="+mn-ea"/>
                <a:sym typeface="+mn-lt"/>
              </a:rPr>
              <a:t>270°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35C5B40-3BD0-4E31-B7E6-E812B1B166CE}"/>
              </a:ext>
            </a:extLst>
          </p:cNvPr>
          <p:cNvSpPr/>
          <p:nvPr/>
        </p:nvSpPr>
        <p:spPr>
          <a:xfrm>
            <a:off x="2678727" y="4394870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377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重合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673E62B-7A8A-41F0-BBA1-39EE148D41BD}"/>
              </a:ext>
            </a:extLst>
          </p:cNvPr>
          <p:cNvSpPr txBox="1"/>
          <p:nvPr/>
        </p:nvSpPr>
        <p:spPr>
          <a:xfrm>
            <a:off x="359356" y="5035310"/>
            <a:ext cx="2119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r>
              <a:rPr lang="zh-CN" altLang="en-US" sz="2000" dirty="0">
                <a:cs typeface="+mn-ea"/>
                <a:sym typeface="+mn-lt"/>
              </a:rPr>
              <a:t>旋转</a:t>
            </a:r>
            <a:r>
              <a:rPr lang="en-US" altLang="zh-CN" sz="2000" dirty="0">
                <a:cs typeface="+mn-ea"/>
                <a:sym typeface="+mn-lt"/>
              </a:rPr>
              <a:t>360°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4236E3BC-D57A-496F-B97C-BF3C8843DFDA}"/>
              </a:ext>
            </a:extLst>
          </p:cNvPr>
          <p:cNvSpPr/>
          <p:nvPr/>
        </p:nvSpPr>
        <p:spPr>
          <a:xfrm>
            <a:off x="2678727" y="5141065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377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重合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AED0F4F-6D44-4972-81E1-C614A78F6CA5}"/>
              </a:ext>
            </a:extLst>
          </p:cNvPr>
          <p:cNvSpPr/>
          <p:nvPr/>
        </p:nvSpPr>
        <p:spPr>
          <a:xfrm>
            <a:off x="7837714" y="3035549"/>
            <a:ext cx="3993231" cy="3081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结论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  <a:r>
              <a:rPr lang="zh-CN" altLang="en-US" sz="2000" b="1" dirty="0">
                <a:cs typeface="+mn-ea"/>
                <a:sym typeface="+mn-lt"/>
              </a:rPr>
              <a:t>正方形绕两条对角线的交点旋转</a:t>
            </a:r>
            <a:r>
              <a:rPr lang="en-US" altLang="zh-CN" sz="2000" b="1" dirty="0">
                <a:cs typeface="+mn-ea"/>
                <a:sym typeface="+mn-lt"/>
              </a:rPr>
              <a:t>90</a:t>
            </a:r>
            <a:r>
              <a:rPr lang="en-US" altLang="zh-CN" sz="2000" b="1" baseline="30000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或其整数倍，都能与原来的图形重合，因此，可以验证正方形的四边相等、四角相等、对角线互相垂直平分等性质。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89C16FB-4837-454A-8BD0-696EA01937CA}"/>
              </a:ext>
            </a:extLst>
          </p:cNvPr>
          <p:cNvSpPr txBox="1"/>
          <p:nvPr/>
        </p:nvSpPr>
        <p:spPr>
          <a:xfrm>
            <a:off x="-95786" y="5879266"/>
            <a:ext cx="2574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r>
              <a:rPr lang="zh-CN" altLang="en-US" sz="2000" dirty="0">
                <a:cs typeface="+mn-ea"/>
                <a:sym typeface="+mn-lt"/>
              </a:rPr>
              <a:t>旋转</a:t>
            </a:r>
            <a:r>
              <a:rPr lang="en-US" altLang="zh-CN" sz="2000" dirty="0">
                <a:cs typeface="+mn-ea"/>
                <a:sym typeface="+mn-lt"/>
              </a:rPr>
              <a:t>n×90°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B98CBEB1-353F-49B8-BC8F-454FA1A9DBD5}"/>
              </a:ext>
            </a:extLst>
          </p:cNvPr>
          <p:cNvSpPr/>
          <p:nvPr/>
        </p:nvSpPr>
        <p:spPr>
          <a:xfrm>
            <a:off x="2726444" y="5910430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377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重合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TextBox 6">
            <a:extLst>
              <a:ext uri="{FF2B5EF4-FFF2-40B4-BE49-F238E27FC236}">
                <a16:creationId xmlns:a16="http://schemas.microsoft.com/office/drawing/2014/main" id="{5AFA6BE3-0090-4A31-AA7F-1D0A43FD22F0}"/>
              </a:ext>
            </a:extLst>
          </p:cNvPr>
          <p:cNvSpPr txBox="1"/>
          <p:nvPr/>
        </p:nvSpPr>
        <p:spPr>
          <a:xfrm>
            <a:off x="1120845" y="502151"/>
            <a:ext cx="1977444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探究</a:t>
            </a:r>
          </a:p>
        </p:txBody>
      </p:sp>
    </p:spTree>
    <p:extLst>
      <p:ext uri="{BB962C8B-B14F-4D97-AF65-F5344CB8AC3E}">
        <p14:creationId xmlns:p14="http://schemas.microsoft.com/office/powerpoint/2010/main" val="241475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7" grpId="0"/>
      <p:bldP spid="29" grpId="0"/>
      <p:bldP spid="30" grpId="0"/>
      <p:bldP spid="32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Newstep Slank Color 6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1CADE4"/>
      </a:hlink>
      <a:folHlink>
        <a:srgbClr val="2683C6"/>
      </a:folHlink>
    </a:clrScheme>
    <a:fontScheme name="prbzo2kf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792</Words>
  <Application>Microsoft Office PowerPoint</Application>
  <PresentationFormat>宽屏</PresentationFormat>
  <Paragraphs>135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Poppins</vt:lpstr>
      <vt:lpstr>阿里巴巴普惠体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2020-04-09T07:09:54Z</dcterms:created>
  <dcterms:modified xsi:type="dcterms:W3CDTF">2021-01-09T09:44:31Z</dcterms:modified>
</cp:coreProperties>
</file>