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6" r:id="rId3"/>
    <p:sldId id="1134" r:id="rId4"/>
    <p:sldId id="1135" r:id="rId5"/>
    <p:sldId id="1125" r:id="rId6"/>
    <p:sldId id="1128" r:id="rId7"/>
    <p:sldId id="1130" r:id="rId8"/>
    <p:sldId id="1126" r:id="rId9"/>
    <p:sldId id="1136" r:id="rId10"/>
    <p:sldId id="1127" r:id="rId11"/>
    <p:sldId id="1131" r:id="rId12"/>
    <p:sldId id="287" r:id="rId13"/>
    <p:sldId id="27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charset="-122"/>
              </a:rPr>
              <a:t>2021/1/9</a:t>
            </a:fld>
            <a:endParaRPr lang="zh-CN" altLang="en-US">
              <a:ea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charset="-122"/>
              </a:rPr>
              <a:t>‹#›</a:t>
            </a:fld>
            <a:endParaRPr lang="zh-CN" altLang="en-US">
              <a:ea typeface="阿里巴巴普惠体 R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1624492D-EB2E-4183-9367-D11D40AB389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CCB55E4C-FD3A-4740-800D-64056C2B96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55E4C-FD3A-4740-800D-64056C2B96E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  <a:lvl2pPr>
              <a:defRPr>
                <a:cs typeface="阿里巴巴普惠体 R" panose="00020600040101010101" charset="-122"/>
              </a:defRPr>
            </a:lvl2pPr>
            <a:lvl3pPr>
              <a:defRPr>
                <a:cs typeface="阿里巴巴普惠体 R" panose="00020600040101010101" charset="-122"/>
              </a:defRPr>
            </a:lvl3pPr>
            <a:lvl4pPr>
              <a:defRPr>
                <a:cs typeface="阿里巴巴普惠体 R" panose="00020600040101010101" charset="-122"/>
              </a:defRPr>
            </a:lvl4pPr>
            <a:lvl5pPr>
              <a:defRPr>
                <a:cs typeface="阿里巴巴普惠体 R" panose="0002060004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23.2.3 </a:t>
              </a:r>
              <a:r>
                <a:rPr lang="zh-CN" altLang="en-US" sz="4000" b="1" kern="100" dirty="0">
                  <a:cs typeface="+mn-ea"/>
                  <a:sym typeface="+mn-lt"/>
                </a:rPr>
                <a:t>关于原点对称的点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936" y="1276039"/>
            <a:ext cx="10998413" cy="47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填空：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）关于原点的对称点的坐标为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            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 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 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）关于原点对称，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a =</a:t>
            </a:r>
            <a:r>
              <a:rPr lang="en-US" altLang="zh-CN" sz="2200" u="sng" dirty="0">
                <a:solidFill>
                  <a:prstClr val="black"/>
                </a:solidFill>
                <a:cs typeface="+mn-ea"/>
                <a:sym typeface="+mn-lt"/>
              </a:rPr>
              <a:t>           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b =</a:t>
            </a:r>
            <a:r>
              <a:rPr lang="en-US" altLang="zh-CN" sz="2200" u="sng" dirty="0">
                <a:solidFill>
                  <a:prstClr val="black"/>
                </a:solidFill>
                <a:cs typeface="+mn-ea"/>
                <a:sym typeface="+mn-lt"/>
              </a:rPr>
              <a:t>       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       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对称；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        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对称；</a:t>
            </a:r>
            <a:endParaRPr lang="en-US" altLang="zh-CN" sz="2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）与点（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）关于</a:t>
            </a:r>
            <a:r>
              <a:rPr lang="zh-CN" altLang="en-US" sz="2200" u="sng" dirty="0">
                <a:solidFill>
                  <a:prstClr val="black"/>
                </a:solidFill>
                <a:cs typeface="+mn-ea"/>
                <a:sym typeface="+mn-lt"/>
              </a:rPr>
              <a:t>           </a:t>
            </a:r>
            <a:r>
              <a:rPr lang="zh-CN" altLang="en-US" sz="2200" dirty="0">
                <a:solidFill>
                  <a:prstClr val="black"/>
                </a:solidFill>
                <a:cs typeface="+mn-ea"/>
                <a:sym typeface="+mn-lt"/>
              </a:rPr>
              <a:t>对称．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96027" y="2148087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-4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42290" y="3456510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7190" y="2839136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-8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93485" y="4095628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93484" y="5394229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轴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06186" y="4754378"/>
            <a:ext cx="1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原点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838" y="1439716"/>
            <a:ext cx="5961748" cy="492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如图已知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中，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A(-2,3)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B(-3,1)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C(-1,2)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还可以通过什么方式得到 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向右平移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个单位长度，画出平移后的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）画出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轴对称的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b="1" baseline="-25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绕原点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180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度，画出旋转后的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(△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还可以通过什么方式得到）</a:t>
            </a:r>
            <a:r>
              <a:rPr lang="en-US" altLang="zh-CN" sz="2000" b="1" baseline="-25000" dirty="0">
                <a:solidFill>
                  <a:srgbClr val="FF0000"/>
                </a:solidFill>
                <a:cs typeface="+mn-ea"/>
                <a:sym typeface="+mn-lt"/>
              </a:rPr>
              <a:t>      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43" y="1197733"/>
            <a:ext cx="4910431" cy="4537487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781924" y="2309338"/>
            <a:ext cx="1362077" cy="1211217"/>
            <a:chOff x="5836443" y="1732003"/>
            <a:chExt cx="1021558" cy="908413"/>
          </a:xfrm>
        </p:grpSpPr>
        <p:cxnSp>
          <p:nvCxnSpPr>
            <p:cNvPr id="11" name="直接连接符 10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5836443" y="1732003"/>
              <a:ext cx="1021558" cy="908413"/>
              <a:chOff x="5836443" y="1717715"/>
              <a:chExt cx="1021558" cy="908413"/>
            </a:xfrm>
          </p:grpSpPr>
          <p:cxnSp>
            <p:nvCxnSpPr>
              <p:cNvPr id="7" name="直接连接符 6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3" name="矩形 12"/>
              <p:cNvSpPr/>
              <p:nvPr/>
            </p:nvSpPr>
            <p:spPr>
              <a:xfrm>
                <a:off x="6213387" y="1717715"/>
                <a:ext cx="414338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836443" y="2281030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6443663" y="231070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 flipV="1">
            <a:off x="7764285" y="3658374"/>
            <a:ext cx="1227609" cy="1171683"/>
            <a:chOff x="5836443" y="1743544"/>
            <a:chExt cx="920707" cy="878762"/>
          </a:xfrm>
        </p:grpSpPr>
        <p:cxnSp>
          <p:nvCxnSpPr>
            <p:cNvPr id="28" name="直接连接符 27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9" name="组合 28"/>
            <p:cNvGrpSpPr/>
            <p:nvPr/>
          </p:nvGrpSpPr>
          <p:grpSpPr>
            <a:xfrm>
              <a:off x="5836443" y="1743544"/>
              <a:ext cx="920707" cy="878762"/>
              <a:chOff x="5836443" y="1729256"/>
              <a:chExt cx="920707" cy="878762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2" name="矩形 31"/>
              <p:cNvSpPr/>
              <p:nvPr/>
            </p:nvSpPr>
            <p:spPr>
              <a:xfrm rot="10800000">
                <a:off x="6213387" y="1729256"/>
                <a:ext cx="464962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 rot="10603606">
                <a:off x="5836443" y="229259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 rot="10800000">
                <a:off x="6342812" y="226612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C2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 rot="10800000">
            <a:off x="9157169" y="3766373"/>
            <a:ext cx="1334216" cy="1029247"/>
            <a:chOff x="5901223" y="1755086"/>
            <a:chExt cx="1000662" cy="771936"/>
          </a:xfrm>
        </p:grpSpPr>
        <p:cxnSp>
          <p:nvCxnSpPr>
            <p:cNvPr id="36" name="直接连接符 35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37" name="组合 36"/>
            <p:cNvGrpSpPr/>
            <p:nvPr/>
          </p:nvGrpSpPr>
          <p:grpSpPr>
            <a:xfrm>
              <a:off x="5901223" y="1755086"/>
              <a:ext cx="1000662" cy="771936"/>
              <a:chOff x="5901223" y="1740798"/>
              <a:chExt cx="1000662" cy="771936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0" name="矩形 39"/>
              <p:cNvSpPr/>
              <p:nvPr/>
            </p:nvSpPr>
            <p:spPr>
              <a:xfrm rot="10800000">
                <a:off x="6162763" y="1740798"/>
                <a:ext cx="464962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10536998">
                <a:off x="5901223" y="2153043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rot="10800000">
                <a:off x="6487547" y="2197311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C3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文本框 16"/>
          <p:cNvSpPr txBox="1"/>
          <p:nvPr/>
        </p:nvSpPr>
        <p:spPr>
          <a:xfrm>
            <a:off x="5991192" y="5763760"/>
            <a:ext cx="6331953" cy="87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画出</a:t>
            </a:r>
            <a:r>
              <a:rPr lang="en-US" altLang="zh-CN" dirty="0">
                <a:cs typeface="+mn-ea"/>
                <a:sym typeface="+mn-lt"/>
              </a:rPr>
              <a:t>△ABC</a:t>
            </a:r>
            <a:r>
              <a:rPr lang="zh-CN" altLang="en-US" dirty="0">
                <a:cs typeface="+mn-ea"/>
                <a:sym typeface="+mn-lt"/>
              </a:rPr>
              <a:t>关于</a:t>
            </a:r>
            <a:r>
              <a:rPr lang="en-US" altLang="zh-CN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轴对称图形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</a:p>
          <a:p>
            <a:pPr defTabSz="914400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再画出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关于</a:t>
            </a:r>
            <a:r>
              <a:rPr lang="en-US" altLang="zh-CN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轴对称图形</a:t>
            </a:r>
            <a:r>
              <a:rPr lang="en-US" altLang="zh-CN" dirty="0">
                <a:cs typeface="+mn-ea"/>
                <a:sym typeface="+mn-lt"/>
              </a:rPr>
              <a:t>△A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r>
              <a:rPr lang="en-US" altLang="zh-CN" dirty="0">
                <a:cs typeface="+mn-ea"/>
                <a:sym typeface="+mn-lt"/>
              </a:rPr>
              <a:t>C</a:t>
            </a:r>
            <a:r>
              <a:rPr lang="en-US" altLang="zh-CN" baseline="-25000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781924" y="2314568"/>
            <a:ext cx="1362077" cy="1211217"/>
            <a:chOff x="5836443" y="1732003"/>
            <a:chExt cx="1021558" cy="908413"/>
          </a:xfrm>
        </p:grpSpPr>
        <p:cxnSp>
          <p:nvCxnSpPr>
            <p:cNvPr id="44" name="直接连接符 43"/>
            <p:cNvCxnSpPr/>
            <p:nvPr/>
          </p:nvCxnSpPr>
          <p:spPr>
            <a:xfrm flipH="1">
              <a:off x="6250781" y="2271712"/>
              <a:ext cx="414338" cy="19288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45" name="组合 44"/>
            <p:cNvGrpSpPr/>
            <p:nvPr/>
          </p:nvGrpSpPr>
          <p:grpSpPr>
            <a:xfrm>
              <a:off x="5836443" y="1732003"/>
              <a:ext cx="1021558" cy="908413"/>
              <a:chOff x="5836443" y="1717715"/>
              <a:chExt cx="1021558" cy="908413"/>
            </a:xfrm>
          </p:grpSpPr>
          <p:cxnSp>
            <p:nvCxnSpPr>
              <p:cNvPr id="46" name="直接连接符 45"/>
              <p:cNvCxnSpPr/>
              <p:nvPr/>
            </p:nvCxnSpPr>
            <p:spPr>
              <a:xfrm flipH="1">
                <a:off x="6250781" y="2078831"/>
                <a:ext cx="192882" cy="385763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flipH="1" flipV="1">
                <a:off x="6443663" y="2078831"/>
                <a:ext cx="221456" cy="192881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8" name="矩形 47"/>
              <p:cNvSpPr/>
              <p:nvPr/>
            </p:nvSpPr>
            <p:spPr>
              <a:xfrm>
                <a:off x="6213387" y="1717715"/>
                <a:ext cx="414338" cy="34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en-US" sz="24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A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5836443" y="2281030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6443663" y="2310705"/>
                <a:ext cx="414338" cy="315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altLang="zh-CN" sz="2135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endParaRPr lang="zh-CN" altLang="en-US" sz="21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154 L 0.09618 -0.002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掌握在直角坐标系中关于原点对称的点的坐标的关系。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）关于原点的对称点为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P′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-x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-y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）的运用。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探索关于原点对称的点的坐标规律。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关于原点对称的点的坐标规律的理解和运用。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71729" y="2073329"/>
            <a:ext cx="4399096" cy="246625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  在直角坐标系中，已知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A（4，0）、B（0，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－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3）、C（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）、D（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－3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，作出A、B、C、D点关于原点O的中心对称点，并写出它们的坐标。</a:t>
            </a:r>
          </a:p>
        </p:txBody>
      </p:sp>
      <p:sp>
        <p:nvSpPr>
          <p:cNvPr id="23" name="椭圆 22"/>
          <p:cNvSpPr/>
          <p:nvPr/>
        </p:nvSpPr>
        <p:spPr>
          <a:xfrm>
            <a:off x="9782177" y="34758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275988" y="44886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517538" y="1745953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101238" y="20777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803162" y="307562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(4,0)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430322" y="4488631"/>
            <a:ext cx="116523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B(0,-3)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412978" y="1190285"/>
            <a:ext cx="1045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C(6,5)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619723" y="1507206"/>
            <a:ext cx="1402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D(-3,4)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5908675" y="3568065"/>
            <a:ext cx="398145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弧形 35"/>
          <p:cNvSpPr/>
          <p:nvPr/>
        </p:nvSpPr>
        <p:spPr>
          <a:xfrm rot="12648184">
            <a:off x="6808950" y="3209068"/>
            <a:ext cx="504825" cy="533475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736961" y="3489961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05475" y="3069732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A’(-4,0)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24" idx="0"/>
          </p:cNvCxnSpPr>
          <p:nvPr/>
        </p:nvCxnSpPr>
        <p:spPr>
          <a:xfrm flipV="1">
            <a:off x="8361712" y="2506134"/>
            <a:ext cx="0" cy="19824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弧形 42"/>
          <p:cNvSpPr/>
          <p:nvPr/>
        </p:nvSpPr>
        <p:spPr>
          <a:xfrm rot="17728470">
            <a:off x="8177912" y="2475668"/>
            <a:ext cx="504825" cy="533475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258874" y="24280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361711" y="2215889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B’(0,3)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H="1">
            <a:off x="5431306" y="1880360"/>
            <a:ext cx="5121689" cy="38460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弧形 48"/>
          <p:cNvSpPr/>
          <p:nvPr/>
        </p:nvSpPr>
        <p:spPr>
          <a:xfrm rot="12648184">
            <a:off x="6060996" y="4986699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833332" y="5521880"/>
            <a:ext cx="1072571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C’(-6,-5)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7207221" y="2146189"/>
            <a:ext cx="2641481" cy="325240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弧形 54"/>
          <p:cNvSpPr/>
          <p:nvPr/>
        </p:nvSpPr>
        <p:spPr>
          <a:xfrm rot="5640755">
            <a:off x="9002697" y="4492352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349680" y="4854594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607099" y="4630597"/>
            <a:ext cx="158593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D’(3,-4)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43" grpId="0" animBg="1"/>
      <p:bldP spid="44" grpId="0" animBg="1"/>
      <p:bldP spid="45" grpId="0"/>
      <p:bldP spid="49" grpId="0" animBg="1"/>
      <p:bldP spid="51" grpId="0" animBg="1"/>
      <p:bldP spid="52" grpId="0"/>
      <p:bldP spid="55" grpId="0" animBg="1"/>
      <p:bldP spid="56" grpId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9782177" y="34758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275988" y="44886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517538" y="1745953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101238" y="20777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803162" y="307562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(4,0)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430322" y="4488631"/>
            <a:ext cx="116523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B(0,-3)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412978" y="1190285"/>
            <a:ext cx="1045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C(6,5)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589402" y="1438249"/>
            <a:ext cx="1402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D(-3,4)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5908675" y="3568065"/>
            <a:ext cx="3981451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弧形 35"/>
          <p:cNvSpPr/>
          <p:nvPr/>
        </p:nvSpPr>
        <p:spPr>
          <a:xfrm rot="12648184">
            <a:off x="6808950" y="3209068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736961" y="3489961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05475" y="3069732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A’(-4,0)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24" idx="0"/>
          </p:cNvCxnSpPr>
          <p:nvPr/>
        </p:nvCxnSpPr>
        <p:spPr>
          <a:xfrm flipV="1">
            <a:off x="8361712" y="2506134"/>
            <a:ext cx="0" cy="198249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弧形 42"/>
          <p:cNvSpPr/>
          <p:nvPr/>
        </p:nvSpPr>
        <p:spPr>
          <a:xfrm rot="17728470">
            <a:off x="8177912" y="2475668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258874" y="24280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361711" y="2215889"/>
            <a:ext cx="107257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B’(0,3)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H="1">
            <a:off x="5431306" y="1880360"/>
            <a:ext cx="5121689" cy="384601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弧形 48"/>
          <p:cNvSpPr/>
          <p:nvPr/>
        </p:nvSpPr>
        <p:spPr>
          <a:xfrm rot="12648184">
            <a:off x="6060996" y="4986699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833332" y="5521880"/>
            <a:ext cx="1072571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C’(-6,-5)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7207221" y="2146189"/>
            <a:ext cx="2641481" cy="325240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弧形 54"/>
          <p:cNvSpPr/>
          <p:nvPr/>
        </p:nvSpPr>
        <p:spPr>
          <a:xfrm rot="5640755">
            <a:off x="9002697" y="4492352"/>
            <a:ext cx="504825" cy="533475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349680" y="4854594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607099" y="4630597"/>
            <a:ext cx="158593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D’(3,-4)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6173" y="1261655"/>
            <a:ext cx="5321256" cy="169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点</a:t>
            </a:r>
            <a:r>
              <a:rPr lang="en-US" altLang="zh-CN" sz="2400" b="1" dirty="0">
                <a:cs typeface="+mn-ea"/>
                <a:sym typeface="+mn-lt"/>
              </a:rPr>
              <a:t>A’,B’, C’, D’</a:t>
            </a:r>
            <a:r>
              <a:rPr lang="zh-CN" altLang="en-US" sz="2400" b="1" dirty="0">
                <a:cs typeface="+mn-ea"/>
                <a:sym typeface="+mn-lt"/>
              </a:rPr>
              <a:t>的坐标</a:t>
            </a:r>
            <a:r>
              <a:rPr lang="zh-CN" altLang="en-US" sz="2400" dirty="0">
                <a:cs typeface="+mn-ea"/>
                <a:sym typeface="+mn-lt"/>
              </a:rPr>
              <a:t>与</a:t>
            </a:r>
            <a:endParaRPr lang="en-US" altLang="zh-CN" sz="2400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已知点</a:t>
            </a:r>
            <a:r>
              <a:rPr lang="en-US" altLang="zh-CN" sz="2400" dirty="0">
                <a:cs typeface="+mn-ea"/>
                <a:sym typeface="+mn-lt"/>
              </a:rPr>
              <a:t>A,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C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en-US" altLang="zh-CN" sz="2400" dirty="0">
                <a:cs typeface="+mn-ea"/>
                <a:sym typeface="+mn-lt"/>
              </a:rPr>
              <a:t>D</a:t>
            </a:r>
            <a:r>
              <a:rPr lang="zh-CN" altLang="en-US" sz="2400" dirty="0">
                <a:cs typeface="+mn-ea"/>
                <a:sym typeface="+mn-lt"/>
              </a:rPr>
              <a:t>的坐标有什么关系</a:t>
            </a:r>
            <a:r>
              <a:rPr lang="en-US" altLang="zh-CN" sz="2400" dirty="0">
                <a:cs typeface="+mn-ea"/>
                <a:sym typeface="+mn-lt"/>
              </a:rPr>
              <a:t>?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015" y="3309864"/>
            <a:ext cx="1955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A（ 4， 0）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B（ 0，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C（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）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-3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 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箭头: 上弧形 5"/>
          <p:cNvSpPr/>
          <p:nvPr/>
        </p:nvSpPr>
        <p:spPr>
          <a:xfrm>
            <a:off x="1376203" y="2962587"/>
            <a:ext cx="1944268" cy="400676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2153" y="2406158"/>
            <a:ext cx="27814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关于原点中心对称</a:t>
            </a:r>
          </a:p>
        </p:txBody>
      </p:sp>
      <p:sp>
        <p:nvSpPr>
          <p:cNvPr id="40" name="矩形 39"/>
          <p:cNvSpPr/>
          <p:nvPr/>
        </p:nvSpPr>
        <p:spPr>
          <a:xfrm>
            <a:off x="2230413" y="3325409"/>
            <a:ext cx="20778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4， 0）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 0，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3）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-6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-5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）</a:t>
            </a:r>
            <a:endParaRPr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D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’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3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-4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）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左大括号 21"/>
          <p:cNvSpPr/>
          <p:nvPr/>
        </p:nvSpPr>
        <p:spPr>
          <a:xfrm rot="16200000">
            <a:off x="2025349" y="3827089"/>
            <a:ext cx="89755" cy="24220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左大括号 49"/>
          <p:cNvSpPr/>
          <p:nvPr/>
        </p:nvSpPr>
        <p:spPr>
          <a:xfrm rot="5400000">
            <a:off x="2759757" y="2173744"/>
            <a:ext cx="89755" cy="24220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10513" y="5287600"/>
            <a:ext cx="2529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横坐标互为相反数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2736069" y="2857564"/>
            <a:ext cx="2529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纵坐标互为相反数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91842" y="6099669"/>
            <a:ext cx="46884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在坐标系上找一些点验证上述结论？</a:t>
            </a:r>
          </a:p>
        </p:txBody>
      </p:sp>
      <p:sp>
        <p:nvSpPr>
          <p:cNvPr id="4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探索思考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/>
      <p:bldP spid="22" grpId="0" animBg="1"/>
      <p:bldP spid="50" grpId="0" animBg="1"/>
      <p:bldP spid="32" grpId="0"/>
      <p:bldP spid="54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24345" y="1197732"/>
            <a:ext cx="10473255" cy="5139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800" dirty="0">
                <a:cs typeface="+mn-ea"/>
                <a:sym typeface="+mn-lt"/>
              </a:rPr>
              <a:t>关于原点对称说明原点是这两点的中点，设其中一点是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x,y</a:t>
            </a:r>
            <a:r>
              <a:rPr lang="en-US" altLang="zh-CN" sz="2800" dirty="0">
                <a:cs typeface="+mn-ea"/>
                <a:sym typeface="+mn-lt"/>
              </a:rPr>
              <a:t>),</a:t>
            </a:r>
            <a:r>
              <a:rPr lang="zh-CN" altLang="en-US" sz="2800" dirty="0">
                <a:cs typeface="+mn-ea"/>
                <a:sym typeface="+mn-lt"/>
              </a:rPr>
              <a:t>另一点是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x′,y</a:t>
            </a:r>
            <a:r>
              <a:rPr lang="en-US" altLang="zh-CN" sz="2800" dirty="0">
                <a:cs typeface="+mn-ea"/>
                <a:sym typeface="+mn-lt"/>
              </a:rPr>
              <a:t>′)</a:t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则</a:t>
            </a:r>
            <a:r>
              <a:rPr lang="en-US" altLang="zh-CN" sz="2800" dirty="0" err="1">
                <a:cs typeface="+mn-ea"/>
                <a:sym typeface="+mn-lt"/>
              </a:rPr>
              <a:t>x+x</a:t>
            </a:r>
            <a:r>
              <a:rPr lang="en-US" altLang="zh-CN" sz="2800" dirty="0">
                <a:cs typeface="+mn-ea"/>
                <a:sym typeface="+mn-lt"/>
              </a:rPr>
              <a:t>′=2×0=0</a:t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  </a:t>
            </a:r>
            <a:r>
              <a:rPr lang="en-US" altLang="zh-CN" sz="2800" dirty="0" err="1">
                <a:cs typeface="+mn-ea"/>
                <a:sym typeface="+mn-lt"/>
              </a:rPr>
              <a:t>y+y</a:t>
            </a:r>
            <a:r>
              <a:rPr lang="en-US" altLang="zh-CN" sz="2800" dirty="0">
                <a:cs typeface="+mn-ea"/>
                <a:sym typeface="+mn-lt"/>
              </a:rPr>
              <a:t>′=2×0=0</a:t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故</a:t>
            </a:r>
            <a:r>
              <a:rPr lang="en-US" altLang="zh-CN" sz="2800" dirty="0">
                <a:cs typeface="+mn-ea"/>
                <a:sym typeface="+mn-lt"/>
              </a:rPr>
              <a:t>x′=-x</a:t>
            </a:r>
            <a:r>
              <a:rPr lang="zh-CN" altLang="en-US" sz="2800" dirty="0">
                <a:cs typeface="+mn-ea"/>
                <a:sym typeface="+mn-lt"/>
              </a:rPr>
              <a:t>，</a:t>
            </a:r>
            <a:r>
              <a:rPr lang="en-US" altLang="zh-CN" sz="2800" dirty="0">
                <a:cs typeface="+mn-ea"/>
                <a:sym typeface="+mn-lt"/>
              </a:rPr>
              <a:t>y′=-y</a:t>
            </a:r>
            <a:br>
              <a:rPr lang="zh-CN" altLang="en-US" sz="2800" dirty="0">
                <a:cs typeface="+mn-ea"/>
                <a:sym typeface="+mn-lt"/>
              </a:rPr>
            </a:br>
            <a:r>
              <a:rPr lang="zh-CN" altLang="en-US" sz="2800" dirty="0">
                <a:cs typeface="+mn-ea"/>
                <a:sym typeface="+mn-lt"/>
              </a:rPr>
              <a:t>所以关于原点对称的两个点的坐标是（</a:t>
            </a:r>
            <a:r>
              <a:rPr lang="en-US" altLang="zh-CN" sz="2800" dirty="0" err="1">
                <a:cs typeface="+mn-ea"/>
                <a:sym typeface="+mn-lt"/>
              </a:rPr>
              <a:t>x,y</a:t>
            </a:r>
            <a:r>
              <a:rPr lang="zh-CN" altLang="en-US" sz="2800" dirty="0">
                <a:cs typeface="+mn-ea"/>
                <a:sym typeface="+mn-lt"/>
              </a:rPr>
              <a:t>）与（</a:t>
            </a:r>
            <a:r>
              <a:rPr lang="en-US" altLang="zh-CN" sz="2800" dirty="0">
                <a:cs typeface="+mn-ea"/>
                <a:sym typeface="+mn-lt"/>
              </a:rPr>
              <a:t>-x,-y</a:t>
            </a:r>
            <a:r>
              <a:rPr lang="zh-CN" altLang="en-US" sz="2800" dirty="0">
                <a:cs typeface="+mn-ea"/>
                <a:sym typeface="+mn-lt"/>
              </a:rPr>
              <a:t>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验证猜想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8159" y="1492154"/>
            <a:ext cx="10440040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3600" dirty="0">
                <a:cs typeface="+mn-ea"/>
                <a:sym typeface="+mn-lt"/>
              </a:rPr>
              <a:t>   两个点关于原点对称时，它们的坐标符号相反，即</a:t>
            </a:r>
            <a:r>
              <a:rPr lang="zh-CN" altLang="en-US" sz="3600" b="1" dirty="0">
                <a:cs typeface="+mn-ea"/>
                <a:sym typeface="+mn-lt"/>
              </a:rPr>
              <a:t>点P（x，y）关于原点O的对称点P</a:t>
            </a:r>
            <a:r>
              <a:rPr lang="en-US" altLang="zh-CN" sz="3600" b="1" dirty="0">
                <a:cs typeface="+mn-ea"/>
                <a:sym typeface="+mn-lt"/>
              </a:rPr>
              <a:t>’(-</a:t>
            </a:r>
            <a:r>
              <a:rPr lang="zh-CN" altLang="en-US" sz="3600" b="1" dirty="0">
                <a:cs typeface="+mn-ea"/>
                <a:sym typeface="+mn-lt"/>
              </a:rPr>
              <a:t>x，</a:t>
            </a:r>
            <a:r>
              <a:rPr lang="en-US" altLang="zh-CN" sz="3600" b="1" dirty="0">
                <a:cs typeface="+mn-ea"/>
                <a:sym typeface="+mn-lt"/>
              </a:rPr>
              <a:t>-</a:t>
            </a:r>
            <a:r>
              <a:rPr lang="zh-CN" altLang="en-US" sz="3600" b="1" dirty="0">
                <a:cs typeface="+mn-ea"/>
                <a:sym typeface="+mn-lt"/>
              </a:rPr>
              <a:t>y</a:t>
            </a:r>
            <a:r>
              <a:rPr lang="en-US" altLang="zh-CN" sz="3600" b="1" dirty="0">
                <a:cs typeface="+mn-ea"/>
                <a:sym typeface="+mn-lt"/>
              </a:rPr>
              <a:t>).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6"/>
          <p:cNvGraphicFramePr>
            <a:graphicFrameLocks noGrp="1"/>
          </p:cNvGraphicFramePr>
          <p:nvPr/>
        </p:nvGraphicFramePr>
        <p:xfrm>
          <a:off x="1120845" y="1411817"/>
          <a:ext cx="10059460" cy="49440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坐标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轴对称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轴对称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关于原点对称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（ 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，</a:t>
                      </a:r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cs typeface="阿里巴巴普惠体 R" panose="00020600040101010101" charset="-122"/>
                          <a:sym typeface="+mn-lt"/>
                        </a:rPr>
                        <a:t>）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( 3, 2)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(-1, 3)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( 6,-9)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1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cs typeface="阿里巴巴普惠体 R" panose="00020600040101010101" charset="-122"/>
                          <a:sym typeface="+mn-lt"/>
                        </a:rPr>
                        <a:t>(-1,-8)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929669" y="2956580"/>
            <a:ext cx="1811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-y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10" name="矩形 9"/>
          <p:cNvSpPr/>
          <p:nvPr/>
        </p:nvSpPr>
        <p:spPr>
          <a:xfrm>
            <a:off x="6436316" y="2953255"/>
            <a:ext cx="1811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-x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8942963" y="2953255"/>
            <a:ext cx="1931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2800" b="1" dirty="0">
                <a:cs typeface="+mn-ea"/>
                <a:sym typeface="+mn-lt"/>
              </a:rPr>
              <a:t>（</a:t>
            </a:r>
            <a:r>
              <a:rPr lang="en-US" altLang="zh-CN" sz="2800" b="1" dirty="0">
                <a:cs typeface="+mn-ea"/>
                <a:sym typeface="+mn-lt"/>
              </a:rPr>
              <a:t>-x</a:t>
            </a:r>
            <a:r>
              <a:rPr lang="zh-CN" altLang="en-US" sz="2800" b="1" dirty="0">
                <a:cs typeface="+mn-ea"/>
                <a:sym typeface="+mn-lt"/>
              </a:rPr>
              <a:t>，</a:t>
            </a:r>
            <a:r>
              <a:rPr lang="en-US" altLang="zh-CN" sz="2800" b="1" dirty="0">
                <a:cs typeface="+mn-ea"/>
                <a:sym typeface="+mn-lt"/>
              </a:rPr>
              <a:t>-y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2487" y="1508694"/>
            <a:ext cx="4572000" cy="96584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利用关于原点对称的点的坐标的特点，作出与线段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关于原点对称的图形。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9010340" y="1351870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16365" y="1025052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(2,6)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98624" y="4319802"/>
            <a:ext cx="170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B(-6,-5)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4" name="直接连接符 23"/>
          <p:cNvCxnSpPr>
            <a:stCxn id="9" idx="3"/>
            <a:endCxn id="26" idx="7"/>
          </p:cNvCxnSpPr>
          <p:nvPr/>
        </p:nvCxnSpPr>
        <p:spPr>
          <a:xfrm flipH="1">
            <a:off x="6111687" y="1485203"/>
            <a:ext cx="2923760" cy="37130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5965346" y="51753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98675" y="2601290"/>
            <a:ext cx="4572000" cy="37358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解：点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i="1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）关于原点的对称点为</a:t>
            </a:r>
            <a:r>
              <a:rPr lang="en-US" altLang="zh-CN" sz="2000" dirty="0">
                <a:cs typeface="+mn-ea"/>
                <a:sym typeface="+mn-lt"/>
              </a:rPr>
              <a:t>P′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en-US" altLang="zh-CN" sz="2000" i="1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），因此，线段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  <a:r>
              <a:rPr lang="zh-CN" altLang="en-US" sz="2000" dirty="0">
                <a:cs typeface="+mn-ea"/>
                <a:sym typeface="+mn-lt"/>
              </a:rPr>
              <a:t>的两个端点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），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-6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-5</a:t>
            </a:r>
            <a:r>
              <a:rPr lang="zh-CN" altLang="en-US" sz="2000" dirty="0">
                <a:cs typeface="+mn-ea"/>
                <a:sym typeface="+mn-lt"/>
              </a:rPr>
              <a:t>）关于原点的对称点分别为</a:t>
            </a:r>
            <a:r>
              <a:rPr lang="en-US" altLang="zh-CN" sz="2000" dirty="0">
                <a:cs typeface="+mn-ea"/>
                <a:sym typeface="+mn-lt"/>
              </a:rPr>
              <a:t>A′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-2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-6</a:t>
            </a:r>
            <a:r>
              <a:rPr lang="zh-CN" altLang="en-US" sz="2000" dirty="0">
                <a:cs typeface="+mn-ea"/>
                <a:sym typeface="+mn-lt"/>
              </a:rPr>
              <a:t>），</a:t>
            </a:r>
            <a:r>
              <a:rPr lang="en-US" altLang="zh-CN" sz="2000" dirty="0">
                <a:cs typeface="+mn-ea"/>
                <a:sym typeface="+mn-lt"/>
              </a:rPr>
              <a:t>B ′ 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）。</a:t>
            </a:r>
          </a:p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连结</a:t>
            </a:r>
            <a:r>
              <a:rPr lang="en-US" altLang="zh-CN" sz="2000" dirty="0">
                <a:cs typeface="+mn-ea"/>
                <a:sym typeface="+mn-lt"/>
              </a:rPr>
              <a:t>A′B′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</a:p>
          <a:p>
            <a:pPr defTabSz="914400">
              <a:lnSpc>
                <a:spcPct val="150000"/>
              </a:lnSpc>
              <a:tabLst>
                <a:tab pos="4305300" algn="l"/>
              </a:tabLst>
            </a:pPr>
            <a:r>
              <a:rPr lang="zh-CN" altLang="en-US" sz="2000" dirty="0">
                <a:cs typeface="+mn-ea"/>
                <a:sym typeface="+mn-lt"/>
              </a:rPr>
              <a:t>则就可得到与线段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  <a:r>
              <a:rPr lang="zh-CN" altLang="en-US" sz="2000" dirty="0">
                <a:cs typeface="+mn-ea"/>
                <a:sym typeface="+mn-lt"/>
              </a:rPr>
              <a:t>关于原点对称的线段</a:t>
            </a:r>
            <a:r>
              <a:rPr lang="en-US" altLang="zh-CN" sz="2000" dirty="0">
                <a:cs typeface="+mn-ea"/>
                <a:sym typeface="+mn-lt"/>
              </a:rPr>
              <a:t>A′B′</a:t>
            </a:r>
            <a:r>
              <a:rPr lang="zh-CN" altLang="en-US" sz="2000" dirty="0">
                <a:cs typeface="+mn-ea"/>
                <a:sym typeface="+mn-lt"/>
              </a:rPr>
              <a:t>。 </a:t>
            </a:r>
          </a:p>
        </p:txBody>
      </p:sp>
      <p:sp>
        <p:nvSpPr>
          <p:cNvPr id="37" name="椭圆 36"/>
          <p:cNvSpPr/>
          <p:nvPr/>
        </p:nvSpPr>
        <p:spPr>
          <a:xfrm>
            <a:off x="10520510" y="1707965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7487842" y="555635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endCxn id="38" idx="7"/>
          </p:cNvCxnSpPr>
          <p:nvPr/>
        </p:nvCxnSpPr>
        <p:spPr>
          <a:xfrm flipH="1">
            <a:off x="7634183" y="1829239"/>
            <a:ext cx="2923760" cy="37499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6051070" y="5800184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’(-2,-6)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520510" y="1748750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B’(6,5)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2487" y="1408926"/>
            <a:ext cx="4572000" cy="14275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已知</a:t>
            </a:r>
            <a:r>
              <a:rPr lang="en-US" altLang="zh-CN" sz="2000" dirty="0">
                <a:cs typeface="+mn-ea"/>
                <a:sym typeface="+mn-lt"/>
              </a:rPr>
              <a:t>△ABC</a:t>
            </a:r>
            <a:r>
              <a:rPr lang="zh-CN" altLang="en-US" sz="2000" dirty="0">
                <a:cs typeface="+mn-ea"/>
                <a:sym typeface="+mn-lt"/>
              </a:rPr>
              <a:t>利用关于原点对称的点的坐标的特点，作出与</a:t>
            </a:r>
            <a:r>
              <a:rPr lang="en-US" altLang="zh-CN" sz="2000" dirty="0">
                <a:cs typeface="+mn-ea"/>
                <a:sym typeface="+mn-lt"/>
              </a:rPr>
              <a:t>△ABC</a:t>
            </a:r>
            <a:r>
              <a:rPr lang="zh-CN" altLang="en-US" sz="2000" dirty="0">
                <a:cs typeface="+mn-ea"/>
                <a:sym typeface="+mn-lt"/>
              </a:rPr>
              <a:t>关于原点对称的图形。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70" y="440282"/>
            <a:ext cx="6468733" cy="597743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269419" y="1178094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(-2,5)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3534" y="2884046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B(-4,1)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4" name="直接连接符 23"/>
          <p:cNvCxnSpPr>
            <a:stCxn id="9" idx="3"/>
            <a:endCxn id="26" idx="7"/>
          </p:cNvCxnSpPr>
          <p:nvPr/>
        </p:nvCxnSpPr>
        <p:spPr>
          <a:xfrm flipH="1">
            <a:off x="6954391" y="1900832"/>
            <a:ext cx="558557" cy="12294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95656" y="2972500"/>
            <a:ext cx="4572000" cy="2949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解：点</a:t>
            </a:r>
            <a:r>
              <a:rPr lang="en-US" altLang="zh-CN" dirty="0">
                <a:cs typeface="+mn-ea"/>
                <a:sym typeface="+mn-lt"/>
              </a:rPr>
              <a:t>P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）关于原点的对称点为</a:t>
            </a:r>
            <a:r>
              <a:rPr lang="en-US" altLang="zh-CN" dirty="0">
                <a:cs typeface="+mn-ea"/>
                <a:sym typeface="+mn-lt"/>
              </a:rPr>
              <a:t>P′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），因此，线段</a:t>
            </a:r>
            <a:r>
              <a:rPr lang="en-US" altLang="zh-CN" dirty="0">
                <a:cs typeface="+mn-ea"/>
                <a:sym typeface="+mn-lt"/>
              </a:rPr>
              <a:t>AB</a:t>
            </a:r>
            <a:r>
              <a:rPr lang="zh-CN" altLang="en-US" dirty="0">
                <a:cs typeface="+mn-ea"/>
                <a:sym typeface="+mn-lt"/>
              </a:rPr>
              <a:t>的两个端点</a:t>
            </a:r>
            <a:r>
              <a:rPr lang="en-US" altLang="zh-CN" dirty="0">
                <a:cs typeface="+mn-ea"/>
                <a:sym typeface="+mn-lt"/>
              </a:rPr>
              <a:t>A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5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-4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, C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）关于原点的对称点分别为</a:t>
            </a:r>
            <a:r>
              <a:rPr lang="en-US" altLang="zh-CN" dirty="0">
                <a:cs typeface="+mn-ea"/>
                <a:sym typeface="+mn-lt"/>
              </a:rPr>
              <a:t>A′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-5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B ′ 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4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-1</a:t>
            </a:r>
            <a:r>
              <a:rPr lang="zh-CN" altLang="en-US" dirty="0">
                <a:cs typeface="+mn-ea"/>
                <a:sym typeface="+mn-lt"/>
              </a:rPr>
              <a:t>），</a:t>
            </a:r>
            <a:r>
              <a:rPr lang="en-US" altLang="zh-CN" dirty="0">
                <a:cs typeface="+mn-ea"/>
                <a:sym typeface="+mn-lt"/>
              </a:rPr>
              <a:t> C ′ 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-2</a:t>
            </a:r>
            <a:r>
              <a:rPr lang="zh-CN" altLang="en-US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-3</a:t>
            </a:r>
            <a:r>
              <a:rPr lang="zh-CN" altLang="en-US" dirty="0">
                <a:cs typeface="+mn-ea"/>
                <a:sym typeface="+mn-lt"/>
              </a:rPr>
              <a:t>） 。依次连结</a:t>
            </a:r>
            <a:r>
              <a:rPr lang="en-US" altLang="zh-CN" dirty="0">
                <a:cs typeface="+mn-ea"/>
                <a:sym typeface="+mn-lt"/>
              </a:rPr>
              <a:t>A′B′</a:t>
            </a:r>
            <a:r>
              <a:rPr lang="zh-CN" altLang="en-US" dirty="0">
                <a:cs typeface="+mn-ea"/>
                <a:sym typeface="+mn-lt"/>
              </a:rPr>
              <a:t>， </a:t>
            </a:r>
            <a:r>
              <a:rPr lang="en-US" altLang="zh-CN" dirty="0">
                <a:cs typeface="+mn-ea"/>
                <a:sym typeface="+mn-lt"/>
              </a:rPr>
              <a:t>B′C′ </a:t>
            </a:r>
            <a:r>
              <a:rPr lang="zh-CN" altLang="en-US" dirty="0">
                <a:cs typeface="+mn-ea"/>
                <a:sym typeface="+mn-lt"/>
              </a:rPr>
              <a:t>， </a:t>
            </a:r>
            <a:r>
              <a:rPr lang="en-US" altLang="zh-CN" dirty="0">
                <a:cs typeface="+mn-ea"/>
                <a:sym typeface="+mn-lt"/>
              </a:rPr>
              <a:t>C′A′ </a:t>
            </a:r>
            <a:r>
              <a:rPr lang="zh-CN" altLang="en-US" dirty="0">
                <a:cs typeface="+mn-ea"/>
                <a:sym typeface="+mn-lt"/>
              </a:rPr>
              <a:t>。</a:t>
            </a:r>
          </a:p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则就可得到与</a:t>
            </a:r>
            <a:r>
              <a:rPr lang="en-US" altLang="zh-CN" dirty="0">
                <a:cs typeface="+mn-ea"/>
                <a:sym typeface="+mn-lt"/>
              </a:rPr>
              <a:t>△ABC</a:t>
            </a:r>
            <a:r>
              <a:rPr lang="zh-CN" altLang="en-US" dirty="0">
                <a:cs typeface="+mn-ea"/>
                <a:sym typeface="+mn-lt"/>
              </a:rPr>
              <a:t>关于原点对称的线段</a:t>
            </a:r>
            <a:r>
              <a:rPr lang="en-US" altLang="zh-CN" dirty="0">
                <a:cs typeface="+mn-ea"/>
                <a:sym typeface="+mn-lt"/>
              </a:rPr>
              <a:t>△ A′B′C′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631177" y="5588469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’(2,-5)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endCxn id="26" idx="3"/>
          </p:cNvCxnSpPr>
          <p:nvPr/>
        </p:nvCxnSpPr>
        <p:spPr>
          <a:xfrm flipH="1">
            <a:off x="6833157" y="2557585"/>
            <a:ext cx="2202291" cy="6831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9" idx="5"/>
          </p:cNvCxnSpPr>
          <p:nvPr/>
        </p:nvCxnSpPr>
        <p:spPr>
          <a:xfrm flipH="1" flipV="1">
            <a:off x="7634181" y="1900832"/>
            <a:ext cx="1412555" cy="5917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7487841" y="1767500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808050" y="310739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9010338" y="244710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992077" y="1741510"/>
            <a:ext cx="138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C(2,3)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9010338" y="5228729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491006" y="4510232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9797994" y="3833106"/>
            <a:ext cx="171449" cy="1562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58368" y="3946625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B’(4,-1)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213070" y="4649762"/>
            <a:ext cx="233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C’(-2,-3)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>
            <a:endCxn id="35" idx="7"/>
          </p:cNvCxnSpPr>
          <p:nvPr/>
        </p:nvCxnSpPr>
        <p:spPr>
          <a:xfrm flipH="1">
            <a:off x="9156679" y="3895513"/>
            <a:ext cx="701688" cy="13560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直接连接符 46"/>
          <p:cNvCxnSpPr>
            <a:stCxn id="43" idx="2"/>
            <a:endCxn id="40" idx="6"/>
          </p:cNvCxnSpPr>
          <p:nvPr/>
        </p:nvCxnSpPr>
        <p:spPr>
          <a:xfrm flipH="1">
            <a:off x="7662455" y="3911211"/>
            <a:ext cx="2135539" cy="6771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0" idx="4"/>
            <a:endCxn id="35" idx="2"/>
          </p:cNvCxnSpPr>
          <p:nvPr/>
        </p:nvCxnSpPr>
        <p:spPr>
          <a:xfrm>
            <a:off x="7576731" y="4666441"/>
            <a:ext cx="1433607" cy="6403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35" grpId="0" animBg="1"/>
      <p:bldP spid="40" grpId="0" animBg="1"/>
      <p:bldP spid="43" grpId="0" animBg="1"/>
      <p:bldP spid="44" grpId="0"/>
      <p:bldP spid="4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rfvkgwrw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宽屏</PresentationFormat>
  <Paragraphs>140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阿里巴巴普惠体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2020-04-14T01:33:03Z</dcterms:created>
  <dcterms:modified xsi:type="dcterms:W3CDTF">2021-01-09T09:44:40Z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