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7" r:id="rId2"/>
    <p:sldId id="278" r:id="rId3"/>
    <p:sldId id="456" r:id="rId4"/>
    <p:sldId id="471" r:id="rId5"/>
    <p:sldId id="472" r:id="rId6"/>
    <p:sldId id="473" r:id="rId7"/>
    <p:sldId id="474" r:id="rId8"/>
    <p:sldId id="475" r:id="rId9"/>
    <p:sldId id="476" r:id="rId10"/>
    <p:sldId id="480" r:id="rId11"/>
    <p:sldId id="477" r:id="rId12"/>
    <p:sldId id="478" r:id="rId13"/>
    <p:sldId id="479" r:id="rId14"/>
    <p:sldId id="482" r:id="rId15"/>
    <p:sldId id="484" r:id="rId16"/>
    <p:sldId id="481" r:id="rId17"/>
    <p:sldId id="487" r:id="rId18"/>
    <p:sldId id="485" r:id="rId19"/>
    <p:sldId id="486" r:id="rId20"/>
    <p:sldId id="287" r:id="rId21"/>
    <p:sldId id="279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8312"/>
    <a:srgbClr val="DA53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8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cs typeface="阿里巴巴普惠体 R" panose="00020600040101010101" pitchFamily="18" charset="-122"/>
              </a:rPr>
              <a:t>2021/1/9</a:t>
            </a:fld>
            <a:endParaRPr lang="zh-CN" altLang="en-US">
              <a:cs typeface="阿里巴巴普惠体 R" panose="00020600040101010101" pitchFamily="18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cs typeface="阿里巴巴普惠体 R" panose="00020600040101010101" pitchFamily="18" charset="-122"/>
              </a:rPr>
              <a:t>‹#›</a:t>
            </a:fld>
            <a:endParaRPr lang="zh-CN" altLang="en-US">
              <a:cs typeface="阿里巴巴普惠体 R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fld id="{7FD7A556-4B9C-4C63-8196-12564A5AFB20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fld id="{0E35ADB8-153D-41BF-80B7-6DBED7CEB7D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阿里巴巴普惠体 R" panose="00020600040101010101" pitchFamily="18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阿里巴巴普惠体 R" panose="00020600040101010101" pitchFamily="18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阿里巴巴普惠体 R" panose="00020600040101010101" pitchFamily="18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阿里巴巴普惠体 R" panose="00020600040101010101" pitchFamily="18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阿里巴巴普惠体 R" panose="00020600040101010101" pitchFamily="18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5ADB8-153D-41BF-80B7-6DBED7CEB7D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5ADB8-153D-41BF-80B7-6DBED7CEB7DB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5ADB8-153D-41BF-80B7-6DBED7CEB7DB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5ADB8-153D-41BF-80B7-6DBED7CEB7DB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5ADB8-153D-41BF-80B7-6DBED7CEB7DB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5ADB8-153D-41BF-80B7-6DBED7CEB7DB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5ADB8-153D-41BF-80B7-6DBED7CEB7DB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5ADB8-153D-41BF-80B7-6DBED7CEB7DB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5ADB8-153D-41BF-80B7-6DBED7CEB7DB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5ADB8-153D-41BF-80B7-6DBED7CEB7DB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5ADB8-153D-41BF-80B7-6DBED7CEB7DB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5ADB8-153D-41BF-80B7-6DBED7CEB7DB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5ADB8-153D-41BF-80B7-6DBED7CEB7DB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5ADB8-153D-41BF-80B7-6DBED7CEB7DB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5ADB8-153D-41BF-80B7-6DBED7CEB7D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5ADB8-153D-41BF-80B7-6DBED7CEB7DB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5ADB8-153D-41BF-80B7-6DBED7CEB7DB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5ADB8-153D-41BF-80B7-6DBED7CEB7DB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5ADB8-153D-41BF-80B7-6DBED7CEB7DB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5ADB8-153D-41BF-80B7-6DBED7CEB7DB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408198" y="1313307"/>
            <a:ext cx="3784570" cy="3186218"/>
          </a:xfrm>
          <a:custGeom>
            <a:avLst/>
            <a:gdLst>
              <a:gd name="connsiteX0" fmla="*/ 0 w 3784570"/>
              <a:gd name="connsiteY0" fmla="*/ 0 h 3186218"/>
              <a:gd name="connsiteX1" fmla="*/ 3377878 w 3784570"/>
              <a:gd name="connsiteY1" fmla="*/ 1070861 h 3186218"/>
              <a:gd name="connsiteX2" fmla="*/ 3784570 w 3784570"/>
              <a:gd name="connsiteY2" fmla="*/ 3186218 h 3186218"/>
              <a:gd name="connsiteX3" fmla="*/ 164547 w 3784570"/>
              <a:gd name="connsiteY3" fmla="*/ 2857125 h 318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84570" h="3186218">
                <a:moveTo>
                  <a:pt x="0" y="0"/>
                </a:moveTo>
                <a:lnTo>
                  <a:pt x="3377878" y="1070861"/>
                </a:lnTo>
                <a:lnTo>
                  <a:pt x="3784570" y="3186218"/>
                </a:lnTo>
                <a:lnTo>
                  <a:pt x="164547" y="2857125"/>
                </a:ln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>
                <a:solidFill>
                  <a:schemeClr val="lt1"/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7"/>
          <p:cNvGrpSpPr/>
          <p:nvPr userDrawn="1"/>
        </p:nvGrpSpPr>
        <p:grpSpPr>
          <a:xfrm>
            <a:off x="-1067281" y="-1067281"/>
            <a:ext cx="2134562" cy="2134562"/>
            <a:chOff x="4019550" y="500204"/>
            <a:chExt cx="1562100" cy="1562100"/>
          </a:xfrm>
        </p:grpSpPr>
        <p:sp>
          <p:nvSpPr>
            <p:cNvPr id="9" name="Oval 18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 w="12700" cap="flat" cmpd="sng" algn="ctr">
              <a:solidFill>
                <a:srgbClr val="E48312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阿里巴巴普惠体 R" panose="00020600040101010101" pitchFamily="18" charset="-122"/>
                <a:ea typeface="+mn-ea"/>
                <a:cs typeface="阿里巴巴普惠体 R" panose="00020600040101010101" pitchFamily="18" charset="-122"/>
              </a:endParaRPr>
            </a:p>
          </p:txBody>
        </p:sp>
        <p:sp>
          <p:nvSpPr>
            <p:cNvPr id="10" name="Oval 19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 w="12700" cap="flat" cmpd="sng" algn="ctr">
              <a:solidFill>
                <a:srgbClr val="E48312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阿里巴巴普惠体 R" panose="00020600040101010101" pitchFamily="18" charset="-122"/>
                <a:ea typeface="+mn-ea"/>
                <a:cs typeface="阿里巴巴普惠体 R" panose="00020600040101010101" pitchFamily="18" charset="-122"/>
              </a:endParaRPr>
            </a:p>
          </p:txBody>
        </p:sp>
        <p:sp>
          <p:nvSpPr>
            <p:cNvPr id="11" name="Oval 20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 w="12700" cap="flat" cmpd="sng" algn="ctr">
              <a:solidFill>
                <a:srgbClr val="E48312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阿里巴巴普惠体 R" panose="00020600040101010101" pitchFamily="18" charset="-122"/>
                <a:ea typeface="+mn-ea"/>
                <a:cs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阿里巴巴普惠体 R" panose="00020600040101010101" pitchFamily="18" charset="-122"/>
          <a:ea typeface="+mj-ea"/>
          <a:cs typeface="阿里巴巴普惠体 R" panose="00020600040101010101" pitchFamily="18" charset="-122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阿里巴巴普惠体 R" panose="00020600040101010101" pitchFamily="18" charset="-122"/>
          <a:ea typeface="+mn-ea"/>
          <a:cs typeface="阿里巴巴普惠体 R" panose="00020600040101010101" pitchFamily="18" charset="-12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阿里巴巴普惠体 R" panose="00020600040101010101" pitchFamily="18" charset="-122"/>
          <a:ea typeface="+mn-ea"/>
          <a:cs typeface="阿里巴巴普惠体 R" panose="00020600040101010101" pitchFamily="18" charset="-122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阿里巴巴普惠体 R" panose="00020600040101010101" pitchFamily="18" charset="-122"/>
          <a:ea typeface="+mn-ea"/>
          <a:cs typeface="阿里巴巴普惠体 R" panose="00020600040101010101" pitchFamily="18" charset="-122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R" panose="00020600040101010101" pitchFamily="18" charset="-122"/>
          <a:ea typeface="+mn-ea"/>
          <a:cs typeface="阿里巴巴普惠体 R" panose="00020600040101010101" pitchFamily="18" charset="-122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R" panose="00020600040101010101" pitchFamily="18" charset="-122"/>
          <a:ea typeface="+mn-ea"/>
          <a:cs typeface="阿里巴巴普惠体 R" panose="00020600040101010101" pitchFamily="18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/>
          <p:cNvSpPr>
            <a:spLocks noChangeAspect="1"/>
          </p:cNvSpPr>
          <p:nvPr/>
        </p:nvSpPr>
        <p:spPr bwMode="auto">
          <a:xfrm rot="5400000">
            <a:off x="-1343027" y="1343023"/>
            <a:ext cx="6858000" cy="4171951"/>
          </a:xfrm>
          <a:custGeom>
            <a:avLst/>
            <a:gdLst>
              <a:gd name="connsiteX0" fmla="*/ 5967247 w 6858000"/>
              <a:gd name="connsiteY0" fmla="*/ 3445277 h 4171951"/>
              <a:gd name="connsiteX1" fmla="*/ 6071436 w 6858000"/>
              <a:gd name="connsiteY1" fmla="*/ 3822992 h 4171951"/>
              <a:gd name="connsiteX2" fmla="*/ 6189521 w 6858000"/>
              <a:gd name="connsiteY2" fmla="*/ 3829983 h 4171951"/>
              <a:gd name="connsiteX3" fmla="*/ 6307606 w 6858000"/>
              <a:gd name="connsiteY3" fmla="*/ 3822992 h 4171951"/>
              <a:gd name="connsiteX4" fmla="*/ 6411798 w 6858000"/>
              <a:gd name="connsiteY4" fmla="*/ 3445277 h 4171951"/>
              <a:gd name="connsiteX5" fmla="*/ 6189521 w 6858000"/>
              <a:gd name="connsiteY5" fmla="*/ 3508229 h 4171951"/>
              <a:gd name="connsiteX6" fmla="*/ 5967247 w 6858000"/>
              <a:gd name="connsiteY6" fmla="*/ 3445277 h 4171951"/>
              <a:gd name="connsiteX7" fmla="*/ 5830461 w 6858000"/>
              <a:gd name="connsiteY7" fmla="*/ 3074736 h 4171951"/>
              <a:gd name="connsiteX8" fmla="*/ 5844303 w 6858000"/>
              <a:gd name="connsiteY8" fmla="*/ 3186120 h 4171951"/>
              <a:gd name="connsiteX9" fmla="*/ 5906589 w 6858000"/>
              <a:gd name="connsiteY9" fmla="*/ 3297502 h 4171951"/>
              <a:gd name="connsiteX10" fmla="*/ 6190338 w 6858000"/>
              <a:gd name="connsiteY10" fmla="*/ 3436730 h 4171951"/>
              <a:gd name="connsiteX11" fmla="*/ 6474082 w 6858000"/>
              <a:gd name="connsiteY11" fmla="*/ 3297502 h 4171951"/>
              <a:gd name="connsiteX12" fmla="*/ 6536368 w 6858000"/>
              <a:gd name="connsiteY12" fmla="*/ 3186120 h 4171951"/>
              <a:gd name="connsiteX13" fmla="*/ 6557131 w 6858000"/>
              <a:gd name="connsiteY13" fmla="*/ 3074736 h 4171951"/>
              <a:gd name="connsiteX14" fmla="*/ 6190338 w 6858000"/>
              <a:gd name="connsiteY14" fmla="*/ 2705784 h 4171951"/>
              <a:gd name="connsiteX15" fmla="*/ 5830461 w 6858000"/>
              <a:gd name="connsiteY15" fmla="*/ 3074736 h 4171951"/>
              <a:gd name="connsiteX16" fmla="*/ 3753041 w 6858000"/>
              <a:gd name="connsiteY16" fmla="*/ 1981398 h 4171951"/>
              <a:gd name="connsiteX17" fmla="*/ 3766943 w 6858000"/>
              <a:gd name="connsiteY17" fmla="*/ 2065498 h 4171951"/>
              <a:gd name="connsiteX18" fmla="*/ 3759994 w 6858000"/>
              <a:gd name="connsiteY18" fmla="*/ 2065498 h 4171951"/>
              <a:gd name="connsiteX19" fmla="*/ 3843409 w 6858000"/>
              <a:gd name="connsiteY19" fmla="*/ 2205663 h 4171951"/>
              <a:gd name="connsiteX20" fmla="*/ 4128402 w 6858000"/>
              <a:gd name="connsiteY20" fmla="*/ 2184637 h 4171951"/>
              <a:gd name="connsiteX21" fmla="*/ 4413399 w 6858000"/>
              <a:gd name="connsiteY21" fmla="*/ 2205663 h 4171951"/>
              <a:gd name="connsiteX22" fmla="*/ 4489863 w 6858000"/>
              <a:gd name="connsiteY22" fmla="*/ 2065499 h 4171951"/>
              <a:gd name="connsiteX23" fmla="*/ 4496813 w 6858000"/>
              <a:gd name="connsiteY23" fmla="*/ 1981399 h 4171951"/>
              <a:gd name="connsiteX24" fmla="*/ 4128402 w 6858000"/>
              <a:gd name="connsiteY24" fmla="*/ 1602952 h 4171951"/>
              <a:gd name="connsiteX25" fmla="*/ 3753041 w 6858000"/>
              <a:gd name="connsiteY25" fmla="*/ 1981398 h 4171951"/>
              <a:gd name="connsiteX26" fmla="*/ 3693203 w 6858000"/>
              <a:gd name="connsiteY26" fmla="*/ 4171950 h 4171951"/>
              <a:gd name="connsiteX27" fmla="*/ 4130537 w 6858000"/>
              <a:gd name="connsiteY27" fmla="*/ 3740221 h 4171951"/>
              <a:gd name="connsiteX28" fmla="*/ 4560932 w 6858000"/>
              <a:gd name="connsiteY28" fmla="*/ 4171950 h 4171951"/>
              <a:gd name="connsiteX29" fmla="*/ 4491514 w 6858000"/>
              <a:gd name="connsiteY29" fmla="*/ 4171950 h 4171951"/>
              <a:gd name="connsiteX30" fmla="*/ 4130537 w 6858000"/>
              <a:gd name="connsiteY30" fmla="*/ 3809854 h 4171951"/>
              <a:gd name="connsiteX31" fmla="*/ 3762620 w 6858000"/>
              <a:gd name="connsiteY31" fmla="*/ 4171950 h 4171951"/>
              <a:gd name="connsiteX32" fmla="*/ 3693203 w 6858000"/>
              <a:gd name="connsiteY32" fmla="*/ 4171950 h 4171951"/>
              <a:gd name="connsiteX33" fmla="*/ 3440998 w 6858000"/>
              <a:gd name="connsiteY33" fmla="*/ 1654920 h 4171951"/>
              <a:gd name="connsiteX34" fmla="*/ 3600697 w 6858000"/>
              <a:gd name="connsiteY34" fmla="*/ 1828406 h 4171951"/>
              <a:gd name="connsiteX35" fmla="*/ 3698086 w 6858000"/>
              <a:gd name="connsiteY35" fmla="*/ 1961074 h 4171951"/>
              <a:gd name="connsiteX36" fmla="*/ 3697905 w 6858000"/>
              <a:gd name="connsiteY36" fmla="*/ 1961787 h 4171951"/>
              <a:gd name="connsiteX37" fmla="*/ 3739566 w 6858000"/>
              <a:gd name="connsiteY37" fmla="*/ 2017582 h 4171951"/>
              <a:gd name="connsiteX38" fmla="*/ 3698086 w 6858000"/>
              <a:gd name="connsiteY38" fmla="*/ 1961074 h 4171951"/>
              <a:gd name="connsiteX39" fmla="*/ 3738805 w 6858000"/>
              <a:gd name="connsiteY39" fmla="*/ 1800398 h 4171951"/>
              <a:gd name="connsiteX40" fmla="*/ 4128398 w 6858000"/>
              <a:gd name="connsiteY40" fmla="*/ 1550306 h 4171951"/>
              <a:gd name="connsiteX41" fmla="*/ 4551946 w 6858000"/>
              <a:gd name="connsiteY41" fmla="*/ 1961788 h 4171951"/>
              <a:gd name="connsiteX42" fmla="*/ 4517229 w 6858000"/>
              <a:gd name="connsiteY42" fmla="*/ 2017583 h 4171951"/>
              <a:gd name="connsiteX43" fmla="*/ 4808850 w 6858000"/>
              <a:gd name="connsiteY43" fmla="*/ 1654921 h 4171951"/>
              <a:gd name="connsiteX44" fmla="*/ 4128398 w 6858000"/>
              <a:gd name="connsiteY44" fmla="*/ 1222517 h 4171951"/>
              <a:gd name="connsiteX45" fmla="*/ 3440998 w 6858000"/>
              <a:gd name="connsiteY45" fmla="*/ 1654920 h 4171951"/>
              <a:gd name="connsiteX46" fmla="*/ 3308493 w 6858000"/>
              <a:gd name="connsiteY46" fmla="*/ 4171951 h 4171951"/>
              <a:gd name="connsiteX47" fmla="*/ 4129203 w 6858000"/>
              <a:gd name="connsiteY47" fmla="*/ 3346965 h 4171951"/>
              <a:gd name="connsiteX48" fmla="*/ 4949907 w 6858000"/>
              <a:gd name="connsiteY48" fmla="*/ 4171951 h 4171951"/>
              <a:gd name="connsiteX49" fmla="*/ 4880357 w 6858000"/>
              <a:gd name="connsiteY49" fmla="*/ 4171951 h 4171951"/>
              <a:gd name="connsiteX50" fmla="*/ 4129203 w 6858000"/>
              <a:gd name="connsiteY50" fmla="*/ 3416878 h 4171951"/>
              <a:gd name="connsiteX51" fmla="*/ 3378047 w 6858000"/>
              <a:gd name="connsiteY51" fmla="*/ 4171951 h 4171951"/>
              <a:gd name="connsiteX52" fmla="*/ 3308493 w 6858000"/>
              <a:gd name="connsiteY52" fmla="*/ 4171951 h 4171951"/>
              <a:gd name="connsiteX53" fmla="*/ 3137508 w 6858000"/>
              <a:gd name="connsiteY53" fmla="*/ 1410105 h 4171951"/>
              <a:gd name="connsiteX54" fmla="*/ 3407971 w 6858000"/>
              <a:gd name="connsiteY54" fmla="*/ 1620051 h 4171951"/>
              <a:gd name="connsiteX55" fmla="*/ 3401035 w 6858000"/>
              <a:gd name="connsiteY55" fmla="*/ 1613053 h 4171951"/>
              <a:gd name="connsiteX56" fmla="*/ 4129200 w 6858000"/>
              <a:gd name="connsiteY56" fmla="*/ 1165171 h 4171951"/>
              <a:gd name="connsiteX57" fmla="*/ 4850432 w 6858000"/>
              <a:gd name="connsiteY57" fmla="*/ 1613053 h 4171951"/>
              <a:gd name="connsiteX58" fmla="*/ 4850035 w 6858000"/>
              <a:gd name="connsiteY58" fmla="*/ 1614653 h 4171951"/>
              <a:gd name="connsiteX59" fmla="*/ 4843498 w 6858000"/>
              <a:gd name="connsiteY59" fmla="*/ 1620051 h 4171951"/>
              <a:gd name="connsiteX60" fmla="*/ 4849565 w 6858000"/>
              <a:gd name="connsiteY60" fmla="*/ 1616552 h 4171951"/>
              <a:gd name="connsiteX61" fmla="*/ 4850035 w 6858000"/>
              <a:gd name="connsiteY61" fmla="*/ 1614653 h 4171951"/>
              <a:gd name="connsiteX62" fmla="*/ 4976989 w 6858000"/>
              <a:gd name="connsiteY62" fmla="*/ 1509830 h 4171951"/>
              <a:gd name="connsiteX63" fmla="*/ 5120889 w 6858000"/>
              <a:gd name="connsiteY63" fmla="*/ 1410105 h 4171951"/>
              <a:gd name="connsiteX64" fmla="*/ 4129200 w 6858000"/>
              <a:gd name="connsiteY64" fmla="*/ 829260 h 4171951"/>
              <a:gd name="connsiteX65" fmla="*/ 3137508 w 6858000"/>
              <a:gd name="connsiteY65" fmla="*/ 1410105 h 4171951"/>
              <a:gd name="connsiteX66" fmla="*/ 2919510 w 6858000"/>
              <a:gd name="connsiteY66" fmla="*/ 4171947 h 4171951"/>
              <a:gd name="connsiteX67" fmla="*/ 4128402 w 6858000"/>
              <a:gd name="connsiteY67" fmla="*/ 2957980 h 4171951"/>
              <a:gd name="connsiteX68" fmla="*/ 5330340 w 6858000"/>
              <a:gd name="connsiteY68" fmla="*/ 4171947 h 4171951"/>
              <a:gd name="connsiteX69" fmla="*/ 5260866 w 6858000"/>
              <a:gd name="connsiteY69" fmla="*/ 4171947 h 4171951"/>
              <a:gd name="connsiteX70" fmla="*/ 4128402 w 6858000"/>
              <a:gd name="connsiteY70" fmla="*/ 3027747 h 4171951"/>
              <a:gd name="connsiteX71" fmla="*/ 2988988 w 6858000"/>
              <a:gd name="connsiteY71" fmla="*/ 4171947 h 4171951"/>
              <a:gd name="connsiteX72" fmla="*/ 2919510 w 6858000"/>
              <a:gd name="connsiteY72" fmla="*/ 4171947 h 4171951"/>
              <a:gd name="connsiteX73" fmla="*/ 2795545 w 6858000"/>
              <a:gd name="connsiteY73" fmla="*/ 1228741 h 4171951"/>
              <a:gd name="connsiteX74" fmla="*/ 3101173 w 6858000"/>
              <a:gd name="connsiteY74" fmla="*/ 1389227 h 4171951"/>
              <a:gd name="connsiteX75" fmla="*/ 3087282 w 6858000"/>
              <a:gd name="connsiteY75" fmla="*/ 1375271 h 4171951"/>
              <a:gd name="connsiteX76" fmla="*/ 4129200 w 6858000"/>
              <a:gd name="connsiteY76" fmla="*/ 775202 h 4171951"/>
              <a:gd name="connsiteX77" fmla="*/ 5164169 w 6858000"/>
              <a:gd name="connsiteY77" fmla="*/ 1375271 h 4171951"/>
              <a:gd name="connsiteX78" fmla="*/ 5150276 w 6858000"/>
              <a:gd name="connsiteY78" fmla="*/ 1389227 h 4171951"/>
              <a:gd name="connsiteX79" fmla="*/ 5462851 w 6858000"/>
              <a:gd name="connsiteY79" fmla="*/ 1228741 h 4171951"/>
              <a:gd name="connsiteX80" fmla="*/ 4129200 w 6858000"/>
              <a:gd name="connsiteY80" fmla="*/ 440280 h 4171951"/>
              <a:gd name="connsiteX81" fmla="*/ 2795545 w 6858000"/>
              <a:gd name="connsiteY81" fmla="*/ 1228741 h 4171951"/>
              <a:gd name="connsiteX82" fmla="*/ 2530531 w 6858000"/>
              <a:gd name="connsiteY82" fmla="*/ 4171948 h 4171951"/>
              <a:gd name="connsiteX83" fmla="*/ 4128403 w 6858000"/>
              <a:gd name="connsiteY83" fmla="*/ 2573272 h 4171951"/>
              <a:gd name="connsiteX84" fmla="*/ 5719323 w 6858000"/>
              <a:gd name="connsiteY84" fmla="*/ 4171948 h 4171951"/>
              <a:gd name="connsiteX85" fmla="*/ 5649851 w 6858000"/>
              <a:gd name="connsiteY85" fmla="*/ 4171948 h 4171951"/>
              <a:gd name="connsiteX86" fmla="*/ 4128403 w 6858000"/>
              <a:gd name="connsiteY86" fmla="*/ 2643084 h 4171951"/>
              <a:gd name="connsiteX87" fmla="*/ 2600002 w 6858000"/>
              <a:gd name="connsiteY87" fmla="*/ 4171948 h 4171951"/>
              <a:gd name="connsiteX88" fmla="*/ 2530531 w 6858000"/>
              <a:gd name="connsiteY88" fmla="*/ 4171948 h 4171951"/>
              <a:gd name="connsiteX89" fmla="*/ 2415106 w 6858000"/>
              <a:gd name="connsiteY89" fmla="*/ 1114826 h 4171951"/>
              <a:gd name="connsiteX90" fmla="*/ 2581657 w 6858000"/>
              <a:gd name="connsiteY90" fmla="*/ 1154897 h 4171951"/>
              <a:gd name="connsiteX91" fmla="*/ 2742539 w 6858000"/>
              <a:gd name="connsiteY91" fmla="*/ 1203703 h 4171951"/>
              <a:gd name="connsiteX92" fmla="*/ 2741270 w 6858000"/>
              <a:gd name="connsiteY92" fmla="*/ 1205423 h 4171951"/>
              <a:gd name="connsiteX93" fmla="*/ 2748208 w 6858000"/>
              <a:gd name="connsiteY93" fmla="*/ 1205423 h 4171951"/>
              <a:gd name="connsiteX94" fmla="*/ 2742539 w 6858000"/>
              <a:gd name="connsiteY94" fmla="*/ 1203703 h 4171951"/>
              <a:gd name="connsiteX95" fmla="*/ 2988386 w 6858000"/>
              <a:gd name="connsiteY95" fmla="*/ 871137 h 4171951"/>
              <a:gd name="connsiteX96" fmla="*/ 4129194 w 6858000"/>
              <a:gd name="connsiteY96" fmla="*/ 383104 h 4171951"/>
              <a:gd name="connsiteX97" fmla="*/ 5267079 w 6858000"/>
              <a:gd name="connsiteY97" fmla="*/ 871137 h 4171951"/>
              <a:gd name="connsiteX98" fmla="*/ 5515804 w 6858000"/>
              <a:gd name="connsiteY98" fmla="*/ 1203662 h 4171951"/>
              <a:gd name="connsiteX99" fmla="*/ 5510181 w 6858000"/>
              <a:gd name="connsiteY99" fmla="*/ 1205423 h 4171951"/>
              <a:gd name="connsiteX100" fmla="*/ 5517120 w 6858000"/>
              <a:gd name="connsiteY100" fmla="*/ 1205423 h 4171951"/>
              <a:gd name="connsiteX101" fmla="*/ 5515804 w 6858000"/>
              <a:gd name="connsiteY101" fmla="*/ 1203662 h 4171951"/>
              <a:gd name="connsiteX102" fmla="*/ 5671528 w 6858000"/>
              <a:gd name="connsiteY102" fmla="*/ 1154897 h 4171951"/>
              <a:gd name="connsiteX103" fmla="*/ 5843283 w 6858000"/>
              <a:gd name="connsiteY103" fmla="*/ 1114826 h 4171951"/>
              <a:gd name="connsiteX104" fmla="*/ 4129195 w 6858000"/>
              <a:gd name="connsiteY104" fmla="*/ 55572 h 4171951"/>
              <a:gd name="connsiteX105" fmla="*/ 2415106 w 6858000"/>
              <a:gd name="connsiteY105" fmla="*/ 1114826 h 4171951"/>
              <a:gd name="connsiteX106" fmla="*/ 1846602 w 6858000"/>
              <a:gd name="connsiteY106" fmla="*/ 3445277 h 4171951"/>
              <a:gd name="connsiteX107" fmla="*/ 1950410 w 6858000"/>
              <a:gd name="connsiteY107" fmla="*/ 3822992 h 4171951"/>
              <a:gd name="connsiteX108" fmla="*/ 2061144 w 6858000"/>
              <a:gd name="connsiteY108" fmla="*/ 3829983 h 4171951"/>
              <a:gd name="connsiteX109" fmla="*/ 2178796 w 6858000"/>
              <a:gd name="connsiteY109" fmla="*/ 3822992 h 4171951"/>
              <a:gd name="connsiteX110" fmla="*/ 2282604 w 6858000"/>
              <a:gd name="connsiteY110" fmla="*/ 3445277 h 4171951"/>
              <a:gd name="connsiteX111" fmla="*/ 2061144 w 6858000"/>
              <a:gd name="connsiteY111" fmla="*/ 3508229 h 4171951"/>
              <a:gd name="connsiteX112" fmla="*/ 1846602 w 6858000"/>
              <a:gd name="connsiteY112" fmla="*/ 3445277 h 4171951"/>
              <a:gd name="connsiteX113" fmla="*/ 1696991 w 6858000"/>
              <a:gd name="connsiteY113" fmla="*/ 3074736 h 4171951"/>
              <a:gd name="connsiteX114" fmla="*/ 1710913 w 6858000"/>
              <a:gd name="connsiteY114" fmla="*/ 3186120 h 4171951"/>
              <a:gd name="connsiteX115" fmla="*/ 1773567 w 6858000"/>
              <a:gd name="connsiteY115" fmla="*/ 3297502 h 4171951"/>
              <a:gd name="connsiteX116" fmla="*/ 2058985 w 6858000"/>
              <a:gd name="connsiteY116" fmla="*/ 3436730 h 4171951"/>
              <a:gd name="connsiteX117" fmla="*/ 2351360 w 6858000"/>
              <a:gd name="connsiteY117" fmla="*/ 3297502 h 4171951"/>
              <a:gd name="connsiteX118" fmla="*/ 2407051 w 6858000"/>
              <a:gd name="connsiteY118" fmla="*/ 3186120 h 4171951"/>
              <a:gd name="connsiteX119" fmla="*/ 2427935 w 6858000"/>
              <a:gd name="connsiteY119" fmla="*/ 3074736 h 4171951"/>
              <a:gd name="connsiteX120" fmla="*/ 2058985 w 6858000"/>
              <a:gd name="connsiteY120" fmla="*/ 2705784 h 4171951"/>
              <a:gd name="connsiteX121" fmla="*/ 1696991 w 6858000"/>
              <a:gd name="connsiteY121" fmla="*/ 3074736 h 4171951"/>
              <a:gd name="connsiteX122" fmla="*/ 1346480 w 6858000"/>
              <a:gd name="connsiteY122" fmla="*/ 2719346 h 4171951"/>
              <a:gd name="connsiteX123" fmla="*/ 1631162 w 6858000"/>
              <a:gd name="connsiteY123" fmla="*/ 3047746 h 4171951"/>
              <a:gd name="connsiteX124" fmla="*/ 2061662 w 6858000"/>
              <a:gd name="connsiteY124" fmla="*/ 2635501 h 4171951"/>
              <a:gd name="connsiteX125" fmla="*/ 2499102 w 6858000"/>
              <a:gd name="connsiteY125" fmla="*/ 3047746 h 4171951"/>
              <a:gd name="connsiteX126" fmla="*/ 2769897 w 6858000"/>
              <a:gd name="connsiteY126" fmla="*/ 2733320 h 4171951"/>
              <a:gd name="connsiteX127" fmla="*/ 2742125 w 6858000"/>
              <a:gd name="connsiteY127" fmla="*/ 2754282 h 4171951"/>
              <a:gd name="connsiteX128" fmla="*/ 2061662 w 6858000"/>
              <a:gd name="connsiteY128" fmla="*/ 2321075 h 4171951"/>
              <a:gd name="connsiteX129" fmla="*/ 1388139 w 6858000"/>
              <a:gd name="connsiteY129" fmla="*/ 2754282 h 4171951"/>
              <a:gd name="connsiteX130" fmla="*/ 1346480 w 6858000"/>
              <a:gd name="connsiteY130" fmla="*/ 2719346 h 4171951"/>
              <a:gd name="connsiteX131" fmla="*/ 1081459 w 6858000"/>
              <a:gd name="connsiteY131" fmla="*/ 2503644 h 4171951"/>
              <a:gd name="connsiteX132" fmla="*/ 1331587 w 6858000"/>
              <a:gd name="connsiteY132" fmla="*/ 2705784 h 4171951"/>
              <a:gd name="connsiteX133" fmla="*/ 2061129 w 6858000"/>
              <a:gd name="connsiteY133" fmla="*/ 2252720 h 4171951"/>
              <a:gd name="connsiteX134" fmla="*/ 2797617 w 6858000"/>
              <a:gd name="connsiteY134" fmla="*/ 2705784 h 4171951"/>
              <a:gd name="connsiteX135" fmla="*/ 3047745 w 6858000"/>
              <a:gd name="connsiteY135" fmla="*/ 2503644 h 4171951"/>
              <a:gd name="connsiteX136" fmla="*/ 2061129 w 6858000"/>
              <a:gd name="connsiteY136" fmla="*/ 1932091 h 4171951"/>
              <a:gd name="connsiteX137" fmla="*/ 1081459 w 6858000"/>
              <a:gd name="connsiteY137" fmla="*/ 2503644 h 4171951"/>
              <a:gd name="connsiteX138" fmla="*/ 735219 w 6858000"/>
              <a:gd name="connsiteY138" fmla="*/ 2330786 h 4171951"/>
              <a:gd name="connsiteX139" fmla="*/ 1019841 w 6858000"/>
              <a:gd name="connsiteY139" fmla="*/ 2470682 h 4171951"/>
              <a:gd name="connsiteX140" fmla="*/ 2061135 w 6858000"/>
              <a:gd name="connsiteY140" fmla="*/ 1862141 h 4171951"/>
              <a:gd name="connsiteX141" fmla="*/ 3109363 w 6858000"/>
              <a:gd name="connsiteY141" fmla="*/ 2470682 h 4171951"/>
              <a:gd name="connsiteX142" fmla="*/ 3393981 w 6858000"/>
              <a:gd name="connsiteY142" fmla="*/ 2330786 h 4171951"/>
              <a:gd name="connsiteX143" fmla="*/ 2061135 w 6858000"/>
              <a:gd name="connsiteY143" fmla="*/ 1547383 h 4171951"/>
              <a:gd name="connsiteX144" fmla="*/ 735219 w 6858000"/>
              <a:gd name="connsiteY144" fmla="*/ 2330786 h 4171951"/>
              <a:gd name="connsiteX145" fmla="*/ 359056 w 6858000"/>
              <a:gd name="connsiteY145" fmla="*/ 2216191 h 4171951"/>
              <a:gd name="connsiteX146" fmla="*/ 671290 w 6858000"/>
              <a:gd name="connsiteY146" fmla="*/ 2299703 h 4171951"/>
              <a:gd name="connsiteX147" fmla="*/ 2058992 w 6858000"/>
              <a:gd name="connsiteY147" fmla="*/ 1478522 h 4171951"/>
              <a:gd name="connsiteX148" fmla="*/ 3453625 w 6858000"/>
              <a:gd name="connsiteY148" fmla="*/ 2299703 h 4171951"/>
              <a:gd name="connsiteX149" fmla="*/ 3765860 w 6858000"/>
              <a:gd name="connsiteY149" fmla="*/ 2216191 h 4171951"/>
              <a:gd name="connsiteX150" fmla="*/ 2058992 w 6858000"/>
              <a:gd name="connsiteY150" fmla="*/ 1158401 h 4171951"/>
              <a:gd name="connsiteX151" fmla="*/ 359056 w 6858000"/>
              <a:gd name="connsiteY151" fmla="*/ 2216191 h 4171951"/>
              <a:gd name="connsiteX152" fmla="*/ 7 w 6858000"/>
              <a:gd name="connsiteY152" fmla="*/ 3809854 h 4171951"/>
              <a:gd name="connsiteX153" fmla="*/ 7 w 6858000"/>
              <a:gd name="connsiteY153" fmla="*/ 3740221 h 4171951"/>
              <a:gd name="connsiteX154" fmla="*/ 436005 w 6858000"/>
              <a:gd name="connsiteY154" fmla="*/ 4171950 h 4171951"/>
              <a:gd name="connsiteX155" fmla="*/ 366799 w 6858000"/>
              <a:gd name="connsiteY155" fmla="*/ 4171950 h 4171951"/>
              <a:gd name="connsiteX156" fmla="*/ 7 w 6858000"/>
              <a:gd name="connsiteY156" fmla="*/ 3809854 h 4171951"/>
              <a:gd name="connsiteX157" fmla="*/ 5 w 6858000"/>
              <a:gd name="connsiteY157" fmla="*/ 2643084 h 4171951"/>
              <a:gd name="connsiteX158" fmla="*/ 5 w 6858000"/>
              <a:gd name="connsiteY158" fmla="*/ 2573272 h 4171951"/>
              <a:gd name="connsiteX159" fmla="*/ 1594407 w 6858000"/>
              <a:gd name="connsiteY159" fmla="*/ 4171948 h 4171951"/>
              <a:gd name="connsiteX160" fmla="*/ 1525085 w 6858000"/>
              <a:gd name="connsiteY160" fmla="*/ 4171948 h 4171951"/>
              <a:gd name="connsiteX161" fmla="*/ 5 w 6858000"/>
              <a:gd name="connsiteY161" fmla="*/ 2643084 h 4171951"/>
              <a:gd name="connsiteX162" fmla="*/ 2 w 6858000"/>
              <a:gd name="connsiteY162" fmla="*/ 3027747 h 4171951"/>
              <a:gd name="connsiteX163" fmla="*/ 2 w 6858000"/>
              <a:gd name="connsiteY163" fmla="*/ 2957980 h 4171951"/>
              <a:gd name="connsiteX164" fmla="*/ 1205426 w 6858000"/>
              <a:gd name="connsiteY164" fmla="*/ 4171947 h 4171951"/>
              <a:gd name="connsiteX165" fmla="*/ 1136149 w 6858000"/>
              <a:gd name="connsiteY165" fmla="*/ 4171947 h 4171951"/>
              <a:gd name="connsiteX166" fmla="*/ 2 w 6858000"/>
              <a:gd name="connsiteY166" fmla="*/ 3027747 h 4171951"/>
              <a:gd name="connsiteX167" fmla="*/ 2 w 6858000"/>
              <a:gd name="connsiteY167" fmla="*/ 3416878 h 4171951"/>
              <a:gd name="connsiteX168" fmla="*/ 2 w 6858000"/>
              <a:gd name="connsiteY168" fmla="*/ 3346965 h 4171951"/>
              <a:gd name="connsiteX169" fmla="*/ 816440 w 6858000"/>
              <a:gd name="connsiteY169" fmla="*/ 4171951 h 4171951"/>
              <a:gd name="connsiteX170" fmla="*/ 747250 w 6858000"/>
              <a:gd name="connsiteY170" fmla="*/ 4171951 h 4171951"/>
              <a:gd name="connsiteX171" fmla="*/ 2 w 6858000"/>
              <a:gd name="connsiteY171" fmla="*/ 3416878 h 4171951"/>
              <a:gd name="connsiteX172" fmla="*/ 0 w 6858000"/>
              <a:gd name="connsiteY172" fmla="*/ 2253408 h 4171951"/>
              <a:gd name="connsiteX173" fmla="*/ 0 w 6858000"/>
              <a:gd name="connsiteY173" fmla="*/ 2183643 h 4171951"/>
              <a:gd name="connsiteX174" fmla="*/ 284593 w 6858000"/>
              <a:gd name="connsiteY174" fmla="*/ 2204573 h 4171951"/>
              <a:gd name="connsiteX175" fmla="*/ 360949 w 6858000"/>
              <a:gd name="connsiteY175" fmla="*/ 2065045 h 4171951"/>
              <a:gd name="connsiteX176" fmla="*/ 374832 w 6858000"/>
              <a:gd name="connsiteY176" fmla="*/ 1981325 h 4171951"/>
              <a:gd name="connsiteX177" fmla="*/ 0 w 6858000"/>
              <a:gd name="connsiteY177" fmla="*/ 1604595 h 4171951"/>
              <a:gd name="connsiteX178" fmla="*/ 0 w 6858000"/>
              <a:gd name="connsiteY178" fmla="*/ 1548783 h 4171951"/>
              <a:gd name="connsiteX179" fmla="*/ 423420 w 6858000"/>
              <a:gd name="connsiteY179" fmla="*/ 1960396 h 4171951"/>
              <a:gd name="connsiteX180" fmla="*/ 415188 w 6858000"/>
              <a:gd name="connsiteY180" fmla="*/ 1977434 h 4171951"/>
              <a:gd name="connsiteX181" fmla="*/ 388715 w 6858000"/>
              <a:gd name="connsiteY181" fmla="*/ 2016209 h 4171951"/>
              <a:gd name="connsiteX182" fmla="*/ 408671 w 6858000"/>
              <a:gd name="connsiteY182" fmla="*/ 1990918 h 4171951"/>
              <a:gd name="connsiteX183" fmla="*/ 415188 w 6858000"/>
              <a:gd name="connsiteY183" fmla="*/ 1977434 h 4171951"/>
              <a:gd name="connsiteX184" fmla="*/ 454874 w 6858000"/>
              <a:gd name="connsiteY184" fmla="*/ 1919301 h 4171951"/>
              <a:gd name="connsiteX185" fmla="*/ 687192 w 6858000"/>
              <a:gd name="connsiteY185" fmla="*/ 1653431 h 4171951"/>
              <a:gd name="connsiteX186" fmla="*/ 0 w 6858000"/>
              <a:gd name="connsiteY186" fmla="*/ 1220886 h 4171951"/>
              <a:gd name="connsiteX187" fmla="*/ 0 w 6858000"/>
              <a:gd name="connsiteY187" fmla="*/ 1165076 h 4171951"/>
              <a:gd name="connsiteX188" fmla="*/ 728841 w 6858000"/>
              <a:gd name="connsiteY188" fmla="*/ 1611573 h 4171951"/>
              <a:gd name="connsiteX189" fmla="*/ 721899 w 6858000"/>
              <a:gd name="connsiteY189" fmla="*/ 1618548 h 4171951"/>
              <a:gd name="connsiteX190" fmla="*/ 992613 w 6858000"/>
              <a:gd name="connsiteY190" fmla="*/ 1409254 h 4171951"/>
              <a:gd name="connsiteX191" fmla="*/ 0 w 6858000"/>
              <a:gd name="connsiteY191" fmla="*/ 830202 h 4171951"/>
              <a:gd name="connsiteX192" fmla="*/ 0 w 6858000"/>
              <a:gd name="connsiteY192" fmla="*/ 774391 h 4171951"/>
              <a:gd name="connsiteX193" fmla="*/ 1041201 w 6858000"/>
              <a:gd name="connsiteY193" fmla="*/ 1374371 h 4171951"/>
              <a:gd name="connsiteX194" fmla="*/ 1027318 w 6858000"/>
              <a:gd name="connsiteY194" fmla="*/ 1388325 h 4171951"/>
              <a:gd name="connsiteX195" fmla="*/ 1332740 w 6858000"/>
              <a:gd name="connsiteY195" fmla="*/ 1227864 h 4171951"/>
              <a:gd name="connsiteX196" fmla="*/ 0 w 6858000"/>
              <a:gd name="connsiteY196" fmla="*/ 439520 h 4171951"/>
              <a:gd name="connsiteX197" fmla="*/ 0 w 6858000"/>
              <a:gd name="connsiteY197" fmla="*/ 383707 h 4171951"/>
              <a:gd name="connsiteX198" fmla="*/ 1141094 w 6858000"/>
              <a:gd name="connsiteY198" fmla="*/ 872280 h 4171951"/>
              <a:gd name="connsiteX199" fmla="*/ 1386964 w 6858000"/>
              <a:gd name="connsiteY199" fmla="*/ 1205169 h 4171951"/>
              <a:gd name="connsiteX200" fmla="*/ 1381328 w 6858000"/>
              <a:gd name="connsiteY200" fmla="*/ 1206936 h 4171951"/>
              <a:gd name="connsiteX201" fmla="*/ 1388270 w 6858000"/>
              <a:gd name="connsiteY201" fmla="*/ 1206936 h 4171951"/>
              <a:gd name="connsiteX202" fmla="*/ 1386964 w 6858000"/>
              <a:gd name="connsiteY202" fmla="*/ 1205169 h 4171951"/>
              <a:gd name="connsiteX203" fmla="*/ 1542713 w 6858000"/>
              <a:gd name="connsiteY203" fmla="*/ 1156356 h 4171951"/>
              <a:gd name="connsiteX204" fmla="*/ 1714511 w 6858000"/>
              <a:gd name="connsiteY204" fmla="*/ 1116240 h 4171951"/>
              <a:gd name="connsiteX205" fmla="*/ 0 w 6858000"/>
              <a:gd name="connsiteY205" fmla="*/ 55813 h 4171951"/>
              <a:gd name="connsiteX206" fmla="*/ 1 w 6858000"/>
              <a:gd name="connsiteY206" fmla="*/ 0 h 4171951"/>
              <a:gd name="connsiteX207" fmla="*/ 1770040 w 6858000"/>
              <a:gd name="connsiteY207" fmla="*/ 1109263 h 4171951"/>
              <a:gd name="connsiteX208" fmla="*/ 2061577 w 6858000"/>
              <a:gd name="connsiteY208" fmla="*/ 1088333 h 4171951"/>
              <a:gd name="connsiteX209" fmla="*/ 2360055 w 6858000"/>
              <a:gd name="connsiteY209" fmla="*/ 1109263 h 4171951"/>
              <a:gd name="connsiteX210" fmla="*/ 4130093 w 6858000"/>
              <a:gd name="connsiteY210" fmla="*/ 0 h 4171951"/>
              <a:gd name="connsiteX211" fmla="*/ 5900124 w 6858000"/>
              <a:gd name="connsiteY211" fmla="*/ 1109263 h 4171951"/>
              <a:gd name="connsiteX212" fmla="*/ 6191660 w 6858000"/>
              <a:gd name="connsiteY212" fmla="*/ 1088333 h 4171951"/>
              <a:gd name="connsiteX213" fmla="*/ 6483194 w 6858000"/>
              <a:gd name="connsiteY213" fmla="*/ 1109263 h 4171951"/>
              <a:gd name="connsiteX214" fmla="*/ 6788069 w 6858000"/>
              <a:gd name="connsiteY214" fmla="*/ 659279 h 4171951"/>
              <a:gd name="connsiteX215" fmla="*/ 6858000 w 6858000"/>
              <a:gd name="connsiteY215" fmla="*/ 590929 h 4171951"/>
              <a:gd name="connsiteX216" fmla="*/ 6858000 w 6858000"/>
              <a:gd name="connsiteY216" fmla="*/ 665019 h 4171951"/>
              <a:gd name="connsiteX217" fmla="*/ 6837626 w 6858000"/>
              <a:gd name="connsiteY217" fmla="*/ 684722 h 4171951"/>
              <a:gd name="connsiteX218" fmla="*/ 6544306 w 6858000"/>
              <a:gd name="connsiteY218" fmla="*/ 1114826 h 4171951"/>
              <a:gd name="connsiteX219" fmla="*/ 6710987 w 6858000"/>
              <a:gd name="connsiteY219" fmla="*/ 1154897 h 4171951"/>
              <a:gd name="connsiteX220" fmla="*/ 6858000 w 6858000"/>
              <a:gd name="connsiteY220" fmla="*/ 1199461 h 4171951"/>
              <a:gd name="connsiteX221" fmla="*/ 6858000 w 6858000"/>
              <a:gd name="connsiteY221" fmla="*/ 1277994 h 4171951"/>
              <a:gd name="connsiteX222" fmla="*/ 6857014 w 6858000"/>
              <a:gd name="connsiteY222" fmla="*/ 1277587 h 4171951"/>
              <a:gd name="connsiteX223" fmla="*/ 6191656 w 6858000"/>
              <a:gd name="connsiteY223" fmla="*/ 1158401 h 4171951"/>
              <a:gd name="connsiteX224" fmla="*/ 4483984 w 6858000"/>
              <a:gd name="connsiteY224" fmla="*/ 2216191 h 4171951"/>
              <a:gd name="connsiteX225" fmla="*/ 4796362 w 6858000"/>
              <a:gd name="connsiteY225" fmla="*/ 2299703 h 4171951"/>
              <a:gd name="connsiteX226" fmla="*/ 6191656 w 6858000"/>
              <a:gd name="connsiteY226" fmla="*/ 1478522 h 4171951"/>
              <a:gd name="connsiteX227" fmla="*/ 6824102 w 6858000"/>
              <a:gd name="connsiteY227" fmla="*/ 1608068 h 4171951"/>
              <a:gd name="connsiteX228" fmla="*/ 6858000 w 6858000"/>
              <a:gd name="connsiteY228" fmla="*/ 1625375 h 4171951"/>
              <a:gd name="connsiteX229" fmla="*/ 6858000 w 6858000"/>
              <a:gd name="connsiteY229" fmla="*/ 1704472 h 4171951"/>
              <a:gd name="connsiteX230" fmla="*/ 6794218 w 6858000"/>
              <a:gd name="connsiteY230" fmla="*/ 1671689 h 4171951"/>
              <a:gd name="connsiteX231" fmla="*/ 6191660 w 6858000"/>
              <a:gd name="connsiteY231" fmla="*/ 1547383 h 4171951"/>
              <a:gd name="connsiteX232" fmla="*/ 4864415 w 6858000"/>
              <a:gd name="connsiteY232" fmla="*/ 2330786 h 4171951"/>
              <a:gd name="connsiteX233" fmla="*/ 5149321 w 6858000"/>
              <a:gd name="connsiteY233" fmla="*/ 2470682 h 4171951"/>
              <a:gd name="connsiteX234" fmla="*/ 6191660 w 6858000"/>
              <a:gd name="connsiteY234" fmla="*/ 1862142 h 4171951"/>
              <a:gd name="connsiteX235" fmla="*/ 6801425 w 6858000"/>
              <a:gd name="connsiteY235" fmla="*/ 2030016 h 4171951"/>
              <a:gd name="connsiteX236" fmla="*/ 6858000 w 6858000"/>
              <a:gd name="connsiteY236" fmla="*/ 2068909 h 4171951"/>
              <a:gd name="connsiteX237" fmla="*/ 6858000 w 6858000"/>
              <a:gd name="connsiteY237" fmla="*/ 2149553 h 4171951"/>
              <a:gd name="connsiteX238" fmla="*/ 6770163 w 6858000"/>
              <a:gd name="connsiteY238" fmla="*/ 2089567 h 4171951"/>
              <a:gd name="connsiteX239" fmla="*/ 6191660 w 6858000"/>
              <a:gd name="connsiteY239" fmla="*/ 1932092 h 4171951"/>
              <a:gd name="connsiteX240" fmla="*/ 5206379 w 6858000"/>
              <a:gd name="connsiteY240" fmla="*/ 2502834 h 4171951"/>
              <a:gd name="connsiteX241" fmla="*/ 5476984 w 6858000"/>
              <a:gd name="connsiteY241" fmla="*/ 2718604 h 4171951"/>
              <a:gd name="connsiteX242" fmla="*/ 5463107 w 6858000"/>
              <a:gd name="connsiteY242" fmla="*/ 2704685 h 4171951"/>
              <a:gd name="connsiteX243" fmla="*/ 6191660 w 6858000"/>
              <a:gd name="connsiteY243" fmla="*/ 2252265 h 4171951"/>
              <a:gd name="connsiteX244" fmla="*/ 6795640 w 6858000"/>
              <a:gd name="connsiteY244" fmla="*/ 2519476 h 4171951"/>
              <a:gd name="connsiteX245" fmla="*/ 6858000 w 6858000"/>
              <a:gd name="connsiteY245" fmla="*/ 2599431 h 4171951"/>
              <a:gd name="connsiteX246" fmla="*/ 6858000 w 6858000"/>
              <a:gd name="connsiteY246" fmla="*/ 2733877 h 4171951"/>
              <a:gd name="connsiteX247" fmla="*/ 6818348 w 6858000"/>
              <a:gd name="connsiteY247" fmla="*/ 2661442 h 4171951"/>
              <a:gd name="connsiteX248" fmla="*/ 6189521 w 6858000"/>
              <a:gd name="connsiteY248" fmla="*/ 2321075 h 4171951"/>
              <a:gd name="connsiteX249" fmla="*/ 5509869 w 6858000"/>
              <a:gd name="connsiteY249" fmla="*/ 2754282 h 4171951"/>
              <a:gd name="connsiteX250" fmla="*/ 5759538 w 6858000"/>
              <a:gd name="connsiteY250" fmla="*/ 3047746 h 4171951"/>
              <a:gd name="connsiteX251" fmla="*/ 6189521 w 6858000"/>
              <a:gd name="connsiteY251" fmla="*/ 2635501 h 4171951"/>
              <a:gd name="connsiteX252" fmla="*/ 6619503 w 6858000"/>
              <a:gd name="connsiteY252" fmla="*/ 3047746 h 4171951"/>
              <a:gd name="connsiteX253" fmla="*/ 6739135 w 6858000"/>
              <a:gd name="connsiteY253" fmla="*/ 2895772 h 4171951"/>
              <a:gd name="connsiteX254" fmla="*/ 6858000 w 6858000"/>
              <a:gd name="connsiteY254" fmla="*/ 2766436 h 4171951"/>
              <a:gd name="connsiteX255" fmla="*/ 6858000 w 6858000"/>
              <a:gd name="connsiteY255" fmla="*/ 2867669 h 4171951"/>
              <a:gd name="connsiteX256" fmla="*/ 6782228 w 6858000"/>
              <a:gd name="connsiteY256" fmla="*/ 2951225 h 4171951"/>
              <a:gd name="connsiteX257" fmla="*/ 6344368 w 6858000"/>
              <a:gd name="connsiteY257" fmla="*/ 4171947 h 4171951"/>
              <a:gd name="connsiteX258" fmla="*/ 6274955 w 6858000"/>
              <a:gd name="connsiteY258" fmla="*/ 4171947 h 4171951"/>
              <a:gd name="connsiteX259" fmla="*/ 6295776 w 6858000"/>
              <a:gd name="connsiteY259" fmla="*/ 3892887 h 4171951"/>
              <a:gd name="connsiteX260" fmla="*/ 6191660 w 6858000"/>
              <a:gd name="connsiteY260" fmla="*/ 3899864 h 4171951"/>
              <a:gd name="connsiteX261" fmla="*/ 6087539 w 6858000"/>
              <a:gd name="connsiteY261" fmla="*/ 3892887 h 4171951"/>
              <a:gd name="connsiteX262" fmla="*/ 6108363 w 6858000"/>
              <a:gd name="connsiteY262" fmla="*/ 4171947 h 4171951"/>
              <a:gd name="connsiteX263" fmla="*/ 6038949 w 6858000"/>
              <a:gd name="connsiteY263" fmla="*/ 4171947 h 4171951"/>
              <a:gd name="connsiteX264" fmla="*/ 4130092 w 6858000"/>
              <a:gd name="connsiteY264" fmla="*/ 2253408 h 4171951"/>
              <a:gd name="connsiteX265" fmla="*/ 2221228 w 6858000"/>
              <a:gd name="connsiteY265" fmla="*/ 4171947 h 4171951"/>
              <a:gd name="connsiteX266" fmla="*/ 2151816 w 6858000"/>
              <a:gd name="connsiteY266" fmla="*/ 4171947 h 4171951"/>
              <a:gd name="connsiteX267" fmla="*/ 2172638 w 6858000"/>
              <a:gd name="connsiteY267" fmla="*/ 3892887 h 4171951"/>
              <a:gd name="connsiteX268" fmla="*/ 2061576 w 6858000"/>
              <a:gd name="connsiteY268" fmla="*/ 3899864 h 4171951"/>
              <a:gd name="connsiteX269" fmla="*/ 1957454 w 6858000"/>
              <a:gd name="connsiteY269" fmla="*/ 3892887 h 4171951"/>
              <a:gd name="connsiteX270" fmla="*/ 1978280 w 6858000"/>
              <a:gd name="connsiteY270" fmla="*/ 4171947 h 4171951"/>
              <a:gd name="connsiteX271" fmla="*/ 1908866 w 6858000"/>
              <a:gd name="connsiteY271" fmla="*/ 4171947 h 4171951"/>
              <a:gd name="connsiteX272" fmla="*/ 0 w 6858000"/>
              <a:gd name="connsiteY272" fmla="*/ 2253408 h 417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</a:cxnLst>
            <a:rect l="l" t="t" r="r" b="b"/>
            <a:pathLst>
              <a:path w="6858000" h="4171951">
                <a:moveTo>
                  <a:pt x="5967247" y="3445277"/>
                </a:moveTo>
                <a:cubicBezTo>
                  <a:pt x="6015869" y="3564189"/>
                  <a:pt x="6050598" y="3690092"/>
                  <a:pt x="6071436" y="3822992"/>
                </a:cubicBezTo>
                <a:cubicBezTo>
                  <a:pt x="6113116" y="3829983"/>
                  <a:pt x="6147845" y="3829983"/>
                  <a:pt x="6189521" y="3829983"/>
                </a:cubicBezTo>
                <a:cubicBezTo>
                  <a:pt x="6231197" y="3829983"/>
                  <a:pt x="6265930" y="3829983"/>
                  <a:pt x="6307606" y="3822992"/>
                </a:cubicBezTo>
                <a:cubicBezTo>
                  <a:pt x="6328444" y="3690092"/>
                  <a:pt x="6363173" y="3564189"/>
                  <a:pt x="6411798" y="3445277"/>
                </a:cubicBezTo>
                <a:cubicBezTo>
                  <a:pt x="6349282" y="3487245"/>
                  <a:pt x="6272875" y="3508229"/>
                  <a:pt x="6189521" y="3508229"/>
                </a:cubicBezTo>
                <a:cubicBezTo>
                  <a:pt x="6106167" y="3508229"/>
                  <a:pt x="6036707" y="3487245"/>
                  <a:pt x="5967247" y="3445277"/>
                </a:cubicBezTo>
                <a:close/>
                <a:moveTo>
                  <a:pt x="5830461" y="3074736"/>
                </a:moveTo>
                <a:cubicBezTo>
                  <a:pt x="5830461" y="3109545"/>
                  <a:pt x="5837381" y="3151312"/>
                  <a:pt x="5844303" y="3186120"/>
                </a:cubicBezTo>
                <a:cubicBezTo>
                  <a:pt x="5865064" y="3220927"/>
                  <a:pt x="5885827" y="3262696"/>
                  <a:pt x="5906589" y="3297502"/>
                </a:cubicBezTo>
                <a:cubicBezTo>
                  <a:pt x="5975794" y="3381039"/>
                  <a:pt x="6072683" y="3436730"/>
                  <a:pt x="6190338" y="3436730"/>
                </a:cubicBezTo>
                <a:cubicBezTo>
                  <a:pt x="6307988" y="3436730"/>
                  <a:pt x="6411798" y="3381039"/>
                  <a:pt x="6474082" y="3297502"/>
                </a:cubicBezTo>
                <a:cubicBezTo>
                  <a:pt x="6494845" y="3262696"/>
                  <a:pt x="6515607" y="3220927"/>
                  <a:pt x="6536368" y="3186120"/>
                </a:cubicBezTo>
                <a:cubicBezTo>
                  <a:pt x="6550211" y="3151312"/>
                  <a:pt x="6557131" y="3109545"/>
                  <a:pt x="6557131" y="3074736"/>
                </a:cubicBezTo>
                <a:cubicBezTo>
                  <a:pt x="6557131" y="2872855"/>
                  <a:pt x="6391035" y="2705784"/>
                  <a:pt x="6190338" y="2705784"/>
                </a:cubicBezTo>
                <a:cubicBezTo>
                  <a:pt x="5989638" y="2705784"/>
                  <a:pt x="5830461" y="2872855"/>
                  <a:pt x="5830461" y="3074736"/>
                </a:cubicBezTo>
                <a:close/>
                <a:moveTo>
                  <a:pt x="3753041" y="1981398"/>
                </a:moveTo>
                <a:cubicBezTo>
                  <a:pt x="3753041" y="2009431"/>
                  <a:pt x="3759994" y="2037463"/>
                  <a:pt x="3766943" y="2065498"/>
                </a:cubicBezTo>
                <a:cubicBezTo>
                  <a:pt x="3766943" y="2065498"/>
                  <a:pt x="3766943" y="2065498"/>
                  <a:pt x="3759994" y="2065498"/>
                </a:cubicBezTo>
                <a:cubicBezTo>
                  <a:pt x="3787797" y="2107547"/>
                  <a:pt x="3815604" y="2156604"/>
                  <a:pt x="3843409" y="2205663"/>
                </a:cubicBezTo>
                <a:cubicBezTo>
                  <a:pt x="3933770" y="2191646"/>
                  <a:pt x="4031086" y="2184637"/>
                  <a:pt x="4128402" y="2184637"/>
                </a:cubicBezTo>
                <a:cubicBezTo>
                  <a:pt x="4225717" y="2184637"/>
                  <a:pt x="4316083" y="2191646"/>
                  <a:pt x="4413399" y="2205663"/>
                </a:cubicBezTo>
                <a:cubicBezTo>
                  <a:pt x="4434253" y="2156604"/>
                  <a:pt x="4462058" y="2107547"/>
                  <a:pt x="4489863" y="2065499"/>
                </a:cubicBezTo>
                <a:cubicBezTo>
                  <a:pt x="4496813" y="2037464"/>
                  <a:pt x="4496813" y="2009432"/>
                  <a:pt x="4496813" y="1981399"/>
                </a:cubicBezTo>
                <a:cubicBezTo>
                  <a:pt x="4496813" y="1771152"/>
                  <a:pt x="4329984" y="1602952"/>
                  <a:pt x="4128402" y="1602952"/>
                </a:cubicBezTo>
                <a:cubicBezTo>
                  <a:pt x="3919869" y="1602952"/>
                  <a:pt x="3753041" y="1771151"/>
                  <a:pt x="3753041" y="1981398"/>
                </a:cubicBezTo>
                <a:close/>
                <a:moveTo>
                  <a:pt x="3693203" y="4171950"/>
                </a:moveTo>
                <a:cubicBezTo>
                  <a:pt x="3693203" y="3935197"/>
                  <a:pt x="3887575" y="3740221"/>
                  <a:pt x="4130537" y="3740221"/>
                </a:cubicBezTo>
                <a:cubicBezTo>
                  <a:pt x="4366560" y="3740221"/>
                  <a:pt x="4560932" y="3935197"/>
                  <a:pt x="4560932" y="4171950"/>
                </a:cubicBezTo>
                <a:cubicBezTo>
                  <a:pt x="4560932" y="4171950"/>
                  <a:pt x="4560932" y="4171950"/>
                  <a:pt x="4491514" y="4171950"/>
                </a:cubicBezTo>
                <a:cubicBezTo>
                  <a:pt x="4491514" y="3970011"/>
                  <a:pt x="4331853" y="3809854"/>
                  <a:pt x="4130537" y="3809854"/>
                </a:cubicBezTo>
                <a:cubicBezTo>
                  <a:pt x="3929224" y="3809854"/>
                  <a:pt x="3762620" y="3970011"/>
                  <a:pt x="3762620" y="4171950"/>
                </a:cubicBezTo>
                <a:cubicBezTo>
                  <a:pt x="3762620" y="4171950"/>
                  <a:pt x="3762620" y="4171950"/>
                  <a:pt x="3693203" y="4171950"/>
                </a:cubicBezTo>
                <a:close/>
                <a:moveTo>
                  <a:pt x="3440998" y="1654920"/>
                </a:moveTo>
                <a:cubicBezTo>
                  <a:pt x="3496546" y="1710715"/>
                  <a:pt x="3550356" y="1768252"/>
                  <a:pt x="3600697" y="1828406"/>
                </a:cubicBezTo>
                <a:lnTo>
                  <a:pt x="3698086" y="1961074"/>
                </a:lnTo>
                <a:lnTo>
                  <a:pt x="3697905" y="1961787"/>
                </a:lnTo>
                <a:cubicBezTo>
                  <a:pt x="3711792" y="1982709"/>
                  <a:pt x="3725679" y="2003634"/>
                  <a:pt x="3739566" y="2017582"/>
                </a:cubicBezTo>
                <a:lnTo>
                  <a:pt x="3698086" y="1961074"/>
                </a:lnTo>
                <a:lnTo>
                  <a:pt x="3738805" y="1800398"/>
                </a:lnTo>
                <a:cubicBezTo>
                  <a:pt x="3808133" y="1652305"/>
                  <a:pt x="3956548" y="1550306"/>
                  <a:pt x="4128398" y="1550306"/>
                </a:cubicBezTo>
                <a:cubicBezTo>
                  <a:pt x="4357531" y="1550306"/>
                  <a:pt x="4545003" y="1731637"/>
                  <a:pt x="4551946" y="1961788"/>
                </a:cubicBezTo>
                <a:cubicBezTo>
                  <a:pt x="4538059" y="1982710"/>
                  <a:pt x="4531116" y="2003635"/>
                  <a:pt x="4517229" y="2017583"/>
                </a:cubicBezTo>
                <a:cubicBezTo>
                  <a:pt x="4600550" y="1885070"/>
                  <a:pt x="4697756" y="1766508"/>
                  <a:pt x="4808850" y="1654921"/>
                </a:cubicBezTo>
                <a:cubicBezTo>
                  <a:pt x="4690814" y="1396872"/>
                  <a:pt x="4426965" y="1222517"/>
                  <a:pt x="4128398" y="1222517"/>
                </a:cubicBezTo>
                <a:cubicBezTo>
                  <a:pt x="3822888" y="1222517"/>
                  <a:pt x="3565978" y="1396872"/>
                  <a:pt x="3440998" y="1654920"/>
                </a:cubicBezTo>
                <a:close/>
                <a:moveTo>
                  <a:pt x="3308493" y="4171951"/>
                </a:moveTo>
                <a:cubicBezTo>
                  <a:pt x="3308493" y="3717509"/>
                  <a:pt x="3677119" y="3346965"/>
                  <a:pt x="4129203" y="3346965"/>
                </a:cubicBezTo>
                <a:cubicBezTo>
                  <a:pt x="4581291" y="3346965"/>
                  <a:pt x="4949907" y="3717509"/>
                  <a:pt x="4949907" y="4171951"/>
                </a:cubicBezTo>
                <a:cubicBezTo>
                  <a:pt x="4949907" y="4171951"/>
                  <a:pt x="4949907" y="4171951"/>
                  <a:pt x="4880357" y="4171951"/>
                </a:cubicBezTo>
                <a:cubicBezTo>
                  <a:pt x="4880357" y="3759457"/>
                  <a:pt x="4539561" y="3416878"/>
                  <a:pt x="4129203" y="3416878"/>
                </a:cubicBezTo>
                <a:cubicBezTo>
                  <a:pt x="3711895" y="3416878"/>
                  <a:pt x="3378047" y="3759457"/>
                  <a:pt x="3378047" y="4171951"/>
                </a:cubicBezTo>
                <a:cubicBezTo>
                  <a:pt x="3378047" y="4171951"/>
                  <a:pt x="3378047" y="4171951"/>
                  <a:pt x="3308493" y="4171951"/>
                </a:cubicBezTo>
                <a:close/>
                <a:moveTo>
                  <a:pt x="3137508" y="1410105"/>
                </a:moveTo>
                <a:cubicBezTo>
                  <a:pt x="3234596" y="1473090"/>
                  <a:pt x="3324750" y="1543071"/>
                  <a:pt x="3407971" y="1620051"/>
                </a:cubicBezTo>
                <a:cubicBezTo>
                  <a:pt x="3407971" y="1620051"/>
                  <a:pt x="3407971" y="1613053"/>
                  <a:pt x="3401035" y="1613053"/>
                </a:cubicBezTo>
                <a:cubicBezTo>
                  <a:pt x="3532797" y="1347123"/>
                  <a:pt x="3810195" y="1165171"/>
                  <a:pt x="4129200" y="1165171"/>
                </a:cubicBezTo>
                <a:cubicBezTo>
                  <a:pt x="4441273" y="1165171"/>
                  <a:pt x="4718669" y="1347123"/>
                  <a:pt x="4850432" y="1613053"/>
                </a:cubicBezTo>
                <a:lnTo>
                  <a:pt x="4850035" y="1614653"/>
                </a:lnTo>
                <a:lnTo>
                  <a:pt x="4843498" y="1620051"/>
                </a:lnTo>
                <a:cubicBezTo>
                  <a:pt x="4846965" y="1620051"/>
                  <a:pt x="4848698" y="1618302"/>
                  <a:pt x="4849565" y="1616552"/>
                </a:cubicBezTo>
                <a:lnTo>
                  <a:pt x="4850035" y="1614653"/>
                </a:lnTo>
                <a:lnTo>
                  <a:pt x="4976989" y="1509830"/>
                </a:lnTo>
                <a:cubicBezTo>
                  <a:pt x="5023799" y="1474839"/>
                  <a:pt x="5072344" y="1441598"/>
                  <a:pt x="5120889" y="1410105"/>
                </a:cubicBezTo>
                <a:cubicBezTo>
                  <a:pt x="4919777" y="1060199"/>
                  <a:pt x="4552230" y="829260"/>
                  <a:pt x="4129200" y="829260"/>
                </a:cubicBezTo>
                <a:cubicBezTo>
                  <a:pt x="3706172" y="829260"/>
                  <a:pt x="3338621" y="1060199"/>
                  <a:pt x="3137508" y="1410105"/>
                </a:cubicBezTo>
                <a:close/>
                <a:moveTo>
                  <a:pt x="2919510" y="4171947"/>
                </a:moveTo>
                <a:cubicBezTo>
                  <a:pt x="2919510" y="3502170"/>
                  <a:pt x="3461425" y="2957980"/>
                  <a:pt x="4128402" y="2957980"/>
                </a:cubicBezTo>
                <a:cubicBezTo>
                  <a:pt x="4795379" y="2957980"/>
                  <a:pt x="5330340" y="3502170"/>
                  <a:pt x="5330340" y="4171947"/>
                </a:cubicBezTo>
                <a:cubicBezTo>
                  <a:pt x="5330340" y="4171947"/>
                  <a:pt x="5330340" y="4171947"/>
                  <a:pt x="5260866" y="4171947"/>
                </a:cubicBezTo>
                <a:cubicBezTo>
                  <a:pt x="5260866" y="3544033"/>
                  <a:pt x="4753695" y="3027747"/>
                  <a:pt x="4128402" y="3027747"/>
                </a:cubicBezTo>
                <a:cubicBezTo>
                  <a:pt x="3496166" y="3027747"/>
                  <a:pt x="2988988" y="3544033"/>
                  <a:pt x="2988988" y="4171947"/>
                </a:cubicBezTo>
                <a:cubicBezTo>
                  <a:pt x="2988988" y="4171947"/>
                  <a:pt x="2988988" y="4171947"/>
                  <a:pt x="2919510" y="4171947"/>
                </a:cubicBezTo>
                <a:close/>
                <a:moveTo>
                  <a:pt x="2795545" y="1228741"/>
                </a:moveTo>
                <a:cubicBezTo>
                  <a:pt x="2899737" y="1270608"/>
                  <a:pt x="3003930" y="1326429"/>
                  <a:pt x="3101173" y="1389227"/>
                </a:cubicBezTo>
                <a:cubicBezTo>
                  <a:pt x="3101173" y="1382248"/>
                  <a:pt x="3094231" y="1382248"/>
                  <a:pt x="3087282" y="1375271"/>
                </a:cubicBezTo>
                <a:cubicBezTo>
                  <a:pt x="3295665" y="1019415"/>
                  <a:pt x="3684648" y="775202"/>
                  <a:pt x="4129200" y="775202"/>
                </a:cubicBezTo>
                <a:cubicBezTo>
                  <a:pt x="4573753" y="775202"/>
                  <a:pt x="4955784" y="1019415"/>
                  <a:pt x="5164169" y="1375271"/>
                </a:cubicBezTo>
                <a:cubicBezTo>
                  <a:pt x="5164169" y="1382248"/>
                  <a:pt x="5157222" y="1382248"/>
                  <a:pt x="5150276" y="1389227"/>
                </a:cubicBezTo>
                <a:cubicBezTo>
                  <a:pt x="5247523" y="1326429"/>
                  <a:pt x="5351712" y="1270608"/>
                  <a:pt x="5462851" y="1228741"/>
                </a:cubicBezTo>
                <a:cubicBezTo>
                  <a:pt x="5198898" y="761246"/>
                  <a:pt x="4698784" y="440280"/>
                  <a:pt x="4129200" y="440280"/>
                </a:cubicBezTo>
                <a:cubicBezTo>
                  <a:pt x="3552672" y="440280"/>
                  <a:pt x="3052551" y="761246"/>
                  <a:pt x="2795545" y="1228741"/>
                </a:cubicBezTo>
                <a:close/>
                <a:moveTo>
                  <a:pt x="2530531" y="4171948"/>
                </a:moveTo>
                <a:cubicBezTo>
                  <a:pt x="2530531" y="3292326"/>
                  <a:pt x="3246098" y="2573272"/>
                  <a:pt x="4128403" y="2573272"/>
                </a:cubicBezTo>
                <a:cubicBezTo>
                  <a:pt x="5003755" y="2573272"/>
                  <a:pt x="5719323" y="3292326"/>
                  <a:pt x="5719323" y="4171948"/>
                </a:cubicBezTo>
                <a:cubicBezTo>
                  <a:pt x="5719323" y="4171948"/>
                  <a:pt x="5719323" y="4171948"/>
                  <a:pt x="5649851" y="4171948"/>
                </a:cubicBezTo>
                <a:cubicBezTo>
                  <a:pt x="5649851" y="3327232"/>
                  <a:pt x="4969018" y="2643084"/>
                  <a:pt x="4128403" y="2643084"/>
                </a:cubicBezTo>
                <a:cubicBezTo>
                  <a:pt x="3287781" y="2643084"/>
                  <a:pt x="2600002" y="3327232"/>
                  <a:pt x="2600002" y="4171948"/>
                </a:cubicBezTo>
                <a:cubicBezTo>
                  <a:pt x="2600002" y="4171948"/>
                  <a:pt x="2600002" y="4171948"/>
                  <a:pt x="2530531" y="4171948"/>
                </a:cubicBezTo>
                <a:close/>
                <a:moveTo>
                  <a:pt x="2415106" y="1114826"/>
                </a:moveTo>
                <a:cubicBezTo>
                  <a:pt x="2470625" y="1125283"/>
                  <a:pt x="2526141" y="1139219"/>
                  <a:pt x="2581657" y="1154897"/>
                </a:cubicBezTo>
                <a:lnTo>
                  <a:pt x="2742539" y="1203703"/>
                </a:lnTo>
                <a:lnTo>
                  <a:pt x="2741270" y="1205423"/>
                </a:lnTo>
                <a:cubicBezTo>
                  <a:pt x="2741270" y="1205423"/>
                  <a:pt x="2748208" y="1205423"/>
                  <a:pt x="2748208" y="1205423"/>
                </a:cubicBezTo>
                <a:lnTo>
                  <a:pt x="2742539" y="1203703"/>
                </a:lnTo>
                <a:lnTo>
                  <a:pt x="2988386" y="871137"/>
                </a:lnTo>
                <a:cubicBezTo>
                  <a:pt x="3276921" y="571263"/>
                  <a:pt x="3681585" y="383104"/>
                  <a:pt x="4129194" y="383104"/>
                </a:cubicBezTo>
                <a:cubicBezTo>
                  <a:pt x="4576801" y="383104"/>
                  <a:pt x="4977564" y="571263"/>
                  <a:pt x="5267079" y="871137"/>
                </a:cubicBezTo>
                <a:lnTo>
                  <a:pt x="5515804" y="1203662"/>
                </a:lnTo>
                <a:lnTo>
                  <a:pt x="5510181" y="1205423"/>
                </a:lnTo>
                <a:cubicBezTo>
                  <a:pt x="5510181" y="1205423"/>
                  <a:pt x="5510181" y="1205423"/>
                  <a:pt x="5517120" y="1205423"/>
                </a:cubicBezTo>
                <a:lnTo>
                  <a:pt x="5515804" y="1203662"/>
                </a:lnTo>
                <a:lnTo>
                  <a:pt x="5671528" y="1154897"/>
                </a:lnTo>
                <a:cubicBezTo>
                  <a:pt x="5727045" y="1139219"/>
                  <a:pt x="5784296" y="1125283"/>
                  <a:pt x="5843283" y="1114826"/>
                </a:cubicBezTo>
                <a:cubicBezTo>
                  <a:pt x="5524058" y="487637"/>
                  <a:pt x="4878676" y="55572"/>
                  <a:pt x="4129195" y="55572"/>
                </a:cubicBezTo>
                <a:cubicBezTo>
                  <a:pt x="3379715" y="55572"/>
                  <a:pt x="2727391" y="487637"/>
                  <a:pt x="2415106" y="1114826"/>
                </a:cubicBezTo>
                <a:close/>
                <a:moveTo>
                  <a:pt x="1846602" y="3445277"/>
                </a:moveTo>
                <a:cubicBezTo>
                  <a:pt x="1888124" y="3564189"/>
                  <a:pt x="1922727" y="3690092"/>
                  <a:pt x="1950410" y="3822992"/>
                </a:cubicBezTo>
                <a:cubicBezTo>
                  <a:pt x="1985013" y="3829983"/>
                  <a:pt x="2026539" y="3829983"/>
                  <a:pt x="2061144" y="3829983"/>
                </a:cubicBezTo>
                <a:cubicBezTo>
                  <a:pt x="2102667" y="3829983"/>
                  <a:pt x="2144193" y="3829983"/>
                  <a:pt x="2178796" y="3822992"/>
                </a:cubicBezTo>
                <a:cubicBezTo>
                  <a:pt x="2206477" y="3690092"/>
                  <a:pt x="2241080" y="3564189"/>
                  <a:pt x="2282604" y="3445277"/>
                </a:cubicBezTo>
                <a:cubicBezTo>
                  <a:pt x="2220318" y="3487245"/>
                  <a:pt x="2144193" y="3508229"/>
                  <a:pt x="2061144" y="3508229"/>
                </a:cubicBezTo>
                <a:cubicBezTo>
                  <a:pt x="1985013" y="3508229"/>
                  <a:pt x="1908886" y="3487245"/>
                  <a:pt x="1846602" y="3445277"/>
                </a:cubicBezTo>
                <a:close/>
                <a:moveTo>
                  <a:pt x="1696991" y="3074736"/>
                </a:moveTo>
                <a:cubicBezTo>
                  <a:pt x="1696991" y="3109545"/>
                  <a:pt x="1703952" y="3151312"/>
                  <a:pt x="1710913" y="3186120"/>
                </a:cubicBezTo>
                <a:cubicBezTo>
                  <a:pt x="1738760" y="3220927"/>
                  <a:pt x="1759643" y="3262696"/>
                  <a:pt x="1773567" y="3297502"/>
                </a:cubicBezTo>
                <a:cubicBezTo>
                  <a:pt x="1843179" y="3381039"/>
                  <a:pt x="1947599" y="3436730"/>
                  <a:pt x="2058985" y="3436730"/>
                </a:cubicBezTo>
                <a:cubicBezTo>
                  <a:pt x="2177326" y="3436730"/>
                  <a:pt x="2281747" y="3381039"/>
                  <a:pt x="2351360" y="3297502"/>
                </a:cubicBezTo>
                <a:cubicBezTo>
                  <a:pt x="2365283" y="3262696"/>
                  <a:pt x="2386168" y="3220927"/>
                  <a:pt x="2407051" y="3186120"/>
                </a:cubicBezTo>
                <a:cubicBezTo>
                  <a:pt x="2420974" y="3151312"/>
                  <a:pt x="2427935" y="3109545"/>
                  <a:pt x="2427935" y="3074736"/>
                </a:cubicBezTo>
                <a:cubicBezTo>
                  <a:pt x="2427935" y="2872855"/>
                  <a:pt x="2260864" y="2705784"/>
                  <a:pt x="2058985" y="2705784"/>
                </a:cubicBezTo>
                <a:cubicBezTo>
                  <a:pt x="1864064" y="2705784"/>
                  <a:pt x="1696991" y="2872855"/>
                  <a:pt x="1696991" y="3074736"/>
                </a:cubicBezTo>
                <a:close/>
                <a:moveTo>
                  <a:pt x="1346480" y="2719346"/>
                </a:moveTo>
                <a:cubicBezTo>
                  <a:pt x="1457577" y="2817166"/>
                  <a:pt x="1547841" y="2928964"/>
                  <a:pt x="1631162" y="3047746"/>
                </a:cubicBezTo>
                <a:cubicBezTo>
                  <a:pt x="1645052" y="2817166"/>
                  <a:pt x="1832522" y="2635501"/>
                  <a:pt x="2061662" y="2635501"/>
                </a:cubicBezTo>
                <a:cubicBezTo>
                  <a:pt x="2297738" y="2635501"/>
                  <a:pt x="2485213" y="2817166"/>
                  <a:pt x="2499102" y="3047746"/>
                </a:cubicBezTo>
                <a:cubicBezTo>
                  <a:pt x="2575480" y="2935951"/>
                  <a:pt x="2665744" y="2824153"/>
                  <a:pt x="2769897" y="2733320"/>
                </a:cubicBezTo>
                <a:cubicBezTo>
                  <a:pt x="2762955" y="2740308"/>
                  <a:pt x="2749067" y="2747295"/>
                  <a:pt x="2742125" y="2754282"/>
                </a:cubicBezTo>
                <a:cubicBezTo>
                  <a:pt x="2624085" y="2495755"/>
                  <a:pt x="2367174" y="2321075"/>
                  <a:pt x="2061662" y="2321075"/>
                </a:cubicBezTo>
                <a:cubicBezTo>
                  <a:pt x="1763090" y="2321075"/>
                  <a:pt x="1506182" y="2495755"/>
                  <a:pt x="1388139" y="2754282"/>
                </a:cubicBezTo>
                <a:cubicBezTo>
                  <a:pt x="1374254" y="2740308"/>
                  <a:pt x="1360365" y="2726333"/>
                  <a:pt x="1346480" y="2719346"/>
                </a:cubicBezTo>
                <a:close/>
                <a:moveTo>
                  <a:pt x="1081459" y="2503644"/>
                </a:moveTo>
                <a:cubicBezTo>
                  <a:pt x="1164833" y="2566377"/>
                  <a:pt x="1255160" y="2629111"/>
                  <a:pt x="1331587" y="2705784"/>
                </a:cubicBezTo>
                <a:cubicBezTo>
                  <a:pt x="1470547" y="2433944"/>
                  <a:pt x="1741520" y="2252720"/>
                  <a:pt x="2061129" y="2252720"/>
                </a:cubicBezTo>
                <a:cubicBezTo>
                  <a:pt x="2380735" y="2252720"/>
                  <a:pt x="2658655" y="2433944"/>
                  <a:pt x="2797617" y="2705784"/>
                </a:cubicBezTo>
                <a:cubicBezTo>
                  <a:pt x="2874044" y="2629111"/>
                  <a:pt x="2957417" y="2566377"/>
                  <a:pt x="3047745" y="2503644"/>
                </a:cubicBezTo>
                <a:cubicBezTo>
                  <a:pt x="2853200" y="2162109"/>
                  <a:pt x="2484955" y="1932091"/>
                  <a:pt x="2061129" y="1932091"/>
                </a:cubicBezTo>
                <a:cubicBezTo>
                  <a:pt x="1644246" y="1932091"/>
                  <a:pt x="1276005" y="2162109"/>
                  <a:pt x="1081459" y="2503644"/>
                </a:cubicBezTo>
                <a:close/>
                <a:moveTo>
                  <a:pt x="735219" y="2330786"/>
                </a:moveTo>
                <a:cubicBezTo>
                  <a:pt x="832407" y="2365761"/>
                  <a:pt x="929595" y="2414723"/>
                  <a:pt x="1019841" y="2470682"/>
                </a:cubicBezTo>
                <a:cubicBezTo>
                  <a:pt x="1228101" y="2106958"/>
                  <a:pt x="1616846" y="1862141"/>
                  <a:pt x="2061135" y="1862141"/>
                </a:cubicBezTo>
                <a:cubicBezTo>
                  <a:pt x="2512357" y="1862141"/>
                  <a:pt x="2901104" y="2106958"/>
                  <a:pt x="3109363" y="2470682"/>
                </a:cubicBezTo>
                <a:cubicBezTo>
                  <a:pt x="3199604" y="2414723"/>
                  <a:pt x="3296793" y="2365761"/>
                  <a:pt x="3393981" y="2330786"/>
                </a:cubicBezTo>
                <a:cubicBezTo>
                  <a:pt x="3130187" y="1862141"/>
                  <a:pt x="2630369" y="1547383"/>
                  <a:pt x="2061135" y="1547383"/>
                </a:cubicBezTo>
                <a:cubicBezTo>
                  <a:pt x="1491893" y="1547383"/>
                  <a:pt x="999015" y="1862141"/>
                  <a:pt x="735219" y="2330786"/>
                </a:cubicBezTo>
                <a:close/>
                <a:moveTo>
                  <a:pt x="359056" y="2216191"/>
                </a:moveTo>
                <a:cubicBezTo>
                  <a:pt x="463134" y="2237070"/>
                  <a:pt x="567212" y="2264907"/>
                  <a:pt x="671290" y="2299703"/>
                </a:cubicBezTo>
                <a:cubicBezTo>
                  <a:pt x="941888" y="1805601"/>
                  <a:pt x="1462279" y="1478522"/>
                  <a:pt x="2058992" y="1478522"/>
                </a:cubicBezTo>
                <a:cubicBezTo>
                  <a:pt x="2662639" y="1478522"/>
                  <a:pt x="3183024" y="1805601"/>
                  <a:pt x="3453625" y="2299703"/>
                </a:cubicBezTo>
                <a:cubicBezTo>
                  <a:pt x="3557703" y="2264907"/>
                  <a:pt x="3661781" y="2237070"/>
                  <a:pt x="3765860" y="2216191"/>
                </a:cubicBezTo>
                <a:cubicBezTo>
                  <a:pt x="3453625" y="1589869"/>
                  <a:pt x="2808346" y="1158401"/>
                  <a:pt x="2058992" y="1158401"/>
                </a:cubicBezTo>
                <a:cubicBezTo>
                  <a:pt x="1316572" y="1158401"/>
                  <a:pt x="671290" y="1589869"/>
                  <a:pt x="359056" y="2216191"/>
                </a:cubicBezTo>
                <a:close/>
                <a:moveTo>
                  <a:pt x="7" y="3809854"/>
                </a:moveTo>
                <a:cubicBezTo>
                  <a:pt x="7" y="3809854"/>
                  <a:pt x="7" y="3809854"/>
                  <a:pt x="7" y="3740221"/>
                </a:cubicBezTo>
                <a:cubicBezTo>
                  <a:pt x="242226" y="3740221"/>
                  <a:pt x="436005" y="3935197"/>
                  <a:pt x="436005" y="4171950"/>
                </a:cubicBezTo>
                <a:cubicBezTo>
                  <a:pt x="436005" y="4171950"/>
                  <a:pt x="436005" y="4171950"/>
                  <a:pt x="366799" y="4171950"/>
                </a:cubicBezTo>
                <a:cubicBezTo>
                  <a:pt x="366799" y="3970011"/>
                  <a:pt x="200701" y="3809854"/>
                  <a:pt x="7" y="3809854"/>
                </a:cubicBezTo>
                <a:close/>
                <a:moveTo>
                  <a:pt x="5" y="2643084"/>
                </a:moveTo>
                <a:cubicBezTo>
                  <a:pt x="5" y="2643084"/>
                  <a:pt x="5" y="2643084"/>
                  <a:pt x="5" y="2573272"/>
                </a:cubicBezTo>
                <a:cubicBezTo>
                  <a:pt x="880391" y="2573272"/>
                  <a:pt x="1594407" y="3292326"/>
                  <a:pt x="1594407" y="4171948"/>
                </a:cubicBezTo>
                <a:cubicBezTo>
                  <a:pt x="1594407" y="4171948"/>
                  <a:pt x="1594407" y="4171948"/>
                  <a:pt x="1525085" y="4171948"/>
                </a:cubicBezTo>
                <a:cubicBezTo>
                  <a:pt x="1525085" y="3327232"/>
                  <a:pt x="838798" y="2643084"/>
                  <a:pt x="5" y="2643084"/>
                </a:cubicBezTo>
                <a:close/>
                <a:moveTo>
                  <a:pt x="2" y="3027747"/>
                </a:moveTo>
                <a:cubicBezTo>
                  <a:pt x="2" y="3027747"/>
                  <a:pt x="2" y="3027747"/>
                  <a:pt x="2" y="2957980"/>
                </a:cubicBezTo>
                <a:cubicBezTo>
                  <a:pt x="665062" y="2957980"/>
                  <a:pt x="1205426" y="3502170"/>
                  <a:pt x="1205426" y="4171947"/>
                </a:cubicBezTo>
                <a:cubicBezTo>
                  <a:pt x="1205426" y="4171947"/>
                  <a:pt x="1205426" y="4171947"/>
                  <a:pt x="1136149" y="4171947"/>
                </a:cubicBezTo>
                <a:cubicBezTo>
                  <a:pt x="1136149" y="3544033"/>
                  <a:pt x="623494" y="3027747"/>
                  <a:pt x="2" y="3027747"/>
                </a:cubicBezTo>
                <a:close/>
                <a:moveTo>
                  <a:pt x="2" y="3416878"/>
                </a:moveTo>
                <a:cubicBezTo>
                  <a:pt x="2" y="3416878"/>
                  <a:pt x="2" y="3416878"/>
                  <a:pt x="2" y="3346965"/>
                </a:cubicBezTo>
                <a:cubicBezTo>
                  <a:pt x="449734" y="3346965"/>
                  <a:pt x="816440" y="3717509"/>
                  <a:pt x="816440" y="4171951"/>
                </a:cubicBezTo>
                <a:cubicBezTo>
                  <a:pt x="816440" y="4171951"/>
                  <a:pt x="816440" y="4171951"/>
                  <a:pt x="747250" y="4171951"/>
                </a:cubicBezTo>
                <a:cubicBezTo>
                  <a:pt x="747250" y="3759457"/>
                  <a:pt x="415139" y="3416878"/>
                  <a:pt x="2" y="3416878"/>
                </a:cubicBezTo>
                <a:close/>
                <a:moveTo>
                  <a:pt x="0" y="2253408"/>
                </a:moveTo>
                <a:cubicBezTo>
                  <a:pt x="0" y="2253408"/>
                  <a:pt x="0" y="2253408"/>
                  <a:pt x="0" y="2183643"/>
                </a:cubicBezTo>
                <a:cubicBezTo>
                  <a:pt x="97179" y="2183643"/>
                  <a:pt x="194355" y="2190620"/>
                  <a:pt x="284593" y="2204573"/>
                </a:cubicBezTo>
                <a:cubicBezTo>
                  <a:pt x="312359" y="2155737"/>
                  <a:pt x="333185" y="2106903"/>
                  <a:pt x="360949" y="2065045"/>
                </a:cubicBezTo>
                <a:cubicBezTo>
                  <a:pt x="367890" y="2037138"/>
                  <a:pt x="374832" y="2009232"/>
                  <a:pt x="374832" y="1981325"/>
                </a:cubicBezTo>
                <a:cubicBezTo>
                  <a:pt x="374832" y="1772030"/>
                  <a:pt x="208239" y="1604595"/>
                  <a:pt x="0" y="1604595"/>
                </a:cubicBezTo>
                <a:cubicBezTo>
                  <a:pt x="0" y="1604595"/>
                  <a:pt x="0" y="1604595"/>
                  <a:pt x="0" y="1548783"/>
                </a:cubicBezTo>
                <a:cubicBezTo>
                  <a:pt x="229064" y="1548783"/>
                  <a:pt x="416478" y="1730171"/>
                  <a:pt x="423420" y="1960396"/>
                </a:cubicBezTo>
                <a:lnTo>
                  <a:pt x="415188" y="1977434"/>
                </a:lnTo>
                <a:lnTo>
                  <a:pt x="388715" y="2016209"/>
                </a:lnTo>
                <a:cubicBezTo>
                  <a:pt x="395657" y="2009232"/>
                  <a:pt x="402598" y="2000511"/>
                  <a:pt x="408671" y="1990918"/>
                </a:cubicBezTo>
                <a:lnTo>
                  <a:pt x="415188" y="1977434"/>
                </a:lnTo>
                <a:lnTo>
                  <a:pt x="454874" y="1919301"/>
                </a:lnTo>
                <a:cubicBezTo>
                  <a:pt x="524504" y="1824792"/>
                  <a:pt x="603895" y="1737149"/>
                  <a:pt x="687192" y="1653431"/>
                </a:cubicBezTo>
                <a:cubicBezTo>
                  <a:pt x="562248" y="1395300"/>
                  <a:pt x="305419" y="1220886"/>
                  <a:pt x="0" y="1220886"/>
                </a:cubicBezTo>
                <a:cubicBezTo>
                  <a:pt x="0" y="1220886"/>
                  <a:pt x="0" y="1220886"/>
                  <a:pt x="0" y="1165076"/>
                </a:cubicBezTo>
                <a:cubicBezTo>
                  <a:pt x="319302" y="1165076"/>
                  <a:pt x="590012" y="1346464"/>
                  <a:pt x="728841" y="1611573"/>
                </a:cubicBezTo>
                <a:cubicBezTo>
                  <a:pt x="721899" y="1611573"/>
                  <a:pt x="721899" y="1618548"/>
                  <a:pt x="721899" y="1618548"/>
                </a:cubicBezTo>
                <a:cubicBezTo>
                  <a:pt x="805196" y="1541805"/>
                  <a:pt x="895433" y="1472040"/>
                  <a:pt x="992613" y="1409254"/>
                </a:cubicBezTo>
                <a:cubicBezTo>
                  <a:pt x="791313" y="1060427"/>
                  <a:pt x="423421" y="830202"/>
                  <a:pt x="0" y="830202"/>
                </a:cubicBezTo>
                <a:cubicBezTo>
                  <a:pt x="0" y="830202"/>
                  <a:pt x="0" y="830202"/>
                  <a:pt x="0" y="774391"/>
                </a:cubicBezTo>
                <a:cubicBezTo>
                  <a:pt x="444245" y="774391"/>
                  <a:pt x="832963" y="1018568"/>
                  <a:pt x="1041201" y="1374371"/>
                </a:cubicBezTo>
                <a:cubicBezTo>
                  <a:pt x="1034262" y="1381348"/>
                  <a:pt x="1027318" y="1381348"/>
                  <a:pt x="1027318" y="1388325"/>
                </a:cubicBezTo>
                <a:cubicBezTo>
                  <a:pt x="1124499" y="1325535"/>
                  <a:pt x="1228619" y="1269722"/>
                  <a:pt x="1332740" y="1227864"/>
                </a:cubicBezTo>
                <a:cubicBezTo>
                  <a:pt x="1075911" y="760437"/>
                  <a:pt x="576130" y="439520"/>
                  <a:pt x="0" y="439520"/>
                </a:cubicBezTo>
                <a:cubicBezTo>
                  <a:pt x="0" y="439520"/>
                  <a:pt x="0" y="439520"/>
                  <a:pt x="0" y="383707"/>
                </a:cubicBezTo>
                <a:cubicBezTo>
                  <a:pt x="447716" y="383707"/>
                  <a:pt x="852485" y="572073"/>
                  <a:pt x="1141094" y="872280"/>
                </a:cubicBezTo>
                <a:lnTo>
                  <a:pt x="1386964" y="1205169"/>
                </a:lnTo>
                <a:lnTo>
                  <a:pt x="1381328" y="1206936"/>
                </a:lnTo>
                <a:cubicBezTo>
                  <a:pt x="1381328" y="1206936"/>
                  <a:pt x="1388270" y="1206936"/>
                  <a:pt x="1388270" y="1206936"/>
                </a:cubicBezTo>
                <a:lnTo>
                  <a:pt x="1386964" y="1205169"/>
                </a:lnTo>
                <a:lnTo>
                  <a:pt x="1542713" y="1156356"/>
                </a:lnTo>
                <a:cubicBezTo>
                  <a:pt x="1598246" y="1140657"/>
                  <a:pt x="1655509" y="1126704"/>
                  <a:pt x="1714511" y="1116240"/>
                </a:cubicBezTo>
                <a:cubicBezTo>
                  <a:pt x="1402154" y="488356"/>
                  <a:pt x="749664" y="55813"/>
                  <a:pt x="0" y="55813"/>
                </a:cubicBezTo>
                <a:cubicBezTo>
                  <a:pt x="0" y="55813"/>
                  <a:pt x="0" y="55813"/>
                  <a:pt x="1" y="0"/>
                </a:cubicBezTo>
                <a:cubicBezTo>
                  <a:pt x="777430" y="0"/>
                  <a:pt x="1450741" y="453472"/>
                  <a:pt x="1770040" y="1109263"/>
                </a:cubicBezTo>
                <a:cubicBezTo>
                  <a:pt x="1867220" y="1095310"/>
                  <a:pt x="1964395" y="1088333"/>
                  <a:pt x="2061577" y="1088333"/>
                </a:cubicBezTo>
                <a:cubicBezTo>
                  <a:pt x="2165699" y="1088333"/>
                  <a:pt x="2262875" y="1095310"/>
                  <a:pt x="2360055" y="1109263"/>
                </a:cubicBezTo>
                <a:cubicBezTo>
                  <a:pt x="2679353" y="453472"/>
                  <a:pt x="3352663" y="0"/>
                  <a:pt x="4130093" y="0"/>
                </a:cubicBezTo>
                <a:cubicBezTo>
                  <a:pt x="4907515" y="0"/>
                  <a:pt x="5580822" y="453472"/>
                  <a:pt x="5900124" y="1109263"/>
                </a:cubicBezTo>
                <a:cubicBezTo>
                  <a:pt x="5997300" y="1095310"/>
                  <a:pt x="6094480" y="1088333"/>
                  <a:pt x="6191660" y="1088333"/>
                </a:cubicBezTo>
                <a:cubicBezTo>
                  <a:pt x="6288836" y="1088333"/>
                  <a:pt x="6386016" y="1095310"/>
                  <a:pt x="6483194" y="1109263"/>
                </a:cubicBezTo>
                <a:cubicBezTo>
                  <a:pt x="6564754" y="945316"/>
                  <a:pt x="6667572" y="794013"/>
                  <a:pt x="6788069" y="659279"/>
                </a:cubicBezTo>
                <a:lnTo>
                  <a:pt x="6858000" y="590929"/>
                </a:lnTo>
                <a:lnTo>
                  <a:pt x="6858000" y="665019"/>
                </a:lnTo>
                <a:lnTo>
                  <a:pt x="6837626" y="684722"/>
                </a:lnTo>
                <a:cubicBezTo>
                  <a:pt x="6721405" y="813427"/>
                  <a:pt x="6622438" y="958029"/>
                  <a:pt x="6544306" y="1114826"/>
                </a:cubicBezTo>
                <a:cubicBezTo>
                  <a:pt x="6599865" y="1125283"/>
                  <a:pt x="6655428" y="1139219"/>
                  <a:pt x="6710987" y="1154897"/>
                </a:cubicBezTo>
                <a:lnTo>
                  <a:pt x="6858000" y="1199461"/>
                </a:lnTo>
                <a:lnTo>
                  <a:pt x="6858000" y="1277994"/>
                </a:lnTo>
                <a:lnTo>
                  <a:pt x="6857014" y="1277587"/>
                </a:lnTo>
                <a:cubicBezTo>
                  <a:pt x="6650057" y="1200537"/>
                  <a:pt x="6425941" y="1158401"/>
                  <a:pt x="6191656" y="1158401"/>
                </a:cubicBezTo>
                <a:cubicBezTo>
                  <a:pt x="5448886" y="1158401"/>
                  <a:pt x="4796362" y="1589869"/>
                  <a:pt x="4483984" y="2216191"/>
                </a:cubicBezTo>
                <a:cubicBezTo>
                  <a:pt x="4595052" y="2237070"/>
                  <a:pt x="4699178" y="2264907"/>
                  <a:pt x="4796362" y="2299703"/>
                </a:cubicBezTo>
                <a:cubicBezTo>
                  <a:pt x="5074031" y="1805602"/>
                  <a:pt x="5594664" y="1478522"/>
                  <a:pt x="6191656" y="1478522"/>
                </a:cubicBezTo>
                <a:cubicBezTo>
                  <a:pt x="6415527" y="1478522"/>
                  <a:pt x="6629638" y="1524518"/>
                  <a:pt x="6824102" y="1608068"/>
                </a:cubicBezTo>
                <a:lnTo>
                  <a:pt x="6858000" y="1625375"/>
                </a:lnTo>
                <a:lnTo>
                  <a:pt x="6858000" y="1704472"/>
                </a:lnTo>
                <a:lnTo>
                  <a:pt x="6794218" y="1671689"/>
                </a:lnTo>
                <a:cubicBezTo>
                  <a:pt x="6609244" y="1591646"/>
                  <a:pt x="6405338" y="1547383"/>
                  <a:pt x="6191660" y="1547383"/>
                </a:cubicBezTo>
                <a:cubicBezTo>
                  <a:pt x="5621848" y="1547383"/>
                  <a:pt x="5121526" y="1862142"/>
                  <a:pt x="4864415" y="2330786"/>
                </a:cubicBezTo>
                <a:cubicBezTo>
                  <a:pt x="4961701" y="2365761"/>
                  <a:pt x="5058984" y="2414723"/>
                  <a:pt x="5149321" y="2470682"/>
                </a:cubicBezTo>
                <a:cubicBezTo>
                  <a:pt x="5357790" y="2106958"/>
                  <a:pt x="5746928" y="1862142"/>
                  <a:pt x="6191660" y="1862142"/>
                </a:cubicBezTo>
                <a:cubicBezTo>
                  <a:pt x="6414024" y="1862142"/>
                  <a:pt x="6622491" y="1923347"/>
                  <a:pt x="6801425" y="2030016"/>
                </a:cubicBezTo>
                <a:lnTo>
                  <a:pt x="6858000" y="2068909"/>
                </a:lnTo>
                <a:lnTo>
                  <a:pt x="6858000" y="2149553"/>
                </a:lnTo>
                <a:lnTo>
                  <a:pt x="6770163" y="2089567"/>
                </a:lnTo>
                <a:cubicBezTo>
                  <a:pt x="6601035" y="1989515"/>
                  <a:pt x="6403286" y="1932092"/>
                  <a:pt x="6191660" y="1932092"/>
                </a:cubicBezTo>
                <a:cubicBezTo>
                  <a:pt x="5768404" y="1932092"/>
                  <a:pt x="5400660" y="2161780"/>
                  <a:pt x="5206379" y="2502834"/>
                </a:cubicBezTo>
                <a:cubicBezTo>
                  <a:pt x="5303521" y="2565478"/>
                  <a:pt x="5393719" y="2642041"/>
                  <a:pt x="5476984" y="2718604"/>
                </a:cubicBezTo>
                <a:cubicBezTo>
                  <a:pt x="5470045" y="2711646"/>
                  <a:pt x="5470045" y="2704685"/>
                  <a:pt x="5463107" y="2704685"/>
                </a:cubicBezTo>
                <a:cubicBezTo>
                  <a:pt x="5594941" y="2433233"/>
                  <a:pt x="5872484" y="2252265"/>
                  <a:pt x="6191660" y="2252265"/>
                </a:cubicBezTo>
                <a:cubicBezTo>
                  <a:pt x="6431040" y="2252265"/>
                  <a:pt x="6647003" y="2354060"/>
                  <a:pt x="6795640" y="2519476"/>
                </a:cubicBezTo>
                <a:lnTo>
                  <a:pt x="6858000" y="2599431"/>
                </a:lnTo>
                <a:lnTo>
                  <a:pt x="6858000" y="2733877"/>
                </a:lnTo>
                <a:lnTo>
                  <a:pt x="6818348" y="2661442"/>
                </a:lnTo>
                <a:cubicBezTo>
                  <a:pt x="6684845" y="2454815"/>
                  <a:pt x="6450456" y="2321075"/>
                  <a:pt x="6189521" y="2321075"/>
                </a:cubicBezTo>
                <a:cubicBezTo>
                  <a:pt x="5891305" y="2321075"/>
                  <a:pt x="5634703" y="2495755"/>
                  <a:pt x="5509869" y="2754282"/>
                </a:cubicBezTo>
                <a:cubicBezTo>
                  <a:pt x="5600025" y="2845115"/>
                  <a:pt x="5683250" y="2942935"/>
                  <a:pt x="5759538" y="3047746"/>
                </a:cubicBezTo>
                <a:cubicBezTo>
                  <a:pt x="5773407" y="2817166"/>
                  <a:pt x="5960659" y="2635501"/>
                  <a:pt x="6189521" y="2635501"/>
                </a:cubicBezTo>
                <a:cubicBezTo>
                  <a:pt x="6418383" y="2635501"/>
                  <a:pt x="6605634" y="2817166"/>
                  <a:pt x="6619503" y="3047746"/>
                </a:cubicBezTo>
                <a:cubicBezTo>
                  <a:pt x="6657646" y="2995341"/>
                  <a:pt x="6697524" y="2944683"/>
                  <a:pt x="6739135" y="2895772"/>
                </a:cubicBezTo>
                <a:lnTo>
                  <a:pt x="6858000" y="2766436"/>
                </a:lnTo>
                <a:lnTo>
                  <a:pt x="6858000" y="2867669"/>
                </a:lnTo>
                <a:lnTo>
                  <a:pt x="6782228" y="2951225"/>
                </a:lnTo>
                <a:cubicBezTo>
                  <a:pt x="6509116" y="3282797"/>
                  <a:pt x="6344368" y="3708009"/>
                  <a:pt x="6344368" y="4171947"/>
                </a:cubicBezTo>
                <a:cubicBezTo>
                  <a:pt x="6344368" y="4171947"/>
                  <a:pt x="6344368" y="4171947"/>
                  <a:pt x="6274955" y="4171947"/>
                </a:cubicBezTo>
                <a:cubicBezTo>
                  <a:pt x="6274955" y="4074278"/>
                  <a:pt x="6281895" y="3983581"/>
                  <a:pt x="6295776" y="3892887"/>
                </a:cubicBezTo>
                <a:cubicBezTo>
                  <a:pt x="6261072" y="3899864"/>
                  <a:pt x="6226365" y="3899864"/>
                  <a:pt x="6191660" y="3899864"/>
                </a:cubicBezTo>
                <a:cubicBezTo>
                  <a:pt x="6156951" y="3899864"/>
                  <a:pt x="6122246" y="3899864"/>
                  <a:pt x="6087539" y="3892887"/>
                </a:cubicBezTo>
                <a:cubicBezTo>
                  <a:pt x="6101421" y="3983581"/>
                  <a:pt x="6108363" y="4074278"/>
                  <a:pt x="6108363" y="4171947"/>
                </a:cubicBezTo>
                <a:cubicBezTo>
                  <a:pt x="6108363" y="4171947"/>
                  <a:pt x="6108363" y="4171947"/>
                  <a:pt x="6038949" y="4171947"/>
                </a:cubicBezTo>
                <a:cubicBezTo>
                  <a:pt x="6038949" y="3111517"/>
                  <a:pt x="5178225" y="2253408"/>
                  <a:pt x="4130092" y="2253408"/>
                </a:cubicBezTo>
                <a:cubicBezTo>
                  <a:pt x="3075010" y="2253408"/>
                  <a:pt x="2221228" y="3111517"/>
                  <a:pt x="2221228" y="4171947"/>
                </a:cubicBezTo>
                <a:cubicBezTo>
                  <a:pt x="2221228" y="4171947"/>
                  <a:pt x="2221228" y="4171947"/>
                  <a:pt x="2151816" y="4171947"/>
                </a:cubicBezTo>
                <a:cubicBezTo>
                  <a:pt x="2151816" y="4074278"/>
                  <a:pt x="2158757" y="3983581"/>
                  <a:pt x="2172638" y="3892887"/>
                </a:cubicBezTo>
                <a:cubicBezTo>
                  <a:pt x="2137933" y="3899864"/>
                  <a:pt x="2103224" y="3899864"/>
                  <a:pt x="2061576" y="3899864"/>
                </a:cubicBezTo>
                <a:cubicBezTo>
                  <a:pt x="2026868" y="3899864"/>
                  <a:pt x="1992161" y="3899864"/>
                  <a:pt x="1957454" y="3892887"/>
                </a:cubicBezTo>
                <a:cubicBezTo>
                  <a:pt x="1971337" y="3983581"/>
                  <a:pt x="1978280" y="4074278"/>
                  <a:pt x="1978280" y="4171947"/>
                </a:cubicBezTo>
                <a:cubicBezTo>
                  <a:pt x="1978280" y="4171947"/>
                  <a:pt x="1978280" y="4171947"/>
                  <a:pt x="1908866" y="4171947"/>
                </a:cubicBezTo>
                <a:cubicBezTo>
                  <a:pt x="1908866" y="3111517"/>
                  <a:pt x="1055085" y="2253408"/>
                  <a:pt x="0" y="2253408"/>
                </a:cubicBezTo>
                <a:close/>
              </a:path>
            </a:pathLst>
          </a:custGeom>
          <a:gradFill>
            <a:gsLst>
              <a:gs pos="40000">
                <a:schemeClr val="accent1">
                  <a:alpha val="25000"/>
                </a:schemeClr>
              </a:gs>
              <a:gs pos="20000">
                <a:schemeClr val="accent1">
                  <a:alpha val="15000"/>
                </a:schemeClr>
              </a:gs>
              <a:gs pos="0">
                <a:schemeClr val="accent1">
                  <a:alpha val="5000"/>
                </a:schemeClr>
              </a:gs>
              <a:gs pos="60000">
                <a:schemeClr val="accent1">
                  <a:alpha val="35000"/>
                </a:schemeClr>
              </a:gs>
              <a:gs pos="80000">
                <a:schemeClr val="accent1">
                  <a:alpha val="45000"/>
                </a:scheme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7" t="3316" r="5517" b="6082"/>
          <a:stretch>
            <a:fillRect/>
          </a:stretch>
        </p:blipFill>
        <p:spPr>
          <a:xfrm>
            <a:off x="822484" y="1175016"/>
            <a:ext cx="4035265" cy="4507968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430768" y="5828641"/>
            <a:ext cx="1903242" cy="1903242"/>
            <a:chOff x="4019550" y="500204"/>
            <a:chExt cx="1562100" cy="1562100"/>
          </a:xfrm>
        </p:grpSpPr>
        <p:sp>
          <p:nvSpPr>
            <p:cNvPr id="8" name="Oval 7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9872012" y="-1019593"/>
            <a:ext cx="2119075" cy="2119075"/>
            <a:chOff x="4019550" y="500204"/>
            <a:chExt cx="1562100" cy="1562100"/>
          </a:xfrm>
        </p:grpSpPr>
        <p:sp>
          <p:nvSpPr>
            <p:cNvPr id="30" name="Oval 29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01" r="10401"/>
          <a:stretch>
            <a:fillRect/>
          </a:stretch>
        </p:blipFill>
        <p:spPr>
          <a:xfrm>
            <a:off x="1200150" y="1544638"/>
            <a:ext cx="3230563" cy="2719387"/>
          </a:xfrm>
        </p:spPr>
      </p:pic>
      <p:grpSp>
        <p:nvGrpSpPr>
          <p:cNvPr id="34" name="Group 12"/>
          <p:cNvGrpSpPr/>
          <p:nvPr/>
        </p:nvGrpSpPr>
        <p:grpSpPr>
          <a:xfrm>
            <a:off x="3864115" y="3842600"/>
            <a:ext cx="1293752" cy="1293752"/>
            <a:chOff x="4246764" y="3936826"/>
            <a:chExt cx="1739900" cy="1739900"/>
          </a:xfrm>
        </p:grpSpPr>
        <p:sp>
          <p:nvSpPr>
            <p:cNvPr id="35" name="Oval 10"/>
            <p:cNvSpPr/>
            <p:nvPr/>
          </p:nvSpPr>
          <p:spPr>
            <a:xfrm>
              <a:off x="4246764" y="3936826"/>
              <a:ext cx="1739900" cy="1739900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Freeform: Shape 11"/>
            <p:cNvSpPr/>
            <p:nvPr/>
          </p:nvSpPr>
          <p:spPr bwMode="auto">
            <a:xfrm>
              <a:off x="4735843" y="4425037"/>
              <a:ext cx="761742" cy="763478"/>
            </a:xfrm>
            <a:custGeom>
              <a:avLst/>
              <a:gdLst>
                <a:gd name="connsiteX0" fmla="*/ 223758 w 584200"/>
                <a:gd name="connsiteY0" fmla="*/ 544256 h 585531"/>
                <a:gd name="connsiteX1" fmla="*/ 365205 w 584200"/>
                <a:gd name="connsiteY1" fmla="*/ 544256 h 585531"/>
                <a:gd name="connsiteX2" fmla="*/ 370444 w 584200"/>
                <a:gd name="connsiteY2" fmla="*/ 551995 h 585531"/>
                <a:gd name="connsiteX3" fmla="*/ 294482 w 584200"/>
                <a:gd name="connsiteY3" fmla="*/ 585531 h 585531"/>
                <a:gd name="connsiteX4" fmla="*/ 218520 w 584200"/>
                <a:gd name="connsiteY4" fmla="*/ 551995 h 585531"/>
                <a:gd name="connsiteX5" fmla="*/ 223758 w 584200"/>
                <a:gd name="connsiteY5" fmla="*/ 544256 h 585531"/>
                <a:gd name="connsiteX6" fmla="*/ 373045 w 584200"/>
                <a:gd name="connsiteY6" fmla="*/ 187475 h 585531"/>
                <a:gd name="connsiteX7" fmla="*/ 354780 w 584200"/>
                <a:gd name="connsiteY7" fmla="*/ 194312 h 585531"/>
                <a:gd name="connsiteX8" fmla="*/ 284328 w 584200"/>
                <a:gd name="connsiteY8" fmla="*/ 262029 h 585531"/>
                <a:gd name="connsiteX9" fmla="*/ 250406 w 584200"/>
                <a:gd name="connsiteY9" fmla="*/ 262029 h 585531"/>
                <a:gd name="connsiteX10" fmla="*/ 234750 w 584200"/>
                <a:gd name="connsiteY10" fmla="*/ 246402 h 585531"/>
                <a:gd name="connsiteX11" fmla="*/ 200829 w 584200"/>
                <a:gd name="connsiteY11" fmla="*/ 246402 h 585531"/>
                <a:gd name="connsiteX12" fmla="*/ 190391 w 584200"/>
                <a:gd name="connsiteY12" fmla="*/ 256820 h 585531"/>
                <a:gd name="connsiteX13" fmla="*/ 190391 w 584200"/>
                <a:gd name="connsiteY13" fmla="*/ 290679 h 585531"/>
                <a:gd name="connsiteX14" fmla="*/ 226922 w 584200"/>
                <a:gd name="connsiteY14" fmla="*/ 327142 h 585531"/>
                <a:gd name="connsiteX15" fmla="*/ 307812 w 584200"/>
                <a:gd name="connsiteY15" fmla="*/ 327142 h 585531"/>
                <a:gd name="connsiteX16" fmla="*/ 399139 w 584200"/>
                <a:gd name="connsiteY16" fmla="*/ 238589 h 585531"/>
                <a:gd name="connsiteX17" fmla="*/ 399139 w 584200"/>
                <a:gd name="connsiteY17" fmla="*/ 204730 h 585531"/>
                <a:gd name="connsiteX18" fmla="*/ 391311 w 584200"/>
                <a:gd name="connsiteY18" fmla="*/ 194312 h 585531"/>
                <a:gd name="connsiteX19" fmla="*/ 373045 w 584200"/>
                <a:gd name="connsiteY19" fmla="*/ 187475 h 585531"/>
                <a:gd name="connsiteX20" fmla="*/ 305140 w 584200"/>
                <a:gd name="connsiteY20" fmla="*/ 207 h 585531"/>
                <a:gd name="connsiteX21" fmla="*/ 503351 w 584200"/>
                <a:gd name="connsiteY21" fmla="*/ 217109 h 585531"/>
                <a:gd name="connsiteX22" fmla="*/ 503351 w 584200"/>
                <a:gd name="connsiteY22" fmla="*/ 282441 h 585531"/>
                <a:gd name="connsiteX23" fmla="*/ 568552 w 584200"/>
                <a:gd name="connsiteY23" fmla="*/ 447077 h 585531"/>
                <a:gd name="connsiteX24" fmla="*/ 576376 w 584200"/>
                <a:gd name="connsiteY24" fmla="*/ 454917 h 585531"/>
                <a:gd name="connsiteX25" fmla="*/ 584200 w 584200"/>
                <a:gd name="connsiteY25" fmla="*/ 473210 h 585531"/>
                <a:gd name="connsiteX26" fmla="*/ 584200 w 584200"/>
                <a:gd name="connsiteY26" fmla="*/ 481050 h 585531"/>
                <a:gd name="connsiteX27" fmla="*/ 558120 w 584200"/>
                <a:gd name="connsiteY27" fmla="*/ 504569 h 585531"/>
                <a:gd name="connsiteX28" fmla="*/ 26080 w 584200"/>
                <a:gd name="connsiteY28" fmla="*/ 499343 h 585531"/>
                <a:gd name="connsiteX29" fmla="*/ 0 w 584200"/>
                <a:gd name="connsiteY29" fmla="*/ 473210 h 585531"/>
                <a:gd name="connsiteX30" fmla="*/ 0 w 584200"/>
                <a:gd name="connsiteY30" fmla="*/ 467983 h 585531"/>
                <a:gd name="connsiteX31" fmla="*/ 7824 w 584200"/>
                <a:gd name="connsiteY31" fmla="*/ 449691 h 585531"/>
                <a:gd name="connsiteX32" fmla="*/ 15648 w 584200"/>
                <a:gd name="connsiteY32" fmla="*/ 441851 h 585531"/>
                <a:gd name="connsiteX33" fmla="*/ 86065 w 584200"/>
                <a:gd name="connsiteY33" fmla="*/ 277215 h 585531"/>
                <a:gd name="connsiteX34" fmla="*/ 86065 w 584200"/>
                <a:gd name="connsiteY34" fmla="*/ 206656 h 585531"/>
                <a:gd name="connsiteX35" fmla="*/ 305140 w 584200"/>
                <a:gd name="connsiteY35" fmla="*/ 207 h 585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84200" h="585531">
                  <a:moveTo>
                    <a:pt x="223758" y="544256"/>
                  </a:moveTo>
                  <a:cubicBezTo>
                    <a:pt x="223758" y="544256"/>
                    <a:pt x="223758" y="544256"/>
                    <a:pt x="365205" y="544256"/>
                  </a:cubicBezTo>
                  <a:cubicBezTo>
                    <a:pt x="370444" y="544256"/>
                    <a:pt x="373063" y="549416"/>
                    <a:pt x="370444" y="551995"/>
                  </a:cubicBezTo>
                  <a:cubicBezTo>
                    <a:pt x="352108" y="572633"/>
                    <a:pt x="323295" y="585531"/>
                    <a:pt x="294482" y="585531"/>
                  </a:cubicBezTo>
                  <a:cubicBezTo>
                    <a:pt x="265669" y="585531"/>
                    <a:pt x="236855" y="572633"/>
                    <a:pt x="218520" y="551995"/>
                  </a:cubicBezTo>
                  <a:cubicBezTo>
                    <a:pt x="215900" y="549416"/>
                    <a:pt x="218520" y="544256"/>
                    <a:pt x="223758" y="544256"/>
                  </a:cubicBezTo>
                  <a:close/>
                  <a:moveTo>
                    <a:pt x="373045" y="187475"/>
                  </a:moveTo>
                  <a:cubicBezTo>
                    <a:pt x="366522" y="187150"/>
                    <a:pt x="359999" y="189103"/>
                    <a:pt x="354780" y="194312"/>
                  </a:cubicBezTo>
                  <a:cubicBezTo>
                    <a:pt x="354780" y="194312"/>
                    <a:pt x="354780" y="194312"/>
                    <a:pt x="284328" y="262029"/>
                  </a:cubicBezTo>
                  <a:cubicBezTo>
                    <a:pt x="276500" y="272447"/>
                    <a:pt x="260844" y="272447"/>
                    <a:pt x="250406" y="262029"/>
                  </a:cubicBezTo>
                  <a:cubicBezTo>
                    <a:pt x="250406" y="262029"/>
                    <a:pt x="250406" y="262029"/>
                    <a:pt x="234750" y="246402"/>
                  </a:cubicBezTo>
                  <a:cubicBezTo>
                    <a:pt x="226922" y="238589"/>
                    <a:pt x="211266" y="238589"/>
                    <a:pt x="200829" y="246402"/>
                  </a:cubicBezTo>
                  <a:cubicBezTo>
                    <a:pt x="200829" y="246402"/>
                    <a:pt x="200829" y="246402"/>
                    <a:pt x="190391" y="256820"/>
                  </a:cubicBezTo>
                  <a:cubicBezTo>
                    <a:pt x="182563" y="264634"/>
                    <a:pt x="182563" y="280261"/>
                    <a:pt x="190391" y="290679"/>
                  </a:cubicBezTo>
                  <a:cubicBezTo>
                    <a:pt x="190391" y="290679"/>
                    <a:pt x="190391" y="290679"/>
                    <a:pt x="226922" y="327142"/>
                  </a:cubicBezTo>
                  <a:cubicBezTo>
                    <a:pt x="250406" y="350582"/>
                    <a:pt x="284328" y="350582"/>
                    <a:pt x="307812" y="327142"/>
                  </a:cubicBezTo>
                  <a:cubicBezTo>
                    <a:pt x="307812" y="327142"/>
                    <a:pt x="307812" y="327142"/>
                    <a:pt x="399139" y="238589"/>
                  </a:cubicBezTo>
                  <a:cubicBezTo>
                    <a:pt x="409576" y="230775"/>
                    <a:pt x="409576" y="215148"/>
                    <a:pt x="399139" y="204730"/>
                  </a:cubicBezTo>
                  <a:cubicBezTo>
                    <a:pt x="399139" y="204730"/>
                    <a:pt x="399139" y="204730"/>
                    <a:pt x="391311" y="194312"/>
                  </a:cubicBezTo>
                  <a:cubicBezTo>
                    <a:pt x="386092" y="190406"/>
                    <a:pt x="379569" y="187801"/>
                    <a:pt x="373045" y="187475"/>
                  </a:cubicBezTo>
                  <a:close/>
                  <a:moveTo>
                    <a:pt x="305140" y="207"/>
                  </a:moveTo>
                  <a:cubicBezTo>
                    <a:pt x="417286" y="5434"/>
                    <a:pt x="505959" y="102125"/>
                    <a:pt x="503351" y="217109"/>
                  </a:cubicBezTo>
                  <a:cubicBezTo>
                    <a:pt x="503351" y="217109"/>
                    <a:pt x="503351" y="217109"/>
                    <a:pt x="503351" y="282441"/>
                  </a:cubicBezTo>
                  <a:cubicBezTo>
                    <a:pt x="503351" y="345160"/>
                    <a:pt x="526823" y="402652"/>
                    <a:pt x="568552" y="447077"/>
                  </a:cubicBezTo>
                  <a:lnTo>
                    <a:pt x="576376" y="454917"/>
                  </a:lnTo>
                  <a:cubicBezTo>
                    <a:pt x="581592" y="460144"/>
                    <a:pt x="584200" y="467983"/>
                    <a:pt x="584200" y="473210"/>
                  </a:cubicBezTo>
                  <a:cubicBezTo>
                    <a:pt x="584200" y="473210"/>
                    <a:pt x="584200" y="473210"/>
                    <a:pt x="584200" y="481050"/>
                  </a:cubicBezTo>
                  <a:cubicBezTo>
                    <a:pt x="584200" y="494116"/>
                    <a:pt x="573768" y="504569"/>
                    <a:pt x="558120" y="504569"/>
                  </a:cubicBezTo>
                  <a:cubicBezTo>
                    <a:pt x="558120" y="504569"/>
                    <a:pt x="558120" y="504569"/>
                    <a:pt x="26080" y="499343"/>
                  </a:cubicBezTo>
                  <a:cubicBezTo>
                    <a:pt x="10432" y="499343"/>
                    <a:pt x="0" y="486276"/>
                    <a:pt x="0" y="473210"/>
                  </a:cubicBezTo>
                  <a:cubicBezTo>
                    <a:pt x="0" y="473210"/>
                    <a:pt x="0" y="473210"/>
                    <a:pt x="0" y="467983"/>
                  </a:cubicBezTo>
                  <a:cubicBezTo>
                    <a:pt x="0" y="460144"/>
                    <a:pt x="2608" y="454917"/>
                    <a:pt x="7824" y="449691"/>
                  </a:cubicBezTo>
                  <a:cubicBezTo>
                    <a:pt x="7824" y="449691"/>
                    <a:pt x="7824" y="449691"/>
                    <a:pt x="15648" y="441851"/>
                  </a:cubicBezTo>
                  <a:cubicBezTo>
                    <a:pt x="59985" y="397425"/>
                    <a:pt x="86065" y="339933"/>
                    <a:pt x="86065" y="277215"/>
                  </a:cubicBezTo>
                  <a:cubicBezTo>
                    <a:pt x="86065" y="277215"/>
                    <a:pt x="86065" y="277215"/>
                    <a:pt x="86065" y="206656"/>
                  </a:cubicBezTo>
                  <a:cubicBezTo>
                    <a:pt x="88673" y="89059"/>
                    <a:pt x="185171" y="-5019"/>
                    <a:pt x="305140" y="2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7" name="矩形: 圆角 36"/>
          <p:cNvSpPr/>
          <p:nvPr/>
        </p:nvSpPr>
        <p:spPr>
          <a:xfrm>
            <a:off x="8666316" y="5081539"/>
            <a:ext cx="1496595" cy="329300"/>
          </a:xfrm>
          <a:prstGeom prst="roundRect">
            <a:avLst>
              <a:gd name="adj" fmla="val 26269"/>
            </a:avLst>
          </a:prstGeom>
          <a:solidFill>
            <a:srgbClr val="E4831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8" name="矩形: 圆角 37"/>
          <p:cNvSpPr/>
          <p:nvPr/>
        </p:nvSpPr>
        <p:spPr>
          <a:xfrm>
            <a:off x="10507845" y="50862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2020.4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5334964" y="2327972"/>
            <a:ext cx="6740771" cy="1410460"/>
            <a:chOff x="1213146" y="2658172"/>
            <a:chExt cx="6740771" cy="1410460"/>
          </a:xfrm>
        </p:grpSpPr>
        <p:sp>
          <p:nvSpPr>
            <p:cNvPr id="40" name="矩形 39"/>
            <p:cNvSpPr/>
            <p:nvPr/>
          </p:nvSpPr>
          <p:spPr bwMode="auto">
            <a:xfrm>
              <a:off x="1213146" y="2658172"/>
              <a:ext cx="6740771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en-US" altLang="zh-CN" sz="4800" b="1" kern="100" dirty="0">
                  <a:cs typeface="+mn-ea"/>
                  <a:sym typeface="+mn-lt"/>
                </a:rPr>
                <a:t>24.1.2 </a:t>
              </a:r>
              <a:r>
                <a:rPr lang="zh-CN" altLang="en-US" sz="4800" b="1" kern="100" dirty="0">
                  <a:cs typeface="+mn-ea"/>
                  <a:sym typeface="+mn-lt"/>
                </a:rPr>
                <a:t>垂直于弦的直径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41875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数学九年级上册</a:t>
              </a:r>
            </a:p>
          </p:txBody>
        </p:sp>
        <p:cxnSp>
          <p:nvCxnSpPr>
            <p:cNvPr id="42" name="直接连接符 41"/>
            <p:cNvCxnSpPr/>
            <p:nvPr/>
          </p:nvCxnSpPr>
          <p:spPr>
            <a:xfrm>
              <a:off x="3371182" y="3577843"/>
              <a:ext cx="417030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3" name="矩形 42"/>
          <p:cNvSpPr/>
          <p:nvPr/>
        </p:nvSpPr>
        <p:spPr bwMode="auto">
          <a:xfrm>
            <a:off x="9167108" y="1863756"/>
            <a:ext cx="24961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第二十四章 圆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6705225" y="37773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3" grpId="0"/>
      <p:bldP spid="4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742921" y="1182857"/>
            <a:ext cx="10984131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2400" dirty="0">
                <a:cs typeface="+mn-ea"/>
                <a:sym typeface="+mn-lt"/>
              </a:rPr>
              <a:t>     1400</a:t>
            </a:r>
            <a:r>
              <a:rPr lang="zh-CN" altLang="en-US" sz="2400" dirty="0">
                <a:cs typeface="+mn-ea"/>
                <a:sym typeface="+mn-lt"/>
              </a:rPr>
              <a:t>多年前</a:t>
            </a:r>
            <a:r>
              <a:rPr lang="en-US" altLang="zh-CN" sz="2400" dirty="0">
                <a:cs typeface="+mn-ea"/>
                <a:sym typeface="+mn-lt"/>
              </a:rPr>
              <a:t>,</a:t>
            </a:r>
            <a:r>
              <a:rPr lang="zh-CN" altLang="en-US" sz="2400" dirty="0">
                <a:cs typeface="+mn-ea"/>
                <a:sym typeface="+mn-lt"/>
              </a:rPr>
              <a:t>我国隋朝建的赵州石拱桥</a:t>
            </a:r>
            <a:r>
              <a:rPr lang="en-US" altLang="zh-CN" sz="2400" dirty="0">
                <a:cs typeface="+mn-ea"/>
                <a:sym typeface="+mn-lt"/>
              </a:rPr>
              <a:t>(</a:t>
            </a:r>
            <a:r>
              <a:rPr lang="zh-CN" altLang="en-US" sz="2400" dirty="0">
                <a:cs typeface="+mn-ea"/>
                <a:sym typeface="+mn-lt"/>
              </a:rPr>
              <a:t>如图</a:t>
            </a:r>
            <a:r>
              <a:rPr lang="en-US" altLang="zh-CN" sz="2400" dirty="0">
                <a:cs typeface="+mn-ea"/>
                <a:sym typeface="+mn-lt"/>
              </a:rPr>
              <a:t>)</a:t>
            </a:r>
            <a:r>
              <a:rPr lang="zh-CN" altLang="en-US" sz="2400" dirty="0">
                <a:cs typeface="+mn-ea"/>
                <a:sym typeface="+mn-lt"/>
              </a:rPr>
              <a:t>的桥拱是圆弧形</a:t>
            </a:r>
            <a:r>
              <a:rPr lang="en-US" altLang="zh-CN" sz="2400" dirty="0">
                <a:cs typeface="+mn-ea"/>
                <a:sym typeface="+mn-lt"/>
              </a:rPr>
              <a:t>,</a:t>
            </a:r>
            <a:r>
              <a:rPr lang="zh-CN" altLang="en-US" sz="2400" dirty="0">
                <a:cs typeface="+mn-ea"/>
                <a:sym typeface="+mn-lt"/>
              </a:rPr>
              <a:t>它的跨度</a:t>
            </a:r>
            <a:r>
              <a:rPr lang="en-US" altLang="zh-CN" sz="2400" dirty="0">
                <a:cs typeface="+mn-ea"/>
                <a:sym typeface="+mn-lt"/>
              </a:rPr>
              <a:t>(</a:t>
            </a:r>
            <a:r>
              <a:rPr lang="zh-CN" altLang="en-US" sz="2400" dirty="0">
                <a:cs typeface="+mn-ea"/>
                <a:sym typeface="+mn-lt"/>
              </a:rPr>
              <a:t>弧所对是弦的长</a:t>
            </a:r>
            <a:r>
              <a:rPr lang="en-US" altLang="zh-CN" sz="2400" dirty="0">
                <a:cs typeface="+mn-ea"/>
                <a:sym typeface="+mn-lt"/>
              </a:rPr>
              <a:t>)</a:t>
            </a:r>
            <a:r>
              <a:rPr lang="zh-CN" altLang="en-US" sz="2400" dirty="0">
                <a:cs typeface="+mn-ea"/>
                <a:sym typeface="+mn-lt"/>
              </a:rPr>
              <a:t>为 </a:t>
            </a:r>
            <a:r>
              <a:rPr lang="en-US" altLang="zh-CN" sz="2400" dirty="0">
                <a:cs typeface="+mn-ea"/>
                <a:sym typeface="+mn-lt"/>
              </a:rPr>
              <a:t>37m,</a:t>
            </a:r>
            <a:r>
              <a:rPr lang="zh-CN" altLang="en-US" sz="2400" dirty="0">
                <a:cs typeface="+mn-ea"/>
                <a:sym typeface="+mn-lt"/>
              </a:rPr>
              <a:t>拱高为</a:t>
            </a:r>
            <a:r>
              <a:rPr lang="en-US" altLang="zh-CN" sz="2400" dirty="0">
                <a:cs typeface="+mn-ea"/>
                <a:sym typeface="+mn-lt"/>
              </a:rPr>
              <a:t>7.23m,</a:t>
            </a:r>
            <a:r>
              <a:rPr lang="zh-CN" altLang="en-US" sz="2400" dirty="0">
                <a:cs typeface="+mn-ea"/>
                <a:sym typeface="+mn-lt"/>
              </a:rPr>
              <a:t>求桥拱的半径</a:t>
            </a:r>
            <a:r>
              <a:rPr lang="en-US" altLang="zh-CN" sz="2400" dirty="0">
                <a:cs typeface="+mn-ea"/>
                <a:sym typeface="+mn-lt"/>
              </a:rPr>
              <a:t>(</a:t>
            </a:r>
            <a:r>
              <a:rPr lang="zh-CN" altLang="en-US" sz="2400" dirty="0">
                <a:cs typeface="+mn-ea"/>
                <a:sym typeface="+mn-lt"/>
              </a:rPr>
              <a:t>精确到</a:t>
            </a:r>
            <a:r>
              <a:rPr lang="en-US" altLang="zh-CN" sz="2400" dirty="0">
                <a:cs typeface="+mn-ea"/>
                <a:sym typeface="+mn-lt"/>
              </a:rPr>
              <a:t>0.1m).</a:t>
            </a:r>
            <a:endParaRPr lang="zh-CN" altLang="en-US" sz="2400" dirty="0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5791" y="2686887"/>
            <a:ext cx="3899657" cy="2642291"/>
          </a:xfrm>
          <a:prstGeom prst="rect">
            <a:avLst/>
          </a:prstGeom>
        </p:spPr>
      </p:pic>
      <p:grpSp>
        <p:nvGrpSpPr>
          <p:cNvPr id="19" name="组合 18"/>
          <p:cNvGrpSpPr/>
          <p:nvPr/>
        </p:nvGrpSpPr>
        <p:grpSpPr>
          <a:xfrm>
            <a:off x="4850221" y="2311524"/>
            <a:ext cx="7073143" cy="2394089"/>
            <a:chOff x="3637665" y="1733643"/>
            <a:chExt cx="5304857" cy="1795567"/>
          </a:xfrm>
        </p:grpSpPr>
        <p:sp>
          <p:nvSpPr>
            <p:cNvPr id="11" name="矩形 10"/>
            <p:cNvSpPr/>
            <p:nvPr/>
          </p:nvSpPr>
          <p:spPr>
            <a:xfrm>
              <a:off x="3637665" y="1841103"/>
              <a:ext cx="5304857" cy="1688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>
                <a:lnSpc>
                  <a:spcPct val="150000"/>
                </a:lnSpc>
              </a:pPr>
              <a:r>
                <a:rPr lang="zh-CN" altLang="en-US" sz="2400" dirty="0">
                  <a:cs typeface="+mn-ea"/>
                  <a:sym typeface="+mn-lt"/>
                </a:rPr>
                <a:t>解：用</a:t>
              </a:r>
              <a:r>
                <a:rPr lang="en-US" altLang="zh-CN" sz="2400" dirty="0">
                  <a:cs typeface="+mn-ea"/>
                  <a:sym typeface="+mn-lt"/>
                </a:rPr>
                <a:t>AB</a:t>
              </a:r>
              <a:r>
                <a:rPr lang="zh-CN" altLang="en-US" sz="2400" dirty="0">
                  <a:cs typeface="+mn-ea"/>
                  <a:sym typeface="+mn-lt"/>
                </a:rPr>
                <a:t>表示主桥拱，设</a:t>
              </a:r>
              <a:r>
                <a:rPr lang="en-US" altLang="zh-CN" sz="2400" dirty="0">
                  <a:cs typeface="+mn-ea"/>
                  <a:sym typeface="+mn-lt"/>
                </a:rPr>
                <a:t>AB</a:t>
              </a:r>
              <a:r>
                <a:rPr lang="zh-CN" altLang="en-US" sz="2400" dirty="0">
                  <a:cs typeface="+mn-ea"/>
                  <a:sym typeface="+mn-lt"/>
                </a:rPr>
                <a:t>所在圆的圆心为</a:t>
              </a:r>
              <a:r>
                <a:rPr lang="en-US" altLang="zh-CN" sz="2400" dirty="0">
                  <a:cs typeface="+mn-ea"/>
                  <a:sym typeface="+mn-lt"/>
                </a:rPr>
                <a:t>O</a:t>
              </a:r>
              <a:r>
                <a:rPr lang="zh-CN" altLang="en-US" sz="2400" dirty="0">
                  <a:cs typeface="+mn-ea"/>
                  <a:sym typeface="+mn-lt"/>
                </a:rPr>
                <a:t>，半径为</a:t>
              </a:r>
              <a:r>
                <a:rPr lang="en-US" altLang="zh-CN" sz="2400" dirty="0">
                  <a:cs typeface="+mn-ea"/>
                  <a:sym typeface="+mn-lt"/>
                </a:rPr>
                <a:t>R</a:t>
              </a:r>
              <a:r>
                <a:rPr lang="zh-CN" altLang="en-US" sz="2400" dirty="0">
                  <a:cs typeface="+mn-ea"/>
                  <a:sym typeface="+mn-lt"/>
                </a:rPr>
                <a:t>．经过圆心</a:t>
              </a:r>
              <a:r>
                <a:rPr lang="en-US" altLang="zh-CN" sz="2400" dirty="0">
                  <a:cs typeface="+mn-ea"/>
                  <a:sym typeface="+mn-lt"/>
                </a:rPr>
                <a:t>O</a:t>
              </a:r>
              <a:r>
                <a:rPr lang="zh-CN" altLang="en-US" sz="2400" dirty="0">
                  <a:cs typeface="+mn-ea"/>
                  <a:sym typeface="+mn-lt"/>
                </a:rPr>
                <a:t>作弦</a:t>
              </a:r>
              <a:r>
                <a:rPr lang="en-US" altLang="zh-CN" sz="2400" dirty="0">
                  <a:cs typeface="+mn-ea"/>
                  <a:sym typeface="+mn-lt"/>
                </a:rPr>
                <a:t>AB</a:t>
              </a:r>
              <a:r>
                <a:rPr lang="zh-CN" altLang="en-US" sz="2400" dirty="0">
                  <a:cs typeface="+mn-ea"/>
                  <a:sym typeface="+mn-lt"/>
                </a:rPr>
                <a:t>的垂线</a:t>
              </a:r>
              <a:r>
                <a:rPr lang="en-US" altLang="zh-CN" sz="2400" dirty="0">
                  <a:cs typeface="+mn-ea"/>
                  <a:sym typeface="+mn-lt"/>
                </a:rPr>
                <a:t>OC</a:t>
              </a:r>
              <a:r>
                <a:rPr lang="zh-CN" altLang="en-US" sz="2400" dirty="0">
                  <a:cs typeface="+mn-ea"/>
                  <a:sym typeface="+mn-lt"/>
                </a:rPr>
                <a:t>，</a:t>
              </a:r>
              <a:r>
                <a:rPr lang="en-US" altLang="zh-CN" sz="2400" dirty="0">
                  <a:cs typeface="+mn-ea"/>
                  <a:sym typeface="+mn-lt"/>
                </a:rPr>
                <a:t>D</a:t>
              </a:r>
              <a:r>
                <a:rPr lang="zh-CN" altLang="en-US" sz="2400" dirty="0">
                  <a:cs typeface="+mn-ea"/>
                  <a:sym typeface="+mn-lt"/>
                </a:rPr>
                <a:t>为垂足，</a:t>
              </a:r>
              <a:r>
                <a:rPr lang="en-US" altLang="zh-CN" sz="2400" dirty="0">
                  <a:cs typeface="+mn-ea"/>
                  <a:sym typeface="+mn-lt"/>
                </a:rPr>
                <a:t>OC</a:t>
              </a:r>
              <a:r>
                <a:rPr lang="zh-CN" altLang="en-US" sz="2400" dirty="0">
                  <a:cs typeface="+mn-ea"/>
                  <a:sym typeface="+mn-lt"/>
                </a:rPr>
                <a:t>与</a:t>
              </a:r>
              <a:r>
                <a:rPr lang="en-US" altLang="zh-CN" sz="2400" dirty="0">
                  <a:cs typeface="+mn-ea"/>
                  <a:sym typeface="+mn-lt"/>
                </a:rPr>
                <a:t>AB</a:t>
              </a:r>
              <a:r>
                <a:rPr lang="zh-CN" altLang="en-US" sz="2400" dirty="0">
                  <a:cs typeface="+mn-ea"/>
                  <a:sym typeface="+mn-lt"/>
                </a:rPr>
                <a:t>相交于点</a:t>
              </a:r>
              <a:r>
                <a:rPr lang="en-US" altLang="zh-CN" sz="2400" dirty="0">
                  <a:cs typeface="+mn-ea"/>
                  <a:sym typeface="+mn-lt"/>
                </a:rPr>
                <a:t>D</a:t>
              </a:r>
              <a:r>
                <a:rPr lang="zh-CN" altLang="en-US" sz="2400" dirty="0">
                  <a:cs typeface="+mn-ea"/>
                  <a:sym typeface="+mn-lt"/>
                </a:rPr>
                <a:t>，根据前面的结论，</a:t>
              </a:r>
              <a:r>
                <a:rPr lang="en-US" altLang="zh-CN" sz="2400" dirty="0">
                  <a:cs typeface="+mn-ea"/>
                  <a:sym typeface="+mn-lt"/>
                </a:rPr>
                <a:t>D</a:t>
              </a:r>
              <a:r>
                <a:rPr lang="zh-CN" altLang="en-US" sz="2400" dirty="0">
                  <a:cs typeface="+mn-ea"/>
                  <a:sym typeface="+mn-lt"/>
                </a:rPr>
                <a:t>是</a:t>
              </a:r>
              <a:r>
                <a:rPr lang="en-US" altLang="zh-CN" sz="2400" dirty="0">
                  <a:cs typeface="+mn-ea"/>
                  <a:sym typeface="+mn-lt"/>
                </a:rPr>
                <a:t>AB </a:t>
              </a:r>
              <a:r>
                <a:rPr lang="zh-CN" altLang="en-US" sz="2400" dirty="0">
                  <a:cs typeface="+mn-ea"/>
                  <a:sym typeface="+mn-lt"/>
                </a:rPr>
                <a:t>的中点，</a:t>
              </a:r>
              <a:r>
                <a:rPr lang="en-US" altLang="zh-CN" sz="2400" dirty="0">
                  <a:cs typeface="+mn-ea"/>
                  <a:sym typeface="+mn-lt"/>
                </a:rPr>
                <a:t>C</a:t>
              </a:r>
              <a:r>
                <a:rPr lang="zh-CN" altLang="en-US" sz="2400" dirty="0">
                  <a:cs typeface="+mn-ea"/>
                  <a:sym typeface="+mn-lt"/>
                </a:rPr>
                <a:t>是</a:t>
              </a:r>
              <a:r>
                <a:rPr lang="en-US" altLang="zh-CN" sz="2400" dirty="0">
                  <a:cs typeface="+mn-ea"/>
                  <a:sym typeface="+mn-lt"/>
                </a:rPr>
                <a:t>AB</a:t>
              </a:r>
              <a:r>
                <a:rPr lang="zh-CN" altLang="en-US" sz="2400" dirty="0">
                  <a:cs typeface="+mn-ea"/>
                  <a:sym typeface="+mn-lt"/>
                </a:rPr>
                <a:t>的中点，</a:t>
              </a:r>
              <a:r>
                <a:rPr lang="en-US" altLang="zh-CN" sz="2400" dirty="0">
                  <a:cs typeface="+mn-ea"/>
                  <a:sym typeface="+mn-lt"/>
                </a:rPr>
                <a:t>CD</a:t>
              </a:r>
              <a:r>
                <a:rPr lang="zh-CN" altLang="en-US" sz="2400" dirty="0">
                  <a:cs typeface="+mn-ea"/>
                  <a:sym typeface="+mn-lt"/>
                </a:rPr>
                <a:t>就是拱高．</a:t>
              </a:r>
            </a:p>
          </p:txBody>
        </p:sp>
        <p:sp>
          <p:nvSpPr>
            <p:cNvPr id="14" name="Text Box 18"/>
            <p:cNvSpPr txBox="1">
              <a:spLocks noChangeArrowheads="1"/>
            </p:cNvSpPr>
            <p:nvPr/>
          </p:nvSpPr>
          <p:spPr bwMode="auto">
            <a:xfrm>
              <a:off x="4333985" y="1733643"/>
              <a:ext cx="342254" cy="315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50000"/>
                </a:spcBef>
              </a:pPr>
              <a:r>
                <a:rPr lang="zh-CN" altLang="en-US" sz="2135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⌒</a:t>
              </a:r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6142681" y="1733643"/>
              <a:ext cx="342254" cy="315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50000"/>
                </a:spcBef>
              </a:pPr>
              <a:r>
                <a:rPr lang="zh-CN" altLang="en-US" sz="2135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⌒</a:t>
              </a:r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5947839" y="2148947"/>
              <a:ext cx="342254" cy="315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50000"/>
                </a:spcBef>
              </a:pPr>
              <a:r>
                <a:rPr lang="zh-CN" altLang="en-US" sz="2135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⌒</a:t>
              </a: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7526083" y="2571750"/>
              <a:ext cx="342254" cy="315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50000"/>
                </a:spcBef>
              </a:pPr>
              <a:r>
                <a:rPr lang="zh-CN" altLang="en-US" sz="2135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⌒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3991731" y="2991603"/>
              <a:ext cx="342254" cy="315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50000"/>
                </a:spcBef>
              </a:pPr>
              <a:r>
                <a:rPr lang="zh-CN" altLang="en-US" sz="2135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⌒</a:t>
              </a:r>
            </a:p>
          </p:txBody>
        </p:sp>
      </p:grpSp>
      <p:sp>
        <p:nvSpPr>
          <p:cNvPr id="12" name="右大括号 11"/>
          <p:cNvSpPr/>
          <p:nvPr/>
        </p:nvSpPr>
        <p:spPr>
          <a:xfrm rot="16200000">
            <a:off x="2700333" y="1746383"/>
            <a:ext cx="309967" cy="3171147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0" name="右大括号 19"/>
          <p:cNvSpPr/>
          <p:nvPr/>
        </p:nvSpPr>
        <p:spPr>
          <a:xfrm rot="16200000">
            <a:off x="1889259" y="2856815"/>
            <a:ext cx="309967" cy="1548993"/>
          </a:xfrm>
          <a:prstGeom prst="rightBrace">
            <a:avLst>
              <a:gd name="adj1" fmla="val 8333"/>
              <a:gd name="adj2" fmla="val 49333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1" name="右大括号 20"/>
          <p:cNvSpPr/>
          <p:nvPr/>
        </p:nvSpPr>
        <p:spPr>
          <a:xfrm>
            <a:off x="3691792" y="2912591"/>
            <a:ext cx="309967" cy="2221393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2" name="右大括号 21"/>
          <p:cNvSpPr/>
          <p:nvPr/>
        </p:nvSpPr>
        <p:spPr>
          <a:xfrm>
            <a:off x="2934069" y="3810430"/>
            <a:ext cx="309967" cy="1323555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666033" y="2751779"/>
            <a:ext cx="846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37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648901" y="3550923"/>
            <a:ext cx="846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18.5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096101" y="3751324"/>
            <a:ext cx="846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R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432297" y="4513833"/>
            <a:ext cx="1165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R-7.23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本框 22"/>
              <p:cNvSpPr txBox="1"/>
              <p:nvPr/>
            </p:nvSpPr>
            <p:spPr>
              <a:xfrm>
                <a:off x="6096000" y="4705613"/>
                <a:ext cx="6863719" cy="18996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在</a:t>
                </a:r>
                <a:r>
                  <a:rPr lang="en-US" altLang="zh-CN" sz="20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RT</a:t>
                </a:r>
                <a:r>
                  <a:rPr lang="zh-CN" altLang="en-US" sz="20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△</a:t>
                </a:r>
                <a:r>
                  <a:rPr lang="en-US" altLang="zh-CN" sz="20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ADO</a:t>
                </a:r>
                <a:r>
                  <a:rPr lang="zh-CN" altLang="en-US" sz="20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中，由勾股定理得</a:t>
                </a:r>
                <a:endParaRPr lang="en-US" altLang="zh-CN" sz="20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𝑨𝑫</m:t>
                        </m:r>
                      </m:e>
                      <m:sup>
                        <m:r>
                          <a:rPr lang="en-US" altLang="zh-CN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sup>
                    </m:sSup>
                    <m:r>
                      <a:rPr lang="en-US" altLang="zh-CN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en-US" altLang="zh-CN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𝑶𝑫</m:t>
                        </m:r>
                      </m:e>
                      <m:sup>
                        <m:r>
                          <a:rPr lang="en-US" altLang="zh-CN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altLang="zh-CN" sz="20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𝑨𝑶</m:t>
                        </m:r>
                      </m:e>
                      <m:sup>
                        <m:r>
                          <a:rPr lang="en-US" altLang="zh-CN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sup>
                    </m:sSup>
                  </m:oMath>
                </a14:m>
                <a:endParaRPr lang="en-US" altLang="zh-CN" sz="20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解得</a:t>
                </a:r>
                <a:r>
                  <a:rPr lang="en-US" altLang="zh-CN" sz="20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R</a:t>
                </a:r>
                <a:r>
                  <a:rPr lang="zh-CN" altLang="en-US" sz="20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≈</a:t>
                </a:r>
                <a:r>
                  <a:rPr lang="en-US" altLang="zh-CN" sz="20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27.3m 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答：略</a:t>
                </a:r>
              </a:p>
            </p:txBody>
          </p:sp>
        </mc:Choice>
        <mc:Fallback xmlns="">
          <p:sp>
            <p:nvSpPr>
              <p:cNvPr id="23" name="文本框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705613"/>
                <a:ext cx="6863719" cy="1899687"/>
              </a:xfrm>
              <a:prstGeom prst="rect">
                <a:avLst/>
              </a:prstGeom>
              <a:blipFill rotWithShape="1">
                <a:blip r:embed="rId4"/>
                <a:stretch>
                  <a:fillRect l="-888" b="-48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  <a:cs typeface="阿里巴巴普惠体 R" panose="00020600040101010101" pitchFamily="18" charset="-122"/>
                  </a:rPr>
                  <a:t> </a:t>
                </a:r>
                <a:endParaRPr lang="zh-CN" altLang="en-US">
                  <a:noFill/>
                  <a:cs typeface="阿里巴巴普惠体 R" panose="00020600040101010101" pitchFamily="18" charset="-122"/>
                </a:endParaRPr>
              </a:p>
            </p:txBody>
          </p:sp>
        </mc:Fallback>
      </mc:AlternateContent>
      <p:sp>
        <p:nvSpPr>
          <p:cNvPr id="27" name="文本框 26"/>
          <p:cNvSpPr txBox="1"/>
          <p:nvPr/>
        </p:nvSpPr>
        <p:spPr>
          <a:xfrm>
            <a:off x="622299" y="5692704"/>
            <a:ext cx="5156347" cy="707886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914400"/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思路：通过垂径定理，构造直角三角形（半径半弦弦心距 ），结合勾股定理，建立方程。</a:t>
            </a:r>
          </a:p>
        </p:txBody>
      </p:sp>
      <p:sp>
        <p:nvSpPr>
          <p:cNvPr id="28" name="TextBox 6"/>
          <p:cNvSpPr txBox="1"/>
          <p:nvPr/>
        </p:nvSpPr>
        <p:spPr>
          <a:xfrm>
            <a:off x="1120844" y="502151"/>
            <a:ext cx="85946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1" grpId="0" animBg="1"/>
      <p:bldP spid="22" grpId="0" animBg="1"/>
      <p:bldP spid="13" grpId="0"/>
      <p:bldP spid="24" grpId="0"/>
      <p:bldP spid="25" grpId="0"/>
      <p:bldP spid="26" grpId="0"/>
      <p:bldP spid="23" grpId="0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4637438" y="2123042"/>
            <a:ext cx="3120325" cy="312032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7" name="直接连接符 6"/>
          <p:cNvCxnSpPr>
            <a:stCxn id="5" idx="0"/>
            <a:endCxn id="5" idx="4"/>
          </p:cNvCxnSpPr>
          <p:nvPr/>
        </p:nvCxnSpPr>
        <p:spPr>
          <a:xfrm>
            <a:off x="6197600" y="2123042"/>
            <a:ext cx="0" cy="3120325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4968069" y="4645391"/>
            <a:ext cx="2500393" cy="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6197600" y="3683205"/>
            <a:ext cx="1281192" cy="9311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" name="右大括号 11"/>
          <p:cNvSpPr/>
          <p:nvPr/>
        </p:nvSpPr>
        <p:spPr>
          <a:xfrm rot="18442916">
            <a:off x="6805973" y="3303964"/>
            <a:ext cx="168568" cy="15256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右大括号 13"/>
          <p:cNvSpPr/>
          <p:nvPr/>
        </p:nvSpPr>
        <p:spPr>
          <a:xfrm rot="10800000">
            <a:off x="5944750" y="3717727"/>
            <a:ext cx="252841" cy="92766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右大括号 14"/>
          <p:cNvSpPr/>
          <p:nvPr/>
        </p:nvSpPr>
        <p:spPr>
          <a:xfrm rot="5400000">
            <a:off x="6711483" y="4198317"/>
            <a:ext cx="263752" cy="12501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838196" y="3490539"/>
            <a:ext cx="1033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半径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6781371" y="5057875"/>
            <a:ext cx="1033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半弦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4830513" y="3895249"/>
            <a:ext cx="1240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弦心距</a:t>
            </a:r>
          </a:p>
        </p:txBody>
      </p:sp>
      <p:cxnSp>
        <p:nvCxnSpPr>
          <p:cNvPr id="20" name="连接符: 肘形 19"/>
          <p:cNvCxnSpPr/>
          <p:nvPr/>
        </p:nvCxnSpPr>
        <p:spPr>
          <a:xfrm rot="16200000" flipH="1">
            <a:off x="6213402" y="4392552"/>
            <a:ext cx="226701" cy="21697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/>
              <p:cNvSpPr txBox="1"/>
              <p:nvPr/>
            </p:nvSpPr>
            <p:spPr>
              <a:xfrm>
                <a:off x="1291530" y="5580801"/>
                <a:ext cx="10776481" cy="511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在直角三角形中，由勾股定理得：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弦心距</m:t>
                        </m:r>
                      </m:e>
                      <m:sup>
                        <m:r>
                          <a:rPr lang="en-US" altLang="zh-CN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sup>
                    </m:sSup>
                    <m:r>
                      <a:rPr lang="en-US" altLang="zh-CN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en-US" altLang="zh-CN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半弦</m:t>
                        </m:r>
                      </m:e>
                      <m:sup>
                        <m:r>
                          <a:rPr lang="en-US" altLang="zh-CN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altLang="zh-CN" sz="20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半径</m:t>
                        </m:r>
                      </m:e>
                      <m:sup>
                        <m:r>
                          <a:rPr lang="en-US" altLang="zh-CN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sup>
                    </m:sSup>
                  </m:oMath>
                </a14:m>
                <a:endParaRPr lang="en-US" altLang="zh-CN" sz="2000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1" name="文本框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1530" y="5580801"/>
                <a:ext cx="10776481" cy="511807"/>
              </a:xfrm>
              <a:prstGeom prst="rect">
                <a:avLst/>
              </a:prstGeom>
              <a:blipFill rotWithShape="1">
                <a:blip r:embed="rId3"/>
                <a:stretch>
                  <a:fillRect l="-622" b="-214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  <a:cs typeface="阿里巴巴普惠体 R" panose="00020600040101010101" pitchFamily="18" charset="-122"/>
                  </a:rPr>
                  <a:t> </a:t>
                </a:r>
                <a:endParaRPr lang="zh-CN" altLang="en-US">
                  <a:noFill/>
                  <a:cs typeface="阿里巴巴普惠体 R" panose="00020600040101010101" pitchFamily="18" charset="-122"/>
                </a:endParaRPr>
              </a:p>
            </p:txBody>
          </p:sp>
        </mc:Fallback>
      </mc:AlternateContent>
      <p:sp>
        <p:nvSpPr>
          <p:cNvPr id="6" name="矩形 5"/>
          <p:cNvSpPr/>
          <p:nvPr/>
        </p:nvSpPr>
        <p:spPr>
          <a:xfrm>
            <a:off x="1120844" y="1534866"/>
            <a:ext cx="73827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zh-CN" altLang="en-US" sz="2000" b="1" dirty="0">
                <a:cs typeface="+mn-ea"/>
                <a:sym typeface="+mn-lt"/>
              </a:rPr>
              <a:t>弦心距：圆心到弦的距离（即圆心到弦的垂线段的距离）．</a:t>
            </a:r>
          </a:p>
        </p:txBody>
      </p:sp>
      <p:sp>
        <p:nvSpPr>
          <p:cNvPr id="19" name="TextBox 6"/>
          <p:cNvSpPr txBox="1"/>
          <p:nvPr/>
        </p:nvSpPr>
        <p:spPr>
          <a:xfrm>
            <a:off x="1120844" y="502151"/>
            <a:ext cx="85946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半径、半弦、弦心距之间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52309" y="1369909"/>
            <a:ext cx="98017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如图，在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⊙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中，弦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的长为 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6 cm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，圆心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到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的距离（弦心距）为 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4 cm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，求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⊙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的半径</a:t>
            </a:r>
            <a:r>
              <a:rPr lang="zh-CN" altLang="en-US" sz="3200" b="1" dirty="0">
                <a:latin typeface="+mn-lt"/>
                <a:ea typeface="+mn-ea"/>
                <a:cs typeface="+mn-ea"/>
                <a:sym typeface="+mn-lt"/>
              </a:rPr>
              <a:t>．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636076" y="2855134"/>
            <a:ext cx="2455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endParaRPr lang="zh-CN" altLang="en-US">
              <a:solidFill>
                <a:srgbClr val="FF33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H="1" flipV="1">
            <a:off x="8683643" y="3314451"/>
            <a:ext cx="1219200" cy="711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12" name="Group 13"/>
          <p:cNvGrpSpPr/>
          <p:nvPr/>
        </p:nvGrpSpPr>
        <p:grpSpPr bwMode="auto">
          <a:xfrm>
            <a:off x="8097327" y="2651933"/>
            <a:ext cx="3232149" cy="2438400"/>
            <a:chOff x="3847" y="912"/>
            <a:chExt cx="1961" cy="1488"/>
          </a:xfrm>
        </p:grpSpPr>
        <p:sp>
          <p:nvSpPr>
            <p:cNvPr id="13" name="Oval 14"/>
            <p:cNvSpPr>
              <a:spLocks noChangeArrowheads="1"/>
            </p:cNvSpPr>
            <p:nvPr/>
          </p:nvSpPr>
          <p:spPr bwMode="auto">
            <a:xfrm>
              <a:off x="4128" y="912"/>
              <a:ext cx="1488" cy="1488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 eaLnBrk="1" hangingPunct="1"/>
              <a:endParaRPr lang="zh-CN" altLang="zh-CN" sz="3200">
                <a:solidFill>
                  <a:srgbClr val="004646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4224" y="1296"/>
              <a:ext cx="129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3847" y="1110"/>
              <a:ext cx="336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50000"/>
                </a:spcBef>
              </a:pPr>
              <a:r>
                <a:rPr lang="en-US" altLang="zh-CN" sz="3735" b="1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5520" y="1114"/>
              <a:ext cx="28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50000"/>
                </a:spcBef>
              </a:pPr>
              <a:r>
                <a:rPr lang="en-US" altLang="zh-CN" sz="3735" b="1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</a:p>
          </p:txBody>
        </p:sp>
        <p:grpSp>
          <p:nvGrpSpPr>
            <p:cNvPr id="17" name="Group 18"/>
            <p:cNvGrpSpPr/>
            <p:nvPr/>
          </p:nvGrpSpPr>
          <p:grpSpPr bwMode="auto">
            <a:xfrm>
              <a:off x="4800" y="1296"/>
              <a:ext cx="336" cy="704"/>
              <a:chOff x="4368" y="1056"/>
              <a:chExt cx="336" cy="704"/>
            </a:xfrm>
          </p:grpSpPr>
          <p:sp>
            <p:nvSpPr>
              <p:cNvPr id="18" name="Text Box 19"/>
              <p:cNvSpPr txBox="1">
                <a:spLocks noChangeArrowheads="1"/>
              </p:cNvSpPr>
              <p:nvPr/>
            </p:nvSpPr>
            <p:spPr bwMode="auto">
              <a:xfrm>
                <a:off x="4368" y="1056"/>
                <a:ext cx="336" cy="6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sz="5865" b="1" dirty="0">
                    <a:solidFill>
                      <a:srgbClr val="004646"/>
                    </a:solidFill>
                    <a:latin typeface="+mn-lt"/>
                    <a:ea typeface="+mn-ea"/>
                    <a:cs typeface="+mn-ea"/>
                    <a:sym typeface="+mn-lt"/>
                  </a:rPr>
                  <a:t>.</a:t>
                </a:r>
              </a:p>
            </p:txBody>
          </p:sp>
          <p:sp>
            <p:nvSpPr>
              <p:cNvPr id="19" name="Text Box 20"/>
              <p:cNvSpPr txBox="1">
                <a:spLocks noChangeArrowheads="1"/>
              </p:cNvSpPr>
              <p:nvPr/>
            </p:nvSpPr>
            <p:spPr bwMode="auto">
              <a:xfrm>
                <a:off x="4368" y="1353"/>
                <a:ext cx="289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sz="3735" b="1" i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O</a:t>
                </a:r>
              </a:p>
            </p:txBody>
          </p:sp>
        </p:grpSp>
      </p:grpSp>
      <p:grpSp>
        <p:nvGrpSpPr>
          <p:cNvPr id="20" name="Group 21"/>
          <p:cNvGrpSpPr/>
          <p:nvPr/>
        </p:nvGrpSpPr>
        <p:grpSpPr bwMode="auto">
          <a:xfrm>
            <a:off x="9718694" y="2651933"/>
            <a:ext cx="476249" cy="1371600"/>
            <a:chOff x="4799" y="1017"/>
            <a:chExt cx="289" cy="615"/>
          </a:xfrm>
        </p:grpSpPr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4800" y="1017"/>
              <a:ext cx="28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50000"/>
                </a:spcBef>
              </a:pPr>
              <a:r>
                <a:rPr lang="en-US" altLang="zh-CN" sz="3735" b="1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E</a:t>
              </a:r>
            </a:p>
          </p:txBody>
        </p:sp>
        <p:grpSp>
          <p:nvGrpSpPr>
            <p:cNvPr id="22" name="Group 23"/>
            <p:cNvGrpSpPr/>
            <p:nvPr/>
          </p:nvGrpSpPr>
          <p:grpSpPr bwMode="auto">
            <a:xfrm>
              <a:off x="4799" y="1296"/>
              <a:ext cx="97" cy="336"/>
              <a:chOff x="4367" y="1056"/>
              <a:chExt cx="97" cy="336"/>
            </a:xfrm>
          </p:grpSpPr>
          <p:sp>
            <p:nvSpPr>
              <p:cNvPr id="23" name="Line 24"/>
              <p:cNvSpPr>
                <a:spLocks noChangeShapeType="1"/>
              </p:cNvSpPr>
              <p:nvPr/>
            </p:nvSpPr>
            <p:spPr bwMode="auto">
              <a:xfrm flipV="1">
                <a:off x="4464" y="1056"/>
                <a:ext cx="0" cy="33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prstDash val="sys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24" name="Group 25"/>
              <p:cNvGrpSpPr/>
              <p:nvPr/>
            </p:nvGrpSpPr>
            <p:grpSpPr bwMode="auto">
              <a:xfrm rot="10799300">
                <a:off x="4367" y="1056"/>
                <a:ext cx="97" cy="98"/>
                <a:chOff x="4944" y="2208"/>
                <a:chExt cx="97" cy="98"/>
              </a:xfrm>
            </p:grpSpPr>
            <p:sp>
              <p:nvSpPr>
                <p:cNvPr id="25" name="Line 26"/>
                <p:cNvSpPr>
                  <a:spLocks noChangeShapeType="1"/>
                </p:cNvSpPr>
                <p:nvPr/>
              </p:nvSpPr>
              <p:spPr bwMode="auto">
                <a:xfrm>
                  <a:off x="4944" y="2208"/>
                  <a:ext cx="96" cy="0"/>
                </a:xfrm>
                <a:prstGeom prst="line">
                  <a:avLst/>
                </a:prstGeom>
                <a:noFill/>
                <a:ln w="15875">
                  <a:solidFill>
                    <a:srgbClr val="0000FF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Freeform 27"/>
                <p:cNvSpPr>
                  <a:spLocks noChangeArrowheads="1"/>
                </p:cNvSpPr>
                <p:nvPr/>
              </p:nvSpPr>
              <p:spPr bwMode="auto">
                <a:xfrm>
                  <a:off x="5040" y="2208"/>
                  <a:ext cx="1" cy="98"/>
                </a:xfrm>
                <a:custGeom>
                  <a:avLst/>
                  <a:gdLst>
                    <a:gd name="T0" fmla="*/ 0 w 1"/>
                    <a:gd name="T1" fmla="*/ 98 h 98"/>
                    <a:gd name="T2" fmla="*/ 0 w 1"/>
                    <a:gd name="T3" fmla="*/ 0 h 98"/>
                    <a:gd name="T4" fmla="*/ 0 60000 65536"/>
                    <a:gd name="T5" fmla="*/ 0 60000 65536"/>
                    <a:gd name="T6" fmla="*/ 0 w 1"/>
                    <a:gd name="T7" fmla="*/ 0 h 98"/>
                    <a:gd name="T8" fmla="*/ 1 w 1"/>
                    <a:gd name="T9" fmla="*/ 98 h 9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98">
                      <a:moveTo>
                        <a:pt x="0" y="9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5875">
                  <a:solidFill>
                    <a:srgbClr val="0000FF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</p:grpSp>
      </p:grpSp>
      <p:sp>
        <p:nvSpPr>
          <p:cNvPr id="27" name="Text Box 64"/>
          <p:cNvSpPr txBox="1">
            <a:spLocks noChangeArrowheads="1"/>
          </p:cNvSpPr>
          <p:nvPr/>
        </p:nvSpPr>
        <p:spPr bwMode="auto">
          <a:xfrm>
            <a:off x="9138727" y="2690033"/>
            <a:ext cx="609600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3735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</a:p>
        </p:txBody>
      </p:sp>
      <p:sp>
        <p:nvSpPr>
          <p:cNvPr id="28" name="Text Box 65"/>
          <p:cNvSpPr txBox="1">
            <a:spLocks noChangeArrowheads="1"/>
          </p:cNvSpPr>
          <p:nvPr/>
        </p:nvSpPr>
        <p:spPr bwMode="auto">
          <a:xfrm>
            <a:off x="10144409" y="3322165"/>
            <a:ext cx="609600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3735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4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793947" y="2504958"/>
            <a:ext cx="9057661" cy="3735917"/>
            <a:chOff x="456086" y="2088963"/>
            <a:chExt cx="6793246" cy="2801938"/>
          </a:xfrm>
        </p:grpSpPr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456086" y="2127063"/>
              <a:ext cx="1223962" cy="392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50000"/>
                </a:spcBef>
              </a:pPr>
              <a:r>
                <a:rPr lang="zh-CN" altLang="en-US" sz="2800" b="1">
                  <a:latin typeface="+mn-lt"/>
                  <a:ea typeface="+mn-ea"/>
                  <a:cs typeface="+mn-ea"/>
                  <a:sym typeface="+mn-lt"/>
                </a:rPr>
                <a:t>解：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Object 17"/>
                <p:cNvSpPr txBox="1"/>
                <p:nvPr/>
              </p:nvSpPr>
              <p:spPr bwMode="auto">
                <a:xfrm>
                  <a:off x="530698" y="4298763"/>
                  <a:ext cx="4972050" cy="59213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/>
                </a:bodyPr>
                <a:lstStyle/>
                <a:p>
                  <a:pPr defTabSz="914377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zh-CN" alt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𝐴𝑂</m:t>
                        </m:r>
                        <m:r>
                          <a:rPr lang="zh-CN" alt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zh-CN" alt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radPr>
                          <m:deg/>
                          <m:e>
                            <m:r>
                              <a:rPr lang="zh-CN" alt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𝑂</m:t>
                            </m:r>
                            <m:sSup>
                              <m:sSupPr>
                                <m:ctrlPr>
                                  <a:rPr lang="zh-CN" alt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sSupPr>
                              <m:e>
                                <m:r>
                                  <a:rPr lang="zh-CN" alt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𝐸</m:t>
                                </m:r>
                              </m:e>
                              <m:sup>
                                <m:r>
                                  <a:rPr lang="zh-CN" altLang="en-US" sz="28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zh-CN" alt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+</m:t>
                            </m:r>
                            <m:r>
                              <a:rPr lang="zh-CN" alt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𝐴</m:t>
                            </m:r>
                            <m:sSup>
                              <m:sSupPr>
                                <m:ctrlPr>
                                  <a:rPr lang="zh-CN" alt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sSupPr>
                              <m:e>
                                <m:r>
                                  <a:rPr lang="zh-CN" alt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𝐸</m:t>
                                </m:r>
                              </m:e>
                              <m:sup>
                                <m:r>
                                  <a:rPr lang="zh-CN" altLang="en-US" sz="28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zh-CN" alt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zh-CN" alt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zh-CN" alt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8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4</m:t>
                                </m:r>
                              </m:e>
                              <m:sup>
                                <m:r>
                                  <a:rPr lang="zh-CN" altLang="en-US" sz="28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2</m:t>
                                </m:r>
                              </m:sup>
                            </m:sSup>
                            <m:r>
                              <m:rPr>
                                <m:nor/>
                              </m:rPr>
                              <a:rPr lang="zh-CN" altLang="en-US" sz="2800">
                                <a:solidFill>
                                  <a:schemeClr val="tx1"/>
                                </a:solidFill>
                                <a:cs typeface="+mn-ea"/>
                                <a:sym typeface="+mn-lt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zh-CN" alt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800">
                                    <a:solidFill>
                                      <a:schemeClr val="tx1"/>
                                    </a:solidFill>
                                    <a:cs typeface="+mn-ea"/>
                                    <a:sym typeface="+mn-lt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zh-CN" altLang="en-US" sz="28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m:rPr>
                            <m:nor/>
                          </m:rPr>
                          <a:rPr lang="zh-CN" altLang="en-US" sz="2800">
                            <a:solidFill>
                              <a:schemeClr val="tx1"/>
                            </a:solidFill>
                            <a:cs typeface="+mn-ea"/>
                            <a:sym typeface="+mn-lt"/>
                          </a:rPr>
                          <m:t>=5</m:t>
                        </m:r>
                        <m:r>
                          <m:rPr>
                            <m:nor/>
                          </m:rPr>
                          <a:rPr lang="zh-CN" altLang="en-US" sz="2800">
                            <a:solidFill>
                              <a:schemeClr val="tx1"/>
                            </a:solidFill>
                            <a:cs typeface="+mn-ea"/>
                            <a:sym typeface="+mn-lt"/>
                          </a:rPr>
                          <m:t>cm</m:t>
                        </m:r>
                      </m:oMath>
                    </m:oMathPara>
                  </a14:m>
                  <a:endParaRPr lang="zh-CN" altLang="en-US" sz="2800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8" name="Object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30698" y="4298763"/>
                  <a:ext cx="4972050" cy="592138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  <a:cs typeface="阿里巴巴普惠体 R" panose="00020600040101010101" pitchFamily="18" charset="-122"/>
                    </a:rPr>
                    <a:t> </a:t>
                  </a:r>
                  <a:endParaRPr lang="zh-CN" altLang="en-US">
                    <a:noFill/>
                    <a:cs typeface="阿里巴巴普惠体 R" panose="00020600040101010101" pitchFamily="18" charset="-122"/>
                  </a:endParaRP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Object 20"/>
                <p:cNvSpPr txBox="1"/>
                <p:nvPr/>
              </p:nvSpPr>
              <p:spPr bwMode="auto">
                <a:xfrm>
                  <a:off x="606425" y="2647950"/>
                  <a:ext cx="3671888" cy="95726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/>
                </a:bodyPr>
                <a:lstStyle/>
                <a:p>
                  <a:pPr defTabSz="914377"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zh-CN" alt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∴</m:t>
                        </m:r>
                        <m:r>
                          <a:rPr lang="zh-CN" alt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𝐴𝐸</m:t>
                        </m:r>
                        <m:r>
                          <a:rPr lang="zh-CN" alt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</m:t>
                        </m:r>
                        <m:f>
                          <m:fPr>
                            <m:ctrlPr>
                              <a:rPr lang="zh-CN" alt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zh-CN" alt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num>
                          <m:den>
                            <m:r>
                              <a:rPr lang="zh-CN" alt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  <m: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𝐴𝐵</m:t>
                        </m:r>
                        <m: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</m:t>
                        </m:r>
                        <m:f>
                          <m:fPr>
                            <m:ctrlPr>
                              <a:rPr lang="zh-CN" alt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fPr>
                          <m:num>
                            <m:r>
                              <a:rPr lang="zh-CN" alt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num>
                          <m:den>
                            <m:r>
                              <a:rPr lang="zh-CN" alt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den>
                        </m:f>
                        <m: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×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6</m:t>
                        </m:r>
                        <m: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=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oMath>
                    </m:oMathPara>
                  </a14:m>
                  <a:endParaRPr lang="zh-CN" altLang="en-US" sz="2800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9" name="Object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06425" y="2647950"/>
                  <a:ext cx="3671888" cy="957263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  <a:cs typeface="阿里巴巴普惠体 R" panose="00020600040101010101" pitchFamily="18" charset="-122"/>
                    </a:rPr>
                    <a:t> </a:t>
                  </a:r>
                  <a:endParaRPr lang="zh-CN" altLang="en-US">
                    <a:noFill/>
                    <a:cs typeface="阿里巴巴普惠体 R" panose="00020600040101010101" pitchFamily="18" charset="-122"/>
                  </a:endParaRPr>
                </a:p>
              </p:txBody>
            </p:sp>
          </mc:Fallback>
        </mc:AlternateContent>
        <p:sp>
          <p:nvSpPr>
            <p:cNvPr id="10" name="Text Box 21"/>
            <p:cNvSpPr txBox="1">
              <a:spLocks noChangeArrowheads="1"/>
            </p:cNvSpPr>
            <p:nvPr/>
          </p:nvSpPr>
          <p:spPr bwMode="auto">
            <a:xfrm>
              <a:off x="530698" y="3676463"/>
              <a:ext cx="2198775" cy="39241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zh-CN" altLang="en-US" sz="2800" b="1" dirty="0">
                  <a:cs typeface="+mn-ea"/>
                  <a:sym typeface="+mn-lt"/>
                </a:rPr>
                <a:t>在</a:t>
              </a:r>
              <a:r>
                <a:rPr lang="en-US" altLang="zh-CN" sz="2800" b="1" dirty="0" err="1">
                  <a:cs typeface="+mn-ea"/>
                  <a:sym typeface="+mn-lt"/>
                </a:rPr>
                <a:t>Rt</a:t>
              </a:r>
              <a:r>
                <a:rPr lang="en-US" altLang="zh-CN" sz="2800" b="1" dirty="0">
                  <a:cs typeface="+mn-ea"/>
                  <a:sym typeface="+mn-lt"/>
                </a:rPr>
                <a:t> △ AOE </a:t>
              </a:r>
              <a:r>
                <a:rPr lang="zh-CN" altLang="en-US" sz="2800" b="1" dirty="0">
                  <a:cs typeface="+mn-ea"/>
                  <a:sym typeface="+mn-lt"/>
                </a:rPr>
                <a:t>中</a:t>
              </a:r>
              <a:r>
                <a:rPr lang="zh-CN" altLang="en-US" sz="2800" dirty="0">
                  <a:cs typeface="+mn-ea"/>
                  <a:sym typeface="+mn-lt"/>
                </a:rPr>
                <a:t> </a:t>
              </a:r>
              <a:r>
                <a:rPr lang="en-US" altLang="zh-CN" sz="2800" b="1" dirty="0">
                  <a:cs typeface="+mn-ea"/>
                  <a:sym typeface="+mn-lt"/>
                </a:rPr>
                <a:t>,</a:t>
              </a:r>
              <a:endParaRPr lang="zh-CN" altLang="en-US" sz="2800" dirty="0">
                <a:cs typeface="+mn-ea"/>
                <a:sym typeface="+mn-lt"/>
              </a:endParaRPr>
            </a:p>
          </p:txBody>
        </p:sp>
        <p:sp>
          <p:nvSpPr>
            <p:cNvPr id="30" name="Text Box 5"/>
            <p:cNvSpPr txBox="1">
              <a:spLocks noChangeArrowheads="1"/>
            </p:cNvSpPr>
            <p:nvPr/>
          </p:nvSpPr>
          <p:spPr bwMode="auto">
            <a:xfrm>
              <a:off x="4147357" y="2796988"/>
              <a:ext cx="3101975" cy="39241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914400">
                <a:defRPr/>
              </a:pPr>
              <a:r>
                <a:rPr lang="en-US" altLang="zh-CN" sz="2800" b="1" dirty="0">
                  <a:cs typeface="+mn-ea"/>
                  <a:sym typeface="+mn-lt"/>
                </a:rPr>
                <a:t>,(</a:t>
              </a:r>
              <a:r>
                <a:rPr lang="zh-CN" altLang="en-US" sz="2800" b="1" dirty="0">
                  <a:cs typeface="+mn-ea"/>
                  <a:sym typeface="+mn-lt"/>
                </a:rPr>
                <a:t>垂径定理）</a:t>
              </a:r>
            </a:p>
          </p:txBody>
        </p:sp>
        <p:sp>
          <p:nvSpPr>
            <p:cNvPr id="31" name="Text Box 5"/>
            <p:cNvSpPr txBox="1">
              <a:spLocks noChangeArrowheads="1"/>
            </p:cNvSpPr>
            <p:nvPr/>
          </p:nvSpPr>
          <p:spPr bwMode="auto">
            <a:xfrm>
              <a:off x="1140298" y="2088963"/>
              <a:ext cx="4038600" cy="39241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914400">
                <a:defRPr/>
              </a:pPr>
              <a:r>
                <a:rPr lang="zh-CN" altLang="en-US" sz="2800" b="1" dirty="0">
                  <a:cs typeface="+mn-ea"/>
                  <a:sym typeface="+mn-lt"/>
                </a:rPr>
                <a:t>过圆心</a:t>
              </a:r>
              <a:r>
                <a:rPr lang="en-US" altLang="zh-CN" sz="2800" b="1" i="1" dirty="0">
                  <a:cs typeface="+mn-ea"/>
                  <a:sym typeface="+mn-lt"/>
                </a:rPr>
                <a:t>O </a:t>
              </a:r>
              <a:r>
                <a:rPr lang="zh-CN" altLang="en-US" sz="2800" b="1" dirty="0">
                  <a:cs typeface="+mn-ea"/>
                  <a:sym typeface="+mn-lt"/>
                </a:rPr>
                <a:t>作</a:t>
              </a:r>
              <a:r>
                <a:rPr lang="en-US" altLang="zh-CN" sz="2800" b="1" dirty="0">
                  <a:cs typeface="+mn-ea"/>
                  <a:sym typeface="+mn-lt"/>
                </a:rPr>
                <a:t>OE⊥AB</a:t>
              </a:r>
              <a:r>
                <a:rPr lang="zh-CN" altLang="en-US" sz="2800" b="1" dirty="0">
                  <a:cs typeface="+mn-ea"/>
                  <a:sym typeface="+mn-lt"/>
                </a:rPr>
                <a:t>于</a:t>
              </a:r>
              <a:r>
                <a:rPr lang="en-US" altLang="zh-CN" sz="2800" b="1" dirty="0">
                  <a:cs typeface="+mn-ea"/>
                  <a:sym typeface="+mn-lt"/>
                </a:rPr>
                <a:t>E</a:t>
              </a:r>
              <a:r>
                <a:rPr lang="zh-CN" altLang="en-US" sz="2800" b="1" dirty="0">
                  <a:cs typeface="+mn-ea"/>
                  <a:sym typeface="+mn-lt"/>
                </a:rPr>
                <a:t>，</a:t>
              </a:r>
            </a:p>
          </p:txBody>
        </p:sp>
      </p:grp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7053810" y="5814233"/>
            <a:ext cx="681567" cy="6667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914400">
              <a:defRPr/>
            </a:pPr>
            <a:r>
              <a:rPr lang="en-US" altLang="zh-CN" sz="3735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endParaRPr lang="zh-CN" altLang="en-US" sz="3735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3" name="TextBox 6"/>
          <p:cNvSpPr txBox="1"/>
          <p:nvPr/>
        </p:nvSpPr>
        <p:spPr>
          <a:xfrm>
            <a:off x="1120844" y="502151"/>
            <a:ext cx="85946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试一试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1120844" y="1557097"/>
            <a:ext cx="11040533" cy="1325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变式一：半径为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4cm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的⊙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O 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中，弦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AB=2 cm,</a:t>
            </a:r>
          </a:p>
          <a:p>
            <a:pPr defTabSz="914400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那么圆心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O 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到弦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的距离是</a:t>
            </a:r>
            <a:r>
              <a:rPr lang="zh-CN" altLang="en-US" sz="2400" b="1" u="sng" dirty="0">
                <a:latin typeface="+mn-lt"/>
                <a:ea typeface="+mn-ea"/>
                <a:cs typeface="+mn-ea"/>
                <a:sym typeface="+mn-lt"/>
              </a:rPr>
              <a:t>               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grpSp>
        <p:nvGrpSpPr>
          <p:cNvPr id="7" name="Group 22"/>
          <p:cNvGrpSpPr/>
          <p:nvPr/>
        </p:nvGrpSpPr>
        <p:grpSpPr bwMode="auto">
          <a:xfrm>
            <a:off x="8347852" y="1229150"/>
            <a:ext cx="1849967" cy="1653118"/>
            <a:chOff x="4224" y="2040"/>
            <a:chExt cx="874" cy="781"/>
          </a:xfrm>
        </p:grpSpPr>
        <p:sp>
          <p:nvSpPr>
            <p:cNvPr id="8" name="Oval 23"/>
            <p:cNvSpPr>
              <a:spLocks noChangeArrowheads="1"/>
            </p:cNvSpPr>
            <p:nvPr/>
          </p:nvSpPr>
          <p:spPr bwMode="auto">
            <a:xfrm>
              <a:off x="4224" y="2186"/>
              <a:ext cx="874" cy="245"/>
            </a:xfrm>
            <a:prstGeom prst="ellipse">
              <a:avLst/>
            </a:prstGeom>
            <a:noFill/>
            <a:ln w="25400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" name="Oval 24"/>
            <p:cNvSpPr>
              <a:spLocks noChangeArrowheads="1"/>
            </p:cNvSpPr>
            <p:nvPr/>
          </p:nvSpPr>
          <p:spPr bwMode="auto">
            <a:xfrm>
              <a:off x="4645" y="2192"/>
              <a:ext cx="45" cy="24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0" name="Line 25"/>
            <p:cNvSpPr>
              <a:spLocks noChangeShapeType="1"/>
            </p:cNvSpPr>
            <p:nvPr/>
          </p:nvSpPr>
          <p:spPr bwMode="auto">
            <a:xfrm>
              <a:off x="4418" y="2650"/>
              <a:ext cx="499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" name="Line 26"/>
            <p:cNvSpPr>
              <a:spLocks noChangeShapeType="1"/>
            </p:cNvSpPr>
            <p:nvPr/>
          </p:nvSpPr>
          <p:spPr bwMode="auto">
            <a:xfrm flipH="1">
              <a:off x="4408" y="2291"/>
              <a:ext cx="270" cy="36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" name="Text Box 27"/>
            <p:cNvSpPr txBox="1">
              <a:spLocks noChangeArrowheads="1"/>
            </p:cNvSpPr>
            <p:nvPr/>
          </p:nvSpPr>
          <p:spPr bwMode="auto">
            <a:xfrm>
              <a:off x="4231" y="2545"/>
              <a:ext cx="182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50000"/>
                </a:spcBef>
              </a:pPr>
              <a:r>
                <a:rPr lang="en-US" altLang="zh-CN" sz="3200" b="1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3" name="Text Box 28"/>
            <p:cNvSpPr txBox="1">
              <a:spLocks noChangeArrowheads="1"/>
            </p:cNvSpPr>
            <p:nvPr/>
          </p:nvSpPr>
          <p:spPr bwMode="auto">
            <a:xfrm>
              <a:off x="4902" y="2545"/>
              <a:ext cx="182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50000"/>
                </a:spcBef>
              </a:pPr>
              <a:r>
                <a:rPr lang="en-US" altLang="zh-CN" sz="3200" b="1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4" name="Text Box 29"/>
            <p:cNvSpPr txBox="1">
              <a:spLocks noChangeArrowheads="1"/>
            </p:cNvSpPr>
            <p:nvPr/>
          </p:nvSpPr>
          <p:spPr bwMode="auto">
            <a:xfrm>
              <a:off x="4564" y="2040"/>
              <a:ext cx="227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50000"/>
                </a:spcBef>
              </a:pPr>
              <a:r>
                <a:rPr lang="en-US" altLang="zh-CN" sz="3200" b="1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O</a:t>
              </a:r>
            </a:p>
          </p:txBody>
        </p:sp>
      </p:grpSp>
      <p:grpSp>
        <p:nvGrpSpPr>
          <p:cNvPr id="15" name="Group 30"/>
          <p:cNvGrpSpPr/>
          <p:nvPr/>
        </p:nvGrpSpPr>
        <p:grpSpPr bwMode="auto">
          <a:xfrm>
            <a:off x="8586828" y="4152292"/>
            <a:ext cx="1991784" cy="1864783"/>
            <a:chOff x="4198" y="2985"/>
            <a:chExt cx="941" cy="881"/>
          </a:xfrm>
        </p:grpSpPr>
        <p:sp>
          <p:nvSpPr>
            <p:cNvPr id="16" name="Rectangle 31"/>
            <p:cNvSpPr>
              <a:spLocks noChangeArrowheads="1"/>
            </p:cNvSpPr>
            <p:nvPr/>
          </p:nvSpPr>
          <p:spPr bwMode="auto">
            <a:xfrm>
              <a:off x="4562" y="3590"/>
              <a:ext cx="286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50000"/>
                </a:spcBef>
              </a:pPr>
              <a:r>
                <a:rPr lang="en-US" altLang="zh-CN" sz="3200" b="1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E</a:t>
              </a:r>
            </a:p>
          </p:txBody>
        </p:sp>
        <p:sp>
          <p:nvSpPr>
            <p:cNvPr id="17" name="Oval 32"/>
            <p:cNvSpPr>
              <a:spLocks noChangeArrowheads="1"/>
            </p:cNvSpPr>
            <p:nvPr/>
          </p:nvSpPr>
          <p:spPr bwMode="auto">
            <a:xfrm>
              <a:off x="4224" y="3212"/>
              <a:ext cx="874" cy="245"/>
            </a:xfrm>
            <a:prstGeom prst="ellipse">
              <a:avLst/>
            </a:prstGeom>
            <a:noFill/>
            <a:ln w="25400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8" name="Oval 33"/>
            <p:cNvSpPr>
              <a:spLocks noChangeArrowheads="1"/>
            </p:cNvSpPr>
            <p:nvPr/>
          </p:nvSpPr>
          <p:spPr bwMode="auto">
            <a:xfrm>
              <a:off x="4653" y="3200"/>
              <a:ext cx="45" cy="24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" name="Line 34"/>
            <p:cNvSpPr>
              <a:spLocks noChangeShapeType="1"/>
            </p:cNvSpPr>
            <p:nvPr/>
          </p:nvSpPr>
          <p:spPr bwMode="auto">
            <a:xfrm>
              <a:off x="4396" y="3684"/>
              <a:ext cx="54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" name="Line 35"/>
            <p:cNvSpPr>
              <a:spLocks noChangeShapeType="1"/>
            </p:cNvSpPr>
            <p:nvPr/>
          </p:nvSpPr>
          <p:spPr bwMode="auto">
            <a:xfrm flipH="1">
              <a:off x="4380" y="2985"/>
              <a:ext cx="555" cy="703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4" name="Text Box 39"/>
            <p:cNvSpPr txBox="1">
              <a:spLocks noChangeArrowheads="1"/>
            </p:cNvSpPr>
            <p:nvPr/>
          </p:nvSpPr>
          <p:spPr bwMode="auto">
            <a:xfrm>
              <a:off x="4198" y="3586"/>
              <a:ext cx="278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50000"/>
                </a:spcBef>
              </a:pPr>
              <a:r>
                <a:rPr lang="en-US" altLang="zh-CN" sz="3200" b="1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25" name="Text Box 40"/>
            <p:cNvSpPr txBox="1">
              <a:spLocks noChangeArrowheads="1"/>
            </p:cNvSpPr>
            <p:nvPr/>
          </p:nvSpPr>
          <p:spPr bwMode="auto">
            <a:xfrm>
              <a:off x="4900" y="3570"/>
              <a:ext cx="239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50000"/>
                </a:spcBef>
              </a:pPr>
              <a:r>
                <a:rPr lang="en-US" altLang="zh-CN" sz="3200" b="1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26" name="Text Box 41"/>
            <p:cNvSpPr txBox="1">
              <a:spLocks noChangeArrowheads="1"/>
            </p:cNvSpPr>
            <p:nvPr/>
          </p:nvSpPr>
          <p:spPr bwMode="auto">
            <a:xfrm>
              <a:off x="4496" y="3078"/>
              <a:ext cx="227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50000"/>
                </a:spcBef>
              </a:pPr>
              <a:r>
                <a:rPr lang="en-US" altLang="zh-CN" sz="3200" b="1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O</a:t>
              </a:r>
            </a:p>
          </p:txBody>
        </p:sp>
      </p:grpSp>
      <p:sp>
        <p:nvSpPr>
          <p:cNvPr id="28" name="Text Box 47"/>
          <p:cNvSpPr txBox="1">
            <a:spLocks noChangeArrowheads="1"/>
          </p:cNvSpPr>
          <p:nvPr/>
        </p:nvSpPr>
        <p:spPr bwMode="auto">
          <a:xfrm>
            <a:off x="5539783" y="4461261"/>
            <a:ext cx="1550364" cy="4113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3735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6cm</a:t>
            </a:r>
          </a:p>
          <a:p>
            <a:pPr defTabSz="914400" eaLnBrk="1" hangingPunct="1">
              <a:spcBef>
                <a:spcPct val="50000"/>
              </a:spcBef>
            </a:pPr>
            <a:endParaRPr lang="en-US" altLang="zh-CN" sz="3735" b="1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spcBef>
                <a:spcPct val="50000"/>
              </a:spcBef>
            </a:pPr>
            <a:endParaRPr lang="en-US" altLang="zh-CN" sz="3735" b="1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spcBef>
                <a:spcPct val="50000"/>
              </a:spcBef>
            </a:pPr>
            <a:endParaRPr lang="en-US" altLang="zh-CN" sz="3735" b="1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spcBef>
                <a:spcPct val="50000"/>
              </a:spcBef>
            </a:pPr>
            <a:endParaRPr lang="en-US" altLang="zh-CN" sz="3735" b="1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9059052" y="2397549"/>
            <a:ext cx="474133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2665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E</a:t>
            </a:r>
          </a:p>
        </p:txBody>
      </p:sp>
      <p:sp>
        <p:nvSpPr>
          <p:cNvPr id="30" name="Line 24"/>
          <p:cNvSpPr>
            <a:spLocks noChangeShapeType="1"/>
          </p:cNvSpPr>
          <p:nvPr/>
        </p:nvSpPr>
        <p:spPr bwMode="auto">
          <a:xfrm flipV="1">
            <a:off x="9262252" y="1787950"/>
            <a:ext cx="0" cy="74930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31" name="Group 25"/>
          <p:cNvGrpSpPr/>
          <p:nvPr/>
        </p:nvGrpSpPr>
        <p:grpSpPr bwMode="auto">
          <a:xfrm rot="10799300" flipH="1" flipV="1">
            <a:off x="9262252" y="2295949"/>
            <a:ext cx="203200" cy="203200"/>
            <a:chOff x="4944" y="2208"/>
            <a:chExt cx="97" cy="98"/>
          </a:xfrm>
        </p:grpSpPr>
        <p:sp>
          <p:nvSpPr>
            <p:cNvPr id="32" name="Line 26"/>
            <p:cNvSpPr>
              <a:spLocks noChangeShapeType="1"/>
            </p:cNvSpPr>
            <p:nvPr/>
          </p:nvSpPr>
          <p:spPr bwMode="auto">
            <a:xfrm>
              <a:off x="4944" y="2208"/>
              <a:ext cx="96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3" name="Freeform 27"/>
            <p:cNvSpPr>
              <a:spLocks noChangeArrowheads="1"/>
            </p:cNvSpPr>
            <p:nvPr/>
          </p:nvSpPr>
          <p:spPr bwMode="auto">
            <a:xfrm>
              <a:off x="5040" y="2208"/>
              <a:ext cx="1" cy="98"/>
            </a:xfrm>
            <a:custGeom>
              <a:avLst/>
              <a:gdLst>
                <a:gd name="T0" fmla="*/ 0 w 1"/>
                <a:gd name="T1" fmla="*/ 98 h 98"/>
                <a:gd name="T2" fmla="*/ 0 w 1"/>
                <a:gd name="T3" fmla="*/ 0 h 98"/>
                <a:gd name="T4" fmla="*/ 0 60000 65536"/>
                <a:gd name="T5" fmla="*/ 0 60000 65536"/>
                <a:gd name="T6" fmla="*/ 0 w 1"/>
                <a:gd name="T7" fmla="*/ 0 h 98"/>
                <a:gd name="T8" fmla="*/ 1 w 1"/>
                <a:gd name="T9" fmla="*/ 98 h 9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98">
                  <a:moveTo>
                    <a:pt x="0" y="98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4" name="Rectangle 21"/>
          <p:cNvSpPr>
            <a:spLocks noChangeArrowheads="1"/>
          </p:cNvSpPr>
          <p:nvPr/>
        </p:nvSpPr>
        <p:spPr bwMode="auto">
          <a:xfrm>
            <a:off x="1151467" y="3804878"/>
            <a:ext cx="11040533" cy="1325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变式二：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⊙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O 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的直径为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10 cm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，圆心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O 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到弦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的</a:t>
            </a:r>
          </a:p>
          <a:p>
            <a:pPr defTabSz="914400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距离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OE=4cm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，则弦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AB 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的长是</a:t>
            </a:r>
            <a:r>
              <a:rPr lang="zh-CN" altLang="en-US" sz="2400" b="1" u="sng" dirty="0">
                <a:latin typeface="+mn-lt"/>
                <a:ea typeface="+mn-ea"/>
                <a:cs typeface="+mn-ea"/>
                <a:sym typeface="+mn-lt"/>
              </a:rPr>
              <a:t>                  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sp>
        <p:nvSpPr>
          <p:cNvPr id="35" name="Text Box 65"/>
          <p:cNvSpPr txBox="1">
            <a:spLocks noChangeArrowheads="1"/>
          </p:cNvSpPr>
          <p:nvPr/>
        </p:nvSpPr>
        <p:spPr bwMode="auto">
          <a:xfrm>
            <a:off x="8730990" y="2456675"/>
            <a:ext cx="60960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2665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</a:p>
        </p:txBody>
      </p:sp>
      <p:sp>
        <p:nvSpPr>
          <p:cNvPr id="36" name="Text Box 65"/>
          <p:cNvSpPr txBox="1">
            <a:spLocks noChangeArrowheads="1"/>
          </p:cNvSpPr>
          <p:nvPr/>
        </p:nvSpPr>
        <p:spPr bwMode="auto">
          <a:xfrm>
            <a:off x="8652652" y="1762549"/>
            <a:ext cx="60960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2665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4</a:t>
            </a: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256583" y="3557297"/>
            <a:ext cx="5283200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 sz="3735" b="1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Text Box 65"/>
          <p:cNvSpPr txBox="1">
            <a:spLocks noChangeArrowheads="1"/>
          </p:cNvSpPr>
          <p:nvPr/>
        </p:nvSpPr>
        <p:spPr bwMode="auto">
          <a:xfrm>
            <a:off x="8821985" y="4852883"/>
            <a:ext cx="60960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2665" b="1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5</a:t>
            </a:r>
          </a:p>
        </p:txBody>
      </p:sp>
      <p:sp>
        <p:nvSpPr>
          <p:cNvPr id="39" name="Text Box 65"/>
          <p:cNvSpPr txBox="1">
            <a:spLocks noChangeArrowheads="1"/>
          </p:cNvSpPr>
          <p:nvPr/>
        </p:nvSpPr>
        <p:spPr bwMode="auto">
          <a:xfrm>
            <a:off x="9749085" y="4960732"/>
            <a:ext cx="60960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2665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本框 40"/>
              <p:cNvSpPr txBox="1"/>
              <p:nvPr/>
            </p:nvSpPr>
            <p:spPr>
              <a:xfrm>
                <a:off x="5173880" y="2175276"/>
                <a:ext cx="1428140" cy="6528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zh-CN" altLang="en-US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radPr>
                        <m:deg/>
                        <m:e>
                          <m:r>
                            <a:rPr lang="zh-CN" altLang="en-US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𝟏𝟓</m:t>
                          </m:r>
                        </m:e>
                      </m:rad>
                      <m:r>
                        <a:rPr lang="en-US" altLang="zh-CN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cm</m:t>
                      </m:r>
                    </m:oMath>
                  </m:oMathPara>
                </a14:m>
                <a:endParaRPr lang="zh-CN" altLang="en-US" sz="3200" b="1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41" name="文本框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880" y="2175276"/>
                <a:ext cx="1428140" cy="652871"/>
              </a:xfrm>
              <a:prstGeom prst="rect">
                <a:avLst/>
              </a:prstGeom>
              <a:blipFill rotWithShape="1">
                <a:blip r:embed="rId3"/>
                <a:stretch>
                  <a:fillRect r="-12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  <a:cs typeface="阿里巴巴普惠体 R" panose="00020600040101010101" pitchFamily="18" charset="-122"/>
                  </a:rPr>
                  <a:t> </a:t>
                </a:r>
                <a:endParaRPr lang="zh-CN" altLang="en-US">
                  <a:noFill/>
                  <a:cs typeface="阿里巴巴普惠体 R" panose="00020600040101010101" pitchFamily="18" charset="-122"/>
                </a:endParaRPr>
              </a:p>
            </p:txBody>
          </p:sp>
        </mc:Fallback>
      </mc:AlternateContent>
      <p:sp>
        <p:nvSpPr>
          <p:cNvPr id="42" name="Line 24"/>
          <p:cNvSpPr>
            <a:spLocks noChangeShapeType="1"/>
          </p:cNvSpPr>
          <p:nvPr/>
        </p:nvSpPr>
        <p:spPr bwMode="auto">
          <a:xfrm flipV="1">
            <a:off x="9645182" y="4874071"/>
            <a:ext cx="0" cy="74930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43" name="Group 25"/>
          <p:cNvGrpSpPr/>
          <p:nvPr/>
        </p:nvGrpSpPr>
        <p:grpSpPr bwMode="auto">
          <a:xfrm rot="10799300" flipH="1" flipV="1">
            <a:off x="9645182" y="5382071"/>
            <a:ext cx="203200" cy="203200"/>
            <a:chOff x="4944" y="2208"/>
            <a:chExt cx="97" cy="98"/>
          </a:xfrm>
        </p:grpSpPr>
        <p:sp>
          <p:nvSpPr>
            <p:cNvPr id="44" name="Line 26"/>
            <p:cNvSpPr>
              <a:spLocks noChangeShapeType="1"/>
            </p:cNvSpPr>
            <p:nvPr/>
          </p:nvSpPr>
          <p:spPr bwMode="auto">
            <a:xfrm>
              <a:off x="4944" y="2208"/>
              <a:ext cx="96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5" name="Freeform 27"/>
            <p:cNvSpPr>
              <a:spLocks noChangeArrowheads="1"/>
            </p:cNvSpPr>
            <p:nvPr/>
          </p:nvSpPr>
          <p:spPr bwMode="auto">
            <a:xfrm>
              <a:off x="5040" y="2208"/>
              <a:ext cx="1" cy="98"/>
            </a:xfrm>
            <a:custGeom>
              <a:avLst/>
              <a:gdLst>
                <a:gd name="T0" fmla="*/ 0 w 1"/>
                <a:gd name="T1" fmla="*/ 98 h 98"/>
                <a:gd name="T2" fmla="*/ 0 w 1"/>
                <a:gd name="T3" fmla="*/ 0 h 98"/>
                <a:gd name="T4" fmla="*/ 0 60000 65536"/>
                <a:gd name="T5" fmla="*/ 0 60000 65536"/>
                <a:gd name="T6" fmla="*/ 0 w 1"/>
                <a:gd name="T7" fmla="*/ 0 h 98"/>
                <a:gd name="T8" fmla="*/ 1 w 1"/>
                <a:gd name="T9" fmla="*/ 98 h 9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98">
                  <a:moveTo>
                    <a:pt x="0" y="98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46" name="TextBox 6"/>
          <p:cNvSpPr txBox="1"/>
          <p:nvPr/>
        </p:nvSpPr>
        <p:spPr>
          <a:xfrm>
            <a:off x="1120844" y="502151"/>
            <a:ext cx="85946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试一试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 animBg="1"/>
      <p:bldP spid="35" grpId="0"/>
      <p:bldP spid="36" grpId="0"/>
      <p:bldP spid="38" grpId="0"/>
      <p:bldP spid="39" grpId="0"/>
      <p:bldP spid="41" grpId="0"/>
      <p:bldP spid="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82133" y="1330894"/>
            <a:ext cx="11040533" cy="2571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200000"/>
              </a:lnSpc>
              <a:spcBef>
                <a:spcPct val="50000"/>
              </a:spcBef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变式三：</a:t>
            </a:r>
            <a:r>
              <a:rPr lang="zh-CN" altLang="zh-CN" sz="2400" b="1" dirty="0">
                <a:latin typeface="+mn-lt"/>
                <a:ea typeface="+mn-ea"/>
                <a:cs typeface="+mn-ea"/>
                <a:sym typeface="+mn-lt"/>
              </a:rPr>
              <a:t>如图，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⊙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M </a:t>
            </a:r>
            <a:r>
              <a:rPr lang="zh-CN" altLang="zh-CN" sz="2400" b="1" dirty="0">
                <a:latin typeface="+mn-lt"/>
                <a:ea typeface="+mn-ea"/>
                <a:cs typeface="+mn-ea"/>
                <a:sym typeface="+mn-lt"/>
              </a:rPr>
              <a:t>与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zh-CN" altLang="zh-CN" sz="2400" b="1" dirty="0">
                <a:latin typeface="+mn-lt"/>
                <a:ea typeface="+mn-ea"/>
                <a:cs typeface="+mn-ea"/>
                <a:sym typeface="+mn-lt"/>
              </a:rPr>
              <a:t>轴交于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B </a:t>
            </a:r>
            <a:r>
              <a:rPr lang="zh-CN" altLang="zh-CN" sz="2400" b="1" dirty="0">
                <a:latin typeface="+mn-lt"/>
                <a:ea typeface="+mn-ea"/>
                <a:cs typeface="+mn-ea"/>
                <a:sym typeface="+mn-lt"/>
              </a:rPr>
              <a:t>两点，与</a:t>
            </a:r>
            <a:r>
              <a:rPr lang="en-US" altLang="zh-CN" sz="2400" b="1" i="1" dirty="0"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lang="zh-CN" altLang="zh-CN" sz="2400" b="1" dirty="0">
                <a:latin typeface="+mn-lt"/>
                <a:ea typeface="+mn-ea"/>
                <a:cs typeface="+mn-ea"/>
                <a:sym typeface="+mn-lt"/>
              </a:rPr>
              <a:t>轴</a:t>
            </a:r>
          </a:p>
          <a:p>
            <a:pPr defTabSz="914400" eaLnBrk="1" hangingPunct="1">
              <a:lnSpc>
                <a:spcPct val="200000"/>
              </a:lnSpc>
              <a:spcBef>
                <a:spcPct val="50000"/>
              </a:spcBef>
            </a:pPr>
            <a:r>
              <a:rPr lang="zh-CN" altLang="zh-CN" sz="2400" b="1" dirty="0">
                <a:latin typeface="+mn-lt"/>
                <a:ea typeface="+mn-ea"/>
                <a:cs typeface="+mn-ea"/>
                <a:sym typeface="+mn-lt"/>
              </a:rPr>
              <a:t>交于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D </a:t>
            </a:r>
            <a:r>
              <a:rPr lang="zh-CN" altLang="zh-CN" sz="2400" b="1" dirty="0">
                <a:latin typeface="+mn-lt"/>
                <a:ea typeface="+mn-ea"/>
                <a:cs typeface="+mn-ea"/>
                <a:sym typeface="+mn-lt"/>
              </a:rPr>
              <a:t>两点，若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M(2,0)</a:t>
            </a:r>
            <a:r>
              <a:rPr lang="zh-CN" altLang="zh-CN" sz="2400" b="1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B(5,0)</a:t>
            </a:r>
            <a:r>
              <a:rPr lang="zh-CN" altLang="zh-CN" sz="2400" b="1" dirty="0">
                <a:latin typeface="+mn-lt"/>
                <a:ea typeface="+mn-ea"/>
                <a:cs typeface="+mn-ea"/>
                <a:sym typeface="+mn-lt"/>
              </a:rPr>
              <a:t>，</a:t>
            </a:r>
            <a:endParaRPr lang="en-US" altLang="zh-CN" sz="2400" b="1" dirty="0"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200000"/>
              </a:lnSpc>
              <a:spcBef>
                <a:spcPct val="50000"/>
              </a:spcBef>
            </a:pPr>
            <a:r>
              <a:rPr lang="zh-CN" altLang="zh-CN" sz="2400" b="1" dirty="0">
                <a:latin typeface="+mn-lt"/>
                <a:ea typeface="+mn-ea"/>
                <a:cs typeface="+mn-ea"/>
                <a:sym typeface="+mn-lt"/>
              </a:rPr>
              <a:t>则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zh-CN" altLang="zh-CN" sz="2400" b="1" dirty="0">
                <a:latin typeface="+mn-lt"/>
                <a:ea typeface="+mn-ea"/>
                <a:cs typeface="+mn-ea"/>
                <a:sym typeface="+mn-lt"/>
              </a:rPr>
              <a:t>点的坐标是</a:t>
            </a:r>
            <a:r>
              <a:rPr lang="en-US" altLang="zh-CN" sz="2400" b="1" u="sng" dirty="0">
                <a:latin typeface="+mn-lt"/>
                <a:ea typeface="+mn-ea"/>
                <a:cs typeface="+mn-ea"/>
                <a:sym typeface="+mn-lt"/>
              </a:rPr>
              <a:t>    </a:t>
            </a:r>
            <a:r>
              <a:rPr lang="zh-CN" altLang="en-US" sz="2400" b="1" u="sng" dirty="0">
                <a:latin typeface="+mn-lt"/>
                <a:ea typeface="+mn-ea"/>
                <a:cs typeface="+mn-ea"/>
                <a:sym typeface="+mn-lt"/>
              </a:rPr>
              <a:t>           </a:t>
            </a:r>
            <a:r>
              <a:rPr lang="en-US" altLang="zh-CN" sz="2400" b="1" u="sng" dirty="0"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47"/>
          <a:stretch>
            <a:fillRect/>
          </a:stretch>
        </p:blipFill>
        <p:spPr bwMode="auto">
          <a:xfrm>
            <a:off x="6502399" y="2186016"/>
            <a:ext cx="4277784" cy="4169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3409412" y="3104396"/>
          <a:ext cx="1264326" cy="649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473710" imgH="243205" progId="Equation.3">
                  <p:embed/>
                </p:oleObj>
              </mc:Choice>
              <mc:Fallback>
                <p:oleObj r:id="rId4" imgW="473710" imgH="24320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9412" y="3104396"/>
                        <a:ext cx="1264326" cy="6492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65"/>
          <p:cNvSpPr txBox="1">
            <a:spLocks noChangeArrowheads="1"/>
          </p:cNvSpPr>
          <p:nvPr/>
        </p:nvSpPr>
        <p:spPr bwMode="auto">
          <a:xfrm>
            <a:off x="7922683" y="4522816"/>
            <a:ext cx="60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32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</a:p>
        </p:txBody>
      </p:sp>
      <p:sp>
        <p:nvSpPr>
          <p:cNvPr id="10" name="Text Box 65"/>
          <p:cNvSpPr txBox="1">
            <a:spLocks noChangeArrowheads="1"/>
          </p:cNvSpPr>
          <p:nvPr/>
        </p:nvSpPr>
        <p:spPr bwMode="auto">
          <a:xfrm>
            <a:off x="9205383" y="4495300"/>
            <a:ext cx="60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3200" b="1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5</a:t>
            </a:r>
          </a:p>
        </p:txBody>
      </p:sp>
      <p:sp>
        <p:nvSpPr>
          <p:cNvPr id="11" name="Line 45"/>
          <p:cNvSpPr>
            <a:spLocks noChangeShapeType="1"/>
          </p:cNvSpPr>
          <p:nvPr/>
        </p:nvSpPr>
        <p:spPr bwMode="auto">
          <a:xfrm rot="3480000" flipH="1">
            <a:off x="7393516" y="4099483"/>
            <a:ext cx="1248833" cy="152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Text Box 65"/>
          <p:cNvSpPr txBox="1">
            <a:spLocks noChangeArrowheads="1"/>
          </p:cNvSpPr>
          <p:nvPr/>
        </p:nvSpPr>
        <p:spPr bwMode="auto">
          <a:xfrm>
            <a:off x="7823199" y="3608416"/>
            <a:ext cx="60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3200" b="1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</a:p>
        </p:txBody>
      </p:sp>
      <p:sp>
        <p:nvSpPr>
          <p:cNvPr id="13" name="TextBox 6"/>
          <p:cNvSpPr txBox="1"/>
          <p:nvPr/>
        </p:nvSpPr>
        <p:spPr>
          <a:xfrm>
            <a:off x="1120844" y="502151"/>
            <a:ext cx="85946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试一试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120844" y="1506064"/>
            <a:ext cx="7823200" cy="11405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2400" b="1" dirty="0">
                <a:cs typeface="+mn-ea"/>
                <a:sym typeface="+mn-lt"/>
              </a:rPr>
              <a:t>变式四：如图，⊙</a:t>
            </a:r>
            <a:r>
              <a:rPr lang="en-US" altLang="zh-CN" sz="2400" b="1" i="1" dirty="0">
                <a:cs typeface="+mn-ea"/>
                <a:sym typeface="+mn-lt"/>
              </a:rPr>
              <a:t>O </a:t>
            </a:r>
            <a:r>
              <a:rPr lang="zh-CN" altLang="en-US" sz="2400" b="1" dirty="0">
                <a:cs typeface="+mn-ea"/>
                <a:sym typeface="+mn-lt"/>
              </a:rPr>
              <a:t>的直径</a:t>
            </a:r>
            <a:r>
              <a:rPr lang="en-US" altLang="zh-CN" sz="2400" b="1" dirty="0">
                <a:cs typeface="+mn-ea"/>
                <a:sym typeface="+mn-lt"/>
              </a:rPr>
              <a:t>CD⊥AB</a:t>
            </a:r>
            <a:r>
              <a:rPr lang="zh-CN" altLang="en-US" sz="2400" b="1" dirty="0">
                <a:cs typeface="+mn-ea"/>
                <a:sym typeface="+mn-lt"/>
              </a:rPr>
              <a:t>于</a:t>
            </a:r>
            <a:r>
              <a:rPr lang="en-US" altLang="zh-CN" sz="2400" b="1" dirty="0">
                <a:cs typeface="+mn-ea"/>
                <a:sym typeface="+mn-lt"/>
              </a:rPr>
              <a:t>E</a:t>
            </a:r>
            <a:r>
              <a:rPr lang="zh-CN" altLang="en-US" sz="2400" b="1" dirty="0">
                <a:cs typeface="+mn-ea"/>
                <a:sym typeface="+mn-lt"/>
              </a:rPr>
              <a:t>，</a:t>
            </a:r>
            <a:r>
              <a:rPr lang="en-US" altLang="zh-CN" sz="2400" b="1" dirty="0">
                <a:cs typeface="+mn-ea"/>
                <a:sym typeface="+mn-lt"/>
              </a:rPr>
              <a:t>AB</a:t>
            </a:r>
            <a:r>
              <a:rPr lang="zh-CN" altLang="en-US" sz="2400" b="1" dirty="0">
                <a:cs typeface="+mn-ea"/>
                <a:sym typeface="+mn-lt"/>
              </a:rPr>
              <a:t>＝</a:t>
            </a:r>
            <a:r>
              <a:rPr lang="en-US" altLang="zh-CN" sz="2400" b="1" dirty="0">
                <a:cs typeface="+mn-ea"/>
                <a:sym typeface="+mn-lt"/>
              </a:rPr>
              <a:t>12cm</a:t>
            </a:r>
            <a:r>
              <a:rPr lang="zh-CN" altLang="en-US" sz="2400" b="1" dirty="0">
                <a:cs typeface="+mn-ea"/>
                <a:sym typeface="+mn-lt"/>
              </a:rPr>
              <a:t>，</a:t>
            </a:r>
            <a:r>
              <a:rPr lang="en-US" altLang="zh-CN" sz="2400" b="1" dirty="0">
                <a:cs typeface="+mn-ea"/>
                <a:sym typeface="+mn-lt"/>
              </a:rPr>
              <a:t>DE</a:t>
            </a:r>
            <a:r>
              <a:rPr lang="zh-CN" altLang="en-US" sz="2400" b="1" dirty="0">
                <a:cs typeface="+mn-ea"/>
                <a:sym typeface="+mn-lt"/>
              </a:rPr>
              <a:t>＝</a:t>
            </a:r>
            <a:r>
              <a:rPr lang="en-US" altLang="zh-CN" sz="2400" b="1" dirty="0">
                <a:cs typeface="+mn-ea"/>
                <a:sym typeface="+mn-lt"/>
              </a:rPr>
              <a:t>2㎝</a:t>
            </a:r>
            <a:r>
              <a:rPr lang="zh-CN" altLang="en-US" sz="2400" b="1" dirty="0">
                <a:cs typeface="+mn-ea"/>
                <a:sym typeface="+mn-lt"/>
              </a:rPr>
              <a:t>，求</a:t>
            </a:r>
            <a:r>
              <a:rPr lang="zh-CN" altLang="en-US" sz="2400" b="1" noProof="1">
                <a:cs typeface="+mn-ea"/>
                <a:sym typeface="+mn-lt"/>
              </a:rPr>
              <a:t>⊙</a:t>
            </a:r>
            <a:r>
              <a:rPr lang="en-US" altLang="zh-CN" sz="2400" b="1" i="1" dirty="0">
                <a:cs typeface="+mn-ea"/>
                <a:sym typeface="+mn-lt"/>
              </a:rPr>
              <a:t>O </a:t>
            </a:r>
            <a:r>
              <a:rPr lang="zh-CN" altLang="en-US" sz="2400" b="1" dirty="0">
                <a:cs typeface="+mn-ea"/>
                <a:sym typeface="+mn-lt"/>
              </a:rPr>
              <a:t>的半径</a:t>
            </a:r>
            <a:r>
              <a:rPr lang="en-US" altLang="zh-CN" sz="2400" b="1" dirty="0">
                <a:cs typeface="+mn-ea"/>
                <a:sym typeface="+mn-lt"/>
              </a:rPr>
              <a:t>.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H="1">
            <a:off x="8286749" y="4264349"/>
            <a:ext cx="889000" cy="1132416"/>
          </a:xfrm>
          <a:prstGeom prst="line">
            <a:avLst/>
          </a:prstGeom>
          <a:noFill/>
          <a:ln w="34925">
            <a:solidFill>
              <a:srgbClr val="0000FF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Text Box 65"/>
          <p:cNvSpPr txBox="1">
            <a:spLocks noChangeArrowheads="1"/>
          </p:cNvSpPr>
          <p:nvPr/>
        </p:nvSpPr>
        <p:spPr bwMode="auto">
          <a:xfrm>
            <a:off x="8661399" y="4854899"/>
            <a:ext cx="9080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32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6</a:t>
            </a:r>
          </a:p>
        </p:txBody>
      </p:sp>
      <p:sp>
        <p:nvSpPr>
          <p:cNvPr id="8" name="Text Box 65"/>
          <p:cNvSpPr txBox="1">
            <a:spLocks noChangeArrowheads="1"/>
          </p:cNvSpPr>
          <p:nvPr/>
        </p:nvSpPr>
        <p:spPr bwMode="auto">
          <a:xfrm>
            <a:off x="9177866" y="5229550"/>
            <a:ext cx="9059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32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</a:p>
        </p:txBody>
      </p:sp>
      <p:sp>
        <p:nvSpPr>
          <p:cNvPr id="9" name="Text Box 65"/>
          <p:cNvSpPr txBox="1">
            <a:spLocks noChangeArrowheads="1"/>
          </p:cNvSpPr>
          <p:nvPr/>
        </p:nvSpPr>
        <p:spPr bwMode="auto">
          <a:xfrm>
            <a:off x="8252884" y="4313033"/>
            <a:ext cx="9080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3200" b="1" i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r</a:t>
            </a:r>
          </a:p>
        </p:txBody>
      </p:sp>
      <p:sp>
        <p:nvSpPr>
          <p:cNvPr id="10" name="Text Box 65"/>
          <p:cNvSpPr txBox="1">
            <a:spLocks noChangeArrowheads="1"/>
          </p:cNvSpPr>
          <p:nvPr/>
        </p:nvSpPr>
        <p:spPr bwMode="auto">
          <a:xfrm>
            <a:off x="9169399" y="4313032"/>
            <a:ext cx="1494367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3200" b="1" i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r</a:t>
            </a:r>
            <a:r>
              <a:rPr lang="en-US" altLang="zh-CN" sz="3735" b="1" i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-</a:t>
            </a:r>
            <a:r>
              <a:rPr lang="en-US" altLang="zh-CN" sz="2665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</a:p>
        </p:txBody>
      </p:sp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7793566" y="2789032"/>
            <a:ext cx="2851151" cy="2844800"/>
          </a:xfrm>
          <a:prstGeom prst="ellipse">
            <a:avLst/>
          </a:prstGeom>
          <a:noFill/>
          <a:ln w="21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8352366" y="5354432"/>
            <a:ext cx="1718733" cy="2117"/>
          </a:xfrm>
          <a:prstGeom prst="line">
            <a:avLst/>
          </a:prstGeom>
          <a:noFill/>
          <a:ln w="21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9211732" y="2797499"/>
            <a:ext cx="2117" cy="2827867"/>
          </a:xfrm>
          <a:prstGeom prst="line">
            <a:avLst/>
          </a:prstGeom>
          <a:noFill/>
          <a:ln w="21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9211732" y="4211432"/>
            <a:ext cx="2117" cy="1413933"/>
          </a:xfrm>
          <a:prstGeom prst="line">
            <a:avLst/>
          </a:prstGeom>
          <a:noFill/>
          <a:ln w="21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Oval 18"/>
          <p:cNvSpPr>
            <a:spLocks noChangeArrowheads="1"/>
          </p:cNvSpPr>
          <p:nvPr/>
        </p:nvSpPr>
        <p:spPr bwMode="auto">
          <a:xfrm>
            <a:off x="9182099" y="5595732"/>
            <a:ext cx="74084" cy="76200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rou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9247716" y="5642299"/>
            <a:ext cx="246862" cy="410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2665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D</a:t>
            </a:r>
            <a:endParaRPr lang="zh-CN" altLang="zh-CN" sz="2665" b="1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Oval 20"/>
          <p:cNvSpPr>
            <a:spLocks noChangeArrowheads="1"/>
          </p:cNvSpPr>
          <p:nvPr/>
        </p:nvSpPr>
        <p:spPr bwMode="auto">
          <a:xfrm>
            <a:off x="9182099" y="2765749"/>
            <a:ext cx="74084" cy="76200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rou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9292165" y="2329717"/>
            <a:ext cx="246862" cy="4104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14400">
              <a:defRPr/>
            </a:pPr>
            <a:r>
              <a:rPr lang="en-US" altLang="zh-CN" sz="2665" b="1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endParaRPr lang="zh-CN" altLang="zh-CN" sz="2665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9" name="Oval 22"/>
          <p:cNvSpPr>
            <a:spLocks noChangeArrowheads="1"/>
          </p:cNvSpPr>
          <p:nvPr/>
        </p:nvSpPr>
        <p:spPr bwMode="auto">
          <a:xfrm>
            <a:off x="8322733" y="5324799"/>
            <a:ext cx="74084" cy="76200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rou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8020049" y="5204150"/>
            <a:ext cx="2596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zh-CN" sz="28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endParaRPr lang="zh-CN" altLang="zh-CN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Oval 24"/>
          <p:cNvSpPr>
            <a:spLocks noChangeArrowheads="1"/>
          </p:cNvSpPr>
          <p:nvPr/>
        </p:nvSpPr>
        <p:spPr bwMode="auto">
          <a:xfrm>
            <a:off x="10041466" y="5324799"/>
            <a:ext cx="74084" cy="76200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rou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10191749" y="5295166"/>
            <a:ext cx="2596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zh-CN" sz="2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endParaRPr lang="zh-CN" altLang="zh-CN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Oval 26"/>
          <p:cNvSpPr>
            <a:spLocks noChangeArrowheads="1"/>
          </p:cNvSpPr>
          <p:nvPr/>
        </p:nvSpPr>
        <p:spPr bwMode="auto">
          <a:xfrm>
            <a:off x="9182099" y="5324799"/>
            <a:ext cx="74084" cy="76200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rou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" name="Rectangle 27"/>
          <p:cNvSpPr>
            <a:spLocks noChangeArrowheads="1"/>
          </p:cNvSpPr>
          <p:nvPr/>
        </p:nvSpPr>
        <p:spPr bwMode="auto">
          <a:xfrm>
            <a:off x="9372599" y="4948033"/>
            <a:ext cx="227626" cy="410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2665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E</a:t>
            </a:r>
            <a:endParaRPr lang="zh-CN" altLang="zh-CN" sz="2665" b="1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" name="Oval 28"/>
          <p:cNvSpPr>
            <a:spLocks noChangeArrowheads="1"/>
          </p:cNvSpPr>
          <p:nvPr/>
        </p:nvSpPr>
        <p:spPr bwMode="auto">
          <a:xfrm>
            <a:off x="9182099" y="2765749"/>
            <a:ext cx="74084" cy="76200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rou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Oval 29"/>
          <p:cNvSpPr>
            <a:spLocks noChangeArrowheads="1"/>
          </p:cNvSpPr>
          <p:nvPr/>
        </p:nvSpPr>
        <p:spPr bwMode="auto">
          <a:xfrm>
            <a:off x="9182099" y="4181799"/>
            <a:ext cx="74084" cy="74084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rou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7" name="Rectangle 30"/>
          <p:cNvSpPr>
            <a:spLocks noChangeArrowheads="1"/>
          </p:cNvSpPr>
          <p:nvPr/>
        </p:nvSpPr>
        <p:spPr bwMode="auto">
          <a:xfrm>
            <a:off x="9271000" y="3999766"/>
            <a:ext cx="27892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zh-CN" sz="28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  <a:endParaRPr lang="zh-CN" altLang="zh-CN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8" name="Group 25"/>
          <p:cNvGrpSpPr/>
          <p:nvPr/>
        </p:nvGrpSpPr>
        <p:grpSpPr bwMode="auto">
          <a:xfrm rot="10799300" flipH="1" flipV="1">
            <a:off x="9207499" y="5161816"/>
            <a:ext cx="203200" cy="203200"/>
            <a:chOff x="4944" y="2208"/>
            <a:chExt cx="97" cy="98"/>
          </a:xfrm>
        </p:grpSpPr>
        <p:sp>
          <p:nvSpPr>
            <p:cNvPr id="29" name="Line 26"/>
            <p:cNvSpPr>
              <a:spLocks noChangeShapeType="1"/>
            </p:cNvSpPr>
            <p:nvPr/>
          </p:nvSpPr>
          <p:spPr bwMode="auto">
            <a:xfrm>
              <a:off x="4944" y="2208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0" name="Freeform 27"/>
            <p:cNvSpPr>
              <a:spLocks noChangeArrowheads="1"/>
            </p:cNvSpPr>
            <p:nvPr/>
          </p:nvSpPr>
          <p:spPr bwMode="auto">
            <a:xfrm>
              <a:off x="5040" y="2208"/>
              <a:ext cx="1" cy="98"/>
            </a:xfrm>
            <a:custGeom>
              <a:avLst/>
              <a:gdLst>
                <a:gd name="T0" fmla="*/ 0 w 1"/>
                <a:gd name="T1" fmla="*/ 98 h 98"/>
                <a:gd name="T2" fmla="*/ 0 w 1"/>
                <a:gd name="T3" fmla="*/ 0 h 98"/>
                <a:gd name="T4" fmla="*/ 0 60000 65536"/>
                <a:gd name="T5" fmla="*/ 0 60000 65536"/>
                <a:gd name="T6" fmla="*/ 0 w 1"/>
                <a:gd name="T7" fmla="*/ 0 h 98"/>
                <a:gd name="T8" fmla="*/ 1 w 1"/>
                <a:gd name="T9" fmla="*/ 98 h 9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98">
                  <a:moveTo>
                    <a:pt x="0" y="98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2127251" y="3725619"/>
            <a:ext cx="4642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3200" b="1" dirty="0">
                <a:cs typeface="+mn-ea"/>
                <a:sym typeface="+mn-lt"/>
              </a:rPr>
              <a:t>解方程过程略</a:t>
            </a:r>
          </a:p>
        </p:txBody>
      </p:sp>
      <p:sp>
        <p:nvSpPr>
          <p:cNvPr id="32" name="TextBox 6"/>
          <p:cNvSpPr txBox="1"/>
          <p:nvPr/>
        </p:nvSpPr>
        <p:spPr>
          <a:xfrm>
            <a:off x="1120844" y="502151"/>
            <a:ext cx="85946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试一试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"/>
          <p:cNvSpPr>
            <a:spLocks noChangeShapeType="1"/>
          </p:cNvSpPr>
          <p:nvPr/>
        </p:nvSpPr>
        <p:spPr bwMode="auto">
          <a:xfrm flipH="1">
            <a:off x="8058151" y="4084042"/>
            <a:ext cx="889000" cy="1132416"/>
          </a:xfrm>
          <a:prstGeom prst="line">
            <a:avLst/>
          </a:prstGeom>
          <a:noFill/>
          <a:ln w="34925">
            <a:solidFill>
              <a:srgbClr val="0000FF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Text Box 65"/>
          <p:cNvSpPr txBox="1">
            <a:spLocks noChangeArrowheads="1"/>
          </p:cNvSpPr>
          <p:nvPr/>
        </p:nvSpPr>
        <p:spPr bwMode="auto">
          <a:xfrm>
            <a:off x="8432800" y="4640725"/>
            <a:ext cx="9080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3200" b="1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</a:p>
        </p:txBody>
      </p:sp>
      <p:sp>
        <p:nvSpPr>
          <p:cNvPr id="7" name="Text Box 65"/>
          <p:cNvSpPr txBox="1">
            <a:spLocks noChangeArrowheads="1"/>
          </p:cNvSpPr>
          <p:nvPr/>
        </p:nvSpPr>
        <p:spPr bwMode="auto">
          <a:xfrm>
            <a:off x="8024285" y="4132725"/>
            <a:ext cx="9080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3200" b="1" i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r</a:t>
            </a:r>
          </a:p>
        </p:txBody>
      </p:sp>
      <p:sp>
        <p:nvSpPr>
          <p:cNvPr id="8" name="Text Box 65"/>
          <p:cNvSpPr txBox="1">
            <a:spLocks noChangeArrowheads="1"/>
          </p:cNvSpPr>
          <p:nvPr/>
        </p:nvSpPr>
        <p:spPr bwMode="auto">
          <a:xfrm>
            <a:off x="8940800" y="4227976"/>
            <a:ext cx="1320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3200" b="1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9-r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066313" y="1510708"/>
            <a:ext cx="8940800" cy="11405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2400" b="1" dirty="0">
                <a:cs typeface="+mn-ea"/>
                <a:sym typeface="+mn-lt"/>
              </a:rPr>
              <a:t>变式五：如图，⊙</a:t>
            </a:r>
            <a:r>
              <a:rPr lang="en-US" altLang="zh-CN" sz="2400" b="1" i="1" dirty="0">
                <a:cs typeface="+mn-ea"/>
                <a:sym typeface="+mn-lt"/>
              </a:rPr>
              <a:t>O </a:t>
            </a:r>
            <a:r>
              <a:rPr lang="zh-CN" altLang="en-US" sz="2400" b="1" dirty="0">
                <a:cs typeface="+mn-ea"/>
                <a:sym typeface="+mn-lt"/>
              </a:rPr>
              <a:t>的直径</a:t>
            </a:r>
            <a:r>
              <a:rPr lang="en-US" altLang="zh-CN" sz="2400" b="1" dirty="0">
                <a:cs typeface="+mn-ea"/>
                <a:sym typeface="+mn-lt"/>
              </a:rPr>
              <a:t>CD⊥AB</a:t>
            </a:r>
            <a:r>
              <a:rPr lang="zh-CN" altLang="en-US" sz="2400" b="1" dirty="0">
                <a:cs typeface="+mn-ea"/>
                <a:sym typeface="+mn-lt"/>
              </a:rPr>
              <a:t>于</a:t>
            </a:r>
            <a:r>
              <a:rPr lang="en-US" altLang="zh-CN" sz="2400" b="1" dirty="0">
                <a:cs typeface="+mn-ea"/>
                <a:sym typeface="+mn-lt"/>
              </a:rPr>
              <a:t>E</a:t>
            </a:r>
            <a:r>
              <a:rPr lang="zh-CN" altLang="en-US" sz="2400" b="1" dirty="0">
                <a:cs typeface="+mn-ea"/>
                <a:sym typeface="+mn-lt"/>
              </a:rPr>
              <a:t>，</a:t>
            </a:r>
            <a:endParaRPr lang="en-US" altLang="zh-CN" sz="2400" b="1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  <a:defRPr/>
            </a:pPr>
            <a:r>
              <a:rPr lang="en-US" altLang="zh-CN" sz="2400" b="1" dirty="0">
                <a:cs typeface="+mn-ea"/>
                <a:sym typeface="+mn-lt"/>
              </a:rPr>
              <a:t>AB</a:t>
            </a:r>
            <a:r>
              <a:rPr lang="zh-CN" altLang="en-US" sz="2400" b="1" dirty="0">
                <a:cs typeface="+mn-ea"/>
                <a:sym typeface="+mn-lt"/>
              </a:rPr>
              <a:t>＝</a:t>
            </a:r>
            <a:r>
              <a:rPr lang="en-US" altLang="zh-CN" sz="2400" b="1" dirty="0">
                <a:cs typeface="+mn-ea"/>
                <a:sym typeface="+mn-lt"/>
              </a:rPr>
              <a:t>6cm</a:t>
            </a:r>
            <a:r>
              <a:rPr lang="zh-CN" altLang="en-US" sz="2400" b="1" dirty="0">
                <a:cs typeface="+mn-ea"/>
                <a:sym typeface="+mn-lt"/>
              </a:rPr>
              <a:t>，</a:t>
            </a:r>
            <a:r>
              <a:rPr lang="en-US" altLang="zh-CN" sz="2400" b="1" dirty="0">
                <a:cs typeface="+mn-ea"/>
                <a:sym typeface="+mn-lt"/>
              </a:rPr>
              <a:t>CE</a:t>
            </a:r>
            <a:r>
              <a:rPr lang="zh-CN" altLang="en-US" sz="2400" b="1" dirty="0">
                <a:cs typeface="+mn-ea"/>
                <a:sym typeface="+mn-lt"/>
              </a:rPr>
              <a:t>＝</a:t>
            </a:r>
            <a:r>
              <a:rPr lang="en-US" altLang="zh-CN" sz="2400" b="1" dirty="0">
                <a:cs typeface="+mn-ea"/>
                <a:sym typeface="+mn-lt"/>
              </a:rPr>
              <a:t>9㎝.</a:t>
            </a:r>
            <a:r>
              <a:rPr lang="zh-CN" altLang="en-US" sz="2400" b="1" dirty="0">
                <a:cs typeface="+mn-ea"/>
                <a:sym typeface="+mn-lt"/>
              </a:rPr>
              <a:t>求</a:t>
            </a:r>
            <a:r>
              <a:rPr lang="zh-CN" altLang="en-US" sz="2400" b="1" noProof="1">
                <a:cs typeface="+mn-ea"/>
                <a:sym typeface="+mn-lt"/>
              </a:rPr>
              <a:t>⊙</a:t>
            </a:r>
            <a:r>
              <a:rPr lang="en-US" altLang="zh-CN" sz="2400" b="1" i="1" dirty="0">
                <a:cs typeface="+mn-ea"/>
                <a:sym typeface="+mn-lt"/>
              </a:rPr>
              <a:t>O </a:t>
            </a:r>
            <a:r>
              <a:rPr lang="zh-CN" altLang="en-US" sz="2400" b="1" dirty="0">
                <a:cs typeface="+mn-ea"/>
                <a:sym typeface="+mn-lt"/>
              </a:rPr>
              <a:t>的半径</a:t>
            </a:r>
            <a:r>
              <a:rPr lang="en-US" altLang="zh-CN" sz="2400" b="1" dirty="0">
                <a:cs typeface="+mn-ea"/>
                <a:sym typeface="+mn-lt"/>
              </a:rPr>
              <a:t>. </a:t>
            </a:r>
          </a:p>
        </p:txBody>
      </p:sp>
      <p:grpSp>
        <p:nvGrpSpPr>
          <p:cNvPr id="11" name="Group 4"/>
          <p:cNvGrpSpPr>
            <a:grpSpLocks noChangeAspect="1"/>
          </p:cNvGrpSpPr>
          <p:nvPr/>
        </p:nvGrpSpPr>
        <p:grpSpPr bwMode="auto">
          <a:xfrm>
            <a:off x="7414685" y="1999125"/>
            <a:ext cx="3151716" cy="4064000"/>
            <a:chOff x="3791" y="288"/>
            <a:chExt cx="1489" cy="1920"/>
          </a:xfrm>
        </p:grpSpPr>
        <p:sp>
          <p:nvSpPr>
            <p:cNvPr id="12" name="AutoShape 3"/>
            <p:cNvSpPr>
              <a:spLocks noChangeAspect="1" noChangeArrowheads="1" noTextEdit="1"/>
            </p:cNvSpPr>
            <p:nvPr/>
          </p:nvSpPr>
          <p:spPr bwMode="auto">
            <a:xfrm>
              <a:off x="3791" y="288"/>
              <a:ext cx="1489" cy="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Oval 5"/>
            <p:cNvSpPr>
              <a:spLocks noChangeArrowheads="1"/>
            </p:cNvSpPr>
            <p:nvPr/>
          </p:nvSpPr>
          <p:spPr bwMode="auto">
            <a:xfrm>
              <a:off x="3862" y="580"/>
              <a:ext cx="1347" cy="1344"/>
            </a:xfrm>
            <a:prstGeom prst="ellipse">
              <a:avLst/>
            </a:prstGeom>
            <a:noFill/>
            <a:ln w="21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4" name="Line 6"/>
            <p:cNvSpPr>
              <a:spLocks noChangeShapeType="1"/>
            </p:cNvSpPr>
            <p:nvPr/>
          </p:nvSpPr>
          <p:spPr bwMode="auto">
            <a:xfrm>
              <a:off x="4126" y="1788"/>
              <a:ext cx="812" cy="1"/>
            </a:xfrm>
            <a:prstGeom prst="line">
              <a:avLst/>
            </a:prstGeom>
            <a:noFill/>
            <a:ln w="21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>
              <a:off x="4532" y="580"/>
              <a:ext cx="1" cy="1336"/>
            </a:xfrm>
            <a:prstGeom prst="line">
              <a:avLst/>
            </a:prstGeom>
            <a:noFill/>
            <a:ln w="21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>
              <a:off x="4532" y="1248"/>
              <a:ext cx="1" cy="668"/>
            </a:xfrm>
            <a:prstGeom prst="line">
              <a:avLst/>
            </a:prstGeom>
            <a:noFill/>
            <a:ln w="21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" name="Oval 9"/>
            <p:cNvSpPr>
              <a:spLocks noChangeArrowheads="1"/>
            </p:cNvSpPr>
            <p:nvPr/>
          </p:nvSpPr>
          <p:spPr bwMode="auto">
            <a:xfrm>
              <a:off x="4518" y="1902"/>
              <a:ext cx="35" cy="36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4454" y="1924"/>
              <a:ext cx="11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en-US" altLang="zh-CN" sz="2665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D</a:t>
              </a:r>
              <a:endParaRPr lang="zh-CN" altLang="zh-CN" sz="2665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" name="Oval 11"/>
            <p:cNvSpPr>
              <a:spLocks noChangeArrowheads="1"/>
            </p:cNvSpPr>
            <p:nvPr/>
          </p:nvSpPr>
          <p:spPr bwMode="auto">
            <a:xfrm>
              <a:off x="4518" y="565"/>
              <a:ext cx="35" cy="36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4475" y="359"/>
              <a:ext cx="11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en-US" altLang="zh-CN" sz="2665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  <a:endParaRPr lang="zh-CN" altLang="zh-CN" sz="2665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1" name="Oval 13"/>
            <p:cNvSpPr>
              <a:spLocks noChangeArrowheads="1"/>
            </p:cNvSpPr>
            <p:nvPr/>
          </p:nvSpPr>
          <p:spPr bwMode="auto">
            <a:xfrm>
              <a:off x="4112" y="1774"/>
              <a:ext cx="35" cy="36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3969" y="1717"/>
              <a:ext cx="12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zh-CN" altLang="zh-CN" sz="2800" b="1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  <a:endParaRPr lang="zh-CN" altLang="zh-CN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3" name="Oval 15"/>
            <p:cNvSpPr>
              <a:spLocks noChangeArrowheads="1"/>
            </p:cNvSpPr>
            <p:nvPr/>
          </p:nvSpPr>
          <p:spPr bwMode="auto">
            <a:xfrm>
              <a:off x="4924" y="1774"/>
              <a:ext cx="35" cy="36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4" name="Rectangle 16"/>
            <p:cNvSpPr>
              <a:spLocks noChangeArrowheads="1"/>
            </p:cNvSpPr>
            <p:nvPr/>
          </p:nvSpPr>
          <p:spPr bwMode="auto">
            <a:xfrm>
              <a:off x="4995" y="1760"/>
              <a:ext cx="12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zh-CN" altLang="zh-CN" sz="2800" b="1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  <a:endParaRPr lang="zh-CN" altLang="zh-CN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" name="Oval 17"/>
            <p:cNvSpPr>
              <a:spLocks noChangeArrowheads="1"/>
            </p:cNvSpPr>
            <p:nvPr/>
          </p:nvSpPr>
          <p:spPr bwMode="auto">
            <a:xfrm>
              <a:off x="4518" y="1774"/>
              <a:ext cx="35" cy="36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6" name="Rectangle 18"/>
            <p:cNvSpPr>
              <a:spLocks noChangeArrowheads="1"/>
            </p:cNvSpPr>
            <p:nvPr/>
          </p:nvSpPr>
          <p:spPr bwMode="auto">
            <a:xfrm>
              <a:off x="4560" y="1596"/>
              <a:ext cx="10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en-US" altLang="zh-CN" sz="2665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E</a:t>
              </a:r>
              <a:endParaRPr lang="zh-CN" altLang="zh-CN" sz="2665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7" name="Oval 19"/>
            <p:cNvSpPr>
              <a:spLocks noChangeArrowheads="1"/>
            </p:cNvSpPr>
            <p:nvPr/>
          </p:nvSpPr>
          <p:spPr bwMode="auto">
            <a:xfrm>
              <a:off x="4518" y="565"/>
              <a:ext cx="35" cy="36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8" name="Oval 20"/>
            <p:cNvSpPr>
              <a:spLocks noChangeArrowheads="1"/>
            </p:cNvSpPr>
            <p:nvPr/>
          </p:nvSpPr>
          <p:spPr bwMode="auto">
            <a:xfrm>
              <a:off x="4518" y="1234"/>
              <a:ext cx="35" cy="35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9" name="Rectangle 21"/>
            <p:cNvSpPr>
              <a:spLocks noChangeArrowheads="1"/>
            </p:cNvSpPr>
            <p:nvPr/>
          </p:nvSpPr>
          <p:spPr bwMode="auto">
            <a:xfrm>
              <a:off x="4560" y="1148"/>
              <a:ext cx="13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zh-CN" altLang="zh-CN" sz="2800" b="1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O</a:t>
              </a:r>
              <a:endParaRPr lang="zh-CN" altLang="zh-CN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2453543" y="4065475"/>
            <a:ext cx="4642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3200" b="1" dirty="0">
                <a:cs typeface="+mn-ea"/>
                <a:sym typeface="+mn-lt"/>
              </a:rPr>
              <a:t>解方程过程略</a:t>
            </a:r>
          </a:p>
        </p:txBody>
      </p:sp>
      <p:sp>
        <p:nvSpPr>
          <p:cNvPr id="31" name="TextBox 6"/>
          <p:cNvSpPr txBox="1"/>
          <p:nvPr/>
        </p:nvSpPr>
        <p:spPr>
          <a:xfrm>
            <a:off x="1120844" y="502151"/>
            <a:ext cx="85946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试一试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1185036" y="1310716"/>
            <a:ext cx="10387985" cy="113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1．如图是一个圆弧形门拱，拱高 ，跨度 ，那么这个门拱的半径为（    ）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A.2m	             B.2.5m	       C.3m     	D.5m</a:t>
            </a:r>
          </a:p>
        </p:txBody>
      </p:sp>
      <p:pic>
        <p:nvPicPr>
          <p:cNvPr id="13" name="图片 12" descr="figure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82029" y="2869577"/>
            <a:ext cx="2822872" cy="2738591"/>
          </a:xfrm>
          <a:prstGeom prst="rect">
            <a:avLst/>
          </a:prstGeom>
        </p:spPr>
      </p:pic>
      <p:sp>
        <p:nvSpPr>
          <p:cNvPr id="28" name="矩形 27"/>
          <p:cNvSpPr/>
          <p:nvPr/>
        </p:nvSpPr>
        <p:spPr>
          <a:xfrm>
            <a:off x="4975471" y="2620018"/>
            <a:ext cx="6096000" cy="3735831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【答案】B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【详解】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设这个门拱的半径为r，则OB=r−1，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∵CD=4m，AB⊥CD，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∴BC= CD=2m，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在Rt△BOC中，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∵BC +OB =OC ,即2 +(r−1)  =r ，解得r=2.5m.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故选B.</a:t>
            </a:r>
          </a:p>
        </p:txBody>
      </p:sp>
      <p:sp>
        <p:nvSpPr>
          <p:cNvPr id="29" name="笑脸 28"/>
          <p:cNvSpPr/>
          <p:nvPr/>
        </p:nvSpPr>
        <p:spPr>
          <a:xfrm>
            <a:off x="3056585" y="1982448"/>
            <a:ext cx="420161" cy="460116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1120844" y="502151"/>
            <a:ext cx="85946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1069145" y="1168809"/>
            <a:ext cx="10560147" cy="1685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2．如图，石拱桥的桥顶到水面的距离CD为8m，桥拱半径OC为5m，则水面AB宽为（　　）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A.4m	          B.5m	         C.6m	          D.8m</a:t>
            </a:r>
          </a:p>
        </p:txBody>
      </p:sp>
      <p:pic>
        <p:nvPicPr>
          <p:cNvPr id="30" name="图片 29" descr="figure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4279" y="3151605"/>
            <a:ext cx="2485879" cy="251841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1" name="矩形 30"/>
              <p:cNvSpPr/>
              <p:nvPr/>
            </p:nvSpPr>
            <p:spPr>
              <a:xfrm>
                <a:off x="1069145" y="2540987"/>
                <a:ext cx="6096000" cy="421589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endParaRPr lang="zh-CN" altLang="en-US" sz="12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tx1"/>
                    </a:solidFill>
                    <a:cs typeface="+mn-ea"/>
                    <a:sym typeface="+mn-lt"/>
                  </a:rPr>
                  <a:t>【答案】D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tx1"/>
                    </a:solidFill>
                    <a:cs typeface="+mn-ea"/>
                    <a:sym typeface="+mn-lt"/>
                  </a:rPr>
                  <a:t>连接OA，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tx1"/>
                    </a:solidFill>
                    <a:cs typeface="+mn-ea"/>
                    <a:sym typeface="+mn-lt"/>
                  </a:rPr>
                  <a:t> ∵桥拱半径OC为5m，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tx1"/>
                    </a:solidFill>
                    <a:cs typeface="+mn-ea"/>
                    <a:sym typeface="+mn-lt"/>
                  </a:rPr>
                  <a:t>∴OA=5m，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tx1"/>
                    </a:solidFill>
                    <a:cs typeface="+mn-ea"/>
                    <a:sym typeface="+mn-lt"/>
                  </a:rPr>
                  <a:t>∵CD=8m，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tx1"/>
                    </a:solidFill>
                    <a:cs typeface="+mn-ea"/>
                    <a:sym typeface="+mn-lt"/>
                  </a:rPr>
                  <a:t>∴OD=8−5=3(m)，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1600" dirty="0">
                    <a:solidFill>
                      <a:schemeClr val="tx1"/>
                    </a:solidFill>
                    <a:cs typeface="+mn-ea"/>
                    <a:sym typeface="+mn-lt"/>
                  </a:rPr>
                  <a:t>∴AD=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radPr>
                      <m:deg/>
                      <m:e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𝑂</m:t>
                        </m:r>
                        <m:sSup>
                          <m:sSupPr>
                            <m:ctrlPr>
                              <a:rPr lang="zh-CN" altLang="zh-CN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𝐴</m:t>
                            </m:r>
                          </m:e>
                          <m:sup>
                            <m:r>
                              <a:rPr lang="en-US" altLang="zh-CN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𝑂</m:t>
                        </m:r>
                        <m:sSup>
                          <m:sSupPr>
                            <m:ctrlPr>
                              <a:rPr lang="zh-CN" altLang="zh-CN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𝐷</m:t>
                            </m:r>
                          </m:e>
                          <m:sup>
                            <m:r>
                              <a:rPr lang="en-US" altLang="zh-CN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m:rPr>
                        <m:nor/>
                      </m:rPr>
                      <a:rPr lang="en-US" altLang="zh-CN" sz="160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=</m:t>
                    </m:r>
                    <m:rad>
                      <m:radPr>
                        <m:degHide m:val="on"/>
                        <m:ctrlPr>
                          <a:rPr lang="zh-CN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zh-CN" altLang="zh-CN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5</m:t>
                            </m:r>
                          </m:e>
                          <m:sup>
                            <m:r>
                              <a:rPr lang="en-US" altLang="zh-CN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sSup>
                          <m:sSupPr>
                            <m:ctrlPr>
                              <a:rPr lang="zh-CN" altLang="zh-CN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3</m:t>
                            </m:r>
                          </m:e>
                          <m:sup>
                            <m:r>
                              <a:rPr lang="en-US" altLang="zh-CN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m:rPr>
                        <m:nor/>
                      </m:rPr>
                      <a:rPr lang="en-US" altLang="zh-CN" sz="1600">
                        <a:solidFill>
                          <a:schemeClr val="tx1"/>
                        </a:solidFill>
                        <a:cs typeface="+mn-ea"/>
                        <a:sym typeface="+mn-lt"/>
                      </a:rPr>
                      <m:t>=</m:t>
                    </m:r>
                    <m:r>
                      <a:rPr lang="en-US" altLang="zh-CN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4</m:t>
                    </m:r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  <a:cs typeface="+mn-ea"/>
                    <a:sym typeface="+mn-lt"/>
                  </a:rPr>
                  <a:t> (m)</a:t>
                </a:r>
                <a:endParaRPr lang="zh-CN" altLang="zh-CN" sz="16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tx1"/>
                    </a:solidFill>
                    <a:cs typeface="+mn-ea"/>
                    <a:sym typeface="+mn-lt"/>
                  </a:rPr>
                  <a:t>∴AB=2AD=2×4=8(m)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tx1"/>
                    </a:solidFill>
                    <a:cs typeface="+mn-ea"/>
                    <a:sym typeface="+mn-lt"/>
                  </a:rPr>
                  <a:t>故选D.</a:t>
                </a:r>
              </a:p>
            </p:txBody>
          </p:sp>
        </mc:Choice>
        <mc:Fallback xmlns="">
          <p:sp>
            <p:nvSpPr>
              <p:cNvPr id="31" name="矩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145" y="2540987"/>
                <a:ext cx="6096000" cy="4215898"/>
              </a:xfrm>
              <a:prstGeom prst="rect">
                <a:avLst/>
              </a:prstGeom>
              <a:blipFill rotWithShape="1">
                <a:blip r:embed="rId4"/>
                <a:stretch>
                  <a:fillRect l="-5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  <a:cs typeface="阿里巴巴普惠体 R" panose="00020600040101010101" pitchFamily="18" charset="-122"/>
                  </a:rPr>
                  <a:t> </a:t>
                </a:r>
                <a:endParaRPr lang="zh-CN" altLang="en-US">
                  <a:noFill/>
                  <a:cs typeface="阿里巴巴普惠体 R" panose="00020600040101010101" pitchFamily="18" charset="-122"/>
                </a:endParaRPr>
              </a:p>
            </p:txBody>
          </p:sp>
        </mc:Fallback>
      </mc:AlternateContent>
      <p:cxnSp>
        <p:nvCxnSpPr>
          <p:cNvPr id="33" name="直接连接符 32"/>
          <p:cNvCxnSpPr/>
          <p:nvPr/>
        </p:nvCxnSpPr>
        <p:spPr>
          <a:xfrm flipV="1">
            <a:off x="8520627" y="4600871"/>
            <a:ext cx="876591" cy="712763"/>
          </a:xfrm>
          <a:prstGeom prst="line">
            <a:avLst/>
          </a:prstGeom>
          <a:ln w="2857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4" name="笑脸 33"/>
          <p:cNvSpPr/>
          <p:nvPr/>
        </p:nvSpPr>
        <p:spPr>
          <a:xfrm>
            <a:off x="6277026" y="2352157"/>
            <a:ext cx="534573" cy="460116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" name="TextBox 6"/>
          <p:cNvSpPr txBox="1"/>
          <p:nvPr/>
        </p:nvSpPr>
        <p:spPr>
          <a:xfrm>
            <a:off x="1120844" y="502151"/>
            <a:ext cx="85946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103446" y="1119765"/>
                <a:ext cx="10434877" cy="14562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3．如图，⊙O的半径为3，点P是弦AB延长线上的一点，连接OP，若OP=4，∠P=30°，则弦AB的长为（    ）．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A.</a:t>
                </a:r>
                <a:r>
                  <a:rPr lang="zh-CN" altLang="zh-CN" sz="2000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radPr>
                      <m:deg/>
                      <m:e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e>
                    </m:rad>
                    <m:r>
                      <a:rPr lang="en-US" altLang="zh-CN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	          B.2</a:t>
                </a:r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radPr>
                      <m:deg/>
                      <m:e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e>
                    </m:rad>
                    <m:r>
                      <a:rPr lang="en-US" altLang="zh-CN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	            C.2</a:t>
                </a:r>
                <a:r>
                  <a:rPr lang="zh-CN" altLang="zh-CN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radPr>
                      <m:deg/>
                      <m:e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e>
                    </m:rad>
                    <m:r>
                      <a:rPr lang="en-US" altLang="zh-CN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	          D.2</a:t>
                </a: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446" y="1119765"/>
                <a:ext cx="10434877" cy="1456296"/>
              </a:xfrm>
              <a:prstGeom prst="rect">
                <a:avLst/>
              </a:prstGeom>
              <a:blipFill rotWithShape="1">
                <a:blip r:embed="rId3"/>
                <a:stretch>
                  <a:fillRect l="-584" r="-643" b="-669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  <a:cs typeface="阿里巴巴普惠体 R" panose="00020600040101010101" pitchFamily="18" charset="-122"/>
                  </a:rPr>
                  <a:t> </a:t>
                </a:r>
                <a:endParaRPr lang="zh-CN" altLang="en-US">
                  <a:noFill/>
                  <a:cs typeface="阿里巴巴普惠体 R" panose="00020600040101010101" pitchFamily="18" charset="-122"/>
                </a:endParaRPr>
              </a:p>
            </p:txBody>
          </p:sp>
        </mc:Fallback>
      </mc:AlternateContent>
      <p:pic>
        <p:nvPicPr>
          <p:cNvPr id="6" name="图片 5" descr="figure"/>
          <p:cNvPicPr/>
          <p:nvPr/>
        </p:nvPicPr>
        <p:blipFill>
          <a:blip r:embed="rId4"/>
          <a:stretch>
            <a:fillRect/>
          </a:stretch>
        </p:blipFill>
        <p:spPr>
          <a:xfrm>
            <a:off x="7196455" y="3144001"/>
            <a:ext cx="3848383" cy="321184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902779" y="2667883"/>
                <a:ext cx="6096000" cy="411215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【答案】C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解：如图：过点O作OH⊥AB于点H，连接OA，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∵在Rt△OHP中，∠P=30°，OP=4，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∴OH=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OP=2 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∵在Rt△OAH中，OA=3，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/>
                    </a:solidFill>
                    <a:cs typeface="+mn-ea"/>
                    <a:sym typeface="+mn-lt"/>
                  </a:rPr>
                  <a:t>∴</a:t>
                </a:r>
                <a14:m>
                  <m:oMath xmlns:m="http://schemas.openxmlformats.org/officeDocument/2006/math">
                    <m:r>
                      <a:rPr lang="en-US" altLang="zh-CN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𝐴𝐻</m:t>
                    </m:r>
                    <m:r>
                      <a:rPr lang="en-US" altLang="zh-CN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rad>
                      <m:radPr>
                        <m:degHide m:val="on"/>
                        <m:ctrlPr>
                          <a:rPr lang="zh-CN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radPr>
                      <m:deg/>
                      <m:e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𝑂</m:t>
                        </m:r>
                        <m:sSup>
                          <m:sSupPr>
                            <m:ctrlPr>
                              <a:rPr lang="zh-CN" altLang="zh-CN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𝐴</m:t>
                            </m:r>
                          </m:e>
                          <m:sup>
                            <m:r>
                              <a:rPr lang="en-US" altLang="zh-CN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𝑂</m:t>
                        </m:r>
                        <m:sSup>
                          <m:sSupPr>
                            <m:ctrlPr>
                              <a:rPr lang="zh-CN" altLang="zh-CN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𝐻</m:t>
                            </m:r>
                          </m:e>
                          <m:sup>
                            <m:r>
                              <a:rPr lang="en-US" altLang="zh-CN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altLang="zh-CN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rad>
                      <m:radPr>
                        <m:degHide m:val="on"/>
                        <m:ctrlPr>
                          <a:rPr lang="zh-CN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zh-CN" altLang="zh-CN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3</m:t>
                            </m:r>
                          </m:e>
                          <m:sup>
                            <m:r>
                              <a:rPr lang="en-US" altLang="zh-CN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sSup>
                          <m:sSupPr>
                            <m:ctrlPr>
                              <a:rPr lang="zh-CN" altLang="zh-CN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zh-CN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altLang="zh-CN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rad>
                      <m:radPr>
                        <m:degHide m:val="on"/>
                        <m:ctrlPr>
                          <a:rPr lang="zh-CN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radPr>
                      <m:deg/>
                      <m:e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e>
                    </m:rad>
                  </m:oMath>
                </a14:m>
                <a:endParaRPr lang="en-US" altLang="zh-CN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∴AB=2AH=2</a:t>
                </a:r>
                <a:r>
                  <a:rPr lang="zh-CN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radPr>
                      <m:deg/>
                      <m:e>
                        <m:r>
                          <a:rPr lang="en-US" altLang="zh-C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e>
                    </m:rad>
                  </m:oMath>
                </a14:m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故选</a:t>
                </a:r>
                <a:r>
                  <a:rPr lang="en-US" altLang="zh-CN" dirty="0">
                    <a:solidFill>
                      <a:schemeClr val="tx1"/>
                    </a:solidFill>
                    <a:cs typeface="+mn-ea"/>
                    <a:sym typeface="+mn-lt"/>
                  </a:rPr>
                  <a:t>C</a:t>
                </a:r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779" y="2667883"/>
                <a:ext cx="6096000" cy="4112151"/>
              </a:xfrm>
              <a:prstGeom prst="rect">
                <a:avLst/>
              </a:prstGeom>
              <a:blipFill rotWithShape="1">
                <a:blip r:embed="rId5"/>
                <a:stretch>
                  <a:fillRect l="-8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  <a:cs typeface="阿里巴巴普惠体 R" panose="00020600040101010101" pitchFamily="18" charset="-122"/>
                  </a:rPr>
                  <a:t> </a:t>
                </a:r>
                <a:endParaRPr lang="zh-CN" altLang="en-US">
                  <a:noFill/>
                  <a:cs typeface="阿里巴巴普惠体 R" panose="00020600040101010101" pitchFamily="18" charset="-122"/>
                </a:endParaRPr>
              </a:p>
            </p:txBody>
          </p:sp>
        </mc:Fallback>
      </mc:AlternateContent>
      <p:cxnSp>
        <p:nvCxnSpPr>
          <p:cNvPr id="8" name="直接连接符 7"/>
          <p:cNvCxnSpPr/>
          <p:nvPr/>
        </p:nvCxnSpPr>
        <p:spPr>
          <a:xfrm flipV="1">
            <a:off x="7797074" y="4749926"/>
            <a:ext cx="960997" cy="819921"/>
          </a:xfrm>
          <a:prstGeom prst="line">
            <a:avLst/>
          </a:prstGeom>
          <a:ln w="2857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8801837" y="4740548"/>
            <a:ext cx="0" cy="899523"/>
          </a:xfrm>
          <a:prstGeom prst="line">
            <a:avLst/>
          </a:prstGeom>
          <a:ln w="2857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8748293" y="5762139"/>
            <a:ext cx="25968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en-US" altLang="zh-CN" sz="28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H</a:t>
            </a:r>
            <a:endParaRPr lang="zh-CN" altLang="zh-CN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笑脸 13"/>
          <p:cNvSpPr/>
          <p:nvPr/>
        </p:nvSpPr>
        <p:spPr>
          <a:xfrm>
            <a:off x="4387333" y="2098460"/>
            <a:ext cx="534573" cy="460116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2" name="TextBox 6"/>
          <p:cNvSpPr txBox="1"/>
          <p:nvPr/>
        </p:nvSpPr>
        <p:spPr>
          <a:xfrm>
            <a:off x="1120844" y="502151"/>
            <a:ext cx="85946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E48312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83885" y="1541073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48312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83885" y="2514990"/>
            <a:ext cx="10348517" cy="101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．理解圆的轴对称性及垂径定理的推导，能初步应用垂径定理进行计算和证明；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．通过圆的对称性，培养学生对数学的审美观，并激发学生对数学的热爱。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83885" y="3919345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48312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83884" y="4893262"/>
            <a:ext cx="10493715" cy="112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垂径定理及应用。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垂径定理的证明。</a:t>
            </a:r>
            <a:endParaRPr lang="en-US" altLang="zh-CN" sz="2000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/>
          <p:cNvSpPr>
            <a:spLocks noChangeAspect="1"/>
          </p:cNvSpPr>
          <p:nvPr/>
        </p:nvSpPr>
        <p:spPr bwMode="auto">
          <a:xfrm rot="5400000">
            <a:off x="-1343027" y="1343023"/>
            <a:ext cx="6858000" cy="4171951"/>
          </a:xfrm>
          <a:custGeom>
            <a:avLst/>
            <a:gdLst>
              <a:gd name="connsiteX0" fmla="*/ 5967247 w 6858000"/>
              <a:gd name="connsiteY0" fmla="*/ 3445277 h 4171951"/>
              <a:gd name="connsiteX1" fmla="*/ 6071436 w 6858000"/>
              <a:gd name="connsiteY1" fmla="*/ 3822992 h 4171951"/>
              <a:gd name="connsiteX2" fmla="*/ 6189521 w 6858000"/>
              <a:gd name="connsiteY2" fmla="*/ 3829983 h 4171951"/>
              <a:gd name="connsiteX3" fmla="*/ 6307606 w 6858000"/>
              <a:gd name="connsiteY3" fmla="*/ 3822992 h 4171951"/>
              <a:gd name="connsiteX4" fmla="*/ 6411798 w 6858000"/>
              <a:gd name="connsiteY4" fmla="*/ 3445277 h 4171951"/>
              <a:gd name="connsiteX5" fmla="*/ 6189521 w 6858000"/>
              <a:gd name="connsiteY5" fmla="*/ 3508229 h 4171951"/>
              <a:gd name="connsiteX6" fmla="*/ 5967247 w 6858000"/>
              <a:gd name="connsiteY6" fmla="*/ 3445277 h 4171951"/>
              <a:gd name="connsiteX7" fmla="*/ 5830461 w 6858000"/>
              <a:gd name="connsiteY7" fmla="*/ 3074736 h 4171951"/>
              <a:gd name="connsiteX8" fmla="*/ 5844303 w 6858000"/>
              <a:gd name="connsiteY8" fmla="*/ 3186120 h 4171951"/>
              <a:gd name="connsiteX9" fmla="*/ 5906589 w 6858000"/>
              <a:gd name="connsiteY9" fmla="*/ 3297502 h 4171951"/>
              <a:gd name="connsiteX10" fmla="*/ 6190338 w 6858000"/>
              <a:gd name="connsiteY10" fmla="*/ 3436730 h 4171951"/>
              <a:gd name="connsiteX11" fmla="*/ 6474082 w 6858000"/>
              <a:gd name="connsiteY11" fmla="*/ 3297502 h 4171951"/>
              <a:gd name="connsiteX12" fmla="*/ 6536368 w 6858000"/>
              <a:gd name="connsiteY12" fmla="*/ 3186120 h 4171951"/>
              <a:gd name="connsiteX13" fmla="*/ 6557131 w 6858000"/>
              <a:gd name="connsiteY13" fmla="*/ 3074736 h 4171951"/>
              <a:gd name="connsiteX14" fmla="*/ 6190338 w 6858000"/>
              <a:gd name="connsiteY14" fmla="*/ 2705784 h 4171951"/>
              <a:gd name="connsiteX15" fmla="*/ 5830461 w 6858000"/>
              <a:gd name="connsiteY15" fmla="*/ 3074736 h 4171951"/>
              <a:gd name="connsiteX16" fmla="*/ 3753041 w 6858000"/>
              <a:gd name="connsiteY16" fmla="*/ 1981398 h 4171951"/>
              <a:gd name="connsiteX17" fmla="*/ 3766943 w 6858000"/>
              <a:gd name="connsiteY17" fmla="*/ 2065498 h 4171951"/>
              <a:gd name="connsiteX18" fmla="*/ 3759994 w 6858000"/>
              <a:gd name="connsiteY18" fmla="*/ 2065498 h 4171951"/>
              <a:gd name="connsiteX19" fmla="*/ 3843409 w 6858000"/>
              <a:gd name="connsiteY19" fmla="*/ 2205663 h 4171951"/>
              <a:gd name="connsiteX20" fmla="*/ 4128402 w 6858000"/>
              <a:gd name="connsiteY20" fmla="*/ 2184637 h 4171951"/>
              <a:gd name="connsiteX21" fmla="*/ 4413399 w 6858000"/>
              <a:gd name="connsiteY21" fmla="*/ 2205663 h 4171951"/>
              <a:gd name="connsiteX22" fmla="*/ 4489863 w 6858000"/>
              <a:gd name="connsiteY22" fmla="*/ 2065499 h 4171951"/>
              <a:gd name="connsiteX23" fmla="*/ 4496813 w 6858000"/>
              <a:gd name="connsiteY23" fmla="*/ 1981399 h 4171951"/>
              <a:gd name="connsiteX24" fmla="*/ 4128402 w 6858000"/>
              <a:gd name="connsiteY24" fmla="*/ 1602952 h 4171951"/>
              <a:gd name="connsiteX25" fmla="*/ 3753041 w 6858000"/>
              <a:gd name="connsiteY25" fmla="*/ 1981398 h 4171951"/>
              <a:gd name="connsiteX26" fmla="*/ 3693203 w 6858000"/>
              <a:gd name="connsiteY26" fmla="*/ 4171950 h 4171951"/>
              <a:gd name="connsiteX27" fmla="*/ 4130537 w 6858000"/>
              <a:gd name="connsiteY27" fmla="*/ 3740221 h 4171951"/>
              <a:gd name="connsiteX28" fmla="*/ 4560932 w 6858000"/>
              <a:gd name="connsiteY28" fmla="*/ 4171950 h 4171951"/>
              <a:gd name="connsiteX29" fmla="*/ 4491514 w 6858000"/>
              <a:gd name="connsiteY29" fmla="*/ 4171950 h 4171951"/>
              <a:gd name="connsiteX30" fmla="*/ 4130537 w 6858000"/>
              <a:gd name="connsiteY30" fmla="*/ 3809854 h 4171951"/>
              <a:gd name="connsiteX31" fmla="*/ 3762620 w 6858000"/>
              <a:gd name="connsiteY31" fmla="*/ 4171950 h 4171951"/>
              <a:gd name="connsiteX32" fmla="*/ 3693203 w 6858000"/>
              <a:gd name="connsiteY32" fmla="*/ 4171950 h 4171951"/>
              <a:gd name="connsiteX33" fmla="*/ 3440998 w 6858000"/>
              <a:gd name="connsiteY33" fmla="*/ 1654920 h 4171951"/>
              <a:gd name="connsiteX34" fmla="*/ 3600697 w 6858000"/>
              <a:gd name="connsiteY34" fmla="*/ 1828406 h 4171951"/>
              <a:gd name="connsiteX35" fmla="*/ 3698086 w 6858000"/>
              <a:gd name="connsiteY35" fmla="*/ 1961074 h 4171951"/>
              <a:gd name="connsiteX36" fmla="*/ 3697905 w 6858000"/>
              <a:gd name="connsiteY36" fmla="*/ 1961787 h 4171951"/>
              <a:gd name="connsiteX37" fmla="*/ 3739566 w 6858000"/>
              <a:gd name="connsiteY37" fmla="*/ 2017582 h 4171951"/>
              <a:gd name="connsiteX38" fmla="*/ 3698086 w 6858000"/>
              <a:gd name="connsiteY38" fmla="*/ 1961074 h 4171951"/>
              <a:gd name="connsiteX39" fmla="*/ 3738805 w 6858000"/>
              <a:gd name="connsiteY39" fmla="*/ 1800398 h 4171951"/>
              <a:gd name="connsiteX40" fmla="*/ 4128398 w 6858000"/>
              <a:gd name="connsiteY40" fmla="*/ 1550306 h 4171951"/>
              <a:gd name="connsiteX41" fmla="*/ 4551946 w 6858000"/>
              <a:gd name="connsiteY41" fmla="*/ 1961788 h 4171951"/>
              <a:gd name="connsiteX42" fmla="*/ 4517229 w 6858000"/>
              <a:gd name="connsiteY42" fmla="*/ 2017583 h 4171951"/>
              <a:gd name="connsiteX43" fmla="*/ 4808850 w 6858000"/>
              <a:gd name="connsiteY43" fmla="*/ 1654921 h 4171951"/>
              <a:gd name="connsiteX44" fmla="*/ 4128398 w 6858000"/>
              <a:gd name="connsiteY44" fmla="*/ 1222517 h 4171951"/>
              <a:gd name="connsiteX45" fmla="*/ 3440998 w 6858000"/>
              <a:gd name="connsiteY45" fmla="*/ 1654920 h 4171951"/>
              <a:gd name="connsiteX46" fmla="*/ 3308493 w 6858000"/>
              <a:gd name="connsiteY46" fmla="*/ 4171951 h 4171951"/>
              <a:gd name="connsiteX47" fmla="*/ 4129203 w 6858000"/>
              <a:gd name="connsiteY47" fmla="*/ 3346965 h 4171951"/>
              <a:gd name="connsiteX48" fmla="*/ 4949907 w 6858000"/>
              <a:gd name="connsiteY48" fmla="*/ 4171951 h 4171951"/>
              <a:gd name="connsiteX49" fmla="*/ 4880357 w 6858000"/>
              <a:gd name="connsiteY49" fmla="*/ 4171951 h 4171951"/>
              <a:gd name="connsiteX50" fmla="*/ 4129203 w 6858000"/>
              <a:gd name="connsiteY50" fmla="*/ 3416878 h 4171951"/>
              <a:gd name="connsiteX51" fmla="*/ 3378047 w 6858000"/>
              <a:gd name="connsiteY51" fmla="*/ 4171951 h 4171951"/>
              <a:gd name="connsiteX52" fmla="*/ 3308493 w 6858000"/>
              <a:gd name="connsiteY52" fmla="*/ 4171951 h 4171951"/>
              <a:gd name="connsiteX53" fmla="*/ 3137508 w 6858000"/>
              <a:gd name="connsiteY53" fmla="*/ 1410105 h 4171951"/>
              <a:gd name="connsiteX54" fmla="*/ 3407971 w 6858000"/>
              <a:gd name="connsiteY54" fmla="*/ 1620051 h 4171951"/>
              <a:gd name="connsiteX55" fmla="*/ 3401035 w 6858000"/>
              <a:gd name="connsiteY55" fmla="*/ 1613053 h 4171951"/>
              <a:gd name="connsiteX56" fmla="*/ 4129200 w 6858000"/>
              <a:gd name="connsiteY56" fmla="*/ 1165171 h 4171951"/>
              <a:gd name="connsiteX57" fmla="*/ 4850432 w 6858000"/>
              <a:gd name="connsiteY57" fmla="*/ 1613053 h 4171951"/>
              <a:gd name="connsiteX58" fmla="*/ 4850035 w 6858000"/>
              <a:gd name="connsiteY58" fmla="*/ 1614653 h 4171951"/>
              <a:gd name="connsiteX59" fmla="*/ 4843498 w 6858000"/>
              <a:gd name="connsiteY59" fmla="*/ 1620051 h 4171951"/>
              <a:gd name="connsiteX60" fmla="*/ 4849565 w 6858000"/>
              <a:gd name="connsiteY60" fmla="*/ 1616552 h 4171951"/>
              <a:gd name="connsiteX61" fmla="*/ 4850035 w 6858000"/>
              <a:gd name="connsiteY61" fmla="*/ 1614653 h 4171951"/>
              <a:gd name="connsiteX62" fmla="*/ 4976989 w 6858000"/>
              <a:gd name="connsiteY62" fmla="*/ 1509830 h 4171951"/>
              <a:gd name="connsiteX63" fmla="*/ 5120889 w 6858000"/>
              <a:gd name="connsiteY63" fmla="*/ 1410105 h 4171951"/>
              <a:gd name="connsiteX64" fmla="*/ 4129200 w 6858000"/>
              <a:gd name="connsiteY64" fmla="*/ 829260 h 4171951"/>
              <a:gd name="connsiteX65" fmla="*/ 3137508 w 6858000"/>
              <a:gd name="connsiteY65" fmla="*/ 1410105 h 4171951"/>
              <a:gd name="connsiteX66" fmla="*/ 2919510 w 6858000"/>
              <a:gd name="connsiteY66" fmla="*/ 4171947 h 4171951"/>
              <a:gd name="connsiteX67" fmla="*/ 4128402 w 6858000"/>
              <a:gd name="connsiteY67" fmla="*/ 2957980 h 4171951"/>
              <a:gd name="connsiteX68" fmla="*/ 5330340 w 6858000"/>
              <a:gd name="connsiteY68" fmla="*/ 4171947 h 4171951"/>
              <a:gd name="connsiteX69" fmla="*/ 5260866 w 6858000"/>
              <a:gd name="connsiteY69" fmla="*/ 4171947 h 4171951"/>
              <a:gd name="connsiteX70" fmla="*/ 4128402 w 6858000"/>
              <a:gd name="connsiteY70" fmla="*/ 3027747 h 4171951"/>
              <a:gd name="connsiteX71" fmla="*/ 2988988 w 6858000"/>
              <a:gd name="connsiteY71" fmla="*/ 4171947 h 4171951"/>
              <a:gd name="connsiteX72" fmla="*/ 2919510 w 6858000"/>
              <a:gd name="connsiteY72" fmla="*/ 4171947 h 4171951"/>
              <a:gd name="connsiteX73" fmla="*/ 2795545 w 6858000"/>
              <a:gd name="connsiteY73" fmla="*/ 1228741 h 4171951"/>
              <a:gd name="connsiteX74" fmla="*/ 3101173 w 6858000"/>
              <a:gd name="connsiteY74" fmla="*/ 1389227 h 4171951"/>
              <a:gd name="connsiteX75" fmla="*/ 3087282 w 6858000"/>
              <a:gd name="connsiteY75" fmla="*/ 1375271 h 4171951"/>
              <a:gd name="connsiteX76" fmla="*/ 4129200 w 6858000"/>
              <a:gd name="connsiteY76" fmla="*/ 775202 h 4171951"/>
              <a:gd name="connsiteX77" fmla="*/ 5164169 w 6858000"/>
              <a:gd name="connsiteY77" fmla="*/ 1375271 h 4171951"/>
              <a:gd name="connsiteX78" fmla="*/ 5150276 w 6858000"/>
              <a:gd name="connsiteY78" fmla="*/ 1389227 h 4171951"/>
              <a:gd name="connsiteX79" fmla="*/ 5462851 w 6858000"/>
              <a:gd name="connsiteY79" fmla="*/ 1228741 h 4171951"/>
              <a:gd name="connsiteX80" fmla="*/ 4129200 w 6858000"/>
              <a:gd name="connsiteY80" fmla="*/ 440280 h 4171951"/>
              <a:gd name="connsiteX81" fmla="*/ 2795545 w 6858000"/>
              <a:gd name="connsiteY81" fmla="*/ 1228741 h 4171951"/>
              <a:gd name="connsiteX82" fmla="*/ 2530531 w 6858000"/>
              <a:gd name="connsiteY82" fmla="*/ 4171948 h 4171951"/>
              <a:gd name="connsiteX83" fmla="*/ 4128403 w 6858000"/>
              <a:gd name="connsiteY83" fmla="*/ 2573272 h 4171951"/>
              <a:gd name="connsiteX84" fmla="*/ 5719323 w 6858000"/>
              <a:gd name="connsiteY84" fmla="*/ 4171948 h 4171951"/>
              <a:gd name="connsiteX85" fmla="*/ 5649851 w 6858000"/>
              <a:gd name="connsiteY85" fmla="*/ 4171948 h 4171951"/>
              <a:gd name="connsiteX86" fmla="*/ 4128403 w 6858000"/>
              <a:gd name="connsiteY86" fmla="*/ 2643084 h 4171951"/>
              <a:gd name="connsiteX87" fmla="*/ 2600002 w 6858000"/>
              <a:gd name="connsiteY87" fmla="*/ 4171948 h 4171951"/>
              <a:gd name="connsiteX88" fmla="*/ 2530531 w 6858000"/>
              <a:gd name="connsiteY88" fmla="*/ 4171948 h 4171951"/>
              <a:gd name="connsiteX89" fmla="*/ 2415106 w 6858000"/>
              <a:gd name="connsiteY89" fmla="*/ 1114826 h 4171951"/>
              <a:gd name="connsiteX90" fmla="*/ 2581657 w 6858000"/>
              <a:gd name="connsiteY90" fmla="*/ 1154897 h 4171951"/>
              <a:gd name="connsiteX91" fmla="*/ 2742539 w 6858000"/>
              <a:gd name="connsiteY91" fmla="*/ 1203703 h 4171951"/>
              <a:gd name="connsiteX92" fmla="*/ 2741270 w 6858000"/>
              <a:gd name="connsiteY92" fmla="*/ 1205423 h 4171951"/>
              <a:gd name="connsiteX93" fmla="*/ 2748208 w 6858000"/>
              <a:gd name="connsiteY93" fmla="*/ 1205423 h 4171951"/>
              <a:gd name="connsiteX94" fmla="*/ 2742539 w 6858000"/>
              <a:gd name="connsiteY94" fmla="*/ 1203703 h 4171951"/>
              <a:gd name="connsiteX95" fmla="*/ 2988386 w 6858000"/>
              <a:gd name="connsiteY95" fmla="*/ 871137 h 4171951"/>
              <a:gd name="connsiteX96" fmla="*/ 4129194 w 6858000"/>
              <a:gd name="connsiteY96" fmla="*/ 383104 h 4171951"/>
              <a:gd name="connsiteX97" fmla="*/ 5267079 w 6858000"/>
              <a:gd name="connsiteY97" fmla="*/ 871137 h 4171951"/>
              <a:gd name="connsiteX98" fmla="*/ 5515804 w 6858000"/>
              <a:gd name="connsiteY98" fmla="*/ 1203662 h 4171951"/>
              <a:gd name="connsiteX99" fmla="*/ 5510181 w 6858000"/>
              <a:gd name="connsiteY99" fmla="*/ 1205423 h 4171951"/>
              <a:gd name="connsiteX100" fmla="*/ 5517120 w 6858000"/>
              <a:gd name="connsiteY100" fmla="*/ 1205423 h 4171951"/>
              <a:gd name="connsiteX101" fmla="*/ 5515804 w 6858000"/>
              <a:gd name="connsiteY101" fmla="*/ 1203662 h 4171951"/>
              <a:gd name="connsiteX102" fmla="*/ 5671528 w 6858000"/>
              <a:gd name="connsiteY102" fmla="*/ 1154897 h 4171951"/>
              <a:gd name="connsiteX103" fmla="*/ 5843283 w 6858000"/>
              <a:gd name="connsiteY103" fmla="*/ 1114826 h 4171951"/>
              <a:gd name="connsiteX104" fmla="*/ 4129195 w 6858000"/>
              <a:gd name="connsiteY104" fmla="*/ 55572 h 4171951"/>
              <a:gd name="connsiteX105" fmla="*/ 2415106 w 6858000"/>
              <a:gd name="connsiteY105" fmla="*/ 1114826 h 4171951"/>
              <a:gd name="connsiteX106" fmla="*/ 1846602 w 6858000"/>
              <a:gd name="connsiteY106" fmla="*/ 3445277 h 4171951"/>
              <a:gd name="connsiteX107" fmla="*/ 1950410 w 6858000"/>
              <a:gd name="connsiteY107" fmla="*/ 3822992 h 4171951"/>
              <a:gd name="connsiteX108" fmla="*/ 2061144 w 6858000"/>
              <a:gd name="connsiteY108" fmla="*/ 3829983 h 4171951"/>
              <a:gd name="connsiteX109" fmla="*/ 2178796 w 6858000"/>
              <a:gd name="connsiteY109" fmla="*/ 3822992 h 4171951"/>
              <a:gd name="connsiteX110" fmla="*/ 2282604 w 6858000"/>
              <a:gd name="connsiteY110" fmla="*/ 3445277 h 4171951"/>
              <a:gd name="connsiteX111" fmla="*/ 2061144 w 6858000"/>
              <a:gd name="connsiteY111" fmla="*/ 3508229 h 4171951"/>
              <a:gd name="connsiteX112" fmla="*/ 1846602 w 6858000"/>
              <a:gd name="connsiteY112" fmla="*/ 3445277 h 4171951"/>
              <a:gd name="connsiteX113" fmla="*/ 1696991 w 6858000"/>
              <a:gd name="connsiteY113" fmla="*/ 3074736 h 4171951"/>
              <a:gd name="connsiteX114" fmla="*/ 1710913 w 6858000"/>
              <a:gd name="connsiteY114" fmla="*/ 3186120 h 4171951"/>
              <a:gd name="connsiteX115" fmla="*/ 1773567 w 6858000"/>
              <a:gd name="connsiteY115" fmla="*/ 3297502 h 4171951"/>
              <a:gd name="connsiteX116" fmla="*/ 2058985 w 6858000"/>
              <a:gd name="connsiteY116" fmla="*/ 3436730 h 4171951"/>
              <a:gd name="connsiteX117" fmla="*/ 2351360 w 6858000"/>
              <a:gd name="connsiteY117" fmla="*/ 3297502 h 4171951"/>
              <a:gd name="connsiteX118" fmla="*/ 2407051 w 6858000"/>
              <a:gd name="connsiteY118" fmla="*/ 3186120 h 4171951"/>
              <a:gd name="connsiteX119" fmla="*/ 2427935 w 6858000"/>
              <a:gd name="connsiteY119" fmla="*/ 3074736 h 4171951"/>
              <a:gd name="connsiteX120" fmla="*/ 2058985 w 6858000"/>
              <a:gd name="connsiteY120" fmla="*/ 2705784 h 4171951"/>
              <a:gd name="connsiteX121" fmla="*/ 1696991 w 6858000"/>
              <a:gd name="connsiteY121" fmla="*/ 3074736 h 4171951"/>
              <a:gd name="connsiteX122" fmla="*/ 1346480 w 6858000"/>
              <a:gd name="connsiteY122" fmla="*/ 2719346 h 4171951"/>
              <a:gd name="connsiteX123" fmla="*/ 1631162 w 6858000"/>
              <a:gd name="connsiteY123" fmla="*/ 3047746 h 4171951"/>
              <a:gd name="connsiteX124" fmla="*/ 2061662 w 6858000"/>
              <a:gd name="connsiteY124" fmla="*/ 2635501 h 4171951"/>
              <a:gd name="connsiteX125" fmla="*/ 2499102 w 6858000"/>
              <a:gd name="connsiteY125" fmla="*/ 3047746 h 4171951"/>
              <a:gd name="connsiteX126" fmla="*/ 2769897 w 6858000"/>
              <a:gd name="connsiteY126" fmla="*/ 2733320 h 4171951"/>
              <a:gd name="connsiteX127" fmla="*/ 2742125 w 6858000"/>
              <a:gd name="connsiteY127" fmla="*/ 2754282 h 4171951"/>
              <a:gd name="connsiteX128" fmla="*/ 2061662 w 6858000"/>
              <a:gd name="connsiteY128" fmla="*/ 2321075 h 4171951"/>
              <a:gd name="connsiteX129" fmla="*/ 1388139 w 6858000"/>
              <a:gd name="connsiteY129" fmla="*/ 2754282 h 4171951"/>
              <a:gd name="connsiteX130" fmla="*/ 1346480 w 6858000"/>
              <a:gd name="connsiteY130" fmla="*/ 2719346 h 4171951"/>
              <a:gd name="connsiteX131" fmla="*/ 1081459 w 6858000"/>
              <a:gd name="connsiteY131" fmla="*/ 2503644 h 4171951"/>
              <a:gd name="connsiteX132" fmla="*/ 1331587 w 6858000"/>
              <a:gd name="connsiteY132" fmla="*/ 2705784 h 4171951"/>
              <a:gd name="connsiteX133" fmla="*/ 2061129 w 6858000"/>
              <a:gd name="connsiteY133" fmla="*/ 2252720 h 4171951"/>
              <a:gd name="connsiteX134" fmla="*/ 2797617 w 6858000"/>
              <a:gd name="connsiteY134" fmla="*/ 2705784 h 4171951"/>
              <a:gd name="connsiteX135" fmla="*/ 3047745 w 6858000"/>
              <a:gd name="connsiteY135" fmla="*/ 2503644 h 4171951"/>
              <a:gd name="connsiteX136" fmla="*/ 2061129 w 6858000"/>
              <a:gd name="connsiteY136" fmla="*/ 1932091 h 4171951"/>
              <a:gd name="connsiteX137" fmla="*/ 1081459 w 6858000"/>
              <a:gd name="connsiteY137" fmla="*/ 2503644 h 4171951"/>
              <a:gd name="connsiteX138" fmla="*/ 735219 w 6858000"/>
              <a:gd name="connsiteY138" fmla="*/ 2330786 h 4171951"/>
              <a:gd name="connsiteX139" fmla="*/ 1019841 w 6858000"/>
              <a:gd name="connsiteY139" fmla="*/ 2470682 h 4171951"/>
              <a:gd name="connsiteX140" fmla="*/ 2061135 w 6858000"/>
              <a:gd name="connsiteY140" fmla="*/ 1862141 h 4171951"/>
              <a:gd name="connsiteX141" fmla="*/ 3109363 w 6858000"/>
              <a:gd name="connsiteY141" fmla="*/ 2470682 h 4171951"/>
              <a:gd name="connsiteX142" fmla="*/ 3393981 w 6858000"/>
              <a:gd name="connsiteY142" fmla="*/ 2330786 h 4171951"/>
              <a:gd name="connsiteX143" fmla="*/ 2061135 w 6858000"/>
              <a:gd name="connsiteY143" fmla="*/ 1547383 h 4171951"/>
              <a:gd name="connsiteX144" fmla="*/ 735219 w 6858000"/>
              <a:gd name="connsiteY144" fmla="*/ 2330786 h 4171951"/>
              <a:gd name="connsiteX145" fmla="*/ 359056 w 6858000"/>
              <a:gd name="connsiteY145" fmla="*/ 2216191 h 4171951"/>
              <a:gd name="connsiteX146" fmla="*/ 671290 w 6858000"/>
              <a:gd name="connsiteY146" fmla="*/ 2299703 h 4171951"/>
              <a:gd name="connsiteX147" fmla="*/ 2058992 w 6858000"/>
              <a:gd name="connsiteY147" fmla="*/ 1478522 h 4171951"/>
              <a:gd name="connsiteX148" fmla="*/ 3453625 w 6858000"/>
              <a:gd name="connsiteY148" fmla="*/ 2299703 h 4171951"/>
              <a:gd name="connsiteX149" fmla="*/ 3765860 w 6858000"/>
              <a:gd name="connsiteY149" fmla="*/ 2216191 h 4171951"/>
              <a:gd name="connsiteX150" fmla="*/ 2058992 w 6858000"/>
              <a:gd name="connsiteY150" fmla="*/ 1158401 h 4171951"/>
              <a:gd name="connsiteX151" fmla="*/ 359056 w 6858000"/>
              <a:gd name="connsiteY151" fmla="*/ 2216191 h 4171951"/>
              <a:gd name="connsiteX152" fmla="*/ 7 w 6858000"/>
              <a:gd name="connsiteY152" fmla="*/ 3809854 h 4171951"/>
              <a:gd name="connsiteX153" fmla="*/ 7 w 6858000"/>
              <a:gd name="connsiteY153" fmla="*/ 3740221 h 4171951"/>
              <a:gd name="connsiteX154" fmla="*/ 436005 w 6858000"/>
              <a:gd name="connsiteY154" fmla="*/ 4171950 h 4171951"/>
              <a:gd name="connsiteX155" fmla="*/ 366799 w 6858000"/>
              <a:gd name="connsiteY155" fmla="*/ 4171950 h 4171951"/>
              <a:gd name="connsiteX156" fmla="*/ 7 w 6858000"/>
              <a:gd name="connsiteY156" fmla="*/ 3809854 h 4171951"/>
              <a:gd name="connsiteX157" fmla="*/ 5 w 6858000"/>
              <a:gd name="connsiteY157" fmla="*/ 2643084 h 4171951"/>
              <a:gd name="connsiteX158" fmla="*/ 5 w 6858000"/>
              <a:gd name="connsiteY158" fmla="*/ 2573272 h 4171951"/>
              <a:gd name="connsiteX159" fmla="*/ 1594407 w 6858000"/>
              <a:gd name="connsiteY159" fmla="*/ 4171948 h 4171951"/>
              <a:gd name="connsiteX160" fmla="*/ 1525085 w 6858000"/>
              <a:gd name="connsiteY160" fmla="*/ 4171948 h 4171951"/>
              <a:gd name="connsiteX161" fmla="*/ 5 w 6858000"/>
              <a:gd name="connsiteY161" fmla="*/ 2643084 h 4171951"/>
              <a:gd name="connsiteX162" fmla="*/ 2 w 6858000"/>
              <a:gd name="connsiteY162" fmla="*/ 3027747 h 4171951"/>
              <a:gd name="connsiteX163" fmla="*/ 2 w 6858000"/>
              <a:gd name="connsiteY163" fmla="*/ 2957980 h 4171951"/>
              <a:gd name="connsiteX164" fmla="*/ 1205426 w 6858000"/>
              <a:gd name="connsiteY164" fmla="*/ 4171947 h 4171951"/>
              <a:gd name="connsiteX165" fmla="*/ 1136149 w 6858000"/>
              <a:gd name="connsiteY165" fmla="*/ 4171947 h 4171951"/>
              <a:gd name="connsiteX166" fmla="*/ 2 w 6858000"/>
              <a:gd name="connsiteY166" fmla="*/ 3027747 h 4171951"/>
              <a:gd name="connsiteX167" fmla="*/ 2 w 6858000"/>
              <a:gd name="connsiteY167" fmla="*/ 3416878 h 4171951"/>
              <a:gd name="connsiteX168" fmla="*/ 2 w 6858000"/>
              <a:gd name="connsiteY168" fmla="*/ 3346965 h 4171951"/>
              <a:gd name="connsiteX169" fmla="*/ 816440 w 6858000"/>
              <a:gd name="connsiteY169" fmla="*/ 4171951 h 4171951"/>
              <a:gd name="connsiteX170" fmla="*/ 747250 w 6858000"/>
              <a:gd name="connsiteY170" fmla="*/ 4171951 h 4171951"/>
              <a:gd name="connsiteX171" fmla="*/ 2 w 6858000"/>
              <a:gd name="connsiteY171" fmla="*/ 3416878 h 4171951"/>
              <a:gd name="connsiteX172" fmla="*/ 0 w 6858000"/>
              <a:gd name="connsiteY172" fmla="*/ 2253408 h 4171951"/>
              <a:gd name="connsiteX173" fmla="*/ 0 w 6858000"/>
              <a:gd name="connsiteY173" fmla="*/ 2183643 h 4171951"/>
              <a:gd name="connsiteX174" fmla="*/ 284593 w 6858000"/>
              <a:gd name="connsiteY174" fmla="*/ 2204573 h 4171951"/>
              <a:gd name="connsiteX175" fmla="*/ 360949 w 6858000"/>
              <a:gd name="connsiteY175" fmla="*/ 2065045 h 4171951"/>
              <a:gd name="connsiteX176" fmla="*/ 374832 w 6858000"/>
              <a:gd name="connsiteY176" fmla="*/ 1981325 h 4171951"/>
              <a:gd name="connsiteX177" fmla="*/ 0 w 6858000"/>
              <a:gd name="connsiteY177" fmla="*/ 1604595 h 4171951"/>
              <a:gd name="connsiteX178" fmla="*/ 0 w 6858000"/>
              <a:gd name="connsiteY178" fmla="*/ 1548783 h 4171951"/>
              <a:gd name="connsiteX179" fmla="*/ 423420 w 6858000"/>
              <a:gd name="connsiteY179" fmla="*/ 1960396 h 4171951"/>
              <a:gd name="connsiteX180" fmla="*/ 415188 w 6858000"/>
              <a:gd name="connsiteY180" fmla="*/ 1977434 h 4171951"/>
              <a:gd name="connsiteX181" fmla="*/ 388715 w 6858000"/>
              <a:gd name="connsiteY181" fmla="*/ 2016209 h 4171951"/>
              <a:gd name="connsiteX182" fmla="*/ 408671 w 6858000"/>
              <a:gd name="connsiteY182" fmla="*/ 1990918 h 4171951"/>
              <a:gd name="connsiteX183" fmla="*/ 415188 w 6858000"/>
              <a:gd name="connsiteY183" fmla="*/ 1977434 h 4171951"/>
              <a:gd name="connsiteX184" fmla="*/ 454874 w 6858000"/>
              <a:gd name="connsiteY184" fmla="*/ 1919301 h 4171951"/>
              <a:gd name="connsiteX185" fmla="*/ 687192 w 6858000"/>
              <a:gd name="connsiteY185" fmla="*/ 1653431 h 4171951"/>
              <a:gd name="connsiteX186" fmla="*/ 0 w 6858000"/>
              <a:gd name="connsiteY186" fmla="*/ 1220886 h 4171951"/>
              <a:gd name="connsiteX187" fmla="*/ 0 w 6858000"/>
              <a:gd name="connsiteY187" fmla="*/ 1165076 h 4171951"/>
              <a:gd name="connsiteX188" fmla="*/ 728841 w 6858000"/>
              <a:gd name="connsiteY188" fmla="*/ 1611573 h 4171951"/>
              <a:gd name="connsiteX189" fmla="*/ 721899 w 6858000"/>
              <a:gd name="connsiteY189" fmla="*/ 1618548 h 4171951"/>
              <a:gd name="connsiteX190" fmla="*/ 992613 w 6858000"/>
              <a:gd name="connsiteY190" fmla="*/ 1409254 h 4171951"/>
              <a:gd name="connsiteX191" fmla="*/ 0 w 6858000"/>
              <a:gd name="connsiteY191" fmla="*/ 830202 h 4171951"/>
              <a:gd name="connsiteX192" fmla="*/ 0 w 6858000"/>
              <a:gd name="connsiteY192" fmla="*/ 774391 h 4171951"/>
              <a:gd name="connsiteX193" fmla="*/ 1041201 w 6858000"/>
              <a:gd name="connsiteY193" fmla="*/ 1374371 h 4171951"/>
              <a:gd name="connsiteX194" fmla="*/ 1027318 w 6858000"/>
              <a:gd name="connsiteY194" fmla="*/ 1388325 h 4171951"/>
              <a:gd name="connsiteX195" fmla="*/ 1332740 w 6858000"/>
              <a:gd name="connsiteY195" fmla="*/ 1227864 h 4171951"/>
              <a:gd name="connsiteX196" fmla="*/ 0 w 6858000"/>
              <a:gd name="connsiteY196" fmla="*/ 439520 h 4171951"/>
              <a:gd name="connsiteX197" fmla="*/ 0 w 6858000"/>
              <a:gd name="connsiteY197" fmla="*/ 383707 h 4171951"/>
              <a:gd name="connsiteX198" fmla="*/ 1141094 w 6858000"/>
              <a:gd name="connsiteY198" fmla="*/ 872280 h 4171951"/>
              <a:gd name="connsiteX199" fmla="*/ 1386964 w 6858000"/>
              <a:gd name="connsiteY199" fmla="*/ 1205169 h 4171951"/>
              <a:gd name="connsiteX200" fmla="*/ 1381328 w 6858000"/>
              <a:gd name="connsiteY200" fmla="*/ 1206936 h 4171951"/>
              <a:gd name="connsiteX201" fmla="*/ 1388270 w 6858000"/>
              <a:gd name="connsiteY201" fmla="*/ 1206936 h 4171951"/>
              <a:gd name="connsiteX202" fmla="*/ 1386964 w 6858000"/>
              <a:gd name="connsiteY202" fmla="*/ 1205169 h 4171951"/>
              <a:gd name="connsiteX203" fmla="*/ 1542713 w 6858000"/>
              <a:gd name="connsiteY203" fmla="*/ 1156356 h 4171951"/>
              <a:gd name="connsiteX204" fmla="*/ 1714511 w 6858000"/>
              <a:gd name="connsiteY204" fmla="*/ 1116240 h 4171951"/>
              <a:gd name="connsiteX205" fmla="*/ 0 w 6858000"/>
              <a:gd name="connsiteY205" fmla="*/ 55813 h 4171951"/>
              <a:gd name="connsiteX206" fmla="*/ 1 w 6858000"/>
              <a:gd name="connsiteY206" fmla="*/ 0 h 4171951"/>
              <a:gd name="connsiteX207" fmla="*/ 1770040 w 6858000"/>
              <a:gd name="connsiteY207" fmla="*/ 1109263 h 4171951"/>
              <a:gd name="connsiteX208" fmla="*/ 2061577 w 6858000"/>
              <a:gd name="connsiteY208" fmla="*/ 1088333 h 4171951"/>
              <a:gd name="connsiteX209" fmla="*/ 2360055 w 6858000"/>
              <a:gd name="connsiteY209" fmla="*/ 1109263 h 4171951"/>
              <a:gd name="connsiteX210" fmla="*/ 4130093 w 6858000"/>
              <a:gd name="connsiteY210" fmla="*/ 0 h 4171951"/>
              <a:gd name="connsiteX211" fmla="*/ 5900124 w 6858000"/>
              <a:gd name="connsiteY211" fmla="*/ 1109263 h 4171951"/>
              <a:gd name="connsiteX212" fmla="*/ 6191660 w 6858000"/>
              <a:gd name="connsiteY212" fmla="*/ 1088333 h 4171951"/>
              <a:gd name="connsiteX213" fmla="*/ 6483194 w 6858000"/>
              <a:gd name="connsiteY213" fmla="*/ 1109263 h 4171951"/>
              <a:gd name="connsiteX214" fmla="*/ 6788069 w 6858000"/>
              <a:gd name="connsiteY214" fmla="*/ 659279 h 4171951"/>
              <a:gd name="connsiteX215" fmla="*/ 6858000 w 6858000"/>
              <a:gd name="connsiteY215" fmla="*/ 590929 h 4171951"/>
              <a:gd name="connsiteX216" fmla="*/ 6858000 w 6858000"/>
              <a:gd name="connsiteY216" fmla="*/ 665019 h 4171951"/>
              <a:gd name="connsiteX217" fmla="*/ 6837626 w 6858000"/>
              <a:gd name="connsiteY217" fmla="*/ 684722 h 4171951"/>
              <a:gd name="connsiteX218" fmla="*/ 6544306 w 6858000"/>
              <a:gd name="connsiteY218" fmla="*/ 1114826 h 4171951"/>
              <a:gd name="connsiteX219" fmla="*/ 6710987 w 6858000"/>
              <a:gd name="connsiteY219" fmla="*/ 1154897 h 4171951"/>
              <a:gd name="connsiteX220" fmla="*/ 6858000 w 6858000"/>
              <a:gd name="connsiteY220" fmla="*/ 1199461 h 4171951"/>
              <a:gd name="connsiteX221" fmla="*/ 6858000 w 6858000"/>
              <a:gd name="connsiteY221" fmla="*/ 1277994 h 4171951"/>
              <a:gd name="connsiteX222" fmla="*/ 6857014 w 6858000"/>
              <a:gd name="connsiteY222" fmla="*/ 1277587 h 4171951"/>
              <a:gd name="connsiteX223" fmla="*/ 6191656 w 6858000"/>
              <a:gd name="connsiteY223" fmla="*/ 1158401 h 4171951"/>
              <a:gd name="connsiteX224" fmla="*/ 4483984 w 6858000"/>
              <a:gd name="connsiteY224" fmla="*/ 2216191 h 4171951"/>
              <a:gd name="connsiteX225" fmla="*/ 4796362 w 6858000"/>
              <a:gd name="connsiteY225" fmla="*/ 2299703 h 4171951"/>
              <a:gd name="connsiteX226" fmla="*/ 6191656 w 6858000"/>
              <a:gd name="connsiteY226" fmla="*/ 1478522 h 4171951"/>
              <a:gd name="connsiteX227" fmla="*/ 6824102 w 6858000"/>
              <a:gd name="connsiteY227" fmla="*/ 1608068 h 4171951"/>
              <a:gd name="connsiteX228" fmla="*/ 6858000 w 6858000"/>
              <a:gd name="connsiteY228" fmla="*/ 1625375 h 4171951"/>
              <a:gd name="connsiteX229" fmla="*/ 6858000 w 6858000"/>
              <a:gd name="connsiteY229" fmla="*/ 1704472 h 4171951"/>
              <a:gd name="connsiteX230" fmla="*/ 6794218 w 6858000"/>
              <a:gd name="connsiteY230" fmla="*/ 1671689 h 4171951"/>
              <a:gd name="connsiteX231" fmla="*/ 6191660 w 6858000"/>
              <a:gd name="connsiteY231" fmla="*/ 1547383 h 4171951"/>
              <a:gd name="connsiteX232" fmla="*/ 4864415 w 6858000"/>
              <a:gd name="connsiteY232" fmla="*/ 2330786 h 4171951"/>
              <a:gd name="connsiteX233" fmla="*/ 5149321 w 6858000"/>
              <a:gd name="connsiteY233" fmla="*/ 2470682 h 4171951"/>
              <a:gd name="connsiteX234" fmla="*/ 6191660 w 6858000"/>
              <a:gd name="connsiteY234" fmla="*/ 1862142 h 4171951"/>
              <a:gd name="connsiteX235" fmla="*/ 6801425 w 6858000"/>
              <a:gd name="connsiteY235" fmla="*/ 2030016 h 4171951"/>
              <a:gd name="connsiteX236" fmla="*/ 6858000 w 6858000"/>
              <a:gd name="connsiteY236" fmla="*/ 2068909 h 4171951"/>
              <a:gd name="connsiteX237" fmla="*/ 6858000 w 6858000"/>
              <a:gd name="connsiteY237" fmla="*/ 2149553 h 4171951"/>
              <a:gd name="connsiteX238" fmla="*/ 6770163 w 6858000"/>
              <a:gd name="connsiteY238" fmla="*/ 2089567 h 4171951"/>
              <a:gd name="connsiteX239" fmla="*/ 6191660 w 6858000"/>
              <a:gd name="connsiteY239" fmla="*/ 1932092 h 4171951"/>
              <a:gd name="connsiteX240" fmla="*/ 5206379 w 6858000"/>
              <a:gd name="connsiteY240" fmla="*/ 2502834 h 4171951"/>
              <a:gd name="connsiteX241" fmla="*/ 5476984 w 6858000"/>
              <a:gd name="connsiteY241" fmla="*/ 2718604 h 4171951"/>
              <a:gd name="connsiteX242" fmla="*/ 5463107 w 6858000"/>
              <a:gd name="connsiteY242" fmla="*/ 2704685 h 4171951"/>
              <a:gd name="connsiteX243" fmla="*/ 6191660 w 6858000"/>
              <a:gd name="connsiteY243" fmla="*/ 2252265 h 4171951"/>
              <a:gd name="connsiteX244" fmla="*/ 6795640 w 6858000"/>
              <a:gd name="connsiteY244" fmla="*/ 2519476 h 4171951"/>
              <a:gd name="connsiteX245" fmla="*/ 6858000 w 6858000"/>
              <a:gd name="connsiteY245" fmla="*/ 2599431 h 4171951"/>
              <a:gd name="connsiteX246" fmla="*/ 6858000 w 6858000"/>
              <a:gd name="connsiteY246" fmla="*/ 2733877 h 4171951"/>
              <a:gd name="connsiteX247" fmla="*/ 6818348 w 6858000"/>
              <a:gd name="connsiteY247" fmla="*/ 2661442 h 4171951"/>
              <a:gd name="connsiteX248" fmla="*/ 6189521 w 6858000"/>
              <a:gd name="connsiteY248" fmla="*/ 2321075 h 4171951"/>
              <a:gd name="connsiteX249" fmla="*/ 5509869 w 6858000"/>
              <a:gd name="connsiteY249" fmla="*/ 2754282 h 4171951"/>
              <a:gd name="connsiteX250" fmla="*/ 5759538 w 6858000"/>
              <a:gd name="connsiteY250" fmla="*/ 3047746 h 4171951"/>
              <a:gd name="connsiteX251" fmla="*/ 6189521 w 6858000"/>
              <a:gd name="connsiteY251" fmla="*/ 2635501 h 4171951"/>
              <a:gd name="connsiteX252" fmla="*/ 6619503 w 6858000"/>
              <a:gd name="connsiteY252" fmla="*/ 3047746 h 4171951"/>
              <a:gd name="connsiteX253" fmla="*/ 6739135 w 6858000"/>
              <a:gd name="connsiteY253" fmla="*/ 2895772 h 4171951"/>
              <a:gd name="connsiteX254" fmla="*/ 6858000 w 6858000"/>
              <a:gd name="connsiteY254" fmla="*/ 2766436 h 4171951"/>
              <a:gd name="connsiteX255" fmla="*/ 6858000 w 6858000"/>
              <a:gd name="connsiteY255" fmla="*/ 2867669 h 4171951"/>
              <a:gd name="connsiteX256" fmla="*/ 6782228 w 6858000"/>
              <a:gd name="connsiteY256" fmla="*/ 2951225 h 4171951"/>
              <a:gd name="connsiteX257" fmla="*/ 6344368 w 6858000"/>
              <a:gd name="connsiteY257" fmla="*/ 4171947 h 4171951"/>
              <a:gd name="connsiteX258" fmla="*/ 6274955 w 6858000"/>
              <a:gd name="connsiteY258" fmla="*/ 4171947 h 4171951"/>
              <a:gd name="connsiteX259" fmla="*/ 6295776 w 6858000"/>
              <a:gd name="connsiteY259" fmla="*/ 3892887 h 4171951"/>
              <a:gd name="connsiteX260" fmla="*/ 6191660 w 6858000"/>
              <a:gd name="connsiteY260" fmla="*/ 3899864 h 4171951"/>
              <a:gd name="connsiteX261" fmla="*/ 6087539 w 6858000"/>
              <a:gd name="connsiteY261" fmla="*/ 3892887 h 4171951"/>
              <a:gd name="connsiteX262" fmla="*/ 6108363 w 6858000"/>
              <a:gd name="connsiteY262" fmla="*/ 4171947 h 4171951"/>
              <a:gd name="connsiteX263" fmla="*/ 6038949 w 6858000"/>
              <a:gd name="connsiteY263" fmla="*/ 4171947 h 4171951"/>
              <a:gd name="connsiteX264" fmla="*/ 4130092 w 6858000"/>
              <a:gd name="connsiteY264" fmla="*/ 2253408 h 4171951"/>
              <a:gd name="connsiteX265" fmla="*/ 2221228 w 6858000"/>
              <a:gd name="connsiteY265" fmla="*/ 4171947 h 4171951"/>
              <a:gd name="connsiteX266" fmla="*/ 2151816 w 6858000"/>
              <a:gd name="connsiteY266" fmla="*/ 4171947 h 4171951"/>
              <a:gd name="connsiteX267" fmla="*/ 2172638 w 6858000"/>
              <a:gd name="connsiteY267" fmla="*/ 3892887 h 4171951"/>
              <a:gd name="connsiteX268" fmla="*/ 2061576 w 6858000"/>
              <a:gd name="connsiteY268" fmla="*/ 3899864 h 4171951"/>
              <a:gd name="connsiteX269" fmla="*/ 1957454 w 6858000"/>
              <a:gd name="connsiteY269" fmla="*/ 3892887 h 4171951"/>
              <a:gd name="connsiteX270" fmla="*/ 1978280 w 6858000"/>
              <a:gd name="connsiteY270" fmla="*/ 4171947 h 4171951"/>
              <a:gd name="connsiteX271" fmla="*/ 1908866 w 6858000"/>
              <a:gd name="connsiteY271" fmla="*/ 4171947 h 4171951"/>
              <a:gd name="connsiteX272" fmla="*/ 0 w 6858000"/>
              <a:gd name="connsiteY272" fmla="*/ 2253408 h 417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</a:cxnLst>
            <a:rect l="l" t="t" r="r" b="b"/>
            <a:pathLst>
              <a:path w="6858000" h="4171951">
                <a:moveTo>
                  <a:pt x="5967247" y="3445277"/>
                </a:moveTo>
                <a:cubicBezTo>
                  <a:pt x="6015869" y="3564189"/>
                  <a:pt x="6050598" y="3690092"/>
                  <a:pt x="6071436" y="3822992"/>
                </a:cubicBezTo>
                <a:cubicBezTo>
                  <a:pt x="6113116" y="3829983"/>
                  <a:pt x="6147845" y="3829983"/>
                  <a:pt x="6189521" y="3829983"/>
                </a:cubicBezTo>
                <a:cubicBezTo>
                  <a:pt x="6231197" y="3829983"/>
                  <a:pt x="6265930" y="3829983"/>
                  <a:pt x="6307606" y="3822992"/>
                </a:cubicBezTo>
                <a:cubicBezTo>
                  <a:pt x="6328444" y="3690092"/>
                  <a:pt x="6363173" y="3564189"/>
                  <a:pt x="6411798" y="3445277"/>
                </a:cubicBezTo>
                <a:cubicBezTo>
                  <a:pt x="6349282" y="3487245"/>
                  <a:pt x="6272875" y="3508229"/>
                  <a:pt x="6189521" y="3508229"/>
                </a:cubicBezTo>
                <a:cubicBezTo>
                  <a:pt x="6106167" y="3508229"/>
                  <a:pt x="6036707" y="3487245"/>
                  <a:pt x="5967247" y="3445277"/>
                </a:cubicBezTo>
                <a:close/>
                <a:moveTo>
                  <a:pt x="5830461" y="3074736"/>
                </a:moveTo>
                <a:cubicBezTo>
                  <a:pt x="5830461" y="3109545"/>
                  <a:pt x="5837381" y="3151312"/>
                  <a:pt x="5844303" y="3186120"/>
                </a:cubicBezTo>
                <a:cubicBezTo>
                  <a:pt x="5865064" y="3220927"/>
                  <a:pt x="5885827" y="3262696"/>
                  <a:pt x="5906589" y="3297502"/>
                </a:cubicBezTo>
                <a:cubicBezTo>
                  <a:pt x="5975794" y="3381039"/>
                  <a:pt x="6072683" y="3436730"/>
                  <a:pt x="6190338" y="3436730"/>
                </a:cubicBezTo>
                <a:cubicBezTo>
                  <a:pt x="6307988" y="3436730"/>
                  <a:pt x="6411798" y="3381039"/>
                  <a:pt x="6474082" y="3297502"/>
                </a:cubicBezTo>
                <a:cubicBezTo>
                  <a:pt x="6494845" y="3262696"/>
                  <a:pt x="6515607" y="3220927"/>
                  <a:pt x="6536368" y="3186120"/>
                </a:cubicBezTo>
                <a:cubicBezTo>
                  <a:pt x="6550211" y="3151312"/>
                  <a:pt x="6557131" y="3109545"/>
                  <a:pt x="6557131" y="3074736"/>
                </a:cubicBezTo>
                <a:cubicBezTo>
                  <a:pt x="6557131" y="2872855"/>
                  <a:pt x="6391035" y="2705784"/>
                  <a:pt x="6190338" y="2705784"/>
                </a:cubicBezTo>
                <a:cubicBezTo>
                  <a:pt x="5989638" y="2705784"/>
                  <a:pt x="5830461" y="2872855"/>
                  <a:pt x="5830461" y="3074736"/>
                </a:cubicBezTo>
                <a:close/>
                <a:moveTo>
                  <a:pt x="3753041" y="1981398"/>
                </a:moveTo>
                <a:cubicBezTo>
                  <a:pt x="3753041" y="2009431"/>
                  <a:pt x="3759994" y="2037463"/>
                  <a:pt x="3766943" y="2065498"/>
                </a:cubicBezTo>
                <a:cubicBezTo>
                  <a:pt x="3766943" y="2065498"/>
                  <a:pt x="3766943" y="2065498"/>
                  <a:pt x="3759994" y="2065498"/>
                </a:cubicBezTo>
                <a:cubicBezTo>
                  <a:pt x="3787797" y="2107547"/>
                  <a:pt x="3815604" y="2156604"/>
                  <a:pt x="3843409" y="2205663"/>
                </a:cubicBezTo>
                <a:cubicBezTo>
                  <a:pt x="3933770" y="2191646"/>
                  <a:pt x="4031086" y="2184637"/>
                  <a:pt x="4128402" y="2184637"/>
                </a:cubicBezTo>
                <a:cubicBezTo>
                  <a:pt x="4225717" y="2184637"/>
                  <a:pt x="4316083" y="2191646"/>
                  <a:pt x="4413399" y="2205663"/>
                </a:cubicBezTo>
                <a:cubicBezTo>
                  <a:pt x="4434253" y="2156604"/>
                  <a:pt x="4462058" y="2107547"/>
                  <a:pt x="4489863" y="2065499"/>
                </a:cubicBezTo>
                <a:cubicBezTo>
                  <a:pt x="4496813" y="2037464"/>
                  <a:pt x="4496813" y="2009432"/>
                  <a:pt x="4496813" y="1981399"/>
                </a:cubicBezTo>
                <a:cubicBezTo>
                  <a:pt x="4496813" y="1771152"/>
                  <a:pt x="4329984" y="1602952"/>
                  <a:pt x="4128402" y="1602952"/>
                </a:cubicBezTo>
                <a:cubicBezTo>
                  <a:pt x="3919869" y="1602952"/>
                  <a:pt x="3753041" y="1771151"/>
                  <a:pt x="3753041" y="1981398"/>
                </a:cubicBezTo>
                <a:close/>
                <a:moveTo>
                  <a:pt x="3693203" y="4171950"/>
                </a:moveTo>
                <a:cubicBezTo>
                  <a:pt x="3693203" y="3935197"/>
                  <a:pt x="3887575" y="3740221"/>
                  <a:pt x="4130537" y="3740221"/>
                </a:cubicBezTo>
                <a:cubicBezTo>
                  <a:pt x="4366560" y="3740221"/>
                  <a:pt x="4560932" y="3935197"/>
                  <a:pt x="4560932" y="4171950"/>
                </a:cubicBezTo>
                <a:cubicBezTo>
                  <a:pt x="4560932" y="4171950"/>
                  <a:pt x="4560932" y="4171950"/>
                  <a:pt x="4491514" y="4171950"/>
                </a:cubicBezTo>
                <a:cubicBezTo>
                  <a:pt x="4491514" y="3970011"/>
                  <a:pt x="4331853" y="3809854"/>
                  <a:pt x="4130537" y="3809854"/>
                </a:cubicBezTo>
                <a:cubicBezTo>
                  <a:pt x="3929224" y="3809854"/>
                  <a:pt x="3762620" y="3970011"/>
                  <a:pt x="3762620" y="4171950"/>
                </a:cubicBezTo>
                <a:cubicBezTo>
                  <a:pt x="3762620" y="4171950"/>
                  <a:pt x="3762620" y="4171950"/>
                  <a:pt x="3693203" y="4171950"/>
                </a:cubicBezTo>
                <a:close/>
                <a:moveTo>
                  <a:pt x="3440998" y="1654920"/>
                </a:moveTo>
                <a:cubicBezTo>
                  <a:pt x="3496546" y="1710715"/>
                  <a:pt x="3550356" y="1768252"/>
                  <a:pt x="3600697" y="1828406"/>
                </a:cubicBezTo>
                <a:lnTo>
                  <a:pt x="3698086" y="1961074"/>
                </a:lnTo>
                <a:lnTo>
                  <a:pt x="3697905" y="1961787"/>
                </a:lnTo>
                <a:cubicBezTo>
                  <a:pt x="3711792" y="1982709"/>
                  <a:pt x="3725679" y="2003634"/>
                  <a:pt x="3739566" y="2017582"/>
                </a:cubicBezTo>
                <a:lnTo>
                  <a:pt x="3698086" y="1961074"/>
                </a:lnTo>
                <a:lnTo>
                  <a:pt x="3738805" y="1800398"/>
                </a:lnTo>
                <a:cubicBezTo>
                  <a:pt x="3808133" y="1652305"/>
                  <a:pt x="3956548" y="1550306"/>
                  <a:pt x="4128398" y="1550306"/>
                </a:cubicBezTo>
                <a:cubicBezTo>
                  <a:pt x="4357531" y="1550306"/>
                  <a:pt x="4545003" y="1731637"/>
                  <a:pt x="4551946" y="1961788"/>
                </a:cubicBezTo>
                <a:cubicBezTo>
                  <a:pt x="4538059" y="1982710"/>
                  <a:pt x="4531116" y="2003635"/>
                  <a:pt x="4517229" y="2017583"/>
                </a:cubicBezTo>
                <a:cubicBezTo>
                  <a:pt x="4600550" y="1885070"/>
                  <a:pt x="4697756" y="1766508"/>
                  <a:pt x="4808850" y="1654921"/>
                </a:cubicBezTo>
                <a:cubicBezTo>
                  <a:pt x="4690814" y="1396872"/>
                  <a:pt x="4426965" y="1222517"/>
                  <a:pt x="4128398" y="1222517"/>
                </a:cubicBezTo>
                <a:cubicBezTo>
                  <a:pt x="3822888" y="1222517"/>
                  <a:pt x="3565978" y="1396872"/>
                  <a:pt x="3440998" y="1654920"/>
                </a:cubicBezTo>
                <a:close/>
                <a:moveTo>
                  <a:pt x="3308493" y="4171951"/>
                </a:moveTo>
                <a:cubicBezTo>
                  <a:pt x="3308493" y="3717509"/>
                  <a:pt x="3677119" y="3346965"/>
                  <a:pt x="4129203" y="3346965"/>
                </a:cubicBezTo>
                <a:cubicBezTo>
                  <a:pt x="4581291" y="3346965"/>
                  <a:pt x="4949907" y="3717509"/>
                  <a:pt x="4949907" y="4171951"/>
                </a:cubicBezTo>
                <a:cubicBezTo>
                  <a:pt x="4949907" y="4171951"/>
                  <a:pt x="4949907" y="4171951"/>
                  <a:pt x="4880357" y="4171951"/>
                </a:cubicBezTo>
                <a:cubicBezTo>
                  <a:pt x="4880357" y="3759457"/>
                  <a:pt x="4539561" y="3416878"/>
                  <a:pt x="4129203" y="3416878"/>
                </a:cubicBezTo>
                <a:cubicBezTo>
                  <a:pt x="3711895" y="3416878"/>
                  <a:pt x="3378047" y="3759457"/>
                  <a:pt x="3378047" y="4171951"/>
                </a:cubicBezTo>
                <a:cubicBezTo>
                  <a:pt x="3378047" y="4171951"/>
                  <a:pt x="3378047" y="4171951"/>
                  <a:pt x="3308493" y="4171951"/>
                </a:cubicBezTo>
                <a:close/>
                <a:moveTo>
                  <a:pt x="3137508" y="1410105"/>
                </a:moveTo>
                <a:cubicBezTo>
                  <a:pt x="3234596" y="1473090"/>
                  <a:pt x="3324750" y="1543071"/>
                  <a:pt x="3407971" y="1620051"/>
                </a:cubicBezTo>
                <a:cubicBezTo>
                  <a:pt x="3407971" y="1620051"/>
                  <a:pt x="3407971" y="1613053"/>
                  <a:pt x="3401035" y="1613053"/>
                </a:cubicBezTo>
                <a:cubicBezTo>
                  <a:pt x="3532797" y="1347123"/>
                  <a:pt x="3810195" y="1165171"/>
                  <a:pt x="4129200" y="1165171"/>
                </a:cubicBezTo>
                <a:cubicBezTo>
                  <a:pt x="4441273" y="1165171"/>
                  <a:pt x="4718669" y="1347123"/>
                  <a:pt x="4850432" y="1613053"/>
                </a:cubicBezTo>
                <a:lnTo>
                  <a:pt x="4850035" y="1614653"/>
                </a:lnTo>
                <a:lnTo>
                  <a:pt x="4843498" y="1620051"/>
                </a:lnTo>
                <a:cubicBezTo>
                  <a:pt x="4846965" y="1620051"/>
                  <a:pt x="4848698" y="1618302"/>
                  <a:pt x="4849565" y="1616552"/>
                </a:cubicBezTo>
                <a:lnTo>
                  <a:pt x="4850035" y="1614653"/>
                </a:lnTo>
                <a:lnTo>
                  <a:pt x="4976989" y="1509830"/>
                </a:lnTo>
                <a:cubicBezTo>
                  <a:pt x="5023799" y="1474839"/>
                  <a:pt x="5072344" y="1441598"/>
                  <a:pt x="5120889" y="1410105"/>
                </a:cubicBezTo>
                <a:cubicBezTo>
                  <a:pt x="4919777" y="1060199"/>
                  <a:pt x="4552230" y="829260"/>
                  <a:pt x="4129200" y="829260"/>
                </a:cubicBezTo>
                <a:cubicBezTo>
                  <a:pt x="3706172" y="829260"/>
                  <a:pt x="3338621" y="1060199"/>
                  <a:pt x="3137508" y="1410105"/>
                </a:cubicBezTo>
                <a:close/>
                <a:moveTo>
                  <a:pt x="2919510" y="4171947"/>
                </a:moveTo>
                <a:cubicBezTo>
                  <a:pt x="2919510" y="3502170"/>
                  <a:pt x="3461425" y="2957980"/>
                  <a:pt x="4128402" y="2957980"/>
                </a:cubicBezTo>
                <a:cubicBezTo>
                  <a:pt x="4795379" y="2957980"/>
                  <a:pt x="5330340" y="3502170"/>
                  <a:pt x="5330340" y="4171947"/>
                </a:cubicBezTo>
                <a:cubicBezTo>
                  <a:pt x="5330340" y="4171947"/>
                  <a:pt x="5330340" y="4171947"/>
                  <a:pt x="5260866" y="4171947"/>
                </a:cubicBezTo>
                <a:cubicBezTo>
                  <a:pt x="5260866" y="3544033"/>
                  <a:pt x="4753695" y="3027747"/>
                  <a:pt x="4128402" y="3027747"/>
                </a:cubicBezTo>
                <a:cubicBezTo>
                  <a:pt x="3496166" y="3027747"/>
                  <a:pt x="2988988" y="3544033"/>
                  <a:pt x="2988988" y="4171947"/>
                </a:cubicBezTo>
                <a:cubicBezTo>
                  <a:pt x="2988988" y="4171947"/>
                  <a:pt x="2988988" y="4171947"/>
                  <a:pt x="2919510" y="4171947"/>
                </a:cubicBezTo>
                <a:close/>
                <a:moveTo>
                  <a:pt x="2795545" y="1228741"/>
                </a:moveTo>
                <a:cubicBezTo>
                  <a:pt x="2899737" y="1270608"/>
                  <a:pt x="3003930" y="1326429"/>
                  <a:pt x="3101173" y="1389227"/>
                </a:cubicBezTo>
                <a:cubicBezTo>
                  <a:pt x="3101173" y="1382248"/>
                  <a:pt x="3094231" y="1382248"/>
                  <a:pt x="3087282" y="1375271"/>
                </a:cubicBezTo>
                <a:cubicBezTo>
                  <a:pt x="3295665" y="1019415"/>
                  <a:pt x="3684648" y="775202"/>
                  <a:pt x="4129200" y="775202"/>
                </a:cubicBezTo>
                <a:cubicBezTo>
                  <a:pt x="4573753" y="775202"/>
                  <a:pt x="4955784" y="1019415"/>
                  <a:pt x="5164169" y="1375271"/>
                </a:cubicBezTo>
                <a:cubicBezTo>
                  <a:pt x="5164169" y="1382248"/>
                  <a:pt x="5157222" y="1382248"/>
                  <a:pt x="5150276" y="1389227"/>
                </a:cubicBezTo>
                <a:cubicBezTo>
                  <a:pt x="5247523" y="1326429"/>
                  <a:pt x="5351712" y="1270608"/>
                  <a:pt x="5462851" y="1228741"/>
                </a:cubicBezTo>
                <a:cubicBezTo>
                  <a:pt x="5198898" y="761246"/>
                  <a:pt x="4698784" y="440280"/>
                  <a:pt x="4129200" y="440280"/>
                </a:cubicBezTo>
                <a:cubicBezTo>
                  <a:pt x="3552672" y="440280"/>
                  <a:pt x="3052551" y="761246"/>
                  <a:pt x="2795545" y="1228741"/>
                </a:cubicBezTo>
                <a:close/>
                <a:moveTo>
                  <a:pt x="2530531" y="4171948"/>
                </a:moveTo>
                <a:cubicBezTo>
                  <a:pt x="2530531" y="3292326"/>
                  <a:pt x="3246098" y="2573272"/>
                  <a:pt x="4128403" y="2573272"/>
                </a:cubicBezTo>
                <a:cubicBezTo>
                  <a:pt x="5003755" y="2573272"/>
                  <a:pt x="5719323" y="3292326"/>
                  <a:pt x="5719323" y="4171948"/>
                </a:cubicBezTo>
                <a:cubicBezTo>
                  <a:pt x="5719323" y="4171948"/>
                  <a:pt x="5719323" y="4171948"/>
                  <a:pt x="5649851" y="4171948"/>
                </a:cubicBezTo>
                <a:cubicBezTo>
                  <a:pt x="5649851" y="3327232"/>
                  <a:pt x="4969018" y="2643084"/>
                  <a:pt x="4128403" y="2643084"/>
                </a:cubicBezTo>
                <a:cubicBezTo>
                  <a:pt x="3287781" y="2643084"/>
                  <a:pt x="2600002" y="3327232"/>
                  <a:pt x="2600002" y="4171948"/>
                </a:cubicBezTo>
                <a:cubicBezTo>
                  <a:pt x="2600002" y="4171948"/>
                  <a:pt x="2600002" y="4171948"/>
                  <a:pt x="2530531" y="4171948"/>
                </a:cubicBezTo>
                <a:close/>
                <a:moveTo>
                  <a:pt x="2415106" y="1114826"/>
                </a:moveTo>
                <a:cubicBezTo>
                  <a:pt x="2470625" y="1125283"/>
                  <a:pt x="2526141" y="1139219"/>
                  <a:pt x="2581657" y="1154897"/>
                </a:cubicBezTo>
                <a:lnTo>
                  <a:pt x="2742539" y="1203703"/>
                </a:lnTo>
                <a:lnTo>
                  <a:pt x="2741270" y="1205423"/>
                </a:lnTo>
                <a:cubicBezTo>
                  <a:pt x="2741270" y="1205423"/>
                  <a:pt x="2748208" y="1205423"/>
                  <a:pt x="2748208" y="1205423"/>
                </a:cubicBezTo>
                <a:lnTo>
                  <a:pt x="2742539" y="1203703"/>
                </a:lnTo>
                <a:lnTo>
                  <a:pt x="2988386" y="871137"/>
                </a:lnTo>
                <a:cubicBezTo>
                  <a:pt x="3276921" y="571263"/>
                  <a:pt x="3681585" y="383104"/>
                  <a:pt x="4129194" y="383104"/>
                </a:cubicBezTo>
                <a:cubicBezTo>
                  <a:pt x="4576801" y="383104"/>
                  <a:pt x="4977564" y="571263"/>
                  <a:pt x="5267079" y="871137"/>
                </a:cubicBezTo>
                <a:lnTo>
                  <a:pt x="5515804" y="1203662"/>
                </a:lnTo>
                <a:lnTo>
                  <a:pt x="5510181" y="1205423"/>
                </a:lnTo>
                <a:cubicBezTo>
                  <a:pt x="5510181" y="1205423"/>
                  <a:pt x="5510181" y="1205423"/>
                  <a:pt x="5517120" y="1205423"/>
                </a:cubicBezTo>
                <a:lnTo>
                  <a:pt x="5515804" y="1203662"/>
                </a:lnTo>
                <a:lnTo>
                  <a:pt x="5671528" y="1154897"/>
                </a:lnTo>
                <a:cubicBezTo>
                  <a:pt x="5727045" y="1139219"/>
                  <a:pt x="5784296" y="1125283"/>
                  <a:pt x="5843283" y="1114826"/>
                </a:cubicBezTo>
                <a:cubicBezTo>
                  <a:pt x="5524058" y="487637"/>
                  <a:pt x="4878676" y="55572"/>
                  <a:pt x="4129195" y="55572"/>
                </a:cubicBezTo>
                <a:cubicBezTo>
                  <a:pt x="3379715" y="55572"/>
                  <a:pt x="2727391" y="487637"/>
                  <a:pt x="2415106" y="1114826"/>
                </a:cubicBezTo>
                <a:close/>
                <a:moveTo>
                  <a:pt x="1846602" y="3445277"/>
                </a:moveTo>
                <a:cubicBezTo>
                  <a:pt x="1888124" y="3564189"/>
                  <a:pt x="1922727" y="3690092"/>
                  <a:pt x="1950410" y="3822992"/>
                </a:cubicBezTo>
                <a:cubicBezTo>
                  <a:pt x="1985013" y="3829983"/>
                  <a:pt x="2026539" y="3829983"/>
                  <a:pt x="2061144" y="3829983"/>
                </a:cubicBezTo>
                <a:cubicBezTo>
                  <a:pt x="2102667" y="3829983"/>
                  <a:pt x="2144193" y="3829983"/>
                  <a:pt x="2178796" y="3822992"/>
                </a:cubicBezTo>
                <a:cubicBezTo>
                  <a:pt x="2206477" y="3690092"/>
                  <a:pt x="2241080" y="3564189"/>
                  <a:pt x="2282604" y="3445277"/>
                </a:cubicBezTo>
                <a:cubicBezTo>
                  <a:pt x="2220318" y="3487245"/>
                  <a:pt x="2144193" y="3508229"/>
                  <a:pt x="2061144" y="3508229"/>
                </a:cubicBezTo>
                <a:cubicBezTo>
                  <a:pt x="1985013" y="3508229"/>
                  <a:pt x="1908886" y="3487245"/>
                  <a:pt x="1846602" y="3445277"/>
                </a:cubicBezTo>
                <a:close/>
                <a:moveTo>
                  <a:pt x="1696991" y="3074736"/>
                </a:moveTo>
                <a:cubicBezTo>
                  <a:pt x="1696991" y="3109545"/>
                  <a:pt x="1703952" y="3151312"/>
                  <a:pt x="1710913" y="3186120"/>
                </a:cubicBezTo>
                <a:cubicBezTo>
                  <a:pt x="1738760" y="3220927"/>
                  <a:pt x="1759643" y="3262696"/>
                  <a:pt x="1773567" y="3297502"/>
                </a:cubicBezTo>
                <a:cubicBezTo>
                  <a:pt x="1843179" y="3381039"/>
                  <a:pt x="1947599" y="3436730"/>
                  <a:pt x="2058985" y="3436730"/>
                </a:cubicBezTo>
                <a:cubicBezTo>
                  <a:pt x="2177326" y="3436730"/>
                  <a:pt x="2281747" y="3381039"/>
                  <a:pt x="2351360" y="3297502"/>
                </a:cubicBezTo>
                <a:cubicBezTo>
                  <a:pt x="2365283" y="3262696"/>
                  <a:pt x="2386168" y="3220927"/>
                  <a:pt x="2407051" y="3186120"/>
                </a:cubicBezTo>
                <a:cubicBezTo>
                  <a:pt x="2420974" y="3151312"/>
                  <a:pt x="2427935" y="3109545"/>
                  <a:pt x="2427935" y="3074736"/>
                </a:cubicBezTo>
                <a:cubicBezTo>
                  <a:pt x="2427935" y="2872855"/>
                  <a:pt x="2260864" y="2705784"/>
                  <a:pt x="2058985" y="2705784"/>
                </a:cubicBezTo>
                <a:cubicBezTo>
                  <a:pt x="1864064" y="2705784"/>
                  <a:pt x="1696991" y="2872855"/>
                  <a:pt x="1696991" y="3074736"/>
                </a:cubicBezTo>
                <a:close/>
                <a:moveTo>
                  <a:pt x="1346480" y="2719346"/>
                </a:moveTo>
                <a:cubicBezTo>
                  <a:pt x="1457577" y="2817166"/>
                  <a:pt x="1547841" y="2928964"/>
                  <a:pt x="1631162" y="3047746"/>
                </a:cubicBezTo>
                <a:cubicBezTo>
                  <a:pt x="1645052" y="2817166"/>
                  <a:pt x="1832522" y="2635501"/>
                  <a:pt x="2061662" y="2635501"/>
                </a:cubicBezTo>
                <a:cubicBezTo>
                  <a:pt x="2297738" y="2635501"/>
                  <a:pt x="2485213" y="2817166"/>
                  <a:pt x="2499102" y="3047746"/>
                </a:cubicBezTo>
                <a:cubicBezTo>
                  <a:pt x="2575480" y="2935951"/>
                  <a:pt x="2665744" y="2824153"/>
                  <a:pt x="2769897" y="2733320"/>
                </a:cubicBezTo>
                <a:cubicBezTo>
                  <a:pt x="2762955" y="2740308"/>
                  <a:pt x="2749067" y="2747295"/>
                  <a:pt x="2742125" y="2754282"/>
                </a:cubicBezTo>
                <a:cubicBezTo>
                  <a:pt x="2624085" y="2495755"/>
                  <a:pt x="2367174" y="2321075"/>
                  <a:pt x="2061662" y="2321075"/>
                </a:cubicBezTo>
                <a:cubicBezTo>
                  <a:pt x="1763090" y="2321075"/>
                  <a:pt x="1506182" y="2495755"/>
                  <a:pt x="1388139" y="2754282"/>
                </a:cubicBezTo>
                <a:cubicBezTo>
                  <a:pt x="1374254" y="2740308"/>
                  <a:pt x="1360365" y="2726333"/>
                  <a:pt x="1346480" y="2719346"/>
                </a:cubicBezTo>
                <a:close/>
                <a:moveTo>
                  <a:pt x="1081459" y="2503644"/>
                </a:moveTo>
                <a:cubicBezTo>
                  <a:pt x="1164833" y="2566377"/>
                  <a:pt x="1255160" y="2629111"/>
                  <a:pt x="1331587" y="2705784"/>
                </a:cubicBezTo>
                <a:cubicBezTo>
                  <a:pt x="1470547" y="2433944"/>
                  <a:pt x="1741520" y="2252720"/>
                  <a:pt x="2061129" y="2252720"/>
                </a:cubicBezTo>
                <a:cubicBezTo>
                  <a:pt x="2380735" y="2252720"/>
                  <a:pt x="2658655" y="2433944"/>
                  <a:pt x="2797617" y="2705784"/>
                </a:cubicBezTo>
                <a:cubicBezTo>
                  <a:pt x="2874044" y="2629111"/>
                  <a:pt x="2957417" y="2566377"/>
                  <a:pt x="3047745" y="2503644"/>
                </a:cubicBezTo>
                <a:cubicBezTo>
                  <a:pt x="2853200" y="2162109"/>
                  <a:pt x="2484955" y="1932091"/>
                  <a:pt x="2061129" y="1932091"/>
                </a:cubicBezTo>
                <a:cubicBezTo>
                  <a:pt x="1644246" y="1932091"/>
                  <a:pt x="1276005" y="2162109"/>
                  <a:pt x="1081459" y="2503644"/>
                </a:cubicBezTo>
                <a:close/>
                <a:moveTo>
                  <a:pt x="735219" y="2330786"/>
                </a:moveTo>
                <a:cubicBezTo>
                  <a:pt x="832407" y="2365761"/>
                  <a:pt x="929595" y="2414723"/>
                  <a:pt x="1019841" y="2470682"/>
                </a:cubicBezTo>
                <a:cubicBezTo>
                  <a:pt x="1228101" y="2106958"/>
                  <a:pt x="1616846" y="1862141"/>
                  <a:pt x="2061135" y="1862141"/>
                </a:cubicBezTo>
                <a:cubicBezTo>
                  <a:pt x="2512357" y="1862141"/>
                  <a:pt x="2901104" y="2106958"/>
                  <a:pt x="3109363" y="2470682"/>
                </a:cubicBezTo>
                <a:cubicBezTo>
                  <a:pt x="3199604" y="2414723"/>
                  <a:pt x="3296793" y="2365761"/>
                  <a:pt x="3393981" y="2330786"/>
                </a:cubicBezTo>
                <a:cubicBezTo>
                  <a:pt x="3130187" y="1862141"/>
                  <a:pt x="2630369" y="1547383"/>
                  <a:pt x="2061135" y="1547383"/>
                </a:cubicBezTo>
                <a:cubicBezTo>
                  <a:pt x="1491893" y="1547383"/>
                  <a:pt x="999015" y="1862141"/>
                  <a:pt x="735219" y="2330786"/>
                </a:cubicBezTo>
                <a:close/>
                <a:moveTo>
                  <a:pt x="359056" y="2216191"/>
                </a:moveTo>
                <a:cubicBezTo>
                  <a:pt x="463134" y="2237070"/>
                  <a:pt x="567212" y="2264907"/>
                  <a:pt x="671290" y="2299703"/>
                </a:cubicBezTo>
                <a:cubicBezTo>
                  <a:pt x="941888" y="1805601"/>
                  <a:pt x="1462279" y="1478522"/>
                  <a:pt x="2058992" y="1478522"/>
                </a:cubicBezTo>
                <a:cubicBezTo>
                  <a:pt x="2662639" y="1478522"/>
                  <a:pt x="3183024" y="1805601"/>
                  <a:pt x="3453625" y="2299703"/>
                </a:cubicBezTo>
                <a:cubicBezTo>
                  <a:pt x="3557703" y="2264907"/>
                  <a:pt x="3661781" y="2237070"/>
                  <a:pt x="3765860" y="2216191"/>
                </a:cubicBezTo>
                <a:cubicBezTo>
                  <a:pt x="3453625" y="1589869"/>
                  <a:pt x="2808346" y="1158401"/>
                  <a:pt x="2058992" y="1158401"/>
                </a:cubicBezTo>
                <a:cubicBezTo>
                  <a:pt x="1316572" y="1158401"/>
                  <a:pt x="671290" y="1589869"/>
                  <a:pt x="359056" y="2216191"/>
                </a:cubicBezTo>
                <a:close/>
                <a:moveTo>
                  <a:pt x="7" y="3809854"/>
                </a:moveTo>
                <a:cubicBezTo>
                  <a:pt x="7" y="3809854"/>
                  <a:pt x="7" y="3809854"/>
                  <a:pt x="7" y="3740221"/>
                </a:cubicBezTo>
                <a:cubicBezTo>
                  <a:pt x="242226" y="3740221"/>
                  <a:pt x="436005" y="3935197"/>
                  <a:pt x="436005" y="4171950"/>
                </a:cubicBezTo>
                <a:cubicBezTo>
                  <a:pt x="436005" y="4171950"/>
                  <a:pt x="436005" y="4171950"/>
                  <a:pt x="366799" y="4171950"/>
                </a:cubicBezTo>
                <a:cubicBezTo>
                  <a:pt x="366799" y="3970011"/>
                  <a:pt x="200701" y="3809854"/>
                  <a:pt x="7" y="3809854"/>
                </a:cubicBezTo>
                <a:close/>
                <a:moveTo>
                  <a:pt x="5" y="2643084"/>
                </a:moveTo>
                <a:cubicBezTo>
                  <a:pt x="5" y="2643084"/>
                  <a:pt x="5" y="2643084"/>
                  <a:pt x="5" y="2573272"/>
                </a:cubicBezTo>
                <a:cubicBezTo>
                  <a:pt x="880391" y="2573272"/>
                  <a:pt x="1594407" y="3292326"/>
                  <a:pt x="1594407" y="4171948"/>
                </a:cubicBezTo>
                <a:cubicBezTo>
                  <a:pt x="1594407" y="4171948"/>
                  <a:pt x="1594407" y="4171948"/>
                  <a:pt x="1525085" y="4171948"/>
                </a:cubicBezTo>
                <a:cubicBezTo>
                  <a:pt x="1525085" y="3327232"/>
                  <a:pt x="838798" y="2643084"/>
                  <a:pt x="5" y="2643084"/>
                </a:cubicBezTo>
                <a:close/>
                <a:moveTo>
                  <a:pt x="2" y="3027747"/>
                </a:moveTo>
                <a:cubicBezTo>
                  <a:pt x="2" y="3027747"/>
                  <a:pt x="2" y="3027747"/>
                  <a:pt x="2" y="2957980"/>
                </a:cubicBezTo>
                <a:cubicBezTo>
                  <a:pt x="665062" y="2957980"/>
                  <a:pt x="1205426" y="3502170"/>
                  <a:pt x="1205426" y="4171947"/>
                </a:cubicBezTo>
                <a:cubicBezTo>
                  <a:pt x="1205426" y="4171947"/>
                  <a:pt x="1205426" y="4171947"/>
                  <a:pt x="1136149" y="4171947"/>
                </a:cubicBezTo>
                <a:cubicBezTo>
                  <a:pt x="1136149" y="3544033"/>
                  <a:pt x="623494" y="3027747"/>
                  <a:pt x="2" y="3027747"/>
                </a:cubicBezTo>
                <a:close/>
                <a:moveTo>
                  <a:pt x="2" y="3416878"/>
                </a:moveTo>
                <a:cubicBezTo>
                  <a:pt x="2" y="3416878"/>
                  <a:pt x="2" y="3416878"/>
                  <a:pt x="2" y="3346965"/>
                </a:cubicBezTo>
                <a:cubicBezTo>
                  <a:pt x="449734" y="3346965"/>
                  <a:pt x="816440" y="3717509"/>
                  <a:pt x="816440" y="4171951"/>
                </a:cubicBezTo>
                <a:cubicBezTo>
                  <a:pt x="816440" y="4171951"/>
                  <a:pt x="816440" y="4171951"/>
                  <a:pt x="747250" y="4171951"/>
                </a:cubicBezTo>
                <a:cubicBezTo>
                  <a:pt x="747250" y="3759457"/>
                  <a:pt x="415139" y="3416878"/>
                  <a:pt x="2" y="3416878"/>
                </a:cubicBezTo>
                <a:close/>
                <a:moveTo>
                  <a:pt x="0" y="2253408"/>
                </a:moveTo>
                <a:cubicBezTo>
                  <a:pt x="0" y="2253408"/>
                  <a:pt x="0" y="2253408"/>
                  <a:pt x="0" y="2183643"/>
                </a:cubicBezTo>
                <a:cubicBezTo>
                  <a:pt x="97179" y="2183643"/>
                  <a:pt x="194355" y="2190620"/>
                  <a:pt x="284593" y="2204573"/>
                </a:cubicBezTo>
                <a:cubicBezTo>
                  <a:pt x="312359" y="2155737"/>
                  <a:pt x="333185" y="2106903"/>
                  <a:pt x="360949" y="2065045"/>
                </a:cubicBezTo>
                <a:cubicBezTo>
                  <a:pt x="367890" y="2037138"/>
                  <a:pt x="374832" y="2009232"/>
                  <a:pt x="374832" y="1981325"/>
                </a:cubicBezTo>
                <a:cubicBezTo>
                  <a:pt x="374832" y="1772030"/>
                  <a:pt x="208239" y="1604595"/>
                  <a:pt x="0" y="1604595"/>
                </a:cubicBezTo>
                <a:cubicBezTo>
                  <a:pt x="0" y="1604595"/>
                  <a:pt x="0" y="1604595"/>
                  <a:pt x="0" y="1548783"/>
                </a:cubicBezTo>
                <a:cubicBezTo>
                  <a:pt x="229064" y="1548783"/>
                  <a:pt x="416478" y="1730171"/>
                  <a:pt x="423420" y="1960396"/>
                </a:cubicBezTo>
                <a:lnTo>
                  <a:pt x="415188" y="1977434"/>
                </a:lnTo>
                <a:lnTo>
                  <a:pt x="388715" y="2016209"/>
                </a:lnTo>
                <a:cubicBezTo>
                  <a:pt x="395657" y="2009232"/>
                  <a:pt x="402598" y="2000511"/>
                  <a:pt x="408671" y="1990918"/>
                </a:cubicBezTo>
                <a:lnTo>
                  <a:pt x="415188" y="1977434"/>
                </a:lnTo>
                <a:lnTo>
                  <a:pt x="454874" y="1919301"/>
                </a:lnTo>
                <a:cubicBezTo>
                  <a:pt x="524504" y="1824792"/>
                  <a:pt x="603895" y="1737149"/>
                  <a:pt x="687192" y="1653431"/>
                </a:cubicBezTo>
                <a:cubicBezTo>
                  <a:pt x="562248" y="1395300"/>
                  <a:pt x="305419" y="1220886"/>
                  <a:pt x="0" y="1220886"/>
                </a:cubicBezTo>
                <a:cubicBezTo>
                  <a:pt x="0" y="1220886"/>
                  <a:pt x="0" y="1220886"/>
                  <a:pt x="0" y="1165076"/>
                </a:cubicBezTo>
                <a:cubicBezTo>
                  <a:pt x="319302" y="1165076"/>
                  <a:pt x="590012" y="1346464"/>
                  <a:pt x="728841" y="1611573"/>
                </a:cubicBezTo>
                <a:cubicBezTo>
                  <a:pt x="721899" y="1611573"/>
                  <a:pt x="721899" y="1618548"/>
                  <a:pt x="721899" y="1618548"/>
                </a:cubicBezTo>
                <a:cubicBezTo>
                  <a:pt x="805196" y="1541805"/>
                  <a:pt x="895433" y="1472040"/>
                  <a:pt x="992613" y="1409254"/>
                </a:cubicBezTo>
                <a:cubicBezTo>
                  <a:pt x="791313" y="1060427"/>
                  <a:pt x="423421" y="830202"/>
                  <a:pt x="0" y="830202"/>
                </a:cubicBezTo>
                <a:cubicBezTo>
                  <a:pt x="0" y="830202"/>
                  <a:pt x="0" y="830202"/>
                  <a:pt x="0" y="774391"/>
                </a:cubicBezTo>
                <a:cubicBezTo>
                  <a:pt x="444245" y="774391"/>
                  <a:pt x="832963" y="1018568"/>
                  <a:pt x="1041201" y="1374371"/>
                </a:cubicBezTo>
                <a:cubicBezTo>
                  <a:pt x="1034262" y="1381348"/>
                  <a:pt x="1027318" y="1381348"/>
                  <a:pt x="1027318" y="1388325"/>
                </a:cubicBezTo>
                <a:cubicBezTo>
                  <a:pt x="1124499" y="1325535"/>
                  <a:pt x="1228619" y="1269722"/>
                  <a:pt x="1332740" y="1227864"/>
                </a:cubicBezTo>
                <a:cubicBezTo>
                  <a:pt x="1075911" y="760437"/>
                  <a:pt x="576130" y="439520"/>
                  <a:pt x="0" y="439520"/>
                </a:cubicBezTo>
                <a:cubicBezTo>
                  <a:pt x="0" y="439520"/>
                  <a:pt x="0" y="439520"/>
                  <a:pt x="0" y="383707"/>
                </a:cubicBezTo>
                <a:cubicBezTo>
                  <a:pt x="447716" y="383707"/>
                  <a:pt x="852485" y="572073"/>
                  <a:pt x="1141094" y="872280"/>
                </a:cubicBezTo>
                <a:lnTo>
                  <a:pt x="1386964" y="1205169"/>
                </a:lnTo>
                <a:lnTo>
                  <a:pt x="1381328" y="1206936"/>
                </a:lnTo>
                <a:cubicBezTo>
                  <a:pt x="1381328" y="1206936"/>
                  <a:pt x="1388270" y="1206936"/>
                  <a:pt x="1388270" y="1206936"/>
                </a:cubicBezTo>
                <a:lnTo>
                  <a:pt x="1386964" y="1205169"/>
                </a:lnTo>
                <a:lnTo>
                  <a:pt x="1542713" y="1156356"/>
                </a:lnTo>
                <a:cubicBezTo>
                  <a:pt x="1598246" y="1140657"/>
                  <a:pt x="1655509" y="1126704"/>
                  <a:pt x="1714511" y="1116240"/>
                </a:cubicBezTo>
                <a:cubicBezTo>
                  <a:pt x="1402154" y="488356"/>
                  <a:pt x="749664" y="55813"/>
                  <a:pt x="0" y="55813"/>
                </a:cubicBezTo>
                <a:cubicBezTo>
                  <a:pt x="0" y="55813"/>
                  <a:pt x="0" y="55813"/>
                  <a:pt x="1" y="0"/>
                </a:cubicBezTo>
                <a:cubicBezTo>
                  <a:pt x="777430" y="0"/>
                  <a:pt x="1450741" y="453472"/>
                  <a:pt x="1770040" y="1109263"/>
                </a:cubicBezTo>
                <a:cubicBezTo>
                  <a:pt x="1867220" y="1095310"/>
                  <a:pt x="1964395" y="1088333"/>
                  <a:pt x="2061577" y="1088333"/>
                </a:cubicBezTo>
                <a:cubicBezTo>
                  <a:pt x="2165699" y="1088333"/>
                  <a:pt x="2262875" y="1095310"/>
                  <a:pt x="2360055" y="1109263"/>
                </a:cubicBezTo>
                <a:cubicBezTo>
                  <a:pt x="2679353" y="453472"/>
                  <a:pt x="3352663" y="0"/>
                  <a:pt x="4130093" y="0"/>
                </a:cubicBezTo>
                <a:cubicBezTo>
                  <a:pt x="4907515" y="0"/>
                  <a:pt x="5580822" y="453472"/>
                  <a:pt x="5900124" y="1109263"/>
                </a:cubicBezTo>
                <a:cubicBezTo>
                  <a:pt x="5997300" y="1095310"/>
                  <a:pt x="6094480" y="1088333"/>
                  <a:pt x="6191660" y="1088333"/>
                </a:cubicBezTo>
                <a:cubicBezTo>
                  <a:pt x="6288836" y="1088333"/>
                  <a:pt x="6386016" y="1095310"/>
                  <a:pt x="6483194" y="1109263"/>
                </a:cubicBezTo>
                <a:cubicBezTo>
                  <a:pt x="6564754" y="945316"/>
                  <a:pt x="6667572" y="794013"/>
                  <a:pt x="6788069" y="659279"/>
                </a:cubicBezTo>
                <a:lnTo>
                  <a:pt x="6858000" y="590929"/>
                </a:lnTo>
                <a:lnTo>
                  <a:pt x="6858000" y="665019"/>
                </a:lnTo>
                <a:lnTo>
                  <a:pt x="6837626" y="684722"/>
                </a:lnTo>
                <a:cubicBezTo>
                  <a:pt x="6721405" y="813427"/>
                  <a:pt x="6622438" y="958029"/>
                  <a:pt x="6544306" y="1114826"/>
                </a:cubicBezTo>
                <a:cubicBezTo>
                  <a:pt x="6599865" y="1125283"/>
                  <a:pt x="6655428" y="1139219"/>
                  <a:pt x="6710987" y="1154897"/>
                </a:cubicBezTo>
                <a:lnTo>
                  <a:pt x="6858000" y="1199461"/>
                </a:lnTo>
                <a:lnTo>
                  <a:pt x="6858000" y="1277994"/>
                </a:lnTo>
                <a:lnTo>
                  <a:pt x="6857014" y="1277587"/>
                </a:lnTo>
                <a:cubicBezTo>
                  <a:pt x="6650057" y="1200537"/>
                  <a:pt x="6425941" y="1158401"/>
                  <a:pt x="6191656" y="1158401"/>
                </a:cubicBezTo>
                <a:cubicBezTo>
                  <a:pt x="5448886" y="1158401"/>
                  <a:pt x="4796362" y="1589869"/>
                  <a:pt x="4483984" y="2216191"/>
                </a:cubicBezTo>
                <a:cubicBezTo>
                  <a:pt x="4595052" y="2237070"/>
                  <a:pt x="4699178" y="2264907"/>
                  <a:pt x="4796362" y="2299703"/>
                </a:cubicBezTo>
                <a:cubicBezTo>
                  <a:pt x="5074031" y="1805602"/>
                  <a:pt x="5594664" y="1478522"/>
                  <a:pt x="6191656" y="1478522"/>
                </a:cubicBezTo>
                <a:cubicBezTo>
                  <a:pt x="6415527" y="1478522"/>
                  <a:pt x="6629638" y="1524518"/>
                  <a:pt x="6824102" y="1608068"/>
                </a:cubicBezTo>
                <a:lnTo>
                  <a:pt x="6858000" y="1625375"/>
                </a:lnTo>
                <a:lnTo>
                  <a:pt x="6858000" y="1704472"/>
                </a:lnTo>
                <a:lnTo>
                  <a:pt x="6794218" y="1671689"/>
                </a:lnTo>
                <a:cubicBezTo>
                  <a:pt x="6609244" y="1591646"/>
                  <a:pt x="6405338" y="1547383"/>
                  <a:pt x="6191660" y="1547383"/>
                </a:cubicBezTo>
                <a:cubicBezTo>
                  <a:pt x="5621848" y="1547383"/>
                  <a:pt x="5121526" y="1862142"/>
                  <a:pt x="4864415" y="2330786"/>
                </a:cubicBezTo>
                <a:cubicBezTo>
                  <a:pt x="4961701" y="2365761"/>
                  <a:pt x="5058984" y="2414723"/>
                  <a:pt x="5149321" y="2470682"/>
                </a:cubicBezTo>
                <a:cubicBezTo>
                  <a:pt x="5357790" y="2106958"/>
                  <a:pt x="5746928" y="1862142"/>
                  <a:pt x="6191660" y="1862142"/>
                </a:cubicBezTo>
                <a:cubicBezTo>
                  <a:pt x="6414024" y="1862142"/>
                  <a:pt x="6622491" y="1923347"/>
                  <a:pt x="6801425" y="2030016"/>
                </a:cubicBezTo>
                <a:lnTo>
                  <a:pt x="6858000" y="2068909"/>
                </a:lnTo>
                <a:lnTo>
                  <a:pt x="6858000" y="2149553"/>
                </a:lnTo>
                <a:lnTo>
                  <a:pt x="6770163" y="2089567"/>
                </a:lnTo>
                <a:cubicBezTo>
                  <a:pt x="6601035" y="1989515"/>
                  <a:pt x="6403286" y="1932092"/>
                  <a:pt x="6191660" y="1932092"/>
                </a:cubicBezTo>
                <a:cubicBezTo>
                  <a:pt x="5768404" y="1932092"/>
                  <a:pt x="5400660" y="2161780"/>
                  <a:pt x="5206379" y="2502834"/>
                </a:cubicBezTo>
                <a:cubicBezTo>
                  <a:pt x="5303521" y="2565478"/>
                  <a:pt x="5393719" y="2642041"/>
                  <a:pt x="5476984" y="2718604"/>
                </a:cubicBezTo>
                <a:cubicBezTo>
                  <a:pt x="5470045" y="2711646"/>
                  <a:pt x="5470045" y="2704685"/>
                  <a:pt x="5463107" y="2704685"/>
                </a:cubicBezTo>
                <a:cubicBezTo>
                  <a:pt x="5594941" y="2433233"/>
                  <a:pt x="5872484" y="2252265"/>
                  <a:pt x="6191660" y="2252265"/>
                </a:cubicBezTo>
                <a:cubicBezTo>
                  <a:pt x="6431040" y="2252265"/>
                  <a:pt x="6647003" y="2354060"/>
                  <a:pt x="6795640" y="2519476"/>
                </a:cubicBezTo>
                <a:lnTo>
                  <a:pt x="6858000" y="2599431"/>
                </a:lnTo>
                <a:lnTo>
                  <a:pt x="6858000" y="2733877"/>
                </a:lnTo>
                <a:lnTo>
                  <a:pt x="6818348" y="2661442"/>
                </a:lnTo>
                <a:cubicBezTo>
                  <a:pt x="6684845" y="2454815"/>
                  <a:pt x="6450456" y="2321075"/>
                  <a:pt x="6189521" y="2321075"/>
                </a:cubicBezTo>
                <a:cubicBezTo>
                  <a:pt x="5891305" y="2321075"/>
                  <a:pt x="5634703" y="2495755"/>
                  <a:pt x="5509869" y="2754282"/>
                </a:cubicBezTo>
                <a:cubicBezTo>
                  <a:pt x="5600025" y="2845115"/>
                  <a:pt x="5683250" y="2942935"/>
                  <a:pt x="5759538" y="3047746"/>
                </a:cubicBezTo>
                <a:cubicBezTo>
                  <a:pt x="5773407" y="2817166"/>
                  <a:pt x="5960659" y="2635501"/>
                  <a:pt x="6189521" y="2635501"/>
                </a:cubicBezTo>
                <a:cubicBezTo>
                  <a:pt x="6418383" y="2635501"/>
                  <a:pt x="6605634" y="2817166"/>
                  <a:pt x="6619503" y="3047746"/>
                </a:cubicBezTo>
                <a:cubicBezTo>
                  <a:pt x="6657646" y="2995341"/>
                  <a:pt x="6697524" y="2944683"/>
                  <a:pt x="6739135" y="2895772"/>
                </a:cubicBezTo>
                <a:lnTo>
                  <a:pt x="6858000" y="2766436"/>
                </a:lnTo>
                <a:lnTo>
                  <a:pt x="6858000" y="2867669"/>
                </a:lnTo>
                <a:lnTo>
                  <a:pt x="6782228" y="2951225"/>
                </a:lnTo>
                <a:cubicBezTo>
                  <a:pt x="6509116" y="3282797"/>
                  <a:pt x="6344368" y="3708009"/>
                  <a:pt x="6344368" y="4171947"/>
                </a:cubicBezTo>
                <a:cubicBezTo>
                  <a:pt x="6344368" y="4171947"/>
                  <a:pt x="6344368" y="4171947"/>
                  <a:pt x="6274955" y="4171947"/>
                </a:cubicBezTo>
                <a:cubicBezTo>
                  <a:pt x="6274955" y="4074278"/>
                  <a:pt x="6281895" y="3983581"/>
                  <a:pt x="6295776" y="3892887"/>
                </a:cubicBezTo>
                <a:cubicBezTo>
                  <a:pt x="6261072" y="3899864"/>
                  <a:pt x="6226365" y="3899864"/>
                  <a:pt x="6191660" y="3899864"/>
                </a:cubicBezTo>
                <a:cubicBezTo>
                  <a:pt x="6156951" y="3899864"/>
                  <a:pt x="6122246" y="3899864"/>
                  <a:pt x="6087539" y="3892887"/>
                </a:cubicBezTo>
                <a:cubicBezTo>
                  <a:pt x="6101421" y="3983581"/>
                  <a:pt x="6108363" y="4074278"/>
                  <a:pt x="6108363" y="4171947"/>
                </a:cubicBezTo>
                <a:cubicBezTo>
                  <a:pt x="6108363" y="4171947"/>
                  <a:pt x="6108363" y="4171947"/>
                  <a:pt x="6038949" y="4171947"/>
                </a:cubicBezTo>
                <a:cubicBezTo>
                  <a:pt x="6038949" y="3111517"/>
                  <a:pt x="5178225" y="2253408"/>
                  <a:pt x="4130092" y="2253408"/>
                </a:cubicBezTo>
                <a:cubicBezTo>
                  <a:pt x="3075010" y="2253408"/>
                  <a:pt x="2221228" y="3111517"/>
                  <a:pt x="2221228" y="4171947"/>
                </a:cubicBezTo>
                <a:cubicBezTo>
                  <a:pt x="2221228" y="4171947"/>
                  <a:pt x="2221228" y="4171947"/>
                  <a:pt x="2151816" y="4171947"/>
                </a:cubicBezTo>
                <a:cubicBezTo>
                  <a:pt x="2151816" y="4074278"/>
                  <a:pt x="2158757" y="3983581"/>
                  <a:pt x="2172638" y="3892887"/>
                </a:cubicBezTo>
                <a:cubicBezTo>
                  <a:pt x="2137933" y="3899864"/>
                  <a:pt x="2103224" y="3899864"/>
                  <a:pt x="2061576" y="3899864"/>
                </a:cubicBezTo>
                <a:cubicBezTo>
                  <a:pt x="2026868" y="3899864"/>
                  <a:pt x="1992161" y="3899864"/>
                  <a:pt x="1957454" y="3892887"/>
                </a:cubicBezTo>
                <a:cubicBezTo>
                  <a:pt x="1971337" y="3983581"/>
                  <a:pt x="1978280" y="4074278"/>
                  <a:pt x="1978280" y="4171947"/>
                </a:cubicBezTo>
                <a:cubicBezTo>
                  <a:pt x="1978280" y="4171947"/>
                  <a:pt x="1978280" y="4171947"/>
                  <a:pt x="1908866" y="4171947"/>
                </a:cubicBezTo>
                <a:cubicBezTo>
                  <a:pt x="1908866" y="3111517"/>
                  <a:pt x="1055085" y="2253408"/>
                  <a:pt x="0" y="2253408"/>
                </a:cubicBezTo>
                <a:close/>
              </a:path>
            </a:pathLst>
          </a:custGeom>
          <a:gradFill>
            <a:gsLst>
              <a:gs pos="40000">
                <a:schemeClr val="accent1">
                  <a:alpha val="25000"/>
                </a:schemeClr>
              </a:gs>
              <a:gs pos="20000">
                <a:schemeClr val="accent1">
                  <a:alpha val="15000"/>
                </a:schemeClr>
              </a:gs>
              <a:gs pos="0">
                <a:schemeClr val="accent1">
                  <a:alpha val="5000"/>
                </a:schemeClr>
              </a:gs>
              <a:gs pos="60000">
                <a:schemeClr val="accent1">
                  <a:alpha val="35000"/>
                </a:schemeClr>
              </a:gs>
              <a:gs pos="80000">
                <a:schemeClr val="accent1">
                  <a:alpha val="45000"/>
                </a:scheme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7" t="3316" r="5517" b="6082"/>
          <a:stretch>
            <a:fillRect/>
          </a:stretch>
        </p:blipFill>
        <p:spPr>
          <a:xfrm>
            <a:off x="822484" y="1175016"/>
            <a:ext cx="4035265" cy="4507968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430768" y="5828641"/>
            <a:ext cx="1903242" cy="1903242"/>
            <a:chOff x="4019550" y="500204"/>
            <a:chExt cx="1562100" cy="1562100"/>
          </a:xfrm>
        </p:grpSpPr>
        <p:sp>
          <p:nvSpPr>
            <p:cNvPr id="8" name="Oval 7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9872012" y="-1019593"/>
            <a:ext cx="2119075" cy="2119075"/>
            <a:chOff x="4019550" y="500204"/>
            <a:chExt cx="1562100" cy="1562100"/>
          </a:xfrm>
        </p:grpSpPr>
        <p:sp>
          <p:nvSpPr>
            <p:cNvPr id="30" name="Oval 29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01" r="10401"/>
          <a:stretch>
            <a:fillRect/>
          </a:stretch>
        </p:blipFill>
        <p:spPr>
          <a:xfrm>
            <a:off x="1200150" y="1544638"/>
            <a:ext cx="3230563" cy="2719387"/>
          </a:xfrm>
        </p:spPr>
      </p:pic>
      <p:grpSp>
        <p:nvGrpSpPr>
          <p:cNvPr id="34" name="Group 12"/>
          <p:cNvGrpSpPr/>
          <p:nvPr/>
        </p:nvGrpSpPr>
        <p:grpSpPr>
          <a:xfrm>
            <a:off x="3864115" y="3842600"/>
            <a:ext cx="1293752" cy="1293752"/>
            <a:chOff x="4246764" y="3936826"/>
            <a:chExt cx="1739900" cy="1739900"/>
          </a:xfrm>
        </p:grpSpPr>
        <p:sp>
          <p:nvSpPr>
            <p:cNvPr id="35" name="Oval 10"/>
            <p:cNvSpPr/>
            <p:nvPr/>
          </p:nvSpPr>
          <p:spPr>
            <a:xfrm>
              <a:off x="4246764" y="3936826"/>
              <a:ext cx="1739900" cy="1739900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Freeform: Shape 11"/>
            <p:cNvSpPr/>
            <p:nvPr/>
          </p:nvSpPr>
          <p:spPr bwMode="auto">
            <a:xfrm>
              <a:off x="4735843" y="4425037"/>
              <a:ext cx="761742" cy="763478"/>
            </a:xfrm>
            <a:custGeom>
              <a:avLst/>
              <a:gdLst>
                <a:gd name="connsiteX0" fmla="*/ 223758 w 584200"/>
                <a:gd name="connsiteY0" fmla="*/ 544256 h 585531"/>
                <a:gd name="connsiteX1" fmla="*/ 365205 w 584200"/>
                <a:gd name="connsiteY1" fmla="*/ 544256 h 585531"/>
                <a:gd name="connsiteX2" fmla="*/ 370444 w 584200"/>
                <a:gd name="connsiteY2" fmla="*/ 551995 h 585531"/>
                <a:gd name="connsiteX3" fmla="*/ 294482 w 584200"/>
                <a:gd name="connsiteY3" fmla="*/ 585531 h 585531"/>
                <a:gd name="connsiteX4" fmla="*/ 218520 w 584200"/>
                <a:gd name="connsiteY4" fmla="*/ 551995 h 585531"/>
                <a:gd name="connsiteX5" fmla="*/ 223758 w 584200"/>
                <a:gd name="connsiteY5" fmla="*/ 544256 h 585531"/>
                <a:gd name="connsiteX6" fmla="*/ 373045 w 584200"/>
                <a:gd name="connsiteY6" fmla="*/ 187475 h 585531"/>
                <a:gd name="connsiteX7" fmla="*/ 354780 w 584200"/>
                <a:gd name="connsiteY7" fmla="*/ 194312 h 585531"/>
                <a:gd name="connsiteX8" fmla="*/ 284328 w 584200"/>
                <a:gd name="connsiteY8" fmla="*/ 262029 h 585531"/>
                <a:gd name="connsiteX9" fmla="*/ 250406 w 584200"/>
                <a:gd name="connsiteY9" fmla="*/ 262029 h 585531"/>
                <a:gd name="connsiteX10" fmla="*/ 234750 w 584200"/>
                <a:gd name="connsiteY10" fmla="*/ 246402 h 585531"/>
                <a:gd name="connsiteX11" fmla="*/ 200829 w 584200"/>
                <a:gd name="connsiteY11" fmla="*/ 246402 h 585531"/>
                <a:gd name="connsiteX12" fmla="*/ 190391 w 584200"/>
                <a:gd name="connsiteY12" fmla="*/ 256820 h 585531"/>
                <a:gd name="connsiteX13" fmla="*/ 190391 w 584200"/>
                <a:gd name="connsiteY13" fmla="*/ 290679 h 585531"/>
                <a:gd name="connsiteX14" fmla="*/ 226922 w 584200"/>
                <a:gd name="connsiteY14" fmla="*/ 327142 h 585531"/>
                <a:gd name="connsiteX15" fmla="*/ 307812 w 584200"/>
                <a:gd name="connsiteY15" fmla="*/ 327142 h 585531"/>
                <a:gd name="connsiteX16" fmla="*/ 399139 w 584200"/>
                <a:gd name="connsiteY16" fmla="*/ 238589 h 585531"/>
                <a:gd name="connsiteX17" fmla="*/ 399139 w 584200"/>
                <a:gd name="connsiteY17" fmla="*/ 204730 h 585531"/>
                <a:gd name="connsiteX18" fmla="*/ 391311 w 584200"/>
                <a:gd name="connsiteY18" fmla="*/ 194312 h 585531"/>
                <a:gd name="connsiteX19" fmla="*/ 373045 w 584200"/>
                <a:gd name="connsiteY19" fmla="*/ 187475 h 585531"/>
                <a:gd name="connsiteX20" fmla="*/ 305140 w 584200"/>
                <a:gd name="connsiteY20" fmla="*/ 207 h 585531"/>
                <a:gd name="connsiteX21" fmla="*/ 503351 w 584200"/>
                <a:gd name="connsiteY21" fmla="*/ 217109 h 585531"/>
                <a:gd name="connsiteX22" fmla="*/ 503351 w 584200"/>
                <a:gd name="connsiteY22" fmla="*/ 282441 h 585531"/>
                <a:gd name="connsiteX23" fmla="*/ 568552 w 584200"/>
                <a:gd name="connsiteY23" fmla="*/ 447077 h 585531"/>
                <a:gd name="connsiteX24" fmla="*/ 576376 w 584200"/>
                <a:gd name="connsiteY24" fmla="*/ 454917 h 585531"/>
                <a:gd name="connsiteX25" fmla="*/ 584200 w 584200"/>
                <a:gd name="connsiteY25" fmla="*/ 473210 h 585531"/>
                <a:gd name="connsiteX26" fmla="*/ 584200 w 584200"/>
                <a:gd name="connsiteY26" fmla="*/ 481050 h 585531"/>
                <a:gd name="connsiteX27" fmla="*/ 558120 w 584200"/>
                <a:gd name="connsiteY27" fmla="*/ 504569 h 585531"/>
                <a:gd name="connsiteX28" fmla="*/ 26080 w 584200"/>
                <a:gd name="connsiteY28" fmla="*/ 499343 h 585531"/>
                <a:gd name="connsiteX29" fmla="*/ 0 w 584200"/>
                <a:gd name="connsiteY29" fmla="*/ 473210 h 585531"/>
                <a:gd name="connsiteX30" fmla="*/ 0 w 584200"/>
                <a:gd name="connsiteY30" fmla="*/ 467983 h 585531"/>
                <a:gd name="connsiteX31" fmla="*/ 7824 w 584200"/>
                <a:gd name="connsiteY31" fmla="*/ 449691 h 585531"/>
                <a:gd name="connsiteX32" fmla="*/ 15648 w 584200"/>
                <a:gd name="connsiteY32" fmla="*/ 441851 h 585531"/>
                <a:gd name="connsiteX33" fmla="*/ 86065 w 584200"/>
                <a:gd name="connsiteY33" fmla="*/ 277215 h 585531"/>
                <a:gd name="connsiteX34" fmla="*/ 86065 w 584200"/>
                <a:gd name="connsiteY34" fmla="*/ 206656 h 585531"/>
                <a:gd name="connsiteX35" fmla="*/ 305140 w 584200"/>
                <a:gd name="connsiteY35" fmla="*/ 207 h 585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84200" h="585531">
                  <a:moveTo>
                    <a:pt x="223758" y="544256"/>
                  </a:moveTo>
                  <a:cubicBezTo>
                    <a:pt x="223758" y="544256"/>
                    <a:pt x="223758" y="544256"/>
                    <a:pt x="365205" y="544256"/>
                  </a:cubicBezTo>
                  <a:cubicBezTo>
                    <a:pt x="370444" y="544256"/>
                    <a:pt x="373063" y="549416"/>
                    <a:pt x="370444" y="551995"/>
                  </a:cubicBezTo>
                  <a:cubicBezTo>
                    <a:pt x="352108" y="572633"/>
                    <a:pt x="323295" y="585531"/>
                    <a:pt x="294482" y="585531"/>
                  </a:cubicBezTo>
                  <a:cubicBezTo>
                    <a:pt x="265669" y="585531"/>
                    <a:pt x="236855" y="572633"/>
                    <a:pt x="218520" y="551995"/>
                  </a:cubicBezTo>
                  <a:cubicBezTo>
                    <a:pt x="215900" y="549416"/>
                    <a:pt x="218520" y="544256"/>
                    <a:pt x="223758" y="544256"/>
                  </a:cubicBezTo>
                  <a:close/>
                  <a:moveTo>
                    <a:pt x="373045" y="187475"/>
                  </a:moveTo>
                  <a:cubicBezTo>
                    <a:pt x="366522" y="187150"/>
                    <a:pt x="359999" y="189103"/>
                    <a:pt x="354780" y="194312"/>
                  </a:cubicBezTo>
                  <a:cubicBezTo>
                    <a:pt x="354780" y="194312"/>
                    <a:pt x="354780" y="194312"/>
                    <a:pt x="284328" y="262029"/>
                  </a:cubicBezTo>
                  <a:cubicBezTo>
                    <a:pt x="276500" y="272447"/>
                    <a:pt x="260844" y="272447"/>
                    <a:pt x="250406" y="262029"/>
                  </a:cubicBezTo>
                  <a:cubicBezTo>
                    <a:pt x="250406" y="262029"/>
                    <a:pt x="250406" y="262029"/>
                    <a:pt x="234750" y="246402"/>
                  </a:cubicBezTo>
                  <a:cubicBezTo>
                    <a:pt x="226922" y="238589"/>
                    <a:pt x="211266" y="238589"/>
                    <a:pt x="200829" y="246402"/>
                  </a:cubicBezTo>
                  <a:cubicBezTo>
                    <a:pt x="200829" y="246402"/>
                    <a:pt x="200829" y="246402"/>
                    <a:pt x="190391" y="256820"/>
                  </a:cubicBezTo>
                  <a:cubicBezTo>
                    <a:pt x="182563" y="264634"/>
                    <a:pt x="182563" y="280261"/>
                    <a:pt x="190391" y="290679"/>
                  </a:cubicBezTo>
                  <a:cubicBezTo>
                    <a:pt x="190391" y="290679"/>
                    <a:pt x="190391" y="290679"/>
                    <a:pt x="226922" y="327142"/>
                  </a:cubicBezTo>
                  <a:cubicBezTo>
                    <a:pt x="250406" y="350582"/>
                    <a:pt x="284328" y="350582"/>
                    <a:pt x="307812" y="327142"/>
                  </a:cubicBezTo>
                  <a:cubicBezTo>
                    <a:pt x="307812" y="327142"/>
                    <a:pt x="307812" y="327142"/>
                    <a:pt x="399139" y="238589"/>
                  </a:cubicBezTo>
                  <a:cubicBezTo>
                    <a:pt x="409576" y="230775"/>
                    <a:pt x="409576" y="215148"/>
                    <a:pt x="399139" y="204730"/>
                  </a:cubicBezTo>
                  <a:cubicBezTo>
                    <a:pt x="399139" y="204730"/>
                    <a:pt x="399139" y="204730"/>
                    <a:pt x="391311" y="194312"/>
                  </a:cubicBezTo>
                  <a:cubicBezTo>
                    <a:pt x="386092" y="190406"/>
                    <a:pt x="379569" y="187801"/>
                    <a:pt x="373045" y="187475"/>
                  </a:cubicBezTo>
                  <a:close/>
                  <a:moveTo>
                    <a:pt x="305140" y="207"/>
                  </a:moveTo>
                  <a:cubicBezTo>
                    <a:pt x="417286" y="5434"/>
                    <a:pt x="505959" y="102125"/>
                    <a:pt x="503351" y="217109"/>
                  </a:cubicBezTo>
                  <a:cubicBezTo>
                    <a:pt x="503351" y="217109"/>
                    <a:pt x="503351" y="217109"/>
                    <a:pt x="503351" y="282441"/>
                  </a:cubicBezTo>
                  <a:cubicBezTo>
                    <a:pt x="503351" y="345160"/>
                    <a:pt x="526823" y="402652"/>
                    <a:pt x="568552" y="447077"/>
                  </a:cubicBezTo>
                  <a:lnTo>
                    <a:pt x="576376" y="454917"/>
                  </a:lnTo>
                  <a:cubicBezTo>
                    <a:pt x="581592" y="460144"/>
                    <a:pt x="584200" y="467983"/>
                    <a:pt x="584200" y="473210"/>
                  </a:cubicBezTo>
                  <a:cubicBezTo>
                    <a:pt x="584200" y="473210"/>
                    <a:pt x="584200" y="473210"/>
                    <a:pt x="584200" y="481050"/>
                  </a:cubicBezTo>
                  <a:cubicBezTo>
                    <a:pt x="584200" y="494116"/>
                    <a:pt x="573768" y="504569"/>
                    <a:pt x="558120" y="504569"/>
                  </a:cubicBezTo>
                  <a:cubicBezTo>
                    <a:pt x="558120" y="504569"/>
                    <a:pt x="558120" y="504569"/>
                    <a:pt x="26080" y="499343"/>
                  </a:cubicBezTo>
                  <a:cubicBezTo>
                    <a:pt x="10432" y="499343"/>
                    <a:pt x="0" y="486276"/>
                    <a:pt x="0" y="473210"/>
                  </a:cubicBezTo>
                  <a:cubicBezTo>
                    <a:pt x="0" y="473210"/>
                    <a:pt x="0" y="473210"/>
                    <a:pt x="0" y="467983"/>
                  </a:cubicBezTo>
                  <a:cubicBezTo>
                    <a:pt x="0" y="460144"/>
                    <a:pt x="2608" y="454917"/>
                    <a:pt x="7824" y="449691"/>
                  </a:cubicBezTo>
                  <a:cubicBezTo>
                    <a:pt x="7824" y="449691"/>
                    <a:pt x="7824" y="449691"/>
                    <a:pt x="15648" y="441851"/>
                  </a:cubicBezTo>
                  <a:cubicBezTo>
                    <a:pt x="59985" y="397425"/>
                    <a:pt x="86065" y="339933"/>
                    <a:pt x="86065" y="277215"/>
                  </a:cubicBezTo>
                  <a:cubicBezTo>
                    <a:pt x="86065" y="277215"/>
                    <a:pt x="86065" y="277215"/>
                    <a:pt x="86065" y="206656"/>
                  </a:cubicBezTo>
                  <a:cubicBezTo>
                    <a:pt x="88673" y="89059"/>
                    <a:pt x="185171" y="-5019"/>
                    <a:pt x="305140" y="2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7" name="矩形: 圆角 36"/>
          <p:cNvSpPr/>
          <p:nvPr/>
        </p:nvSpPr>
        <p:spPr>
          <a:xfrm>
            <a:off x="8666316" y="5081539"/>
            <a:ext cx="1496595" cy="329300"/>
          </a:xfrm>
          <a:prstGeom prst="roundRect">
            <a:avLst>
              <a:gd name="adj" fmla="val 26269"/>
            </a:avLst>
          </a:prstGeom>
          <a:solidFill>
            <a:srgbClr val="E4831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8" name="矩形: 圆角 37"/>
          <p:cNvSpPr/>
          <p:nvPr/>
        </p:nvSpPr>
        <p:spPr>
          <a:xfrm>
            <a:off x="10507845" y="50862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2020.4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5486776" y="2508707"/>
            <a:ext cx="6295319" cy="1229725"/>
            <a:chOff x="1364958" y="2838907"/>
            <a:chExt cx="6295319" cy="1229725"/>
          </a:xfrm>
        </p:grpSpPr>
        <p:sp>
          <p:nvSpPr>
            <p:cNvPr id="40" name="矩形 39"/>
            <p:cNvSpPr/>
            <p:nvPr/>
          </p:nvSpPr>
          <p:spPr bwMode="auto">
            <a:xfrm>
              <a:off x="1364958" y="2838907"/>
              <a:ext cx="617652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4000" b="1" kern="100" dirty="0">
                  <a:cs typeface="+mn-ea"/>
                  <a:sym typeface="+mn-lt"/>
                </a:rPr>
                <a:t>感谢各位的聆听指导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41875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数学九年级上册</a:t>
              </a:r>
            </a:p>
          </p:txBody>
        </p:sp>
        <p:cxnSp>
          <p:nvCxnSpPr>
            <p:cNvPr id="42" name="直接连接符 41"/>
            <p:cNvCxnSpPr/>
            <p:nvPr/>
          </p:nvCxnSpPr>
          <p:spPr>
            <a:xfrm>
              <a:off x="1364958" y="3577843"/>
              <a:ext cx="6176529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3" name="矩形 42"/>
          <p:cNvSpPr/>
          <p:nvPr/>
        </p:nvSpPr>
        <p:spPr bwMode="auto">
          <a:xfrm>
            <a:off x="9167108" y="1863756"/>
            <a:ext cx="24961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第二十四章 圆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6705225" y="37773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3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58693" y="1434596"/>
            <a:ext cx="10493828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   </a:t>
            </a:r>
            <a:r>
              <a:rPr lang="zh-CN" altLang="en-US" sz="2400" b="1" dirty="0">
                <a:cs typeface="+mn-ea"/>
                <a:sym typeface="+mn-lt"/>
              </a:rPr>
              <a:t>把一个圆沿着它的任意一条直径对折，重复几次，你发现了什么？由此你能得到什么结论？</a:t>
            </a:r>
          </a:p>
        </p:txBody>
      </p:sp>
      <p:sp>
        <p:nvSpPr>
          <p:cNvPr id="6" name="椭圆 5"/>
          <p:cNvSpPr/>
          <p:nvPr/>
        </p:nvSpPr>
        <p:spPr>
          <a:xfrm>
            <a:off x="1617829" y="2854515"/>
            <a:ext cx="2455147" cy="245514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46819" y="5881762"/>
            <a:ext cx="102693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2400" b="1" dirty="0">
                <a:cs typeface="+mn-ea"/>
                <a:sym typeface="+mn-lt"/>
              </a:rPr>
              <a:t>结论：</a:t>
            </a:r>
            <a:r>
              <a:rPr lang="zh-CN" altLang="en-US" sz="2400" dirty="0">
                <a:cs typeface="+mn-ea"/>
                <a:sym typeface="+mn-lt"/>
              </a:rPr>
              <a:t>圆是轴对称图形，任何一条直径所在直线都是它的对称轴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9" name="箭头: 右 8"/>
          <p:cNvSpPr/>
          <p:nvPr/>
        </p:nvSpPr>
        <p:spPr>
          <a:xfrm rot="5400000">
            <a:off x="5964801" y="5010586"/>
            <a:ext cx="433360" cy="598151"/>
          </a:xfrm>
          <a:prstGeom prst="rightArrow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617829" y="2852474"/>
            <a:ext cx="2455147" cy="2459228"/>
            <a:chOff x="5768778" y="242121"/>
            <a:chExt cx="1841360" cy="1844421"/>
          </a:xfrm>
        </p:grpSpPr>
        <p:sp>
          <p:nvSpPr>
            <p:cNvPr id="23" name="任意多边形: 形状 22"/>
            <p:cNvSpPr/>
            <p:nvPr/>
          </p:nvSpPr>
          <p:spPr>
            <a:xfrm>
              <a:off x="5768778" y="1165862"/>
              <a:ext cx="1841360" cy="920680"/>
            </a:xfrm>
            <a:custGeom>
              <a:avLst/>
              <a:gdLst>
                <a:gd name="connsiteX0" fmla="*/ 0 w 1841360"/>
                <a:gd name="connsiteY0" fmla="*/ 0 h 920680"/>
                <a:gd name="connsiteX1" fmla="*/ 1841360 w 1841360"/>
                <a:gd name="connsiteY1" fmla="*/ 0 h 920680"/>
                <a:gd name="connsiteX2" fmla="*/ 920680 w 1841360"/>
                <a:gd name="connsiteY2" fmla="*/ 920680 h 920680"/>
                <a:gd name="connsiteX3" fmla="*/ 0 w 1841360"/>
                <a:gd name="connsiteY3" fmla="*/ 0 h 920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41360" h="920680">
                  <a:moveTo>
                    <a:pt x="0" y="0"/>
                  </a:moveTo>
                  <a:lnTo>
                    <a:pt x="1841360" y="0"/>
                  </a:lnTo>
                  <a:cubicBezTo>
                    <a:pt x="1841360" y="508478"/>
                    <a:pt x="1429158" y="920680"/>
                    <a:pt x="920680" y="920680"/>
                  </a:cubicBezTo>
                  <a:cubicBezTo>
                    <a:pt x="412202" y="920680"/>
                    <a:pt x="0" y="508478"/>
                    <a:pt x="0" y="0"/>
                  </a:cubicBez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4" name="任意多边形: 形状 23"/>
            <p:cNvSpPr/>
            <p:nvPr/>
          </p:nvSpPr>
          <p:spPr>
            <a:xfrm rot="10800000">
              <a:off x="5768778" y="242121"/>
              <a:ext cx="1841360" cy="920680"/>
            </a:xfrm>
            <a:custGeom>
              <a:avLst/>
              <a:gdLst>
                <a:gd name="connsiteX0" fmla="*/ 0 w 1841360"/>
                <a:gd name="connsiteY0" fmla="*/ 0 h 920680"/>
                <a:gd name="connsiteX1" fmla="*/ 1841360 w 1841360"/>
                <a:gd name="connsiteY1" fmla="*/ 0 h 920680"/>
                <a:gd name="connsiteX2" fmla="*/ 920680 w 1841360"/>
                <a:gd name="connsiteY2" fmla="*/ 920680 h 920680"/>
                <a:gd name="connsiteX3" fmla="*/ 0 w 1841360"/>
                <a:gd name="connsiteY3" fmla="*/ 0 h 920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41360" h="920680">
                  <a:moveTo>
                    <a:pt x="0" y="0"/>
                  </a:moveTo>
                  <a:lnTo>
                    <a:pt x="1841360" y="0"/>
                  </a:lnTo>
                  <a:cubicBezTo>
                    <a:pt x="1841360" y="508478"/>
                    <a:pt x="1429158" y="920680"/>
                    <a:pt x="920680" y="920680"/>
                  </a:cubicBezTo>
                  <a:cubicBezTo>
                    <a:pt x="412202" y="920680"/>
                    <a:pt x="0" y="508478"/>
                    <a:pt x="0" y="0"/>
                  </a:cubicBezTo>
                  <a:close/>
                </a:path>
              </a:pathLst>
            </a:cu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9" name="椭圆 28"/>
          <p:cNvSpPr/>
          <p:nvPr/>
        </p:nvSpPr>
        <p:spPr>
          <a:xfrm>
            <a:off x="8289987" y="2799660"/>
            <a:ext cx="2455147" cy="245514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33" name="组合 32"/>
          <p:cNvGrpSpPr/>
          <p:nvPr/>
        </p:nvGrpSpPr>
        <p:grpSpPr>
          <a:xfrm rot="5400000">
            <a:off x="8292027" y="2793541"/>
            <a:ext cx="2455147" cy="2459228"/>
            <a:chOff x="5768778" y="242121"/>
            <a:chExt cx="1841360" cy="1844421"/>
          </a:xfrm>
        </p:grpSpPr>
        <p:sp>
          <p:nvSpPr>
            <p:cNvPr id="34" name="任意多边形: 形状 33"/>
            <p:cNvSpPr/>
            <p:nvPr/>
          </p:nvSpPr>
          <p:spPr>
            <a:xfrm>
              <a:off x="5768778" y="1165862"/>
              <a:ext cx="1841360" cy="920680"/>
            </a:xfrm>
            <a:custGeom>
              <a:avLst/>
              <a:gdLst>
                <a:gd name="connsiteX0" fmla="*/ 0 w 1841360"/>
                <a:gd name="connsiteY0" fmla="*/ 0 h 920680"/>
                <a:gd name="connsiteX1" fmla="*/ 1841360 w 1841360"/>
                <a:gd name="connsiteY1" fmla="*/ 0 h 920680"/>
                <a:gd name="connsiteX2" fmla="*/ 920680 w 1841360"/>
                <a:gd name="connsiteY2" fmla="*/ 920680 h 920680"/>
                <a:gd name="connsiteX3" fmla="*/ 0 w 1841360"/>
                <a:gd name="connsiteY3" fmla="*/ 0 h 920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41360" h="920680">
                  <a:moveTo>
                    <a:pt x="0" y="0"/>
                  </a:moveTo>
                  <a:lnTo>
                    <a:pt x="1841360" y="0"/>
                  </a:lnTo>
                  <a:cubicBezTo>
                    <a:pt x="1841360" y="508478"/>
                    <a:pt x="1429158" y="920680"/>
                    <a:pt x="920680" y="920680"/>
                  </a:cubicBezTo>
                  <a:cubicBezTo>
                    <a:pt x="412202" y="920680"/>
                    <a:pt x="0" y="508478"/>
                    <a:pt x="0" y="0"/>
                  </a:cubicBez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5" name="任意多边形: 形状 34"/>
            <p:cNvSpPr/>
            <p:nvPr/>
          </p:nvSpPr>
          <p:spPr>
            <a:xfrm rot="10800000">
              <a:off x="5768778" y="242121"/>
              <a:ext cx="1841360" cy="920680"/>
            </a:xfrm>
            <a:custGeom>
              <a:avLst/>
              <a:gdLst>
                <a:gd name="connsiteX0" fmla="*/ 0 w 1841360"/>
                <a:gd name="connsiteY0" fmla="*/ 0 h 920680"/>
                <a:gd name="connsiteX1" fmla="*/ 1841360 w 1841360"/>
                <a:gd name="connsiteY1" fmla="*/ 0 h 920680"/>
                <a:gd name="connsiteX2" fmla="*/ 920680 w 1841360"/>
                <a:gd name="connsiteY2" fmla="*/ 920680 h 920680"/>
                <a:gd name="connsiteX3" fmla="*/ 0 w 1841360"/>
                <a:gd name="connsiteY3" fmla="*/ 0 h 920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41360" h="920680">
                  <a:moveTo>
                    <a:pt x="0" y="0"/>
                  </a:moveTo>
                  <a:lnTo>
                    <a:pt x="1841360" y="0"/>
                  </a:lnTo>
                  <a:cubicBezTo>
                    <a:pt x="1841360" y="508478"/>
                    <a:pt x="1429158" y="920680"/>
                    <a:pt x="920680" y="920680"/>
                  </a:cubicBezTo>
                  <a:cubicBezTo>
                    <a:pt x="412202" y="920680"/>
                    <a:pt x="0" y="508478"/>
                    <a:pt x="0" y="0"/>
                  </a:cubicBezTo>
                  <a:close/>
                </a:path>
              </a:pathLst>
            </a:cu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6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E48312"/>
                </a:solidFill>
                <a:effectLst/>
                <a:uLnTx/>
                <a:uFillTx/>
                <a:cs typeface="+mn-ea"/>
                <a:sym typeface="+mn-lt"/>
              </a:rPr>
              <a:t>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120000"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" fill="hold">
                                          <p:stCondLst>
                                            <p:cond delay="39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" fill="hold">
                                          <p:stCondLst>
                                            <p:cond delay="59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33494" y="1214134"/>
            <a:ext cx="8310533" cy="947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zh-CN" altLang="en-US" sz="2400" b="1" dirty="0">
                <a:cs typeface="+mn-ea"/>
                <a:sym typeface="+mn-lt"/>
              </a:rPr>
              <a:t>你能证明刚才的结论吗？</a:t>
            </a:r>
            <a:endParaRPr lang="en-US" altLang="zh-CN" sz="2400" b="1" dirty="0">
              <a:cs typeface="+mn-ea"/>
              <a:sym typeface="+mn-lt"/>
            </a:endParaRPr>
          </a:p>
          <a:p>
            <a:pPr algn="ctr" defTabSz="914400">
              <a:lnSpc>
                <a:spcPct val="150000"/>
              </a:lnSpc>
            </a:pP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6" name="Oval 12"/>
          <p:cNvSpPr>
            <a:spLocks noChangeArrowheads="1"/>
          </p:cNvSpPr>
          <p:nvPr/>
        </p:nvSpPr>
        <p:spPr bwMode="auto">
          <a:xfrm>
            <a:off x="892409" y="2793929"/>
            <a:ext cx="3266016" cy="326601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/>
            <a:r>
              <a:rPr lang="en-US" altLang="zh-CN" sz="640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·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524359" y="4032179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</a:p>
        </p:txBody>
      </p:sp>
      <p:sp>
        <p:nvSpPr>
          <p:cNvPr id="8" name="未知"/>
          <p:cNvSpPr>
            <a:spLocks noChangeArrowheads="1"/>
          </p:cNvSpPr>
          <p:nvPr/>
        </p:nvSpPr>
        <p:spPr bwMode="auto">
          <a:xfrm rot="10800000">
            <a:off x="2524360" y="5319113"/>
            <a:ext cx="192617" cy="190500"/>
          </a:xfrm>
          <a:custGeom>
            <a:avLst/>
            <a:gdLst>
              <a:gd name="T0" fmla="*/ 0 w 91"/>
              <a:gd name="T1" fmla="*/ 0 h 90"/>
              <a:gd name="T2" fmla="*/ 0 w 91"/>
              <a:gd name="T3" fmla="*/ 2147483647 h 90"/>
              <a:gd name="T4" fmla="*/ 2147483647 w 91"/>
              <a:gd name="T5" fmla="*/ 2147483647 h 90"/>
              <a:gd name="T6" fmla="*/ 0 60000 65536"/>
              <a:gd name="T7" fmla="*/ 0 60000 65536"/>
              <a:gd name="T8" fmla="*/ 0 60000 65536"/>
              <a:gd name="T9" fmla="*/ 0 w 91"/>
              <a:gd name="T10" fmla="*/ 0 h 90"/>
              <a:gd name="T11" fmla="*/ 91 w 91"/>
              <a:gd name="T12" fmla="*/ 90 h 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0">
                <a:moveTo>
                  <a:pt x="0" y="0"/>
                </a:moveTo>
                <a:lnTo>
                  <a:pt x="0" y="90"/>
                </a:lnTo>
                <a:lnTo>
                  <a:pt x="91" y="90"/>
                </a:lnTo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890293" y="5473629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2236493" y="6059946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D</a:t>
            </a: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022710" y="5090512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E</a:t>
            </a:r>
          </a:p>
        </p:txBody>
      </p:sp>
      <p:sp>
        <p:nvSpPr>
          <p:cNvPr id="12" name="Line 20"/>
          <p:cNvSpPr>
            <a:spLocks noChangeShapeType="1"/>
          </p:cNvSpPr>
          <p:nvPr/>
        </p:nvSpPr>
        <p:spPr bwMode="auto">
          <a:xfrm>
            <a:off x="2522243" y="2785462"/>
            <a:ext cx="0" cy="32639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未知"/>
          <p:cNvSpPr>
            <a:spLocks noChangeArrowheads="1"/>
          </p:cNvSpPr>
          <p:nvPr/>
        </p:nvSpPr>
        <p:spPr bwMode="auto">
          <a:xfrm>
            <a:off x="1324210" y="4419529"/>
            <a:ext cx="1200149" cy="1090084"/>
          </a:xfrm>
          <a:custGeom>
            <a:avLst/>
            <a:gdLst>
              <a:gd name="T0" fmla="*/ 0 w 567"/>
              <a:gd name="T1" fmla="*/ 2147483647 h 515"/>
              <a:gd name="T2" fmla="*/ 2147483647 w 567"/>
              <a:gd name="T3" fmla="*/ 0 h 515"/>
              <a:gd name="T4" fmla="*/ 0 60000 65536"/>
              <a:gd name="T5" fmla="*/ 0 60000 65536"/>
              <a:gd name="T6" fmla="*/ 0 w 567"/>
              <a:gd name="T7" fmla="*/ 0 h 515"/>
              <a:gd name="T8" fmla="*/ 567 w 567"/>
              <a:gd name="T9" fmla="*/ 515 h 5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67" h="515">
                <a:moveTo>
                  <a:pt x="0" y="515"/>
                </a:moveTo>
                <a:lnTo>
                  <a:pt x="567" y="0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未知"/>
          <p:cNvSpPr>
            <a:spLocks noChangeArrowheads="1"/>
          </p:cNvSpPr>
          <p:nvPr/>
        </p:nvSpPr>
        <p:spPr bwMode="auto">
          <a:xfrm>
            <a:off x="2526476" y="4417412"/>
            <a:ext cx="1210733" cy="1117600"/>
          </a:xfrm>
          <a:custGeom>
            <a:avLst/>
            <a:gdLst>
              <a:gd name="T0" fmla="*/ 0 w 572"/>
              <a:gd name="T1" fmla="*/ 0 h 528"/>
              <a:gd name="T2" fmla="*/ 2147483647 w 572"/>
              <a:gd name="T3" fmla="*/ 2147483647 h 528"/>
              <a:gd name="T4" fmla="*/ 0 60000 65536"/>
              <a:gd name="T5" fmla="*/ 0 60000 65536"/>
              <a:gd name="T6" fmla="*/ 0 w 572"/>
              <a:gd name="T7" fmla="*/ 0 h 528"/>
              <a:gd name="T8" fmla="*/ 572 w 572"/>
              <a:gd name="T9" fmla="*/ 528 h 5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72" h="528">
                <a:moveTo>
                  <a:pt x="0" y="0"/>
                </a:moveTo>
                <a:lnTo>
                  <a:pt x="572" y="528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未知"/>
          <p:cNvSpPr>
            <a:spLocks noChangeArrowheads="1"/>
          </p:cNvSpPr>
          <p:nvPr/>
        </p:nvSpPr>
        <p:spPr bwMode="auto">
          <a:xfrm>
            <a:off x="1307276" y="5522313"/>
            <a:ext cx="2410883" cy="2116"/>
          </a:xfrm>
          <a:custGeom>
            <a:avLst/>
            <a:gdLst>
              <a:gd name="T0" fmla="*/ 0 w 1139"/>
              <a:gd name="T1" fmla="*/ 2147483647 h 1"/>
              <a:gd name="T2" fmla="*/ 2147483647 w 1139"/>
              <a:gd name="T3" fmla="*/ 0 h 1"/>
              <a:gd name="T4" fmla="*/ 0 60000 65536"/>
              <a:gd name="T5" fmla="*/ 0 60000 65536"/>
              <a:gd name="T6" fmla="*/ 0 w 1139"/>
              <a:gd name="T7" fmla="*/ 0 h 1"/>
              <a:gd name="T8" fmla="*/ 1139 w 1139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39" h="1">
                <a:moveTo>
                  <a:pt x="0" y="1"/>
                </a:moveTo>
                <a:lnTo>
                  <a:pt x="1139" y="0"/>
                </a:lnTo>
              </a:path>
            </a:pathLst>
          </a:cu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2211093" y="2355779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3633493" y="5403779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</a:p>
        </p:txBody>
      </p:sp>
      <p:grpSp>
        <p:nvGrpSpPr>
          <p:cNvPr id="18" name="Group 28"/>
          <p:cNvGrpSpPr/>
          <p:nvPr/>
        </p:nvGrpSpPr>
        <p:grpSpPr bwMode="auto">
          <a:xfrm>
            <a:off x="890293" y="2785462"/>
            <a:ext cx="3246967" cy="3282949"/>
            <a:chOff x="0" y="0"/>
            <a:chExt cx="1534" cy="1551"/>
          </a:xfrm>
        </p:grpSpPr>
        <p:grpSp>
          <p:nvGrpSpPr>
            <p:cNvPr id="19" name="Group 29"/>
            <p:cNvGrpSpPr/>
            <p:nvPr/>
          </p:nvGrpSpPr>
          <p:grpSpPr bwMode="auto">
            <a:xfrm>
              <a:off x="0" y="0"/>
              <a:ext cx="1534" cy="1551"/>
              <a:chOff x="0" y="0"/>
              <a:chExt cx="1534" cy="1551"/>
            </a:xfrm>
          </p:grpSpPr>
          <p:grpSp>
            <p:nvGrpSpPr>
              <p:cNvPr id="21" name="Group 30"/>
              <p:cNvGrpSpPr/>
              <p:nvPr/>
            </p:nvGrpSpPr>
            <p:grpSpPr bwMode="auto">
              <a:xfrm>
                <a:off x="0" y="0"/>
                <a:ext cx="1534" cy="1551"/>
                <a:chOff x="0" y="0"/>
                <a:chExt cx="1534" cy="1551"/>
              </a:xfrm>
            </p:grpSpPr>
            <p:grpSp>
              <p:nvGrpSpPr>
                <p:cNvPr id="25" name="Group 31"/>
                <p:cNvGrpSpPr/>
                <p:nvPr/>
              </p:nvGrpSpPr>
              <p:grpSpPr bwMode="auto">
                <a:xfrm rot="5400000">
                  <a:off x="377" y="394"/>
                  <a:ext cx="1542" cy="772"/>
                  <a:chOff x="0" y="0"/>
                  <a:chExt cx="3601" cy="1800"/>
                </a:xfrm>
              </p:grpSpPr>
              <p:sp>
                <p:nvSpPr>
                  <p:cNvPr id="29" name="m16Arc 211"/>
                  <p:cNvSpPr>
                    <a:spLocks noChangeArrowheads="1"/>
                  </p:cNvSpPr>
                  <p:nvPr/>
                </p:nvSpPr>
                <p:spPr bwMode="auto">
                  <a:xfrm>
                    <a:off x="1" y="0"/>
                    <a:ext cx="3600" cy="1800"/>
                  </a:xfrm>
                  <a:custGeom>
                    <a:avLst/>
                    <a:gdLst>
                      <a:gd name="T0" fmla="*/ 0 w 43199"/>
                      <a:gd name="T1" fmla="*/ 0 h 21600"/>
                      <a:gd name="T2" fmla="*/ 0 w 43199"/>
                      <a:gd name="T3" fmla="*/ 0 h 21600"/>
                      <a:gd name="T4" fmla="*/ 0 w 43199"/>
                      <a:gd name="T5" fmla="*/ 0 h 21600"/>
                      <a:gd name="T6" fmla="*/ 0 w 43199"/>
                      <a:gd name="T7" fmla="*/ 0 h 21600"/>
                      <a:gd name="T8" fmla="*/ 0 w 43199"/>
                      <a:gd name="T9" fmla="*/ 0 h 21600"/>
                      <a:gd name="T10" fmla="*/ 0 w 43199"/>
                      <a:gd name="T11" fmla="*/ 0 h 21600"/>
                      <a:gd name="T12" fmla="*/ 0 w 43199"/>
                      <a:gd name="T13" fmla="*/ 0 h 2160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3199"/>
                      <a:gd name="T22" fmla="*/ 0 h 21600"/>
                      <a:gd name="T23" fmla="*/ 43199 w 43199"/>
                      <a:gd name="T24" fmla="*/ 21600 h 2160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3199" h="21600" fill="none">
                        <a:moveTo>
                          <a:pt x="-1" y="21423"/>
                        </a:moveTo>
                        <a:cubicBezTo>
                          <a:pt x="96" y="9563"/>
                          <a:pt x="9738" y="-1"/>
                          <a:pt x="21599" y="0"/>
                        </a:cubicBezTo>
                        <a:cubicBezTo>
                          <a:pt x="33528" y="0"/>
                          <a:pt x="43199" y="9670"/>
                          <a:pt x="43199" y="21600"/>
                        </a:cubicBezTo>
                      </a:path>
                      <a:path w="43199" h="21600" stroke="0">
                        <a:moveTo>
                          <a:pt x="-1" y="21423"/>
                        </a:moveTo>
                        <a:cubicBezTo>
                          <a:pt x="96" y="9563"/>
                          <a:pt x="9738" y="-1"/>
                          <a:pt x="21599" y="0"/>
                        </a:cubicBezTo>
                        <a:cubicBezTo>
                          <a:pt x="33528" y="0"/>
                          <a:pt x="43199" y="9670"/>
                          <a:pt x="43199" y="21600"/>
                        </a:cubicBezTo>
                        <a:lnTo>
                          <a:pt x="21599" y="21600"/>
                        </a:lnTo>
                        <a:lnTo>
                          <a:pt x="-1" y="21423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defTabSz="914400" eaLnBrk="1" hangingPunct="1"/>
                    <a:endParaRPr lang="zh-CN" altLang="en-US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0" name="m16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0" y="1792"/>
                    <a:ext cx="360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400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26" name="Group 34"/>
                <p:cNvGrpSpPr/>
                <p:nvPr/>
              </p:nvGrpSpPr>
              <p:grpSpPr bwMode="auto">
                <a:xfrm rot="-5400000">
                  <a:off x="-385" y="385"/>
                  <a:ext cx="1542" cy="772"/>
                  <a:chOff x="0" y="0"/>
                  <a:chExt cx="3601" cy="1800"/>
                </a:xfrm>
              </p:grpSpPr>
              <p:sp>
                <p:nvSpPr>
                  <p:cNvPr id="27" name="m16Arc 211"/>
                  <p:cNvSpPr>
                    <a:spLocks noChangeArrowheads="1"/>
                  </p:cNvSpPr>
                  <p:nvPr/>
                </p:nvSpPr>
                <p:spPr bwMode="auto">
                  <a:xfrm>
                    <a:off x="1" y="0"/>
                    <a:ext cx="3600" cy="1800"/>
                  </a:xfrm>
                  <a:custGeom>
                    <a:avLst/>
                    <a:gdLst>
                      <a:gd name="T0" fmla="*/ 0 w 43199"/>
                      <a:gd name="T1" fmla="*/ 0 h 21600"/>
                      <a:gd name="T2" fmla="*/ 0 w 43199"/>
                      <a:gd name="T3" fmla="*/ 0 h 21600"/>
                      <a:gd name="T4" fmla="*/ 0 w 43199"/>
                      <a:gd name="T5" fmla="*/ 0 h 21600"/>
                      <a:gd name="T6" fmla="*/ 0 w 43199"/>
                      <a:gd name="T7" fmla="*/ 0 h 21600"/>
                      <a:gd name="T8" fmla="*/ 0 w 43199"/>
                      <a:gd name="T9" fmla="*/ 0 h 21600"/>
                      <a:gd name="T10" fmla="*/ 0 w 43199"/>
                      <a:gd name="T11" fmla="*/ 0 h 21600"/>
                      <a:gd name="T12" fmla="*/ 0 w 43199"/>
                      <a:gd name="T13" fmla="*/ 0 h 2160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3199"/>
                      <a:gd name="T22" fmla="*/ 0 h 21600"/>
                      <a:gd name="T23" fmla="*/ 43199 w 43199"/>
                      <a:gd name="T24" fmla="*/ 21600 h 2160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3199" h="21600" fill="none">
                        <a:moveTo>
                          <a:pt x="-1" y="21423"/>
                        </a:moveTo>
                        <a:cubicBezTo>
                          <a:pt x="96" y="9563"/>
                          <a:pt x="9738" y="-1"/>
                          <a:pt x="21599" y="0"/>
                        </a:cubicBezTo>
                        <a:cubicBezTo>
                          <a:pt x="33528" y="0"/>
                          <a:pt x="43199" y="9670"/>
                          <a:pt x="43199" y="21600"/>
                        </a:cubicBezTo>
                      </a:path>
                      <a:path w="43199" h="21600" stroke="0">
                        <a:moveTo>
                          <a:pt x="-1" y="21423"/>
                        </a:moveTo>
                        <a:cubicBezTo>
                          <a:pt x="96" y="9563"/>
                          <a:pt x="9738" y="-1"/>
                          <a:pt x="21599" y="0"/>
                        </a:cubicBezTo>
                        <a:cubicBezTo>
                          <a:pt x="33528" y="0"/>
                          <a:pt x="43199" y="9670"/>
                          <a:pt x="43199" y="21600"/>
                        </a:cubicBezTo>
                        <a:lnTo>
                          <a:pt x="21599" y="21600"/>
                        </a:lnTo>
                        <a:lnTo>
                          <a:pt x="-1" y="21423"/>
                        </a:lnTo>
                        <a:close/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defTabSz="914400" eaLnBrk="1" hangingPunct="1"/>
                    <a:endParaRPr lang="zh-CN" altLang="en-US" dirty="0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" name="m16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0" y="1792"/>
                    <a:ext cx="360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400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</p:grpSp>
          <p:grpSp>
            <p:nvGrpSpPr>
              <p:cNvPr id="22" name="Group 37"/>
              <p:cNvGrpSpPr/>
              <p:nvPr/>
            </p:nvGrpSpPr>
            <p:grpSpPr bwMode="auto">
              <a:xfrm>
                <a:off x="201" y="1297"/>
                <a:ext cx="1139" cy="1"/>
                <a:chOff x="0" y="0"/>
                <a:chExt cx="1139" cy="1"/>
              </a:xfrm>
            </p:grpSpPr>
            <p:sp>
              <p:nvSpPr>
                <p:cNvPr id="23" name="未知"/>
                <p:cNvSpPr>
                  <a:spLocks noChangeArrowheads="1"/>
                </p:cNvSpPr>
                <p:nvPr/>
              </p:nvSpPr>
              <p:spPr bwMode="auto">
                <a:xfrm>
                  <a:off x="572" y="0"/>
                  <a:ext cx="567" cy="1"/>
                </a:xfrm>
                <a:custGeom>
                  <a:avLst/>
                  <a:gdLst>
                    <a:gd name="T0" fmla="*/ 0 w 1139"/>
                    <a:gd name="T1" fmla="*/ 1 h 1"/>
                    <a:gd name="T2" fmla="*/ 2 w 1139"/>
                    <a:gd name="T3" fmla="*/ 0 h 1"/>
                    <a:gd name="T4" fmla="*/ 0 60000 65536"/>
                    <a:gd name="T5" fmla="*/ 0 60000 65536"/>
                    <a:gd name="T6" fmla="*/ 0 w 1139"/>
                    <a:gd name="T7" fmla="*/ 0 h 1"/>
                    <a:gd name="T8" fmla="*/ 1139 w 1139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139" h="1">
                      <a:moveTo>
                        <a:pt x="0" y="1"/>
                      </a:moveTo>
                      <a:lnTo>
                        <a:pt x="1139" y="0"/>
                      </a:lnTo>
                    </a:path>
                  </a:pathLst>
                </a:custGeom>
                <a:noFill/>
                <a:ln w="28575">
                  <a:solidFill>
                    <a:srgbClr val="FF33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未知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567" cy="1"/>
                </a:xfrm>
                <a:custGeom>
                  <a:avLst/>
                  <a:gdLst>
                    <a:gd name="T0" fmla="*/ 0 w 1139"/>
                    <a:gd name="T1" fmla="*/ 1 h 1"/>
                    <a:gd name="T2" fmla="*/ 2 w 1139"/>
                    <a:gd name="T3" fmla="*/ 0 h 1"/>
                    <a:gd name="T4" fmla="*/ 0 60000 65536"/>
                    <a:gd name="T5" fmla="*/ 0 60000 65536"/>
                    <a:gd name="T6" fmla="*/ 0 w 1139"/>
                    <a:gd name="T7" fmla="*/ 0 h 1"/>
                    <a:gd name="T8" fmla="*/ 1139 w 1139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139" h="1">
                      <a:moveTo>
                        <a:pt x="0" y="1"/>
                      </a:moveTo>
                      <a:lnTo>
                        <a:pt x="1139" y="0"/>
                      </a:lnTo>
                    </a:path>
                  </a:pathLst>
                </a:custGeom>
                <a:noFill/>
                <a:ln w="28575">
                  <a:solidFill>
                    <a:srgbClr val="FFFFFF">
                      <a:alpha val="0"/>
                    </a:srgbClr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20" name="未知"/>
            <p:cNvSpPr>
              <a:spLocks noChangeArrowheads="1"/>
            </p:cNvSpPr>
            <p:nvPr/>
          </p:nvSpPr>
          <p:spPr bwMode="auto">
            <a:xfrm>
              <a:off x="772" y="771"/>
              <a:ext cx="568" cy="523"/>
            </a:xfrm>
            <a:custGeom>
              <a:avLst/>
              <a:gdLst>
                <a:gd name="T0" fmla="*/ 0 w 568"/>
                <a:gd name="T1" fmla="*/ 0 h 523"/>
                <a:gd name="T2" fmla="*/ 568 w 568"/>
                <a:gd name="T3" fmla="*/ 523 h 523"/>
                <a:gd name="T4" fmla="*/ 0 60000 65536"/>
                <a:gd name="T5" fmla="*/ 0 60000 65536"/>
                <a:gd name="T6" fmla="*/ 0 w 568"/>
                <a:gd name="T7" fmla="*/ 0 h 523"/>
                <a:gd name="T8" fmla="*/ 568 w 568"/>
                <a:gd name="T9" fmla="*/ 523 h 5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8" h="523">
                  <a:moveTo>
                    <a:pt x="0" y="0"/>
                  </a:moveTo>
                  <a:lnTo>
                    <a:pt x="568" y="523"/>
                  </a:lnTo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1" name="矩形 30"/>
          <p:cNvSpPr/>
          <p:nvPr/>
        </p:nvSpPr>
        <p:spPr>
          <a:xfrm>
            <a:off x="3843044" y="1969908"/>
            <a:ext cx="8128825" cy="965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如图，</a:t>
            </a:r>
            <a:r>
              <a:rPr lang="en-US" altLang="zh-CN" sz="2000" b="1" dirty="0">
                <a:cs typeface="+mn-ea"/>
                <a:sym typeface="+mn-lt"/>
              </a:rPr>
              <a:t>CD</a:t>
            </a:r>
            <a:r>
              <a:rPr lang="zh-CN" altLang="en-US" sz="2000" b="1" dirty="0">
                <a:cs typeface="+mn-ea"/>
                <a:sym typeface="+mn-lt"/>
              </a:rPr>
              <a:t>是⊙</a:t>
            </a:r>
            <a:r>
              <a:rPr lang="en-US" altLang="zh-CN" sz="2000" b="1" dirty="0">
                <a:cs typeface="+mn-ea"/>
                <a:sym typeface="+mn-lt"/>
              </a:rPr>
              <a:t>O</a:t>
            </a:r>
            <a:r>
              <a:rPr lang="zh-CN" altLang="en-US" sz="2000" b="1" dirty="0">
                <a:cs typeface="+mn-ea"/>
                <a:sym typeface="+mn-lt"/>
              </a:rPr>
              <a:t>的任一条直径，</a:t>
            </a:r>
            <a:r>
              <a:rPr lang="en-US" altLang="zh-CN" sz="2000" b="1" dirty="0">
                <a:cs typeface="+mn-ea"/>
                <a:sym typeface="+mn-lt"/>
              </a:rPr>
              <a:t>A</a:t>
            </a:r>
            <a:r>
              <a:rPr lang="zh-CN" altLang="en-US" sz="2000" b="1" dirty="0">
                <a:cs typeface="+mn-ea"/>
                <a:sym typeface="+mn-lt"/>
              </a:rPr>
              <a:t>是⊙</a:t>
            </a:r>
            <a:r>
              <a:rPr lang="en-US" altLang="zh-CN" sz="2000" b="1" dirty="0">
                <a:cs typeface="+mn-ea"/>
                <a:sym typeface="+mn-lt"/>
              </a:rPr>
              <a:t>O</a:t>
            </a:r>
            <a:r>
              <a:rPr lang="zh-CN" altLang="en-US" sz="2000" b="1" dirty="0">
                <a:cs typeface="+mn-ea"/>
                <a:sym typeface="+mn-lt"/>
              </a:rPr>
              <a:t>上点</a:t>
            </a:r>
            <a:r>
              <a:rPr lang="en-US" altLang="zh-CN" sz="2000" b="1" dirty="0">
                <a:cs typeface="+mn-ea"/>
                <a:sym typeface="+mn-lt"/>
              </a:rPr>
              <a:t>C,D</a:t>
            </a:r>
            <a:r>
              <a:rPr lang="zh-CN" altLang="en-US" sz="2000" b="1" dirty="0">
                <a:cs typeface="+mn-ea"/>
                <a:sym typeface="+mn-lt"/>
              </a:rPr>
              <a:t>以外任意一点，过点</a:t>
            </a:r>
            <a:r>
              <a:rPr lang="en-US" altLang="zh-CN" sz="2000" b="1" dirty="0">
                <a:cs typeface="+mn-ea"/>
                <a:sym typeface="+mn-lt"/>
              </a:rPr>
              <a:t>A</a:t>
            </a:r>
            <a:r>
              <a:rPr lang="zh-CN" altLang="en-US" sz="2000" b="1" dirty="0">
                <a:cs typeface="+mn-ea"/>
                <a:sym typeface="+mn-lt"/>
              </a:rPr>
              <a:t>作</a:t>
            </a:r>
            <a:r>
              <a:rPr lang="en-US" altLang="zh-CN" sz="2000" b="1" dirty="0">
                <a:cs typeface="+mn-ea"/>
                <a:sym typeface="+mn-lt"/>
              </a:rPr>
              <a:t>CD⊥AB</a:t>
            </a:r>
            <a:r>
              <a:rPr lang="zh-CN" altLang="en-US" sz="2000" b="1" dirty="0">
                <a:cs typeface="+mn-ea"/>
                <a:sym typeface="+mn-lt"/>
              </a:rPr>
              <a:t>，交⊙</a:t>
            </a:r>
            <a:r>
              <a:rPr lang="en-US" altLang="zh-CN" sz="2000" b="1" dirty="0">
                <a:cs typeface="+mn-ea"/>
                <a:sym typeface="+mn-lt"/>
              </a:rPr>
              <a:t>O</a:t>
            </a:r>
            <a:r>
              <a:rPr lang="zh-CN" altLang="en-US" sz="2000" b="1" dirty="0">
                <a:cs typeface="+mn-ea"/>
                <a:sym typeface="+mn-lt"/>
              </a:rPr>
              <a:t>于点</a:t>
            </a:r>
            <a:r>
              <a:rPr lang="en-US" altLang="zh-CN" sz="2000" b="1" dirty="0">
                <a:cs typeface="+mn-ea"/>
                <a:sym typeface="+mn-lt"/>
              </a:rPr>
              <a:t>B</a:t>
            </a:r>
            <a:r>
              <a:rPr lang="zh-CN" altLang="en-US" sz="2000" b="1" dirty="0">
                <a:cs typeface="+mn-ea"/>
                <a:sym typeface="+mn-lt"/>
              </a:rPr>
              <a:t>，垂足为</a:t>
            </a:r>
            <a:r>
              <a:rPr lang="en-US" altLang="zh-CN" sz="2000" b="1" dirty="0">
                <a:cs typeface="+mn-ea"/>
                <a:sym typeface="+mn-lt"/>
              </a:rPr>
              <a:t>E</a:t>
            </a:r>
            <a:r>
              <a:rPr lang="zh-CN" altLang="en-US" sz="2000" b="1" dirty="0">
                <a:cs typeface="+mn-ea"/>
                <a:sym typeface="+mn-lt"/>
              </a:rPr>
              <a:t>，连接</a:t>
            </a:r>
            <a:r>
              <a:rPr lang="en-US" altLang="zh-CN" sz="2000" b="1" dirty="0">
                <a:cs typeface="+mn-ea"/>
                <a:sym typeface="+mn-lt"/>
              </a:rPr>
              <a:t>OA,OB.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4617744" y="3007071"/>
            <a:ext cx="7270213" cy="3274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在△</a:t>
            </a:r>
            <a:r>
              <a:rPr lang="en-US" altLang="zh-CN" sz="2000" b="1" dirty="0">
                <a:cs typeface="+mn-ea"/>
                <a:sym typeface="+mn-lt"/>
              </a:rPr>
              <a:t>OAB</a:t>
            </a:r>
            <a:r>
              <a:rPr lang="zh-CN" altLang="en-US" sz="2000" b="1" dirty="0">
                <a:cs typeface="+mn-ea"/>
                <a:sym typeface="+mn-lt"/>
              </a:rPr>
              <a:t>中，</a:t>
            </a:r>
            <a:endParaRPr lang="en-US" altLang="zh-CN" sz="2000" b="1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∵</a:t>
            </a:r>
            <a:r>
              <a:rPr lang="en-US" altLang="zh-CN" sz="2000" b="1" dirty="0">
                <a:cs typeface="+mn-ea"/>
                <a:sym typeface="+mn-lt"/>
              </a:rPr>
              <a:t>OA=OB,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∴ △</a:t>
            </a:r>
            <a:r>
              <a:rPr lang="en-US" altLang="zh-CN" sz="2000" b="1" dirty="0">
                <a:cs typeface="+mn-ea"/>
                <a:sym typeface="+mn-lt"/>
              </a:rPr>
              <a:t>OAB</a:t>
            </a:r>
            <a:r>
              <a:rPr lang="zh-CN" altLang="en-US" sz="2000" b="1" dirty="0">
                <a:cs typeface="+mn-ea"/>
                <a:sym typeface="+mn-lt"/>
              </a:rPr>
              <a:t>是等腰三角形</a:t>
            </a:r>
            <a:endParaRPr lang="en-US" altLang="zh-CN" sz="2000" b="1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而</a:t>
            </a:r>
            <a:r>
              <a:rPr lang="en-US" altLang="zh-CN" sz="2000" b="1" dirty="0">
                <a:cs typeface="+mn-ea"/>
                <a:sym typeface="+mn-lt"/>
              </a:rPr>
              <a:t>OE</a:t>
            </a:r>
            <a:r>
              <a:rPr lang="zh-CN" altLang="en-US" sz="2000" b="1" dirty="0">
                <a:cs typeface="+mn-ea"/>
                <a:sym typeface="+mn-lt"/>
              </a:rPr>
              <a:t>⊥</a:t>
            </a:r>
            <a:r>
              <a:rPr lang="en-US" altLang="zh-CN" sz="2000" b="1" dirty="0">
                <a:cs typeface="+mn-ea"/>
                <a:sym typeface="+mn-lt"/>
              </a:rPr>
              <a:t>AB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∴</a:t>
            </a:r>
            <a:r>
              <a:rPr lang="en-US" altLang="zh-CN" sz="2000" b="1" dirty="0">
                <a:cs typeface="+mn-ea"/>
                <a:sym typeface="+mn-lt"/>
              </a:rPr>
              <a:t>AE=EB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即</a:t>
            </a:r>
            <a:r>
              <a:rPr lang="en-US" altLang="zh-CN" sz="2000" b="1" dirty="0">
                <a:cs typeface="+mn-ea"/>
                <a:sym typeface="+mn-lt"/>
              </a:rPr>
              <a:t>CD</a:t>
            </a:r>
            <a:r>
              <a:rPr lang="zh-CN" altLang="en-US" sz="2000" b="1" dirty="0">
                <a:cs typeface="+mn-ea"/>
                <a:sym typeface="+mn-lt"/>
              </a:rPr>
              <a:t>是</a:t>
            </a:r>
            <a:r>
              <a:rPr lang="en-US" altLang="zh-CN" sz="2000" b="1" dirty="0">
                <a:cs typeface="+mn-ea"/>
                <a:sym typeface="+mn-lt"/>
              </a:rPr>
              <a:t>AB</a:t>
            </a:r>
            <a:r>
              <a:rPr lang="zh-CN" altLang="en-US" sz="2000" b="1" dirty="0">
                <a:cs typeface="+mn-ea"/>
                <a:sym typeface="+mn-lt"/>
              </a:rPr>
              <a:t>的垂直平分线。这就是说对于圆上任意一点</a:t>
            </a:r>
            <a:r>
              <a:rPr lang="en-US" altLang="zh-CN" sz="2000" b="1" dirty="0">
                <a:cs typeface="+mn-ea"/>
                <a:sym typeface="+mn-lt"/>
              </a:rPr>
              <a:t>A,</a:t>
            </a:r>
            <a:r>
              <a:rPr lang="zh-CN" altLang="en-US" sz="2000" b="1" dirty="0">
                <a:cs typeface="+mn-ea"/>
                <a:sym typeface="+mn-lt"/>
              </a:rPr>
              <a:t>在圆上都有关于直线</a:t>
            </a:r>
            <a:r>
              <a:rPr lang="en-US" altLang="zh-CN" sz="2000" b="1" dirty="0">
                <a:cs typeface="+mn-ea"/>
                <a:sym typeface="+mn-lt"/>
              </a:rPr>
              <a:t>CD</a:t>
            </a:r>
            <a:r>
              <a:rPr lang="zh-CN" altLang="en-US" sz="2000" b="1" dirty="0">
                <a:cs typeface="+mn-ea"/>
                <a:sym typeface="+mn-lt"/>
              </a:rPr>
              <a:t>的对称点</a:t>
            </a:r>
            <a:r>
              <a:rPr lang="en-US" altLang="zh-CN" sz="2000" b="1" dirty="0">
                <a:cs typeface="+mn-ea"/>
                <a:sym typeface="+mn-lt"/>
              </a:rPr>
              <a:t>B,</a:t>
            </a:r>
            <a:r>
              <a:rPr lang="zh-CN" altLang="en-US" sz="2000" b="1" dirty="0">
                <a:cs typeface="+mn-ea"/>
                <a:sym typeface="+mn-lt"/>
              </a:rPr>
              <a:t>因此⊙</a:t>
            </a:r>
            <a:r>
              <a:rPr lang="en-US" altLang="zh-CN" sz="2000" b="1" dirty="0">
                <a:cs typeface="+mn-ea"/>
                <a:sym typeface="+mn-lt"/>
              </a:rPr>
              <a:t>O</a:t>
            </a:r>
            <a:r>
              <a:rPr lang="zh-CN" altLang="en-US" sz="2000" b="1" dirty="0">
                <a:cs typeface="+mn-ea"/>
                <a:sym typeface="+mn-lt"/>
              </a:rPr>
              <a:t>关于直线</a:t>
            </a:r>
            <a:r>
              <a:rPr lang="en-US" altLang="zh-CN" sz="2000" b="1" dirty="0">
                <a:cs typeface="+mn-ea"/>
                <a:sym typeface="+mn-lt"/>
              </a:rPr>
              <a:t>CD</a:t>
            </a:r>
            <a:r>
              <a:rPr lang="zh-CN" altLang="en-US" sz="2000" b="1" dirty="0">
                <a:cs typeface="+mn-ea"/>
                <a:sym typeface="+mn-lt"/>
              </a:rPr>
              <a:t>对称。</a:t>
            </a:r>
            <a:endParaRPr lang="en-US" altLang="zh-CN" sz="2000" b="1" dirty="0">
              <a:cs typeface="+mn-ea"/>
              <a:sym typeface="+mn-lt"/>
            </a:endParaRPr>
          </a:p>
        </p:txBody>
      </p:sp>
      <p:sp>
        <p:nvSpPr>
          <p:cNvPr id="33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E48312"/>
                </a:solidFill>
                <a:effectLst/>
                <a:uLnTx/>
                <a:uFillTx/>
                <a:cs typeface="+mn-ea"/>
                <a:sym typeface="+mn-lt"/>
              </a:rPr>
              <a:t>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9" presetClass="entr" presetSubtype="1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20845" y="1421278"/>
            <a:ext cx="11231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zh-CN" altLang="en-US" sz="2400" b="1" dirty="0">
                <a:cs typeface="+mn-ea"/>
                <a:sym typeface="+mn-lt"/>
              </a:rPr>
              <a:t>圆是轴对称图形，任何一条直径所在的直线都是圆的对称轴。</a:t>
            </a:r>
            <a:endParaRPr lang="en-US" altLang="zh-CN" sz="2400" b="1" dirty="0">
              <a:cs typeface="+mn-ea"/>
              <a:sym typeface="+mn-lt"/>
            </a:endParaRPr>
          </a:p>
        </p:txBody>
      </p:sp>
      <p:sp>
        <p:nvSpPr>
          <p:cNvPr id="6" name="Oval 12"/>
          <p:cNvSpPr>
            <a:spLocks noChangeArrowheads="1"/>
          </p:cNvSpPr>
          <p:nvPr/>
        </p:nvSpPr>
        <p:spPr bwMode="auto">
          <a:xfrm>
            <a:off x="892409" y="2793929"/>
            <a:ext cx="3266016" cy="326601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/>
            <a:r>
              <a:rPr lang="en-US" altLang="zh-CN" sz="640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·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524359" y="4032179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</a:p>
        </p:txBody>
      </p:sp>
      <p:sp>
        <p:nvSpPr>
          <p:cNvPr id="8" name="未知"/>
          <p:cNvSpPr>
            <a:spLocks noChangeArrowheads="1"/>
          </p:cNvSpPr>
          <p:nvPr/>
        </p:nvSpPr>
        <p:spPr bwMode="auto">
          <a:xfrm rot="10800000">
            <a:off x="2524360" y="5319113"/>
            <a:ext cx="192617" cy="190500"/>
          </a:xfrm>
          <a:custGeom>
            <a:avLst/>
            <a:gdLst>
              <a:gd name="T0" fmla="*/ 0 w 91"/>
              <a:gd name="T1" fmla="*/ 0 h 90"/>
              <a:gd name="T2" fmla="*/ 0 w 91"/>
              <a:gd name="T3" fmla="*/ 2147483647 h 90"/>
              <a:gd name="T4" fmla="*/ 2147483647 w 91"/>
              <a:gd name="T5" fmla="*/ 2147483647 h 90"/>
              <a:gd name="T6" fmla="*/ 0 60000 65536"/>
              <a:gd name="T7" fmla="*/ 0 60000 65536"/>
              <a:gd name="T8" fmla="*/ 0 60000 65536"/>
              <a:gd name="T9" fmla="*/ 0 w 91"/>
              <a:gd name="T10" fmla="*/ 0 h 90"/>
              <a:gd name="T11" fmla="*/ 91 w 91"/>
              <a:gd name="T12" fmla="*/ 90 h 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0">
                <a:moveTo>
                  <a:pt x="0" y="0"/>
                </a:moveTo>
                <a:lnTo>
                  <a:pt x="0" y="90"/>
                </a:lnTo>
                <a:lnTo>
                  <a:pt x="91" y="90"/>
                </a:lnTo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890293" y="5473629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2236493" y="6059946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D</a:t>
            </a: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022710" y="5090512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E</a:t>
            </a:r>
          </a:p>
        </p:txBody>
      </p:sp>
      <p:sp>
        <p:nvSpPr>
          <p:cNvPr id="12" name="Line 20"/>
          <p:cNvSpPr>
            <a:spLocks noChangeShapeType="1"/>
          </p:cNvSpPr>
          <p:nvPr/>
        </p:nvSpPr>
        <p:spPr bwMode="auto">
          <a:xfrm>
            <a:off x="2522243" y="2785462"/>
            <a:ext cx="0" cy="32639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未知"/>
          <p:cNvSpPr>
            <a:spLocks noChangeArrowheads="1"/>
          </p:cNvSpPr>
          <p:nvPr/>
        </p:nvSpPr>
        <p:spPr bwMode="auto">
          <a:xfrm>
            <a:off x="1324210" y="4419529"/>
            <a:ext cx="1200149" cy="1090084"/>
          </a:xfrm>
          <a:custGeom>
            <a:avLst/>
            <a:gdLst>
              <a:gd name="T0" fmla="*/ 0 w 567"/>
              <a:gd name="T1" fmla="*/ 2147483647 h 515"/>
              <a:gd name="T2" fmla="*/ 2147483647 w 567"/>
              <a:gd name="T3" fmla="*/ 0 h 515"/>
              <a:gd name="T4" fmla="*/ 0 60000 65536"/>
              <a:gd name="T5" fmla="*/ 0 60000 65536"/>
              <a:gd name="T6" fmla="*/ 0 w 567"/>
              <a:gd name="T7" fmla="*/ 0 h 515"/>
              <a:gd name="T8" fmla="*/ 567 w 567"/>
              <a:gd name="T9" fmla="*/ 515 h 5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67" h="515">
                <a:moveTo>
                  <a:pt x="0" y="515"/>
                </a:moveTo>
                <a:lnTo>
                  <a:pt x="567" y="0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未知"/>
          <p:cNvSpPr>
            <a:spLocks noChangeArrowheads="1"/>
          </p:cNvSpPr>
          <p:nvPr/>
        </p:nvSpPr>
        <p:spPr bwMode="auto">
          <a:xfrm>
            <a:off x="2526476" y="4417412"/>
            <a:ext cx="1210733" cy="1117600"/>
          </a:xfrm>
          <a:custGeom>
            <a:avLst/>
            <a:gdLst>
              <a:gd name="T0" fmla="*/ 0 w 572"/>
              <a:gd name="T1" fmla="*/ 0 h 528"/>
              <a:gd name="T2" fmla="*/ 2147483647 w 572"/>
              <a:gd name="T3" fmla="*/ 2147483647 h 528"/>
              <a:gd name="T4" fmla="*/ 0 60000 65536"/>
              <a:gd name="T5" fmla="*/ 0 60000 65536"/>
              <a:gd name="T6" fmla="*/ 0 w 572"/>
              <a:gd name="T7" fmla="*/ 0 h 528"/>
              <a:gd name="T8" fmla="*/ 572 w 572"/>
              <a:gd name="T9" fmla="*/ 528 h 5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72" h="528">
                <a:moveTo>
                  <a:pt x="0" y="0"/>
                </a:moveTo>
                <a:lnTo>
                  <a:pt x="572" y="528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未知"/>
          <p:cNvSpPr>
            <a:spLocks noChangeArrowheads="1"/>
          </p:cNvSpPr>
          <p:nvPr/>
        </p:nvSpPr>
        <p:spPr bwMode="auto">
          <a:xfrm>
            <a:off x="1307276" y="5522313"/>
            <a:ext cx="2410883" cy="2116"/>
          </a:xfrm>
          <a:custGeom>
            <a:avLst/>
            <a:gdLst>
              <a:gd name="T0" fmla="*/ 0 w 1139"/>
              <a:gd name="T1" fmla="*/ 2147483647 h 1"/>
              <a:gd name="T2" fmla="*/ 2147483647 w 1139"/>
              <a:gd name="T3" fmla="*/ 0 h 1"/>
              <a:gd name="T4" fmla="*/ 0 60000 65536"/>
              <a:gd name="T5" fmla="*/ 0 60000 65536"/>
              <a:gd name="T6" fmla="*/ 0 w 1139"/>
              <a:gd name="T7" fmla="*/ 0 h 1"/>
              <a:gd name="T8" fmla="*/ 1139 w 1139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39" h="1">
                <a:moveTo>
                  <a:pt x="0" y="1"/>
                </a:moveTo>
                <a:lnTo>
                  <a:pt x="1139" y="0"/>
                </a:lnTo>
              </a:path>
            </a:pathLst>
          </a:cu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2211093" y="2355779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3633493" y="5403779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</a:p>
        </p:txBody>
      </p:sp>
      <p:grpSp>
        <p:nvGrpSpPr>
          <p:cNvPr id="18" name="Group 28"/>
          <p:cNvGrpSpPr/>
          <p:nvPr/>
        </p:nvGrpSpPr>
        <p:grpSpPr bwMode="auto">
          <a:xfrm>
            <a:off x="890293" y="2785462"/>
            <a:ext cx="3246967" cy="3282949"/>
            <a:chOff x="0" y="0"/>
            <a:chExt cx="1534" cy="1551"/>
          </a:xfrm>
        </p:grpSpPr>
        <p:grpSp>
          <p:nvGrpSpPr>
            <p:cNvPr id="19" name="Group 29"/>
            <p:cNvGrpSpPr/>
            <p:nvPr/>
          </p:nvGrpSpPr>
          <p:grpSpPr bwMode="auto">
            <a:xfrm>
              <a:off x="0" y="0"/>
              <a:ext cx="1534" cy="1551"/>
              <a:chOff x="0" y="0"/>
              <a:chExt cx="1534" cy="1551"/>
            </a:xfrm>
          </p:grpSpPr>
          <p:grpSp>
            <p:nvGrpSpPr>
              <p:cNvPr id="21" name="Group 30"/>
              <p:cNvGrpSpPr/>
              <p:nvPr/>
            </p:nvGrpSpPr>
            <p:grpSpPr bwMode="auto">
              <a:xfrm>
                <a:off x="0" y="0"/>
                <a:ext cx="1534" cy="1551"/>
                <a:chOff x="0" y="0"/>
                <a:chExt cx="1534" cy="1551"/>
              </a:xfrm>
            </p:grpSpPr>
            <p:grpSp>
              <p:nvGrpSpPr>
                <p:cNvPr id="25" name="Group 31"/>
                <p:cNvGrpSpPr/>
                <p:nvPr/>
              </p:nvGrpSpPr>
              <p:grpSpPr bwMode="auto">
                <a:xfrm rot="5400000">
                  <a:off x="377" y="394"/>
                  <a:ext cx="1542" cy="772"/>
                  <a:chOff x="0" y="0"/>
                  <a:chExt cx="3601" cy="1800"/>
                </a:xfrm>
              </p:grpSpPr>
              <p:sp>
                <p:nvSpPr>
                  <p:cNvPr id="29" name="m16Arc 211"/>
                  <p:cNvSpPr>
                    <a:spLocks noChangeArrowheads="1"/>
                  </p:cNvSpPr>
                  <p:nvPr/>
                </p:nvSpPr>
                <p:spPr bwMode="auto">
                  <a:xfrm>
                    <a:off x="1" y="0"/>
                    <a:ext cx="3600" cy="1800"/>
                  </a:xfrm>
                  <a:custGeom>
                    <a:avLst/>
                    <a:gdLst>
                      <a:gd name="T0" fmla="*/ 0 w 43199"/>
                      <a:gd name="T1" fmla="*/ 0 h 21600"/>
                      <a:gd name="T2" fmla="*/ 0 w 43199"/>
                      <a:gd name="T3" fmla="*/ 0 h 21600"/>
                      <a:gd name="T4" fmla="*/ 0 w 43199"/>
                      <a:gd name="T5" fmla="*/ 0 h 21600"/>
                      <a:gd name="T6" fmla="*/ 0 w 43199"/>
                      <a:gd name="T7" fmla="*/ 0 h 21600"/>
                      <a:gd name="T8" fmla="*/ 0 w 43199"/>
                      <a:gd name="T9" fmla="*/ 0 h 21600"/>
                      <a:gd name="T10" fmla="*/ 0 w 43199"/>
                      <a:gd name="T11" fmla="*/ 0 h 21600"/>
                      <a:gd name="T12" fmla="*/ 0 w 43199"/>
                      <a:gd name="T13" fmla="*/ 0 h 2160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3199"/>
                      <a:gd name="T22" fmla="*/ 0 h 21600"/>
                      <a:gd name="T23" fmla="*/ 43199 w 43199"/>
                      <a:gd name="T24" fmla="*/ 21600 h 2160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3199" h="21600" fill="none">
                        <a:moveTo>
                          <a:pt x="-1" y="21423"/>
                        </a:moveTo>
                        <a:cubicBezTo>
                          <a:pt x="96" y="9563"/>
                          <a:pt x="9738" y="-1"/>
                          <a:pt x="21599" y="0"/>
                        </a:cubicBezTo>
                        <a:cubicBezTo>
                          <a:pt x="33528" y="0"/>
                          <a:pt x="43199" y="9670"/>
                          <a:pt x="43199" y="21600"/>
                        </a:cubicBezTo>
                      </a:path>
                      <a:path w="43199" h="21600" stroke="0">
                        <a:moveTo>
                          <a:pt x="-1" y="21423"/>
                        </a:moveTo>
                        <a:cubicBezTo>
                          <a:pt x="96" y="9563"/>
                          <a:pt x="9738" y="-1"/>
                          <a:pt x="21599" y="0"/>
                        </a:cubicBezTo>
                        <a:cubicBezTo>
                          <a:pt x="33528" y="0"/>
                          <a:pt x="43199" y="9670"/>
                          <a:pt x="43199" y="21600"/>
                        </a:cubicBezTo>
                        <a:lnTo>
                          <a:pt x="21599" y="21600"/>
                        </a:lnTo>
                        <a:lnTo>
                          <a:pt x="-1" y="21423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defTabSz="914400" eaLnBrk="1" hangingPunct="1"/>
                    <a:endParaRPr lang="zh-CN" altLang="en-US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0" name="m16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0" y="1792"/>
                    <a:ext cx="360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400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26" name="Group 34"/>
                <p:cNvGrpSpPr/>
                <p:nvPr/>
              </p:nvGrpSpPr>
              <p:grpSpPr bwMode="auto">
                <a:xfrm rot="-5400000">
                  <a:off x="-385" y="385"/>
                  <a:ext cx="1542" cy="772"/>
                  <a:chOff x="0" y="0"/>
                  <a:chExt cx="3601" cy="1800"/>
                </a:xfrm>
              </p:grpSpPr>
              <p:sp>
                <p:nvSpPr>
                  <p:cNvPr id="27" name="m16Arc 211"/>
                  <p:cNvSpPr>
                    <a:spLocks noChangeArrowheads="1"/>
                  </p:cNvSpPr>
                  <p:nvPr/>
                </p:nvSpPr>
                <p:spPr bwMode="auto">
                  <a:xfrm>
                    <a:off x="1" y="0"/>
                    <a:ext cx="3600" cy="1800"/>
                  </a:xfrm>
                  <a:custGeom>
                    <a:avLst/>
                    <a:gdLst>
                      <a:gd name="T0" fmla="*/ 0 w 43199"/>
                      <a:gd name="T1" fmla="*/ 0 h 21600"/>
                      <a:gd name="T2" fmla="*/ 0 w 43199"/>
                      <a:gd name="T3" fmla="*/ 0 h 21600"/>
                      <a:gd name="T4" fmla="*/ 0 w 43199"/>
                      <a:gd name="T5" fmla="*/ 0 h 21600"/>
                      <a:gd name="T6" fmla="*/ 0 w 43199"/>
                      <a:gd name="T7" fmla="*/ 0 h 21600"/>
                      <a:gd name="T8" fmla="*/ 0 w 43199"/>
                      <a:gd name="T9" fmla="*/ 0 h 21600"/>
                      <a:gd name="T10" fmla="*/ 0 w 43199"/>
                      <a:gd name="T11" fmla="*/ 0 h 21600"/>
                      <a:gd name="T12" fmla="*/ 0 w 43199"/>
                      <a:gd name="T13" fmla="*/ 0 h 2160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3199"/>
                      <a:gd name="T22" fmla="*/ 0 h 21600"/>
                      <a:gd name="T23" fmla="*/ 43199 w 43199"/>
                      <a:gd name="T24" fmla="*/ 21600 h 2160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3199" h="21600" fill="none">
                        <a:moveTo>
                          <a:pt x="-1" y="21423"/>
                        </a:moveTo>
                        <a:cubicBezTo>
                          <a:pt x="96" y="9563"/>
                          <a:pt x="9738" y="-1"/>
                          <a:pt x="21599" y="0"/>
                        </a:cubicBezTo>
                        <a:cubicBezTo>
                          <a:pt x="33528" y="0"/>
                          <a:pt x="43199" y="9670"/>
                          <a:pt x="43199" y="21600"/>
                        </a:cubicBezTo>
                      </a:path>
                      <a:path w="43199" h="21600" stroke="0">
                        <a:moveTo>
                          <a:pt x="-1" y="21423"/>
                        </a:moveTo>
                        <a:cubicBezTo>
                          <a:pt x="96" y="9563"/>
                          <a:pt x="9738" y="-1"/>
                          <a:pt x="21599" y="0"/>
                        </a:cubicBezTo>
                        <a:cubicBezTo>
                          <a:pt x="33528" y="0"/>
                          <a:pt x="43199" y="9670"/>
                          <a:pt x="43199" y="21600"/>
                        </a:cubicBezTo>
                        <a:lnTo>
                          <a:pt x="21599" y="21600"/>
                        </a:lnTo>
                        <a:lnTo>
                          <a:pt x="-1" y="21423"/>
                        </a:lnTo>
                        <a:close/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defTabSz="914400" eaLnBrk="1" hangingPunct="1"/>
                    <a:endParaRPr lang="zh-CN" altLang="en-US" dirty="0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" name="m16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0" y="1792"/>
                    <a:ext cx="360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400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</p:grpSp>
          <p:grpSp>
            <p:nvGrpSpPr>
              <p:cNvPr id="22" name="Group 37"/>
              <p:cNvGrpSpPr/>
              <p:nvPr/>
            </p:nvGrpSpPr>
            <p:grpSpPr bwMode="auto">
              <a:xfrm>
                <a:off x="201" y="1297"/>
                <a:ext cx="1139" cy="1"/>
                <a:chOff x="0" y="0"/>
                <a:chExt cx="1139" cy="1"/>
              </a:xfrm>
            </p:grpSpPr>
            <p:sp>
              <p:nvSpPr>
                <p:cNvPr id="23" name="未知"/>
                <p:cNvSpPr>
                  <a:spLocks noChangeArrowheads="1"/>
                </p:cNvSpPr>
                <p:nvPr/>
              </p:nvSpPr>
              <p:spPr bwMode="auto">
                <a:xfrm>
                  <a:off x="572" y="0"/>
                  <a:ext cx="567" cy="1"/>
                </a:xfrm>
                <a:custGeom>
                  <a:avLst/>
                  <a:gdLst>
                    <a:gd name="T0" fmla="*/ 0 w 1139"/>
                    <a:gd name="T1" fmla="*/ 1 h 1"/>
                    <a:gd name="T2" fmla="*/ 2 w 1139"/>
                    <a:gd name="T3" fmla="*/ 0 h 1"/>
                    <a:gd name="T4" fmla="*/ 0 60000 65536"/>
                    <a:gd name="T5" fmla="*/ 0 60000 65536"/>
                    <a:gd name="T6" fmla="*/ 0 w 1139"/>
                    <a:gd name="T7" fmla="*/ 0 h 1"/>
                    <a:gd name="T8" fmla="*/ 1139 w 1139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139" h="1">
                      <a:moveTo>
                        <a:pt x="0" y="1"/>
                      </a:moveTo>
                      <a:lnTo>
                        <a:pt x="1139" y="0"/>
                      </a:lnTo>
                    </a:path>
                  </a:pathLst>
                </a:custGeom>
                <a:noFill/>
                <a:ln w="28575">
                  <a:solidFill>
                    <a:srgbClr val="FF33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未知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567" cy="1"/>
                </a:xfrm>
                <a:custGeom>
                  <a:avLst/>
                  <a:gdLst>
                    <a:gd name="T0" fmla="*/ 0 w 1139"/>
                    <a:gd name="T1" fmla="*/ 1 h 1"/>
                    <a:gd name="T2" fmla="*/ 2 w 1139"/>
                    <a:gd name="T3" fmla="*/ 0 h 1"/>
                    <a:gd name="T4" fmla="*/ 0 60000 65536"/>
                    <a:gd name="T5" fmla="*/ 0 60000 65536"/>
                    <a:gd name="T6" fmla="*/ 0 w 1139"/>
                    <a:gd name="T7" fmla="*/ 0 h 1"/>
                    <a:gd name="T8" fmla="*/ 1139 w 1139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139" h="1">
                      <a:moveTo>
                        <a:pt x="0" y="1"/>
                      </a:moveTo>
                      <a:lnTo>
                        <a:pt x="1139" y="0"/>
                      </a:lnTo>
                    </a:path>
                  </a:pathLst>
                </a:custGeom>
                <a:noFill/>
                <a:ln w="28575">
                  <a:solidFill>
                    <a:srgbClr val="FFFFFF">
                      <a:alpha val="0"/>
                    </a:srgbClr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20" name="未知"/>
            <p:cNvSpPr>
              <a:spLocks noChangeArrowheads="1"/>
            </p:cNvSpPr>
            <p:nvPr/>
          </p:nvSpPr>
          <p:spPr bwMode="auto">
            <a:xfrm>
              <a:off x="772" y="771"/>
              <a:ext cx="568" cy="523"/>
            </a:xfrm>
            <a:custGeom>
              <a:avLst/>
              <a:gdLst>
                <a:gd name="T0" fmla="*/ 0 w 568"/>
                <a:gd name="T1" fmla="*/ 0 h 523"/>
                <a:gd name="T2" fmla="*/ 568 w 568"/>
                <a:gd name="T3" fmla="*/ 523 h 523"/>
                <a:gd name="T4" fmla="*/ 0 60000 65536"/>
                <a:gd name="T5" fmla="*/ 0 60000 65536"/>
                <a:gd name="T6" fmla="*/ 0 w 568"/>
                <a:gd name="T7" fmla="*/ 0 h 523"/>
                <a:gd name="T8" fmla="*/ 568 w 568"/>
                <a:gd name="T9" fmla="*/ 523 h 5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8" h="523">
                  <a:moveTo>
                    <a:pt x="0" y="0"/>
                  </a:moveTo>
                  <a:lnTo>
                    <a:pt x="568" y="523"/>
                  </a:lnTo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1" name="矩形 30"/>
          <p:cNvSpPr/>
          <p:nvPr/>
        </p:nvSpPr>
        <p:spPr>
          <a:xfrm>
            <a:off x="4316061" y="2402784"/>
            <a:ext cx="7247287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2400" b="1" dirty="0">
                <a:cs typeface="+mn-ea"/>
                <a:sym typeface="+mn-lt"/>
              </a:rPr>
              <a:t>【</a:t>
            </a:r>
            <a:r>
              <a:rPr lang="zh-CN" altLang="en-US" sz="2400" b="1" dirty="0">
                <a:cs typeface="+mn-ea"/>
                <a:sym typeface="+mn-lt"/>
              </a:rPr>
              <a:t>提问</a:t>
            </a:r>
            <a:r>
              <a:rPr lang="en-US" altLang="zh-CN" sz="2400" b="1" dirty="0">
                <a:cs typeface="+mn-ea"/>
                <a:sym typeface="+mn-lt"/>
              </a:rPr>
              <a:t>】</a:t>
            </a:r>
            <a:r>
              <a:rPr lang="zh-CN" altLang="en-US" sz="2400" b="1" dirty="0">
                <a:cs typeface="+mn-ea"/>
                <a:sym typeface="+mn-lt"/>
              </a:rPr>
              <a:t>根据轴对称图形性质，你能发现图中有那些相等的线段（半径除外）和弧？</a:t>
            </a:r>
          </a:p>
        </p:txBody>
      </p:sp>
      <p:sp>
        <p:nvSpPr>
          <p:cNvPr id="32" name="Text Box 26"/>
          <p:cNvSpPr txBox="1">
            <a:spLocks noChangeArrowheads="1"/>
          </p:cNvSpPr>
          <p:nvPr/>
        </p:nvSpPr>
        <p:spPr bwMode="auto">
          <a:xfrm>
            <a:off x="4895021" y="3796050"/>
            <a:ext cx="59520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zh-CN" altLang="en-US" sz="2400" b="1" dirty="0">
                <a:cs typeface="+mn-ea"/>
                <a:sym typeface="+mn-lt"/>
              </a:rPr>
              <a:t>线段：  </a:t>
            </a:r>
            <a:r>
              <a:rPr lang="en-US" altLang="zh-CN" sz="2400" b="1" dirty="0">
                <a:cs typeface="+mn-ea"/>
                <a:sym typeface="+mn-lt"/>
              </a:rPr>
              <a:t>AE=BE</a:t>
            </a:r>
          </a:p>
        </p:txBody>
      </p:sp>
      <p:grpSp>
        <p:nvGrpSpPr>
          <p:cNvPr id="33" name="Group 41"/>
          <p:cNvGrpSpPr/>
          <p:nvPr/>
        </p:nvGrpSpPr>
        <p:grpSpPr bwMode="auto">
          <a:xfrm>
            <a:off x="4611388" y="4929645"/>
            <a:ext cx="6709840" cy="948267"/>
            <a:chOff x="94" y="44"/>
            <a:chExt cx="3170" cy="448"/>
          </a:xfrm>
        </p:grpSpPr>
        <p:sp>
          <p:nvSpPr>
            <p:cNvPr id="34" name="Rectangle 42"/>
            <p:cNvSpPr>
              <a:spLocks noChangeArrowheads="1"/>
            </p:cNvSpPr>
            <p:nvPr/>
          </p:nvSpPr>
          <p:spPr bwMode="auto">
            <a:xfrm>
              <a:off x="2640" y="44"/>
              <a:ext cx="624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zh-CN" altLang="en-US" sz="3600" b="1" dirty="0">
                  <a:latin typeface="+mn-lt"/>
                  <a:ea typeface="+mn-ea"/>
                  <a:cs typeface="+mn-ea"/>
                  <a:sym typeface="+mn-lt"/>
                </a:rPr>
                <a:t>⌒</a:t>
              </a:r>
            </a:p>
          </p:txBody>
        </p:sp>
        <p:grpSp>
          <p:nvGrpSpPr>
            <p:cNvPr id="35" name="Group 43"/>
            <p:cNvGrpSpPr/>
            <p:nvPr/>
          </p:nvGrpSpPr>
          <p:grpSpPr bwMode="auto">
            <a:xfrm>
              <a:off x="94" y="100"/>
              <a:ext cx="2716" cy="392"/>
              <a:chOff x="94" y="100"/>
              <a:chExt cx="2716" cy="392"/>
            </a:xfrm>
          </p:grpSpPr>
          <p:sp>
            <p:nvSpPr>
              <p:cNvPr id="36" name="Rectangle 44"/>
              <p:cNvSpPr>
                <a:spLocks noChangeArrowheads="1"/>
              </p:cNvSpPr>
              <p:nvPr/>
            </p:nvSpPr>
            <p:spPr bwMode="auto">
              <a:xfrm>
                <a:off x="2373" y="100"/>
                <a:ext cx="356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r>
                  <a:rPr lang="zh-CN" altLang="en-US" sz="2400" b="1" dirty="0">
                    <a:latin typeface="+mn-lt"/>
                    <a:ea typeface="+mn-ea"/>
                    <a:cs typeface="+mn-ea"/>
                    <a:sym typeface="+mn-lt"/>
                  </a:rPr>
                  <a:t>⌒</a:t>
                </a:r>
              </a:p>
            </p:txBody>
          </p:sp>
          <p:sp>
            <p:nvSpPr>
              <p:cNvPr id="37" name="Text Box 45"/>
              <p:cNvSpPr txBox="1">
                <a:spLocks noChangeArrowheads="1"/>
              </p:cNvSpPr>
              <p:nvPr/>
            </p:nvSpPr>
            <p:spPr bwMode="auto">
              <a:xfrm>
                <a:off x="94" y="274"/>
                <a:ext cx="2716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r>
                  <a:rPr lang="zh-CN" altLang="en-US" sz="2400" b="1" dirty="0">
                    <a:latin typeface="+mn-lt"/>
                    <a:ea typeface="+mn-ea"/>
                    <a:cs typeface="+mn-ea"/>
                    <a:sym typeface="+mn-lt"/>
                  </a:rPr>
                  <a:t>即直径</a:t>
                </a:r>
                <a:r>
                  <a:rPr lang="en-US" altLang="zh-CN" sz="2400" b="1" dirty="0">
                    <a:latin typeface="+mn-lt"/>
                    <a:ea typeface="+mn-ea"/>
                    <a:cs typeface="+mn-ea"/>
                    <a:sym typeface="+mn-lt"/>
                  </a:rPr>
                  <a:t>CD</a:t>
                </a:r>
                <a:r>
                  <a:rPr lang="zh-CN" altLang="en-US" sz="2400" b="1" dirty="0">
                    <a:latin typeface="+mn-lt"/>
                    <a:ea typeface="+mn-ea"/>
                    <a:cs typeface="+mn-ea"/>
                    <a:sym typeface="+mn-lt"/>
                  </a:rPr>
                  <a:t>平分弦</a:t>
                </a:r>
                <a:r>
                  <a:rPr lang="en-US" altLang="zh-CN" sz="2400" b="1" dirty="0">
                    <a:latin typeface="+mn-lt"/>
                    <a:ea typeface="+mn-ea"/>
                    <a:cs typeface="+mn-ea"/>
                    <a:sym typeface="+mn-lt"/>
                  </a:rPr>
                  <a:t>AB</a:t>
                </a:r>
                <a:r>
                  <a:rPr lang="zh-CN" altLang="en-US" sz="2400" b="1" dirty="0">
                    <a:latin typeface="+mn-lt"/>
                    <a:ea typeface="+mn-ea"/>
                    <a:cs typeface="+mn-ea"/>
                    <a:sym typeface="+mn-lt"/>
                  </a:rPr>
                  <a:t>，并且平分</a:t>
                </a:r>
                <a:r>
                  <a:rPr lang="en-US" altLang="zh-CN" sz="2400" b="1" dirty="0">
                    <a:latin typeface="+mn-lt"/>
                    <a:ea typeface="+mn-ea"/>
                    <a:cs typeface="+mn-ea"/>
                    <a:sym typeface="+mn-lt"/>
                  </a:rPr>
                  <a:t>AB,ACB</a:t>
                </a:r>
                <a:endParaRPr lang="zh-CN" altLang="en-US" sz="2400" b="1" dirty="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0" name="Group 41"/>
          <p:cNvGrpSpPr/>
          <p:nvPr/>
        </p:nvGrpSpPr>
        <p:grpSpPr bwMode="auto">
          <a:xfrm>
            <a:off x="4922539" y="4096146"/>
            <a:ext cx="4914900" cy="889003"/>
            <a:chOff x="8" y="18"/>
            <a:chExt cx="2322" cy="420"/>
          </a:xfrm>
        </p:grpSpPr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1974" y="18"/>
              <a:ext cx="356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r>
                <a:rPr lang="zh-CN" altLang="en-US" sz="2400" b="1" dirty="0">
                  <a:latin typeface="+mn-lt"/>
                  <a:ea typeface="+mn-ea"/>
                  <a:cs typeface="+mn-ea"/>
                  <a:sym typeface="+mn-lt"/>
                </a:rPr>
                <a:t>⌒</a:t>
              </a:r>
            </a:p>
          </p:txBody>
        </p:sp>
        <p:grpSp>
          <p:nvGrpSpPr>
            <p:cNvPr id="42" name="Group 43"/>
            <p:cNvGrpSpPr/>
            <p:nvPr/>
          </p:nvGrpSpPr>
          <p:grpSpPr bwMode="auto">
            <a:xfrm>
              <a:off x="8" y="23"/>
              <a:ext cx="2176" cy="415"/>
              <a:chOff x="8" y="23"/>
              <a:chExt cx="2176" cy="415"/>
            </a:xfrm>
          </p:grpSpPr>
          <p:sp>
            <p:nvSpPr>
              <p:cNvPr id="43" name="Rectangle 44"/>
              <p:cNvSpPr>
                <a:spLocks noChangeArrowheads="1"/>
              </p:cNvSpPr>
              <p:nvPr/>
            </p:nvSpPr>
            <p:spPr bwMode="auto">
              <a:xfrm>
                <a:off x="1548" y="23"/>
                <a:ext cx="356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r>
                  <a:rPr lang="zh-CN" altLang="en-US" sz="2400" b="1" dirty="0">
                    <a:latin typeface="+mn-lt"/>
                    <a:ea typeface="+mn-ea"/>
                    <a:cs typeface="+mn-ea"/>
                    <a:sym typeface="+mn-lt"/>
                  </a:rPr>
                  <a:t>⌒</a:t>
                </a:r>
              </a:p>
            </p:txBody>
          </p:sp>
          <p:sp>
            <p:nvSpPr>
              <p:cNvPr id="44" name="Text Box 45"/>
              <p:cNvSpPr txBox="1">
                <a:spLocks noChangeArrowheads="1"/>
              </p:cNvSpPr>
              <p:nvPr/>
            </p:nvSpPr>
            <p:spPr bwMode="auto">
              <a:xfrm>
                <a:off x="8" y="220"/>
                <a:ext cx="2176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r>
                  <a:rPr lang="zh-CN" altLang="en-US" sz="2400" b="1" dirty="0">
                    <a:latin typeface="+mn-lt"/>
                    <a:ea typeface="+mn-ea"/>
                    <a:cs typeface="+mn-ea"/>
                    <a:sym typeface="+mn-lt"/>
                  </a:rPr>
                  <a:t>弧：ＡＣ＝ＢＣ　，ＡＤ＝ＢＤ</a:t>
                </a:r>
              </a:p>
            </p:txBody>
          </p:sp>
          <p:sp>
            <p:nvSpPr>
              <p:cNvPr id="45" name="Rectangle 46"/>
              <p:cNvSpPr>
                <a:spLocks noChangeArrowheads="1"/>
              </p:cNvSpPr>
              <p:nvPr/>
            </p:nvSpPr>
            <p:spPr bwMode="auto">
              <a:xfrm>
                <a:off x="405" y="41"/>
                <a:ext cx="356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r>
                  <a:rPr lang="zh-CN" altLang="en-US" sz="2400" b="1" dirty="0">
                    <a:latin typeface="+mn-lt"/>
                    <a:ea typeface="+mn-ea"/>
                    <a:cs typeface="+mn-ea"/>
                    <a:sym typeface="+mn-lt"/>
                  </a:rPr>
                  <a:t>⌒</a:t>
                </a:r>
              </a:p>
            </p:txBody>
          </p:sp>
          <p:sp>
            <p:nvSpPr>
              <p:cNvPr id="46" name="Rectangle 47"/>
              <p:cNvSpPr>
                <a:spLocks noChangeArrowheads="1"/>
              </p:cNvSpPr>
              <p:nvPr/>
            </p:nvSpPr>
            <p:spPr bwMode="auto">
              <a:xfrm>
                <a:off x="880" y="41"/>
                <a:ext cx="356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r>
                  <a:rPr lang="zh-CN" altLang="en-US" sz="2400" b="1" dirty="0">
                    <a:latin typeface="+mn-lt"/>
                    <a:ea typeface="+mn-ea"/>
                    <a:cs typeface="+mn-ea"/>
                    <a:sym typeface="+mn-lt"/>
                  </a:rPr>
                  <a:t>⌒</a:t>
                </a:r>
              </a:p>
            </p:txBody>
          </p:sp>
        </p:grpSp>
      </p:grpSp>
      <p:sp>
        <p:nvSpPr>
          <p:cNvPr id="47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E48312"/>
                </a:solidFill>
                <a:effectLst/>
                <a:uLnTx/>
                <a:uFillTx/>
                <a:cs typeface="+mn-ea"/>
                <a:sym typeface="+mn-lt"/>
              </a:rPr>
              <a:t>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11555" y="1547413"/>
            <a:ext cx="8510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800" b="1" dirty="0">
                <a:cs typeface="+mn-ea"/>
                <a:sym typeface="+mn-lt"/>
              </a:rPr>
              <a:t>垂直于弦的直径</a:t>
            </a:r>
            <a:r>
              <a:rPr lang="zh-CN" altLang="en-US" sz="2800" dirty="0">
                <a:cs typeface="+mn-ea"/>
                <a:sym typeface="+mn-lt"/>
              </a:rPr>
              <a:t>平分弦，并且平分弦所对的两条弧．</a:t>
            </a:r>
          </a:p>
        </p:txBody>
      </p:sp>
      <p:sp>
        <p:nvSpPr>
          <p:cNvPr id="6" name="Text Box 53"/>
          <p:cNvSpPr txBox="1">
            <a:spLocks noChangeArrowheads="1"/>
          </p:cNvSpPr>
          <p:nvPr/>
        </p:nvSpPr>
        <p:spPr bwMode="auto">
          <a:xfrm>
            <a:off x="4641815" y="2695797"/>
            <a:ext cx="41105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en-US" sz="2800" b="1" dirty="0">
                <a:latin typeface="+mn-lt"/>
                <a:ea typeface="+mn-ea"/>
                <a:cs typeface="+mn-ea"/>
                <a:sym typeface="+mn-lt"/>
              </a:rPr>
              <a:t>符号语言：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99984" y="3704127"/>
            <a:ext cx="7243233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buClr>
                <a:srgbClr val="F900F9"/>
              </a:buClr>
              <a:buSzPct val="60000"/>
            </a:pPr>
            <a:r>
              <a:rPr lang="zh-CN" altLang="en-US" sz="2800" b="1">
                <a:latin typeface="+mn-lt"/>
                <a:ea typeface="+mn-ea"/>
                <a:cs typeface="+mn-ea"/>
                <a:sym typeface="+mn-lt"/>
              </a:rPr>
              <a:t>∵  ① </a:t>
            </a:r>
            <a:r>
              <a:rPr lang="en-US" altLang="zh-CN" sz="2800" b="1">
                <a:latin typeface="+mn-lt"/>
                <a:ea typeface="+mn-ea"/>
                <a:cs typeface="+mn-ea"/>
                <a:sym typeface="+mn-lt"/>
              </a:rPr>
              <a:t>CD</a:t>
            </a:r>
            <a:r>
              <a:rPr lang="zh-CN" altLang="en-US" sz="2800" b="1">
                <a:latin typeface="+mn-lt"/>
                <a:ea typeface="+mn-ea"/>
                <a:cs typeface="+mn-ea"/>
                <a:sym typeface="+mn-lt"/>
              </a:rPr>
              <a:t>是直径， ②</a:t>
            </a:r>
            <a:r>
              <a:rPr lang="en-US" altLang="zh-CN" sz="2800" b="1">
                <a:latin typeface="+mn-lt"/>
                <a:ea typeface="+mn-ea"/>
                <a:cs typeface="+mn-ea"/>
                <a:sym typeface="+mn-lt"/>
              </a:rPr>
              <a:t> CD⊥AB</a:t>
            </a:r>
            <a:r>
              <a:rPr lang="zh-CN" altLang="en-US" sz="2800" b="1">
                <a:latin typeface="+mn-lt"/>
                <a:ea typeface="+mn-ea"/>
                <a:cs typeface="+mn-ea"/>
                <a:sym typeface="+mn-lt"/>
              </a:rPr>
              <a:t> </a:t>
            </a:r>
          </a:p>
        </p:txBody>
      </p:sp>
      <p:grpSp>
        <p:nvGrpSpPr>
          <p:cNvPr id="8" name="Group 2"/>
          <p:cNvGrpSpPr/>
          <p:nvPr/>
        </p:nvGrpSpPr>
        <p:grpSpPr bwMode="auto">
          <a:xfrm>
            <a:off x="4641814" y="4320641"/>
            <a:ext cx="8534400" cy="872068"/>
            <a:chOff x="158" y="-607"/>
            <a:chExt cx="4032" cy="412"/>
          </a:xfrm>
        </p:grpSpPr>
        <p:grpSp>
          <p:nvGrpSpPr>
            <p:cNvPr id="9" name="Group 3"/>
            <p:cNvGrpSpPr/>
            <p:nvPr/>
          </p:nvGrpSpPr>
          <p:grpSpPr bwMode="auto">
            <a:xfrm>
              <a:off x="158" y="-607"/>
              <a:ext cx="4032" cy="412"/>
              <a:chOff x="158" y="-607"/>
              <a:chExt cx="4032" cy="412"/>
            </a:xfrm>
          </p:grpSpPr>
          <p:sp>
            <p:nvSpPr>
              <p:cNvPr id="13" name="Text Box 4"/>
              <p:cNvSpPr txBox="1">
                <a:spLocks noChangeArrowheads="1"/>
              </p:cNvSpPr>
              <p:nvPr/>
            </p:nvSpPr>
            <p:spPr bwMode="auto">
              <a:xfrm>
                <a:off x="158" y="-442"/>
                <a:ext cx="4032" cy="2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zh-CN" altLang="en-US" sz="2800" b="1">
                    <a:latin typeface="+mn-lt"/>
                    <a:ea typeface="+mn-ea"/>
                    <a:cs typeface="+mn-ea"/>
                    <a:sym typeface="+mn-lt"/>
                  </a:rPr>
                  <a:t>∴ ③</a:t>
                </a:r>
                <a:r>
                  <a:rPr lang="en-US" altLang="zh-CN" sz="2800" b="1">
                    <a:latin typeface="+mn-lt"/>
                    <a:ea typeface="+mn-ea"/>
                    <a:cs typeface="+mn-ea"/>
                    <a:sym typeface="+mn-lt"/>
                  </a:rPr>
                  <a:t>AE=BE</a:t>
                </a:r>
                <a:r>
                  <a:rPr lang="zh-CN" altLang="en-US" sz="2800" b="1">
                    <a:latin typeface="+mn-lt"/>
                    <a:ea typeface="+mn-ea"/>
                    <a:cs typeface="+mn-ea"/>
                    <a:sym typeface="+mn-lt"/>
                  </a:rPr>
                  <a:t>，④</a:t>
                </a:r>
                <a:r>
                  <a:rPr lang="en-US" altLang="zh-CN" sz="2800" b="1">
                    <a:latin typeface="+mn-lt"/>
                    <a:ea typeface="+mn-ea"/>
                    <a:cs typeface="+mn-ea"/>
                    <a:sym typeface="+mn-lt"/>
                  </a:rPr>
                  <a:t>AC=BC</a:t>
                </a:r>
                <a:r>
                  <a:rPr lang="zh-CN" altLang="en-US" sz="2800" b="1">
                    <a:latin typeface="+mn-lt"/>
                    <a:ea typeface="+mn-ea"/>
                    <a:cs typeface="+mn-ea"/>
                    <a:sym typeface="+mn-lt"/>
                  </a:rPr>
                  <a:t>，⑤</a:t>
                </a:r>
                <a:r>
                  <a:rPr lang="en-US" altLang="zh-CN" sz="2800" b="1">
                    <a:latin typeface="+mn-lt"/>
                    <a:ea typeface="+mn-ea"/>
                    <a:cs typeface="+mn-ea"/>
                    <a:sym typeface="+mn-lt"/>
                  </a:rPr>
                  <a:t>AD=BD.</a:t>
                </a:r>
              </a:p>
            </p:txBody>
          </p:sp>
          <p:grpSp>
            <p:nvGrpSpPr>
              <p:cNvPr id="14" name="Group 11"/>
              <p:cNvGrpSpPr/>
              <p:nvPr/>
            </p:nvGrpSpPr>
            <p:grpSpPr bwMode="auto">
              <a:xfrm>
                <a:off x="2682" y="-607"/>
                <a:ext cx="708" cy="315"/>
                <a:chOff x="-198" y="-1124"/>
                <a:chExt cx="708" cy="315"/>
              </a:xfrm>
            </p:grpSpPr>
            <p:sp>
              <p:nvSpPr>
                <p:cNvPr id="1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-198" y="-1124"/>
                  <a:ext cx="344" cy="3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>
                    <a:spcBef>
                      <a:spcPct val="50000"/>
                    </a:spcBef>
                  </a:pPr>
                  <a:r>
                    <a:rPr lang="zh-CN" altLang="en-US" sz="3600" b="1" dirty="0">
                      <a:latin typeface="+mn-lt"/>
                      <a:ea typeface="+mn-ea"/>
                      <a:cs typeface="+mn-ea"/>
                      <a:sym typeface="+mn-lt"/>
                    </a:rPr>
                    <a:t>⌒</a:t>
                  </a:r>
                </a:p>
              </p:txBody>
            </p:sp>
            <p:sp>
              <p:nvSpPr>
                <p:cNvPr id="1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66" y="-1124"/>
                  <a:ext cx="344" cy="3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>
                    <a:spcBef>
                      <a:spcPct val="50000"/>
                    </a:spcBef>
                  </a:pPr>
                  <a:r>
                    <a:rPr lang="zh-CN" altLang="en-US" sz="3600" b="1" dirty="0">
                      <a:latin typeface="+mn-lt"/>
                      <a:ea typeface="+mn-ea"/>
                      <a:cs typeface="+mn-ea"/>
                      <a:sym typeface="+mn-lt"/>
                    </a:rPr>
                    <a:t>⌒</a:t>
                  </a:r>
                </a:p>
              </p:txBody>
            </p:sp>
          </p:grpSp>
        </p:grpSp>
        <p:grpSp>
          <p:nvGrpSpPr>
            <p:cNvPr id="10" name="Group 16"/>
            <p:cNvGrpSpPr/>
            <p:nvPr/>
          </p:nvGrpSpPr>
          <p:grpSpPr bwMode="auto">
            <a:xfrm>
              <a:off x="1666" y="-607"/>
              <a:ext cx="680" cy="327"/>
              <a:chOff x="-1192" y="-810"/>
              <a:chExt cx="680" cy="327"/>
            </a:xfrm>
          </p:grpSpPr>
          <p:sp>
            <p:nvSpPr>
              <p:cNvPr id="11" name="Text Box 17"/>
              <p:cNvSpPr txBox="1">
                <a:spLocks noChangeArrowheads="1"/>
              </p:cNvSpPr>
              <p:nvPr/>
            </p:nvSpPr>
            <p:spPr bwMode="auto">
              <a:xfrm>
                <a:off x="-1192" y="-810"/>
                <a:ext cx="344" cy="3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zh-CN" altLang="en-US" sz="3600" b="1" dirty="0">
                    <a:latin typeface="+mn-lt"/>
                    <a:ea typeface="+mn-ea"/>
                    <a:cs typeface="+mn-ea"/>
                    <a:sym typeface="+mn-lt"/>
                  </a:rPr>
                  <a:t>⌒</a:t>
                </a: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/>
            </p:nvSpPr>
            <p:spPr bwMode="auto">
              <a:xfrm>
                <a:off x="-856" y="-798"/>
                <a:ext cx="344" cy="3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zh-CN" altLang="en-US" sz="3600" b="1" dirty="0">
                    <a:latin typeface="+mn-lt"/>
                    <a:ea typeface="+mn-ea"/>
                    <a:cs typeface="+mn-ea"/>
                    <a:sym typeface="+mn-lt"/>
                  </a:rPr>
                  <a:t>⌒</a:t>
                </a:r>
              </a:p>
            </p:txBody>
          </p:sp>
        </p:grpSp>
      </p:grpSp>
      <p:sp>
        <p:nvSpPr>
          <p:cNvPr id="17" name="Oval 12"/>
          <p:cNvSpPr>
            <a:spLocks noChangeArrowheads="1"/>
          </p:cNvSpPr>
          <p:nvPr/>
        </p:nvSpPr>
        <p:spPr bwMode="auto">
          <a:xfrm>
            <a:off x="892409" y="2793929"/>
            <a:ext cx="3266016" cy="326601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/>
            <a:r>
              <a:rPr lang="en-US" altLang="zh-CN" sz="640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·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2524359" y="4032179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</a:p>
        </p:txBody>
      </p:sp>
      <p:sp>
        <p:nvSpPr>
          <p:cNvPr id="19" name="未知"/>
          <p:cNvSpPr>
            <a:spLocks noChangeArrowheads="1"/>
          </p:cNvSpPr>
          <p:nvPr/>
        </p:nvSpPr>
        <p:spPr bwMode="auto">
          <a:xfrm rot="10800000">
            <a:off x="2524360" y="5319113"/>
            <a:ext cx="192617" cy="190500"/>
          </a:xfrm>
          <a:custGeom>
            <a:avLst/>
            <a:gdLst>
              <a:gd name="T0" fmla="*/ 0 w 91"/>
              <a:gd name="T1" fmla="*/ 0 h 90"/>
              <a:gd name="T2" fmla="*/ 0 w 91"/>
              <a:gd name="T3" fmla="*/ 2147483647 h 90"/>
              <a:gd name="T4" fmla="*/ 2147483647 w 91"/>
              <a:gd name="T5" fmla="*/ 2147483647 h 90"/>
              <a:gd name="T6" fmla="*/ 0 60000 65536"/>
              <a:gd name="T7" fmla="*/ 0 60000 65536"/>
              <a:gd name="T8" fmla="*/ 0 60000 65536"/>
              <a:gd name="T9" fmla="*/ 0 w 91"/>
              <a:gd name="T10" fmla="*/ 0 h 90"/>
              <a:gd name="T11" fmla="*/ 91 w 91"/>
              <a:gd name="T12" fmla="*/ 90 h 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0">
                <a:moveTo>
                  <a:pt x="0" y="0"/>
                </a:moveTo>
                <a:lnTo>
                  <a:pt x="0" y="90"/>
                </a:lnTo>
                <a:lnTo>
                  <a:pt x="91" y="90"/>
                </a:lnTo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890293" y="5473629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2022710" y="5090512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E</a:t>
            </a:r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2522243" y="2785462"/>
            <a:ext cx="0" cy="32639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3" name="未知"/>
          <p:cNvSpPr>
            <a:spLocks noChangeArrowheads="1"/>
          </p:cNvSpPr>
          <p:nvPr/>
        </p:nvSpPr>
        <p:spPr bwMode="auto">
          <a:xfrm>
            <a:off x="1324210" y="4419529"/>
            <a:ext cx="1200149" cy="1090084"/>
          </a:xfrm>
          <a:custGeom>
            <a:avLst/>
            <a:gdLst>
              <a:gd name="T0" fmla="*/ 0 w 567"/>
              <a:gd name="T1" fmla="*/ 2147483647 h 515"/>
              <a:gd name="T2" fmla="*/ 2147483647 w 567"/>
              <a:gd name="T3" fmla="*/ 0 h 515"/>
              <a:gd name="T4" fmla="*/ 0 60000 65536"/>
              <a:gd name="T5" fmla="*/ 0 60000 65536"/>
              <a:gd name="T6" fmla="*/ 0 w 567"/>
              <a:gd name="T7" fmla="*/ 0 h 515"/>
              <a:gd name="T8" fmla="*/ 567 w 567"/>
              <a:gd name="T9" fmla="*/ 515 h 5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67" h="515">
                <a:moveTo>
                  <a:pt x="0" y="515"/>
                </a:moveTo>
                <a:lnTo>
                  <a:pt x="567" y="0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" name="未知"/>
          <p:cNvSpPr>
            <a:spLocks noChangeArrowheads="1"/>
          </p:cNvSpPr>
          <p:nvPr/>
        </p:nvSpPr>
        <p:spPr bwMode="auto">
          <a:xfrm>
            <a:off x="2526476" y="4417412"/>
            <a:ext cx="1210733" cy="1117600"/>
          </a:xfrm>
          <a:custGeom>
            <a:avLst/>
            <a:gdLst>
              <a:gd name="T0" fmla="*/ 0 w 572"/>
              <a:gd name="T1" fmla="*/ 0 h 528"/>
              <a:gd name="T2" fmla="*/ 2147483647 w 572"/>
              <a:gd name="T3" fmla="*/ 2147483647 h 528"/>
              <a:gd name="T4" fmla="*/ 0 60000 65536"/>
              <a:gd name="T5" fmla="*/ 0 60000 65536"/>
              <a:gd name="T6" fmla="*/ 0 w 572"/>
              <a:gd name="T7" fmla="*/ 0 h 528"/>
              <a:gd name="T8" fmla="*/ 572 w 572"/>
              <a:gd name="T9" fmla="*/ 528 h 5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72" h="528">
                <a:moveTo>
                  <a:pt x="0" y="0"/>
                </a:moveTo>
                <a:lnTo>
                  <a:pt x="572" y="528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" name="未知"/>
          <p:cNvSpPr>
            <a:spLocks noChangeArrowheads="1"/>
          </p:cNvSpPr>
          <p:nvPr/>
        </p:nvSpPr>
        <p:spPr bwMode="auto">
          <a:xfrm>
            <a:off x="1307276" y="5522313"/>
            <a:ext cx="2410883" cy="2116"/>
          </a:xfrm>
          <a:custGeom>
            <a:avLst/>
            <a:gdLst>
              <a:gd name="T0" fmla="*/ 0 w 1139"/>
              <a:gd name="T1" fmla="*/ 2147483647 h 1"/>
              <a:gd name="T2" fmla="*/ 2147483647 w 1139"/>
              <a:gd name="T3" fmla="*/ 0 h 1"/>
              <a:gd name="T4" fmla="*/ 0 60000 65536"/>
              <a:gd name="T5" fmla="*/ 0 60000 65536"/>
              <a:gd name="T6" fmla="*/ 0 w 1139"/>
              <a:gd name="T7" fmla="*/ 0 h 1"/>
              <a:gd name="T8" fmla="*/ 1139 w 1139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39" h="1">
                <a:moveTo>
                  <a:pt x="0" y="1"/>
                </a:moveTo>
                <a:lnTo>
                  <a:pt x="1139" y="0"/>
                </a:lnTo>
              </a:path>
            </a:pathLst>
          </a:cu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2211093" y="2355779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</a:p>
        </p:txBody>
      </p:sp>
      <p:grpSp>
        <p:nvGrpSpPr>
          <p:cNvPr id="27" name="Group 28"/>
          <p:cNvGrpSpPr/>
          <p:nvPr/>
        </p:nvGrpSpPr>
        <p:grpSpPr bwMode="auto">
          <a:xfrm>
            <a:off x="890293" y="2785462"/>
            <a:ext cx="3246967" cy="3282949"/>
            <a:chOff x="0" y="0"/>
            <a:chExt cx="1534" cy="1551"/>
          </a:xfrm>
        </p:grpSpPr>
        <p:grpSp>
          <p:nvGrpSpPr>
            <p:cNvPr id="28" name="Group 29"/>
            <p:cNvGrpSpPr/>
            <p:nvPr/>
          </p:nvGrpSpPr>
          <p:grpSpPr bwMode="auto">
            <a:xfrm>
              <a:off x="0" y="0"/>
              <a:ext cx="1534" cy="1551"/>
              <a:chOff x="0" y="0"/>
              <a:chExt cx="1534" cy="1551"/>
            </a:xfrm>
          </p:grpSpPr>
          <p:grpSp>
            <p:nvGrpSpPr>
              <p:cNvPr id="30" name="Group 30"/>
              <p:cNvGrpSpPr/>
              <p:nvPr/>
            </p:nvGrpSpPr>
            <p:grpSpPr bwMode="auto">
              <a:xfrm>
                <a:off x="0" y="0"/>
                <a:ext cx="1534" cy="1551"/>
                <a:chOff x="0" y="0"/>
                <a:chExt cx="1534" cy="1551"/>
              </a:xfrm>
            </p:grpSpPr>
            <p:grpSp>
              <p:nvGrpSpPr>
                <p:cNvPr id="34" name="Group 31"/>
                <p:cNvGrpSpPr/>
                <p:nvPr/>
              </p:nvGrpSpPr>
              <p:grpSpPr bwMode="auto">
                <a:xfrm rot="5400000">
                  <a:off x="377" y="394"/>
                  <a:ext cx="1542" cy="772"/>
                  <a:chOff x="0" y="0"/>
                  <a:chExt cx="3601" cy="1800"/>
                </a:xfrm>
              </p:grpSpPr>
              <p:sp>
                <p:nvSpPr>
                  <p:cNvPr id="38" name="m16Arc 211"/>
                  <p:cNvSpPr>
                    <a:spLocks noChangeArrowheads="1"/>
                  </p:cNvSpPr>
                  <p:nvPr/>
                </p:nvSpPr>
                <p:spPr bwMode="auto">
                  <a:xfrm>
                    <a:off x="1" y="0"/>
                    <a:ext cx="3600" cy="1800"/>
                  </a:xfrm>
                  <a:custGeom>
                    <a:avLst/>
                    <a:gdLst>
                      <a:gd name="T0" fmla="*/ 0 w 43199"/>
                      <a:gd name="T1" fmla="*/ 0 h 21600"/>
                      <a:gd name="T2" fmla="*/ 0 w 43199"/>
                      <a:gd name="T3" fmla="*/ 0 h 21600"/>
                      <a:gd name="T4" fmla="*/ 0 w 43199"/>
                      <a:gd name="T5" fmla="*/ 0 h 21600"/>
                      <a:gd name="T6" fmla="*/ 0 w 43199"/>
                      <a:gd name="T7" fmla="*/ 0 h 21600"/>
                      <a:gd name="T8" fmla="*/ 0 w 43199"/>
                      <a:gd name="T9" fmla="*/ 0 h 21600"/>
                      <a:gd name="T10" fmla="*/ 0 w 43199"/>
                      <a:gd name="T11" fmla="*/ 0 h 21600"/>
                      <a:gd name="T12" fmla="*/ 0 w 43199"/>
                      <a:gd name="T13" fmla="*/ 0 h 2160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3199"/>
                      <a:gd name="T22" fmla="*/ 0 h 21600"/>
                      <a:gd name="T23" fmla="*/ 43199 w 43199"/>
                      <a:gd name="T24" fmla="*/ 21600 h 2160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3199" h="21600" fill="none">
                        <a:moveTo>
                          <a:pt x="-1" y="21423"/>
                        </a:moveTo>
                        <a:cubicBezTo>
                          <a:pt x="96" y="9563"/>
                          <a:pt x="9738" y="-1"/>
                          <a:pt x="21599" y="0"/>
                        </a:cubicBezTo>
                        <a:cubicBezTo>
                          <a:pt x="33528" y="0"/>
                          <a:pt x="43199" y="9670"/>
                          <a:pt x="43199" y="21600"/>
                        </a:cubicBezTo>
                      </a:path>
                      <a:path w="43199" h="21600" stroke="0">
                        <a:moveTo>
                          <a:pt x="-1" y="21423"/>
                        </a:moveTo>
                        <a:cubicBezTo>
                          <a:pt x="96" y="9563"/>
                          <a:pt x="9738" y="-1"/>
                          <a:pt x="21599" y="0"/>
                        </a:cubicBezTo>
                        <a:cubicBezTo>
                          <a:pt x="33528" y="0"/>
                          <a:pt x="43199" y="9670"/>
                          <a:pt x="43199" y="21600"/>
                        </a:cubicBezTo>
                        <a:lnTo>
                          <a:pt x="21599" y="21600"/>
                        </a:lnTo>
                        <a:lnTo>
                          <a:pt x="-1" y="21423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defTabSz="914400" eaLnBrk="1" hangingPunct="1"/>
                    <a:endParaRPr lang="zh-CN" altLang="en-US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9" name="m16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0" y="1792"/>
                    <a:ext cx="360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400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35" name="Group 34"/>
                <p:cNvGrpSpPr/>
                <p:nvPr/>
              </p:nvGrpSpPr>
              <p:grpSpPr bwMode="auto">
                <a:xfrm rot="-5400000">
                  <a:off x="-385" y="385"/>
                  <a:ext cx="1542" cy="772"/>
                  <a:chOff x="0" y="0"/>
                  <a:chExt cx="3601" cy="1800"/>
                </a:xfrm>
              </p:grpSpPr>
              <p:sp>
                <p:nvSpPr>
                  <p:cNvPr id="36" name="m16Arc 211"/>
                  <p:cNvSpPr>
                    <a:spLocks noChangeArrowheads="1"/>
                  </p:cNvSpPr>
                  <p:nvPr/>
                </p:nvSpPr>
                <p:spPr bwMode="auto">
                  <a:xfrm>
                    <a:off x="1" y="0"/>
                    <a:ext cx="3600" cy="1800"/>
                  </a:xfrm>
                  <a:custGeom>
                    <a:avLst/>
                    <a:gdLst>
                      <a:gd name="T0" fmla="*/ 0 w 43199"/>
                      <a:gd name="T1" fmla="*/ 0 h 21600"/>
                      <a:gd name="T2" fmla="*/ 0 w 43199"/>
                      <a:gd name="T3" fmla="*/ 0 h 21600"/>
                      <a:gd name="T4" fmla="*/ 0 w 43199"/>
                      <a:gd name="T5" fmla="*/ 0 h 21600"/>
                      <a:gd name="T6" fmla="*/ 0 w 43199"/>
                      <a:gd name="T7" fmla="*/ 0 h 21600"/>
                      <a:gd name="T8" fmla="*/ 0 w 43199"/>
                      <a:gd name="T9" fmla="*/ 0 h 21600"/>
                      <a:gd name="T10" fmla="*/ 0 w 43199"/>
                      <a:gd name="T11" fmla="*/ 0 h 21600"/>
                      <a:gd name="T12" fmla="*/ 0 w 43199"/>
                      <a:gd name="T13" fmla="*/ 0 h 2160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43199"/>
                      <a:gd name="T22" fmla="*/ 0 h 21600"/>
                      <a:gd name="T23" fmla="*/ 43199 w 43199"/>
                      <a:gd name="T24" fmla="*/ 21600 h 21600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43199" h="21600" fill="none">
                        <a:moveTo>
                          <a:pt x="-1" y="21423"/>
                        </a:moveTo>
                        <a:cubicBezTo>
                          <a:pt x="96" y="9563"/>
                          <a:pt x="9738" y="-1"/>
                          <a:pt x="21599" y="0"/>
                        </a:cubicBezTo>
                        <a:cubicBezTo>
                          <a:pt x="33528" y="0"/>
                          <a:pt x="43199" y="9670"/>
                          <a:pt x="43199" y="21600"/>
                        </a:cubicBezTo>
                      </a:path>
                      <a:path w="43199" h="21600" stroke="0">
                        <a:moveTo>
                          <a:pt x="-1" y="21423"/>
                        </a:moveTo>
                        <a:cubicBezTo>
                          <a:pt x="96" y="9563"/>
                          <a:pt x="9738" y="-1"/>
                          <a:pt x="21599" y="0"/>
                        </a:cubicBezTo>
                        <a:cubicBezTo>
                          <a:pt x="33528" y="0"/>
                          <a:pt x="43199" y="9670"/>
                          <a:pt x="43199" y="21600"/>
                        </a:cubicBezTo>
                        <a:lnTo>
                          <a:pt x="21599" y="21600"/>
                        </a:lnTo>
                        <a:lnTo>
                          <a:pt x="-1" y="21423"/>
                        </a:lnTo>
                        <a:close/>
                      </a:path>
                    </a:pathLst>
                  </a:cu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defTabSz="914400" eaLnBrk="1" hangingPunct="1"/>
                    <a:endParaRPr lang="zh-CN" altLang="en-US" dirty="0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7" name="m16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0" y="1792"/>
                    <a:ext cx="360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400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</p:grpSp>
          <p:grpSp>
            <p:nvGrpSpPr>
              <p:cNvPr id="31" name="Group 37"/>
              <p:cNvGrpSpPr/>
              <p:nvPr/>
            </p:nvGrpSpPr>
            <p:grpSpPr bwMode="auto">
              <a:xfrm>
                <a:off x="201" y="1297"/>
                <a:ext cx="1139" cy="1"/>
                <a:chOff x="0" y="0"/>
                <a:chExt cx="1139" cy="1"/>
              </a:xfrm>
            </p:grpSpPr>
            <p:sp>
              <p:nvSpPr>
                <p:cNvPr id="32" name="未知"/>
                <p:cNvSpPr>
                  <a:spLocks noChangeArrowheads="1"/>
                </p:cNvSpPr>
                <p:nvPr/>
              </p:nvSpPr>
              <p:spPr bwMode="auto">
                <a:xfrm>
                  <a:off x="572" y="0"/>
                  <a:ext cx="567" cy="1"/>
                </a:xfrm>
                <a:custGeom>
                  <a:avLst/>
                  <a:gdLst>
                    <a:gd name="T0" fmla="*/ 0 w 1139"/>
                    <a:gd name="T1" fmla="*/ 1 h 1"/>
                    <a:gd name="T2" fmla="*/ 2 w 1139"/>
                    <a:gd name="T3" fmla="*/ 0 h 1"/>
                    <a:gd name="T4" fmla="*/ 0 60000 65536"/>
                    <a:gd name="T5" fmla="*/ 0 60000 65536"/>
                    <a:gd name="T6" fmla="*/ 0 w 1139"/>
                    <a:gd name="T7" fmla="*/ 0 h 1"/>
                    <a:gd name="T8" fmla="*/ 1139 w 1139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139" h="1">
                      <a:moveTo>
                        <a:pt x="0" y="1"/>
                      </a:moveTo>
                      <a:lnTo>
                        <a:pt x="1139" y="0"/>
                      </a:lnTo>
                    </a:path>
                  </a:pathLst>
                </a:custGeom>
                <a:noFill/>
                <a:ln w="28575">
                  <a:solidFill>
                    <a:srgbClr val="FF33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未知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567" cy="1"/>
                </a:xfrm>
                <a:custGeom>
                  <a:avLst/>
                  <a:gdLst>
                    <a:gd name="T0" fmla="*/ 0 w 1139"/>
                    <a:gd name="T1" fmla="*/ 1 h 1"/>
                    <a:gd name="T2" fmla="*/ 2 w 1139"/>
                    <a:gd name="T3" fmla="*/ 0 h 1"/>
                    <a:gd name="T4" fmla="*/ 0 60000 65536"/>
                    <a:gd name="T5" fmla="*/ 0 60000 65536"/>
                    <a:gd name="T6" fmla="*/ 0 w 1139"/>
                    <a:gd name="T7" fmla="*/ 0 h 1"/>
                    <a:gd name="T8" fmla="*/ 1139 w 1139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139" h="1">
                      <a:moveTo>
                        <a:pt x="0" y="1"/>
                      </a:moveTo>
                      <a:lnTo>
                        <a:pt x="1139" y="0"/>
                      </a:lnTo>
                    </a:path>
                  </a:pathLst>
                </a:custGeom>
                <a:noFill/>
                <a:ln w="28575">
                  <a:solidFill>
                    <a:srgbClr val="FFFFFF">
                      <a:alpha val="0"/>
                    </a:srgbClr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29" name="未知"/>
            <p:cNvSpPr>
              <a:spLocks noChangeArrowheads="1"/>
            </p:cNvSpPr>
            <p:nvPr/>
          </p:nvSpPr>
          <p:spPr bwMode="auto">
            <a:xfrm>
              <a:off x="772" y="771"/>
              <a:ext cx="568" cy="523"/>
            </a:xfrm>
            <a:custGeom>
              <a:avLst/>
              <a:gdLst>
                <a:gd name="T0" fmla="*/ 0 w 568"/>
                <a:gd name="T1" fmla="*/ 0 h 523"/>
                <a:gd name="T2" fmla="*/ 568 w 568"/>
                <a:gd name="T3" fmla="*/ 523 h 523"/>
                <a:gd name="T4" fmla="*/ 0 60000 65536"/>
                <a:gd name="T5" fmla="*/ 0 60000 65536"/>
                <a:gd name="T6" fmla="*/ 0 w 568"/>
                <a:gd name="T7" fmla="*/ 0 h 523"/>
                <a:gd name="T8" fmla="*/ 568 w 568"/>
                <a:gd name="T9" fmla="*/ 523 h 5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8" h="523">
                  <a:moveTo>
                    <a:pt x="0" y="0"/>
                  </a:moveTo>
                  <a:lnTo>
                    <a:pt x="568" y="523"/>
                  </a:lnTo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2236493" y="6059946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D</a:t>
            </a:r>
          </a:p>
        </p:txBody>
      </p:sp>
      <p:sp>
        <p:nvSpPr>
          <p:cNvPr id="41" name="Text Box 16"/>
          <p:cNvSpPr txBox="1">
            <a:spLocks noChangeArrowheads="1"/>
          </p:cNvSpPr>
          <p:nvPr/>
        </p:nvSpPr>
        <p:spPr bwMode="auto">
          <a:xfrm>
            <a:off x="3633493" y="5403779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</a:p>
        </p:txBody>
      </p:sp>
      <p:sp>
        <p:nvSpPr>
          <p:cNvPr id="42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垂径定理（*）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902095" y="1490105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800" dirty="0">
                <a:cs typeface="+mn-ea"/>
                <a:sym typeface="+mn-lt"/>
              </a:rPr>
              <a:t> </a:t>
            </a:r>
            <a:r>
              <a:rPr lang="zh-CN" altLang="en-US" sz="2800" b="1" dirty="0">
                <a:cs typeface="+mn-ea"/>
                <a:sym typeface="+mn-lt"/>
              </a:rPr>
              <a:t>平分弦的直径垂直于这条弦吗？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52861" y="2177793"/>
            <a:ext cx="339929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665" b="1" dirty="0">
                <a:cs typeface="+mn-ea"/>
                <a:sym typeface="+mn-lt"/>
              </a:rPr>
              <a:t>情况一：弦是直径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476719" y="2177793"/>
            <a:ext cx="339929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665" b="1" dirty="0">
                <a:cs typeface="+mn-ea"/>
                <a:sym typeface="+mn-lt"/>
              </a:rPr>
              <a:t>情况二：弦不是直径</a:t>
            </a:r>
          </a:p>
        </p:txBody>
      </p:sp>
      <p:grpSp>
        <p:nvGrpSpPr>
          <p:cNvPr id="8" name="Group 10"/>
          <p:cNvGrpSpPr/>
          <p:nvPr/>
        </p:nvGrpSpPr>
        <p:grpSpPr bwMode="auto">
          <a:xfrm>
            <a:off x="582371" y="2909818"/>
            <a:ext cx="2529416" cy="3431804"/>
            <a:chOff x="2352" y="2243"/>
            <a:chExt cx="1440" cy="2083"/>
          </a:xfrm>
        </p:grpSpPr>
        <p:grpSp>
          <p:nvGrpSpPr>
            <p:cNvPr id="9" name="Group 11"/>
            <p:cNvGrpSpPr/>
            <p:nvPr/>
          </p:nvGrpSpPr>
          <p:grpSpPr bwMode="auto">
            <a:xfrm>
              <a:off x="2352" y="2544"/>
              <a:ext cx="1440" cy="1488"/>
              <a:chOff x="336" y="2688"/>
              <a:chExt cx="1440" cy="1440"/>
            </a:xfrm>
          </p:grpSpPr>
          <p:sp>
            <p:nvSpPr>
              <p:cNvPr id="13" name="Oval 12"/>
              <p:cNvSpPr>
                <a:spLocks noChangeArrowheads="1"/>
              </p:cNvSpPr>
              <p:nvPr/>
            </p:nvSpPr>
            <p:spPr bwMode="auto">
              <a:xfrm>
                <a:off x="336" y="2688"/>
                <a:ext cx="1440" cy="1440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4" name="Text Box 13"/>
              <p:cNvSpPr txBox="1">
                <a:spLocks noChangeArrowheads="1"/>
              </p:cNvSpPr>
              <p:nvPr/>
            </p:nvSpPr>
            <p:spPr bwMode="auto">
              <a:xfrm>
                <a:off x="1056" y="3168"/>
                <a:ext cx="336" cy="3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sz="3200" b="1" i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O</a:t>
                </a:r>
              </a:p>
            </p:txBody>
          </p:sp>
          <p:sp>
            <p:nvSpPr>
              <p:cNvPr id="15" name="Oval 14"/>
              <p:cNvSpPr>
                <a:spLocks noChangeArrowheads="1"/>
              </p:cNvSpPr>
              <p:nvPr/>
            </p:nvSpPr>
            <p:spPr bwMode="auto">
              <a:xfrm>
                <a:off x="1056" y="3360"/>
                <a:ext cx="48" cy="91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3098" y="2544"/>
              <a:ext cx="0" cy="1488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" name="Text Box 16"/>
            <p:cNvSpPr txBox="1">
              <a:spLocks noChangeArrowheads="1"/>
            </p:cNvSpPr>
            <p:nvPr/>
          </p:nvSpPr>
          <p:spPr bwMode="auto">
            <a:xfrm>
              <a:off x="3015" y="2243"/>
              <a:ext cx="288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50000"/>
                </a:spcBef>
              </a:pPr>
              <a:r>
                <a:rPr lang="en-US" altLang="zh-CN" sz="3200" b="1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12" name="Text Box 17"/>
            <p:cNvSpPr txBox="1">
              <a:spLocks noChangeArrowheads="1"/>
            </p:cNvSpPr>
            <p:nvPr/>
          </p:nvSpPr>
          <p:spPr bwMode="auto">
            <a:xfrm>
              <a:off x="2976" y="3971"/>
              <a:ext cx="432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50000"/>
                </a:spcBef>
              </a:pPr>
              <a:r>
                <a:rPr lang="en-US" altLang="zh-CN" sz="3200" b="1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D</a:t>
              </a:r>
            </a:p>
          </p:txBody>
        </p:sp>
      </p:grpSp>
      <p:grpSp>
        <p:nvGrpSpPr>
          <p:cNvPr id="16" name="Group 18"/>
          <p:cNvGrpSpPr/>
          <p:nvPr/>
        </p:nvGrpSpPr>
        <p:grpSpPr bwMode="auto">
          <a:xfrm>
            <a:off x="605654" y="3214616"/>
            <a:ext cx="2529417" cy="2762936"/>
            <a:chOff x="2343" y="2374"/>
            <a:chExt cx="1440" cy="1677"/>
          </a:xfrm>
        </p:grpSpPr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2343" y="2374"/>
              <a:ext cx="432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50000"/>
                </a:spcBef>
              </a:pPr>
              <a:r>
                <a:rPr lang="en-US" altLang="zh-CN" sz="3200" b="1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3495" y="3696"/>
              <a:ext cx="288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50000"/>
                </a:spcBef>
              </a:pPr>
              <a:r>
                <a:rPr lang="en-US" altLang="zh-CN" sz="3200" b="1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1056504" y="3690867"/>
            <a:ext cx="1684867" cy="1820333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2" name="Oval 12"/>
          <p:cNvSpPr>
            <a:spLocks noChangeArrowheads="1"/>
          </p:cNvSpPr>
          <p:nvPr/>
        </p:nvSpPr>
        <p:spPr bwMode="auto">
          <a:xfrm>
            <a:off x="4207867" y="3100317"/>
            <a:ext cx="3266016" cy="326601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/>
            <a:r>
              <a:rPr lang="en-US" altLang="zh-CN" sz="640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·</a:t>
            </a:r>
          </a:p>
        </p:txBody>
      </p:sp>
      <p:sp>
        <p:nvSpPr>
          <p:cNvPr id="83" name="Text Box 13"/>
          <p:cNvSpPr txBox="1">
            <a:spLocks noChangeArrowheads="1"/>
          </p:cNvSpPr>
          <p:nvPr/>
        </p:nvSpPr>
        <p:spPr bwMode="auto">
          <a:xfrm>
            <a:off x="5839817" y="4338567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</a:p>
        </p:txBody>
      </p:sp>
      <p:sp>
        <p:nvSpPr>
          <p:cNvPr id="84" name="未知"/>
          <p:cNvSpPr>
            <a:spLocks noChangeArrowheads="1"/>
          </p:cNvSpPr>
          <p:nvPr/>
        </p:nvSpPr>
        <p:spPr bwMode="auto">
          <a:xfrm rot="10800000">
            <a:off x="5839817" y="5625501"/>
            <a:ext cx="192617" cy="190500"/>
          </a:xfrm>
          <a:custGeom>
            <a:avLst/>
            <a:gdLst>
              <a:gd name="T0" fmla="*/ 0 w 91"/>
              <a:gd name="T1" fmla="*/ 0 h 90"/>
              <a:gd name="T2" fmla="*/ 0 w 91"/>
              <a:gd name="T3" fmla="*/ 2147483647 h 90"/>
              <a:gd name="T4" fmla="*/ 2147483647 w 91"/>
              <a:gd name="T5" fmla="*/ 2147483647 h 90"/>
              <a:gd name="T6" fmla="*/ 0 60000 65536"/>
              <a:gd name="T7" fmla="*/ 0 60000 65536"/>
              <a:gd name="T8" fmla="*/ 0 60000 65536"/>
              <a:gd name="T9" fmla="*/ 0 w 91"/>
              <a:gd name="T10" fmla="*/ 0 h 90"/>
              <a:gd name="T11" fmla="*/ 91 w 91"/>
              <a:gd name="T12" fmla="*/ 90 h 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90">
                <a:moveTo>
                  <a:pt x="0" y="0"/>
                </a:moveTo>
                <a:lnTo>
                  <a:pt x="0" y="90"/>
                </a:lnTo>
                <a:lnTo>
                  <a:pt x="91" y="90"/>
                </a:lnTo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5" name="Text Box 15"/>
          <p:cNvSpPr txBox="1">
            <a:spLocks noChangeArrowheads="1"/>
          </p:cNvSpPr>
          <p:nvPr/>
        </p:nvSpPr>
        <p:spPr bwMode="auto">
          <a:xfrm>
            <a:off x="4205750" y="5780017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86" name="Text Box 19"/>
          <p:cNvSpPr txBox="1">
            <a:spLocks noChangeArrowheads="1"/>
          </p:cNvSpPr>
          <p:nvPr/>
        </p:nvSpPr>
        <p:spPr bwMode="auto">
          <a:xfrm>
            <a:off x="5338167" y="5396900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E</a:t>
            </a:r>
          </a:p>
        </p:txBody>
      </p:sp>
      <p:sp>
        <p:nvSpPr>
          <p:cNvPr id="87" name="Line 20"/>
          <p:cNvSpPr>
            <a:spLocks noChangeShapeType="1"/>
          </p:cNvSpPr>
          <p:nvPr/>
        </p:nvSpPr>
        <p:spPr bwMode="auto">
          <a:xfrm>
            <a:off x="5837700" y="3091850"/>
            <a:ext cx="0" cy="32639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8" name="未知"/>
          <p:cNvSpPr>
            <a:spLocks noChangeArrowheads="1"/>
          </p:cNvSpPr>
          <p:nvPr/>
        </p:nvSpPr>
        <p:spPr bwMode="auto">
          <a:xfrm>
            <a:off x="4639667" y="4725917"/>
            <a:ext cx="1200149" cy="1090084"/>
          </a:xfrm>
          <a:custGeom>
            <a:avLst/>
            <a:gdLst>
              <a:gd name="T0" fmla="*/ 0 w 567"/>
              <a:gd name="T1" fmla="*/ 2147483647 h 515"/>
              <a:gd name="T2" fmla="*/ 2147483647 w 567"/>
              <a:gd name="T3" fmla="*/ 0 h 515"/>
              <a:gd name="T4" fmla="*/ 0 60000 65536"/>
              <a:gd name="T5" fmla="*/ 0 60000 65536"/>
              <a:gd name="T6" fmla="*/ 0 w 567"/>
              <a:gd name="T7" fmla="*/ 0 h 515"/>
              <a:gd name="T8" fmla="*/ 567 w 567"/>
              <a:gd name="T9" fmla="*/ 515 h 5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67" h="515">
                <a:moveTo>
                  <a:pt x="0" y="515"/>
                </a:moveTo>
                <a:lnTo>
                  <a:pt x="567" y="0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9" name="未知"/>
          <p:cNvSpPr>
            <a:spLocks noChangeArrowheads="1"/>
          </p:cNvSpPr>
          <p:nvPr/>
        </p:nvSpPr>
        <p:spPr bwMode="auto">
          <a:xfrm>
            <a:off x="5841934" y="4723800"/>
            <a:ext cx="1210733" cy="1117600"/>
          </a:xfrm>
          <a:custGeom>
            <a:avLst/>
            <a:gdLst>
              <a:gd name="T0" fmla="*/ 0 w 572"/>
              <a:gd name="T1" fmla="*/ 0 h 528"/>
              <a:gd name="T2" fmla="*/ 2147483647 w 572"/>
              <a:gd name="T3" fmla="*/ 2147483647 h 528"/>
              <a:gd name="T4" fmla="*/ 0 60000 65536"/>
              <a:gd name="T5" fmla="*/ 0 60000 65536"/>
              <a:gd name="T6" fmla="*/ 0 w 572"/>
              <a:gd name="T7" fmla="*/ 0 h 528"/>
              <a:gd name="T8" fmla="*/ 572 w 572"/>
              <a:gd name="T9" fmla="*/ 528 h 5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72" h="528">
                <a:moveTo>
                  <a:pt x="0" y="0"/>
                </a:moveTo>
                <a:lnTo>
                  <a:pt x="572" y="528"/>
                </a:ln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0" name="未知"/>
          <p:cNvSpPr>
            <a:spLocks noChangeArrowheads="1"/>
          </p:cNvSpPr>
          <p:nvPr/>
        </p:nvSpPr>
        <p:spPr bwMode="auto">
          <a:xfrm>
            <a:off x="4622733" y="5828701"/>
            <a:ext cx="2410883" cy="2116"/>
          </a:xfrm>
          <a:custGeom>
            <a:avLst/>
            <a:gdLst>
              <a:gd name="T0" fmla="*/ 0 w 1139"/>
              <a:gd name="T1" fmla="*/ 2147483647 h 1"/>
              <a:gd name="T2" fmla="*/ 2147483647 w 1139"/>
              <a:gd name="T3" fmla="*/ 0 h 1"/>
              <a:gd name="T4" fmla="*/ 0 60000 65536"/>
              <a:gd name="T5" fmla="*/ 0 60000 65536"/>
              <a:gd name="T6" fmla="*/ 0 w 1139"/>
              <a:gd name="T7" fmla="*/ 0 h 1"/>
              <a:gd name="T8" fmla="*/ 1139 w 1139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39" h="1">
                <a:moveTo>
                  <a:pt x="0" y="1"/>
                </a:moveTo>
                <a:lnTo>
                  <a:pt x="1139" y="0"/>
                </a:lnTo>
              </a:path>
            </a:pathLst>
          </a:cu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1" name="Text Box 17"/>
          <p:cNvSpPr txBox="1">
            <a:spLocks noChangeArrowheads="1"/>
          </p:cNvSpPr>
          <p:nvPr/>
        </p:nvSpPr>
        <p:spPr bwMode="auto">
          <a:xfrm>
            <a:off x="5526550" y="2662167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</a:p>
        </p:txBody>
      </p:sp>
      <p:sp>
        <p:nvSpPr>
          <p:cNvPr id="105" name="Text Box 16"/>
          <p:cNvSpPr txBox="1">
            <a:spLocks noChangeArrowheads="1"/>
          </p:cNvSpPr>
          <p:nvPr/>
        </p:nvSpPr>
        <p:spPr bwMode="auto">
          <a:xfrm>
            <a:off x="6948950" y="5710167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</a:p>
        </p:txBody>
      </p:sp>
      <p:sp>
        <p:nvSpPr>
          <p:cNvPr id="106" name="Text Box 18"/>
          <p:cNvSpPr txBox="1">
            <a:spLocks noChangeArrowheads="1"/>
          </p:cNvSpPr>
          <p:nvPr/>
        </p:nvSpPr>
        <p:spPr bwMode="auto">
          <a:xfrm>
            <a:off x="5674717" y="6457351"/>
            <a:ext cx="673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D</a:t>
            </a:r>
          </a:p>
        </p:txBody>
      </p:sp>
      <p:sp>
        <p:nvSpPr>
          <p:cNvPr id="107" name="文本框 106"/>
          <p:cNvSpPr txBox="1"/>
          <p:nvPr/>
        </p:nvSpPr>
        <p:spPr>
          <a:xfrm>
            <a:off x="8042817" y="3768314"/>
            <a:ext cx="3368299" cy="1140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lang="zh-CN" altLang="en-US" sz="2400" b="1" dirty="0">
                <a:cs typeface="+mn-ea"/>
                <a:sym typeface="+mn-lt"/>
              </a:rPr>
              <a:t>利用图形轴对称的性质，可以证明情况二成立</a:t>
            </a:r>
          </a:p>
        </p:txBody>
      </p:sp>
      <p:sp>
        <p:nvSpPr>
          <p:cNvPr id="33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9" grpId="0" animBg="1"/>
      <p:bldP spid="82" grpId="0" animBg="1"/>
      <p:bldP spid="83" grpId="0"/>
      <p:bldP spid="84" grpId="0" animBg="1"/>
      <p:bldP spid="85" grpId="0"/>
      <p:bldP spid="86" grpId="0"/>
      <p:bldP spid="87" grpId="0" animBg="1"/>
      <p:bldP spid="88" grpId="0" animBg="1"/>
      <p:bldP spid="89" grpId="0" animBg="1"/>
      <p:bldP spid="90" grpId="0" animBg="1"/>
      <p:bldP spid="91" grpId="0"/>
      <p:bldP spid="105" grpId="0"/>
      <p:bldP spid="106" grpId="0"/>
      <p:bldP spid="1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91497" y="1324339"/>
            <a:ext cx="10279703" cy="668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kumimoji="1" lang="zh-CN" altLang="en-US" sz="2800" dirty="0">
                <a:cs typeface="+mn-ea"/>
                <a:sym typeface="+mn-lt"/>
              </a:rPr>
              <a:t>    平分弦（不是直径）的直径垂直于弦</a:t>
            </a:r>
            <a:r>
              <a:rPr kumimoji="1" lang="en-US" altLang="zh-CN" sz="2800" dirty="0">
                <a:cs typeface="+mn-ea"/>
                <a:sym typeface="+mn-lt"/>
              </a:rPr>
              <a:t>,</a:t>
            </a:r>
            <a:r>
              <a:rPr kumimoji="1" lang="zh-CN" altLang="en-US" sz="2800" dirty="0">
                <a:cs typeface="+mn-ea"/>
                <a:sym typeface="+mn-lt"/>
              </a:rPr>
              <a:t>并且平分弦所对的两条弧</a:t>
            </a:r>
            <a:r>
              <a:rPr kumimoji="1" lang="en-US" altLang="zh-CN" sz="2800" dirty="0">
                <a:cs typeface="+mn-ea"/>
                <a:sym typeface="+mn-lt"/>
              </a:rPr>
              <a:t>.</a:t>
            </a:r>
            <a:endParaRPr lang="zh-CN" altLang="en-US" sz="2800" dirty="0">
              <a:cs typeface="+mn-ea"/>
              <a:sym typeface="+mn-lt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16835" y="3655046"/>
            <a:ext cx="9411415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90000"/>
              </a:lnSpc>
              <a:spcBef>
                <a:spcPct val="20000"/>
              </a:spcBef>
              <a:buClr>
                <a:srgbClr val="F900F9"/>
              </a:buClr>
              <a:buSzPct val="60000"/>
            </a:pPr>
            <a:r>
              <a:rPr lang="zh-CN" altLang="en-US" sz="2800" b="1" dirty="0">
                <a:latin typeface="+mn-lt"/>
                <a:ea typeface="+mn-ea"/>
                <a:cs typeface="+mn-ea"/>
                <a:sym typeface="+mn-lt"/>
              </a:rPr>
              <a:t>∵ ① </a:t>
            </a:r>
            <a:r>
              <a:rPr lang="en-US" altLang="zh-CN" sz="2800" b="1" dirty="0">
                <a:latin typeface="+mn-lt"/>
                <a:ea typeface="+mn-ea"/>
                <a:cs typeface="+mn-ea"/>
                <a:sym typeface="+mn-lt"/>
              </a:rPr>
              <a:t>CD</a:t>
            </a:r>
            <a:r>
              <a:rPr lang="zh-CN" altLang="en-US" sz="2800" b="1" dirty="0">
                <a:latin typeface="+mn-lt"/>
                <a:ea typeface="+mn-ea"/>
                <a:cs typeface="+mn-ea"/>
                <a:sym typeface="+mn-lt"/>
              </a:rPr>
              <a:t>是直径 ② </a:t>
            </a:r>
            <a:r>
              <a:rPr lang="en-US" altLang="zh-CN" sz="2800" b="1" dirty="0">
                <a:latin typeface="+mn-lt"/>
                <a:ea typeface="+mn-ea"/>
                <a:cs typeface="+mn-ea"/>
                <a:sym typeface="+mn-lt"/>
              </a:rPr>
              <a:t>AE=BE</a:t>
            </a:r>
            <a:r>
              <a:rPr lang="zh-CN" altLang="en-US" sz="2800" b="1" dirty="0">
                <a:latin typeface="+mn-lt"/>
                <a:ea typeface="+mn-ea"/>
                <a:cs typeface="+mn-ea"/>
                <a:sym typeface="+mn-lt"/>
              </a:rPr>
              <a:t>且</a:t>
            </a:r>
            <a:r>
              <a:rPr lang="en-US" altLang="zh-CN" sz="2800" b="1" dirty="0"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zh-CN" altLang="en-US" sz="2800" b="1" dirty="0">
                <a:latin typeface="+mn-lt"/>
                <a:ea typeface="+mn-ea"/>
                <a:cs typeface="+mn-ea"/>
                <a:sym typeface="+mn-lt"/>
              </a:rPr>
              <a:t>不是直径</a:t>
            </a:r>
          </a:p>
        </p:txBody>
      </p:sp>
      <p:sp>
        <p:nvSpPr>
          <p:cNvPr id="7" name="Text Box 53"/>
          <p:cNvSpPr txBox="1">
            <a:spLocks noChangeArrowheads="1"/>
          </p:cNvSpPr>
          <p:nvPr/>
        </p:nvSpPr>
        <p:spPr bwMode="auto">
          <a:xfrm>
            <a:off x="874185" y="2662659"/>
            <a:ext cx="41105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en-US" sz="2800" b="1" dirty="0">
                <a:latin typeface="+mn-lt"/>
                <a:ea typeface="+mn-ea"/>
                <a:cs typeface="+mn-ea"/>
                <a:sym typeface="+mn-lt"/>
              </a:rPr>
              <a:t>符号语言：</a:t>
            </a:r>
          </a:p>
        </p:txBody>
      </p:sp>
      <p:grpSp>
        <p:nvGrpSpPr>
          <p:cNvPr id="8" name="Group 2"/>
          <p:cNvGrpSpPr/>
          <p:nvPr/>
        </p:nvGrpSpPr>
        <p:grpSpPr bwMode="auto">
          <a:xfrm>
            <a:off x="734484" y="4133607"/>
            <a:ext cx="8534400" cy="857249"/>
            <a:chOff x="158" y="-600"/>
            <a:chExt cx="4032" cy="405"/>
          </a:xfrm>
        </p:grpSpPr>
        <p:grpSp>
          <p:nvGrpSpPr>
            <p:cNvPr id="9" name="Group 3"/>
            <p:cNvGrpSpPr/>
            <p:nvPr/>
          </p:nvGrpSpPr>
          <p:grpSpPr bwMode="auto">
            <a:xfrm>
              <a:off x="158" y="-600"/>
              <a:ext cx="4032" cy="405"/>
              <a:chOff x="158" y="-600"/>
              <a:chExt cx="4032" cy="405"/>
            </a:xfrm>
          </p:grpSpPr>
          <p:sp>
            <p:nvSpPr>
              <p:cNvPr id="13" name="Text Box 4"/>
              <p:cNvSpPr txBox="1">
                <a:spLocks noChangeArrowheads="1"/>
              </p:cNvSpPr>
              <p:nvPr/>
            </p:nvSpPr>
            <p:spPr bwMode="auto">
              <a:xfrm>
                <a:off x="158" y="-442"/>
                <a:ext cx="4032" cy="2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zh-CN" altLang="en-US" sz="2800" b="1" dirty="0">
                    <a:latin typeface="+mn-lt"/>
                    <a:ea typeface="+mn-ea"/>
                    <a:cs typeface="+mn-ea"/>
                    <a:sym typeface="+mn-lt"/>
                  </a:rPr>
                  <a:t>∴ ③ </a:t>
                </a:r>
                <a:r>
                  <a:rPr lang="en-US" altLang="zh-CN" sz="2800" b="1" dirty="0">
                    <a:latin typeface="+mn-lt"/>
                    <a:ea typeface="+mn-ea"/>
                    <a:cs typeface="+mn-ea"/>
                    <a:sym typeface="+mn-lt"/>
                  </a:rPr>
                  <a:t>CD⊥AB</a:t>
                </a:r>
                <a:r>
                  <a:rPr lang="zh-CN" altLang="en-US" sz="2800" b="1" dirty="0">
                    <a:latin typeface="+mn-lt"/>
                    <a:ea typeface="+mn-ea"/>
                    <a:cs typeface="+mn-ea"/>
                    <a:sym typeface="+mn-lt"/>
                  </a:rPr>
                  <a:t>， ④</a:t>
                </a:r>
                <a:r>
                  <a:rPr lang="en-US" altLang="zh-CN" sz="2800" b="1" dirty="0">
                    <a:latin typeface="+mn-lt"/>
                    <a:ea typeface="+mn-ea"/>
                    <a:cs typeface="+mn-ea"/>
                    <a:sym typeface="+mn-lt"/>
                  </a:rPr>
                  <a:t>AC=BC</a:t>
                </a:r>
                <a:r>
                  <a:rPr lang="zh-CN" altLang="en-US" sz="2800" b="1" dirty="0">
                    <a:latin typeface="+mn-lt"/>
                    <a:ea typeface="+mn-ea"/>
                    <a:cs typeface="+mn-ea"/>
                    <a:sym typeface="+mn-lt"/>
                  </a:rPr>
                  <a:t>，⑤</a:t>
                </a:r>
                <a:r>
                  <a:rPr lang="en-US" altLang="zh-CN" sz="2800" b="1" dirty="0">
                    <a:latin typeface="+mn-lt"/>
                    <a:ea typeface="+mn-ea"/>
                    <a:cs typeface="+mn-ea"/>
                    <a:sym typeface="+mn-lt"/>
                  </a:rPr>
                  <a:t>AD=BD.</a:t>
                </a:r>
                <a:endParaRPr lang="en-US" altLang="zh-CN" sz="2000" b="1" dirty="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grpSp>
            <p:nvGrpSpPr>
              <p:cNvPr id="14" name="Group 11"/>
              <p:cNvGrpSpPr/>
              <p:nvPr/>
            </p:nvGrpSpPr>
            <p:grpSpPr bwMode="auto">
              <a:xfrm>
                <a:off x="2544" y="-600"/>
                <a:ext cx="673" cy="281"/>
                <a:chOff x="-336" y="-1117"/>
                <a:chExt cx="673" cy="281"/>
              </a:xfrm>
            </p:grpSpPr>
            <p:sp>
              <p:nvSpPr>
                <p:cNvPr id="1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-336" y="-1117"/>
                  <a:ext cx="344" cy="2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>
                    <a:spcBef>
                      <a:spcPct val="50000"/>
                    </a:spcBef>
                  </a:pPr>
                  <a:r>
                    <a:rPr lang="zh-CN" altLang="en-US" sz="3200" b="1" dirty="0">
                      <a:latin typeface="+mn-lt"/>
                      <a:ea typeface="+mn-ea"/>
                      <a:cs typeface="+mn-ea"/>
                      <a:sym typeface="+mn-lt"/>
                    </a:rPr>
                    <a:t>⌒</a:t>
                  </a:r>
                </a:p>
              </p:txBody>
            </p:sp>
            <p:sp>
              <p:nvSpPr>
                <p:cNvPr id="1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-7" y="-1112"/>
                  <a:ext cx="344" cy="2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>
                    <a:spcBef>
                      <a:spcPct val="50000"/>
                    </a:spcBef>
                  </a:pPr>
                  <a:r>
                    <a:rPr lang="zh-CN" altLang="en-US" sz="3200" b="1" dirty="0">
                      <a:latin typeface="+mn-lt"/>
                      <a:ea typeface="+mn-ea"/>
                      <a:cs typeface="+mn-ea"/>
                      <a:sym typeface="+mn-lt"/>
                    </a:rPr>
                    <a:t>⌒</a:t>
                  </a:r>
                </a:p>
              </p:txBody>
            </p:sp>
          </p:grpSp>
        </p:grpSp>
        <p:grpSp>
          <p:nvGrpSpPr>
            <p:cNvPr id="10" name="Group 16"/>
            <p:cNvGrpSpPr/>
            <p:nvPr/>
          </p:nvGrpSpPr>
          <p:grpSpPr bwMode="auto">
            <a:xfrm>
              <a:off x="1632" y="-599"/>
              <a:ext cx="660" cy="277"/>
              <a:chOff x="-1226" y="-802"/>
              <a:chExt cx="660" cy="277"/>
            </a:xfrm>
          </p:grpSpPr>
          <p:sp>
            <p:nvSpPr>
              <p:cNvPr id="11" name="Text Box 17"/>
              <p:cNvSpPr txBox="1">
                <a:spLocks noChangeArrowheads="1"/>
              </p:cNvSpPr>
              <p:nvPr/>
            </p:nvSpPr>
            <p:spPr bwMode="auto">
              <a:xfrm>
                <a:off x="-1226" y="-802"/>
                <a:ext cx="344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zh-CN" altLang="en-US" sz="3200" b="1" dirty="0">
                    <a:latin typeface="+mn-lt"/>
                    <a:ea typeface="+mn-ea"/>
                    <a:cs typeface="+mn-ea"/>
                    <a:sym typeface="+mn-lt"/>
                  </a:rPr>
                  <a:t>⌒</a:t>
                </a: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/>
            </p:nvSpPr>
            <p:spPr bwMode="auto">
              <a:xfrm>
                <a:off x="-910" y="-801"/>
                <a:ext cx="344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zh-CN" altLang="en-US" sz="3200" b="1" dirty="0">
                    <a:latin typeface="+mn-lt"/>
                    <a:ea typeface="+mn-ea"/>
                    <a:cs typeface="+mn-ea"/>
                    <a:sym typeface="+mn-lt"/>
                  </a:rPr>
                  <a:t>⌒</a:t>
                </a:r>
              </a:p>
            </p:txBody>
          </p:sp>
        </p:grpSp>
      </p:grpSp>
      <p:grpSp>
        <p:nvGrpSpPr>
          <p:cNvPr id="17" name="Group 10"/>
          <p:cNvGrpSpPr/>
          <p:nvPr/>
        </p:nvGrpSpPr>
        <p:grpSpPr bwMode="auto">
          <a:xfrm>
            <a:off x="8534400" y="2062998"/>
            <a:ext cx="3048000" cy="4241800"/>
            <a:chOff x="2352" y="2304"/>
            <a:chExt cx="1440" cy="2004"/>
          </a:xfrm>
        </p:grpSpPr>
        <p:grpSp>
          <p:nvGrpSpPr>
            <p:cNvPr id="18" name="Group 11"/>
            <p:cNvGrpSpPr/>
            <p:nvPr/>
          </p:nvGrpSpPr>
          <p:grpSpPr bwMode="auto">
            <a:xfrm>
              <a:off x="2352" y="2544"/>
              <a:ext cx="1440" cy="1488"/>
              <a:chOff x="336" y="2688"/>
              <a:chExt cx="1440" cy="1440"/>
            </a:xfrm>
          </p:grpSpPr>
          <p:sp>
            <p:nvSpPr>
              <p:cNvPr id="22" name="Oval 12"/>
              <p:cNvSpPr>
                <a:spLocks noChangeArrowheads="1"/>
              </p:cNvSpPr>
              <p:nvPr/>
            </p:nvSpPr>
            <p:spPr bwMode="auto">
              <a:xfrm>
                <a:off x="336" y="2688"/>
                <a:ext cx="1440" cy="1440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3" name="Text Box 13"/>
              <p:cNvSpPr txBox="1">
                <a:spLocks noChangeArrowheads="1"/>
              </p:cNvSpPr>
              <p:nvPr/>
            </p:nvSpPr>
            <p:spPr bwMode="auto">
              <a:xfrm>
                <a:off x="1056" y="3168"/>
                <a:ext cx="336" cy="2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>
                  <a:spcBef>
                    <a:spcPct val="50000"/>
                  </a:spcBef>
                </a:pPr>
                <a:r>
                  <a:rPr lang="en-US" altLang="zh-CN" sz="3200" b="1" i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O</a:t>
                </a:r>
              </a:p>
            </p:txBody>
          </p:sp>
          <p:sp>
            <p:nvSpPr>
              <p:cNvPr id="24" name="Oval 14"/>
              <p:cNvSpPr>
                <a:spLocks noChangeArrowheads="1"/>
              </p:cNvSpPr>
              <p:nvPr/>
            </p:nvSpPr>
            <p:spPr bwMode="auto">
              <a:xfrm>
                <a:off x="1056" y="3360"/>
                <a:ext cx="48" cy="91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3094" y="2544"/>
              <a:ext cx="0" cy="1488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3072" y="2304"/>
              <a:ext cx="288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50000"/>
                </a:spcBef>
              </a:pPr>
              <a:r>
                <a:rPr lang="en-US" altLang="zh-CN" sz="3200" b="1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2976" y="4032"/>
              <a:ext cx="432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50000"/>
                </a:spcBef>
              </a:pPr>
              <a:r>
                <a:rPr lang="en-US" altLang="zh-CN" sz="3200" b="1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D</a:t>
              </a:r>
            </a:p>
          </p:txBody>
        </p:sp>
      </p:grpSp>
      <p:grpSp>
        <p:nvGrpSpPr>
          <p:cNvPr id="25" name="Group 18"/>
          <p:cNvGrpSpPr/>
          <p:nvPr/>
        </p:nvGrpSpPr>
        <p:grpSpPr bwMode="auto">
          <a:xfrm>
            <a:off x="8331200" y="4876803"/>
            <a:ext cx="3454400" cy="685800"/>
            <a:chOff x="2256" y="3648"/>
            <a:chExt cx="1632" cy="324"/>
          </a:xfrm>
        </p:grpSpPr>
        <p:sp>
          <p:nvSpPr>
            <p:cNvPr id="26" name="Text Box 19"/>
            <p:cNvSpPr txBox="1">
              <a:spLocks noChangeArrowheads="1"/>
            </p:cNvSpPr>
            <p:nvPr/>
          </p:nvSpPr>
          <p:spPr bwMode="auto">
            <a:xfrm>
              <a:off x="2256" y="3696"/>
              <a:ext cx="432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50000"/>
                </a:spcBef>
              </a:pPr>
              <a:r>
                <a:rPr lang="en-US" altLang="zh-CN" sz="3200" b="1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27" name="Text Box 20"/>
            <p:cNvSpPr txBox="1">
              <a:spLocks noChangeArrowheads="1"/>
            </p:cNvSpPr>
            <p:nvPr/>
          </p:nvSpPr>
          <p:spPr bwMode="auto">
            <a:xfrm>
              <a:off x="3600" y="3648"/>
              <a:ext cx="288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50000"/>
                </a:spcBef>
              </a:pPr>
              <a:r>
                <a:rPr lang="en-US" altLang="zh-CN" sz="3200" b="1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28" name="Line 21"/>
            <p:cNvSpPr>
              <a:spLocks noChangeShapeType="1"/>
            </p:cNvSpPr>
            <p:nvPr/>
          </p:nvSpPr>
          <p:spPr bwMode="auto">
            <a:xfrm>
              <a:off x="2496" y="3744"/>
              <a:ext cx="1152" cy="0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9613900" y="4965701"/>
            <a:ext cx="914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3200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E</a:t>
            </a:r>
          </a:p>
        </p:txBody>
      </p:sp>
      <p:sp>
        <p:nvSpPr>
          <p:cNvPr id="30" name="TextBox 6"/>
          <p:cNvSpPr txBox="1"/>
          <p:nvPr/>
        </p:nvSpPr>
        <p:spPr>
          <a:xfrm>
            <a:off x="1120844" y="502151"/>
            <a:ext cx="85946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垂径定理的推论（*）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825578" y="1487636"/>
            <a:ext cx="10984131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2400" dirty="0">
                <a:cs typeface="+mn-ea"/>
                <a:sym typeface="+mn-lt"/>
              </a:rPr>
              <a:t>     1400</a:t>
            </a:r>
            <a:r>
              <a:rPr lang="zh-CN" altLang="en-US" sz="2400" dirty="0">
                <a:cs typeface="+mn-ea"/>
                <a:sym typeface="+mn-lt"/>
              </a:rPr>
              <a:t>多年前</a:t>
            </a:r>
            <a:r>
              <a:rPr lang="en-US" altLang="zh-CN" sz="2400" dirty="0">
                <a:cs typeface="+mn-ea"/>
                <a:sym typeface="+mn-lt"/>
              </a:rPr>
              <a:t>,</a:t>
            </a:r>
            <a:r>
              <a:rPr lang="zh-CN" altLang="en-US" sz="2400" dirty="0">
                <a:cs typeface="+mn-ea"/>
                <a:sym typeface="+mn-lt"/>
              </a:rPr>
              <a:t>我国隋朝建的赵州石拱桥</a:t>
            </a:r>
            <a:r>
              <a:rPr lang="en-US" altLang="zh-CN" sz="2400" dirty="0">
                <a:cs typeface="+mn-ea"/>
                <a:sym typeface="+mn-lt"/>
              </a:rPr>
              <a:t>(</a:t>
            </a:r>
            <a:r>
              <a:rPr lang="zh-CN" altLang="en-US" sz="2400" dirty="0">
                <a:cs typeface="+mn-ea"/>
                <a:sym typeface="+mn-lt"/>
              </a:rPr>
              <a:t>如图</a:t>
            </a:r>
            <a:r>
              <a:rPr lang="en-US" altLang="zh-CN" sz="2400" dirty="0">
                <a:cs typeface="+mn-ea"/>
                <a:sym typeface="+mn-lt"/>
              </a:rPr>
              <a:t>)</a:t>
            </a:r>
            <a:r>
              <a:rPr lang="zh-CN" altLang="en-US" sz="2400" dirty="0">
                <a:cs typeface="+mn-ea"/>
                <a:sym typeface="+mn-lt"/>
              </a:rPr>
              <a:t>的桥拱是圆弧形</a:t>
            </a:r>
            <a:r>
              <a:rPr lang="en-US" altLang="zh-CN" sz="2400" dirty="0">
                <a:cs typeface="+mn-ea"/>
                <a:sym typeface="+mn-lt"/>
              </a:rPr>
              <a:t>,</a:t>
            </a:r>
            <a:r>
              <a:rPr lang="zh-CN" altLang="en-US" sz="2400" dirty="0">
                <a:cs typeface="+mn-ea"/>
                <a:sym typeface="+mn-lt"/>
              </a:rPr>
              <a:t>它的跨度</a:t>
            </a:r>
            <a:r>
              <a:rPr lang="en-US" altLang="zh-CN" sz="2400" dirty="0">
                <a:cs typeface="+mn-ea"/>
                <a:sym typeface="+mn-lt"/>
              </a:rPr>
              <a:t>(</a:t>
            </a:r>
            <a:r>
              <a:rPr lang="zh-CN" altLang="en-US" sz="2400" dirty="0">
                <a:cs typeface="+mn-ea"/>
                <a:sym typeface="+mn-lt"/>
              </a:rPr>
              <a:t>弧所对是弦的长</a:t>
            </a:r>
            <a:r>
              <a:rPr lang="en-US" altLang="zh-CN" sz="2400" dirty="0">
                <a:cs typeface="+mn-ea"/>
                <a:sym typeface="+mn-lt"/>
              </a:rPr>
              <a:t>)</a:t>
            </a:r>
            <a:r>
              <a:rPr lang="zh-CN" altLang="en-US" sz="2400" dirty="0">
                <a:cs typeface="+mn-ea"/>
                <a:sym typeface="+mn-lt"/>
              </a:rPr>
              <a:t>为 </a:t>
            </a:r>
            <a:r>
              <a:rPr lang="en-US" altLang="zh-CN" sz="2400" dirty="0">
                <a:cs typeface="+mn-ea"/>
                <a:sym typeface="+mn-lt"/>
              </a:rPr>
              <a:t>37.4 m,</a:t>
            </a:r>
            <a:r>
              <a:rPr lang="zh-CN" altLang="en-US" sz="2400" dirty="0">
                <a:cs typeface="+mn-ea"/>
                <a:sym typeface="+mn-lt"/>
              </a:rPr>
              <a:t>拱高为</a:t>
            </a:r>
            <a:r>
              <a:rPr lang="en-US" altLang="zh-CN" sz="2400" dirty="0">
                <a:cs typeface="+mn-ea"/>
                <a:sym typeface="+mn-lt"/>
              </a:rPr>
              <a:t>7.2m,</a:t>
            </a:r>
            <a:r>
              <a:rPr lang="zh-CN" altLang="en-US" sz="2400" dirty="0">
                <a:cs typeface="+mn-ea"/>
                <a:sym typeface="+mn-lt"/>
              </a:rPr>
              <a:t>求桥拱的半径</a:t>
            </a:r>
            <a:r>
              <a:rPr lang="en-US" altLang="zh-CN" sz="2400" dirty="0">
                <a:cs typeface="+mn-ea"/>
                <a:sym typeface="+mn-lt"/>
              </a:rPr>
              <a:t>(</a:t>
            </a:r>
            <a:r>
              <a:rPr lang="zh-CN" altLang="en-US" sz="2400" dirty="0">
                <a:cs typeface="+mn-ea"/>
                <a:sym typeface="+mn-lt"/>
              </a:rPr>
              <a:t>精确到</a:t>
            </a:r>
            <a:r>
              <a:rPr lang="en-US" altLang="zh-CN" sz="2400" dirty="0">
                <a:cs typeface="+mn-ea"/>
                <a:sym typeface="+mn-lt"/>
              </a:rPr>
              <a:t>0.1m).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27178" y="3429000"/>
            <a:ext cx="5270423" cy="1618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2665" b="1" dirty="0">
                <a:cs typeface="+mn-ea"/>
                <a:sym typeface="+mn-lt"/>
              </a:rPr>
              <a:t>【</a:t>
            </a:r>
            <a:r>
              <a:rPr lang="zh-CN" altLang="en-US" sz="2665" b="1" dirty="0">
                <a:cs typeface="+mn-ea"/>
                <a:sym typeface="+mn-lt"/>
              </a:rPr>
              <a:t>解题关键</a:t>
            </a:r>
            <a:r>
              <a:rPr lang="en-US" altLang="zh-CN" sz="2665" b="1" dirty="0">
                <a:cs typeface="+mn-ea"/>
                <a:sym typeface="+mn-lt"/>
              </a:rPr>
              <a:t>】</a:t>
            </a:r>
          </a:p>
          <a:p>
            <a:pPr defTabSz="914400">
              <a:lnSpc>
                <a:spcPct val="200000"/>
              </a:lnSpc>
            </a:pPr>
            <a:r>
              <a:rPr lang="zh-CN" altLang="en-US" sz="2665" b="1" dirty="0">
                <a:cs typeface="+mn-ea"/>
                <a:sym typeface="+mn-lt"/>
              </a:rPr>
              <a:t>将实际问题转化为几何问题</a:t>
            </a:r>
            <a:r>
              <a:rPr lang="zh-CN" altLang="en-US" b="1" dirty="0">
                <a:cs typeface="+mn-ea"/>
                <a:sym typeface="+mn-lt"/>
              </a:rPr>
              <a:t>。</a:t>
            </a:r>
          </a:p>
        </p:txBody>
      </p:sp>
      <p:sp>
        <p:nvSpPr>
          <p:cNvPr id="9" name="TextBox 6"/>
          <p:cNvSpPr txBox="1"/>
          <p:nvPr/>
        </p:nvSpPr>
        <p:spPr>
          <a:xfrm>
            <a:off x="1120844" y="502151"/>
            <a:ext cx="859465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E48312"/>
                </a:solidFill>
                <a:cs typeface="+mn-ea"/>
                <a:sym typeface="+mn-lt"/>
              </a:rPr>
              <a:t>情景思考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778" y="2905740"/>
            <a:ext cx="3874616" cy="2904510"/>
          </a:xfrm>
          <a:prstGeom prst="round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橙色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lw1a42o5">
      <a:majorFont>
        <a:latin typeface="阿里巴巴普惠体 R"/>
        <a:ea typeface="思源黑体 CN Regular"/>
        <a:cs typeface=""/>
      </a:majorFont>
      <a:minorFont>
        <a:latin typeface="阿里巴巴普惠体 R"/>
        <a:ea typeface="思源黑体 CN Regular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阿里巴巴普惠体 R"/>
        <a:font script="Hebr" typeface="阿里巴巴普惠体 R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阿里巴巴普惠体 R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阿里巴巴普惠体 R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阿里巴巴普惠体 R"/>
        <a:ea typeface=""/>
        <a:cs typeface=""/>
        <a:font script="Jpan" typeface="ＭＳ Ｐゴシック"/>
        <a:font script="Hang" typeface="맑은 고딕"/>
        <a:font script="Hans" typeface="阿里巴巴普惠体 R"/>
        <a:font script="Hant" typeface="新細明體"/>
        <a:font script="Arab" typeface="阿里巴巴普惠体 R"/>
        <a:font script="Hebr" typeface="阿里巴巴普惠体 R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阿里巴巴普惠体 R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1756</Words>
  <Application>Microsoft Office PowerPoint</Application>
  <PresentationFormat>宽屏</PresentationFormat>
  <Paragraphs>266</Paragraphs>
  <Slides>21</Slides>
  <Notes>21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7" baseType="lpstr">
      <vt:lpstr>阿里巴巴普惠体 R</vt:lpstr>
      <vt:lpstr>思源黑体 CN Light</vt:lpstr>
      <vt:lpstr>Arial</vt:lpstr>
      <vt:lpstr>Cambria Math</vt:lpstr>
      <vt:lpstr>办公资源网：www.bangongziyuan.com</vt:lpstr>
      <vt:lpstr>Microsoft 公式 3.0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5</cp:revision>
  <dcterms:created xsi:type="dcterms:W3CDTF">2020-04-09T07:10:00Z</dcterms:created>
  <dcterms:modified xsi:type="dcterms:W3CDTF">2021-01-09T09:45:18Z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