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6" r:id="rId2"/>
    <p:sldId id="278" r:id="rId3"/>
    <p:sldId id="456" r:id="rId4"/>
    <p:sldId id="517" r:id="rId5"/>
    <p:sldId id="518" r:id="rId6"/>
    <p:sldId id="519" r:id="rId7"/>
    <p:sldId id="533" r:id="rId8"/>
    <p:sldId id="539" r:id="rId9"/>
    <p:sldId id="534" r:id="rId10"/>
    <p:sldId id="535" r:id="rId11"/>
    <p:sldId id="540" r:id="rId12"/>
    <p:sldId id="541" r:id="rId13"/>
    <p:sldId id="287" r:id="rId14"/>
    <p:sldId id="27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阿里巴巴普惠体 R" panose="00020600040101010101" pitchFamily="18" charset="-122"/>
              </a:rPr>
              <a:t>2021/1/9</a:t>
            </a:fld>
            <a:endParaRPr lang="zh-CN" altLang="en-US">
              <a:latin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阿里巴巴普惠体 R" panose="00020600040101010101" pitchFamily="18" charset="-122"/>
              </a:rPr>
              <a:t>‹#›</a:t>
            </a:fld>
            <a:endParaRPr lang="zh-CN" altLang="en-US">
              <a:latin typeface="阿里巴巴普惠体 R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B0F47CD-9BF4-43EF-BE11-4823443C986F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03D779D-B531-4532-8679-22D1A185B89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779D-B531-4532-8679-22D1A185B89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881581" y="-724197"/>
            <a:ext cx="5299308" cy="5299308"/>
          </a:xfrm>
          <a:custGeom>
            <a:avLst/>
            <a:gdLst>
              <a:gd name="connsiteX0" fmla="*/ 2649654 w 5299308"/>
              <a:gd name="connsiteY0" fmla="*/ 0 h 5299308"/>
              <a:gd name="connsiteX1" fmla="*/ 5299308 w 5299308"/>
              <a:gd name="connsiteY1" fmla="*/ 2649654 h 5299308"/>
              <a:gd name="connsiteX2" fmla="*/ 2649654 w 5299308"/>
              <a:gd name="connsiteY2" fmla="*/ 5299308 h 5299308"/>
              <a:gd name="connsiteX3" fmla="*/ 0 w 5299308"/>
              <a:gd name="connsiteY3" fmla="*/ 2649654 h 5299308"/>
              <a:gd name="connsiteX4" fmla="*/ 2649654 w 5299308"/>
              <a:gd name="connsiteY4" fmla="*/ 0 h 529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9308" h="5299308">
                <a:moveTo>
                  <a:pt x="2649654" y="0"/>
                </a:moveTo>
                <a:cubicBezTo>
                  <a:pt x="4113017" y="0"/>
                  <a:pt x="5299308" y="1186291"/>
                  <a:pt x="5299308" y="2649654"/>
                </a:cubicBezTo>
                <a:cubicBezTo>
                  <a:pt x="5299308" y="4113017"/>
                  <a:pt x="4113017" y="5299308"/>
                  <a:pt x="2649654" y="5299308"/>
                </a:cubicBezTo>
                <a:cubicBezTo>
                  <a:pt x="1186291" y="5299308"/>
                  <a:pt x="0" y="4113017"/>
                  <a:pt x="0" y="2649654"/>
                </a:cubicBezTo>
                <a:cubicBezTo>
                  <a:pt x="0" y="1186291"/>
                  <a:pt x="1186291" y="0"/>
                  <a:pt x="2649654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>
                <a:solidFill>
                  <a:schemeClr val="lt1"/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329194" y="3816378"/>
            <a:ext cx="2666998" cy="2666998"/>
          </a:xfrm>
          <a:custGeom>
            <a:avLst/>
            <a:gdLst>
              <a:gd name="connsiteX0" fmla="*/ 1333499 w 2666998"/>
              <a:gd name="connsiteY0" fmla="*/ 0 h 2666998"/>
              <a:gd name="connsiteX1" fmla="*/ 2666998 w 2666998"/>
              <a:gd name="connsiteY1" fmla="*/ 1333499 h 2666998"/>
              <a:gd name="connsiteX2" fmla="*/ 1333499 w 2666998"/>
              <a:gd name="connsiteY2" fmla="*/ 2666998 h 2666998"/>
              <a:gd name="connsiteX3" fmla="*/ 0 w 2666998"/>
              <a:gd name="connsiteY3" fmla="*/ 1333499 h 2666998"/>
              <a:gd name="connsiteX4" fmla="*/ 1333499 w 2666998"/>
              <a:gd name="connsiteY4" fmla="*/ 0 h 266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6998" h="2666998">
                <a:moveTo>
                  <a:pt x="1333499" y="0"/>
                </a:moveTo>
                <a:cubicBezTo>
                  <a:pt x="2069970" y="0"/>
                  <a:pt x="2666998" y="597028"/>
                  <a:pt x="2666998" y="1333499"/>
                </a:cubicBezTo>
                <a:cubicBezTo>
                  <a:pt x="2666998" y="2069970"/>
                  <a:pt x="2069970" y="2666998"/>
                  <a:pt x="1333499" y="2666998"/>
                </a:cubicBezTo>
                <a:cubicBezTo>
                  <a:pt x="597028" y="2666998"/>
                  <a:pt x="0" y="2069970"/>
                  <a:pt x="0" y="1333499"/>
                </a:cubicBezTo>
                <a:cubicBezTo>
                  <a:pt x="0" y="597028"/>
                  <a:pt x="597028" y="0"/>
                  <a:pt x="1333499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>
                <a:solidFill>
                  <a:schemeClr val="lt1"/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32D9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+mn-ea"/>
                <a:cs typeface="+mn-cs"/>
              </a:endParaRPr>
            </a:p>
          </p:txBody>
        </p:sp>
        <p:sp>
          <p:nvSpPr>
            <p:cNvPr id="1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32D9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+mn-ea"/>
                <a:cs typeface="+mn-cs"/>
              </a:endParaRPr>
            </a:p>
          </p:txBody>
        </p:sp>
        <p:sp>
          <p:nvSpPr>
            <p:cNvPr id="1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32D9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-1398815" y="-909119"/>
            <a:ext cx="6803167" cy="7082704"/>
          </a:xfrm>
          <a:custGeom>
            <a:avLst/>
            <a:gdLst>
              <a:gd name="connsiteX0" fmla="*/ 3467100 w 8156184"/>
              <a:gd name="connsiteY0" fmla="*/ 0 h 8491316"/>
              <a:gd name="connsiteX1" fmla="*/ 6934200 w 8156184"/>
              <a:gd name="connsiteY1" fmla="*/ 3467100 h 8491316"/>
              <a:gd name="connsiteX2" fmla="*/ 6661738 w 8156184"/>
              <a:gd name="connsiteY2" fmla="*/ 4816652 h 8491316"/>
              <a:gd name="connsiteX3" fmla="*/ 6535134 w 8156184"/>
              <a:gd name="connsiteY3" fmla="*/ 5079467 h 8491316"/>
              <a:gd name="connsiteX4" fmla="*/ 6622707 w 8156184"/>
              <a:gd name="connsiteY4" fmla="*/ 5083889 h 8491316"/>
              <a:gd name="connsiteX5" fmla="*/ 8156184 w 8156184"/>
              <a:gd name="connsiteY5" fmla="*/ 6783193 h 8491316"/>
              <a:gd name="connsiteX6" fmla="*/ 6448061 w 8156184"/>
              <a:gd name="connsiteY6" fmla="*/ 8491316 h 8491316"/>
              <a:gd name="connsiteX7" fmla="*/ 4739938 w 8156184"/>
              <a:gd name="connsiteY7" fmla="*/ 6783193 h 8491316"/>
              <a:gd name="connsiteX8" fmla="*/ 4744742 w 8156184"/>
              <a:gd name="connsiteY8" fmla="*/ 6688058 h 8491316"/>
              <a:gd name="connsiteX9" fmla="*/ 4498110 w 8156184"/>
              <a:gd name="connsiteY9" fmla="*/ 6778326 h 8491316"/>
              <a:gd name="connsiteX10" fmla="*/ 3467100 w 8156184"/>
              <a:gd name="connsiteY10" fmla="*/ 6934200 h 8491316"/>
              <a:gd name="connsiteX11" fmla="*/ 0 w 8156184"/>
              <a:gd name="connsiteY11" fmla="*/ 3467100 h 8491316"/>
              <a:gd name="connsiteX12" fmla="*/ 3467100 w 8156184"/>
              <a:gd name="connsiteY12" fmla="*/ 0 h 849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56184" h="8491316">
                <a:moveTo>
                  <a:pt x="3467100" y="0"/>
                </a:moveTo>
                <a:cubicBezTo>
                  <a:pt x="5381926" y="0"/>
                  <a:pt x="6934200" y="1552274"/>
                  <a:pt x="6934200" y="3467100"/>
                </a:cubicBezTo>
                <a:cubicBezTo>
                  <a:pt x="6934200" y="3945807"/>
                  <a:pt x="6837183" y="4401854"/>
                  <a:pt x="6661738" y="4816652"/>
                </a:cubicBezTo>
                <a:lnTo>
                  <a:pt x="6535134" y="5079467"/>
                </a:lnTo>
                <a:lnTo>
                  <a:pt x="6622707" y="5083889"/>
                </a:lnTo>
                <a:cubicBezTo>
                  <a:pt x="7484038" y="5171362"/>
                  <a:pt x="8156184" y="5898784"/>
                  <a:pt x="8156184" y="6783193"/>
                </a:cubicBezTo>
                <a:cubicBezTo>
                  <a:pt x="8156184" y="7726563"/>
                  <a:pt x="7391431" y="8491316"/>
                  <a:pt x="6448061" y="8491316"/>
                </a:cubicBezTo>
                <a:cubicBezTo>
                  <a:pt x="5504691" y="8491316"/>
                  <a:pt x="4739938" y="7726563"/>
                  <a:pt x="4739938" y="6783193"/>
                </a:cubicBezTo>
                <a:lnTo>
                  <a:pt x="4744742" y="6688058"/>
                </a:lnTo>
                <a:lnTo>
                  <a:pt x="4498110" y="6778326"/>
                </a:lnTo>
                <a:cubicBezTo>
                  <a:pt x="4172414" y="6879628"/>
                  <a:pt x="3826130" y="6934200"/>
                  <a:pt x="3467100" y="6934200"/>
                </a:cubicBezTo>
                <a:cubicBezTo>
                  <a:pt x="1552274" y="6934200"/>
                  <a:pt x="0" y="5381926"/>
                  <a:pt x="0" y="3467100"/>
                </a:cubicBezTo>
                <a:cubicBezTo>
                  <a:pt x="0" y="1552274"/>
                  <a:pt x="1552274" y="0"/>
                  <a:pt x="346710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01911" y="6195141"/>
            <a:ext cx="1325718" cy="1325718"/>
            <a:chOff x="4019550" y="500204"/>
            <a:chExt cx="1562100" cy="1562100"/>
          </a:xfrm>
        </p:grpSpPr>
        <p:sp>
          <p:nvSpPr>
            <p:cNvPr id="14" name="Oval 13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168018" y="-298137"/>
            <a:ext cx="1036438" cy="1036438"/>
            <a:chOff x="4019550" y="500204"/>
            <a:chExt cx="1562100" cy="1562100"/>
          </a:xfrm>
        </p:grpSpPr>
        <p:sp>
          <p:nvSpPr>
            <p:cNvPr id="18" name="Oval 1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-488950" y="0"/>
            <a:ext cx="4419600" cy="4419600"/>
          </a:xfrm>
        </p:spPr>
      </p:pic>
      <p:pic>
        <p:nvPicPr>
          <p:cNvPr id="21" name="图片占位符 20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7" r="16927"/>
          <a:stretch>
            <a:fillRect/>
          </a:stretch>
        </p:blipFill>
        <p:spPr>
          <a:xfrm>
            <a:off x="2917825" y="3684588"/>
            <a:ext cx="2224088" cy="2224087"/>
          </a:xfrm>
        </p:spPr>
      </p:pic>
      <p:sp>
        <p:nvSpPr>
          <p:cNvPr id="22" name="矩形: 圆角 21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32D9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矩形: 圆角 22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334965" y="2540687"/>
            <a:ext cx="6447130" cy="1197745"/>
            <a:chOff x="1213147" y="2870887"/>
            <a:chExt cx="6447130" cy="1197745"/>
          </a:xfrm>
        </p:grpSpPr>
        <p:sp>
          <p:nvSpPr>
            <p:cNvPr id="31" name="矩形 30"/>
            <p:cNvSpPr/>
            <p:nvPr/>
          </p:nvSpPr>
          <p:spPr bwMode="auto">
            <a:xfrm>
              <a:off x="1213147" y="2870887"/>
              <a:ext cx="642789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3200" b="1" kern="100" dirty="0">
                  <a:cs typeface="+mn-ea"/>
                  <a:sym typeface="+mn-lt"/>
                </a:rPr>
                <a:t>专题</a:t>
              </a:r>
              <a:r>
                <a:rPr lang="en-US" altLang="zh-CN" sz="3200" b="1" kern="100" dirty="0">
                  <a:cs typeface="+mn-ea"/>
                  <a:sym typeface="+mn-lt"/>
                </a:rPr>
                <a:t>24.2.2 </a:t>
              </a:r>
              <a:r>
                <a:rPr lang="zh-CN" altLang="en-US" sz="3200" b="1" kern="100" dirty="0">
                  <a:cs typeface="+mn-ea"/>
                  <a:sym typeface="+mn-lt"/>
                </a:rPr>
                <a:t>直线和圆的位置关系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1213147" y="3577843"/>
              <a:ext cx="632834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4" name="矩形 33"/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4" grpId="0"/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1313029" y="317114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9923" y="1355421"/>
            <a:ext cx="10336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．过圆外一点可以作圆的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条切线；过圆上一点可以作圆的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条切线；过圆内一点的圆的切线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7" name="椭圆 6"/>
          <p:cNvSpPr/>
          <p:nvPr/>
        </p:nvSpPr>
        <p:spPr>
          <a:xfrm>
            <a:off x="1010193" y="3429000"/>
            <a:ext cx="1863635" cy="1863635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143833" y="3153216"/>
            <a:ext cx="3346419" cy="92188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363775" y="3784932"/>
            <a:ext cx="3128344" cy="21214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4191787" y="3936274"/>
            <a:ext cx="60959" cy="6095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027748" y="3301275"/>
            <a:ext cx="1863635" cy="1863635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895766" y="3270795"/>
            <a:ext cx="60959" cy="6095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8461828" y="3270071"/>
            <a:ext cx="1863635" cy="1863635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9363166" y="3614158"/>
            <a:ext cx="60959" cy="6095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4227600" y="3270071"/>
            <a:ext cx="3449005" cy="2551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638663" y="3614157"/>
            <a:ext cx="3449005" cy="2551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5182732" y="1395798"/>
            <a:ext cx="605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149077" y="1376463"/>
            <a:ext cx="605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182730" y="1956810"/>
            <a:ext cx="605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TextBox 6"/>
          <p:cNvSpPr txBox="1"/>
          <p:nvPr/>
        </p:nvSpPr>
        <p:spPr>
          <a:xfrm>
            <a:off x="1120844" y="502151"/>
            <a:ext cx="885047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32D91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1313029" y="317114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85036" y="1201995"/>
            <a:ext cx="9829093" cy="146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2．直线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与半径为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的⊙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相交，且点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到直线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的距离为6 ，则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的取值范围是__________．</a:t>
            </a:r>
          </a:p>
        </p:txBody>
      </p:sp>
      <p:sp>
        <p:nvSpPr>
          <p:cNvPr id="21" name="矩形 20"/>
          <p:cNvSpPr/>
          <p:nvPr/>
        </p:nvSpPr>
        <p:spPr>
          <a:xfrm>
            <a:off x="2648376" y="2036358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r&gt;6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185036" y="2749931"/>
            <a:ext cx="6096000" cy="36796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[</a:t>
            </a:r>
            <a:r>
              <a:rPr lang="zh-CN" altLang="en-US" sz="2400" dirty="0">
                <a:cs typeface="+mn-ea"/>
                <a:sym typeface="+mn-lt"/>
              </a:rPr>
              <a:t>解答</a:t>
            </a:r>
            <a:r>
              <a:rPr lang="en-US" altLang="zh-CN" sz="2400" dirty="0">
                <a:cs typeface="+mn-ea"/>
                <a:sym typeface="+mn-lt"/>
              </a:rPr>
              <a:t>]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∵直线l与半径为r的O相交，且点O到直线l的距离d=6，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∴r&gt;6.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故答案为：r&gt;6.</a:t>
            </a:r>
          </a:p>
        </p:txBody>
      </p:sp>
      <p:sp>
        <p:nvSpPr>
          <p:cNvPr id="25" name="椭圆 24"/>
          <p:cNvSpPr/>
          <p:nvPr/>
        </p:nvSpPr>
        <p:spPr>
          <a:xfrm>
            <a:off x="8275851" y="3662845"/>
            <a:ext cx="1471748" cy="14717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7933116" y="4926044"/>
            <a:ext cx="2096255" cy="1533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 flipV="1">
            <a:off x="8524630" y="3875422"/>
            <a:ext cx="477128" cy="523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9097221" y="4180108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446843" y="4052681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678769" y="4583461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8447888" y="4879747"/>
            <a:ext cx="60959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9478403" y="4918111"/>
            <a:ext cx="60959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H="1" flipV="1">
            <a:off x="9027081" y="4457064"/>
            <a:ext cx="7767" cy="49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8973889" y="4380769"/>
            <a:ext cx="6095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1120844" y="502151"/>
            <a:ext cx="885047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32D91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1313029" y="317114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1892" y="1168808"/>
            <a:ext cx="106318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．如图，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⊙O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的直径为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10cm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，弦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8cm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是弦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上的一个动点，求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OP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的长度范围．</a:t>
            </a:r>
          </a:p>
        </p:txBody>
      </p:sp>
      <p:pic>
        <p:nvPicPr>
          <p:cNvPr id="7" name="图片 6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95921" y="3171146"/>
            <a:ext cx="2455148" cy="219278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991892" y="2530803"/>
            <a:ext cx="7304029" cy="373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【详解】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解：如图，连接OA，作直径MN⊥AB，垂足为D，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由垂径定理可知：AD＝DB＝ AB＝4(cm)，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∵圆的直径为10cm，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∴DA＝5cm，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由勾股定理得：OD＝3(cm)，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∵垂线段最短，半径最大，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∴OP长度范围为：3≤OP≤5(cm)</a:t>
            </a: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8594523" y="4267540"/>
            <a:ext cx="928971" cy="569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7" idx="2"/>
            <a:endCxn id="7" idx="0"/>
          </p:cNvCxnSpPr>
          <p:nvPr/>
        </p:nvCxnSpPr>
        <p:spPr>
          <a:xfrm flipV="1">
            <a:off x="9523495" y="3171146"/>
            <a:ext cx="0" cy="2192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9337515" y="2708557"/>
            <a:ext cx="37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337513" y="5562982"/>
            <a:ext cx="37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579343" y="4552265"/>
            <a:ext cx="37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1120844" y="502151"/>
            <a:ext cx="885047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32D91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-1398815" y="-909119"/>
            <a:ext cx="6803167" cy="7082704"/>
          </a:xfrm>
          <a:custGeom>
            <a:avLst/>
            <a:gdLst>
              <a:gd name="connsiteX0" fmla="*/ 3467100 w 8156184"/>
              <a:gd name="connsiteY0" fmla="*/ 0 h 8491316"/>
              <a:gd name="connsiteX1" fmla="*/ 6934200 w 8156184"/>
              <a:gd name="connsiteY1" fmla="*/ 3467100 h 8491316"/>
              <a:gd name="connsiteX2" fmla="*/ 6661738 w 8156184"/>
              <a:gd name="connsiteY2" fmla="*/ 4816652 h 8491316"/>
              <a:gd name="connsiteX3" fmla="*/ 6535134 w 8156184"/>
              <a:gd name="connsiteY3" fmla="*/ 5079467 h 8491316"/>
              <a:gd name="connsiteX4" fmla="*/ 6622707 w 8156184"/>
              <a:gd name="connsiteY4" fmla="*/ 5083889 h 8491316"/>
              <a:gd name="connsiteX5" fmla="*/ 8156184 w 8156184"/>
              <a:gd name="connsiteY5" fmla="*/ 6783193 h 8491316"/>
              <a:gd name="connsiteX6" fmla="*/ 6448061 w 8156184"/>
              <a:gd name="connsiteY6" fmla="*/ 8491316 h 8491316"/>
              <a:gd name="connsiteX7" fmla="*/ 4739938 w 8156184"/>
              <a:gd name="connsiteY7" fmla="*/ 6783193 h 8491316"/>
              <a:gd name="connsiteX8" fmla="*/ 4744742 w 8156184"/>
              <a:gd name="connsiteY8" fmla="*/ 6688058 h 8491316"/>
              <a:gd name="connsiteX9" fmla="*/ 4498110 w 8156184"/>
              <a:gd name="connsiteY9" fmla="*/ 6778326 h 8491316"/>
              <a:gd name="connsiteX10" fmla="*/ 3467100 w 8156184"/>
              <a:gd name="connsiteY10" fmla="*/ 6934200 h 8491316"/>
              <a:gd name="connsiteX11" fmla="*/ 0 w 8156184"/>
              <a:gd name="connsiteY11" fmla="*/ 3467100 h 8491316"/>
              <a:gd name="connsiteX12" fmla="*/ 3467100 w 8156184"/>
              <a:gd name="connsiteY12" fmla="*/ 0 h 849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56184" h="8491316">
                <a:moveTo>
                  <a:pt x="3467100" y="0"/>
                </a:moveTo>
                <a:cubicBezTo>
                  <a:pt x="5381926" y="0"/>
                  <a:pt x="6934200" y="1552274"/>
                  <a:pt x="6934200" y="3467100"/>
                </a:cubicBezTo>
                <a:cubicBezTo>
                  <a:pt x="6934200" y="3945807"/>
                  <a:pt x="6837183" y="4401854"/>
                  <a:pt x="6661738" y="4816652"/>
                </a:cubicBezTo>
                <a:lnTo>
                  <a:pt x="6535134" y="5079467"/>
                </a:lnTo>
                <a:lnTo>
                  <a:pt x="6622707" y="5083889"/>
                </a:lnTo>
                <a:cubicBezTo>
                  <a:pt x="7484038" y="5171362"/>
                  <a:pt x="8156184" y="5898784"/>
                  <a:pt x="8156184" y="6783193"/>
                </a:cubicBezTo>
                <a:cubicBezTo>
                  <a:pt x="8156184" y="7726563"/>
                  <a:pt x="7391431" y="8491316"/>
                  <a:pt x="6448061" y="8491316"/>
                </a:cubicBezTo>
                <a:cubicBezTo>
                  <a:pt x="5504691" y="8491316"/>
                  <a:pt x="4739938" y="7726563"/>
                  <a:pt x="4739938" y="6783193"/>
                </a:cubicBezTo>
                <a:lnTo>
                  <a:pt x="4744742" y="6688058"/>
                </a:lnTo>
                <a:lnTo>
                  <a:pt x="4498110" y="6778326"/>
                </a:lnTo>
                <a:cubicBezTo>
                  <a:pt x="4172414" y="6879628"/>
                  <a:pt x="3826130" y="6934200"/>
                  <a:pt x="3467100" y="6934200"/>
                </a:cubicBezTo>
                <a:cubicBezTo>
                  <a:pt x="1552274" y="6934200"/>
                  <a:pt x="0" y="5381926"/>
                  <a:pt x="0" y="3467100"/>
                </a:cubicBezTo>
                <a:cubicBezTo>
                  <a:pt x="0" y="1552274"/>
                  <a:pt x="1552274" y="0"/>
                  <a:pt x="346710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01911" y="6195141"/>
            <a:ext cx="1325718" cy="1325718"/>
            <a:chOff x="4019550" y="500204"/>
            <a:chExt cx="1562100" cy="1562100"/>
          </a:xfrm>
        </p:grpSpPr>
        <p:sp>
          <p:nvSpPr>
            <p:cNvPr id="14" name="Oval 13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168018" y="-298137"/>
            <a:ext cx="1036438" cy="1036438"/>
            <a:chOff x="4019550" y="500204"/>
            <a:chExt cx="1562100" cy="1562100"/>
          </a:xfrm>
        </p:grpSpPr>
        <p:sp>
          <p:nvSpPr>
            <p:cNvPr id="18" name="Oval 1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-488950" y="0"/>
            <a:ext cx="4419600" cy="4419600"/>
          </a:xfrm>
        </p:spPr>
      </p:pic>
      <p:pic>
        <p:nvPicPr>
          <p:cNvPr id="21" name="图片占位符 20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7" r="16927"/>
          <a:stretch>
            <a:fillRect/>
          </a:stretch>
        </p:blipFill>
        <p:spPr>
          <a:xfrm>
            <a:off x="2917825" y="3684588"/>
            <a:ext cx="2224088" cy="2224087"/>
          </a:xfrm>
        </p:spPr>
      </p:pic>
      <p:sp>
        <p:nvSpPr>
          <p:cNvPr id="22" name="矩形: 圆角 21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32D9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矩形: 圆角 22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334965" y="2456646"/>
            <a:ext cx="6447130" cy="1281786"/>
            <a:chOff x="1213147" y="2786846"/>
            <a:chExt cx="6447130" cy="1281786"/>
          </a:xfrm>
        </p:grpSpPr>
        <p:sp>
          <p:nvSpPr>
            <p:cNvPr id="31" name="矩形 30"/>
            <p:cNvSpPr/>
            <p:nvPr/>
          </p:nvSpPr>
          <p:spPr bwMode="auto">
            <a:xfrm>
              <a:off x="1213147" y="2786846"/>
              <a:ext cx="642789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1213147" y="3577843"/>
              <a:ext cx="632834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4" name="矩形 33"/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32D91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32D91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776"/>
            <a:ext cx="10348517" cy="101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知道直线和圆相交、相切、相离的概念。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根据具体方法判断直线和圆的位置关系。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558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32D91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理解直线和圆相交、相切、相离的位置关系。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直线与圆三种位置关系判定的运用。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1313029" y="317114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825106" y="1523030"/>
            <a:ext cx="3867341" cy="4523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>
              <a:lnSpc>
                <a:spcPct val="200000"/>
              </a:lnSpc>
            </a:pPr>
            <a:r>
              <a:rPr lang="zh-CN" altLang="en-US" sz="3600" b="1" dirty="0">
                <a:solidFill>
                  <a:prstClr val="black"/>
                </a:solidFill>
                <a:cs typeface="+mn-ea"/>
                <a:sym typeface="+mn-lt"/>
              </a:rPr>
              <a:t>晓日</a:t>
            </a:r>
          </a:p>
          <a:p>
            <a:pPr algn="ctr" defTabSz="914400">
              <a:lnSpc>
                <a:spcPct val="20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天际霞光入水中，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>
              <a:lnSpc>
                <a:spcPct val="20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水中天际一时红。</a:t>
            </a:r>
          </a:p>
          <a:p>
            <a:pPr algn="ctr" defTabSz="914400">
              <a:lnSpc>
                <a:spcPct val="20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直须日观三更后，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>
              <a:lnSpc>
                <a:spcPct val="20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首送金乌上碧空。</a:t>
            </a:r>
          </a:p>
        </p:txBody>
      </p:sp>
      <p:sp>
        <p:nvSpPr>
          <p:cNvPr id="9" name="矩形 8"/>
          <p:cNvSpPr/>
          <p:nvPr/>
        </p:nvSpPr>
        <p:spPr>
          <a:xfrm>
            <a:off x="5270894" y="2438137"/>
            <a:ext cx="6096000" cy="308180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其中前两句描写的是“天边霞光映入水中，一时间水天相接的天际一片通红。”，如果从数学的角度来分析，把水面当作一直线，太阳当作一个圆，如何用几何图形来刻画这个太阳升起的过程呢？请同学们动手画一画。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32D91"/>
                </a:solidFill>
                <a:effectLst/>
                <a:uLnTx/>
                <a:uFillTx/>
                <a:cs typeface="+mn-ea"/>
                <a:sym typeface="+mn-lt"/>
              </a:rPr>
              <a:t>诗歌欣赏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1003064" y="398920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199456" y="1203218"/>
            <a:ext cx="113538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观察日升、日落的</a:t>
            </a:r>
            <a:r>
              <a:rPr lang="zh-CN" altLang="zh-CN" sz="2665" dirty="0">
                <a:solidFill>
                  <a:prstClr val="black"/>
                </a:solidFill>
                <a:cs typeface="+mn-ea"/>
                <a:sym typeface="+mn-lt"/>
              </a:rPr>
              <a:t>过程，你能总结出直线和圆有哪几种位置关系吗？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1473327" y="4228356"/>
            <a:ext cx="7896664" cy="13129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9749914" y="3989205"/>
            <a:ext cx="2713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kumimoji="1"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直线</a:t>
            </a:r>
            <a:r>
              <a:rPr kumimoji="1"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l(</a:t>
            </a:r>
            <a:r>
              <a:rPr kumimoji="1"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水面）</a:t>
            </a:r>
            <a:endParaRPr kumimoji="1" lang="en-US" altLang="zh-CN" sz="32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876357" y="2004991"/>
            <a:ext cx="1471748" cy="14717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501174" y="5356376"/>
            <a:ext cx="790793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FF0000"/>
                </a:solidFill>
                <a:cs typeface="+mn-ea"/>
                <a:sym typeface="+mn-lt"/>
              </a:rPr>
              <a:t>观察以上</a:t>
            </a:r>
            <a:r>
              <a:rPr lang="zh-CN" altLang="zh-CN" sz="2665" b="1" dirty="0">
                <a:solidFill>
                  <a:srgbClr val="FF0000"/>
                </a:solidFill>
                <a:cs typeface="+mn-ea"/>
                <a:sym typeface="+mn-lt"/>
              </a:rPr>
              <a:t>三种情况中，直线和圆分别有几个交点？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986463" y="3745033"/>
            <a:ext cx="1471748" cy="1471748"/>
            <a:chOff x="1489847" y="2808774"/>
            <a:chExt cx="1103811" cy="1103811"/>
          </a:xfrm>
        </p:grpSpPr>
        <p:sp>
          <p:nvSpPr>
            <p:cNvPr id="28" name="椭圆 27"/>
            <p:cNvSpPr/>
            <p:nvPr/>
          </p:nvSpPr>
          <p:spPr>
            <a:xfrm>
              <a:off x="1489847" y="2808774"/>
              <a:ext cx="1103811" cy="1103811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489847" y="3165504"/>
              <a:ext cx="45719" cy="4571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2547939" y="3197644"/>
              <a:ext cx="45719" cy="4571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396441" y="2779404"/>
            <a:ext cx="1471748" cy="1514600"/>
            <a:chOff x="3297330" y="2084553"/>
            <a:chExt cx="1103811" cy="1135950"/>
          </a:xfrm>
        </p:grpSpPr>
        <p:sp>
          <p:nvSpPr>
            <p:cNvPr id="29" name="椭圆 28"/>
            <p:cNvSpPr/>
            <p:nvPr/>
          </p:nvSpPr>
          <p:spPr>
            <a:xfrm>
              <a:off x="3297330" y="2084553"/>
              <a:ext cx="1103811" cy="1103811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829546" y="3174784"/>
              <a:ext cx="45719" cy="4571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TextBox 6"/>
          <p:cNvSpPr txBox="1"/>
          <p:nvPr/>
        </p:nvSpPr>
        <p:spPr>
          <a:xfrm>
            <a:off x="1120844" y="502151"/>
            <a:ext cx="722726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32D91"/>
                </a:solidFill>
                <a:cs typeface="+mn-ea"/>
                <a:sym typeface="+mn-lt"/>
              </a:rPr>
              <a:t>探究直线和圆的位置关系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接连接符 34"/>
          <p:cNvCxnSpPr/>
          <p:nvPr/>
        </p:nvCxnSpPr>
        <p:spPr>
          <a:xfrm>
            <a:off x="799894" y="2066111"/>
            <a:ext cx="2770621" cy="3047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1313030" y="1590471"/>
            <a:ext cx="1471748" cy="14717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297867" y="4894586"/>
            <a:ext cx="1471748" cy="14717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9216445" y="3062219"/>
            <a:ext cx="1471748" cy="14717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1313030" y="2066111"/>
            <a:ext cx="60959" cy="609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704438" y="2067599"/>
            <a:ext cx="60959" cy="609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8605676" y="4543831"/>
            <a:ext cx="2770621" cy="3047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>
            <a:off x="9960507" y="4528590"/>
            <a:ext cx="60959" cy="609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02648" y="6671626"/>
            <a:ext cx="2770621" cy="3047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935385" y="5630459"/>
            <a:ext cx="9072033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直线和圆没有公共点时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叫做直线和圆相离。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702648" y="3421219"/>
            <a:ext cx="7586133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直线和圆有唯一公共点时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叫做直线和圆相切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这条直线叫圆的切线，这个公共点叫切点。</a:t>
            </a: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3908688" y="1587431"/>
            <a:ext cx="7969249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直线和圆有两个公共点时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叫做直线和圆相交，这条直线叫圆的割线。</a:t>
            </a:r>
          </a:p>
        </p:txBody>
      </p:sp>
      <p:sp>
        <p:nvSpPr>
          <p:cNvPr id="17" name="TextBox 6"/>
          <p:cNvSpPr txBox="1"/>
          <p:nvPr/>
        </p:nvSpPr>
        <p:spPr>
          <a:xfrm>
            <a:off x="1120844" y="502151"/>
            <a:ext cx="722726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32D91"/>
                </a:solidFill>
                <a:cs typeface="+mn-ea"/>
                <a:sym typeface="+mn-lt"/>
              </a:rPr>
              <a:t>直线和圆的位置关系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1313029" y="317114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4" y="1396888"/>
            <a:ext cx="2349409" cy="2349409"/>
          </a:xfrm>
          <a:prstGeom prst="rect">
            <a:avLst/>
          </a:prstGeom>
        </p:spPr>
      </p:pic>
      <p:sp>
        <p:nvSpPr>
          <p:cNvPr id="5" name="AutoShape 2"/>
          <p:cNvSpPr>
            <a:spLocks noChangeAspect="1" noChangeArrowheads="1"/>
          </p:cNvSpPr>
          <p:nvPr/>
        </p:nvSpPr>
        <p:spPr bwMode="auto">
          <a:xfrm>
            <a:off x="5892800" y="32258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AutoShape 4"/>
          <p:cNvSpPr>
            <a:spLocks noChangeAspect="1" noChangeArrowheads="1"/>
          </p:cNvSpPr>
          <p:nvPr/>
        </p:nvSpPr>
        <p:spPr bwMode="auto">
          <a:xfrm>
            <a:off x="6096000" y="34290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604" y="3425365"/>
            <a:ext cx="4290793" cy="3432635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523" y="3732159"/>
            <a:ext cx="2414965" cy="241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8" y="3797716"/>
            <a:ext cx="3166595" cy="234940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203" y="1298390"/>
            <a:ext cx="3296085" cy="2174309"/>
          </a:xfrm>
          <a:prstGeom prst="rect">
            <a:avLst/>
          </a:prstGeom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485" y="1640873"/>
            <a:ext cx="2413831" cy="164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接连接符 14"/>
          <p:cNvCxnSpPr>
            <a:endCxn id="9" idx="2"/>
          </p:cNvCxnSpPr>
          <p:nvPr/>
        </p:nvCxnSpPr>
        <p:spPr>
          <a:xfrm>
            <a:off x="1584072" y="2643083"/>
            <a:ext cx="266977" cy="11032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066278" y="2991944"/>
            <a:ext cx="15399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859431" y="3135855"/>
            <a:ext cx="15399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716143" y="5448183"/>
            <a:ext cx="15399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716142" y="6042951"/>
            <a:ext cx="15399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9547935" y="4432737"/>
            <a:ext cx="960140" cy="995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615929" y="4701026"/>
            <a:ext cx="960140" cy="995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6"/>
          <p:cNvSpPr txBox="1"/>
          <p:nvPr/>
        </p:nvSpPr>
        <p:spPr>
          <a:xfrm>
            <a:off x="1120844" y="502151"/>
            <a:ext cx="885047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32D91"/>
                </a:solidFill>
                <a:cs typeface="+mn-ea"/>
                <a:sym typeface="+mn-lt"/>
              </a:rPr>
              <a:t>生活中常见的直线与圆的位置关系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1313029" y="317114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3372" y="1563881"/>
            <a:ext cx="10077784" cy="1253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1" lang="zh-CN" altLang="en-US" sz="2665" b="1" dirty="0">
                <a:cs typeface="+mn-ea"/>
                <a:sym typeface="+mn-lt"/>
              </a:rPr>
              <a:t>   如果直线和圆的公共点的个数不好判断时，我们又该如何来判断直线与圆的位置关系呢？</a:t>
            </a:r>
            <a:endParaRPr lang="zh-CN" altLang="en-US" sz="2665" dirty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448137" y="3224002"/>
            <a:ext cx="1471748" cy="14717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919884" y="4980449"/>
            <a:ext cx="1912507" cy="96426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740033" y="3224001"/>
            <a:ext cx="4850100" cy="1323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chemeClr val="tx1"/>
                </a:solidFill>
                <a:cs typeface="+mn-ea"/>
                <a:sym typeface="+mn-lt"/>
              </a:rPr>
              <a:t>你还记得上节课我们是</a:t>
            </a:r>
            <a:endParaRPr lang="en-US" altLang="zh-CN" sz="2665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665" dirty="0">
                <a:solidFill>
                  <a:schemeClr val="tx1"/>
                </a:solidFill>
                <a:cs typeface="+mn-ea"/>
                <a:sym typeface="+mn-lt"/>
              </a:rPr>
              <a:t>如何通过圆心与点的距离</a:t>
            </a:r>
            <a:endParaRPr lang="en-US" altLang="zh-CN" sz="2665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665" dirty="0">
                <a:solidFill>
                  <a:schemeClr val="tx1"/>
                </a:solidFill>
                <a:cs typeface="+mn-ea"/>
                <a:sym typeface="+mn-lt"/>
              </a:rPr>
              <a:t>确定点与圆的位置关系吗？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120844" y="502151"/>
            <a:ext cx="885047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32D91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1313029" y="317114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868110" y="1313934"/>
            <a:ext cx="10769600" cy="1222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    已知直线到圆心的距离和圆的半径，能否判断直线和圆的位置关系？设⊙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的半径为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，直线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到圆心的距离为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，则有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8" name="Freeform 2"/>
          <p:cNvSpPr/>
          <p:nvPr/>
        </p:nvSpPr>
        <p:spPr bwMode="auto">
          <a:xfrm>
            <a:off x="2944977" y="4088102"/>
            <a:ext cx="389467" cy="495300"/>
          </a:xfrm>
          <a:custGeom>
            <a:avLst/>
            <a:gdLst>
              <a:gd name="T0" fmla="*/ 0 w 184"/>
              <a:gd name="T1" fmla="*/ 234 h 234"/>
              <a:gd name="T2" fmla="*/ 184 w 184"/>
              <a:gd name="T3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234">
                <a:moveTo>
                  <a:pt x="0" y="234"/>
                </a:moveTo>
                <a:lnTo>
                  <a:pt x="184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2178744" y="5413135"/>
            <a:ext cx="48048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b="1" i="1">
                <a:solidFill>
                  <a:prstClr val="black"/>
                </a:solidFill>
                <a:cs typeface="+mn-ea"/>
                <a:sym typeface="+mn-lt"/>
              </a:rPr>
              <a:t>r</a:t>
            </a: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1313029" y="3812935"/>
            <a:ext cx="2495551" cy="249555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en-US" altLang="zh-CN" sz="6400">
                <a:solidFill>
                  <a:srgbClr val="FF0000"/>
                </a:solidFill>
                <a:cs typeface="+mn-ea"/>
                <a:sym typeface="+mn-lt"/>
              </a:rPr>
              <a:t>·</a:t>
            </a:r>
          </a:p>
        </p:txBody>
      </p:sp>
      <p:sp>
        <p:nvSpPr>
          <p:cNvPr id="11" name="Freeform 20"/>
          <p:cNvSpPr/>
          <p:nvPr/>
        </p:nvSpPr>
        <p:spPr bwMode="auto">
          <a:xfrm>
            <a:off x="2566093" y="4526251"/>
            <a:ext cx="425451" cy="539749"/>
          </a:xfrm>
          <a:custGeom>
            <a:avLst/>
            <a:gdLst>
              <a:gd name="T0" fmla="*/ 0 w 201"/>
              <a:gd name="T1" fmla="*/ 255 h 255"/>
              <a:gd name="T2" fmla="*/ 201 w 201"/>
              <a:gd name="T3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1" h="255">
                <a:moveTo>
                  <a:pt x="0" y="255"/>
                </a:moveTo>
                <a:lnTo>
                  <a:pt x="201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081379" y="4924184"/>
            <a:ext cx="673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cs typeface="+mn-ea"/>
                <a:sym typeface="+mn-lt"/>
              </a:rPr>
              <a:t>O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273995" y="6302135"/>
            <a:ext cx="673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2944979" y="4486033"/>
            <a:ext cx="97367" cy="9525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 25"/>
          <p:cNvSpPr/>
          <p:nvPr/>
        </p:nvSpPr>
        <p:spPr bwMode="auto">
          <a:xfrm>
            <a:off x="2552335" y="5085053"/>
            <a:ext cx="12700" cy="1231900"/>
          </a:xfrm>
          <a:custGeom>
            <a:avLst/>
            <a:gdLst>
              <a:gd name="T0" fmla="*/ 6 w 6"/>
              <a:gd name="T1" fmla="*/ 0 h 582"/>
              <a:gd name="T2" fmla="*/ 0 w 6"/>
              <a:gd name="T3" fmla="*/ 582 h 58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582">
                <a:moveTo>
                  <a:pt x="6" y="0"/>
                </a:moveTo>
                <a:lnTo>
                  <a:pt x="0" y="582"/>
                </a:lnTo>
              </a:path>
            </a:pathLst>
          </a:custGeom>
          <a:noFill/>
          <a:ln w="28575">
            <a:solidFill>
              <a:schemeClr val="tx2">
                <a:lumMod val="75000"/>
                <a:lumOff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2511060" y="5030020"/>
            <a:ext cx="95251" cy="9524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 flipV="1">
            <a:off x="3340795" y="3506018"/>
            <a:ext cx="480484" cy="5757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3287879" y="4043653"/>
            <a:ext cx="97367" cy="95249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679631" y="3475076"/>
            <a:ext cx="673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b="1" i="1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>
            <a:off x="2944979" y="4486033"/>
            <a:ext cx="97367" cy="95251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Oval 31"/>
          <p:cNvSpPr>
            <a:spLocks noChangeArrowheads="1"/>
          </p:cNvSpPr>
          <p:nvPr/>
        </p:nvSpPr>
        <p:spPr bwMode="auto">
          <a:xfrm>
            <a:off x="2944979" y="4486033"/>
            <a:ext cx="97367" cy="95251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176926" y="3111948"/>
            <a:ext cx="673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b="1" i="1" dirty="0">
                <a:solidFill>
                  <a:prstClr val="black"/>
                </a:solidFill>
                <a:cs typeface="+mn-ea"/>
                <a:sym typeface="+mn-lt"/>
              </a:rPr>
              <a:t>l’</a:t>
            </a: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2622838" y="2506405"/>
            <a:ext cx="673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b="1" i="1" dirty="0">
                <a:solidFill>
                  <a:prstClr val="black"/>
                </a:solidFill>
                <a:cs typeface="+mn-ea"/>
                <a:sym typeface="+mn-lt"/>
              </a:rPr>
              <a:t>l’’</a:t>
            </a: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9638232" y="3419952"/>
            <a:ext cx="21336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3600" b="1" i="1" dirty="0">
                <a:cs typeface="+mn-ea"/>
                <a:sym typeface="+mn-lt"/>
              </a:rPr>
              <a:t>d </a:t>
            </a:r>
            <a:r>
              <a:rPr kumimoji="1" lang="zh-CN" altLang="en-US" sz="3600" b="1" dirty="0">
                <a:cs typeface="+mn-ea"/>
                <a:sym typeface="+mn-lt"/>
              </a:rPr>
              <a:t>＜</a:t>
            </a:r>
            <a:r>
              <a:rPr kumimoji="1" lang="en-US" altLang="zh-CN" sz="3600" b="1" i="1" dirty="0">
                <a:cs typeface="+mn-ea"/>
                <a:sym typeface="+mn-lt"/>
              </a:rPr>
              <a:t>r </a:t>
            </a: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9541378" y="4340421"/>
            <a:ext cx="1528235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3600" b="1" i="1" dirty="0">
                <a:cs typeface="+mn-ea"/>
                <a:sym typeface="+mn-lt"/>
              </a:rPr>
              <a:t>d </a:t>
            </a:r>
            <a:r>
              <a:rPr kumimoji="1" lang="en-US" altLang="zh-CN" sz="3600" b="1" dirty="0">
                <a:cs typeface="+mn-ea"/>
                <a:sym typeface="+mn-lt"/>
              </a:rPr>
              <a:t>= </a:t>
            </a:r>
            <a:r>
              <a:rPr kumimoji="1" lang="en-US" altLang="zh-CN" sz="3600" b="1" i="1" dirty="0">
                <a:cs typeface="+mn-ea"/>
                <a:sym typeface="+mn-lt"/>
              </a:rPr>
              <a:t>r </a:t>
            </a: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9541378" y="5168660"/>
            <a:ext cx="16256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3600" b="1" i="1" dirty="0">
                <a:cs typeface="+mn-ea"/>
                <a:sym typeface="+mn-lt"/>
              </a:rPr>
              <a:t>d </a:t>
            </a:r>
            <a:r>
              <a:rPr kumimoji="1" lang="zh-CN" altLang="en-US" sz="3600" b="1" dirty="0">
                <a:cs typeface="+mn-ea"/>
                <a:sym typeface="+mn-lt"/>
              </a:rPr>
              <a:t>＞</a:t>
            </a:r>
            <a:r>
              <a:rPr kumimoji="1" lang="en-US" altLang="zh-CN" sz="3600" b="1" i="1" dirty="0">
                <a:cs typeface="+mn-ea"/>
                <a:sym typeface="+mn-lt"/>
              </a:rPr>
              <a:t>r</a:t>
            </a:r>
          </a:p>
        </p:txBody>
      </p:sp>
      <p:sp>
        <p:nvSpPr>
          <p:cNvPr id="29" name="Text Box 49"/>
          <p:cNvSpPr txBox="1">
            <a:spLocks noChangeArrowheads="1"/>
          </p:cNvSpPr>
          <p:nvPr/>
        </p:nvSpPr>
        <p:spPr bwMode="auto">
          <a:xfrm>
            <a:off x="5183621" y="3379830"/>
            <a:ext cx="33528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3600" b="1" dirty="0">
                <a:cs typeface="+mn-ea"/>
                <a:sym typeface="+mn-lt"/>
              </a:rPr>
              <a:t>直线</a:t>
            </a:r>
            <a:r>
              <a:rPr lang="en-US" altLang="zh-CN" sz="3600" b="1" dirty="0">
                <a:cs typeface="+mn-ea"/>
                <a:sym typeface="+mn-lt"/>
              </a:rPr>
              <a:t>l</a:t>
            </a:r>
            <a:r>
              <a:rPr lang="zh-CN" altLang="en-US" sz="3600" b="1" dirty="0">
                <a:cs typeface="+mn-ea"/>
                <a:sym typeface="+mn-lt"/>
              </a:rPr>
              <a:t>在⊙</a:t>
            </a:r>
            <a:r>
              <a:rPr lang="en-US" altLang="zh-CN" sz="3600" b="1" dirty="0">
                <a:cs typeface="+mn-ea"/>
                <a:sym typeface="+mn-lt"/>
              </a:rPr>
              <a:t>O</a:t>
            </a:r>
            <a:r>
              <a:rPr lang="zh-CN" altLang="en-US" sz="3600" b="1" dirty="0">
                <a:cs typeface="+mn-ea"/>
                <a:sym typeface="+mn-lt"/>
              </a:rPr>
              <a:t>内</a:t>
            </a:r>
          </a:p>
        </p:txBody>
      </p:sp>
      <p:sp>
        <p:nvSpPr>
          <p:cNvPr id="30" name="Text Box 50"/>
          <p:cNvSpPr txBox="1">
            <a:spLocks noChangeArrowheads="1"/>
          </p:cNvSpPr>
          <p:nvPr/>
        </p:nvSpPr>
        <p:spPr bwMode="auto">
          <a:xfrm>
            <a:off x="5183621" y="4301537"/>
            <a:ext cx="33528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3600" b="1" dirty="0">
                <a:cs typeface="+mn-ea"/>
                <a:sym typeface="+mn-lt"/>
              </a:rPr>
              <a:t>直线</a:t>
            </a:r>
            <a:r>
              <a:rPr lang="en-US" altLang="zh-CN" sz="3600" b="1" dirty="0">
                <a:cs typeface="+mn-ea"/>
                <a:sym typeface="+mn-lt"/>
              </a:rPr>
              <a:t>l</a:t>
            </a:r>
            <a:r>
              <a:rPr lang="zh-CN" altLang="en-US" sz="3600" b="1" dirty="0">
                <a:cs typeface="+mn-ea"/>
                <a:sym typeface="+mn-lt"/>
              </a:rPr>
              <a:t>在⊙</a:t>
            </a:r>
            <a:r>
              <a:rPr lang="en-US" altLang="zh-CN" sz="3600" b="1" dirty="0">
                <a:cs typeface="+mn-ea"/>
                <a:sym typeface="+mn-lt"/>
              </a:rPr>
              <a:t>O</a:t>
            </a:r>
            <a:r>
              <a:rPr lang="zh-CN" altLang="en-US" sz="3600" b="1" dirty="0">
                <a:cs typeface="+mn-ea"/>
                <a:sym typeface="+mn-lt"/>
              </a:rPr>
              <a:t>上</a:t>
            </a:r>
          </a:p>
        </p:txBody>
      </p: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5183621" y="5168660"/>
            <a:ext cx="33528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3600" b="1" dirty="0">
                <a:cs typeface="+mn-ea"/>
                <a:sym typeface="+mn-lt"/>
              </a:rPr>
              <a:t>直线</a:t>
            </a:r>
            <a:r>
              <a:rPr lang="en-US" altLang="zh-CN" sz="3600" b="1" dirty="0">
                <a:cs typeface="+mn-ea"/>
                <a:sym typeface="+mn-lt"/>
              </a:rPr>
              <a:t>l</a:t>
            </a:r>
            <a:r>
              <a:rPr lang="zh-CN" altLang="en-US" sz="3600" b="1" dirty="0">
                <a:cs typeface="+mn-ea"/>
                <a:sym typeface="+mn-lt"/>
              </a:rPr>
              <a:t>在⊙</a:t>
            </a:r>
            <a:r>
              <a:rPr lang="en-US" altLang="zh-CN" sz="3600" b="1" dirty="0">
                <a:cs typeface="+mn-ea"/>
                <a:sym typeface="+mn-lt"/>
              </a:rPr>
              <a:t>O</a:t>
            </a:r>
            <a:r>
              <a:rPr lang="zh-CN" altLang="en-US" sz="3600" b="1" dirty="0">
                <a:cs typeface="+mn-ea"/>
                <a:sym typeface="+mn-lt"/>
              </a:rPr>
              <a:t>外</a:t>
            </a:r>
          </a:p>
        </p:txBody>
      </p:sp>
      <p:sp>
        <p:nvSpPr>
          <p:cNvPr id="32" name="AutoShape 52"/>
          <p:cNvSpPr>
            <a:spLocks noChangeArrowheads="1"/>
          </p:cNvSpPr>
          <p:nvPr/>
        </p:nvSpPr>
        <p:spPr bwMode="auto">
          <a:xfrm>
            <a:off x="8397238" y="3681370"/>
            <a:ext cx="1016000" cy="2032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33" name="AutoShape 55"/>
          <p:cNvSpPr>
            <a:spLocks noChangeArrowheads="1"/>
          </p:cNvSpPr>
          <p:nvPr/>
        </p:nvSpPr>
        <p:spPr bwMode="auto">
          <a:xfrm>
            <a:off x="8397238" y="4589314"/>
            <a:ext cx="1016000" cy="2032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34" name="AutoShape 56"/>
          <p:cNvSpPr>
            <a:spLocks noChangeArrowheads="1"/>
          </p:cNvSpPr>
          <p:nvPr/>
        </p:nvSpPr>
        <p:spPr bwMode="auto">
          <a:xfrm>
            <a:off x="8412228" y="5500707"/>
            <a:ext cx="1016000" cy="2032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CN" altLang="en-US" sz="1600">
              <a:cs typeface="+mn-ea"/>
              <a:sym typeface="+mn-lt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2138851" y="3899469"/>
            <a:ext cx="1660604" cy="126919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2525038" y="3484135"/>
            <a:ext cx="1660604" cy="126919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2937874" y="2849919"/>
            <a:ext cx="1660604" cy="126919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TextBox 6"/>
          <p:cNvSpPr txBox="1"/>
          <p:nvPr/>
        </p:nvSpPr>
        <p:spPr>
          <a:xfrm>
            <a:off x="1120844" y="502151"/>
            <a:ext cx="885047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32D91"/>
                </a:solidFill>
                <a:cs typeface="+mn-ea"/>
                <a:sym typeface="+mn-lt"/>
              </a:rPr>
              <a:t>直线和圆心的位置关系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92 L 0.02795 -0.0648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-3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-0.06482 L 0.06788 -0.1496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-4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6" grpId="0" autoUpdateAnimBg="0"/>
      <p:bldP spid="27" grpId="0" autoUpdateAnimBg="0"/>
      <p:bldP spid="28" grpId="0" autoUpdateAnimBg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1313029" y="3171146"/>
            <a:ext cx="2455147" cy="1227573"/>
          </a:xfrm>
          <a:custGeom>
            <a:avLst/>
            <a:gdLst>
              <a:gd name="connsiteX0" fmla="*/ 0 w 1841360"/>
              <a:gd name="connsiteY0" fmla="*/ 0 h 920680"/>
              <a:gd name="connsiteX1" fmla="*/ 1841360 w 1841360"/>
              <a:gd name="connsiteY1" fmla="*/ 0 h 920680"/>
              <a:gd name="connsiteX2" fmla="*/ 920680 w 1841360"/>
              <a:gd name="connsiteY2" fmla="*/ 920680 h 920680"/>
              <a:gd name="connsiteX3" fmla="*/ 0 w 1841360"/>
              <a:gd name="connsiteY3" fmla="*/ 0 h 9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360" h="920680">
                <a:moveTo>
                  <a:pt x="0" y="0"/>
                </a:moveTo>
                <a:lnTo>
                  <a:pt x="1841360" y="0"/>
                </a:lnTo>
                <a:cubicBezTo>
                  <a:pt x="1841360" y="508478"/>
                  <a:pt x="1429158" y="920680"/>
                  <a:pt x="920680" y="920680"/>
                </a:cubicBezTo>
                <a:cubicBezTo>
                  <a:pt x="412202" y="920680"/>
                  <a:pt x="0" y="508478"/>
                  <a:pt x="0" y="0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1057853" y="1277606"/>
          <a:ext cx="10701549" cy="532625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659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3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3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1856"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直线与圆的位置关系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公共点的个数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圆心到直线的距离</a:t>
                      </a:r>
                      <a:r>
                        <a:rPr lang="en-US" altLang="zh-CN" sz="20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d</a:t>
                      </a:r>
                      <a:r>
                        <a:rPr lang="zh-CN" altLang="en-US" sz="20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与半径</a:t>
                      </a:r>
                      <a:r>
                        <a:rPr lang="en-US" altLang="zh-CN" sz="20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r</a:t>
                      </a:r>
                      <a:r>
                        <a:rPr lang="zh-CN" altLang="en-US" sz="20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的关系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公共点的名称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直线名称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椭圆 6"/>
          <p:cNvSpPr/>
          <p:nvPr/>
        </p:nvSpPr>
        <p:spPr>
          <a:xfrm>
            <a:off x="4321963" y="1389799"/>
            <a:ext cx="1471748" cy="14717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3999746" y="2861548"/>
            <a:ext cx="2096255" cy="1533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4570743" y="1602377"/>
            <a:ext cx="477128" cy="523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5017393" y="2095193"/>
            <a:ext cx="6095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3" name="直接连接符 12"/>
          <p:cNvCxnSpPr>
            <a:stCxn id="7" idx="4"/>
          </p:cNvCxnSpPr>
          <p:nvPr/>
        </p:nvCxnSpPr>
        <p:spPr>
          <a:xfrm flipH="1" flipV="1">
            <a:off x="5050069" y="2164206"/>
            <a:ext cx="7768" cy="697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143333" y="1907063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492956" y="1779636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24881" y="2310416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027357" y="2831065"/>
            <a:ext cx="60959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6939602" y="1443871"/>
            <a:ext cx="1471748" cy="14717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V="1">
            <a:off x="6596867" y="2707070"/>
            <a:ext cx="2096255" cy="1533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7188381" y="1656449"/>
            <a:ext cx="477128" cy="523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 flipV="1">
            <a:off x="7667709" y="2218277"/>
            <a:ext cx="7767" cy="49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7760972" y="1961135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110595" y="1833708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342520" y="2364488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7614517" y="2141982"/>
            <a:ext cx="6095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7111639" y="2660774"/>
            <a:ext cx="60959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8142154" y="2699138"/>
            <a:ext cx="60959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9502225" y="1443869"/>
            <a:ext cx="1471748" cy="14717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43" name="直接连接符 42"/>
          <p:cNvCxnSpPr/>
          <p:nvPr/>
        </p:nvCxnSpPr>
        <p:spPr>
          <a:xfrm flipV="1">
            <a:off x="9189970" y="3029194"/>
            <a:ext cx="2096255" cy="1533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 flipV="1">
            <a:off x="9751004" y="1656446"/>
            <a:ext cx="477128" cy="523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10228132" y="2218277"/>
            <a:ext cx="2201" cy="8262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10323595" y="1961132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9673217" y="1833705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9905143" y="2364485"/>
            <a:ext cx="28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10197653" y="2179741"/>
            <a:ext cx="6095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359308" y="3404795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相切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6985655" y="3407692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相交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9592062" y="3404795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相离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4372291" y="4106909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dirty="0">
                <a:cs typeface="+mn-ea"/>
                <a:sym typeface="+mn-lt"/>
              </a:rPr>
              <a:t>1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6996074" y="4081955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dirty="0">
                <a:cs typeface="+mn-ea"/>
                <a:sym typeface="+mn-lt"/>
              </a:rPr>
              <a:t>2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9592062" y="4092824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dirty="0">
                <a:cs typeface="+mn-ea"/>
                <a:sym typeface="+mn-lt"/>
              </a:rPr>
              <a:t>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372291" y="4783056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dirty="0">
                <a:cs typeface="+mn-ea"/>
                <a:sym typeface="+mn-lt"/>
              </a:rPr>
              <a:t>d=r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9513443" y="4788528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dirty="0">
                <a:cs typeface="+mn-ea"/>
                <a:sym typeface="+mn-lt"/>
              </a:rPr>
              <a:t>d&gt;r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996074" y="4783056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dirty="0">
                <a:cs typeface="+mn-ea"/>
                <a:sym typeface="+mn-lt"/>
              </a:rPr>
              <a:t>d&lt;r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425498" y="5472975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切点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4372291" y="6075144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切线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6985654" y="6052891"/>
            <a:ext cx="154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割线</a:t>
            </a:r>
          </a:p>
        </p:txBody>
      </p:sp>
      <p:sp>
        <p:nvSpPr>
          <p:cNvPr id="50" name="TextBox 6"/>
          <p:cNvSpPr txBox="1"/>
          <p:nvPr/>
        </p:nvSpPr>
        <p:spPr>
          <a:xfrm>
            <a:off x="1120844" y="502151"/>
            <a:ext cx="885047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32D91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64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紫红色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dpxillw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993</Words>
  <Application>Microsoft Office PowerPoint</Application>
  <PresentationFormat>宽屏</PresentationFormat>
  <Paragraphs>129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阿里巴巴普惠体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2020-04-11T09:47:00Z</dcterms:created>
  <dcterms:modified xsi:type="dcterms:W3CDTF">2021-01-09T09:46:06Z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