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tags/tag11.xml" ContentType="application/vnd.openxmlformats-officedocument.presentationml.tags+xml"/>
  <Override PartName="/ppt/notesSlides/notesSlide13.xml" ContentType="application/vnd.openxmlformats-officedocument.presentationml.notesSlide+xml"/>
  <Override PartName="/ppt/tags/tag12.xml" ContentType="application/vnd.openxmlformats-officedocument.presentationml.tags+xml"/>
  <Override PartName="/ppt/notesSlides/notesSlide14.xml" ContentType="application/vnd.openxmlformats-officedocument.presentationml.notesSlide+xml"/>
  <Override PartName="/ppt/tags/tag1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7" r:id="rId2"/>
    <p:sldId id="278" r:id="rId3"/>
    <p:sldId id="344" r:id="rId4"/>
    <p:sldId id="368" r:id="rId5"/>
    <p:sldId id="369" r:id="rId6"/>
    <p:sldId id="367" r:id="rId7"/>
    <p:sldId id="370" r:id="rId8"/>
    <p:sldId id="371" r:id="rId9"/>
    <p:sldId id="372" r:id="rId10"/>
    <p:sldId id="373" r:id="rId11"/>
    <p:sldId id="374" r:id="rId12"/>
    <p:sldId id="361" r:id="rId13"/>
    <p:sldId id="375" r:id="rId14"/>
    <p:sldId id="376" r:id="rId15"/>
    <p:sldId id="377" r:id="rId16"/>
    <p:sldId id="287" r:id="rId17"/>
    <p:sldId id="378" r:id="rId18"/>
    <p:sldId id="279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708"/>
    <a:srgbClr val="DAAC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ea typeface="阿里巴巴普惠体 R" panose="00020600040101010101" pitchFamily="18" charset="-122"/>
              </a:rPr>
              <a:t>2021/1/9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ea typeface="阿里巴巴普惠体 R" panose="00020600040101010101" pitchFamily="18" charset="-122"/>
              </a:rPr>
              <a:t>‹#›</a:t>
            </a:fld>
            <a:endParaRPr lang="zh-CN" altLang="en-US">
              <a:ea typeface="阿里巴巴普惠体 R" panose="00020600040101010101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ECDE1382-F125-4AA8-A762-B227166E6A75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defRPr>
            </a:lvl1pPr>
          </a:lstStyle>
          <a:p>
            <a:fld id="{7C86DD54-95B1-40D7-9969-2C94E55F4C86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阿里巴巴普惠体 R" panose="00020600040101010101" pitchFamily="18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86DD54-95B1-40D7-9969-2C94E55F4C86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-1462866" y="-614502"/>
            <a:ext cx="6765120" cy="4228912"/>
          </a:xfrm>
          <a:custGeom>
            <a:avLst/>
            <a:gdLst>
              <a:gd name="connsiteX0" fmla="*/ 0 w 6765120"/>
              <a:gd name="connsiteY0" fmla="*/ 0 h 4228912"/>
              <a:gd name="connsiteX1" fmla="*/ 6765120 w 6765120"/>
              <a:gd name="connsiteY1" fmla="*/ 0 h 4228912"/>
              <a:gd name="connsiteX2" fmla="*/ 6765120 w 6765120"/>
              <a:gd name="connsiteY2" fmla="*/ 4228912 h 4228912"/>
              <a:gd name="connsiteX3" fmla="*/ 0 w 6765120"/>
              <a:gd name="connsiteY3" fmla="*/ 4228912 h 4228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5120" h="4228912">
                <a:moveTo>
                  <a:pt x="0" y="0"/>
                </a:moveTo>
                <a:lnTo>
                  <a:pt x="6765120" y="0"/>
                </a:lnTo>
                <a:lnTo>
                  <a:pt x="6765120" y="4228912"/>
                </a:lnTo>
                <a:lnTo>
                  <a:pt x="0" y="4228912"/>
                </a:ln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 w="101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600"/>
            </a:lvl1pPr>
          </a:lstStyle>
          <a:p>
            <a:pPr marL="0" lvl="0" algn="ctr"/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  <a:lvl2pPr>
              <a:defRPr>
                <a:cs typeface="阿里巴巴普惠体 R" panose="00020600040101010101" pitchFamily="18" charset="-122"/>
              </a:defRPr>
            </a:lvl2pPr>
            <a:lvl3pPr>
              <a:defRPr>
                <a:cs typeface="阿里巴巴普惠体 R" panose="00020600040101010101" pitchFamily="18" charset="-122"/>
              </a:defRPr>
            </a:lvl3pPr>
            <a:lvl4pPr>
              <a:defRPr>
                <a:cs typeface="阿里巴巴普惠体 R" panose="00020600040101010101" pitchFamily="18" charset="-122"/>
              </a:defRPr>
            </a:lvl4pPr>
            <a:lvl5pPr>
              <a:defRPr>
                <a:cs typeface="阿里巴巴普惠体 R" panose="00020600040101010101" pitchFamily="18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阿里巴巴普惠体 R" panose="00020600040101010101" pitchFamily="18" charset="-122"/>
              </a:defRPr>
            </a:lvl1pPr>
          </a:lstStyle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29"/>
          <p:cNvSpPr/>
          <p:nvPr userDrawn="1"/>
        </p:nvSpPr>
        <p:spPr>
          <a:xfrm rot="2174325" flipH="1" flipV="1">
            <a:off x="403159" y="381701"/>
            <a:ext cx="642443" cy="642443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1714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  <p:sp>
        <p:nvSpPr>
          <p:cNvPr id="17" name="Oval 29"/>
          <p:cNvSpPr/>
          <p:nvPr userDrawn="1"/>
        </p:nvSpPr>
        <p:spPr>
          <a:xfrm rot="2174325" flipH="1" flipV="1">
            <a:off x="754988" y="780738"/>
            <a:ext cx="309595" cy="309595"/>
          </a:xfrm>
          <a:prstGeom prst="ellipse">
            <a:avLst/>
          </a:prstGeom>
          <a:gradFill>
            <a:gsLst>
              <a:gs pos="0">
                <a:srgbClr val="FFCA08"/>
              </a:gs>
              <a:gs pos="100000">
                <a:srgbClr val="FFCA08">
                  <a:lumMod val="75000"/>
                </a:srgbClr>
              </a:gs>
            </a:gsLst>
            <a:lin ang="360000" scaled="0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阿里巴巴普惠体 R" panose="00020600040101010101" pitchFamily="18" charset="-122"/>
              <a:ea typeface="+mn-ea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5923722" y="3121831"/>
            <a:ext cx="5829577" cy="1316352"/>
            <a:chOff x="1830700" y="2752280"/>
            <a:chExt cx="5829577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1830700" y="2752280"/>
              <a:ext cx="571078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en-US" altLang="zh-CN" sz="4400" b="1" kern="100" dirty="0">
                  <a:cs typeface="+mn-ea"/>
                  <a:sym typeface="+mn-lt"/>
                </a:rPr>
                <a:t>25.3 </a:t>
              </a:r>
              <a:r>
                <a:rPr lang="zh-CN" altLang="en-US" sz="4400" b="1" kern="100" dirty="0">
                  <a:cs typeface="+mn-ea"/>
                  <a:sym typeface="+mn-lt"/>
                </a:rPr>
                <a:t>用频率估计概率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1830700" y="3577843"/>
              <a:ext cx="5710787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"/>
          <p:cNvGraphicFramePr>
            <a:graphicFrameLocks noGrp="1"/>
          </p:cNvGraphicFramePr>
          <p:nvPr/>
        </p:nvGraphicFramePr>
        <p:xfrm>
          <a:off x="1175624" y="1863881"/>
          <a:ext cx="5943599" cy="458612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11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6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2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950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柑橘总质量 </a:t>
                      </a: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n / </a:t>
                      </a:r>
                      <a:r>
                        <a:rPr kumimoji="0" lang="zh-CN" alt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千克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损坏柑橘质量 </a:t>
                      </a: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m / </a:t>
                      </a:r>
                      <a:r>
                        <a:rPr kumimoji="0" lang="zh-CN" altLang="en-US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千克</a:t>
                      </a:r>
                      <a:endParaRPr kumimoji="0" lang="zh-CN" alt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/>
                    <a:p>
                      <a:endParaRPr lang="zh-CN">
                        <a:cs typeface="阿里巴巴普惠体 R" panose="00020600040101010101" pitchFamily="18" charset="-122"/>
                      </a:endParaRPr>
                    </a:p>
                  </a:txBody>
                  <a:tcPr marL="120000" marR="120000" marT="62411" marB="62411" anchor="ctr" anchorCtr="1" horzOverflow="overflow">
                    <a:blipFill>
                      <a:blip r:embed="rId4"/>
                      <a:stretch>
                        <a:fillRect l="-157784" t="-676" r="-528" b="-415541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5.50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0.110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10.50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0.105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15.15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200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19.42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250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24.25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30.93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35.32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400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39.24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450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44.57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662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500</a:t>
                      </a:r>
                      <a:endParaRPr kumimoji="0" lang="en-US" altLang="zh-CN" sz="1600" b="0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51.54</a:t>
                      </a:r>
                      <a:endParaRPr kumimoji="0" lang="en-US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11" marB="62411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013189" y="1247840"/>
            <a:ext cx="695394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下面是一张随机抽取抽样调查表，请补全表中空缺。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67600" y="1811249"/>
            <a:ext cx="4182533" cy="3910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       随着柑橘质量的增加，柑橘损坏率越来越稳定</a:t>
            </a:r>
            <a:r>
              <a:rPr lang="en-US" altLang="zh-CN" sz="2400" b="1" dirty="0">
                <a:cs typeface="+mn-ea"/>
                <a:sym typeface="+mn-lt"/>
              </a:rPr>
              <a:t>,</a:t>
            </a:r>
            <a:r>
              <a:rPr lang="zh-CN" altLang="en-US" sz="2400" b="1" dirty="0">
                <a:cs typeface="+mn-ea"/>
                <a:sym typeface="+mn-lt"/>
              </a:rPr>
              <a:t>柑橘总质量为</a:t>
            </a:r>
            <a:r>
              <a:rPr lang="en-US" altLang="zh-CN" sz="2400" b="1" dirty="0">
                <a:cs typeface="+mn-ea"/>
                <a:sym typeface="+mn-lt"/>
              </a:rPr>
              <a:t>500kg</a:t>
            </a:r>
            <a:r>
              <a:rPr lang="zh-CN" altLang="en-US" sz="2400" b="1" dirty="0">
                <a:cs typeface="+mn-ea"/>
                <a:sym typeface="+mn-lt"/>
              </a:rPr>
              <a:t>时损坏概率为</a:t>
            </a:r>
            <a:r>
              <a:rPr lang="en-US" altLang="zh-CN" sz="2400" b="1" dirty="0">
                <a:cs typeface="+mn-ea"/>
                <a:sym typeface="+mn-lt"/>
              </a:rPr>
              <a:t>_________</a:t>
            </a:r>
            <a:r>
              <a:rPr lang="zh-CN" altLang="en-US" sz="2400" b="1" dirty="0">
                <a:cs typeface="+mn-ea"/>
                <a:sym typeface="+mn-lt"/>
              </a:rPr>
              <a:t>，于是可以估计柑橘损耗概率为</a:t>
            </a:r>
            <a:r>
              <a:rPr lang="en-US" altLang="zh-CN" sz="2400" b="1" dirty="0">
                <a:cs typeface="+mn-ea"/>
                <a:sym typeface="+mn-lt"/>
              </a:rPr>
              <a:t>__________</a:t>
            </a:r>
            <a:r>
              <a:rPr lang="zh-CN" altLang="en-US" sz="2400" b="1" dirty="0">
                <a:cs typeface="+mn-ea"/>
                <a:sym typeface="+mn-lt"/>
              </a:rPr>
              <a:t>（保留</a:t>
            </a:r>
            <a:r>
              <a:rPr lang="en-US" altLang="zh-CN" sz="2400" b="1" dirty="0">
                <a:cs typeface="+mn-ea"/>
                <a:sym typeface="+mn-lt"/>
              </a:rPr>
              <a:t>1</a:t>
            </a:r>
            <a:r>
              <a:rPr lang="zh-CN" altLang="en-US" sz="2400" b="1" dirty="0">
                <a:cs typeface="+mn-ea"/>
                <a:sym typeface="+mn-lt"/>
              </a:rPr>
              <a:t>位小数），由此可知完好概率为</a:t>
            </a:r>
            <a:r>
              <a:rPr lang="en-US" altLang="zh-CN" sz="2400" b="1" dirty="0">
                <a:cs typeface="+mn-ea"/>
                <a:sym typeface="+mn-lt"/>
              </a:rPr>
              <a:t>___________.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967133" y="3544054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0.103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0202334" y="4121558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0.1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673167" y="5192856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solidFill>
                  <a:srgbClr val="FF0000"/>
                </a:solidFill>
                <a:cs typeface="+mn-ea"/>
                <a:sym typeface="+mn-lt"/>
              </a:rPr>
              <a:t>0.9</a:t>
            </a:r>
            <a:endParaRPr lang="zh-CN" altLang="en-US" sz="20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00699" y="3465916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0.101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600699" y="3841155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0.097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599641" y="4216394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0.097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599641" y="4591633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0.103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599642" y="4966872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0.101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5599642" y="5342111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0.098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599642" y="5717350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0.099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599642" y="6092586"/>
            <a:ext cx="1115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600" dirty="0">
                <a:cs typeface="+mn-ea"/>
                <a:sym typeface="+mn-lt"/>
              </a:rPr>
              <a:t>0.103</a:t>
            </a:r>
          </a:p>
        </p:txBody>
      </p:sp>
      <p:sp>
        <p:nvSpPr>
          <p:cNvPr id="22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1727200" y="1943509"/>
                <a:ext cx="8737600" cy="32955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解：设每千克柑橘的售价为x元，</a:t>
                </a:r>
                <a:endParaRPr lang="en-US" altLang="zh-CN" sz="3200" b="1" dirty="0">
                  <a:solidFill>
                    <a:schemeClr val="tx1"/>
                  </a:solidFill>
                  <a:latin typeface="+mn-lt"/>
                  <a:cs typeface="+mn-ea"/>
                  <a:sym typeface="+mn-lt"/>
                </a:endParaRP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3200" b="1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则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（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x-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2×10000</m:t>
                        </m:r>
                      </m:num>
                      <m:den>
                        <m:r>
                          <a:rPr lang="en-US" altLang="zh-CN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10000×0.9</m:t>
                        </m:r>
                      </m:den>
                    </m:f>
                  </m:oMath>
                </a14:m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）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×9000=5000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解得，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x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≈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2.8</a:t>
                </a:r>
              </a:p>
              <a:p>
                <a:pPr algn="ctr" defTabSz="914377">
                  <a:lnSpc>
                    <a:spcPct val="150000"/>
                  </a:lnSpc>
                </a:pP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答：当每千克售价为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2.8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元时可获利</a:t>
                </a:r>
                <a:r>
                  <a:rPr lang="en-US" altLang="zh-CN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5000</a:t>
                </a:r>
                <a:r>
                  <a:rPr lang="zh-CN" altLang="en-US" sz="3200" dirty="0">
                    <a:solidFill>
                      <a:schemeClr val="tx1"/>
                    </a:solidFill>
                    <a:latin typeface="+mn-lt"/>
                    <a:cs typeface="+mn-ea"/>
                    <a:sym typeface="+mn-lt"/>
                  </a:rPr>
                  <a:t>元</a:t>
                </a:r>
              </a:p>
            </p:txBody>
          </p:sp>
        </mc:Choice>
        <mc:Fallback xmlns="">
          <p:sp>
            <p:nvSpPr>
              <p:cNvPr id="8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7200" y="1943509"/>
                <a:ext cx="8737600" cy="3295582"/>
              </a:xfrm>
              <a:prstGeom prst="rect">
                <a:avLst/>
              </a:prstGeom>
              <a:blipFill rotWithShape="1">
                <a:blip r:embed="rId4"/>
                <a:stretch>
                  <a:fillRect b="-518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18779" y="1015262"/>
            <a:ext cx="11003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下表是一个机器人做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9999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次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“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抛硬币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游戏时记录下的出现正面的频数和频率．</a:t>
            </a:r>
            <a:endParaRPr lang="en-US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 fontAlgn="ctr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(1)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由这张频数和频率表可知，机器人抛掷完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次时，得到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次正面，正面出现的频率是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％，那么，也就是说机器人抛掷完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次后，得到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次反面，反面出现的频率是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 fontAlgn="ctr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(2)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由这张频数和频率表可知，机器人抛掷完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9999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次时，得到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次正面，正面出现的频率是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；那么，也就是说机器人抛掷完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9999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次时，得到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次反面，反面出现的频率是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400" fontAlgn="ctr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(3)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请你估计一下，抛这枚硬币，正面出现的概率是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</a:t>
            </a:r>
            <a:r>
              <a:rPr lang="zh-CN" altLang="zh-CN" sz="24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  <a:p>
            <a:pPr defTabSz="914400" fontAlgn="ctr">
              <a:lnSpc>
                <a:spcPct val="150000"/>
              </a:lnSpc>
            </a:pPr>
            <a:endParaRPr lang="en-US" altLang="zh-CN" sz="24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19200" y="1754627"/>
          <a:ext cx="9954017" cy="1341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9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99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99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99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099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0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038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814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抛掷结果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50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300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800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3200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6000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9999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次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14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出现正面的频数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31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135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408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1580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2980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5006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142">
                <a:tc>
                  <a:txBody>
                    <a:bodyPr/>
                    <a:lstStyle/>
                    <a:p>
                      <a:pPr algn="l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出现正面的频率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20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62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45</a:t>
                      </a:r>
                      <a:r>
                        <a:rPr lang="zh-CN" sz="14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51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49.4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49.7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50.1</a:t>
                      </a:r>
                      <a:r>
                        <a:rPr lang="zh-CN" sz="14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％</a:t>
                      </a:r>
                      <a:endParaRPr lang="zh-CN" sz="14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8576734" y="4137402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4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431195" y="4504294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80%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54958" y="4855655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5006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44424" y="5255765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50.1%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4522787" y="5615284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49.9%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0728602" y="5255765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4993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026795" y="6021814"/>
            <a:ext cx="1058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50%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825500" y="1210037"/>
                <a:ext cx="10541000" cy="22852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50000"/>
                  </a:lnSpc>
                </a:pP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2.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在一个不透明的袋中装有黑色和红色两种颜色的球共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个，每个球触颜色外都相同，每次摇匀后随即摸出一个球，记下颜色后再放回袋中，通过大量重复摸球实验后，发现摸到黑球的频率稳定于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0.6</m:t>
                    </m:r>
                  </m:oMath>
                </a14:m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，则可估计这个袋中红球的个数约为</a:t>
                </a:r>
                <a:r>
                  <a:rPr lang="en-US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__________</a:t>
                </a:r>
                <a:r>
                  <a:rPr lang="zh-CN" altLang="zh-CN" sz="20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1210037"/>
                <a:ext cx="10541000" cy="2285241"/>
              </a:xfrm>
              <a:prstGeom prst="rect">
                <a:avLst/>
              </a:prstGeom>
              <a:blipFill rotWithShape="1">
                <a:blip r:embed="rId4"/>
                <a:stretch>
                  <a:fillRect l="-578" b="-37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825500" y="4067771"/>
                <a:ext cx="7315200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【答案】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6</m:t>
                    </m:r>
                  </m:oMath>
                </a14:m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解：黑球个数为：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15×0.6=9</m:t>
                    </m:r>
                  </m:oMath>
                </a14:m>
                <a:r>
                  <a:rPr lang="zh-CN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，红球个数：</a:t>
                </a:r>
                <a14:m>
                  <m:oMath xmlns:m="http://schemas.openxmlformats.org/officeDocument/2006/math">
                    <m:r>
                      <a:rPr lang="en-US" altLang="zh-CN" sz="2000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15−9=6</m:t>
                    </m:r>
                  </m:oMath>
                </a14:m>
                <a:r>
                  <a:rPr lang="en-US" altLang="zh-CN" sz="2000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0" y="4067771"/>
                <a:ext cx="7315200" cy="1938992"/>
              </a:xfrm>
              <a:prstGeom prst="rect">
                <a:avLst/>
              </a:prstGeom>
              <a:blipFill rotWithShape="1">
                <a:blip r:embed="rId5"/>
                <a:stretch>
                  <a:fillRect l="-833" b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3445" y="1082995"/>
            <a:ext cx="103180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有五个面的石块，每个面上分别标记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，现随机投掷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100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次，每个面落在地面上的次数如下表，估计石块标记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的面落在地面上的概率是</a:t>
            </a:r>
            <a:r>
              <a:rPr lang="en-US" altLang="zh-CN" sz="2000" kern="100" dirty="0">
                <a:solidFill>
                  <a:prstClr val="black"/>
                </a:solidFill>
                <a:cs typeface="+mn-ea"/>
                <a:sym typeface="+mn-lt"/>
              </a:rPr>
              <a:t>______.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353127" y="2636828"/>
          <a:ext cx="8274930" cy="11074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79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9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37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石块的面</a:t>
                      </a:r>
                      <a:endParaRPr lang="zh-CN" sz="16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2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3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4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5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72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频数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17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28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15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16</a:t>
                      </a:r>
                      <a:endParaRPr lang="zh-CN" sz="1600" kern="10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cs typeface="阿里巴巴普惠体 R" panose="00020600040101010101" pitchFamily="18" charset="-122"/>
                          <a:sym typeface="+mn-lt"/>
                        </a:rPr>
                        <a:t>24</a:t>
                      </a:r>
                      <a:endParaRPr lang="zh-CN" sz="1600" kern="100" dirty="0"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T="63500" marB="635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256243" y="3989903"/>
                <a:ext cx="7103533" cy="20153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解：石块标记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的面落在地面上的频率是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15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  100  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den>
                    </m:f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b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于是可以估计石块标记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的面落在地面上的概率是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3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</m:t>
                        </m:r>
                      </m:den>
                    </m:f>
                  </m:oMath>
                </a14:m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243" y="3989903"/>
                <a:ext cx="7103533" cy="2015360"/>
              </a:xfrm>
              <a:prstGeom prst="rect">
                <a:avLst/>
              </a:prstGeom>
              <a:blipFill rotWithShape="1">
                <a:blip r:embed="rId4"/>
                <a:stretch>
                  <a:fillRect l="-1030" b="-12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03446" y="1082995"/>
            <a:ext cx="101318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en-US" altLang="zh-CN" sz="2000" kern="100" dirty="0">
                <a:cs typeface="+mn-ea"/>
                <a:sym typeface="+mn-lt"/>
              </a:rPr>
              <a:t>4.</a:t>
            </a:r>
            <a:r>
              <a:rPr lang="zh-CN" altLang="zh-CN" sz="2000" kern="100" dirty="0">
                <a:cs typeface="+mn-ea"/>
                <a:sym typeface="+mn-lt"/>
              </a:rPr>
              <a:t>某鱼塘里养了</a:t>
            </a:r>
            <a:r>
              <a:rPr lang="en-US" altLang="zh-CN" sz="2000" kern="100" dirty="0">
                <a:cs typeface="+mn-ea"/>
                <a:sym typeface="+mn-lt"/>
              </a:rPr>
              <a:t>200</a:t>
            </a:r>
            <a:r>
              <a:rPr lang="zh-CN" altLang="zh-CN" sz="2000" kern="100" dirty="0">
                <a:cs typeface="+mn-ea"/>
                <a:sym typeface="+mn-lt"/>
              </a:rPr>
              <a:t>条鲤鱼</a:t>
            </a:r>
            <a:r>
              <a:rPr lang="zh-CN" altLang="en-US" sz="2000" kern="100" dirty="0">
                <a:cs typeface="+mn-ea"/>
                <a:sym typeface="+mn-lt"/>
              </a:rPr>
              <a:t>、</a:t>
            </a:r>
            <a:r>
              <a:rPr lang="zh-CN" altLang="zh-CN" sz="2000" kern="100" dirty="0">
                <a:cs typeface="+mn-ea"/>
                <a:sym typeface="+mn-lt"/>
              </a:rPr>
              <a:t>若干条草鱼</a:t>
            </a:r>
            <a:r>
              <a:rPr lang="zh-CN" altLang="en-US" sz="2000" kern="100" dirty="0">
                <a:cs typeface="+mn-ea"/>
                <a:sym typeface="+mn-lt"/>
              </a:rPr>
              <a:t>、</a:t>
            </a:r>
            <a:r>
              <a:rPr lang="en-US" altLang="zh-CN" sz="2000" kern="100" dirty="0">
                <a:cs typeface="+mn-ea"/>
                <a:sym typeface="+mn-lt"/>
              </a:rPr>
              <a:t>150</a:t>
            </a:r>
            <a:r>
              <a:rPr lang="zh-CN" altLang="zh-CN" sz="2000" kern="100" dirty="0">
                <a:cs typeface="+mn-ea"/>
                <a:sym typeface="+mn-lt"/>
              </a:rPr>
              <a:t>条罗非鱼，该鱼塘主人通过多次捕捞试验后发现，捕捞到草鱼的频率稳定在</a:t>
            </a:r>
            <a:r>
              <a:rPr lang="en-US" altLang="zh-CN" sz="2000" kern="100" dirty="0">
                <a:cs typeface="+mn-ea"/>
                <a:sym typeface="+mn-lt"/>
              </a:rPr>
              <a:t>0.5</a:t>
            </a:r>
            <a:r>
              <a:rPr lang="zh-CN" altLang="zh-CN" sz="2000" kern="100" dirty="0">
                <a:cs typeface="+mn-ea"/>
                <a:sym typeface="+mn-lt"/>
              </a:rPr>
              <a:t>附近</a:t>
            </a:r>
            <a:r>
              <a:rPr lang="zh-CN" altLang="en-US" sz="2000" kern="100" dirty="0">
                <a:cs typeface="+mn-ea"/>
                <a:sym typeface="+mn-lt"/>
              </a:rPr>
              <a:t>，</a:t>
            </a:r>
            <a:r>
              <a:rPr lang="zh-CN" altLang="zh-CN" sz="2000" kern="100" dirty="0">
                <a:cs typeface="+mn-ea"/>
                <a:sym typeface="+mn-lt"/>
              </a:rPr>
              <a:t>若该鱼塘主人随机在鱼塘捕捞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条鱼，则估计捞到鲤鱼的概率为</a:t>
            </a:r>
            <a:r>
              <a:rPr lang="en-US" altLang="zh-CN" sz="2000" kern="100" dirty="0">
                <a:cs typeface="+mn-ea"/>
                <a:sym typeface="+mn-lt"/>
              </a:rPr>
              <a:t>________.</a:t>
            </a:r>
            <a:endParaRPr lang="zh-CN" altLang="zh-CN" sz="2000" kern="100" dirty="0"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951045" y="3342031"/>
                <a:ext cx="9276688" cy="2432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设鱼塘里养了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𝒙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条草鱼，根据题意，得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</m:num>
                      <m:den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𝟐𝟎𝟎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𝒙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𝟏𝟓𝟎</m:t>
                        </m:r>
                      </m:den>
                    </m:f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𝟎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.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𝟓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，解得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𝒙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𝟑𝟓𝟎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200000"/>
                  </a:lnSpc>
                </a:pPr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经检验，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𝒙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𝟑𝟓𝟎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是原分式方程的根，所以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𝑷</m:t>
                    </m:r>
                  </m:oMath>
                </a14:m>
                <a:r>
                  <a:rPr lang="zh-CN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（捞到鲤鱼）</a:t>
                </a:r>
                <a14:m>
                  <m:oMath xmlns:m="http://schemas.openxmlformats.org/officeDocument/2006/math"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𝟐𝟎𝟎</m:t>
                        </m:r>
                      </m:num>
                      <m:den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𝟐𝟎𝟎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𝟑𝟓𝟎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</m:t>
                        </m:r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𝟏𝟓𝟎</m:t>
                        </m:r>
                      </m:den>
                    </m:f>
                    <m:r>
                      <a:rPr lang="en-US" altLang="zh-CN" sz="2000" b="1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𝟐</m:t>
                        </m:r>
                      </m:num>
                      <m:den>
                        <m:r>
                          <a:rPr lang="en-US" altLang="zh-CN" sz="2000" b="1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altLang="zh-CN" sz="2000" b="1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.</a:t>
                </a:r>
                <a:endParaRPr lang="zh-CN" altLang="zh-CN" sz="2000" b="1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045" y="3342031"/>
                <a:ext cx="9276688" cy="2432974"/>
              </a:xfrm>
              <a:prstGeom prst="rect">
                <a:avLst/>
              </a:prstGeom>
              <a:blipFill rotWithShape="1">
                <a:blip r:embed="rId4"/>
                <a:stretch>
                  <a:fillRect l="-657" b="-7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41110" y="1381169"/>
            <a:ext cx="100188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ctr">
              <a:lnSpc>
                <a:spcPct val="200000"/>
              </a:lnSpc>
            </a:pP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5.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2019·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河南郑州外国语中学初三月考）在一个不透明的袋子中装有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20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个蓝色小球、若干个红色小球和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10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个黄色小球，这些球除颜色不同外其余均相同，小李通过多次摸取小球试验后发现，摸取到红色小球的频率稳定在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0.4</a:t>
            </a:r>
            <a:r>
              <a:rPr lang="zh-CN" altLang="zh-CN" kern="100" dirty="0">
                <a:solidFill>
                  <a:prstClr val="black"/>
                </a:solidFill>
                <a:cs typeface="+mn-ea"/>
                <a:sym typeface="+mn-lt"/>
              </a:rPr>
              <a:t>左右，若小明在袋子中随机摸取一个小球，则摸到黄色小球的概率为</a:t>
            </a:r>
            <a:r>
              <a:rPr lang="en-US" altLang="zh-CN" kern="100" dirty="0">
                <a:solidFill>
                  <a:prstClr val="black"/>
                </a:solidFill>
                <a:cs typeface="+mn-ea"/>
                <a:sym typeface="+mn-lt"/>
              </a:rPr>
              <a:t> _____</a:t>
            </a:r>
            <a:endParaRPr lang="zh-CN" altLang="zh-CN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1120845" y="3782131"/>
                <a:ext cx="10018876" cy="2573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设袋子中红球有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个，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根据题意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得：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20+</m:t>
                        </m:r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𝑥</m:t>
                        </m:r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+10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=0.4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解得：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x=20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则小明在袋子中随机摸取一个小球</a:t>
                </a:r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,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摸到黄色小球的概率为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10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20+20+10</m:t>
                        </m:r>
                      </m:den>
                    </m:f>
                    <m:r>
                      <a:rPr lang="en-US" altLang="zh-CN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</m:t>
                    </m:r>
                    <m:f>
                      <m:fPr>
                        <m:ctrlPr>
                          <a:rPr lang="zh-CN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zh-CN" altLang="zh-CN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845" y="3782131"/>
                <a:ext cx="10018876" cy="2573718"/>
              </a:xfrm>
              <a:prstGeom prst="rect">
                <a:avLst/>
              </a:prstGeom>
              <a:blipFill rotWithShape="1">
                <a:blip r:embed="rId4"/>
                <a:stretch>
                  <a:fillRect l="-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课堂测试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占位符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29453" y="1585913"/>
            <a:ext cx="5471956" cy="3378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r="4184" b="7766"/>
          <a:stretch>
            <a:fillRect/>
          </a:stretch>
        </p:blipFill>
        <p:spPr>
          <a:xfrm>
            <a:off x="-2425700" y="1368072"/>
            <a:ext cx="7759700" cy="4437122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 rot="10800000" flipH="1" flipV="1">
            <a:off x="3172546" y="2598285"/>
            <a:ext cx="1362062" cy="1362062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36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id-ID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8" name="Freeform: Shape 27"/>
          <p:cNvSpPr/>
          <p:nvPr/>
        </p:nvSpPr>
        <p:spPr bwMode="auto">
          <a:xfrm flipH="1">
            <a:off x="3564652" y="2990391"/>
            <a:ext cx="577851" cy="577850"/>
          </a:xfrm>
          <a:custGeom>
            <a:avLst/>
            <a:gdLst>
              <a:gd name="connsiteX0" fmla="*/ 222250 w 577851"/>
              <a:gd name="connsiteY0" fmla="*/ 165100 h 577850"/>
              <a:gd name="connsiteX1" fmla="*/ 444500 w 577851"/>
              <a:gd name="connsiteY1" fmla="*/ 371475 h 577850"/>
              <a:gd name="connsiteX2" fmla="*/ 222250 w 577851"/>
              <a:gd name="connsiteY2" fmla="*/ 577850 h 577850"/>
              <a:gd name="connsiteX3" fmla="*/ 126631 w 577851"/>
              <a:gd name="connsiteY3" fmla="*/ 557213 h 577850"/>
              <a:gd name="connsiteX4" fmla="*/ 108541 w 577851"/>
              <a:gd name="connsiteY4" fmla="*/ 557213 h 577850"/>
              <a:gd name="connsiteX5" fmla="*/ 46517 w 577851"/>
              <a:gd name="connsiteY5" fmla="*/ 572691 h 577850"/>
              <a:gd name="connsiteX6" fmla="*/ 36180 w 577851"/>
              <a:gd name="connsiteY6" fmla="*/ 562372 h 577850"/>
              <a:gd name="connsiteX7" fmla="*/ 49102 w 577851"/>
              <a:gd name="connsiteY7" fmla="*/ 515938 h 577850"/>
              <a:gd name="connsiteX8" fmla="*/ 43933 w 577851"/>
              <a:gd name="connsiteY8" fmla="*/ 495300 h 577850"/>
              <a:gd name="connsiteX9" fmla="*/ 0 w 577851"/>
              <a:gd name="connsiteY9" fmla="*/ 371475 h 577850"/>
              <a:gd name="connsiteX10" fmla="*/ 222250 w 577851"/>
              <a:gd name="connsiteY10" fmla="*/ 165100 h 577850"/>
              <a:gd name="connsiteX11" fmla="*/ 356208 w 577851"/>
              <a:gd name="connsiteY11" fmla="*/ 0 h 577850"/>
              <a:gd name="connsiteX12" fmla="*/ 577851 w 577851"/>
              <a:gd name="connsiteY12" fmla="*/ 206076 h 577850"/>
              <a:gd name="connsiteX13" fmla="*/ 534038 w 577851"/>
              <a:gd name="connsiteY13" fmla="*/ 327145 h 577850"/>
              <a:gd name="connsiteX14" fmla="*/ 528884 w 577851"/>
              <a:gd name="connsiteY14" fmla="*/ 350329 h 577850"/>
              <a:gd name="connsiteX15" fmla="*/ 541770 w 577851"/>
              <a:gd name="connsiteY15" fmla="*/ 396696 h 577850"/>
              <a:gd name="connsiteX16" fmla="*/ 531461 w 577851"/>
              <a:gd name="connsiteY16" fmla="*/ 406999 h 577850"/>
              <a:gd name="connsiteX17" fmla="*/ 505688 w 577851"/>
              <a:gd name="connsiteY17" fmla="*/ 399271 h 577850"/>
              <a:gd name="connsiteX18" fmla="*/ 485070 w 577851"/>
              <a:gd name="connsiteY18" fmla="*/ 370936 h 577850"/>
              <a:gd name="connsiteX19" fmla="*/ 222192 w 577851"/>
              <a:gd name="connsiteY19" fmla="*/ 123646 h 577850"/>
              <a:gd name="connsiteX20" fmla="*/ 191265 w 577851"/>
              <a:gd name="connsiteY20" fmla="*/ 126221 h 577850"/>
              <a:gd name="connsiteX21" fmla="*/ 170647 w 577851"/>
              <a:gd name="connsiteY21" fmla="*/ 92734 h 577850"/>
              <a:gd name="connsiteX22" fmla="*/ 356208 w 577851"/>
              <a:gd name="connsiteY22" fmla="*/ 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77851" h="577850">
                <a:moveTo>
                  <a:pt x="222250" y="165100"/>
                </a:moveTo>
                <a:cubicBezTo>
                  <a:pt x="346297" y="165100"/>
                  <a:pt x="444500" y="257969"/>
                  <a:pt x="444500" y="371475"/>
                </a:cubicBezTo>
                <a:cubicBezTo>
                  <a:pt x="444500" y="484981"/>
                  <a:pt x="346297" y="577850"/>
                  <a:pt x="222250" y="577850"/>
                </a:cubicBezTo>
                <a:cubicBezTo>
                  <a:pt x="188654" y="577850"/>
                  <a:pt x="155058" y="570111"/>
                  <a:pt x="126631" y="557213"/>
                </a:cubicBezTo>
                <a:cubicBezTo>
                  <a:pt x="121462" y="554633"/>
                  <a:pt x="116293" y="554633"/>
                  <a:pt x="108541" y="557213"/>
                </a:cubicBezTo>
                <a:cubicBezTo>
                  <a:pt x="108541" y="557213"/>
                  <a:pt x="108541" y="557213"/>
                  <a:pt x="46517" y="572691"/>
                </a:cubicBezTo>
                <a:cubicBezTo>
                  <a:pt x="38764" y="575271"/>
                  <a:pt x="33596" y="570111"/>
                  <a:pt x="36180" y="562372"/>
                </a:cubicBezTo>
                <a:cubicBezTo>
                  <a:pt x="36180" y="562372"/>
                  <a:pt x="36180" y="562372"/>
                  <a:pt x="49102" y="515938"/>
                </a:cubicBezTo>
                <a:cubicBezTo>
                  <a:pt x="51686" y="508199"/>
                  <a:pt x="49102" y="500460"/>
                  <a:pt x="43933" y="495300"/>
                </a:cubicBezTo>
                <a:cubicBezTo>
                  <a:pt x="15506" y="459185"/>
                  <a:pt x="0" y="417910"/>
                  <a:pt x="0" y="371475"/>
                </a:cubicBezTo>
                <a:cubicBezTo>
                  <a:pt x="0" y="257969"/>
                  <a:pt x="100788" y="165100"/>
                  <a:pt x="222250" y="165100"/>
                </a:cubicBezTo>
                <a:close/>
                <a:moveTo>
                  <a:pt x="356208" y="0"/>
                </a:moveTo>
                <a:cubicBezTo>
                  <a:pt x="477339" y="0"/>
                  <a:pt x="577851" y="92734"/>
                  <a:pt x="577851" y="206076"/>
                </a:cubicBezTo>
                <a:cubicBezTo>
                  <a:pt x="577851" y="252443"/>
                  <a:pt x="562388" y="293658"/>
                  <a:pt x="534038" y="327145"/>
                </a:cubicBezTo>
                <a:cubicBezTo>
                  <a:pt x="528884" y="334873"/>
                  <a:pt x="526306" y="342601"/>
                  <a:pt x="528884" y="350329"/>
                </a:cubicBezTo>
                <a:cubicBezTo>
                  <a:pt x="528884" y="350329"/>
                  <a:pt x="528884" y="350329"/>
                  <a:pt x="541770" y="396696"/>
                </a:cubicBezTo>
                <a:cubicBezTo>
                  <a:pt x="544347" y="404423"/>
                  <a:pt x="539193" y="409575"/>
                  <a:pt x="531461" y="406999"/>
                </a:cubicBezTo>
                <a:cubicBezTo>
                  <a:pt x="531461" y="406999"/>
                  <a:pt x="531461" y="406999"/>
                  <a:pt x="505688" y="399271"/>
                </a:cubicBezTo>
                <a:cubicBezTo>
                  <a:pt x="492802" y="396696"/>
                  <a:pt x="485070" y="383816"/>
                  <a:pt x="485070" y="370936"/>
                </a:cubicBezTo>
                <a:cubicBezTo>
                  <a:pt x="485070" y="234411"/>
                  <a:pt x="366517" y="123646"/>
                  <a:pt x="222192" y="123646"/>
                </a:cubicBezTo>
                <a:cubicBezTo>
                  <a:pt x="211883" y="123646"/>
                  <a:pt x="201574" y="126221"/>
                  <a:pt x="191265" y="126221"/>
                </a:cubicBezTo>
                <a:cubicBezTo>
                  <a:pt x="173224" y="128797"/>
                  <a:pt x="160338" y="108190"/>
                  <a:pt x="170647" y="92734"/>
                </a:cubicBezTo>
                <a:cubicBezTo>
                  <a:pt x="211883" y="36063"/>
                  <a:pt x="278891" y="0"/>
                  <a:pt x="35620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 rot="3600000">
            <a:off x="5082184" y="1447883"/>
            <a:ext cx="793684" cy="1596814"/>
            <a:chOff x="5453242" y="4073795"/>
            <a:chExt cx="793684" cy="1596814"/>
          </a:xfrm>
        </p:grpSpPr>
        <p:sp>
          <p:nvSpPr>
            <p:cNvPr id="30" name="Oval 29"/>
            <p:cNvSpPr/>
            <p:nvPr/>
          </p:nvSpPr>
          <p:spPr>
            <a:xfrm rot="20174325" flipH="1" flipV="1">
              <a:off x="5453242" y="4073795"/>
              <a:ext cx="793684" cy="793684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 rot="15029040" flipH="1" flipV="1">
              <a:off x="5711526" y="5393491"/>
              <a:ext cx="277118" cy="277118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lin ang="360000" scaled="0"/>
            </a:gradFill>
            <a:ln w="171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4" name="矩形: 圆角 33"/>
          <p:cNvSpPr/>
          <p:nvPr/>
        </p:nvSpPr>
        <p:spPr>
          <a:xfrm>
            <a:off x="8637520" y="5781290"/>
            <a:ext cx="1496595" cy="329300"/>
          </a:xfrm>
          <a:prstGeom prst="roundRect">
            <a:avLst>
              <a:gd name="adj" fmla="val 26269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老师：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xippt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矩形: 圆角 34"/>
          <p:cNvSpPr/>
          <p:nvPr/>
        </p:nvSpPr>
        <p:spPr>
          <a:xfrm>
            <a:off x="10479049" y="5786033"/>
            <a:ext cx="1274250" cy="329300"/>
          </a:xfrm>
          <a:prstGeom prst="roundRect">
            <a:avLst>
              <a:gd name="adj" fmla="val 2626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时间：</a:t>
            </a: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+mn-ea"/>
                <a:sym typeface="+mn-lt"/>
              </a:rPr>
              <a:t>2020.4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6330697" y="3121831"/>
            <a:ext cx="5422602" cy="1316352"/>
            <a:chOff x="2237675" y="2752280"/>
            <a:chExt cx="5422602" cy="1316352"/>
          </a:xfrm>
        </p:grpSpPr>
        <p:sp>
          <p:nvSpPr>
            <p:cNvPr id="37" name="矩形 36"/>
            <p:cNvSpPr/>
            <p:nvPr/>
          </p:nvSpPr>
          <p:spPr bwMode="auto">
            <a:xfrm>
              <a:off x="2237675" y="2752280"/>
              <a:ext cx="530381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400" b="1" kern="100" dirty="0">
                  <a:cs typeface="+mn-ea"/>
                  <a:sym typeface="+mn-lt"/>
                </a:rPr>
                <a:t>感谢各位的聆听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4187561" y="3730078"/>
              <a:ext cx="347271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/>
              <a:r>
                <a:rPr lang="zh-CN" altLang="en-US" sz="1600" dirty="0">
                  <a:cs typeface="+mn-ea"/>
                  <a:sym typeface="+mn-lt"/>
                </a:rPr>
                <a:t>人教版 数学九年级上册</a:t>
              </a:r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2237675" y="3577843"/>
              <a:ext cx="530381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0" name="矩形 39"/>
          <p:cNvSpPr/>
          <p:nvPr/>
        </p:nvSpPr>
        <p:spPr bwMode="auto">
          <a:xfrm>
            <a:off x="8032241" y="2563507"/>
            <a:ext cx="3602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第二十五章 概率初步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76429" y="4477133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矩形: 圆角 41"/>
          <p:cNvSpPr/>
          <p:nvPr/>
        </p:nvSpPr>
        <p:spPr>
          <a:xfrm>
            <a:off x="10624519" y="370916"/>
            <a:ext cx="1128780" cy="329300"/>
          </a:xfrm>
          <a:prstGeom prst="roundRect">
            <a:avLst>
              <a:gd name="adj" fmla="val 0"/>
            </a:avLst>
          </a:prstGeom>
          <a:solidFill>
            <a:srgbClr val="FBC708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YOUR LOGO</a:t>
            </a: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40" grpId="0"/>
      <p:bldP spid="41" grpId="0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83885" y="1541073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83885" y="2514776"/>
            <a:ext cx="10348517" cy="1017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知道大量重复试验时，频率与概率的关系。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会用频率估计概率。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83885" y="3919558"/>
            <a:ext cx="4663881" cy="58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783884" y="4893262"/>
            <a:ext cx="10493715" cy="965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理解当试验次数较大时，试验频率趋于理论概率。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用频率估计概率的思想方法解决实际问题。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86951" y="1287544"/>
            <a:ext cx="10507665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        把全班同学分成10组，每组同学抛掷一枚硬币50次，整理同学们获得的试验数据，并完成下表。</a:t>
            </a:r>
          </a:p>
        </p:txBody>
      </p:sp>
      <p:graphicFrame>
        <p:nvGraphicFramePr>
          <p:cNvPr id="4" name="表格 9"/>
          <p:cNvGraphicFramePr>
            <a:graphicFrameLocks noGrp="1"/>
          </p:cNvGraphicFramePr>
          <p:nvPr/>
        </p:nvGraphicFramePr>
        <p:xfrm>
          <a:off x="882964" y="2588558"/>
          <a:ext cx="5446422" cy="136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016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抛掷</a:t>
                      </a:r>
                      <a:endParaRPr lang="en-US" altLang="zh-CN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/>
                      <a:r>
                        <a:rPr lang="zh-CN" altLang="en-US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n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100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150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200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250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m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P(A)</a:t>
                      </a:r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表格 9"/>
          <p:cNvGraphicFramePr>
            <a:graphicFrameLocks noGrp="1"/>
          </p:cNvGraphicFramePr>
          <p:nvPr/>
        </p:nvGraphicFramePr>
        <p:xfrm>
          <a:off x="897384" y="4105785"/>
          <a:ext cx="5446422" cy="141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969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抛掷</a:t>
                      </a:r>
                      <a:endParaRPr lang="en-US" altLang="zh-CN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algn="ctr"/>
                      <a:r>
                        <a:rPr lang="zh-CN" altLang="en-US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次数</a:t>
                      </a:r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n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300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350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400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450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500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9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m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99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P(A)</a:t>
                      </a:r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" name="文本框 11"/>
          <p:cNvSpPr txBox="1"/>
          <p:nvPr/>
        </p:nvSpPr>
        <p:spPr>
          <a:xfrm>
            <a:off x="768014" y="5614488"/>
            <a:ext cx="679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b="1" dirty="0">
                <a:cs typeface="+mn-ea"/>
                <a:sym typeface="+mn-lt"/>
              </a:rPr>
              <a:t>备注：</a:t>
            </a:r>
            <a:r>
              <a:rPr lang="en-US" altLang="zh-CN" b="1" dirty="0">
                <a:cs typeface="+mn-ea"/>
                <a:sym typeface="+mn-lt"/>
              </a:rPr>
              <a:t>m</a:t>
            </a:r>
            <a:r>
              <a:rPr lang="zh-CN" altLang="en-US" b="1" dirty="0">
                <a:cs typeface="+mn-ea"/>
                <a:sym typeface="+mn-lt"/>
              </a:rPr>
              <a:t>表示正面向上的频数，硬币正面向上记为事件</a:t>
            </a:r>
            <a:r>
              <a:rPr lang="en-US" altLang="zh-CN" b="1" dirty="0">
                <a:cs typeface="+mn-ea"/>
                <a:sym typeface="+mn-lt"/>
              </a:rPr>
              <a:t>A</a:t>
            </a:r>
            <a:r>
              <a:rPr lang="zh-CN" altLang="en-US" b="1" dirty="0">
                <a:cs typeface="+mn-ea"/>
                <a:sym typeface="+mn-lt"/>
              </a:rPr>
              <a:t>。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61985" y="5956521"/>
            <a:ext cx="8637432" cy="791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150000"/>
              </a:lnSpc>
            </a:pPr>
            <a:r>
              <a:rPr lang="zh-CN" altLang="en-US" sz="1600" b="1" dirty="0">
                <a:cs typeface="+mn-ea"/>
                <a:sym typeface="+mn-lt"/>
              </a:rPr>
              <a:t>你能将上面表格中的数据在坐标轴上表示出来吗？</a:t>
            </a:r>
            <a:endParaRPr lang="en-US" altLang="zh-CN" sz="1600" b="1" dirty="0">
              <a:cs typeface="+mn-ea"/>
              <a:sym typeface="+mn-lt"/>
            </a:endParaRPr>
          </a:p>
          <a:p>
            <a:pPr algn="ctr" defTabSz="914400">
              <a:lnSpc>
                <a:spcPct val="150000"/>
              </a:lnSpc>
            </a:pPr>
            <a:r>
              <a:rPr lang="zh-CN" altLang="en-US" sz="1600" b="1" dirty="0">
                <a:cs typeface="+mn-ea"/>
                <a:sym typeface="+mn-lt"/>
              </a:rPr>
              <a:t>根据试验数据，“正面向上”的频率有什么规律吗？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7445291" y="5403597"/>
            <a:ext cx="3978695" cy="421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600" b="1" dirty="0">
                <a:cs typeface="+mn-ea"/>
                <a:sym typeface="+mn-lt"/>
              </a:rPr>
              <a:t>“正面向上”的频率在</a:t>
            </a:r>
            <a:r>
              <a:rPr lang="en-US" altLang="zh-CN" sz="1600" b="1" dirty="0">
                <a:cs typeface="+mn-ea"/>
                <a:sym typeface="+mn-lt"/>
              </a:rPr>
              <a:t>0.5</a:t>
            </a:r>
            <a:r>
              <a:rPr lang="zh-CN" altLang="en-US" sz="1600" b="1" dirty="0">
                <a:cs typeface="+mn-ea"/>
                <a:sym typeface="+mn-lt"/>
              </a:rPr>
              <a:t>附近摆波动。</a:t>
            </a:r>
          </a:p>
        </p:txBody>
      </p:sp>
      <p:sp>
        <p:nvSpPr>
          <p:cNvPr id="15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486" y="2303397"/>
            <a:ext cx="3914300" cy="2602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908008" y="1368025"/>
            <a:ext cx="7545655" cy="50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随着抛掷次数的增加，“正面向上”的频率的变化趋势是什么？</a:t>
            </a:r>
          </a:p>
        </p:txBody>
      </p:sp>
      <p:sp>
        <p:nvSpPr>
          <p:cNvPr id="2" name="矩形 1"/>
          <p:cNvSpPr/>
          <p:nvPr/>
        </p:nvSpPr>
        <p:spPr>
          <a:xfrm>
            <a:off x="750717" y="2307781"/>
            <a:ext cx="6348583" cy="3890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1600" b="1" dirty="0">
                <a:cs typeface="+mn-ea"/>
                <a:sym typeface="+mn-lt"/>
              </a:rPr>
              <a:t>       </a:t>
            </a:r>
            <a:r>
              <a:rPr lang="zh-CN" altLang="en-US" b="1" dirty="0">
                <a:cs typeface="+mn-ea"/>
                <a:sym typeface="+mn-lt"/>
              </a:rPr>
              <a:t>在重复抛掷一枚硬币时，“正面向上”的频率在0.5的左右摆动。随着抛掷次数的增加，一般地，频率就呈现出一定的稳定性。在0.5的左右摆动的幅度会越来越小。由于“正面向上”的频率呈现出上述稳定性，我们就用0.5这个常数表示“正面向上”发生的可能性的大小。</a:t>
            </a:r>
            <a:r>
              <a:rPr lang="en-US" altLang="zh-CN" b="1" dirty="0">
                <a:cs typeface="+mn-ea"/>
                <a:sym typeface="+mn-lt"/>
              </a:rPr>
              <a:t>(</a:t>
            </a:r>
            <a:r>
              <a:rPr lang="zh-CN" altLang="en-US" b="1" dirty="0">
                <a:cs typeface="+mn-ea"/>
                <a:sym typeface="+mn-lt"/>
              </a:rPr>
              <a:t>注意：当抛掷次数越来越大时，正面向上概率越来越稳定于</a:t>
            </a:r>
            <a:r>
              <a:rPr lang="en-US" altLang="zh-CN" b="1" dirty="0">
                <a:cs typeface="+mn-ea"/>
                <a:sym typeface="+mn-lt"/>
              </a:rPr>
              <a:t>0.5</a:t>
            </a:r>
            <a:r>
              <a:rPr lang="zh-CN" altLang="en-US" b="1" dirty="0">
                <a:cs typeface="+mn-ea"/>
                <a:sym typeface="+mn-lt"/>
              </a:rPr>
              <a:t>，并不是说投掷</a:t>
            </a:r>
            <a:r>
              <a:rPr lang="en-US" altLang="zh-CN" b="1" dirty="0">
                <a:cs typeface="+mn-ea"/>
                <a:sym typeface="+mn-lt"/>
              </a:rPr>
              <a:t>2n</a:t>
            </a:r>
            <a:r>
              <a:rPr lang="zh-CN" altLang="en-US" b="1" dirty="0">
                <a:cs typeface="+mn-ea"/>
                <a:sym typeface="+mn-lt"/>
              </a:rPr>
              <a:t>次一定恰好有</a:t>
            </a:r>
            <a:r>
              <a:rPr lang="en-US" altLang="zh-CN" b="1" dirty="0">
                <a:cs typeface="+mn-ea"/>
                <a:sym typeface="+mn-lt"/>
              </a:rPr>
              <a:t>n</a:t>
            </a:r>
            <a:r>
              <a:rPr lang="zh-CN" altLang="en-US" b="1" dirty="0">
                <a:cs typeface="+mn-ea"/>
                <a:sym typeface="+mn-lt"/>
              </a:rPr>
              <a:t>次正面向上</a:t>
            </a:r>
            <a:r>
              <a:rPr lang="en-US" altLang="zh-CN" b="1" dirty="0">
                <a:cs typeface="+mn-ea"/>
                <a:sym typeface="+mn-lt"/>
              </a:rPr>
              <a:t>)</a:t>
            </a:r>
            <a:endParaRPr lang="zh-CN" altLang="en-US" sz="1400" b="1" dirty="0">
              <a:cs typeface="+mn-ea"/>
              <a:sym typeface="+mn-lt"/>
            </a:endParaRPr>
          </a:p>
        </p:txBody>
      </p:sp>
      <p:sp>
        <p:nvSpPr>
          <p:cNvPr id="9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思考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86" y="2887382"/>
            <a:ext cx="3914300" cy="2602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12283" y="1363542"/>
            <a:ext cx="10367433" cy="3509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67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355600" defTabSz="914400">
              <a:lnSpc>
                <a:spcPct val="200000"/>
              </a:lnSpc>
            </a:pPr>
            <a:r>
              <a:rPr lang="zh-CN" altLang="en-US" sz="3600" b="1" dirty="0">
                <a:latin typeface="+mn-lt"/>
                <a:cs typeface="+mn-ea"/>
                <a:sym typeface="+mn-lt"/>
              </a:rPr>
              <a:t>  </a:t>
            </a:r>
            <a:r>
              <a:rPr lang="zh-CN" altLang="en-US" sz="2400" b="1" dirty="0">
                <a:latin typeface="+mn-lt"/>
                <a:cs typeface="+mn-ea"/>
                <a:sym typeface="+mn-lt"/>
              </a:rPr>
              <a:t>实际上，我们可以通过大量的重复试验，用一个随机事件发生的频率去估计它的概率.用频率估计概率 ，虽然不像列举法能确切地计算出随机事件的概率，但由于不受“各种结果出现的可能性相等”的条件限制，使得可求概率的随机事件的范围扩大</a:t>
            </a:r>
            <a:r>
              <a:rPr lang="zh-CN" altLang="en-US" sz="3200" b="1" dirty="0">
                <a:latin typeface="+mn-lt"/>
                <a:cs typeface="+mn-ea"/>
                <a:sym typeface="+mn-lt"/>
              </a:rPr>
              <a:t>.</a:t>
            </a:r>
            <a:endParaRPr lang="zh-CN" altLang="en-US" sz="4000" dirty="0">
              <a:latin typeface="+mn-lt"/>
              <a:cs typeface="+mn-ea"/>
              <a:sym typeface="+mn-lt"/>
            </a:endParaRP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小结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05934" y="1331255"/>
            <a:ext cx="9505949" cy="46166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defRPr/>
            </a:pPr>
            <a:r>
              <a:rPr lang="zh-CN" altLang="en-US" sz="2400" b="1" dirty="0">
                <a:cs typeface="+mn-ea"/>
                <a:sym typeface="+mn-lt"/>
              </a:rPr>
              <a:t>下表记录了一名球员在罚球线上投篮的结果：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036450" y="3733665"/>
            <a:ext cx="10466917" cy="123514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  <a:defRPr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计算投中频率（结果保留小数点后两位）；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>
              <a:lnSpc>
                <a:spcPct val="200000"/>
              </a:lnSpc>
              <a:defRPr/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这名球员投篮一次，投中的概率约是多少（结果保留小数点后一位）？</a:t>
            </a:r>
          </a:p>
        </p:txBody>
      </p:sp>
      <p:graphicFrame>
        <p:nvGraphicFramePr>
          <p:cNvPr id="4" name="表格 21"/>
          <p:cNvGraphicFramePr>
            <a:graphicFrameLocks noGrp="1"/>
          </p:cNvGraphicFramePr>
          <p:nvPr/>
        </p:nvGraphicFramePr>
        <p:xfrm>
          <a:off x="1053043" y="1903094"/>
          <a:ext cx="8127998" cy="17038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6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4086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cs typeface="阿里巴巴普惠体 R" panose="00020600040101010101" pitchFamily="18" charset="-122"/>
                          <a:sym typeface="+mn-lt"/>
                        </a:rPr>
                        <a:t>投篮次数</a:t>
                      </a:r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n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50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100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150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200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250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300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500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86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cs typeface="阿里巴巴普惠体 R" panose="00020600040101010101" pitchFamily="18" charset="-122"/>
                          <a:sym typeface="+mn-lt"/>
                        </a:rPr>
                        <a:t>投中次数</a:t>
                      </a:r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m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28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60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78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104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123</a:t>
                      </a:r>
                      <a:endParaRPr lang="en-US" altLang="zh-CN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152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>
                          <a:cs typeface="阿里巴巴普惠体 R" panose="00020600040101010101" pitchFamily="18" charset="-122"/>
                          <a:sym typeface="+mn-lt"/>
                        </a:rPr>
                        <a:t>251</a:t>
                      </a:r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161">
                <a:tc>
                  <a:txBody>
                    <a:bodyPr/>
                    <a:lstStyle/>
                    <a:p>
                      <a:endParaRPr lang="zh-CN">
                        <a:cs typeface="阿里巴巴普惠体 R" panose="00020600040101010101" pitchFamily="18" charset="-122"/>
                      </a:endParaRPr>
                    </a:p>
                  </a:txBody>
                  <a:tcPr marL="121920" marR="121920" marT="60960" marB="60960" anchor="ctr">
                    <a:blipFill>
                      <a:blip r:embed="rId4"/>
                      <a:stretch>
                        <a:fillRect l="-337" t="-175490" r="-350842" b="-1961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979020" y="3082632"/>
            <a:ext cx="1083733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 dirty="0">
                <a:latin typeface="+mn-lt"/>
                <a:cs typeface="+mn-ea"/>
                <a:sym typeface="+mn-lt"/>
              </a:rPr>
              <a:t>0.56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94479" y="3067613"/>
            <a:ext cx="1085851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 dirty="0">
                <a:latin typeface="+mn-lt"/>
                <a:cs typeface="+mn-ea"/>
                <a:sym typeface="+mn-lt"/>
              </a:rPr>
              <a:t>0.60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850683" y="3067612"/>
            <a:ext cx="1083733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>
                <a:latin typeface="+mn-lt"/>
                <a:cs typeface="+mn-ea"/>
                <a:sym typeface="+mn-lt"/>
              </a:rPr>
              <a:t>0.52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5726985" y="3082429"/>
            <a:ext cx="1085849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 dirty="0">
                <a:latin typeface="+mn-lt"/>
                <a:cs typeface="+mn-ea"/>
                <a:sym typeface="+mn-lt"/>
              </a:rPr>
              <a:t>0.52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6585027" y="3073736"/>
            <a:ext cx="1344083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 dirty="0">
                <a:latin typeface="+mn-lt"/>
                <a:cs typeface="+mn-ea"/>
                <a:sym typeface="+mn-lt"/>
              </a:rPr>
              <a:t>0.49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7559488" y="3082429"/>
            <a:ext cx="1083733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>
                <a:latin typeface="+mn-lt"/>
                <a:cs typeface="+mn-ea"/>
                <a:sym typeface="+mn-lt"/>
              </a:rPr>
              <a:t>0.51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8434202" y="3073736"/>
            <a:ext cx="1536700" cy="379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/>
            <a:r>
              <a:rPr lang="zh-CN" altLang="en-US" sz="1865" b="1" dirty="0">
                <a:latin typeface="+mn-lt"/>
                <a:cs typeface="+mn-ea"/>
                <a:sym typeface="+mn-lt"/>
              </a:rPr>
              <a:t>0.50</a:t>
            </a: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975596" y="5120703"/>
            <a:ext cx="9997204" cy="123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14400">
              <a:lnSpc>
                <a:spcPct val="200000"/>
              </a:lnSpc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解：投中频率在0.5左右摆动，而且随着投篮次数的增加，这种规律越加明显，所以估计投中的概率为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0.5</a:t>
            </a:r>
            <a:r>
              <a:rPr lang="zh-CN" altLang="en-US" sz="2000" dirty="0">
                <a:latin typeface="+mn-lt"/>
                <a:cs typeface="+mn-ea"/>
                <a:sym typeface="+mn-lt"/>
              </a:rPr>
              <a:t>。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练一练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utoUpdateAnimBg="0"/>
      <p:bldP spid="14" grpId="0" bldLvl="0" autoUpdateAnimBg="0"/>
      <p:bldP spid="15" grpId="0" bldLvl="0" autoUpdateAnimBg="0"/>
      <p:bldP spid="16" grpId="0" bldLvl="0" autoUpdateAnimBg="0"/>
      <p:bldP spid="17" grpId="0" bldLvl="0" autoUpdateAnimBg="0"/>
      <p:bldP spid="18" grpId="0" bldLvl="0" autoUpdateAnimBg="0"/>
      <p:bldP spid="19" grpId="0" bldLvl="0" autoUpdateAnimBg="0"/>
      <p:bldP spid="23" grpId="0" bldLvl="0" autoUpdateAnimBg="0"/>
      <p:bldP spid="23" grpId="1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20845" y="1661472"/>
            <a:ext cx="10278832" cy="1257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       某林业部门要考察某种幼树在一定条件的移植成活率，应采用什么具体做法？</a:t>
            </a:r>
            <a:endParaRPr lang="zh-CN" altLang="en-US" sz="2665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0845" y="3077314"/>
            <a:ext cx="10013587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135" b="1" dirty="0">
                <a:cs typeface="+mn-ea"/>
                <a:sym typeface="+mn-lt"/>
              </a:rPr>
              <a:t>分析：幼树移植成活率是实际问题中的一种概率 ，幼树移植后成活或不成活两种结果的可能性是否相等未知，所以成活率要由频率去估计.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1175880" y="4232283"/>
                <a:ext cx="10013587" cy="15240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>
                  <a:lnSpc>
                    <a:spcPct val="200000"/>
                  </a:lnSpc>
                  <a:defRPr/>
                </a:pPr>
                <a:r>
                  <a:rPr lang="zh-CN" altLang="en-US" sz="2133" b="1" dirty="0">
                    <a:solidFill>
                      <a:prstClr val="black"/>
                    </a:solidFill>
                    <a:cs typeface="+mn-ea"/>
                    <a:sym typeface="+mn-lt"/>
                  </a:rPr>
                  <a:t>解：在同样条件下，对这种幼树进行大量移植，</a:t>
                </a:r>
                <a:r>
                  <a:rPr lang="zh-CN" altLang="en-US" sz="2133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随着移植数n越来越大，频率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en-US" sz="2133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zh-CN" altLang="en-US" sz="2133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𝑚</m:t>
                        </m:r>
                      </m:num>
                      <m:den>
                        <m:r>
                          <a:rPr lang="zh-CN" altLang="en-US" sz="2133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𝑛</m:t>
                        </m:r>
                      </m:den>
                    </m:f>
                  </m:oMath>
                </a14:m>
                <a:r>
                  <a:rPr lang="zh-CN" altLang="en-US" sz="2133" b="1" dirty="0">
                    <a:solidFill>
                      <a:srgbClr val="FF0000"/>
                    </a:solidFill>
                    <a:cs typeface="+mn-ea"/>
                    <a:sym typeface="+mn-lt"/>
                  </a:rPr>
                  <a:t>会越来越稳定</a:t>
                </a:r>
                <a:r>
                  <a:rPr lang="zh-CN" altLang="en-US" sz="2133" b="1" dirty="0">
                    <a:solidFill>
                      <a:prstClr val="black"/>
                    </a:solidFill>
                    <a:cs typeface="+mn-ea"/>
                    <a:sym typeface="+mn-lt"/>
                  </a:rPr>
                  <a:t> .于是就可以把</a:t>
                </a:r>
                <a:r>
                  <a:rPr lang="zh-CN" altLang="en-US" sz="2133" b="1" dirty="0">
                    <a:solidFill>
                      <a:srgbClr val="FF0000"/>
                    </a:solidFill>
                    <a:cs typeface="+mn-ea"/>
                    <a:sym typeface="+mn-lt"/>
                  </a:rPr>
                  <a:t>频率作为成活率的估计值</a:t>
                </a:r>
                <a:r>
                  <a:rPr lang="zh-CN" altLang="en-US" sz="2133" b="1" dirty="0">
                    <a:solidFill>
                      <a:prstClr val="black"/>
                    </a:solidFill>
                    <a:cs typeface="+mn-ea"/>
                    <a:sym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80" y="4232283"/>
                <a:ext cx="10013587" cy="1524007"/>
              </a:xfrm>
              <a:prstGeom prst="rect">
                <a:avLst/>
              </a:prstGeom>
              <a:blipFill rotWithShape="1">
                <a:blip r:embed="rId4"/>
                <a:stretch>
                  <a:fillRect l="-730" b="-68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  <a:cs typeface="阿里巴巴普惠体 R" panose="00020600040101010101" pitchFamily="18" charset="-122"/>
                  </a:rPr>
                  <a:t> </a:t>
                </a:r>
                <a:endParaRPr lang="zh-CN" altLang="en-US">
                  <a:noFill/>
                  <a:cs typeface="阿里巴巴普惠体 R" panose="00020600040101010101" pitchFamily="18" charset="-122"/>
                </a:endParaRPr>
              </a:p>
            </p:txBody>
          </p:sp>
        </mc:Fallback>
      </mc:AlternateContent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4"/>
          <p:cNvGraphicFramePr>
            <a:graphicFrameLocks noGrp="1"/>
          </p:cNvGraphicFramePr>
          <p:nvPr/>
        </p:nvGraphicFramePr>
        <p:xfrm>
          <a:off x="1199456" y="1820025"/>
          <a:ext cx="6038848" cy="480937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38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4226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移植总数  </a:t>
                      </a: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n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成活数  </a:t>
                      </a: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m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/>
                    <a:p>
                      <a:endParaRPr lang="zh-CN">
                        <a:cs typeface="阿里巴巴普惠体 R" panose="00020600040101010101" pitchFamily="18" charset="-122"/>
                      </a:endParaRPr>
                    </a:p>
                  </a:txBody>
                  <a:tcPr marL="120000" marR="120000" marT="62400" marB="62400" anchor="ctr" anchorCtr="1" horzOverflow="overflow">
                    <a:blipFill>
                      <a:blip r:embed="rId4"/>
                      <a:stretch>
                        <a:fillRect l="-157922" t="-730" r="-519" b="-481752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10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8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0.800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50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47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270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235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0.870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400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369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750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662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1 500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1 335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0.890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3 500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3 203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7 000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6 335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0.905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9 000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8 073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7515"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14 000</a:t>
                      </a:r>
                      <a:endParaRPr kumimoji="0" lang="en-US" altLang="zh-CN" sz="1600" b="1" i="0" u="none" strike="noStrike" cap="none" normalizeH="0" baseline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12 628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tc>
                  <a:txBody>
                    <a:bodyPr/>
                    <a:lstStyle>
                      <a:lvl1pPr defTabSz="6858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457200" defTabSz="6858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28600" defTabSz="6858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29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57200" defTabSz="6858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57200" defTabSz="6858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阿里巴巴普惠体 R" panose="00020600040101010101" pitchFamily="18" charset="-122"/>
                          <a:cs typeface="阿里巴巴普惠体 R" panose="00020600040101010101" pitchFamily="18" charset="-122"/>
                          <a:sym typeface="+mn-lt"/>
                        </a:rPr>
                        <a:t>0.902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304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0000" marR="120000" marT="62400" marB="62400" anchor="ctr" anchorCtr="1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87789" y="1344406"/>
            <a:ext cx="6953944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135" b="1" dirty="0">
                <a:cs typeface="+mn-ea"/>
                <a:sym typeface="+mn-lt"/>
              </a:rPr>
              <a:t>下面是一张模拟统计表，请补全表中空缺，并完成填空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43825" y="1757790"/>
            <a:ext cx="3928533" cy="390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2400" b="1" dirty="0">
                <a:cs typeface="+mn-ea"/>
                <a:sym typeface="+mn-lt"/>
              </a:rPr>
              <a:t>          随着移植数的增加，幼树移植成活的频率越来越</a:t>
            </a:r>
            <a:r>
              <a:rPr lang="en-US" altLang="zh-CN" sz="2400" b="1" dirty="0">
                <a:cs typeface="+mn-ea"/>
                <a:sym typeface="+mn-lt"/>
              </a:rPr>
              <a:t>___________,</a:t>
            </a:r>
            <a:r>
              <a:rPr lang="zh-CN" altLang="en-US" sz="2400" b="1" dirty="0">
                <a:cs typeface="+mn-ea"/>
                <a:sym typeface="+mn-lt"/>
              </a:rPr>
              <a:t>当移植总数是</a:t>
            </a:r>
            <a:r>
              <a:rPr lang="en-US" altLang="zh-CN" sz="2400" b="1" dirty="0">
                <a:cs typeface="+mn-ea"/>
                <a:sym typeface="+mn-lt"/>
              </a:rPr>
              <a:t>14000</a:t>
            </a:r>
            <a:r>
              <a:rPr lang="zh-CN" altLang="en-US" sz="2400" b="1" dirty="0">
                <a:cs typeface="+mn-ea"/>
                <a:sym typeface="+mn-lt"/>
              </a:rPr>
              <a:t>时，成活的频率是</a:t>
            </a:r>
            <a:r>
              <a:rPr lang="en-US" altLang="zh-CN" sz="2400" b="1" dirty="0">
                <a:cs typeface="+mn-ea"/>
                <a:sym typeface="+mn-lt"/>
              </a:rPr>
              <a:t>_________</a:t>
            </a:r>
            <a:r>
              <a:rPr lang="zh-CN" altLang="en-US" sz="2400" b="1" dirty="0">
                <a:cs typeface="+mn-ea"/>
                <a:sym typeface="+mn-lt"/>
              </a:rPr>
              <a:t>，于是可以估计幼树移植成活的概率是</a:t>
            </a:r>
            <a:r>
              <a:rPr lang="en-US" altLang="zh-CN" sz="2400" b="1" dirty="0">
                <a:cs typeface="+mn-ea"/>
                <a:sym typeface="+mn-lt"/>
              </a:rPr>
              <a:t>__________.</a:t>
            </a:r>
            <a:endParaRPr lang="zh-CN" altLang="en-US" sz="2400" b="1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74591" y="4059844"/>
            <a:ext cx="111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altLang="zh-CN" sz="2000" b="1" dirty="0">
                <a:cs typeface="+mn-ea"/>
                <a:sym typeface="+mn-lt"/>
              </a:rPr>
              <a:t>0.902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714315" y="2914746"/>
            <a:ext cx="872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000" b="1" dirty="0">
                <a:cs typeface="+mn-ea"/>
                <a:sym typeface="+mn-lt"/>
              </a:rPr>
              <a:t>稳定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103658" y="510074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2000" b="1" dirty="0">
                <a:cs typeface="+mn-ea"/>
                <a:sym typeface="+mn-lt"/>
              </a:rPr>
              <a:t>0.902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672667" y="3076701"/>
            <a:ext cx="87206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0.94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633510" y="3849003"/>
            <a:ext cx="113453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0.923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59967" y="4271979"/>
            <a:ext cx="87206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0.883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670203" y="5031675"/>
            <a:ext cx="87206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0.915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700761" y="5844989"/>
            <a:ext cx="87206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1865" b="1" dirty="0">
                <a:solidFill>
                  <a:srgbClr val="FF0000"/>
                </a:solidFill>
                <a:cs typeface="+mn-ea"/>
                <a:sym typeface="+mn-lt"/>
              </a:rPr>
              <a:t>0.897</a:t>
            </a:r>
          </a:p>
        </p:txBody>
      </p:sp>
      <p:sp>
        <p:nvSpPr>
          <p:cNvPr id="17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9800" y="1474529"/>
            <a:ext cx="10312400" cy="1235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        某水果公司以2元/kg的成本价新进10 000kg柑橘.如果公司希望这些柑橘能够获得利润5000元，那么在出售柑橘（去掉损坏的柑橘）时，每千克大约定价为多少元比较合适？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80595" y="2974167"/>
            <a:ext cx="10567939" cy="3239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50000"/>
              </a:lnSpc>
            </a:pPr>
            <a:r>
              <a:rPr lang="zh-CN" altLang="en-US" sz="2135" b="1" dirty="0">
                <a:cs typeface="+mn-ea"/>
                <a:sym typeface="+mn-lt"/>
              </a:rPr>
              <a:t>分析：</a:t>
            </a:r>
            <a:endParaRPr lang="en-US" altLang="zh-CN" sz="2135" b="1" dirty="0">
              <a:cs typeface="+mn-ea"/>
              <a:sym typeface="+mn-lt"/>
            </a:endParaRPr>
          </a:p>
          <a:p>
            <a:pPr defTabSz="914400">
              <a:lnSpc>
                <a:spcPct val="250000"/>
              </a:lnSpc>
            </a:pPr>
            <a:r>
              <a:rPr lang="en-US" altLang="zh-CN" sz="2135" b="1" dirty="0">
                <a:cs typeface="+mn-ea"/>
                <a:sym typeface="+mn-lt"/>
              </a:rPr>
              <a:t>1.</a:t>
            </a:r>
            <a:r>
              <a:rPr lang="zh-CN" altLang="en-US" sz="2135" b="1" dirty="0">
                <a:cs typeface="+mn-ea"/>
                <a:sym typeface="+mn-lt"/>
              </a:rPr>
              <a:t>利润</a:t>
            </a:r>
            <a:r>
              <a:rPr lang="en-US" altLang="zh-CN" sz="2135" b="1" dirty="0">
                <a:cs typeface="+mn-ea"/>
                <a:sym typeface="+mn-lt"/>
              </a:rPr>
              <a:t>=</a:t>
            </a:r>
            <a:r>
              <a:rPr lang="zh-CN" altLang="en-US" sz="2135" b="1" dirty="0">
                <a:cs typeface="+mn-ea"/>
                <a:sym typeface="+mn-lt"/>
              </a:rPr>
              <a:t>产品重量</a:t>
            </a:r>
            <a:r>
              <a:rPr lang="en-US" altLang="zh-CN" sz="2135" b="1" dirty="0">
                <a:cs typeface="+mn-ea"/>
                <a:sym typeface="+mn-lt"/>
              </a:rPr>
              <a:t>×</a:t>
            </a:r>
            <a:r>
              <a:rPr lang="zh-CN" altLang="en-US" sz="2135" b="1" dirty="0">
                <a:cs typeface="+mn-ea"/>
                <a:sym typeface="+mn-lt"/>
              </a:rPr>
              <a:t>完好率</a:t>
            </a:r>
            <a:r>
              <a:rPr lang="en-US" altLang="zh-CN" sz="2135" b="1" dirty="0">
                <a:cs typeface="+mn-ea"/>
                <a:sym typeface="+mn-lt"/>
              </a:rPr>
              <a:t>×(</a:t>
            </a:r>
            <a:r>
              <a:rPr lang="zh-CN" altLang="en-US" sz="2135" b="1" dirty="0">
                <a:cs typeface="+mn-ea"/>
                <a:sym typeface="+mn-lt"/>
              </a:rPr>
              <a:t>定价</a:t>
            </a:r>
            <a:r>
              <a:rPr lang="en-US" altLang="zh-CN" sz="2135" b="1" dirty="0">
                <a:cs typeface="+mn-ea"/>
                <a:sym typeface="+mn-lt"/>
              </a:rPr>
              <a:t>-</a:t>
            </a:r>
            <a:r>
              <a:rPr lang="zh-CN" altLang="en-US" sz="2135" b="1" dirty="0">
                <a:cs typeface="+mn-ea"/>
                <a:sym typeface="+mn-lt"/>
              </a:rPr>
              <a:t>实际成本</a:t>
            </a:r>
            <a:r>
              <a:rPr lang="en-US" altLang="zh-CN" sz="2135" b="1" dirty="0">
                <a:cs typeface="+mn-ea"/>
                <a:sym typeface="+mn-lt"/>
              </a:rPr>
              <a:t>)</a:t>
            </a:r>
          </a:p>
          <a:p>
            <a:pPr defTabSz="914400">
              <a:lnSpc>
                <a:spcPct val="250000"/>
              </a:lnSpc>
            </a:pPr>
            <a:r>
              <a:rPr lang="en-US" altLang="zh-CN" sz="2135" b="1" dirty="0">
                <a:cs typeface="+mn-ea"/>
                <a:sym typeface="+mn-lt"/>
              </a:rPr>
              <a:t>2.</a:t>
            </a:r>
            <a:r>
              <a:rPr lang="zh-CN" altLang="en-US" sz="2135" b="1" dirty="0">
                <a:cs typeface="+mn-ea"/>
                <a:sym typeface="+mn-lt"/>
              </a:rPr>
              <a:t>柑橘在产品运输、存储途中会有破损，公司必须将破损带来的损失折算到没有破损柑橘的定价中，才能保证实际获得的利润。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120845" y="502151"/>
            <a:ext cx="3240360" cy="707886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 w="6350">
                  <a:noFill/>
                </a:ln>
                <a:solidFill>
                  <a:srgbClr val="FBC708"/>
                </a:solidFill>
                <a:effectLst/>
                <a:uLnTx/>
                <a:uFillTx/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办公资源网：www.bangongziyuan.com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lninmrg5">
      <a:majorFont>
        <a:latin typeface="阿里巴巴普惠体 R"/>
        <a:ea typeface="思源黑体 CN Regular"/>
        <a:cs typeface=""/>
      </a:majorFont>
      <a:minorFont>
        <a:latin typeface="阿里巴巴普惠体 R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阿里巴巴普惠体 R"/>
        <a:ea typeface=""/>
        <a:cs typeface=""/>
        <a:font script="Jpan" typeface="ＭＳ Ｐゴシック"/>
        <a:font script="Hang" typeface="맑은 고딕"/>
        <a:font script="Hans" typeface="阿里巴巴普惠体 R"/>
        <a:font script="Hant" typeface="新細明體"/>
        <a:font script="Arab" typeface="阿里巴巴普惠体 R"/>
        <a:font script="Hebr" typeface="阿里巴巴普惠体 R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阿里巴巴普惠体 R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1887</Words>
  <Application>Microsoft Office PowerPoint</Application>
  <PresentationFormat>宽屏</PresentationFormat>
  <Paragraphs>263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阿里巴巴普惠体 R</vt:lpstr>
      <vt:lpstr>思源黑体 CN Light</vt:lpstr>
      <vt:lpstr>Arial</vt:lpstr>
      <vt:lpstr>Calibri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4</cp:revision>
  <dcterms:created xsi:type="dcterms:W3CDTF">2020-04-11T10:57:00Z</dcterms:created>
  <dcterms:modified xsi:type="dcterms:W3CDTF">2021-01-09T09:47:03Z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