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56" r:id="rId3"/>
    <p:sldId id="478" r:id="rId4"/>
    <p:sldId id="487" r:id="rId5"/>
    <p:sldId id="495" r:id="rId6"/>
    <p:sldId id="496" r:id="rId7"/>
    <p:sldId id="497" r:id="rId8"/>
    <p:sldId id="498" r:id="rId9"/>
    <p:sldId id="499" r:id="rId10"/>
    <p:sldId id="500" r:id="rId11"/>
    <p:sldId id="494" r:id="rId12"/>
    <p:sldId id="480" r:id="rId13"/>
    <p:sldId id="259" r:id="rId14"/>
    <p:sldId id="287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A4AF8-A007-4755-A27D-9D0C778DF626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D7E31-99D2-4F40-949D-25E3EBB1BA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30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0584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5634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7588CC-84BF-48E8-A8D9-DD421A0C343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094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079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467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5985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197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085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407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28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920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291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D7E31-99D2-4F40-949D-25E3EBB1BA9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7822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A5BBF911-FF35-49B8-BB76-AA4595F841FD}"/>
              </a:ext>
            </a:extLst>
          </p:cNvPr>
          <p:cNvGrpSpPr/>
          <p:nvPr userDrawn="1"/>
        </p:nvGrpSpPr>
        <p:grpSpPr>
          <a:xfrm>
            <a:off x="261707" y="248956"/>
            <a:ext cx="527793" cy="527792"/>
            <a:chOff x="192881" y="130969"/>
            <a:chExt cx="378619" cy="378618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84CB8D1A-DDC5-41EF-B190-58E461A13539}"/>
                </a:ext>
              </a:extLst>
            </p:cNvPr>
            <p:cNvSpPr/>
            <p:nvPr userDrawn="1"/>
          </p:nvSpPr>
          <p:spPr>
            <a:xfrm>
              <a:off x="192881" y="130969"/>
              <a:ext cx="321469" cy="32146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6145D95-C8CC-45DA-A53F-1F104DD4A207}"/>
                </a:ext>
              </a:extLst>
            </p:cNvPr>
            <p:cNvSpPr/>
            <p:nvPr userDrawn="1"/>
          </p:nvSpPr>
          <p:spPr>
            <a:xfrm>
              <a:off x="354807" y="292894"/>
              <a:ext cx="216693" cy="216693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6619EC7-9CE9-47C9-B099-6B89326CB4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85951" y="1063201"/>
            <a:ext cx="5263511" cy="4981885"/>
          </a:xfrm>
          <a:custGeom>
            <a:avLst/>
            <a:gdLst>
              <a:gd name="connsiteX0" fmla="*/ 2812384 w 5263511"/>
              <a:gd name="connsiteY0" fmla="*/ 1326 h 4981885"/>
              <a:gd name="connsiteX1" fmla="*/ 3888720 w 5263511"/>
              <a:gd name="connsiteY1" fmla="*/ 280043 h 4981885"/>
              <a:gd name="connsiteX2" fmla="*/ 4947455 w 5263511"/>
              <a:gd name="connsiteY2" fmla="*/ 1461319 h 4981885"/>
              <a:gd name="connsiteX3" fmla="*/ 5248788 w 5263511"/>
              <a:gd name="connsiteY3" fmla="*/ 2618440 h 4981885"/>
              <a:gd name="connsiteX4" fmla="*/ 5260277 w 5263511"/>
              <a:gd name="connsiteY4" fmla="*/ 2793289 h 4981885"/>
              <a:gd name="connsiteX5" fmla="*/ 5188233 w 5263511"/>
              <a:gd name="connsiteY5" fmla="*/ 3647992 h 4981885"/>
              <a:gd name="connsiteX6" fmla="*/ 3719847 w 5263511"/>
              <a:gd name="connsiteY6" fmla="*/ 4948417 h 4981885"/>
              <a:gd name="connsiteX7" fmla="*/ 2741039 w 5263511"/>
              <a:gd name="connsiteY7" fmla="*/ 3780135 h 4981885"/>
              <a:gd name="connsiteX8" fmla="*/ 1613033 w 5263511"/>
              <a:gd name="connsiteY8" fmla="*/ 3067999 h 4981885"/>
              <a:gd name="connsiteX9" fmla="*/ 14189 w 5263511"/>
              <a:gd name="connsiteY9" fmla="*/ 2337221 h 4981885"/>
              <a:gd name="connsiteX10" fmla="*/ 1825 w 5263511"/>
              <a:gd name="connsiteY10" fmla="*/ 2219446 h 4981885"/>
              <a:gd name="connsiteX11" fmla="*/ 833436 w 5263511"/>
              <a:gd name="connsiteY11" fmla="*/ 678776 h 4981885"/>
              <a:gd name="connsiteX12" fmla="*/ 2812384 w 5263511"/>
              <a:gd name="connsiteY12" fmla="*/ 1326 h 498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63511" h="4981885">
                <a:moveTo>
                  <a:pt x="2812384" y="1326"/>
                </a:moveTo>
                <a:cubicBezTo>
                  <a:pt x="3208875" y="13505"/>
                  <a:pt x="3581953" y="109364"/>
                  <a:pt x="3888720" y="280043"/>
                </a:cubicBezTo>
                <a:cubicBezTo>
                  <a:pt x="4384221" y="558134"/>
                  <a:pt x="4727728" y="984635"/>
                  <a:pt x="4947455" y="1461319"/>
                </a:cubicBezTo>
                <a:cubicBezTo>
                  <a:pt x="5118353" y="1832074"/>
                  <a:pt x="5214372" y="2233187"/>
                  <a:pt x="5248788" y="2618440"/>
                </a:cubicBezTo>
                <a:cubicBezTo>
                  <a:pt x="5254032" y="2677146"/>
                  <a:pt x="5257846" y="2735483"/>
                  <a:pt x="5260277" y="2793289"/>
                </a:cubicBezTo>
                <a:cubicBezTo>
                  <a:pt x="5273239" y="3101585"/>
                  <a:pt x="5246849" y="3394755"/>
                  <a:pt x="5188233" y="3647992"/>
                </a:cubicBezTo>
                <a:cubicBezTo>
                  <a:pt x="4898451" y="4903812"/>
                  <a:pt x="4097004" y="5070994"/>
                  <a:pt x="3719847" y="4948417"/>
                </a:cubicBezTo>
                <a:cubicBezTo>
                  <a:pt x="3097866" y="4742294"/>
                  <a:pt x="3004856" y="4238853"/>
                  <a:pt x="2741039" y="3780135"/>
                </a:cubicBezTo>
                <a:cubicBezTo>
                  <a:pt x="2477222" y="3321418"/>
                  <a:pt x="2265681" y="3138296"/>
                  <a:pt x="1613033" y="3067999"/>
                </a:cubicBezTo>
                <a:cubicBezTo>
                  <a:pt x="940543" y="3003183"/>
                  <a:pt x="151759" y="3177549"/>
                  <a:pt x="14189" y="2337221"/>
                </a:cubicBezTo>
                <a:cubicBezTo>
                  <a:pt x="8064" y="2297935"/>
                  <a:pt x="3980" y="2258659"/>
                  <a:pt x="1825" y="2219446"/>
                </a:cubicBezTo>
                <a:cubicBezTo>
                  <a:pt x="-30502" y="1631265"/>
                  <a:pt x="371307" y="1057558"/>
                  <a:pt x="833436" y="678776"/>
                </a:cubicBezTo>
                <a:cubicBezTo>
                  <a:pt x="1425714" y="193172"/>
                  <a:pt x="2151566" y="-18973"/>
                  <a:pt x="2812384" y="132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8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37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2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6" r:id="rId2"/>
    <p:sldLayoutId id="214748367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E9B711D-FD6C-4CF5-A843-D3BA9F537078}"/>
              </a:ext>
            </a:extLst>
          </p:cNvPr>
          <p:cNvSpPr/>
          <p:nvPr/>
        </p:nvSpPr>
        <p:spPr>
          <a:xfrm rot="5400000">
            <a:off x="7727517" y="-204286"/>
            <a:ext cx="4260198" cy="4668769"/>
          </a:xfrm>
          <a:custGeom>
            <a:avLst/>
            <a:gdLst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4001511 w 5592338"/>
              <a:gd name="connsiteY5" fmla="*/ 3019350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3526948 w 5592338"/>
              <a:gd name="connsiteY5" fmla="*/ 2324869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13" fmla="*/ 0 w 5592338"/>
              <a:gd name="connsiteY13" fmla="*/ 0 h 612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92338" h="6128667">
                <a:moveTo>
                  <a:pt x="0" y="0"/>
                </a:moveTo>
                <a:lnTo>
                  <a:pt x="5254012" y="0"/>
                </a:lnTo>
                <a:lnTo>
                  <a:pt x="5294975" y="101004"/>
                </a:lnTo>
                <a:cubicBezTo>
                  <a:pt x="5345954" y="210977"/>
                  <a:pt x="5405233" y="318913"/>
                  <a:pt x="5452656" y="428886"/>
                </a:cubicBezTo>
                <a:cubicBezTo>
                  <a:pt x="5666060" y="929872"/>
                  <a:pt x="5632864" y="1508247"/>
                  <a:pt x="5367294" y="1988867"/>
                </a:cubicBezTo>
                <a:cubicBezTo>
                  <a:pt x="5096983" y="2469488"/>
                  <a:pt x="4119736" y="2153801"/>
                  <a:pt x="3526948" y="2324869"/>
                </a:cubicBezTo>
                <a:cubicBezTo>
                  <a:pt x="3133337" y="2434842"/>
                  <a:pt x="3166866" y="3157835"/>
                  <a:pt x="2820678" y="3357415"/>
                </a:cubicBezTo>
                <a:cubicBezTo>
                  <a:pt x="2521914" y="3536628"/>
                  <a:pt x="2327479" y="3842108"/>
                  <a:pt x="2322736" y="4155733"/>
                </a:cubicBezTo>
                <a:cubicBezTo>
                  <a:pt x="2317994" y="4440848"/>
                  <a:pt x="2460263" y="4717816"/>
                  <a:pt x="2422325" y="5002930"/>
                </a:cubicBezTo>
                <a:cubicBezTo>
                  <a:pt x="2360675" y="5471332"/>
                  <a:pt x="2207068" y="6026503"/>
                  <a:pt x="1666446" y="6116110"/>
                </a:cubicBezTo>
                <a:cubicBezTo>
                  <a:pt x="1531290" y="6137494"/>
                  <a:pt x="1133748" y="6159785"/>
                  <a:pt x="871666" y="5925668"/>
                </a:cubicBezTo>
                <a:cubicBezTo>
                  <a:pt x="421014" y="5704902"/>
                  <a:pt x="215002" y="5692635"/>
                  <a:pt x="70525" y="5731741"/>
                </a:cubicBezTo>
                <a:lnTo>
                  <a:pt x="0" y="57575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7D257697-F813-44FC-BF73-CC0BBE751DAF}"/>
              </a:ext>
            </a:extLst>
          </p:cNvPr>
          <p:cNvSpPr/>
          <p:nvPr/>
        </p:nvSpPr>
        <p:spPr>
          <a:xfrm rot="16200000">
            <a:off x="10968941" y="5539177"/>
            <a:ext cx="1784353" cy="1784353"/>
          </a:xfrm>
          <a:prstGeom prst="blockArc">
            <a:avLst>
              <a:gd name="adj1" fmla="val 10800000"/>
              <a:gd name="adj2" fmla="val 3531022"/>
              <a:gd name="adj3" fmla="val 15811"/>
            </a:avLst>
          </a:prstGeom>
          <a:solidFill>
            <a:schemeClr val="accent5"/>
          </a:solidFill>
          <a:ln>
            <a:noFill/>
          </a:ln>
          <a:effectLst>
            <a:outerShdw blurRad="889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14CBE47-69FF-4182-AE15-F4CABDF1AA3F}"/>
              </a:ext>
            </a:extLst>
          </p:cNvPr>
          <p:cNvSpPr/>
          <p:nvPr/>
        </p:nvSpPr>
        <p:spPr>
          <a:xfrm rot="10800000" flipH="1">
            <a:off x="9885505" y="0"/>
            <a:ext cx="2306495" cy="2303362"/>
          </a:xfrm>
          <a:custGeom>
            <a:avLst/>
            <a:gdLst>
              <a:gd name="connsiteX0" fmla="*/ 0 w 7703409"/>
              <a:gd name="connsiteY0" fmla="*/ 6580902 h 6580902"/>
              <a:gd name="connsiteX1" fmla="*/ 7703409 w 7703409"/>
              <a:gd name="connsiteY1" fmla="*/ 6580902 h 6580902"/>
              <a:gd name="connsiteX2" fmla="*/ 7703409 w 7703409"/>
              <a:gd name="connsiteY2" fmla="*/ 2172910 h 6580902"/>
              <a:gd name="connsiteX3" fmla="*/ 7500223 w 7703409"/>
              <a:gd name="connsiteY3" fmla="*/ 1924177 h 6580902"/>
              <a:gd name="connsiteX4" fmla="*/ 6474751 w 7703409"/>
              <a:gd name="connsiteY4" fmla="*/ 667220 h 6580902"/>
              <a:gd name="connsiteX5" fmla="*/ 5389679 w 7703409"/>
              <a:gd name="connsiteY5" fmla="*/ 2621 h 6580902"/>
              <a:gd name="connsiteX6" fmla="*/ 5010871 w 7703409"/>
              <a:gd name="connsiteY6" fmla="*/ 66586 h 6580902"/>
              <a:gd name="connsiteX7" fmla="*/ 2508110 w 7703409"/>
              <a:gd name="connsiteY7" fmla="*/ 4128762 h 6580902"/>
              <a:gd name="connsiteX8" fmla="*/ 704233 w 7703409"/>
              <a:gd name="connsiteY8" fmla="*/ 4745201 h 6580902"/>
              <a:gd name="connsiteX9" fmla="*/ 298124 w 7703409"/>
              <a:gd name="connsiteY9" fmla="*/ 6262590 h 6580902"/>
              <a:gd name="connsiteX10" fmla="*/ 43422 w 7703409"/>
              <a:gd name="connsiteY10" fmla="*/ 6558214 h 65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3409" h="6580902">
                <a:moveTo>
                  <a:pt x="0" y="6580902"/>
                </a:moveTo>
                <a:lnTo>
                  <a:pt x="7703409" y="6580902"/>
                </a:lnTo>
                <a:lnTo>
                  <a:pt x="7703409" y="2172910"/>
                </a:lnTo>
                <a:lnTo>
                  <a:pt x="7500223" y="1924177"/>
                </a:lnTo>
                <a:cubicBezTo>
                  <a:pt x="7160059" y="1496300"/>
                  <a:pt x="6825373" y="1040640"/>
                  <a:pt x="6474751" y="667220"/>
                </a:cubicBezTo>
                <a:cubicBezTo>
                  <a:pt x="6148919" y="323436"/>
                  <a:pt x="5769963" y="32998"/>
                  <a:pt x="5389679" y="2621"/>
                </a:cubicBezTo>
                <a:cubicBezTo>
                  <a:pt x="5262918" y="-7505"/>
                  <a:pt x="5136009" y="11266"/>
                  <a:pt x="5010871" y="66586"/>
                </a:cubicBezTo>
                <a:cubicBezTo>
                  <a:pt x="3858657" y="556577"/>
                  <a:pt x="3660324" y="3622966"/>
                  <a:pt x="2508110" y="4128762"/>
                </a:cubicBezTo>
                <a:cubicBezTo>
                  <a:pt x="1894225" y="4397466"/>
                  <a:pt x="1091453" y="3907476"/>
                  <a:pt x="704233" y="4745201"/>
                </a:cubicBezTo>
                <a:cubicBezTo>
                  <a:pt x="496456" y="5187773"/>
                  <a:pt x="515345" y="5835825"/>
                  <a:pt x="298124" y="6262590"/>
                </a:cubicBezTo>
                <a:cubicBezTo>
                  <a:pt x="227292" y="6400894"/>
                  <a:pt x="139931" y="6497707"/>
                  <a:pt x="43422" y="65582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19100" dist="317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1CBE09-5980-4CC7-9FF3-82192691A536}"/>
              </a:ext>
            </a:extLst>
          </p:cNvPr>
          <p:cNvSpPr txBox="1"/>
          <p:nvPr/>
        </p:nvSpPr>
        <p:spPr>
          <a:xfrm>
            <a:off x="10741168" y="314185"/>
            <a:ext cx="12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skate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7BCA1D7A-AD97-49B3-96E7-DCABE50C2C1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" b="2673"/>
          <a:stretch>
            <a:fillRect/>
          </a:stretch>
        </p:blipFill>
        <p:spPr>
          <a:xfrm>
            <a:off x="6829425" y="838200"/>
            <a:ext cx="4186238" cy="3962400"/>
          </a:xfrm>
        </p:spPr>
      </p:pic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0127E407-8D11-4F97-89AB-79DCA5F178E6}"/>
              </a:ext>
            </a:extLst>
          </p:cNvPr>
          <p:cNvSpPr/>
          <p:nvPr/>
        </p:nvSpPr>
        <p:spPr>
          <a:xfrm>
            <a:off x="69291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0B031263-28B7-4F41-921A-FD5D7259C88E}"/>
              </a:ext>
            </a:extLst>
          </p:cNvPr>
          <p:cNvSpPr/>
          <p:nvPr/>
        </p:nvSpPr>
        <p:spPr>
          <a:xfrm>
            <a:off x="253444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FC1A4207-78EF-4137-B5E2-561C6C811836}"/>
              </a:ext>
            </a:extLst>
          </p:cNvPr>
          <p:cNvGrpSpPr/>
          <p:nvPr/>
        </p:nvGrpSpPr>
        <p:grpSpPr>
          <a:xfrm>
            <a:off x="654507" y="2176234"/>
            <a:ext cx="6591867" cy="1574898"/>
            <a:chOff x="1532951" y="2493734"/>
            <a:chExt cx="6591867" cy="1574898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B5EDDF72-A504-4E3F-AAAB-5AD23A18CB7A}"/>
                </a:ext>
              </a:extLst>
            </p:cNvPr>
            <p:cNvSpPr/>
            <p:nvPr/>
          </p:nvSpPr>
          <p:spPr bwMode="auto">
            <a:xfrm>
              <a:off x="1532951" y="2493734"/>
              <a:ext cx="659186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3000" b="1" kern="100" dirty="0">
                  <a:cs typeface="+mn-ea"/>
                  <a:sym typeface="+mn-lt"/>
                </a:rPr>
                <a:t>22.1.3.2 </a:t>
              </a:r>
              <a:r>
                <a:rPr lang="zh-CN" altLang="en-US" sz="3000" b="1" kern="100" dirty="0">
                  <a:cs typeface="+mn-ea"/>
                  <a:sym typeface="+mn-lt"/>
                </a:rPr>
                <a:t>二次函数</a:t>
              </a:r>
              <a:r>
                <a:rPr lang="en-US" altLang="zh-CN" sz="3000" b="1" kern="100" dirty="0">
                  <a:cs typeface="+mn-ea"/>
                  <a:sym typeface="+mn-lt"/>
                </a:rPr>
                <a:t>y=a〖("x−" h)〗^2</a:t>
              </a:r>
            </a:p>
            <a:p>
              <a:pPr defTabSz="4572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的图象和性质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02DA4653-DBAE-4DA8-A900-86E492133958}"/>
                </a:ext>
              </a:extLst>
            </p:cNvPr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C956ACF1-0D0A-47CF-8A1E-2CBB86F98EAF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id="{16CE41C7-42E8-41BB-BBF9-B3653D55E659}"/>
              </a:ext>
            </a:extLst>
          </p:cNvPr>
          <p:cNvSpPr/>
          <p:nvPr/>
        </p:nvSpPr>
        <p:spPr bwMode="auto">
          <a:xfrm>
            <a:off x="654818" y="1632590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4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39D90B7-4786-4EC8-9CDD-AE06075C58D8}"/>
              </a:ext>
            </a:extLst>
          </p:cNvPr>
          <p:cNvSpPr txBox="1"/>
          <p:nvPr/>
        </p:nvSpPr>
        <p:spPr>
          <a:xfrm>
            <a:off x="70108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00C67739-8FE8-4D6B-9E7E-2C960BD501A9}"/>
              </a:ext>
            </a:extLst>
          </p:cNvPr>
          <p:cNvSpPr/>
          <p:nvPr/>
        </p:nvSpPr>
        <p:spPr>
          <a:xfrm>
            <a:off x="692917" y="315924"/>
            <a:ext cx="1186683" cy="3293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  LOGO</a:t>
            </a:r>
          </a:p>
        </p:txBody>
      </p:sp>
    </p:spTree>
    <p:extLst>
      <p:ext uri="{BB962C8B-B14F-4D97-AF65-F5344CB8AC3E}">
        <p14:creationId xmlns:p14="http://schemas.microsoft.com/office/powerpoint/2010/main" val="53240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/>
      <p:bldP spid="34" grpId="0"/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CCF81BEA-8FE9-44C4-9404-AD3B2F7D8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498723"/>
              </p:ext>
            </p:extLst>
          </p:nvPr>
        </p:nvGraphicFramePr>
        <p:xfrm>
          <a:off x="436612" y="1188414"/>
          <a:ext cx="11232873" cy="52801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8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9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326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抛物线</a:t>
                      </a:r>
                      <a:r>
                        <a:rPr lang="en-US" altLang="zh-CN" sz="1800" dirty="0">
                          <a:sym typeface="+mn-lt"/>
                        </a:rPr>
                        <a:t>y = a(x-h)</a:t>
                      </a:r>
                      <a:r>
                        <a:rPr lang="en-US" altLang="zh-CN" sz="1800" baseline="30000" dirty="0">
                          <a:sym typeface="+mn-lt"/>
                        </a:rPr>
                        <a:t>2</a:t>
                      </a:r>
                      <a:endParaRPr lang="zh-CN" altLang="en-US" sz="1800" b="1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0" lang="en-US" altLang="zh-CN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+mn-lt"/>
                        </a:rPr>
                        <a:t>a&gt;0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kumimoji="0" lang="en-US" altLang="zh-CN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sym typeface="+mn-lt"/>
                        </a:rPr>
                        <a:t>a&lt;0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74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图象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800" dirty="0">
                          <a:sym typeface="+mn-lt"/>
                        </a:rPr>
                        <a:t>h&gt;0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79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altLang="zh-CN" sz="1800" dirty="0">
                          <a:sym typeface="+mn-lt"/>
                        </a:rPr>
                        <a:t>h&lt;0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71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开口方向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71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对称轴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171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顶点坐标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9785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函数的增减性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958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zh-CN" altLang="en-US" sz="1800" dirty="0">
                          <a:sym typeface="+mn-lt"/>
                        </a:rPr>
                        <a:t>最值</a:t>
                      </a: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zh-CN" altLang="en-US" sz="18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81287" marB="81287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29">
            <a:extLst>
              <a:ext uri="{FF2B5EF4-FFF2-40B4-BE49-F238E27FC236}">
                <a16:creationId xmlns:a16="http://schemas.microsoft.com/office/drawing/2014/main" id="{79EB6308-B33D-4047-9847-6794A0FDB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562" y="6046531"/>
            <a:ext cx="347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377"/>
            <a:r>
              <a:rPr lang="en-US" altLang="zh-CN" sz="2000" b="1" i="1" dirty="0">
                <a:cs typeface="+mn-ea"/>
                <a:sym typeface="+mn-lt"/>
              </a:rPr>
              <a:t>x=</a:t>
            </a:r>
            <a:r>
              <a:rPr lang="en-US" altLang="zh-CN" sz="2000" b="1" dirty="0">
                <a:cs typeface="+mn-ea"/>
                <a:sym typeface="+mn-lt"/>
              </a:rPr>
              <a:t>h</a:t>
            </a:r>
            <a:r>
              <a:rPr lang="zh-CN" altLang="en-US" sz="2000" b="1" dirty="0">
                <a:cs typeface="+mn-ea"/>
                <a:sym typeface="+mn-lt"/>
              </a:rPr>
              <a:t>时，</a:t>
            </a:r>
            <a:r>
              <a:rPr lang="en-US" altLang="zh-CN" sz="2000" b="1" i="1" dirty="0">
                <a:cs typeface="+mn-ea"/>
                <a:sym typeface="+mn-lt"/>
              </a:rPr>
              <a:t>y</a:t>
            </a:r>
            <a:r>
              <a:rPr lang="zh-CN" altLang="en-US" sz="2000" b="1" baseline="-25000" dirty="0">
                <a:cs typeface="+mn-ea"/>
                <a:sym typeface="+mn-lt"/>
              </a:rPr>
              <a:t>最小值</a:t>
            </a:r>
            <a:r>
              <a:rPr lang="en-US" altLang="zh-CN" sz="2000" b="1" i="1" dirty="0">
                <a:cs typeface="+mn-ea"/>
                <a:sym typeface="+mn-lt"/>
              </a:rPr>
              <a:t>=0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5830A5C6-0B66-4721-A464-3AAFEA086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8557" y="6053829"/>
            <a:ext cx="3479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377"/>
            <a:r>
              <a:rPr lang="en-US" altLang="zh-CN" sz="2000" b="1" i="1" dirty="0">
                <a:cs typeface="+mn-ea"/>
                <a:sym typeface="+mn-lt"/>
              </a:rPr>
              <a:t>x=</a:t>
            </a:r>
            <a:r>
              <a:rPr lang="en-US" altLang="zh-CN" sz="2000" b="1" dirty="0">
                <a:cs typeface="+mn-ea"/>
                <a:sym typeface="+mn-lt"/>
              </a:rPr>
              <a:t>h</a:t>
            </a:r>
            <a:r>
              <a:rPr lang="zh-CN" altLang="en-US" sz="2000" b="1" dirty="0">
                <a:cs typeface="+mn-ea"/>
                <a:sym typeface="+mn-lt"/>
              </a:rPr>
              <a:t>时，</a:t>
            </a:r>
            <a:r>
              <a:rPr lang="en-US" altLang="zh-CN" sz="2000" b="1" i="1" dirty="0">
                <a:cs typeface="+mn-ea"/>
                <a:sym typeface="+mn-lt"/>
              </a:rPr>
              <a:t>y</a:t>
            </a:r>
            <a:r>
              <a:rPr lang="zh-CN" altLang="en-US" sz="2000" b="1" baseline="-25000" dirty="0">
                <a:cs typeface="+mn-ea"/>
                <a:sym typeface="+mn-lt"/>
              </a:rPr>
              <a:t>最大值</a:t>
            </a:r>
            <a:r>
              <a:rPr lang="en-US" altLang="zh-CN" sz="2000" b="1" i="1" dirty="0">
                <a:cs typeface="+mn-ea"/>
                <a:sym typeface="+mn-lt"/>
              </a:rPr>
              <a:t>=0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0372DE4-CD4B-4E6C-8551-13FF4B23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2215" y="5313165"/>
            <a:ext cx="4254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377"/>
            <a:r>
              <a:rPr lang="zh-CN" altLang="en-US" dirty="0">
                <a:cs typeface="+mn-ea"/>
                <a:sym typeface="+mn-lt"/>
              </a:rPr>
              <a:t>当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&lt;h</a:t>
            </a:r>
            <a:r>
              <a:rPr lang="zh-CN" altLang="en-US" dirty="0">
                <a:cs typeface="+mn-ea"/>
                <a:sym typeface="+mn-lt"/>
              </a:rPr>
              <a:t>时，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随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增大而增大；当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&gt;h</a:t>
            </a:r>
            <a:r>
              <a:rPr lang="zh-CN" altLang="en-US" dirty="0">
                <a:cs typeface="+mn-ea"/>
                <a:sym typeface="+mn-lt"/>
              </a:rPr>
              <a:t>时，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随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增大而减小</a:t>
            </a:r>
            <a:r>
              <a:rPr lang="en-US" altLang="zh-CN" dirty="0">
                <a:cs typeface="+mn-ea"/>
                <a:sym typeface="+mn-lt"/>
              </a:rPr>
              <a:t>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92EFDC91-7E21-4110-B68B-11639B339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389" y="5295102"/>
            <a:ext cx="39621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dirty="0">
                <a:cs typeface="+mn-ea"/>
                <a:sym typeface="+mn-lt"/>
              </a:rPr>
              <a:t>当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&lt;h</a:t>
            </a:r>
            <a:r>
              <a:rPr lang="zh-CN" altLang="en-US" dirty="0">
                <a:cs typeface="+mn-ea"/>
                <a:sym typeface="+mn-lt"/>
              </a:rPr>
              <a:t>时，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随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增大而减小；当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en-US" altLang="zh-CN" dirty="0">
                <a:cs typeface="+mn-ea"/>
                <a:sym typeface="+mn-lt"/>
              </a:rPr>
              <a:t>&gt;h</a:t>
            </a:r>
            <a:r>
              <a:rPr lang="zh-CN" altLang="en-US" dirty="0">
                <a:cs typeface="+mn-ea"/>
                <a:sym typeface="+mn-lt"/>
              </a:rPr>
              <a:t>时，</a:t>
            </a:r>
            <a:r>
              <a:rPr lang="en-US" altLang="zh-CN" i="1" dirty="0">
                <a:cs typeface="+mn-ea"/>
                <a:sym typeface="+mn-lt"/>
              </a:rPr>
              <a:t>y</a:t>
            </a:r>
            <a:r>
              <a:rPr lang="zh-CN" altLang="en-US" dirty="0">
                <a:cs typeface="+mn-ea"/>
                <a:sym typeface="+mn-lt"/>
              </a:rPr>
              <a:t>随</a:t>
            </a:r>
            <a:r>
              <a:rPr lang="en-US" altLang="zh-CN" i="1" dirty="0">
                <a:cs typeface="+mn-ea"/>
                <a:sym typeface="+mn-lt"/>
              </a:rPr>
              <a:t>x</a:t>
            </a:r>
            <a:r>
              <a:rPr lang="zh-CN" altLang="en-US" dirty="0">
                <a:cs typeface="+mn-ea"/>
                <a:sym typeface="+mn-lt"/>
              </a:rPr>
              <a:t>增大而增大</a:t>
            </a:r>
            <a:r>
              <a:rPr lang="en-US" altLang="zh-CN" dirty="0">
                <a:cs typeface="+mn-ea"/>
                <a:sym typeface="+mn-lt"/>
              </a:rPr>
              <a:t>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D4D462D8-0225-4781-BC9A-FDE6B70EB415}"/>
              </a:ext>
            </a:extLst>
          </p:cNvPr>
          <p:cNvSpPr/>
          <p:nvPr/>
        </p:nvSpPr>
        <p:spPr>
          <a:xfrm>
            <a:off x="4755237" y="3897693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>
              <a:defRPr/>
            </a:pPr>
            <a:r>
              <a:rPr lang="zh-CN" altLang="zh-CN" sz="2000" b="1" kern="100" dirty="0">
                <a:cs typeface="+mn-ea"/>
                <a:sym typeface="+mn-lt"/>
              </a:rPr>
              <a:t>向上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33D09311-5BE0-45E9-851B-CC3E428A9AC4}"/>
              </a:ext>
            </a:extLst>
          </p:cNvPr>
          <p:cNvSpPr/>
          <p:nvPr/>
        </p:nvSpPr>
        <p:spPr>
          <a:xfrm>
            <a:off x="9058072" y="3912999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>
              <a:defRPr/>
            </a:pPr>
            <a:r>
              <a:rPr lang="zh-CN" altLang="zh-CN" sz="2000" b="1" kern="100" dirty="0">
                <a:cs typeface="+mn-ea"/>
                <a:sym typeface="+mn-lt"/>
              </a:rPr>
              <a:t>向下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116853D7-85E5-4FF0-939A-BDFAB122696B}"/>
              </a:ext>
            </a:extLst>
          </p:cNvPr>
          <p:cNvSpPr/>
          <p:nvPr/>
        </p:nvSpPr>
        <p:spPr>
          <a:xfrm>
            <a:off x="4530816" y="4351021"/>
            <a:ext cx="1159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>
              <a:defRPr/>
            </a:pPr>
            <a:r>
              <a:rPr lang="zh-CN" altLang="en-US" sz="2000" b="1" kern="100" dirty="0">
                <a:cs typeface="+mn-ea"/>
                <a:sym typeface="+mn-lt"/>
              </a:rPr>
              <a:t>直线</a:t>
            </a:r>
            <a:r>
              <a:rPr lang="en-US" altLang="zh-CN" sz="2000" b="1" i="1" kern="100" dirty="0">
                <a:cs typeface="+mn-ea"/>
                <a:sym typeface="+mn-lt"/>
              </a:rPr>
              <a:t>x</a:t>
            </a:r>
            <a:r>
              <a:rPr lang="en-US" altLang="zh-CN" sz="2000" b="1" kern="100" dirty="0">
                <a:cs typeface="+mn-ea"/>
                <a:sym typeface="+mn-lt"/>
              </a:rPr>
              <a:t>=h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F62C1A2E-372B-4170-8F05-396C005F5F38}"/>
              </a:ext>
            </a:extLst>
          </p:cNvPr>
          <p:cNvSpPr/>
          <p:nvPr/>
        </p:nvSpPr>
        <p:spPr>
          <a:xfrm>
            <a:off x="8806931" y="4337620"/>
            <a:ext cx="11592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77">
              <a:defRPr/>
            </a:pPr>
            <a:r>
              <a:rPr lang="zh-CN" altLang="en-US" sz="2000" b="1" kern="100" dirty="0">
                <a:cs typeface="+mn-ea"/>
                <a:sym typeface="+mn-lt"/>
              </a:rPr>
              <a:t>直线</a:t>
            </a:r>
            <a:r>
              <a:rPr lang="en-US" altLang="zh-CN" sz="2000" b="1" i="1" kern="100" dirty="0">
                <a:cs typeface="+mn-ea"/>
                <a:sym typeface="+mn-lt"/>
              </a:rPr>
              <a:t>x</a:t>
            </a:r>
            <a:r>
              <a:rPr lang="en-US" altLang="zh-CN" sz="2000" b="1" kern="100" dirty="0">
                <a:cs typeface="+mn-ea"/>
                <a:sym typeface="+mn-lt"/>
              </a:rPr>
              <a:t>=h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6" name="TextBox 26">
            <a:extLst>
              <a:ext uri="{FF2B5EF4-FFF2-40B4-BE49-F238E27FC236}">
                <a16:creationId xmlns:a16="http://schemas.microsoft.com/office/drawing/2014/main" id="{0D6894AF-9D5F-4508-9C98-717872432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6712" y="4789622"/>
            <a:ext cx="1587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377"/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h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id="{79CF36C1-0EE1-4EAD-8603-4983BC4D7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198" y="4731938"/>
            <a:ext cx="1587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377"/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h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E36C9981-DF2E-46B4-BEC8-6F0F36CA9758}"/>
              </a:ext>
            </a:extLst>
          </p:cNvPr>
          <p:cNvGrpSpPr/>
          <p:nvPr/>
        </p:nvGrpSpPr>
        <p:grpSpPr>
          <a:xfrm>
            <a:off x="4420391" y="1713584"/>
            <a:ext cx="912090" cy="963853"/>
            <a:chOff x="2978" y="3851"/>
            <a:chExt cx="1740" cy="2027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9278D4B4-D1F0-4B66-8301-24A5E0505F03}"/>
                </a:ext>
              </a:extLst>
            </p:cNvPr>
            <p:cNvGrpSpPr/>
            <p:nvPr/>
          </p:nvGrpSpPr>
          <p:grpSpPr>
            <a:xfrm>
              <a:off x="2978" y="3851"/>
              <a:ext cx="1741" cy="1989"/>
              <a:chOff x="13113" y="2669"/>
              <a:chExt cx="3685" cy="4311"/>
            </a:xfrm>
          </p:grpSpPr>
          <p:grpSp>
            <p:nvGrpSpPr>
              <p:cNvPr id="37" name="Group 8">
                <a:extLst>
                  <a:ext uri="{FF2B5EF4-FFF2-40B4-BE49-F238E27FC236}">
                    <a16:creationId xmlns:a16="http://schemas.microsoft.com/office/drawing/2014/main" id="{2E0347C4-D4B2-425D-B422-6BB2F9717C05}"/>
                  </a:ext>
                </a:extLst>
              </p:cNvPr>
              <p:cNvGrpSpPr/>
              <p:nvPr/>
            </p:nvGrpSpPr>
            <p:grpSpPr>
              <a:xfrm>
                <a:off x="13113" y="2669"/>
                <a:ext cx="3685" cy="4311"/>
                <a:chOff x="91" y="-29"/>
                <a:chExt cx="1474" cy="1724"/>
              </a:xfrm>
            </p:grpSpPr>
            <p:sp>
              <p:nvSpPr>
                <p:cNvPr id="41" name="d82Line 2">
                  <a:extLst>
                    <a:ext uri="{FF2B5EF4-FFF2-40B4-BE49-F238E27FC236}">
                      <a16:creationId xmlns:a16="http://schemas.microsoft.com/office/drawing/2014/main" id="{1B304EA8-F228-45E6-BBAE-B5B11E42B2B6}"/>
                    </a:ext>
                  </a:extLst>
                </p:cNvPr>
                <p:cNvSpPr/>
                <p:nvPr/>
              </p:nvSpPr>
              <p:spPr>
                <a:xfrm>
                  <a:off x="91" y="1314"/>
                  <a:ext cx="1452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d82Line 3">
                  <a:extLst>
                    <a:ext uri="{FF2B5EF4-FFF2-40B4-BE49-F238E27FC236}">
                      <a16:creationId xmlns:a16="http://schemas.microsoft.com/office/drawing/2014/main" id="{CFF8804F-98EC-495F-86AF-4AEC71C55D7F}"/>
                    </a:ext>
                  </a:extLst>
                </p:cNvPr>
                <p:cNvSpPr/>
                <p:nvPr/>
              </p:nvSpPr>
              <p:spPr>
                <a:xfrm flipV="1">
                  <a:off x="796" y="0"/>
                  <a:ext cx="1" cy="1695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d82Line 4">
                  <a:extLst>
                    <a:ext uri="{FF2B5EF4-FFF2-40B4-BE49-F238E27FC236}">
                      <a16:creationId xmlns:a16="http://schemas.microsoft.com/office/drawing/2014/main" id="{73D9F36C-73F2-47D2-A5EA-136EE70AC4BC}"/>
                    </a:ext>
                  </a:extLst>
                </p:cNvPr>
                <p:cNvSpPr/>
                <p:nvPr/>
              </p:nvSpPr>
              <p:spPr>
                <a:xfrm flipV="1">
                  <a:off x="948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d82Line 5">
                  <a:extLst>
                    <a:ext uri="{FF2B5EF4-FFF2-40B4-BE49-F238E27FC236}">
                      <a16:creationId xmlns:a16="http://schemas.microsoft.com/office/drawing/2014/main" id="{C381CE93-0003-4E6A-8C23-77839E10D194}"/>
                    </a:ext>
                  </a:extLst>
                </p:cNvPr>
                <p:cNvSpPr/>
                <p:nvPr/>
              </p:nvSpPr>
              <p:spPr>
                <a:xfrm flipV="1">
                  <a:off x="1099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d82Line 6">
                  <a:extLst>
                    <a:ext uri="{FF2B5EF4-FFF2-40B4-BE49-F238E27FC236}">
                      <a16:creationId xmlns:a16="http://schemas.microsoft.com/office/drawing/2014/main" id="{F4759233-5A0B-4DEC-BA1C-7B918E222AD6}"/>
                    </a:ext>
                  </a:extLst>
                </p:cNvPr>
                <p:cNvSpPr/>
                <p:nvPr/>
              </p:nvSpPr>
              <p:spPr>
                <a:xfrm flipV="1">
                  <a:off x="1251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d82Line 7">
                  <a:extLst>
                    <a:ext uri="{FF2B5EF4-FFF2-40B4-BE49-F238E27FC236}">
                      <a16:creationId xmlns:a16="http://schemas.microsoft.com/office/drawing/2014/main" id="{B4784CF7-D53C-4E4A-8B80-579BAC031924}"/>
                    </a:ext>
                  </a:extLst>
                </p:cNvPr>
                <p:cNvSpPr/>
                <p:nvPr/>
              </p:nvSpPr>
              <p:spPr>
                <a:xfrm flipV="1">
                  <a:off x="1403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d82Line 10">
                  <a:extLst>
                    <a:ext uri="{FF2B5EF4-FFF2-40B4-BE49-F238E27FC236}">
                      <a16:creationId xmlns:a16="http://schemas.microsoft.com/office/drawing/2014/main" id="{4F816C08-2D16-442D-9BAC-B8FA0A6C6BD5}"/>
                    </a:ext>
                  </a:extLst>
                </p:cNvPr>
                <p:cNvSpPr/>
                <p:nvPr/>
              </p:nvSpPr>
              <p:spPr>
                <a:xfrm flipV="1">
                  <a:off x="644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d82Line 11">
                  <a:extLst>
                    <a:ext uri="{FF2B5EF4-FFF2-40B4-BE49-F238E27FC236}">
                      <a16:creationId xmlns:a16="http://schemas.microsoft.com/office/drawing/2014/main" id="{6C527965-FB34-4538-8807-81D302EEE4E2}"/>
                    </a:ext>
                  </a:extLst>
                </p:cNvPr>
                <p:cNvSpPr/>
                <p:nvPr/>
              </p:nvSpPr>
              <p:spPr>
                <a:xfrm flipV="1">
                  <a:off x="493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d82Line 12">
                  <a:extLst>
                    <a:ext uri="{FF2B5EF4-FFF2-40B4-BE49-F238E27FC236}">
                      <a16:creationId xmlns:a16="http://schemas.microsoft.com/office/drawing/2014/main" id="{07F53223-D9D8-48D9-99DC-782704A1488D}"/>
                    </a:ext>
                  </a:extLst>
                </p:cNvPr>
                <p:cNvSpPr/>
                <p:nvPr/>
              </p:nvSpPr>
              <p:spPr>
                <a:xfrm flipV="1">
                  <a:off x="341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d82Line 14">
                  <a:extLst>
                    <a:ext uri="{FF2B5EF4-FFF2-40B4-BE49-F238E27FC236}">
                      <a16:creationId xmlns:a16="http://schemas.microsoft.com/office/drawing/2014/main" id="{DDB15D5E-5F75-48CB-A4B1-59E50F2A8835}"/>
                    </a:ext>
                  </a:extLst>
                </p:cNvPr>
                <p:cNvSpPr/>
                <p:nvPr/>
              </p:nvSpPr>
              <p:spPr>
                <a:xfrm flipV="1">
                  <a:off x="190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d82Line 16">
                  <a:extLst>
                    <a:ext uri="{FF2B5EF4-FFF2-40B4-BE49-F238E27FC236}">
                      <a16:creationId xmlns:a16="http://schemas.microsoft.com/office/drawing/2014/main" id="{61A25FC1-5367-491E-91E8-F3766913681D}"/>
                    </a:ext>
                  </a:extLst>
                </p:cNvPr>
                <p:cNvSpPr/>
                <p:nvPr/>
              </p:nvSpPr>
              <p:spPr>
                <a:xfrm>
                  <a:off x="796" y="789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d82Line 17">
                  <a:extLst>
                    <a:ext uri="{FF2B5EF4-FFF2-40B4-BE49-F238E27FC236}">
                      <a16:creationId xmlns:a16="http://schemas.microsoft.com/office/drawing/2014/main" id="{BD51DD31-7545-4CEB-AA6D-E7CFA5A63BD3}"/>
                    </a:ext>
                  </a:extLst>
                </p:cNvPr>
                <p:cNvSpPr/>
                <p:nvPr/>
              </p:nvSpPr>
              <p:spPr>
                <a:xfrm>
                  <a:off x="796" y="657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d82Line 18">
                  <a:extLst>
                    <a:ext uri="{FF2B5EF4-FFF2-40B4-BE49-F238E27FC236}">
                      <a16:creationId xmlns:a16="http://schemas.microsoft.com/office/drawing/2014/main" id="{C3AB13ED-66CF-4C69-85B1-72B194275690}"/>
                    </a:ext>
                  </a:extLst>
                </p:cNvPr>
                <p:cNvSpPr/>
                <p:nvPr/>
              </p:nvSpPr>
              <p:spPr>
                <a:xfrm>
                  <a:off x="796" y="526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d82Line 19">
                  <a:extLst>
                    <a:ext uri="{FF2B5EF4-FFF2-40B4-BE49-F238E27FC236}">
                      <a16:creationId xmlns:a16="http://schemas.microsoft.com/office/drawing/2014/main" id="{791E7C4A-D75A-4EA6-BAF4-8C91CEB5CC24}"/>
                    </a:ext>
                  </a:extLst>
                </p:cNvPr>
                <p:cNvSpPr/>
                <p:nvPr/>
              </p:nvSpPr>
              <p:spPr>
                <a:xfrm>
                  <a:off x="796" y="394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d82Line 20">
                  <a:extLst>
                    <a:ext uri="{FF2B5EF4-FFF2-40B4-BE49-F238E27FC236}">
                      <a16:creationId xmlns:a16="http://schemas.microsoft.com/office/drawing/2014/main" id="{9A27BAC6-336A-43F6-B8B4-DC68AE7F31C7}"/>
                    </a:ext>
                  </a:extLst>
                </p:cNvPr>
                <p:cNvSpPr/>
                <p:nvPr/>
              </p:nvSpPr>
              <p:spPr>
                <a:xfrm>
                  <a:off x="796" y="263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d82Line 21">
                  <a:extLst>
                    <a:ext uri="{FF2B5EF4-FFF2-40B4-BE49-F238E27FC236}">
                      <a16:creationId xmlns:a16="http://schemas.microsoft.com/office/drawing/2014/main" id="{B87D1A01-20F2-4232-BBCF-E1C6F98DBA0E}"/>
                    </a:ext>
                  </a:extLst>
                </p:cNvPr>
                <p:cNvSpPr/>
                <p:nvPr/>
              </p:nvSpPr>
              <p:spPr>
                <a:xfrm>
                  <a:off x="796" y="1051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d82Line 22">
                  <a:extLst>
                    <a:ext uri="{FF2B5EF4-FFF2-40B4-BE49-F238E27FC236}">
                      <a16:creationId xmlns:a16="http://schemas.microsoft.com/office/drawing/2014/main" id="{93D53AA9-617C-4A2C-9D71-F6E77447CF2B}"/>
                    </a:ext>
                  </a:extLst>
                </p:cNvPr>
                <p:cNvSpPr/>
                <p:nvPr/>
              </p:nvSpPr>
              <p:spPr>
                <a:xfrm>
                  <a:off x="796" y="1183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d82Line 23">
                  <a:extLst>
                    <a:ext uri="{FF2B5EF4-FFF2-40B4-BE49-F238E27FC236}">
                      <a16:creationId xmlns:a16="http://schemas.microsoft.com/office/drawing/2014/main" id="{3E818428-EA76-4C2F-93AF-8DA5C2DC60AA}"/>
                    </a:ext>
                  </a:extLst>
                </p:cNvPr>
                <p:cNvSpPr/>
                <p:nvPr/>
              </p:nvSpPr>
              <p:spPr>
                <a:xfrm>
                  <a:off x="796" y="1314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d82Line 24">
                  <a:extLst>
                    <a:ext uri="{FF2B5EF4-FFF2-40B4-BE49-F238E27FC236}">
                      <a16:creationId xmlns:a16="http://schemas.microsoft.com/office/drawing/2014/main" id="{EB4D9714-85E4-4ED8-8F0C-945970371257}"/>
                    </a:ext>
                  </a:extLst>
                </p:cNvPr>
                <p:cNvSpPr/>
                <p:nvPr/>
              </p:nvSpPr>
              <p:spPr>
                <a:xfrm>
                  <a:off x="796" y="132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d82Line 25">
                  <a:extLst>
                    <a:ext uri="{FF2B5EF4-FFF2-40B4-BE49-F238E27FC236}">
                      <a16:creationId xmlns:a16="http://schemas.microsoft.com/office/drawing/2014/main" id="{0567D5D3-2DA9-491A-9550-84260BC27C0E}"/>
                    </a:ext>
                  </a:extLst>
                </p:cNvPr>
                <p:cNvSpPr/>
                <p:nvPr/>
              </p:nvSpPr>
              <p:spPr>
                <a:xfrm>
                  <a:off x="796" y="920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d82WordArt 28">
                  <a:extLst>
                    <a:ext uri="{FF2B5EF4-FFF2-40B4-BE49-F238E27FC236}">
                      <a16:creationId xmlns:a16="http://schemas.microsoft.com/office/drawing/2014/main" id="{E27F6D63-E29B-45D2-99FC-3693558A5EF1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1497" y="1360"/>
                  <a:ext cx="68" cy="7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377"/>
                  <a:r>
                    <a:rPr lang="zh-CN" altLang="en-US" sz="4800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x</a:t>
                  </a:r>
                </a:p>
              </p:txBody>
            </p:sp>
            <p:sp>
              <p:nvSpPr>
                <p:cNvPr id="62" name="d82WordArt 29">
                  <a:extLst>
                    <a:ext uri="{FF2B5EF4-FFF2-40B4-BE49-F238E27FC236}">
                      <a16:creationId xmlns:a16="http://schemas.microsoft.com/office/drawing/2014/main" id="{40DE86DF-E8CA-49B3-8700-455C159E5B6D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835" y="-29"/>
                  <a:ext cx="114" cy="16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377"/>
                  <a:r>
                    <a:rPr lang="zh-CN" altLang="en-US" sz="4800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y</a:t>
                  </a:r>
                </a:p>
              </p:txBody>
            </p:sp>
            <p:sp>
              <p:nvSpPr>
                <p:cNvPr id="63" name="d82WordArt 120">
                  <a:extLst>
                    <a:ext uri="{FF2B5EF4-FFF2-40B4-BE49-F238E27FC236}">
                      <a16:creationId xmlns:a16="http://schemas.microsoft.com/office/drawing/2014/main" id="{DEFFB04C-FD36-4C93-B335-32A575ACF406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651" y="1347"/>
                  <a:ext cx="61" cy="1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377"/>
                  <a:r>
                    <a:rPr lang="zh-CN" altLang="en-US" sz="2400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O</a:t>
                  </a:r>
                </a:p>
              </p:txBody>
            </p:sp>
          </p:grpSp>
          <p:sp>
            <p:nvSpPr>
              <p:cNvPr id="39" name="平面几何--抛物线2">
                <a:extLst>
                  <a:ext uri="{FF2B5EF4-FFF2-40B4-BE49-F238E27FC236}">
                    <a16:creationId xmlns:a16="http://schemas.microsoft.com/office/drawing/2014/main" id="{E0B7E814-9625-45DD-8612-58D0B3458EC9}"/>
                  </a:ext>
                </a:extLst>
              </p:cNvPr>
              <p:cNvSpPr/>
              <p:nvPr/>
            </p:nvSpPr>
            <p:spPr>
              <a:xfrm>
                <a:off x="14453" y="3199"/>
                <a:ext cx="2175" cy="2794"/>
              </a:xfrm>
              <a:custGeom>
                <a:avLst/>
                <a:gdLst/>
                <a:ahLst/>
                <a:cxnLst>
                  <a:cxn ang="0">
                    <a:pos x="19734408" y="123565863"/>
                  </a:cxn>
                  <a:cxn ang="0">
                    <a:pos x="59204363" y="360180532"/>
                  </a:cxn>
                  <a:cxn ang="0">
                    <a:pos x="98673180" y="586277998"/>
                  </a:cxn>
                  <a:cxn ang="0">
                    <a:pos x="138143126" y="799231819"/>
                  </a:cxn>
                  <a:cxn ang="0">
                    <a:pos x="177611960" y="1001668402"/>
                  </a:cxn>
                  <a:cxn ang="0">
                    <a:pos x="217081906" y="1192273971"/>
                  </a:cxn>
                  <a:cxn ang="0">
                    <a:pos x="256550705" y="1369736038"/>
                  </a:cxn>
                  <a:cxn ang="0">
                    <a:pos x="296020651" y="1536680724"/>
                  </a:cxn>
                  <a:cxn ang="0">
                    <a:pos x="335489521" y="1690480475"/>
                  </a:cxn>
                  <a:cxn ang="0">
                    <a:pos x="374959467" y="1833763132"/>
                  </a:cxn>
                  <a:cxn ang="0">
                    <a:pos x="414428266" y="1965215920"/>
                  </a:cxn>
                  <a:cxn ang="0">
                    <a:pos x="453897065" y="2083522627"/>
                  </a:cxn>
                  <a:cxn ang="0">
                    <a:pos x="493367010" y="2147483647"/>
                  </a:cxn>
                  <a:cxn ang="0">
                    <a:pos x="532835809" y="2147483647"/>
                  </a:cxn>
                  <a:cxn ang="0">
                    <a:pos x="572305755" y="2147483647"/>
                  </a:cxn>
                  <a:cxn ang="0">
                    <a:pos x="611774697" y="2147483647"/>
                  </a:cxn>
                  <a:cxn ang="0">
                    <a:pos x="651244643" y="2147483647"/>
                  </a:cxn>
                  <a:cxn ang="0">
                    <a:pos x="690713442" y="2147483647"/>
                  </a:cxn>
                  <a:cxn ang="0">
                    <a:pos x="730183388" y="2147483647"/>
                  </a:cxn>
                  <a:cxn ang="0">
                    <a:pos x="769652186" y="2147483647"/>
                  </a:cxn>
                  <a:cxn ang="0">
                    <a:pos x="809122132" y="2147483647"/>
                  </a:cxn>
                  <a:cxn ang="0">
                    <a:pos x="848590931" y="2147483647"/>
                  </a:cxn>
                  <a:cxn ang="0">
                    <a:pos x="888060877" y="2147483647"/>
                  </a:cxn>
                  <a:cxn ang="0">
                    <a:pos x="927529676" y="2147483647"/>
                  </a:cxn>
                  <a:cxn ang="0">
                    <a:pos x="966999621" y="2147483647"/>
                  </a:cxn>
                  <a:cxn ang="0">
                    <a:pos x="1006468420" y="2147483647"/>
                  </a:cxn>
                  <a:cxn ang="0">
                    <a:pos x="1045937219" y="2147483647"/>
                  </a:cxn>
                  <a:cxn ang="0">
                    <a:pos x="1085407165" y="2147483647"/>
                  </a:cxn>
                  <a:cxn ang="0">
                    <a:pos x="1124875964" y="2147483647"/>
                  </a:cxn>
                  <a:cxn ang="0">
                    <a:pos x="1164345909" y="2147483647"/>
                  </a:cxn>
                  <a:cxn ang="0">
                    <a:pos x="1203814995" y="2099297696"/>
                  </a:cxn>
                  <a:cxn ang="0">
                    <a:pos x="1243284941" y="1980989842"/>
                  </a:cxn>
                  <a:cxn ang="0">
                    <a:pos x="1282753740" y="1852166041"/>
                  </a:cxn>
                  <a:cxn ang="0">
                    <a:pos x="1322223685" y="1710198451"/>
                  </a:cxn>
                  <a:cxn ang="0">
                    <a:pos x="1361692484" y="1557712620"/>
                  </a:cxn>
                  <a:cxn ang="0">
                    <a:pos x="1401162430" y="1393396921"/>
                  </a:cxn>
                  <a:cxn ang="0">
                    <a:pos x="1440631229" y="1215936287"/>
                  </a:cxn>
                  <a:cxn ang="0">
                    <a:pos x="1480101175" y="1027959419"/>
                  </a:cxn>
                  <a:cxn ang="0">
                    <a:pos x="1519569973" y="826836755"/>
                  </a:cxn>
                  <a:cxn ang="0">
                    <a:pos x="1559039919" y="615198144"/>
                  </a:cxn>
                  <a:cxn ang="0">
                    <a:pos x="1598508718" y="391728375"/>
                  </a:cxn>
                  <a:cxn ang="0">
                    <a:pos x="1637978664" y="155113743"/>
                  </a:cxn>
                  <a:cxn ang="0">
                    <a:pos x="1662975570" y="0"/>
                  </a:cxn>
                </a:cxnLst>
                <a:rect l="0" t="0" r="0" b="0"/>
                <a:pathLst>
                  <a:path w="1265" h="1998">
                    <a:moveTo>
                      <a:pt x="0" y="0"/>
                    </a:moveTo>
                    <a:cubicBezTo>
                      <a:pt x="5" y="31"/>
                      <a:pt x="10" y="63"/>
                      <a:pt x="15" y="94"/>
                    </a:cubicBezTo>
                    <a:cubicBezTo>
                      <a:pt x="20" y="124"/>
                      <a:pt x="25" y="155"/>
                      <a:pt x="30" y="185"/>
                    </a:cubicBezTo>
                    <a:cubicBezTo>
                      <a:pt x="35" y="215"/>
                      <a:pt x="40" y="245"/>
                      <a:pt x="45" y="274"/>
                    </a:cubicBezTo>
                    <a:cubicBezTo>
                      <a:pt x="50" y="303"/>
                      <a:pt x="55" y="332"/>
                      <a:pt x="60" y="361"/>
                    </a:cubicBezTo>
                    <a:cubicBezTo>
                      <a:pt x="65" y="390"/>
                      <a:pt x="70" y="418"/>
                      <a:pt x="75" y="446"/>
                    </a:cubicBezTo>
                    <a:cubicBezTo>
                      <a:pt x="80" y="473"/>
                      <a:pt x="85" y="501"/>
                      <a:pt x="90" y="528"/>
                    </a:cubicBezTo>
                    <a:cubicBezTo>
                      <a:pt x="95" y="555"/>
                      <a:pt x="100" y="582"/>
                      <a:pt x="105" y="608"/>
                    </a:cubicBezTo>
                    <a:cubicBezTo>
                      <a:pt x="110" y="635"/>
                      <a:pt x="115" y="661"/>
                      <a:pt x="120" y="686"/>
                    </a:cubicBezTo>
                    <a:cubicBezTo>
                      <a:pt x="125" y="712"/>
                      <a:pt x="130" y="737"/>
                      <a:pt x="135" y="762"/>
                    </a:cubicBezTo>
                    <a:cubicBezTo>
                      <a:pt x="140" y="787"/>
                      <a:pt x="145" y="811"/>
                      <a:pt x="150" y="835"/>
                    </a:cubicBezTo>
                    <a:cubicBezTo>
                      <a:pt x="155" y="859"/>
                      <a:pt x="160" y="883"/>
                      <a:pt x="165" y="907"/>
                    </a:cubicBezTo>
                    <a:cubicBezTo>
                      <a:pt x="170" y="930"/>
                      <a:pt x="175" y="953"/>
                      <a:pt x="180" y="975"/>
                    </a:cubicBezTo>
                    <a:cubicBezTo>
                      <a:pt x="185" y="998"/>
                      <a:pt x="190" y="1020"/>
                      <a:pt x="195" y="1042"/>
                    </a:cubicBezTo>
                    <a:cubicBezTo>
                      <a:pt x="200" y="1064"/>
                      <a:pt x="205" y="1085"/>
                      <a:pt x="210" y="1107"/>
                    </a:cubicBezTo>
                    <a:cubicBezTo>
                      <a:pt x="215" y="1128"/>
                      <a:pt x="220" y="1148"/>
                      <a:pt x="225" y="1169"/>
                    </a:cubicBezTo>
                    <a:cubicBezTo>
                      <a:pt x="230" y="1189"/>
                      <a:pt x="235" y="1209"/>
                      <a:pt x="240" y="1229"/>
                    </a:cubicBezTo>
                    <a:cubicBezTo>
                      <a:pt x="245" y="1248"/>
                      <a:pt x="250" y="1267"/>
                      <a:pt x="255" y="1286"/>
                    </a:cubicBezTo>
                    <a:cubicBezTo>
                      <a:pt x="260" y="1305"/>
                      <a:pt x="265" y="1324"/>
                      <a:pt x="270" y="1342"/>
                    </a:cubicBezTo>
                    <a:cubicBezTo>
                      <a:pt x="275" y="1360"/>
                      <a:pt x="280" y="1377"/>
                      <a:pt x="285" y="1395"/>
                    </a:cubicBezTo>
                    <a:cubicBezTo>
                      <a:pt x="290" y="1412"/>
                      <a:pt x="295" y="1429"/>
                      <a:pt x="300" y="1446"/>
                    </a:cubicBezTo>
                    <a:cubicBezTo>
                      <a:pt x="305" y="1462"/>
                      <a:pt x="310" y="1479"/>
                      <a:pt x="315" y="1495"/>
                    </a:cubicBezTo>
                    <a:cubicBezTo>
                      <a:pt x="320" y="1510"/>
                      <a:pt x="325" y="1526"/>
                      <a:pt x="330" y="1541"/>
                    </a:cubicBezTo>
                    <a:cubicBezTo>
                      <a:pt x="335" y="1556"/>
                      <a:pt x="340" y="1571"/>
                      <a:pt x="345" y="1585"/>
                    </a:cubicBezTo>
                    <a:cubicBezTo>
                      <a:pt x="350" y="1599"/>
                      <a:pt x="355" y="1613"/>
                      <a:pt x="360" y="1627"/>
                    </a:cubicBezTo>
                    <a:cubicBezTo>
                      <a:pt x="365" y="1641"/>
                      <a:pt x="370" y="1654"/>
                      <a:pt x="375" y="1667"/>
                    </a:cubicBezTo>
                    <a:cubicBezTo>
                      <a:pt x="380" y="1679"/>
                      <a:pt x="385" y="1692"/>
                      <a:pt x="390" y="1704"/>
                    </a:cubicBezTo>
                    <a:cubicBezTo>
                      <a:pt x="395" y="1716"/>
                      <a:pt x="400" y="1728"/>
                      <a:pt x="405" y="1739"/>
                    </a:cubicBezTo>
                    <a:cubicBezTo>
                      <a:pt x="410" y="1751"/>
                      <a:pt x="415" y="1762"/>
                      <a:pt x="420" y="1772"/>
                    </a:cubicBezTo>
                    <a:cubicBezTo>
                      <a:pt x="425" y="1783"/>
                      <a:pt x="430" y="1793"/>
                      <a:pt x="435" y="1803"/>
                    </a:cubicBezTo>
                    <a:cubicBezTo>
                      <a:pt x="440" y="1813"/>
                      <a:pt x="445" y="1822"/>
                      <a:pt x="450" y="1831"/>
                    </a:cubicBezTo>
                    <a:cubicBezTo>
                      <a:pt x="455" y="1840"/>
                      <a:pt x="460" y="1849"/>
                      <a:pt x="465" y="1858"/>
                    </a:cubicBezTo>
                    <a:cubicBezTo>
                      <a:pt x="470" y="1866"/>
                      <a:pt x="475" y="1874"/>
                      <a:pt x="480" y="1881"/>
                    </a:cubicBezTo>
                    <a:cubicBezTo>
                      <a:pt x="485" y="1889"/>
                      <a:pt x="490" y="1896"/>
                      <a:pt x="495" y="1903"/>
                    </a:cubicBezTo>
                    <a:cubicBezTo>
                      <a:pt x="500" y="1910"/>
                      <a:pt x="505" y="1916"/>
                      <a:pt x="510" y="1923"/>
                    </a:cubicBezTo>
                    <a:cubicBezTo>
                      <a:pt x="515" y="1929"/>
                      <a:pt x="520" y="1934"/>
                      <a:pt x="525" y="1940"/>
                    </a:cubicBezTo>
                    <a:cubicBezTo>
                      <a:pt x="530" y="1945"/>
                      <a:pt x="535" y="1950"/>
                      <a:pt x="540" y="1955"/>
                    </a:cubicBezTo>
                    <a:cubicBezTo>
                      <a:pt x="545" y="1959"/>
                      <a:pt x="550" y="1963"/>
                      <a:pt x="555" y="1967"/>
                    </a:cubicBezTo>
                    <a:cubicBezTo>
                      <a:pt x="560" y="1971"/>
                      <a:pt x="565" y="1975"/>
                      <a:pt x="570" y="1978"/>
                    </a:cubicBezTo>
                    <a:cubicBezTo>
                      <a:pt x="575" y="1981"/>
                      <a:pt x="580" y="1983"/>
                      <a:pt x="585" y="1986"/>
                    </a:cubicBezTo>
                    <a:cubicBezTo>
                      <a:pt x="590" y="1988"/>
                      <a:pt x="595" y="1990"/>
                      <a:pt x="600" y="1992"/>
                    </a:cubicBezTo>
                    <a:cubicBezTo>
                      <a:pt x="605" y="1993"/>
                      <a:pt x="610" y="1995"/>
                      <a:pt x="615" y="1996"/>
                    </a:cubicBezTo>
                    <a:cubicBezTo>
                      <a:pt x="620" y="1996"/>
                      <a:pt x="625" y="1997"/>
                      <a:pt x="630" y="1997"/>
                    </a:cubicBezTo>
                    <a:cubicBezTo>
                      <a:pt x="635" y="1997"/>
                      <a:pt x="640" y="1997"/>
                      <a:pt x="645" y="1996"/>
                    </a:cubicBezTo>
                    <a:cubicBezTo>
                      <a:pt x="650" y="1995"/>
                      <a:pt x="655" y="1994"/>
                      <a:pt x="660" y="1993"/>
                    </a:cubicBezTo>
                    <a:cubicBezTo>
                      <a:pt x="665" y="1992"/>
                      <a:pt x="670" y="1990"/>
                      <a:pt x="675" y="1988"/>
                    </a:cubicBezTo>
                    <a:cubicBezTo>
                      <a:pt x="680" y="1985"/>
                      <a:pt x="685" y="1983"/>
                      <a:pt x="690" y="1980"/>
                    </a:cubicBezTo>
                    <a:cubicBezTo>
                      <a:pt x="695" y="1977"/>
                      <a:pt x="700" y="1974"/>
                      <a:pt x="705" y="1970"/>
                    </a:cubicBezTo>
                    <a:cubicBezTo>
                      <a:pt x="710" y="1967"/>
                      <a:pt x="715" y="1963"/>
                      <a:pt x="720" y="1958"/>
                    </a:cubicBezTo>
                    <a:cubicBezTo>
                      <a:pt x="725" y="1954"/>
                      <a:pt x="730" y="1949"/>
                      <a:pt x="735" y="1944"/>
                    </a:cubicBezTo>
                    <a:cubicBezTo>
                      <a:pt x="740" y="1939"/>
                      <a:pt x="745" y="1933"/>
                      <a:pt x="750" y="1927"/>
                    </a:cubicBezTo>
                    <a:cubicBezTo>
                      <a:pt x="755" y="1921"/>
                      <a:pt x="760" y="1915"/>
                      <a:pt x="765" y="1909"/>
                    </a:cubicBezTo>
                    <a:cubicBezTo>
                      <a:pt x="770" y="1902"/>
                      <a:pt x="775" y="1895"/>
                      <a:pt x="780" y="1887"/>
                    </a:cubicBezTo>
                    <a:cubicBezTo>
                      <a:pt x="785" y="1880"/>
                      <a:pt x="790" y="1872"/>
                      <a:pt x="795" y="1864"/>
                    </a:cubicBezTo>
                    <a:cubicBezTo>
                      <a:pt x="800" y="1856"/>
                      <a:pt x="805" y="1847"/>
                      <a:pt x="810" y="1839"/>
                    </a:cubicBezTo>
                    <a:cubicBezTo>
                      <a:pt x="815" y="1830"/>
                      <a:pt x="820" y="1820"/>
                      <a:pt x="825" y="1811"/>
                    </a:cubicBezTo>
                    <a:cubicBezTo>
                      <a:pt x="830" y="1801"/>
                      <a:pt x="835" y="1791"/>
                      <a:pt x="840" y="1781"/>
                    </a:cubicBezTo>
                    <a:cubicBezTo>
                      <a:pt x="845" y="1770"/>
                      <a:pt x="850" y="1759"/>
                      <a:pt x="855" y="1748"/>
                    </a:cubicBezTo>
                    <a:cubicBezTo>
                      <a:pt x="860" y="1737"/>
                      <a:pt x="865" y="1726"/>
                      <a:pt x="870" y="1714"/>
                    </a:cubicBezTo>
                    <a:cubicBezTo>
                      <a:pt x="875" y="1702"/>
                      <a:pt x="880" y="1689"/>
                      <a:pt x="885" y="1677"/>
                    </a:cubicBezTo>
                    <a:cubicBezTo>
                      <a:pt x="890" y="1664"/>
                      <a:pt x="895" y="1651"/>
                      <a:pt x="900" y="1638"/>
                    </a:cubicBezTo>
                    <a:cubicBezTo>
                      <a:pt x="905" y="1624"/>
                      <a:pt x="910" y="1611"/>
                      <a:pt x="915" y="1597"/>
                    </a:cubicBezTo>
                    <a:cubicBezTo>
                      <a:pt x="920" y="1582"/>
                      <a:pt x="925" y="1568"/>
                      <a:pt x="930" y="1553"/>
                    </a:cubicBezTo>
                    <a:cubicBezTo>
                      <a:pt x="935" y="1538"/>
                      <a:pt x="940" y="1523"/>
                      <a:pt x="945" y="1507"/>
                    </a:cubicBezTo>
                    <a:cubicBezTo>
                      <a:pt x="950" y="1491"/>
                      <a:pt x="955" y="1475"/>
                      <a:pt x="960" y="1459"/>
                    </a:cubicBezTo>
                    <a:cubicBezTo>
                      <a:pt x="965" y="1443"/>
                      <a:pt x="970" y="1426"/>
                      <a:pt x="975" y="1409"/>
                    </a:cubicBezTo>
                    <a:cubicBezTo>
                      <a:pt x="980" y="1391"/>
                      <a:pt x="985" y="1374"/>
                      <a:pt x="990" y="1356"/>
                    </a:cubicBezTo>
                    <a:cubicBezTo>
                      <a:pt x="995" y="1338"/>
                      <a:pt x="1000" y="1320"/>
                      <a:pt x="1005" y="1301"/>
                    </a:cubicBezTo>
                    <a:cubicBezTo>
                      <a:pt x="1010" y="1283"/>
                      <a:pt x="1015" y="1264"/>
                      <a:pt x="1020" y="1244"/>
                    </a:cubicBezTo>
                    <a:cubicBezTo>
                      <a:pt x="1025" y="1225"/>
                      <a:pt x="1030" y="1205"/>
                      <a:pt x="1035" y="1185"/>
                    </a:cubicBezTo>
                    <a:cubicBezTo>
                      <a:pt x="1040" y="1165"/>
                      <a:pt x="1045" y="1144"/>
                      <a:pt x="1050" y="1123"/>
                    </a:cubicBezTo>
                    <a:cubicBezTo>
                      <a:pt x="1055" y="1102"/>
                      <a:pt x="1060" y="1081"/>
                      <a:pt x="1065" y="1060"/>
                    </a:cubicBezTo>
                    <a:cubicBezTo>
                      <a:pt x="1070" y="1038"/>
                      <a:pt x="1075" y="1016"/>
                      <a:pt x="1080" y="993"/>
                    </a:cubicBezTo>
                    <a:cubicBezTo>
                      <a:pt x="1085" y="971"/>
                      <a:pt x="1090" y="948"/>
                      <a:pt x="1095" y="925"/>
                    </a:cubicBezTo>
                    <a:cubicBezTo>
                      <a:pt x="1100" y="902"/>
                      <a:pt x="1105" y="878"/>
                      <a:pt x="1110" y="855"/>
                    </a:cubicBezTo>
                    <a:cubicBezTo>
                      <a:pt x="1115" y="831"/>
                      <a:pt x="1120" y="806"/>
                      <a:pt x="1125" y="782"/>
                    </a:cubicBezTo>
                    <a:cubicBezTo>
                      <a:pt x="1130" y="757"/>
                      <a:pt x="1135" y="732"/>
                      <a:pt x="1140" y="707"/>
                    </a:cubicBezTo>
                    <a:cubicBezTo>
                      <a:pt x="1145" y="681"/>
                      <a:pt x="1150" y="655"/>
                      <a:pt x="1155" y="629"/>
                    </a:cubicBezTo>
                    <a:cubicBezTo>
                      <a:pt x="1160" y="603"/>
                      <a:pt x="1165" y="577"/>
                      <a:pt x="1170" y="550"/>
                    </a:cubicBezTo>
                    <a:cubicBezTo>
                      <a:pt x="1175" y="523"/>
                      <a:pt x="1180" y="495"/>
                      <a:pt x="1185" y="468"/>
                    </a:cubicBezTo>
                    <a:cubicBezTo>
                      <a:pt x="1190" y="440"/>
                      <a:pt x="1195" y="412"/>
                      <a:pt x="1200" y="384"/>
                    </a:cubicBezTo>
                    <a:cubicBezTo>
                      <a:pt x="1205" y="355"/>
                      <a:pt x="1210" y="327"/>
                      <a:pt x="1215" y="298"/>
                    </a:cubicBezTo>
                    <a:cubicBezTo>
                      <a:pt x="1220" y="268"/>
                      <a:pt x="1225" y="239"/>
                      <a:pt x="1230" y="209"/>
                    </a:cubicBezTo>
                    <a:cubicBezTo>
                      <a:pt x="1235" y="179"/>
                      <a:pt x="1240" y="149"/>
                      <a:pt x="1245" y="118"/>
                    </a:cubicBezTo>
                    <a:cubicBezTo>
                      <a:pt x="1250" y="87"/>
                      <a:pt x="1255" y="56"/>
                      <a:pt x="1260" y="25"/>
                    </a:cubicBezTo>
                    <a:cubicBezTo>
                      <a:pt x="1264" y="0"/>
                      <a:pt x="1264" y="0"/>
                      <a:pt x="1264" y="0"/>
                    </a:cubicBezTo>
                  </a:path>
                </a:pathLst>
              </a:custGeom>
              <a:noFill/>
              <a:ln w="19050">
                <a:solidFill>
                  <a:srgbClr val="E90DF1"/>
                </a:solidFill>
              </a:ln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Oval 46">
                <a:extLst>
                  <a:ext uri="{FF2B5EF4-FFF2-40B4-BE49-F238E27FC236}">
                    <a16:creationId xmlns:a16="http://schemas.microsoft.com/office/drawing/2014/main" id="{B6B9631E-F7BD-46DE-B763-CC513395BF61}"/>
                  </a:ext>
                </a:extLst>
              </p:cNvPr>
              <p:cNvSpPr/>
              <p:nvPr/>
            </p:nvSpPr>
            <p:spPr>
              <a:xfrm>
                <a:off x="15483" y="5982"/>
                <a:ext cx="115" cy="11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</a:ln>
            </p:spPr>
            <p:txBody>
              <a:bodyPr wrap="none" anchor="ctr"/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60900528-2CCB-4EB8-9942-76D058CE8F4F}"/>
                </a:ext>
              </a:extLst>
            </p:cNvPr>
            <p:cNvCxnSpPr/>
            <p:nvPr/>
          </p:nvCxnSpPr>
          <p:spPr>
            <a:xfrm flipH="1">
              <a:off x="4124" y="3946"/>
              <a:ext cx="31" cy="1932"/>
            </a:xfrm>
            <a:prstGeom prst="line">
              <a:avLst/>
            </a:prstGeom>
            <a:ln w="28575">
              <a:solidFill>
                <a:srgbClr val="067F1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184CEC2F-103C-4075-8DD4-100AADCE8038}"/>
              </a:ext>
            </a:extLst>
          </p:cNvPr>
          <p:cNvGrpSpPr/>
          <p:nvPr/>
        </p:nvGrpSpPr>
        <p:grpSpPr>
          <a:xfrm>
            <a:off x="4350918" y="2905668"/>
            <a:ext cx="1130809" cy="954599"/>
            <a:chOff x="4749" y="3754"/>
            <a:chExt cx="1578" cy="2083"/>
          </a:xfrm>
        </p:grpSpPr>
        <p:grpSp>
          <p:nvGrpSpPr>
            <p:cNvPr id="65" name="组合 64">
              <a:extLst>
                <a:ext uri="{FF2B5EF4-FFF2-40B4-BE49-F238E27FC236}">
                  <a16:creationId xmlns:a16="http://schemas.microsoft.com/office/drawing/2014/main" id="{FBFEC472-DB9F-4D68-8E4B-0AC60B2F2091}"/>
                </a:ext>
              </a:extLst>
            </p:cNvPr>
            <p:cNvGrpSpPr/>
            <p:nvPr/>
          </p:nvGrpSpPr>
          <p:grpSpPr>
            <a:xfrm>
              <a:off x="4749" y="3754"/>
              <a:ext cx="1578" cy="2083"/>
              <a:chOff x="12672" y="3232"/>
              <a:chExt cx="3341" cy="4518"/>
            </a:xfrm>
          </p:grpSpPr>
          <p:grpSp>
            <p:nvGrpSpPr>
              <p:cNvPr id="67" name="Group 8">
                <a:extLst>
                  <a:ext uri="{FF2B5EF4-FFF2-40B4-BE49-F238E27FC236}">
                    <a16:creationId xmlns:a16="http://schemas.microsoft.com/office/drawing/2014/main" id="{9D9A4BDB-1856-4809-B4FD-6FF95F60DCF6}"/>
                  </a:ext>
                </a:extLst>
              </p:cNvPr>
              <p:cNvGrpSpPr/>
              <p:nvPr/>
            </p:nvGrpSpPr>
            <p:grpSpPr>
              <a:xfrm>
                <a:off x="13113" y="3570"/>
                <a:ext cx="2900" cy="4180"/>
                <a:chOff x="91" y="331"/>
                <a:chExt cx="1160" cy="1672"/>
              </a:xfrm>
            </p:grpSpPr>
            <p:sp>
              <p:nvSpPr>
                <p:cNvPr id="70" name="d82Line 2">
                  <a:extLst>
                    <a:ext uri="{FF2B5EF4-FFF2-40B4-BE49-F238E27FC236}">
                      <a16:creationId xmlns:a16="http://schemas.microsoft.com/office/drawing/2014/main" id="{AFCD88ED-6DD3-49D4-A6EF-9323CB486361}"/>
                    </a:ext>
                  </a:extLst>
                </p:cNvPr>
                <p:cNvSpPr/>
                <p:nvPr/>
              </p:nvSpPr>
              <p:spPr>
                <a:xfrm>
                  <a:off x="91" y="1313"/>
                  <a:ext cx="1160" cy="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d82Line 3">
                  <a:extLst>
                    <a:ext uri="{FF2B5EF4-FFF2-40B4-BE49-F238E27FC236}">
                      <a16:creationId xmlns:a16="http://schemas.microsoft.com/office/drawing/2014/main" id="{FEC78772-3ECA-420F-B865-8540F7D6C014}"/>
                    </a:ext>
                  </a:extLst>
                </p:cNvPr>
                <p:cNvSpPr/>
                <p:nvPr/>
              </p:nvSpPr>
              <p:spPr>
                <a:xfrm flipV="1">
                  <a:off x="796" y="331"/>
                  <a:ext cx="1" cy="1672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d82Line 12">
                  <a:extLst>
                    <a:ext uri="{FF2B5EF4-FFF2-40B4-BE49-F238E27FC236}">
                      <a16:creationId xmlns:a16="http://schemas.microsoft.com/office/drawing/2014/main" id="{C83BE100-00B5-4042-9B9A-F4DE29CE4E07}"/>
                    </a:ext>
                  </a:extLst>
                </p:cNvPr>
                <p:cNvSpPr/>
                <p:nvPr/>
              </p:nvSpPr>
              <p:spPr>
                <a:xfrm flipV="1">
                  <a:off x="341" y="1281"/>
                  <a:ext cx="0" cy="3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d82Line 19">
                  <a:extLst>
                    <a:ext uri="{FF2B5EF4-FFF2-40B4-BE49-F238E27FC236}">
                      <a16:creationId xmlns:a16="http://schemas.microsoft.com/office/drawing/2014/main" id="{474BB069-36B9-4681-B441-F817C555C5DE}"/>
                    </a:ext>
                  </a:extLst>
                </p:cNvPr>
                <p:cNvSpPr/>
                <p:nvPr/>
              </p:nvSpPr>
              <p:spPr>
                <a:xfrm>
                  <a:off x="796" y="394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d82Line 23">
                  <a:extLst>
                    <a:ext uri="{FF2B5EF4-FFF2-40B4-BE49-F238E27FC236}">
                      <a16:creationId xmlns:a16="http://schemas.microsoft.com/office/drawing/2014/main" id="{4963ABB8-1876-419D-88EA-A4AB088556C2}"/>
                    </a:ext>
                  </a:extLst>
                </p:cNvPr>
                <p:cNvSpPr/>
                <p:nvPr/>
              </p:nvSpPr>
              <p:spPr>
                <a:xfrm>
                  <a:off x="796" y="1314"/>
                  <a:ext cx="38" cy="0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d82WordArt 28">
                  <a:extLst>
                    <a:ext uri="{FF2B5EF4-FFF2-40B4-BE49-F238E27FC236}">
                      <a16:creationId xmlns:a16="http://schemas.microsoft.com/office/drawing/2014/main" id="{02A15BBD-B869-46E1-BC2E-3BC39E6483E0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1112" y="1418"/>
                  <a:ext cx="127" cy="31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377"/>
                  <a:r>
                    <a:rPr lang="zh-CN" altLang="en-US" sz="4800" i="1" dirty="0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x</a:t>
                  </a:r>
                </a:p>
              </p:txBody>
            </p:sp>
            <p:sp>
              <p:nvSpPr>
                <p:cNvPr id="76" name="d82WordArt 29">
                  <a:extLst>
                    <a:ext uri="{FF2B5EF4-FFF2-40B4-BE49-F238E27FC236}">
                      <a16:creationId xmlns:a16="http://schemas.microsoft.com/office/drawing/2014/main" id="{9B5547D9-6C0E-4EF8-9F7B-2839E8ACFDD8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835" y="394"/>
                  <a:ext cx="119" cy="15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377"/>
                  <a:r>
                    <a:rPr lang="zh-CN" altLang="en-US" sz="4800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y</a:t>
                  </a:r>
                </a:p>
              </p:txBody>
            </p:sp>
            <p:sp>
              <p:nvSpPr>
                <p:cNvPr id="77" name="d82WordArt 120">
                  <a:extLst>
                    <a:ext uri="{FF2B5EF4-FFF2-40B4-BE49-F238E27FC236}">
                      <a16:creationId xmlns:a16="http://schemas.microsoft.com/office/drawing/2014/main" id="{0A4D6199-562F-41E3-BD5E-7843048C218A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>
                  <a:off x="922" y="1281"/>
                  <a:ext cx="120" cy="1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377"/>
                  <a:r>
                    <a:rPr lang="zh-CN" altLang="en-US" sz="2400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O</a:t>
                  </a:r>
                </a:p>
              </p:txBody>
            </p:sp>
          </p:grpSp>
          <p:sp>
            <p:nvSpPr>
              <p:cNvPr id="68" name="平面几何--抛物线2">
                <a:extLst>
                  <a:ext uri="{FF2B5EF4-FFF2-40B4-BE49-F238E27FC236}">
                    <a16:creationId xmlns:a16="http://schemas.microsoft.com/office/drawing/2014/main" id="{03765AEF-C0D3-4BFC-B4FA-64C0E52AB341}"/>
                  </a:ext>
                </a:extLst>
              </p:cNvPr>
              <p:cNvSpPr/>
              <p:nvPr/>
            </p:nvSpPr>
            <p:spPr>
              <a:xfrm>
                <a:off x="12672" y="3232"/>
                <a:ext cx="2175" cy="2794"/>
              </a:xfrm>
              <a:custGeom>
                <a:avLst/>
                <a:gdLst/>
                <a:ahLst/>
                <a:cxnLst>
                  <a:cxn ang="0">
                    <a:pos x="19734408" y="123565863"/>
                  </a:cxn>
                  <a:cxn ang="0">
                    <a:pos x="59204363" y="360180532"/>
                  </a:cxn>
                  <a:cxn ang="0">
                    <a:pos x="98673180" y="586277998"/>
                  </a:cxn>
                  <a:cxn ang="0">
                    <a:pos x="138143126" y="799231819"/>
                  </a:cxn>
                  <a:cxn ang="0">
                    <a:pos x="177611960" y="1001668402"/>
                  </a:cxn>
                  <a:cxn ang="0">
                    <a:pos x="217081906" y="1192273971"/>
                  </a:cxn>
                  <a:cxn ang="0">
                    <a:pos x="256550705" y="1369736038"/>
                  </a:cxn>
                  <a:cxn ang="0">
                    <a:pos x="296020651" y="1536680724"/>
                  </a:cxn>
                  <a:cxn ang="0">
                    <a:pos x="335489521" y="1690480475"/>
                  </a:cxn>
                  <a:cxn ang="0">
                    <a:pos x="374959467" y="1833763132"/>
                  </a:cxn>
                  <a:cxn ang="0">
                    <a:pos x="414428266" y="1965215920"/>
                  </a:cxn>
                  <a:cxn ang="0">
                    <a:pos x="453897065" y="2083522627"/>
                  </a:cxn>
                  <a:cxn ang="0">
                    <a:pos x="493367010" y="2147483647"/>
                  </a:cxn>
                  <a:cxn ang="0">
                    <a:pos x="532835809" y="2147483647"/>
                  </a:cxn>
                  <a:cxn ang="0">
                    <a:pos x="572305755" y="2147483647"/>
                  </a:cxn>
                  <a:cxn ang="0">
                    <a:pos x="611774697" y="2147483647"/>
                  </a:cxn>
                  <a:cxn ang="0">
                    <a:pos x="651244643" y="2147483647"/>
                  </a:cxn>
                  <a:cxn ang="0">
                    <a:pos x="690713442" y="2147483647"/>
                  </a:cxn>
                  <a:cxn ang="0">
                    <a:pos x="730183388" y="2147483647"/>
                  </a:cxn>
                  <a:cxn ang="0">
                    <a:pos x="769652186" y="2147483647"/>
                  </a:cxn>
                  <a:cxn ang="0">
                    <a:pos x="809122132" y="2147483647"/>
                  </a:cxn>
                  <a:cxn ang="0">
                    <a:pos x="848590931" y="2147483647"/>
                  </a:cxn>
                  <a:cxn ang="0">
                    <a:pos x="888060877" y="2147483647"/>
                  </a:cxn>
                  <a:cxn ang="0">
                    <a:pos x="927529676" y="2147483647"/>
                  </a:cxn>
                  <a:cxn ang="0">
                    <a:pos x="966999621" y="2147483647"/>
                  </a:cxn>
                  <a:cxn ang="0">
                    <a:pos x="1006468420" y="2147483647"/>
                  </a:cxn>
                  <a:cxn ang="0">
                    <a:pos x="1045937219" y="2147483647"/>
                  </a:cxn>
                  <a:cxn ang="0">
                    <a:pos x="1085407165" y="2147483647"/>
                  </a:cxn>
                  <a:cxn ang="0">
                    <a:pos x="1124875964" y="2147483647"/>
                  </a:cxn>
                  <a:cxn ang="0">
                    <a:pos x="1164345909" y="2147483647"/>
                  </a:cxn>
                  <a:cxn ang="0">
                    <a:pos x="1203814995" y="2099297696"/>
                  </a:cxn>
                  <a:cxn ang="0">
                    <a:pos x="1243284941" y="1980989842"/>
                  </a:cxn>
                  <a:cxn ang="0">
                    <a:pos x="1282753740" y="1852166041"/>
                  </a:cxn>
                  <a:cxn ang="0">
                    <a:pos x="1322223685" y="1710198451"/>
                  </a:cxn>
                  <a:cxn ang="0">
                    <a:pos x="1361692484" y="1557712620"/>
                  </a:cxn>
                  <a:cxn ang="0">
                    <a:pos x="1401162430" y="1393396921"/>
                  </a:cxn>
                  <a:cxn ang="0">
                    <a:pos x="1440631229" y="1215936287"/>
                  </a:cxn>
                  <a:cxn ang="0">
                    <a:pos x="1480101175" y="1027959419"/>
                  </a:cxn>
                  <a:cxn ang="0">
                    <a:pos x="1519569973" y="826836755"/>
                  </a:cxn>
                  <a:cxn ang="0">
                    <a:pos x="1559039919" y="615198144"/>
                  </a:cxn>
                  <a:cxn ang="0">
                    <a:pos x="1598508718" y="391728375"/>
                  </a:cxn>
                  <a:cxn ang="0">
                    <a:pos x="1637978664" y="155113743"/>
                  </a:cxn>
                  <a:cxn ang="0">
                    <a:pos x="1662975570" y="0"/>
                  </a:cxn>
                </a:cxnLst>
                <a:rect l="0" t="0" r="0" b="0"/>
                <a:pathLst>
                  <a:path w="1265" h="1998">
                    <a:moveTo>
                      <a:pt x="0" y="0"/>
                    </a:moveTo>
                    <a:cubicBezTo>
                      <a:pt x="5" y="31"/>
                      <a:pt x="10" y="63"/>
                      <a:pt x="15" y="94"/>
                    </a:cubicBezTo>
                    <a:cubicBezTo>
                      <a:pt x="20" y="124"/>
                      <a:pt x="25" y="155"/>
                      <a:pt x="30" y="185"/>
                    </a:cubicBezTo>
                    <a:cubicBezTo>
                      <a:pt x="35" y="215"/>
                      <a:pt x="40" y="245"/>
                      <a:pt x="45" y="274"/>
                    </a:cubicBezTo>
                    <a:cubicBezTo>
                      <a:pt x="50" y="303"/>
                      <a:pt x="55" y="332"/>
                      <a:pt x="60" y="361"/>
                    </a:cubicBezTo>
                    <a:cubicBezTo>
                      <a:pt x="65" y="390"/>
                      <a:pt x="70" y="418"/>
                      <a:pt x="75" y="446"/>
                    </a:cubicBezTo>
                    <a:cubicBezTo>
                      <a:pt x="80" y="473"/>
                      <a:pt x="85" y="501"/>
                      <a:pt x="90" y="528"/>
                    </a:cubicBezTo>
                    <a:cubicBezTo>
                      <a:pt x="95" y="555"/>
                      <a:pt x="100" y="582"/>
                      <a:pt x="105" y="608"/>
                    </a:cubicBezTo>
                    <a:cubicBezTo>
                      <a:pt x="110" y="635"/>
                      <a:pt x="115" y="661"/>
                      <a:pt x="120" y="686"/>
                    </a:cubicBezTo>
                    <a:cubicBezTo>
                      <a:pt x="125" y="712"/>
                      <a:pt x="130" y="737"/>
                      <a:pt x="135" y="762"/>
                    </a:cubicBezTo>
                    <a:cubicBezTo>
                      <a:pt x="140" y="787"/>
                      <a:pt x="145" y="811"/>
                      <a:pt x="150" y="835"/>
                    </a:cubicBezTo>
                    <a:cubicBezTo>
                      <a:pt x="155" y="859"/>
                      <a:pt x="160" y="883"/>
                      <a:pt x="165" y="907"/>
                    </a:cubicBezTo>
                    <a:cubicBezTo>
                      <a:pt x="170" y="930"/>
                      <a:pt x="175" y="953"/>
                      <a:pt x="180" y="975"/>
                    </a:cubicBezTo>
                    <a:cubicBezTo>
                      <a:pt x="185" y="998"/>
                      <a:pt x="190" y="1020"/>
                      <a:pt x="195" y="1042"/>
                    </a:cubicBezTo>
                    <a:cubicBezTo>
                      <a:pt x="200" y="1064"/>
                      <a:pt x="205" y="1085"/>
                      <a:pt x="210" y="1107"/>
                    </a:cubicBezTo>
                    <a:cubicBezTo>
                      <a:pt x="215" y="1128"/>
                      <a:pt x="220" y="1148"/>
                      <a:pt x="225" y="1169"/>
                    </a:cubicBezTo>
                    <a:cubicBezTo>
                      <a:pt x="230" y="1189"/>
                      <a:pt x="235" y="1209"/>
                      <a:pt x="240" y="1229"/>
                    </a:cubicBezTo>
                    <a:cubicBezTo>
                      <a:pt x="245" y="1248"/>
                      <a:pt x="250" y="1267"/>
                      <a:pt x="255" y="1286"/>
                    </a:cubicBezTo>
                    <a:cubicBezTo>
                      <a:pt x="260" y="1305"/>
                      <a:pt x="265" y="1324"/>
                      <a:pt x="270" y="1342"/>
                    </a:cubicBezTo>
                    <a:cubicBezTo>
                      <a:pt x="275" y="1360"/>
                      <a:pt x="280" y="1377"/>
                      <a:pt x="285" y="1395"/>
                    </a:cubicBezTo>
                    <a:cubicBezTo>
                      <a:pt x="290" y="1412"/>
                      <a:pt x="295" y="1429"/>
                      <a:pt x="300" y="1446"/>
                    </a:cubicBezTo>
                    <a:cubicBezTo>
                      <a:pt x="305" y="1462"/>
                      <a:pt x="310" y="1479"/>
                      <a:pt x="315" y="1495"/>
                    </a:cubicBezTo>
                    <a:cubicBezTo>
                      <a:pt x="320" y="1510"/>
                      <a:pt x="325" y="1526"/>
                      <a:pt x="330" y="1541"/>
                    </a:cubicBezTo>
                    <a:cubicBezTo>
                      <a:pt x="335" y="1556"/>
                      <a:pt x="340" y="1571"/>
                      <a:pt x="345" y="1585"/>
                    </a:cubicBezTo>
                    <a:cubicBezTo>
                      <a:pt x="350" y="1599"/>
                      <a:pt x="355" y="1613"/>
                      <a:pt x="360" y="1627"/>
                    </a:cubicBezTo>
                    <a:cubicBezTo>
                      <a:pt x="365" y="1641"/>
                      <a:pt x="370" y="1654"/>
                      <a:pt x="375" y="1667"/>
                    </a:cubicBezTo>
                    <a:cubicBezTo>
                      <a:pt x="380" y="1679"/>
                      <a:pt x="385" y="1692"/>
                      <a:pt x="390" y="1704"/>
                    </a:cubicBezTo>
                    <a:cubicBezTo>
                      <a:pt x="395" y="1716"/>
                      <a:pt x="400" y="1728"/>
                      <a:pt x="405" y="1739"/>
                    </a:cubicBezTo>
                    <a:cubicBezTo>
                      <a:pt x="410" y="1751"/>
                      <a:pt x="415" y="1762"/>
                      <a:pt x="420" y="1772"/>
                    </a:cubicBezTo>
                    <a:cubicBezTo>
                      <a:pt x="425" y="1783"/>
                      <a:pt x="430" y="1793"/>
                      <a:pt x="435" y="1803"/>
                    </a:cubicBezTo>
                    <a:cubicBezTo>
                      <a:pt x="440" y="1813"/>
                      <a:pt x="445" y="1822"/>
                      <a:pt x="450" y="1831"/>
                    </a:cubicBezTo>
                    <a:cubicBezTo>
                      <a:pt x="455" y="1840"/>
                      <a:pt x="460" y="1849"/>
                      <a:pt x="465" y="1858"/>
                    </a:cubicBezTo>
                    <a:cubicBezTo>
                      <a:pt x="470" y="1866"/>
                      <a:pt x="475" y="1874"/>
                      <a:pt x="480" y="1881"/>
                    </a:cubicBezTo>
                    <a:cubicBezTo>
                      <a:pt x="485" y="1889"/>
                      <a:pt x="490" y="1896"/>
                      <a:pt x="495" y="1903"/>
                    </a:cubicBezTo>
                    <a:cubicBezTo>
                      <a:pt x="500" y="1910"/>
                      <a:pt x="505" y="1916"/>
                      <a:pt x="510" y="1923"/>
                    </a:cubicBezTo>
                    <a:cubicBezTo>
                      <a:pt x="515" y="1929"/>
                      <a:pt x="520" y="1934"/>
                      <a:pt x="525" y="1940"/>
                    </a:cubicBezTo>
                    <a:cubicBezTo>
                      <a:pt x="530" y="1945"/>
                      <a:pt x="535" y="1950"/>
                      <a:pt x="540" y="1955"/>
                    </a:cubicBezTo>
                    <a:cubicBezTo>
                      <a:pt x="545" y="1959"/>
                      <a:pt x="550" y="1963"/>
                      <a:pt x="555" y="1967"/>
                    </a:cubicBezTo>
                    <a:cubicBezTo>
                      <a:pt x="560" y="1971"/>
                      <a:pt x="565" y="1975"/>
                      <a:pt x="570" y="1978"/>
                    </a:cubicBezTo>
                    <a:cubicBezTo>
                      <a:pt x="575" y="1981"/>
                      <a:pt x="580" y="1983"/>
                      <a:pt x="585" y="1986"/>
                    </a:cubicBezTo>
                    <a:cubicBezTo>
                      <a:pt x="590" y="1988"/>
                      <a:pt x="595" y="1990"/>
                      <a:pt x="600" y="1992"/>
                    </a:cubicBezTo>
                    <a:cubicBezTo>
                      <a:pt x="605" y="1993"/>
                      <a:pt x="610" y="1995"/>
                      <a:pt x="615" y="1996"/>
                    </a:cubicBezTo>
                    <a:cubicBezTo>
                      <a:pt x="620" y="1996"/>
                      <a:pt x="625" y="1997"/>
                      <a:pt x="630" y="1997"/>
                    </a:cubicBezTo>
                    <a:cubicBezTo>
                      <a:pt x="635" y="1997"/>
                      <a:pt x="640" y="1997"/>
                      <a:pt x="645" y="1996"/>
                    </a:cubicBezTo>
                    <a:cubicBezTo>
                      <a:pt x="650" y="1995"/>
                      <a:pt x="655" y="1994"/>
                      <a:pt x="660" y="1993"/>
                    </a:cubicBezTo>
                    <a:cubicBezTo>
                      <a:pt x="665" y="1992"/>
                      <a:pt x="670" y="1990"/>
                      <a:pt x="675" y="1988"/>
                    </a:cubicBezTo>
                    <a:cubicBezTo>
                      <a:pt x="680" y="1985"/>
                      <a:pt x="685" y="1983"/>
                      <a:pt x="690" y="1980"/>
                    </a:cubicBezTo>
                    <a:cubicBezTo>
                      <a:pt x="695" y="1977"/>
                      <a:pt x="700" y="1974"/>
                      <a:pt x="705" y="1970"/>
                    </a:cubicBezTo>
                    <a:cubicBezTo>
                      <a:pt x="710" y="1967"/>
                      <a:pt x="715" y="1963"/>
                      <a:pt x="720" y="1958"/>
                    </a:cubicBezTo>
                    <a:cubicBezTo>
                      <a:pt x="725" y="1954"/>
                      <a:pt x="730" y="1949"/>
                      <a:pt x="735" y="1944"/>
                    </a:cubicBezTo>
                    <a:cubicBezTo>
                      <a:pt x="740" y="1939"/>
                      <a:pt x="745" y="1933"/>
                      <a:pt x="750" y="1927"/>
                    </a:cubicBezTo>
                    <a:cubicBezTo>
                      <a:pt x="755" y="1921"/>
                      <a:pt x="760" y="1915"/>
                      <a:pt x="765" y="1909"/>
                    </a:cubicBezTo>
                    <a:cubicBezTo>
                      <a:pt x="770" y="1902"/>
                      <a:pt x="775" y="1895"/>
                      <a:pt x="780" y="1887"/>
                    </a:cubicBezTo>
                    <a:cubicBezTo>
                      <a:pt x="785" y="1880"/>
                      <a:pt x="790" y="1872"/>
                      <a:pt x="795" y="1864"/>
                    </a:cubicBezTo>
                    <a:cubicBezTo>
                      <a:pt x="800" y="1856"/>
                      <a:pt x="805" y="1847"/>
                      <a:pt x="810" y="1839"/>
                    </a:cubicBezTo>
                    <a:cubicBezTo>
                      <a:pt x="815" y="1830"/>
                      <a:pt x="820" y="1820"/>
                      <a:pt x="825" y="1811"/>
                    </a:cubicBezTo>
                    <a:cubicBezTo>
                      <a:pt x="830" y="1801"/>
                      <a:pt x="835" y="1791"/>
                      <a:pt x="840" y="1781"/>
                    </a:cubicBezTo>
                    <a:cubicBezTo>
                      <a:pt x="845" y="1770"/>
                      <a:pt x="850" y="1759"/>
                      <a:pt x="855" y="1748"/>
                    </a:cubicBezTo>
                    <a:cubicBezTo>
                      <a:pt x="860" y="1737"/>
                      <a:pt x="865" y="1726"/>
                      <a:pt x="870" y="1714"/>
                    </a:cubicBezTo>
                    <a:cubicBezTo>
                      <a:pt x="875" y="1702"/>
                      <a:pt x="880" y="1689"/>
                      <a:pt x="885" y="1677"/>
                    </a:cubicBezTo>
                    <a:cubicBezTo>
                      <a:pt x="890" y="1664"/>
                      <a:pt x="895" y="1651"/>
                      <a:pt x="900" y="1638"/>
                    </a:cubicBezTo>
                    <a:cubicBezTo>
                      <a:pt x="905" y="1624"/>
                      <a:pt x="910" y="1611"/>
                      <a:pt x="915" y="1597"/>
                    </a:cubicBezTo>
                    <a:cubicBezTo>
                      <a:pt x="920" y="1582"/>
                      <a:pt x="925" y="1568"/>
                      <a:pt x="930" y="1553"/>
                    </a:cubicBezTo>
                    <a:cubicBezTo>
                      <a:pt x="935" y="1538"/>
                      <a:pt x="940" y="1523"/>
                      <a:pt x="945" y="1507"/>
                    </a:cubicBezTo>
                    <a:cubicBezTo>
                      <a:pt x="950" y="1491"/>
                      <a:pt x="955" y="1475"/>
                      <a:pt x="960" y="1459"/>
                    </a:cubicBezTo>
                    <a:cubicBezTo>
                      <a:pt x="965" y="1443"/>
                      <a:pt x="970" y="1426"/>
                      <a:pt x="975" y="1409"/>
                    </a:cubicBezTo>
                    <a:cubicBezTo>
                      <a:pt x="980" y="1391"/>
                      <a:pt x="985" y="1374"/>
                      <a:pt x="990" y="1356"/>
                    </a:cubicBezTo>
                    <a:cubicBezTo>
                      <a:pt x="995" y="1338"/>
                      <a:pt x="1000" y="1320"/>
                      <a:pt x="1005" y="1301"/>
                    </a:cubicBezTo>
                    <a:cubicBezTo>
                      <a:pt x="1010" y="1283"/>
                      <a:pt x="1015" y="1264"/>
                      <a:pt x="1020" y="1244"/>
                    </a:cubicBezTo>
                    <a:cubicBezTo>
                      <a:pt x="1025" y="1225"/>
                      <a:pt x="1030" y="1205"/>
                      <a:pt x="1035" y="1185"/>
                    </a:cubicBezTo>
                    <a:cubicBezTo>
                      <a:pt x="1040" y="1165"/>
                      <a:pt x="1045" y="1144"/>
                      <a:pt x="1050" y="1123"/>
                    </a:cubicBezTo>
                    <a:cubicBezTo>
                      <a:pt x="1055" y="1102"/>
                      <a:pt x="1060" y="1081"/>
                      <a:pt x="1065" y="1060"/>
                    </a:cubicBezTo>
                    <a:cubicBezTo>
                      <a:pt x="1070" y="1038"/>
                      <a:pt x="1075" y="1016"/>
                      <a:pt x="1080" y="993"/>
                    </a:cubicBezTo>
                    <a:cubicBezTo>
                      <a:pt x="1085" y="971"/>
                      <a:pt x="1090" y="948"/>
                      <a:pt x="1095" y="925"/>
                    </a:cubicBezTo>
                    <a:cubicBezTo>
                      <a:pt x="1100" y="902"/>
                      <a:pt x="1105" y="878"/>
                      <a:pt x="1110" y="855"/>
                    </a:cubicBezTo>
                    <a:cubicBezTo>
                      <a:pt x="1115" y="831"/>
                      <a:pt x="1120" y="806"/>
                      <a:pt x="1125" y="782"/>
                    </a:cubicBezTo>
                    <a:cubicBezTo>
                      <a:pt x="1130" y="757"/>
                      <a:pt x="1135" y="732"/>
                      <a:pt x="1140" y="707"/>
                    </a:cubicBezTo>
                    <a:cubicBezTo>
                      <a:pt x="1145" y="681"/>
                      <a:pt x="1150" y="655"/>
                      <a:pt x="1155" y="629"/>
                    </a:cubicBezTo>
                    <a:cubicBezTo>
                      <a:pt x="1160" y="603"/>
                      <a:pt x="1165" y="577"/>
                      <a:pt x="1170" y="550"/>
                    </a:cubicBezTo>
                    <a:cubicBezTo>
                      <a:pt x="1175" y="523"/>
                      <a:pt x="1180" y="495"/>
                      <a:pt x="1185" y="468"/>
                    </a:cubicBezTo>
                    <a:cubicBezTo>
                      <a:pt x="1190" y="440"/>
                      <a:pt x="1195" y="412"/>
                      <a:pt x="1200" y="384"/>
                    </a:cubicBezTo>
                    <a:cubicBezTo>
                      <a:pt x="1205" y="355"/>
                      <a:pt x="1210" y="327"/>
                      <a:pt x="1215" y="298"/>
                    </a:cubicBezTo>
                    <a:cubicBezTo>
                      <a:pt x="1220" y="268"/>
                      <a:pt x="1225" y="239"/>
                      <a:pt x="1230" y="209"/>
                    </a:cubicBezTo>
                    <a:cubicBezTo>
                      <a:pt x="1235" y="179"/>
                      <a:pt x="1240" y="149"/>
                      <a:pt x="1245" y="118"/>
                    </a:cubicBezTo>
                    <a:cubicBezTo>
                      <a:pt x="1250" y="87"/>
                      <a:pt x="1255" y="56"/>
                      <a:pt x="1260" y="25"/>
                    </a:cubicBezTo>
                    <a:cubicBezTo>
                      <a:pt x="1264" y="0"/>
                      <a:pt x="1264" y="0"/>
                      <a:pt x="1264" y="0"/>
                    </a:cubicBezTo>
                  </a:path>
                </a:pathLst>
              </a:custGeom>
              <a:noFill/>
              <a:ln w="19050">
                <a:solidFill>
                  <a:srgbClr val="E90DF1"/>
                </a:solidFill>
              </a:ln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9" name="Oval 46">
                <a:extLst>
                  <a:ext uri="{FF2B5EF4-FFF2-40B4-BE49-F238E27FC236}">
                    <a16:creationId xmlns:a16="http://schemas.microsoft.com/office/drawing/2014/main" id="{EDB8CC47-45AF-434C-8B19-66809539E628}"/>
                  </a:ext>
                </a:extLst>
              </p:cNvPr>
              <p:cNvSpPr/>
              <p:nvPr/>
            </p:nvSpPr>
            <p:spPr>
              <a:xfrm>
                <a:off x="13679" y="5971"/>
                <a:ext cx="115" cy="11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B050"/>
                </a:solidFill>
              </a:ln>
            </p:spPr>
            <p:txBody>
              <a:bodyPr wrap="none" anchor="ctr"/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66" name="直接连接符 65">
              <a:extLst>
                <a:ext uri="{FF2B5EF4-FFF2-40B4-BE49-F238E27FC236}">
                  <a16:creationId xmlns:a16="http://schemas.microsoft.com/office/drawing/2014/main" id="{BF166D13-57D2-4746-BB9E-DFE32D6C4612}"/>
                </a:ext>
              </a:extLst>
            </p:cNvPr>
            <p:cNvCxnSpPr/>
            <p:nvPr/>
          </p:nvCxnSpPr>
          <p:spPr>
            <a:xfrm flipH="1">
              <a:off x="5247" y="3884"/>
              <a:ext cx="31" cy="193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组合 111">
            <a:extLst>
              <a:ext uri="{FF2B5EF4-FFF2-40B4-BE49-F238E27FC236}">
                <a16:creationId xmlns:a16="http://schemas.microsoft.com/office/drawing/2014/main" id="{E4A79D09-F179-493A-9750-DDE4AA63EAF1}"/>
              </a:ext>
            </a:extLst>
          </p:cNvPr>
          <p:cNvGrpSpPr/>
          <p:nvPr/>
        </p:nvGrpSpPr>
        <p:grpSpPr>
          <a:xfrm>
            <a:off x="9115078" y="1713583"/>
            <a:ext cx="737363" cy="1054774"/>
            <a:chOff x="3217" y="6912"/>
            <a:chExt cx="1422" cy="2010"/>
          </a:xfrm>
        </p:grpSpPr>
        <p:grpSp>
          <p:nvGrpSpPr>
            <p:cNvPr id="113" name="组合 112">
              <a:extLst>
                <a:ext uri="{FF2B5EF4-FFF2-40B4-BE49-F238E27FC236}">
                  <a16:creationId xmlns:a16="http://schemas.microsoft.com/office/drawing/2014/main" id="{9C9C8EED-032D-440F-9365-08E0E73CF4EA}"/>
                </a:ext>
              </a:extLst>
            </p:cNvPr>
            <p:cNvGrpSpPr/>
            <p:nvPr/>
          </p:nvGrpSpPr>
          <p:grpSpPr>
            <a:xfrm>
              <a:off x="3217" y="6912"/>
              <a:ext cx="1422" cy="1837"/>
              <a:chOff x="13252" y="1252"/>
              <a:chExt cx="3840" cy="7122"/>
            </a:xfrm>
          </p:grpSpPr>
          <p:grpSp>
            <p:nvGrpSpPr>
              <p:cNvPr id="115" name="Group 104">
                <a:extLst>
                  <a:ext uri="{FF2B5EF4-FFF2-40B4-BE49-F238E27FC236}">
                    <a16:creationId xmlns:a16="http://schemas.microsoft.com/office/drawing/2014/main" id="{2B51C072-6C7C-4959-A31C-AB1605CD0044}"/>
                  </a:ext>
                </a:extLst>
              </p:cNvPr>
              <p:cNvGrpSpPr/>
              <p:nvPr/>
            </p:nvGrpSpPr>
            <p:grpSpPr>
              <a:xfrm>
                <a:off x="13252" y="1721"/>
                <a:ext cx="3738" cy="6653"/>
                <a:chOff x="728" y="-433"/>
                <a:chExt cx="1495" cy="2661"/>
              </a:xfrm>
            </p:grpSpPr>
            <p:sp>
              <p:nvSpPr>
                <p:cNvPr id="120" name="d82Line 2">
                  <a:extLst>
                    <a:ext uri="{FF2B5EF4-FFF2-40B4-BE49-F238E27FC236}">
                      <a16:creationId xmlns:a16="http://schemas.microsoft.com/office/drawing/2014/main" id="{A1174FE9-D5CF-4D27-AE04-BFB666E39A28}"/>
                    </a:ext>
                  </a:extLst>
                </p:cNvPr>
                <p:cNvSpPr/>
                <p:nvPr/>
              </p:nvSpPr>
              <p:spPr>
                <a:xfrm rot="10800000" flipV="1">
                  <a:off x="728" y="358"/>
                  <a:ext cx="1495" cy="3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d82Line 3">
                  <a:extLst>
                    <a:ext uri="{FF2B5EF4-FFF2-40B4-BE49-F238E27FC236}">
                      <a16:creationId xmlns:a16="http://schemas.microsoft.com/office/drawing/2014/main" id="{32F303DC-48A5-4A81-A277-46225BAB6C77}"/>
                    </a:ext>
                  </a:extLst>
                </p:cNvPr>
                <p:cNvSpPr/>
                <p:nvPr/>
              </p:nvSpPr>
              <p:spPr>
                <a:xfrm rot="-10800000" flipV="1">
                  <a:off x="1169" y="-433"/>
                  <a:ext cx="25" cy="2661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d82Line 4">
                  <a:extLst>
                    <a:ext uri="{FF2B5EF4-FFF2-40B4-BE49-F238E27FC236}">
                      <a16:creationId xmlns:a16="http://schemas.microsoft.com/office/drawing/2014/main" id="{76489629-189B-440C-8D72-9502BF565737}"/>
                    </a:ext>
                  </a:extLst>
                </p:cNvPr>
                <p:cNvSpPr/>
                <p:nvPr/>
              </p:nvSpPr>
              <p:spPr>
                <a:xfrm rot="-10800000" flipV="1">
                  <a:off x="940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d82Line 10">
                  <a:extLst>
                    <a:ext uri="{FF2B5EF4-FFF2-40B4-BE49-F238E27FC236}">
                      <a16:creationId xmlns:a16="http://schemas.microsoft.com/office/drawing/2014/main" id="{BF2E14A2-F652-4E34-A8D8-311C46884CB5}"/>
                    </a:ext>
                  </a:extLst>
                </p:cNvPr>
                <p:cNvSpPr/>
                <p:nvPr/>
              </p:nvSpPr>
              <p:spPr>
                <a:xfrm rot="-10800000" flipV="1">
                  <a:off x="1400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d82Line 11">
                  <a:extLst>
                    <a:ext uri="{FF2B5EF4-FFF2-40B4-BE49-F238E27FC236}">
                      <a16:creationId xmlns:a16="http://schemas.microsoft.com/office/drawing/2014/main" id="{3D8EFA9F-7637-44B5-A5DE-4B3903DEDD1E}"/>
                    </a:ext>
                  </a:extLst>
                </p:cNvPr>
                <p:cNvSpPr/>
                <p:nvPr/>
              </p:nvSpPr>
              <p:spPr>
                <a:xfrm rot="-10800000" flipV="1">
                  <a:off x="1628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d82Line 12">
                  <a:extLst>
                    <a:ext uri="{FF2B5EF4-FFF2-40B4-BE49-F238E27FC236}">
                      <a16:creationId xmlns:a16="http://schemas.microsoft.com/office/drawing/2014/main" id="{68DDA94A-3CE1-4680-AA47-F5928D36F1E8}"/>
                    </a:ext>
                  </a:extLst>
                </p:cNvPr>
                <p:cNvSpPr/>
                <p:nvPr/>
              </p:nvSpPr>
              <p:spPr>
                <a:xfrm rot="-10800000" flipV="1">
                  <a:off x="1858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d82Line 14">
                  <a:extLst>
                    <a:ext uri="{FF2B5EF4-FFF2-40B4-BE49-F238E27FC236}">
                      <a16:creationId xmlns:a16="http://schemas.microsoft.com/office/drawing/2014/main" id="{3D0B3BED-ABFD-4DAE-9B8D-4A87C4F34F7B}"/>
                    </a:ext>
                  </a:extLst>
                </p:cNvPr>
                <p:cNvSpPr/>
                <p:nvPr/>
              </p:nvSpPr>
              <p:spPr>
                <a:xfrm rot="-10800000" flipV="1">
                  <a:off x="2087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d82WordArt 120">
                  <a:extLst>
                    <a:ext uri="{FF2B5EF4-FFF2-40B4-BE49-F238E27FC236}">
                      <a16:creationId xmlns:a16="http://schemas.microsoft.com/office/drawing/2014/main" id="{17A56D49-06E5-4A93-B1C7-477DB55E7F35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 rot="10800000">
                  <a:off x="1225" y="251"/>
                  <a:ext cx="110" cy="8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377"/>
                  <a:r>
                    <a:rPr lang="zh-CN" altLang="en-US" sz="1867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O</a:t>
                  </a:r>
                </a:p>
              </p:txBody>
            </p:sp>
          </p:grpSp>
          <p:sp>
            <p:nvSpPr>
              <p:cNvPr id="116" name="平面几何--抛物线1">
                <a:extLst>
                  <a:ext uri="{FF2B5EF4-FFF2-40B4-BE49-F238E27FC236}">
                    <a16:creationId xmlns:a16="http://schemas.microsoft.com/office/drawing/2014/main" id="{3FED89E8-2773-4C2E-BF45-DEB749B2EA3D}"/>
                  </a:ext>
                </a:extLst>
              </p:cNvPr>
              <p:cNvSpPr/>
              <p:nvPr/>
            </p:nvSpPr>
            <p:spPr>
              <a:xfrm rot="10800000">
                <a:off x="13529" y="3746"/>
                <a:ext cx="3563" cy="4040"/>
              </a:xfrm>
              <a:custGeom>
                <a:avLst/>
                <a:gdLst/>
                <a:ahLst/>
                <a:cxnLst>
                  <a:cxn ang="0">
                    <a:pos x="47969111" y="154970449"/>
                  </a:cxn>
                  <a:cxn ang="0">
                    <a:pos x="143909135" y="451721023"/>
                  </a:cxn>
                  <a:cxn ang="0">
                    <a:pos x="239849172" y="735282558"/>
                  </a:cxn>
                  <a:cxn ang="0">
                    <a:pos x="335789154" y="1002357581"/>
                  </a:cxn>
                  <a:cxn ang="0">
                    <a:pos x="431727348" y="1256244808"/>
                  </a:cxn>
                  <a:cxn ang="0">
                    <a:pos x="527667442" y="1495294641"/>
                  </a:cxn>
                  <a:cxn ang="0">
                    <a:pos x="623607424" y="1717857802"/>
                  </a:cxn>
                  <a:cxn ang="0">
                    <a:pos x="719545617" y="1927231883"/>
                  </a:cxn>
                  <a:cxn ang="0">
                    <a:pos x="815485599" y="2120119614"/>
                  </a:cxn>
                  <a:cxn ang="0">
                    <a:pos x="911425581" y="2147483647"/>
                  </a:cxn>
                  <a:cxn ang="0">
                    <a:pos x="1007365787" y="2147483647"/>
                  </a:cxn>
                  <a:cxn ang="0">
                    <a:pos x="1103303980" y="2147483647"/>
                  </a:cxn>
                  <a:cxn ang="0">
                    <a:pos x="1199243962" y="2147483647"/>
                  </a:cxn>
                  <a:cxn ang="0">
                    <a:pos x="1295183944" y="2147483647"/>
                  </a:cxn>
                  <a:cxn ang="0">
                    <a:pos x="1391122138" y="2147483647"/>
                  </a:cxn>
                  <a:cxn ang="0">
                    <a:pos x="1487062120" y="2147483647"/>
                  </a:cxn>
                  <a:cxn ang="0">
                    <a:pos x="1583002102" y="2147483647"/>
                  </a:cxn>
                  <a:cxn ang="0">
                    <a:pos x="1678942084" y="2147483647"/>
                  </a:cxn>
                  <a:cxn ang="0">
                    <a:pos x="1774882066" y="2147483647"/>
                  </a:cxn>
                  <a:cxn ang="0">
                    <a:pos x="1870820259" y="2147483647"/>
                  </a:cxn>
                  <a:cxn ang="0">
                    <a:pos x="1966760689" y="2147483647"/>
                  </a:cxn>
                  <a:cxn ang="0">
                    <a:pos x="206270067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4847856"/>
                  </a:cxn>
                  <a:cxn ang="0">
                    <a:pos x="2147483647" y="1953608760"/>
                  </a:cxn>
                  <a:cxn ang="0">
                    <a:pos x="2147483647" y="1747531949"/>
                  </a:cxn>
                  <a:cxn ang="0">
                    <a:pos x="2147483647" y="1524968787"/>
                  </a:cxn>
                  <a:cxn ang="0">
                    <a:pos x="2147483647" y="1289217509"/>
                  </a:cxn>
                  <a:cxn ang="0">
                    <a:pos x="2147483647" y="1036978917"/>
                  </a:cxn>
                  <a:cxn ang="0">
                    <a:pos x="2147483647" y="771552528"/>
                  </a:cxn>
                  <a:cxn ang="0">
                    <a:pos x="2147483647" y="491286980"/>
                  </a:cxn>
                  <a:cxn ang="0">
                    <a:pos x="2147483647" y="194536446"/>
                  </a:cxn>
                  <a:cxn ang="0">
                    <a:pos x="2147483647" y="0"/>
                  </a:cxn>
                </a:cxnLst>
                <a:rect l="0" t="0" r="0" b="0"/>
                <a:pathLst>
                  <a:path w="1265" h="1998">
                    <a:moveTo>
                      <a:pt x="0" y="0"/>
                    </a:moveTo>
                    <a:cubicBezTo>
                      <a:pt x="5" y="31"/>
                      <a:pt x="10" y="63"/>
                      <a:pt x="15" y="94"/>
                    </a:cubicBezTo>
                    <a:cubicBezTo>
                      <a:pt x="20" y="124"/>
                      <a:pt x="25" y="155"/>
                      <a:pt x="30" y="185"/>
                    </a:cubicBezTo>
                    <a:cubicBezTo>
                      <a:pt x="35" y="215"/>
                      <a:pt x="40" y="245"/>
                      <a:pt x="45" y="274"/>
                    </a:cubicBezTo>
                    <a:cubicBezTo>
                      <a:pt x="50" y="303"/>
                      <a:pt x="55" y="332"/>
                      <a:pt x="60" y="361"/>
                    </a:cubicBezTo>
                    <a:cubicBezTo>
                      <a:pt x="65" y="390"/>
                      <a:pt x="70" y="418"/>
                      <a:pt x="75" y="446"/>
                    </a:cubicBezTo>
                    <a:cubicBezTo>
                      <a:pt x="80" y="473"/>
                      <a:pt x="85" y="501"/>
                      <a:pt x="90" y="528"/>
                    </a:cubicBezTo>
                    <a:cubicBezTo>
                      <a:pt x="95" y="555"/>
                      <a:pt x="100" y="582"/>
                      <a:pt x="105" y="608"/>
                    </a:cubicBezTo>
                    <a:cubicBezTo>
                      <a:pt x="110" y="635"/>
                      <a:pt x="115" y="661"/>
                      <a:pt x="120" y="686"/>
                    </a:cubicBezTo>
                    <a:cubicBezTo>
                      <a:pt x="125" y="712"/>
                      <a:pt x="130" y="737"/>
                      <a:pt x="135" y="762"/>
                    </a:cubicBezTo>
                    <a:cubicBezTo>
                      <a:pt x="140" y="787"/>
                      <a:pt x="145" y="811"/>
                      <a:pt x="150" y="835"/>
                    </a:cubicBezTo>
                    <a:cubicBezTo>
                      <a:pt x="155" y="859"/>
                      <a:pt x="160" y="883"/>
                      <a:pt x="165" y="907"/>
                    </a:cubicBezTo>
                    <a:cubicBezTo>
                      <a:pt x="170" y="930"/>
                      <a:pt x="175" y="953"/>
                      <a:pt x="180" y="975"/>
                    </a:cubicBezTo>
                    <a:cubicBezTo>
                      <a:pt x="185" y="998"/>
                      <a:pt x="190" y="1020"/>
                      <a:pt x="195" y="1042"/>
                    </a:cubicBezTo>
                    <a:cubicBezTo>
                      <a:pt x="200" y="1064"/>
                      <a:pt x="205" y="1085"/>
                      <a:pt x="210" y="1107"/>
                    </a:cubicBezTo>
                    <a:cubicBezTo>
                      <a:pt x="215" y="1128"/>
                      <a:pt x="220" y="1148"/>
                      <a:pt x="225" y="1169"/>
                    </a:cubicBezTo>
                    <a:cubicBezTo>
                      <a:pt x="230" y="1189"/>
                      <a:pt x="235" y="1209"/>
                      <a:pt x="240" y="1229"/>
                    </a:cubicBezTo>
                    <a:cubicBezTo>
                      <a:pt x="245" y="1248"/>
                      <a:pt x="250" y="1267"/>
                      <a:pt x="255" y="1286"/>
                    </a:cubicBezTo>
                    <a:cubicBezTo>
                      <a:pt x="260" y="1305"/>
                      <a:pt x="265" y="1324"/>
                      <a:pt x="270" y="1342"/>
                    </a:cubicBezTo>
                    <a:cubicBezTo>
                      <a:pt x="275" y="1360"/>
                      <a:pt x="280" y="1377"/>
                      <a:pt x="285" y="1395"/>
                    </a:cubicBezTo>
                    <a:cubicBezTo>
                      <a:pt x="290" y="1412"/>
                      <a:pt x="295" y="1429"/>
                      <a:pt x="300" y="1446"/>
                    </a:cubicBezTo>
                    <a:cubicBezTo>
                      <a:pt x="305" y="1462"/>
                      <a:pt x="310" y="1479"/>
                      <a:pt x="315" y="1495"/>
                    </a:cubicBezTo>
                    <a:cubicBezTo>
                      <a:pt x="320" y="1510"/>
                      <a:pt x="325" y="1526"/>
                      <a:pt x="330" y="1541"/>
                    </a:cubicBezTo>
                    <a:cubicBezTo>
                      <a:pt x="335" y="1556"/>
                      <a:pt x="340" y="1571"/>
                      <a:pt x="345" y="1585"/>
                    </a:cubicBezTo>
                    <a:cubicBezTo>
                      <a:pt x="350" y="1599"/>
                      <a:pt x="355" y="1613"/>
                      <a:pt x="360" y="1627"/>
                    </a:cubicBezTo>
                    <a:cubicBezTo>
                      <a:pt x="365" y="1641"/>
                      <a:pt x="370" y="1654"/>
                      <a:pt x="375" y="1667"/>
                    </a:cubicBezTo>
                    <a:cubicBezTo>
                      <a:pt x="380" y="1679"/>
                      <a:pt x="385" y="1692"/>
                      <a:pt x="390" y="1704"/>
                    </a:cubicBezTo>
                    <a:cubicBezTo>
                      <a:pt x="395" y="1716"/>
                      <a:pt x="400" y="1728"/>
                      <a:pt x="405" y="1739"/>
                    </a:cubicBezTo>
                    <a:cubicBezTo>
                      <a:pt x="410" y="1751"/>
                      <a:pt x="415" y="1762"/>
                      <a:pt x="420" y="1772"/>
                    </a:cubicBezTo>
                    <a:cubicBezTo>
                      <a:pt x="425" y="1783"/>
                      <a:pt x="430" y="1793"/>
                      <a:pt x="435" y="1803"/>
                    </a:cubicBezTo>
                    <a:cubicBezTo>
                      <a:pt x="440" y="1813"/>
                      <a:pt x="445" y="1822"/>
                      <a:pt x="450" y="1831"/>
                    </a:cubicBezTo>
                    <a:cubicBezTo>
                      <a:pt x="455" y="1840"/>
                      <a:pt x="460" y="1849"/>
                      <a:pt x="465" y="1858"/>
                    </a:cubicBezTo>
                    <a:cubicBezTo>
                      <a:pt x="470" y="1866"/>
                      <a:pt x="475" y="1874"/>
                      <a:pt x="480" y="1881"/>
                    </a:cubicBezTo>
                    <a:cubicBezTo>
                      <a:pt x="485" y="1889"/>
                      <a:pt x="490" y="1896"/>
                      <a:pt x="495" y="1903"/>
                    </a:cubicBezTo>
                    <a:cubicBezTo>
                      <a:pt x="500" y="1910"/>
                      <a:pt x="505" y="1916"/>
                      <a:pt x="510" y="1923"/>
                    </a:cubicBezTo>
                    <a:cubicBezTo>
                      <a:pt x="515" y="1929"/>
                      <a:pt x="520" y="1934"/>
                      <a:pt x="525" y="1940"/>
                    </a:cubicBezTo>
                    <a:cubicBezTo>
                      <a:pt x="530" y="1945"/>
                      <a:pt x="535" y="1950"/>
                      <a:pt x="540" y="1955"/>
                    </a:cubicBezTo>
                    <a:cubicBezTo>
                      <a:pt x="545" y="1959"/>
                      <a:pt x="550" y="1963"/>
                      <a:pt x="555" y="1967"/>
                    </a:cubicBezTo>
                    <a:cubicBezTo>
                      <a:pt x="560" y="1971"/>
                      <a:pt x="565" y="1975"/>
                      <a:pt x="570" y="1978"/>
                    </a:cubicBezTo>
                    <a:cubicBezTo>
                      <a:pt x="575" y="1981"/>
                      <a:pt x="580" y="1983"/>
                      <a:pt x="585" y="1986"/>
                    </a:cubicBezTo>
                    <a:cubicBezTo>
                      <a:pt x="590" y="1988"/>
                      <a:pt x="595" y="1990"/>
                      <a:pt x="600" y="1992"/>
                    </a:cubicBezTo>
                    <a:cubicBezTo>
                      <a:pt x="605" y="1993"/>
                      <a:pt x="610" y="1995"/>
                      <a:pt x="615" y="1996"/>
                    </a:cubicBezTo>
                    <a:cubicBezTo>
                      <a:pt x="620" y="1996"/>
                      <a:pt x="625" y="1997"/>
                      <a:pt x="630" y="1997"/>
                    </a:cubicBezTo>
                    <a:cubicBezTo>
                      <a:pt x="635" y="1997"/>
                      <a:pt x="640" y="1997"/>
                      <a:pt x="645" y="1996"/>
                    </a:cubicBezTo>
                    <a:cubicBezTo>
                      <a:pt x="650" y="1995"/>
                      <a:pt x="655" y="1994"/>
                      <a:pt x="660" y="1993"/>
                    </a:cubicBezTo>
                    <a:cubicBezTo>
                      <a:pt x="665" y="1992"/>
                      <a:pt x="670" y="1990"/>
                      <a:pt x="675" y="1988"/>
                    </a:cubicBezTo>
                    <a:cubicBezTo>
                      <a:pt x="680" y="1985"/>
                      <a:pt x="685" y="1983"/>
                      <a:pt x="690" y="1980"/>
                    </a:cubicBezTo>
                    <a:cubicBezTo>
                      <a:pt x="695" y="1977"/>
                      <a:pt x="700" y="1974"/>
                      <a:pt x="705" y="1970"/>
                    </a:cubicBezTo>
                    <a:cubicBezTo>
                      <a:pt x="710" y="1967"/>
                      <a:pt x="715" y="1963"/>
                      <a:pt x="720" y="1958"/>
                    </a:cubicBezTo>
                    <a:cubicBezTo>
                      <a:pt x="725" y="1954"/>
                      <a:pt x="730" y="1949"/>
                      <a:pt x="735" y="1944"/>
                    </a:cubicBezTo>
                    <a:cubicBezTo>
                      <a:pt x="740" y="1939"/>
                      <a:pt x="745" y="1933"/>
                      <a:pt x="750" y="1927"/>
                    </a:cubicBezTo>
                    <a:cubicBezTo>
                      <a:pt x="755" y="1921"/>
                      <a:pt x="760" y="1915"/>
                      <a:pt x="765" y="1909"/>
                    </a:cubicBezTo>
                    <a:cubicBezTo>
                      <a:pt x="770" y="1902"/>
                      <a:pt x="775" y="1895"/>
                      <a:pt x="780" y="1887"/>
                    </a:cubicBezTo>
                    <a:cubicBezTo>
                      <a:pt x="785" y="1880"/>
                      <a:pt x="790" y="1872"/>
                      <a:pt x="795" y="1864"/>
                    </a:cubicBezTo>
                    <a:cubicBezTo>
                      <a:pt x="800" y="1856"/>
                      <a:pt x="805" y="1847"/>
                      <a:pt x="810" y="1839"/>
                    </a:cubicBezTo>
                    <a:cubicBezTo>
                      <a:pt x="815" y="1830"/>
                      <a:pt x="820" y="1820"/>
                      <a:pt x="825" y="1811"/>
                    </a:cubicBezTo>
                    <a:cubicBezTo>
                      <a:pt x="830" y="1801"/>
                      <a:pt x="835" y="1791"/>
                      <a:pt x="840" y="1781"/>
                    </a:cubicBezTo>
                    <a:cubicBezTo>
                      <a:pt x="845" y="1770"/>
                      <a:pt x="850" y="1759"/>
                      <a:pt x="855" y="1748"/>
                    </a:cubicBezTo>
                    <a:cubicBezTo>
                      <a:pt x="860" y="1737"/>
                      <a:pt x="865" y="1726"/>
                      <a:pt x="870" y="1714"/>
                    </a:cubicBezTo>
                    <a:cubicBezTo>
                      <a:pt x="875" y="1702"/>
                      <a:pt x="880" y="1689"/>
                      <a:pt x="885" y="1677"/>
                    </a:cubicBezTo>
                    <a:cubicBezTo>
                      <a:pt x="890" y="1664"/>
                      <a:pt x="895" y="1651"/>
                      <a:pt x="900" y="1638"/>
                    </a:cubicBezTo>
                    <a:cubicBezTo>
                      <a:pt x="905" y="1624"/>
                      <a:pt x="910" y="1611"/>
                      <a:pt x="915" y="1597"/>
                    </a:cubicBezTo>
                    <a:cubicBezTo>
                      <a:pt x="920" y="1582"/>
                      <a:pt x="925" y="1568"/>
                      <a:pt x="930" y="1553"/>
                    </a:cubicBezTo>
                    <a:cubicBezTo>
                      <a:pt x="935" y="1538"/>
                      <a:pt x="940" y="1523"/>
                      <a:pt x="945" y="1507"/>
                    </a:cubicBezTo>
                    <a:cubicBezTo>
                      <a:pt x="950" y="1491"/>
                      <a:pt x="955" y="1475"/>
                      <a:pt x="960" y="1459"/>
                    </a:cubicBezTo>
                    <a:cubicBezTo>
                      <a:pt x="965" y="1443"/>
                      <a:pt x="970" y="1426"/>
                      <a:pt x="975" y="1409"/>
                    </a:cubicBezTo>
                    <a:cubicBezTo>
                      <a:pt x="980" y="1391"/>
                      <a:pt x="985" y="1374"/>
                      <a:pt x="990" y="1356"/>
                    </a:cubicBezTo>
                    <a:cubicBezTo>
                      <a:pt x="995" y="1338"/>
                      <a:pt x="1000" y="1320"/>
                      <a:pt x="1005" y="1301"/>
                    </a:cubicBezTo>
                    <a:cubicBezTo>
                      <a:pt x="1010" y="1283"/>
                      <a:pt x="1015" y="1264"/>
                      <a:pt x="1020" y="1244"/>
                    </a:cubicBezTo>
                    <a:cubicBezTo>
                      <a:pt x="1025" y="1225"/>
                      <a:pt x="1030" y="1205"/>
                      <a:pt x="1035" y="1185"/>
                    </a:cubicBezTo>
                    <a:cubicBezTo>
                      <a:pt x="1040" y="1165"/>
                      <a:pt x="1045" y="1144"/>
                      <a:pt x="1050" y="1123"/>
                    </a:cubicBezTo>
                    <a:cubicBezTo>
                      <a:pt x="1055" y="1102"/>
                      <a:pt x="1060" y="1081"/>
                      <a:pt x="1065" y="1060"/>
                    </a:cubicBezTo>
                    <a:cubicBezTo>
                      <a:pt x="1070" y="1038"/>
                      <a:pt x="1075" y="1016"/>
                      <a:pt x="1080" y="993"/>
                    </a:cubicBezTo>
                    <a:cubicBezTo>
                      <a:pt x="1085" y="971"/>
                      <a:pt x="1090" y="948"/>
                      <a:pt x="1095" y="925"/>
                    </a:cubicBezTo>
                    <a:cubicBezTo>
                      <a:pt x="1100" y="902"/>
                      <a:pt x="1105" y="878"/>
                      <a:pt x="1110" y="855"/>
                    </a:cubicBezTo>
                    <a:cubicBezTo>
                      <a:pt x="1115" y="831"/>
                      <a:pt x="1120" y="806"/>
                      <a:pt x="1125" y="782"/>
                    </a:cubicBezTo>
                    <a:cubicBezTo>
                      <a:pt x="1130" y="757"/>
                      <a:pt x="1135" y="732"/>
                      <a:pt x="1140" y="707"/>
                    </a:cubicBezTo>
                    <a:cubicBezTo>
                      <a:pt x="1145" y="681"/>
                      <a:pt x="1150" y="655"/>
                      <a:pt x="1155" y="629"/>
                    </a:cubicBezTo>
                    <a:cubicBezTo>
                      <a:pt x="1160" y="603"/>
                      <a:pt x="1165" y="577"/>
                      <a:pt x="1170" y="550"/>
                    </a:cubicBezTo>
                    <a:cubicBezTo>
                      <a:pt x="1175" y="523"/>
                      <a:pt x="1180" y="495"/>
                      <a:pt x="1185" y="468"/>
                    </a:cubicBezTo>
                    <a:cubicBezTo>
                      <a:pt x="1190" y="440"/>
                      <a:pt x="1195" y="412"/>
                      <a:pt x="1200" y="384"/>
                    </a:cubicBezTo>
                    <a:cubicBezTo>
                      <a:pt x="1205" y="355"/>
                      <a:pt x="1210" y="327"/>
                      <a:pt x="1215" y="298"/>
                    </a:cubicBezTo>
                    <a:cubicBezTo>
                      <a:pt x="1220" y="268"/>
                      <a:pt x="1225" y="239"/>
                      <a:pt x="1230" y="209"/>
                    </a:cubicBezTo>
                    <a:cubicBezTo>
                      <a:pt x="1235" y="179"/>
                      <a:pt x="1240" y="149"/>
                      <a:pt x="1245" y="118"/>
                    </a:cubicBezTo>
                    <a:cubicBezTo>
                      <a:pt x="1250" y="87"/>
                      <a:pt x="1255" y="56"/>
                      <a:pt x="1260" y="25"/>
                    </a:cubicBezTo>
                    <a:cubicBezTo>
                      <a:pt x="1264" y="0"/>
                      <a:pt x="1264" y="0"/>
                      <a:pt x="1264" y="0"/>
                    </a:cubicBezTo>
                  </a:path>
                </a:pathLst>
              </a:custGeom>
              <a:noFill/>
              <a:ln w="9525">
                <a:solidFill>
                  <a:srgbClr val="E90DF1"/>
                </a:solidFill>
              </a:ln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7" name="Oval 152">
                <a:extLst>
                  <a:ext uri="{FF2B5EF4-FFF2-40B4-BE49-F238E27FC236}">
                    <a16:creationId xmlns:a16="http://schemas.microsoft.com/office/drawing/2014/main" id="{DC606B65-CF15-44E8-B2B5-B3DBBB4D9DCE}"/>
                  </a:ext>
                </a:extLst>
              </p:cNvPr>
              <p:cNvSpPr/>
              <p:nvPr/>
            </p:nvSpPr>
            <p:spPr>
              <a:xfrm rot="10800000">
                <a:off x="14300" y="3690"/>
                <a:ext cx="115" cy="11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E90DF1"/>
                </a:solidFill>
              </a:ln>
            </p:spPr>
            <p:txBody>
              <a:bodyPr rot="10800000" wrap="none" anchor="ctr"/>
              <a:lstStyle/>
              <a:p>
                <a:pPr defTabSz="914377"/>
                <a:endParaRPr lang="zh-CN" altLang="en-US" sz="18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8" name="文本框 117">
                <a:extLst>
                  <a:ext uri="{FF2B5EF4-FFF2-40B4-BE49-F238E27FC236}">
                    <a16:creationId xmlns:a16="http://schemas.microsoft.com/office/drawing/2014/main" id="{5C7BD3DE-CBB6-48D6-AF2E-1A1082E19B4B}"/>
                  </a:ext>
                </a:extLst>
              </p:cNvPr>
              <p:cNvSpPr txBox="1"/>
              <p:nvPr/>
            </p:nvSpPr>
            <p:spPr>
              <a:xfrm>
                <a:off x="14600" y="1252"/>
                <a:ext cx="1532" cy="249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/>
                <a:r>
                  <a:rPr lang="en-US" altLang="zh-CN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y</a:t>
                </a:r>
              </a:p>
            </p:txBody>
          </p:sp>
          <p:sp>
            <p:nvSpPr>
              <p:cNvPr id="119" name="文本框 118">
                <a:extLst>
                  <a:ext uri="{FF2B5EF4-FFF2-40B4-BE49-F238E27FC236}">
                    <a16:creationId xmlns:a16="http://schemas.microsoft.com/office/drawing/2014/main" id="{F362A44D-0FC2-4042-8C44-118023C5FA32}"/>
                  </a:ext>
                </a:extLst>
              </p:cNvPr>
              <p:cNvSpPr txBox="1"/>
              <p:nvPr/>
            </p:nvSpPr>
            <p:spPr>
              <a:xfrm>
                <a:off x="16334" y="3495"/>
                <a:ext cx="528" cy="249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/>
                <a:r>
                  <a:rPr lang="en-US" altLang="zh-CN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x</a:t>
                </a:r>
              </a:p>
            </p:txBody>
          </p:sp>
        </p:grpSp>
        <p:cxnSp>
          <p:nvCxnSpPr>
            <p:cNvPr id="114" name="直接连接符 113">
              <a:extLst>
                <a:ext uri="{FF2B5EF4-FFF2-40B4-BE49-F238E27FC236}">
                  <a16:creationId xmlns:a16="http://schemas.microsoft.com/office/drawing/2014/main" id="{C4888F38-1796-4340-B2B7-EB210ADDC377}"/>
                </a:ext>
              </a:extLst>
            </p:cNvPr>
            <p:cNvCxnSpPr/>
            <p:nvPr/>
          </p:nvCxnSpPr>
          <p:spPr>
            <a:xfrm flipH="1">
              <a:off x="3974" y="6990"/>
              <a:ext cx="31" cy="1932"/>
            </a:xfrm>
            <a:prstGeom prst="line">
              <a:avLst/>
            </a:prstGeom>
            <a:ln w="28575">
              <a:solidFill>
                <a:srgbClr val="067F1A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组合 127">
            <a:extLst>
              <a:ext uri="{FF2B5EF4-FFF2-40B4-BE49-F238E27FC236}">
                <a16:creationId xmlns:a16="http://schemas.microsoft.com/office/drawing/2014/main" id="{6FA0C688-AE60-4AF1-9A04-72AD6059BCAB}"/>
              </a:ext>
            </a:extLst>
          </p:cNvPr>
          <p:cNvGrpSpPr/>
          <p:nvPr/>
        </p:nvGrpSpPr>
        <p:grpSpPr>
          <a:xfrm>
            <a:off x="8975221" y="2972526"/>
            <a:ext cx="833055" cy="909934"/>
            <a:chOff x="5123" y="6912"/>
            <a:chExt cx="1790" cy="1932"/>
          </a:xfrm>
        </p:grpSpPr>
        <p:grpSp>
          <p:nvGrpSpPr>
            <p:cNvPr id="129" name="组合 128">
              <a:extLst>
                <a:ext uri="{FF2B5EF4-FFF2-40B4-BE49-F238E27FC236}">
                  <a16:creationId xmlns:a16="http://schemas.microsoft.com/office/drawing/2014/main" id="{7DCB49C4-FA35-49D5-B313-0763E8DA49C9}"/>
                </a:ext>
              </a:extLst>
            </p:cNvPr>
            <p:cNvGrpSpPr/>
            <p:nvPr/>
          </p:nvGrpSpPr>
          <p:grpSpPr>
            <a:xfrm>
              <a:off x="5123" y="6937"/>
              <a:ext cx="1791" cy="1855"/>
              <a:chOff x="11430" y="1182"/>
              <a:chExt cx="4835" cy="7190"/>
            </a:xfrm>
          </p:grpSpPr>
          <p:grpSp>
            <p:nvGrpSpPr>
              <p:cNvPr id="131" name="Group 104">
                <a:extLst>
                  <a:ext uri="{FF2B5EF4-FFF2-40B4-BE49-F238E27FC236}">
                    <a16:creationId xmlns:a16="http://schemas.microsoft.com/office/drawing/2014/main" id="{31FC3AB9-0C24-4919-B300-B77ADFEA085F}"/>
                  </a:ext>
                </a:extLst>
              </p:cNvPr>
              <p:cNvGrpSpPr/>
              <p:nvPr/>
            </p:nvGrpSpPr>
            <p:grpSpPr>
              <a:xfrm>
                <a:off x="11547" y="1552"/>
                <a:ext cx="4463" cy="6820"/>
                <a:chOff x="46" y="-501"/>
                <a:chExt cx="1785" cy="2728"/>
              </a:xfrm>
            </p:grpSpPr>
            <p:sp>
              <p:nvSpPr>
                <p:cNvPr id="136" name="d82Line 2">
                  <a:extLst>
                    <a:ext uri="{FF2B5EF4-FFF2-40B4-BE49-F238E27FC236}">
                      <a16:creationId xmlns:a16="http://schemas.microsoft.com/office/drawing/2014/main" id="{1FE36A20-67C9-4D95-A2C6-33F922287333}"/>
                    </a:ext>
                  </a:extLst>
                </p:cNvPr>
                <p:cNvSpPr/>
                <p:nvPr/>
              </p:nvSpPr>
              <p:spPr>
                <a:xfrm rot="10800000">
                  <a:off x="46" y="355"/>
                  <a:ext cx="1785" cy="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d82Line 3">
                  <a:extLst>
                    <a:ext uri="{FF2B5EF4-FFF2-40B4-BE49-F238E27FC236}">
                      <a16:creationId xmlns:a16="http://schemas.microsoft.com/office/drawing/2014/main" id="{C1BE5592-6A68-4333-A95B-EF085B9E548C}"/>
                    </a:ext>
                  </a:extLst>
                </p:cNvPr>
                <p:cNvSpPr/>
                <p:nvPr/>
              </p:nvSpPr>
              <p:spPr>
                <a:xfrm rot="-10800000" flipV="1">
                  <a:off x="1147" y="-501"/>
                  <a:ext cx="11" cy="2728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triangl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d82Line 4">
                  <a:extLst>
                    <a:ext uri="{FF2B5EF4-FFF2-40B4-BE49-F238E27FC236}">
                      <a16:creationId xmlns:a16="http://schemas.microsoft.com/office/drawing/2014/main" id="{88B48CF1-B598-43F5-9758-A73DD3233B8E}"/>
                    </a:ext>
                  </a:extLst>
                </p:cNvPr>
                <p:cNvSpPr/>
                <p:nvPr/>
              </p:nvSpPr>
              <p:spPr>
                <a:xfrm rot="-10800000" flipV="1">
                  <a:off x="940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d82Line 5">
                  <a:extLst>
                    <a:ext uri="{FF2B5EF4-FFF2-40B4-BE49-F238E27FC236}">
                      <a16:creationId xmlns:a16="http://schemas.microsoft.com/office/drawing/2014/main" id="{5D257E1A-A336-4E18-9C4A-A62ADAE19DB5}"/>
                    </a:ext>
                  </a:extLst>
                </p:cNvPr>
                <p:cNvSpPr/>
                <p:nvPr/>
              </p:nvSpPr>
              <p:spPr>
                <a:xfrm rot="-10800000" flipV="1">
                  <a:off x="712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d82Line 6">
                  <a:extLst>
                    <a:ext uri="{FF2B5EF4-FFF2-40B4-BE49-F238E27FC236}">
                      <a16:creationId xmlns:a16="http://schemas.microsoft.com/office/drawing/2014/main" id="{A58E15DD-80FE-4BB4-9FF3-4AB4203ED07B}"/>
                    </a:ext>
                  </a:extLst>
                </p:cNvPr>
                <p:cNvSpPr/>
                <p:nvPr/>
              </p:nvSpPr>
              <p:spPr>
                <a:xfrm rot="-10800000" flipV="1">
                  <a:off x="482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d82Line 7">
                  <a:extLst>
                    <a:ext uri="{FF2B5EF4-FFF2-40B4-BE49-F238E27FC236}">
                      <a16:creationId xmlns:a16="http://schemas.microsoft.com/office/drawing/2014/main" id="{71F49143-F9FC-43CD-BAEC-A73A3266ECF4}"/>
                    </a:ext>
                  </a:extLst>
                </p:cNvPr>
                <p:cNvSpPr/>
                <p:nvPr/>
              </p:nvSpPr>
              <p:spPr>
                <a:xfrm rot="-10800000" flipV="1">
                  <a:off x="252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d82Line 10">
                  <a:extLst>
                    <a:ext uri="{FF2B5EF4-FFF2-40B4-BE49-F238E27FC236}">
                      <a16:creationId xmlns:a16="http://schemas.microsoft.com/office/drawing/2014/main" id="{9E7FAC06-325A-48C7-ABB1-E0E4881FE3CF}"/>
                    </a:ext>
                  </a:extLst>
                </p:cNvPr>
                <p:cNvSpPr/>
                <p:nvPr/>
              </p:nvSpPr>
              <p:spPr>
                <a:xfrm rot="-10800000" flipV="1">
                  <a:off x="1400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d82Line 11">
                  <a:extLst>
                    <a:ext uri="{FF2B5EF4-FFF2-40B4-BE49-F238E27FC236}">
                      <a16:creationId xmlns:a16="http://schemas.microsoft.com/office/drawing/2014/main" id="{14FA5AAF-EF28-4599-82F1-CCE3B5BF1D40}"/>
                    </a:ext>
                  </a:extLst>
                </p:cNvPr>
                <p:cNvSpPr/>
                <p:nvPr/>
              </p:nvSpPr>
              <p:spPr>
                <a:xfrm rot="-10800000" flipV="1">
                  <a:off x="1628" y="309"/>
                  <a:ext cx="0" cy="46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d82WordArt 120">
                  <a:extLst>
                    <a:ext uri="{FF2B5EF4-FFF2-40B4-BE49-F238E27FC236}">
                      <a16:creationId xmlns:a16="http://schemas.microsoft.com/office/drawing/2014/main" id="{8A6AA6D2-FE30-4258-8F93-27889294DBF5}"/>
                    </a:ext>
                  </a:extLst>
                </p:cNvPr>
                <p:cNvSpPr>
                  <a:spLocks noTextEdit="1"/>
                </p:cNvSpPr>
                <p:nvPr/>
              </p:nvSpPr>
              <p:spPr>
                <a:xfrm rot="10800000">
                  <a:off x="1225" y="251"/>
                  <a:ext cx="110" cy="8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normAutofit fontScale="25000" lnSpcReduction="20000"/>
                </a:bodyPr>
                <a:lstStyle/>
                <a:p>
                  <a:pPr algn="ctr" defTabSz="914377"/>
                  <a:r>
                    <a:rPr lang="zh-CN" altLang="en-US" sz="1867" i="1">
                      <a:ln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solidFill>
                        <a:srgbClr val="000000"/>
                      </a:solidFill>
                      <a:cs typeface="+mn-ea"/>
                      <a:sym typeface="+mn-lt"/>
                    </a:rPr>
                    <a:t>O</a:t>
                  </a:r>
                </a:p>
              </p:txBody>
            </p:sp>
          </p:grpSp>
          <p:sp>
            <p:nvSpPr>
              <p:cNvPr id="132" name="平面几何--抛物线1">
                <a:extLst>
                  <a:ext uri="{FF2B5EF4-FFF2-40B4-BE49-F238E27FC236}">
                    <a16:creationId xmlns:a16="http://schemas.microsoft.com/office/drawing/2014/main" id="{155D4EF5-9D2A-4CA6-9E61-FF4EF5310633}"/>
                  </a:ext>
                </a:extLst>
              </p:cNvPr>
              <p:cNvSpPr/>
              <p:nvPr/>
            </p:nvSpPr>
            <p:spPr>
              <a:xfrm rot="10800000">
                <a:off x="11430" y="3691"/>
                <a:ext cx="3563" cy="4040"/>
              </a:xfrm>
              <a:custGeom>
                <a:avLst/>
                <a:gdLst/>
                <a:ahLst/>
                <a:cxnLst>
                  <a:cxn ang="0">
                    <a:pos x="47969111" y="154970449"/>
                  </a:cxn>
                  <a:cxn ang="0">
                    <a:pos x="143909135" y="451721023"/>
                  </a:cxn>
                  <a:cxn ang="0">
                    <a:pos x="239849172" y="735282558"/>
                  </a:cxn>
                  <a:cxn ang="0">
                    <a:pos x="335789154" y="1002357581"/>
                  </a:cxn>
                  <a:cxn ang="0">
                    <a:pos x="431727348" y="1256244808"/>
                  </a:cxn>
                  <a:cxn ang="0">
                    <a:pos x="527667442" y="1495294641"/>
                  </a:cxn>
                  <a:cxn ang="0">
                    <a:pos x="623607424" y="1717857802"/>
                  </a:cxn>
                  <a:cxn ang="0">
                    <a:pos x="719545617" y="1927231883"/>
                  </a:cxn>
                  <a:cxn ang="0">
                    <a:pos x="815485599" y="2120119614"/>
                  </a:cxn>
                  <a:cxn ang="0">
                    <a:pos x="911425581" y="2147483647"/>
                  </a:cxn>
                  <a:cxn ang="0">
                    <a:pos x="1007365787" y="2147483647"/>
                  </a:cxn>
                  <a:cxn ang="0">
                    <a:pos x="1103303980" y="2147483647"/>
                  </a:cxn>
                  <a:cxn ang="0">
                    <a:pos x="1199243962" y="2147483647"/>
                  </a:cxn>
                  <a:cxn ang="0">
                    <a:pos x="1295183944" y="2147483647"/>
                  </a:cxn>
                  <a:cxn ang="0">
                    <a:pos x="1391122138" y="2147483647"/>
                  </a:cxn>
                  <a:cxn ang="0">
                    <a:pos x="1487062120" y="2147483647"/>
                  </a:cxn>
                  <a:cxn ang="0">
                    <a:pos x="1583002102" y="2147483647"/>
                  </a:cxn>
                  <a:cxn ang="0">
                    <a:pos x="1678942084" y="2147483647"/>
                  </a:cxn>
                  <a:cxn ang="0">
                    <a:pos x="1774882066" y="2147483647"/>
                  </a:cxn>
                  <a:cxn ang="0">
                    <a:pos x="1870820259" y="2147483647"/>
                  </a:cxn>
                  <a:cxn ang="0">
                    <a:pos x="1966760689" y="2147483647"/>
                  </a:cxn>
                  <a:cxn ang="0">
                    <a:pos x="2062700670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7483647"/>
                  </a:cxn>
                  <a:cxn ang="0">
                    <a:pos x="2147483647" y="2144847856"/>
                  </a:cxn>
                  <a:cxn ang="0">
                    <a:pos x="2147483647" y="1953608760"/>
                  </a:cxn>
                  <a:cxn ang="0">
                    <a:pos x="2147483647" y="1747531949"/>
                  </a:cxn>
                  <a:cxn ang="0">
                    <a:pos x="2147483647" y="1524968787"/>
                  </a:cxn>
                  <a:cxn ang="0">
                    <a:pos x="2147483647" y="1289217509"/>
                  </a:cxn>
                  <a:cxn ang="0">
                    <a:pos x="2147483647" y="1036978917"/>
                  </a:cxn>
                  <a:cxn ang="0">
                    <a:pos x="2147483647" y="771552528"/>
                  </a:cxn>
                  <a:cxn ang="0">
                    <a:pos x="2147483647" y="491286980"/>
                  </a:cxn>
                  <a:cxn ang="0">
                    <a:pos x="2147483647" y="194536446"/>
                  </a:cxn>
                  <a:cxn ang="0">
                    <a:pos x="2147483647" y="0"/>
                  </a:cxn>
                </a:cxnLst>
                <a:rect l="0" t="0" r="0" b="0"/>
                <a:pathLst>
                  <a:path w="1265" h="1998">
                    <a:moveTo>
                      <a:pt x="0" y="0"/>
                    </a:moveTo>
                    <a:cubicBezTo>
                      <a:pt x="5" y="31"/>
                      <a:pt x="10" y="63"/>
                      <a:pt x="15" y="94"/>
                    </a:cubicBezTo>
                    <a:cubicBezTo>
                      <a:pt x="20" y="124"/>
                      <a:pt x="25" y="155"/>
                      <a:pt x="30" y="185"/>
                    </a:cubicBezTo>
                    <a:cubicBezTo>
                      <a:pt x="35" y="215"/>
                      <a:pt x="40" y="245"/>
                      <a:pt x="45" y="274"/>
                    </a:cubicBezTo>
                    <a:cubicBezTo>
                      <a:pt x="50" y="303"/>
                      <a:pt x="55" y="332"/>
                      <a:pt x="60" y="361"/>
                    </a:cubicBezTo>
                    <a:cubicBezTo>
                      <a:pt x="65" y="390"/>
                      <a:pt x="70" y="418"/>
                      <a:pt x="75" y="446"/>
                    </a:cubicBezTo>
                    <a:cubicBezTo>
                      <a:pt x="80" y="473"/>
                      <a:pt x="85" y="501"/>
                      <a:pt x="90" y="528"/>
                    </a:cubicBezTo>
                    <a:cubicBezTo>
                      <a:pt x="95" y="555"/>
                      <a:pt x="100" y="582"/>
                      <a:pt x="105" y="608"/>
                    </a:cubicBezTo>
                    <a:cubicBezTo>
                      <a:pt x="110" y="635"/>
                      <a:pt x="115" y="661"/>
                      <a:pt x="120" y="686"/>
                    </a:cubicBezTo>
                    <a:cubicBezTo>
                      <a:pt x="125" y="712"/>
                      <a:pt x="130" y="737"/>
                      <a:pt x="135" y="762"/>
                    </a:cubicBezTo>
                    <a:cubicBezTo>
                      <a:pt x="140" y="787"/>
                      <a:pt x="145" y="811"/>
                      <a:pt x="150" y="835"/>
                    </a:cubicBezTo>
                    <a:cubicBezTo>
                      <a:pt x="155" y="859"/>
                      <a:pt x="160" y="883"/>
                      <a:pt x="165" y="907"/>
                    </a:cubicBezTo>
                    <a:cubicBezTo>
                      <a:pt x="170" y="930"/>
                      <a:pt x="175" y="953"/>
                      <a:pt x="180" y="975"/>
                    </a:cubicBezTo>
                    <a:cubicBezTo>
                      <a:pt x="185" y="998"/>
                      <a:pt x="190" y="1020"/>
                      <a:pt x="195" y="1042"/>
                    </a:cubicBezTo>
                    <a:cubicBezTo>
                      <a:pt x="200" y="1064"/>
                      <a:pt x="205" y="1085"/>
                      <a:pt x="210" y="1107"/>
                    </a:cubicBezTo>
                    <a:cubicBezTo>
                      <a:pt x="215" y="1128"/>
                      <a:pt x="220" y="1148"/>
                      <a:pt x="225" y="1169"/>
                    </a:cubicBezTo>
                    <a:cubicBezTo>
                      <a:pt x="230" y="1189"/>
                      <a:pt x="235" y="1209"/>
                      <a:pt x="240" y="1229"/>
                    </a:cubicBezTo>
                    <a:cubicBezTo>
                      <a:pt x="245" y="1248"/>
                      <a:pt x="250" y="1267"/>
                      <a:pt x="255" y="1286"/>
                    </a:cubicBezTo>
                    <a:cubicBezTo>
                      <a:pt x="260" y="1305"/>
                      <a:pt x="265" y="1324"/>
                      <a:pt x="270" y="1342"/>
                    </a:cubicBezTo>
                    <a:cubicBezTo>
                      <a:pt x="275" y="1360"/>
                      <a:pt x="280" y="1377"/>
                      <a:pt x="285" y="1395"/>
                    </a:cubicBezTo>
                    <a:cubicBezTo>
                      <a:pt x="290" y="1412"/>
                      <a:pt x="295" y="1429"/>
                      <a:pt x="300" y="1446"/>
                    </a:cubicBezTo>
                    <a:cubicBezTo>
                      <a:pt x="305" y="1462"/>
                      <a:pt x="310" y="1479"/>
                      <a:pt x="315" y="1495"/>
                    </a:cubicBezTo>
                    <a:cubicBezTo>
                      <a:pt x="320" y="1510"/>
                      <a:pt x="325" y="1526"/>
                      <a:pt x="330" y="1541"/>
                    </a:cubicBezTo>
                    <a:cubicBezTo>
                      <a:pt x="335" y="1556"/>
                      <a:pt x="340" y="1571"/>
                      <a:pt x="345" y="1585"/>
                    </a:cubicBezTo>
                    <a:cubicBezTo>
                      <a:pt x="350" y="1599"/>
                      <a:pt x="355" y="1613"/>
                      <a:pt x="360" y="1627"/>
                    </a:cubicBezTo>
                    <a:cubicBezTo>
                      <a:pt x="365" y="1641"/>
                      <a:pt x="370" y="1654"/>
                      <a:pt x="375" y="1667"/>
                    </a:cubicBezTo>
                    <a:cubicBezTo>
                      <a:pt x="380" y="1679"/>
                      <a:pt x="385" y="1692"/>
                      <a:pt x="390" y="1704"/>
                    </a:cubicBezTo>
                    <a:cubicBezTo>
                      <a:pt x="395" y="1716"/>
                      <a:pt x="400" y="1728"/>
                      <a:pt x="405" y="1739"/>
                    </a:cubicBezTo>
                    <a:cubicBezTo>
                      <a:pt x="410" y="1751"/>
                      <a:pt x="415" y="1762"/>
                      <a:pt x="420" y="1772"/>
                    </a:cubicBezTo>
                    <a:cubicBezTo>
                      <a:pt x="425" y="1783"/>
                      <a:pt x="430" y="1793"/>
                      <a:pt x="435" y="1803"/>
                    </a:cubicBezTo>
                    <a:cubicBezTo>
                      <a:pt x="440" y="1813"/>
                      <a:pt x="445" y="1822"/>
                      <a:pt x="450" y="1831"/>
                    </a:cubicBezTo>
                    <a:cubicBezTo>
                      <a:pt x="455" y="1840"/>
                      <a:pt x="460" y="1849"/>
                      <a:pt x="465" y="1858"/>
                    </a:cubicBezTo>
                    <a:cubicBezTo>
                      <a:pt x="470" y="1866"/>
                      <a:pt x="475" y="1874"/>
                      <a:pt x="480" y="1881"/>
                    </a:cubicBezTo>
                    <a:cubicBezTo>
                      <a:pt x="485" y="1889"/>
                      <a:pt x="490" y="1896"/>
                      <a:pt x="495" y="1903"/>
                    </a:cubicBezTo>
                    <a:cubicBezTo>
                      <a:pt x="500" y="1910"/>
                      <a:pt x="505" y="1916"/>
                      <a:pt x="510" y="1923"/>
                    </a:cubicBezTo>
                    <a:cubicBezTo>
                      <a:pt x="515" y="1929"/>
                      <a:pt x="520" y="1934"/>
                      <a:pt x="525" y="1940"/>
                    </a:cubicBezTo>
                    <a:cubicBezTo>
                      <a:pt x="530" y="1945"/>
                      <a:pt x="535" y="1950"/>
                      <a:pt x="540" y="1955"/>
                    </a:cubicBezTo>
                    <a:cubicBezTo>
                      <a:pt x="545" y="1959"/>
                      <a:pt x="550" y="1963"/>
                      <a:pt x="555" y="1967"/>
                    </a:cubicBezTo>
                    <a:cubicBezTo>
                      <a:pt x="560" y="1971"/>
                      <a:pt x="565" y="1975"/>
                      <a:pt x="570" y="1978"/>
                    </a:cubicBezTo>
                    <a:cubicBezTo>
                      <a:pt x="575" y="1981"/>
                      <a:pt x="580" y="1983"/>
                      <a:pt x="585" y="1986"/>
                    </a:cubicBezTo>
                    <a:cubicBezTo>
                      <a:pt x="590" y="1988"/>
                      <a:pt x="595" y="1990"/>
                      <a:pt x="600" y="1992"/>
                    </a:cubicBezTo>
                    <a:cubicBezTo>
                      <a:pt x="605" y="1993"/>
                      <a:pt x="610" y="1995"/>
                      <a:pt x="615" y="1996"/>
                    </a:cubicBezTo>
                    <a:cubicBezTo>
                      <a:pt x="620" y="1996"/>
                      <a:pt x="625" y="1997"/>
                      <a:pt x="630" y="1997"/>
                    </a:cubicBezTo>
                    <a:cubicBezTo>
                      <a:pt x="635" y="1997"/>
                      <a:pt x="640" y="1997"/>
                      <a:pt x="645" y="1996"/>
                    </a:cubicBezTo>
                    <a:cubicBezTo>
                      <a:pt x="650" y="1995"/>
                      <a:pt x="655" y="1994"/>
                      <a:pt x="660" y="1993"/>
                    </a:cubicBezTo>
                    <a:cubicBezTo>
                      <a:pt x="665" y="1992"/>
                      <a:pt x="670" y="1990"/>
                      <a:pt x="675" y="1988"/>
                    </a:cubicBezTo>
                    <a:cubicBezTo>
                      <a:pt x="680" y="1985"/>
                      <a:pt x="685" y="1983"/>
                      <a:pt x="690" y="1980"/>
                    </a:cubicBezTo>
                    <a:cubicBezTo>
                      <a:pt x="695" y="1977"/>
                      <a:pt x="700" y="1974"/>
                      <a:pt x="705" y="1970"/>
                    </a:cubicBezTo>
                    <a:cubicBezTo>
                      <a:pt x="710" y="1967"/>
                      <a:pt x="715" y="1963"/>
                      <a:pt x="720" y="1958"/>
                    </a:cubicBezTo>
                    <a:cubicBezTo>
                      <a:pt x="725" y="1954"/>
                      <a:pt x="730" y="1949"/>
                      <a:pt x="735" y="1944"/>
                    </a:cubicBezTo>
                    <a:cubicBezTo>
                      <a:pt x="740" y="1939"/>
                      <a:pt x="745" y="1933"/>
                      <a:pt x="750" y="1927"/>
                    </a:cubicBezTo>
                    <a:cubicBezTo>
                      <a:pt x="755" y="1921"/>
                      <a:pt x="760" y="1915"/>
                      <a:pt x="765" y="1909"/>
                    </a:cubicBezTo>
                    <a:cubicBezTo>
                      <a:pt x="770" y="1902"/>
                      <a:pt x="775" y="1895"/>
                      <a:pt x="780" y="1887"/>
                    </a:cubicBezTo>
                    <a:cubicBezTo>
                      <a:pt x="785" y="1880"/>
                      <a:pt x="790" y="1872"/>
                      <a:pt x="795" y="1864"/>
                    </a:cubicBezTo>
                    <a:cubicBezTo>
                      <a:pt x="800" y="1856"/>
                      <a:pt x="805" y="1847"/>
                      <a:pt x="810" y="1839"/>
                    </a:cubicBezTo>
                    <a:cubicBezTo>
                      <a:pt x="815" y="1830"/>
                      <a:pt x="820" y="1820"/>
                      <a:pt x="825" y="1811"/>
                    </a:cubicBezTo>
                    <a:cubicBezTo>
                      <a:pt x="830" y="1801"/>
                      <a:pt x="835" y="1791"/>
                      <a:pt x="840" y="1781"/>
                    </a:cubicBezTo>
                    <a:cubicBezTo>
                      <a:pt x="845" y="1770"/>
                      <a:pt x="850" y="1759"/>
                      <a:pt x="855" y="1748"/>
                    </a:cubicBezTo>
                    <a:cubicBezTo>
                      <a:pt x="860" y="1737"/>
                      <a:pt x="865" y="1726"/>
                      <a:pt x="870" y="1714"/>
                    </a:cubicBezTo>
                    <a:cubicBezTo>
                      <a:pt x="875" y="1702"/>
                      <a:pt x="880" y="1689"/>
                      <a:pt x="885" y="1677"/>
                    </a:cubicBezTo>
                    <a:cubicBezTo>
                      <a:pt x="890" y="1664"/>
                      <a:pt x="895" y="1651"/>
                      <a:pt x="900" y="1638"/>
                    </a:cubicBezTo>
                    <a:cubicBezTo>
                      <a:pt x="905" y="1624"/>
                      <a:pt x="910" y="1611"/>
                      <a:pt x="915" y="1597"/>
                    </a:cubicBezTo>
                    <a:cubicBezTo>
                      <a:pt x="920" y="1582"/>
                      <a:pt x="925" y="1568"/>
                      <a:pt x="930" y="1553"/>
                    </a:cubicBezTo>
                    <a:cubicBezTo>
                      <a:pt x="935" y="1538"/>
                      <a:pt x="940" y="1523"/>
                      <a:pt x="945" y="1507"/>
                    </a:cubicBezTo>
                    <a:cubicBezTo>
                      <a:pt x="950" y="1491"/>
                      <a:pt x="955" y="1475"/>
                      <a:pt x="960" y="1459"/>
                    </a:cubicBezTo>
                    <a:cubicBezTo>
                      <a:pt x="965" y="1443"/>
                      <a:pt x="970" y="1426"/>
                      <a:pt x="975" y="1409"/>
                    </a:cubicBezTo>
                    <a:cubicBezTo>
                      <a:pt x="980" y="1391"/>
                      <a:pt x="985" y="1374"/>
                      <a:pt x="990" y="1356"/>
                    </a:cubicBezTo>
                    <a:cubicBezTo>
                      <a:pt x="995" y="1338"/>
                      <a:pt x="1000" y="1320"/>
                      <a:pt x="1005" y="1301"/>
                    </a:cubicBezTo>
                    <a:cubicBezTo>
                      <a:pt x="1010" y="1283"/>
                      <a:pt x="1015" y="1264"/>
                      <a:pt x="1020" y="1244"/>
                    </a:cubicBezTo>
                    <a:cubicBezTo>
                      <a:pt x="1025" y="1225"/>
                      <a:pt x="1030" y="1205"/>
                      <a:pt x="1035" y="1185"/>
                    </a:cubicBezTo>
                    <a:cubicBezTo>
                      <a:pt x="1040" y="1165"/>
                      <a:pt x="1045" y="1144"/>
                      <a:pt x="1050" y="1123"/>
                    </a:cubicBezTo>
                    <a:cubicBezTo>
                      <a:pt x="1055" y="1102"/>
                      <a:pt x="1060" y="1081"/>
                      <a:pt x="1065" y="1060"/>
                    </a:cubicBezTo>
                    <a:cubicBezTo>
                      <a:pt x="1070" y="1038"/>
                      <a:pt x="1075" y="1016"/>
                      <a:pt x="1080" y="993"/>
                    </a:cubicBezTo>
                    <a:cubicBezTo>
                      <a:pt x="1085" y="971"/>
                      <a:pt x="1090" y="948"/>
                      <a:pt x="1095" y="925"/>
                    </a:cubicBezTo>
                    <a:cubicBezTo>
                      <a:pt x="1100" y="902"/>
                      <a:pt x="1105" y="878"/>
                      <a:pt x="1110" y="855"/>
                    </a:cubicBezTo>
                    <a:cubicBezTo>
                      <a:pt x="1115" y="831"/>
                      <a:pt x="1120" y="806"/>
                      <a:pt x="1125" y="782"/>
                    </a:cubicBezTo>
                    <a:cubicBezTo>
                      <a:pt x="1130" y="757"/>
                      <a:pt x="1135" y="732"/>
                      <a:pt x="1140" y="707"/>
                    </a:cubicBezTo>
                    <a:cubicBezTo>
                      <a:pt x="1145" y="681"/>
                      <a:pt x="1150" y="655"/>
                      <a:pt x="1155" y="629"/>
                    </a:cubicBezTo>
                    <a:cubicBezTo>
                      <a:pt x="1160" y="603"/>
                      <a:pt x="1165" y="577"/>
                      <a:pt x="1170" y="550"/>
                    </a:cubicBezTo>
                    <a:cubicBezTo>
                      <a:pt x="1175" y="523"/>
                      <a:pt x="1180" y="495"/>
                      <a:pt x="1185" y="468"/>
                    </a:cubicBezTo>
                    <a:cubicBezTo>
                      <a:pt x="1190" y="440"/>
                      <a:pt x="1195" y="412"/>
                      <a:pt x="1200" y="384"/>
                    </a:cubicBezTo>
                    <a:cubicBezTo>
                      <a:pt x="1205" y="355"/>
                      <a:pt x="1210" y="327"/>
                      <a:pt x="1215" y="298"/>
                    </a:cubicBezTo>
                    <a:cubicBezTo>
                      <a:pt x="1220" y="268"/>
                      <a:pt x="1225" y="239"/>
                      <a:pt x="1230" y="209"/>
                    </a:cubicBezTo>
                    <a:cubicBezTo>
                      <a:pt x="1235" y="179"/>
                      <a:pt x="1240" y="149"/>
                      <a:pt x="1245" y="118"/>
                    </a:cubicBezTo>
                    <a:cubicBezTo>
                      <a:pt x="1250" y="87"/>
                      <a:pt x="1255" y="56"/>
                      <a:pt x="1260" y="25"/>
                    </a:cubicBezTo>
                    <a:cubicBezTo>
                      <a:pt x="1264" y="0"/>
                      <a:pt x="1264" y="0"/>
                      <a:pt x="1264" y="0"/>
                    </a:cubicBezTo>
                  </a:path>
                </a:pathLst>
              </a:custGeom>
              <a:noFill/>
              <a:ln w="9525">
                <a:solidFill>
                  <a:srgbClr val="E90DF1"/>
                </a:solidFill>
              </a:ln>
            </p:spPr>
            <p:txBody>
              <a:bodyPr/>
              <a:lstStyle/>
              <a:p>
                <a:pPr defTabSz="914377"/>
                <a:endParaRPr lang="zh-CN" altLang="en-US" sz="1867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3" name="Oval 152">
                <a:extLst>
                  <a:ext uri="{FF2B5EF4-FFF2-40B4-BE49-F238E27FC236}">
                    <a16:creationId xmlns:a16="http://schemas.microsoft.com/office/drawing/2014/main" id="{78B0FF94-4487-4A95-9761-93EEF1B69492}"/>
                  </a:ext>
                </a:extLst>
              </p:cNvPr>
              <p:cNvSpPr/>
              <p:nvPr/>
            </p:nvSpPr>
            <p:spPr>
              <a:xfrm rot="10800000">
                <a:off x="14300" y="3690"/>
                <a:ext cx="115" cy="11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E90DF1"/>
                </a:solidFill>
              </a:ln>
            </p:spPr>
            <p:txBody>
              <a:bodyPr rot="10800000" wrap="none" anchor="ctr"/>
              <a:lstStyle/>
              <a:p>
                <a:pPr defTabSz="914377"/>
                <a:endParaRPr lang="zh-CN" altLang="en-US" sz="1867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4" name="文本框 133">
                <a:extLst>
                  <a:ext uri="{FF2B5EF4-FFF2-40B4-BE49-F238E27FC236}">
                    <a16:creationId xmlns:a16="http://schemas.microsoft.com/office/drawing/2014/main" id="{7A1736B0-5964-4F05-AFF9-E2C5AEFB65C9}"/>
                  </a:ext>
                </a:extLst>
              </p:cNvPr>
              <p:cNvSpPr txBox="1"/>
              <p:nvPr/>
            </p:nvSpPr>
            <p:spPr>
              <a:xfrm>
                <a:off x="14416" y="1182"/>
                <a:ext cx="1532" cy="249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/>
                <a:r>
                  <a:rPr lang="en-US" altLang="zh-CN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y</a:t>
                </a:r>
              </a:p>
            </p:txBody>
          </p:sp>
          <p:sp>
            <p:nvSpPr>
              <p:cNvPr id="135" name="文本框 134">
                <a:extLst>
                  <a:ext uri="{FF2B5EF4-FFF2-40B4-BE49-F238E27FC236}">
                    <a16:creationId xmlns:a16="http://schemas.microsoft.com/office/drawing/2014/main" id="{9B4D6C88-70F2-4EFF-91E3-90624E7C09CA}"/>
                  </a:ext>
                </a:extLst>
              </p:cNvPr>
              <p:cNvSpPr txBox="1"/>
              <p:nvPr/>
            </p:nvSpPr>
            <p:spPr>
              <a:xfrm>
                <a:off x="15026" y="3430"/>
                <a:ext cx="1239" cy="249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defTabSz="914377"/>
                <a:r>
                  <a:rPr lang="en-US" altLang="zh-CN" b="1" i="1" dirty="0">
                    <a:solidFill>
                      <a:srgbClr val="268868">
                        <a:lumMod val="50000"/>
                      </a:srgbClr>
                    </a:solidFill>
                    <a:cs typeface="+mn-ea"/>
                    <a:sym typeface="+mn-lt"/>
                  </a:rPr>
                  <a:t>x</a:t>
                </a:r>
              </a:p>
            </p:txBody>
          </p:sp>
        </p:grpSp>
        <p:cxnSp>
          <p:nvCxnSpPr>
            <p:cNvPr id="130" name="直接连接符 129">
              <a:extLst>
                <a:ext uri="{FF2B5EF4-FFF2-40B4-BE49-F238E27FC236}">
                  <a16:creationId xmlns:a16="http://schemas.microsoft.com/office/drawing/2014/main" id="{D8876B5E-91EA-4841-9F80-49074D95C135}"/>
                </a:ext>
              </a:extLst>
            </p:cNvPr>
            <p:cNvCxnSpPr/>
            <p:nvPr/>
          </p:nvCxnSpPr>
          <p:spPr>
            <a:xfrm flipH="1">
              <a:off x="5783" y="6912"/>
              <a:ext cx="31" cy="193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6">
                <a:extLst>
                  <a:ext uri="{FF2B5EF4-FFF2-40B4-BE49-F238E27FC236}">
                    <a16:creationId xmlns:a16="http://schemas.microsoft.com/office/drawing/2014/main" id="{6AE62CAB-DC81-43A6-9DBD-E93FF10D73E7}"/>
                  </a:ext>
                </a:extLst>
              </p:cNvPr>
              <p:cNvSpPr txBox="1"/>
              <p:nvPr/>
            </p:nvSpPr>
            <p:spPr>
              <a:xfrm>
                <a:off x="878637" y="389457"/>
                <a:ext cx="8729820" cy="511871"/>
              </a:xfrm>
              <a:prstGeom prst="rect">
                <a:avLst/>
              </a:prstGeom>
              <a:noFill/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 lvl="0" defTabSz="1219170">
                  <a:defRPr/>
                </a:pPr>
                <a:r>
                  <a:rPr lang="zh-CN" altLang="en-US" sz="2667" dirty="0">
                    <a:ln w="6350"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二次函数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667" dirty="0">
                        <a:ln w="6350">
                          <a:noFill/>
                        </a:ln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m:t>y</m:t>
                    </m:r>
                    <m:r>
                      <m:rPr>
                        <m:nor/>
                      </m:rPr>
                      <a:rPr lang="en-US" altLang="zh-CN" sz="2667" dirty="0">
                        <a:ln w="6350">
                          <a:noFill/>
                        </a:ln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m:t>=</m:t>
                    </m:r>
                    <m:r>
                      <m:rPr>
                        <m:nor/>
                      </m:rPr>
                      <a:rPr lang="en-US" altLang="zh-CN" sz="2667" dirty="0">
                        <a:ln w="6350">
                          <a:noFill/>
                        </a:ln>
                        <a:solidFill>
                          <a:prstClr val="black"/>
                        </a:solidFill>
                        <a:cs typeface="+mn-ea"/>
                        <a:sym typeface="+mn-lt"/>
                      </a:rPr>
                      <m:t>a</m:t>
                    </m:r>
                    <m:sSup>
                      <m:sSupPr>
                        <m:ctrlPr>
                          <a:rPr lang="en-US" altLang="zh-CN" sz="2667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7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667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667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667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667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667" i="1" dirty="0">
                            <a:ln w="6350">
                              <a:noFill/>
                            </a:ln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667" dirty="0">
                    <a:ln w="6350"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的性质</a:t>
                </a:r>
              </a:p>
            </p:txBody>
          </p:sp>
        </mc:Choice>
        <mc:Fallback xmlns="">
          <p:sp>
            <p:nvSpPr>
              <p:cNvPr id="92" name="TextBox 6">
                <a:extLst>
                  <a:ext uri="{FF2B5EF4-FFF2-40B4-BE49-F238E27FC236}">
                    <a16:creationId xmlns:a16="http://schemas.microsoft.com/office/drawing/2014/main" id="{6AE62CAB-DC81-43A6-9DBD-E93FF10D7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7" y="389457"/>
                <a:ext cx="8729820" cy="511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9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>
            <a:extLst>
              <a:ext uri="{FF2B5EF4-FFF2-40B4-BE49-F238E27FC236}">
                <a16:creationId xmlns:a16="http://schemas.microsoft.com/office/drawing/2014/main" id="{39349331-2B03-4C1A-8358-C9A393E9B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937" y="1582917"/>
            <a:ext cx="9903519" cy="3692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u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Wingdings" panose="05000000000000000000" pitchFamily="2" charset="2"/>
              <a:buChar char="–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defTabSz="914377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抛物线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3(x+2)</a:t>
            </a:r>
            <a:r>
              <a:rPr lang="en-US" altLang="zh-CN" sz="3200" kern="1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可以由抛物线</a:t>
            </a:r>
            <a:r>
              <a:rPr lang="en-US" altLang="zh-CN" sz="3200" i="1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3200" i="1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200" kern="1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向</a:t>
            </a:r>
            <a:r>
              <a:rPr lang="en-US" altLang="zh-CN" sz="3200" u="sng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平移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</a:t>
            </a:r>
            <a:r>
              <a:rPr lang="en-US" altLang="zh-CN" sz="3200" u="sng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个单位得到．</a:t>
            </a:r>
          </a:p>
          <a:p>
            <a:pPr algn="just" defTabSz="914377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抛物线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3(x+2)</a:t>
            </a:r>
            <a:r>
              <a:rPr lang="en-US" altLang="zh-CN" sz="3200" kern="1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的顶点坐标为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________ 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algn="just" defTabSz="914377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抛物线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3(x+2)</a:t>
            </a:r>
            <a:r>
              <a:rPr lang="en-US" altLang="zh-CN" sz="3200" kern="100" baseline="30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 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当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________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随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增大而增大；当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________</a:t>
            </a:r>
            <a:r>
              <a:rPr lang="zh-CN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随</a:t>
            </a:r>
            <a:r>
              <a:rPr lang="en-US" altLang="zh-CN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3200" kern="1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增大而减小。</a:t>
            </a:r>
            <a:endParaRPr lang="zh-CN" altLang="zh-CN" sz="3200" kern="1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685C6BD-CDA1-489D-A6F5-6E8EC6956170}"/>
              </a:ext>
            </a:extLst>
          </p:cNvPr>
          <p:cNvSpPr/>
          <p:nvPr/>
        </p:nvSpPr>
        <p:spPr>
          <a:xfrm>
            <a:off x="8613647" y="1652340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zh-CN" altLang="en-US" sz="3200" b="1" kern="100" dirty="0">
                <a:solidFill>
                  <a:srgbClr val="FF0000"/>
                </a:solidFill>
                <a:cs typeface="+mn-ea"/>
                <a:sym typeface="+mn-lt"/>
              </a:rPr>
              <a:t>左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79D7971-131C-4F9B-B08B-EFE0FA4E9999}"/>
              </a:ext>
            </a:extLst>
          </p:cNvPr>
          <p:cNvSpPr/>
          <p:nvPr/>
        </p:nvSpPr>
        <p:spPr>
          <a:xfrm>
            <a:off x="10190521" y="165128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DD76E05-53C6-4530-8A42-8283C6D3D57D}"/>
              </a:ext>
            </a:extLst>
          </p:cNvPr>
          <p:cNvSpPr/>
          <p:nvPr/>
        </p:nvSpPr>
        <p:spPr>
          <a:xfrm>
            <a:off x="7205757" y="3125647"/>
            <a:ext cx="1162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(-2,0)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C4636AC-82ED-40E5-A01D-95AD778F8A17}"/>
              </a:ext>
            </a:extLst>
          </p:cNvPr>
          <p:cNvSpPr/>
          <p:nvPr/>
        </p:nvSpPr>
        <p:spPr>
          <a:xfrm>
            <a:off x="5593435" y="3862870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x&gt;2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B46472D-AA20-465E-960B-088BB8466854}"/>
              </a:ext>
            </a:extLst>
          </p:cNvPr>
          <p:cNvSpPr/>
          <p:nvPr/>
        </p:nvSpPr>
        <p:spPr>
          <a:xfrm>
            <a:off x="1652539" y="4668378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x&lt;2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53E9E1D5-6572-4FA4-BF47-A4C5743593C7}"/>
              </a:ext>
            </a:extLst>
          </p:cNvPr>
          <p:cNvSpPr txBox="1"/>
          <p:nvPr/>
        </p:nvSpPr>
        <p:spPr>
          <a:xfrm>
            <a:off x="878637" y="389457"/>
            <a:ext cx="872982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defTabSz="1219170">
              <a:defRPr/>
            </a:pPr>
            <a:r>
              <a:rPr lang="zh-CN" altLang="en-US" sz="2667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404654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AB7D45BE-CE25-4903-B5E8-F085B236153E}"/>
              </a:ext>
            </a:extLst>
          </p:cNvPr>
          <p:cNvSpPr/>
          <p:nvPr/>
        </p:nvSpPr>
        <p:spPr>
          <a:xfrm>
            <a:off x="1185036" y="1197732"/>
            <a:ext cx="8225664" cy="3763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50000"/>
              </a:lnSpc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抛物线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-3(x+2)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7" dirty="0">
                <a:solidFill>
                  <a:prstClr val="black"/>
                </a:solidFill>
                <a:cs typeface="+mn-ea"/>
                <a:sym typeface="+mn-lt"/>
              </a:rPr>
              <a:t>不经过的象限是（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    </a:t>
            </a:r>
            <a:r>
              <a:rPr lang="zh-CN" altLang="zh-CN" sz="2667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914377" fontAlgn="ctr">
              <a:lnSpc>
                <a:spcPct val="25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A.</a:t>
            </a:r>
            <a:r>
              <a:rPr lang="zh-CN" altLang="zh-CN" sz="2667" dirty="0">
                <a:solidFill>
                  <a:prstClr val="black"/>
                </a:solidFill>
                <a:cs typeface="+mn-ea"/>
                <a:sym typeface="+mn-lt"/>
              </a:rPr>
              <a:t>第一、二象限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	B.</a:t>
            </a:r>
            <a:r>
              <a:rPr lang="zh-CN" altLang="zh-CN" sz="2667" dirty="0">
                <a:solidFill>
                  <a:prstClr val="black"/>
                </a:solidFill>
                <a:cs typeface="+mn-ea"/>
                <a:sym typeface="+mn-lt"/>
              </a:rPr>
              <a:t>第一、四象限</a:t>
            </a:r>
          </a:p>
          <a:p>
            <a:pPr defTabSz="914377" fontAlgn="ctr">
              <a:lnSpc>
                <a:spcPct val="250000"/>
              </a:lnSpc>
            </a:pP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C.</a:t>
            </a:r>
            <a:r>
              <a:rPr lang="zh-CN" altLang="zh-CN" sz="2667" dirty="0">
                <a:solidFill>
                  <a:prstClr val="black"/>
                </a:solidFill>
                <a:cs typeface="+mn-ea"/>
                <a:sym typeface="+mn-lt"/>
              </a:rPr>
              <a:t>第二、三象限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	D.</a:t>
            </a:r>
            <a:r>
              <a:rPr lang="zh-CN" altLang="zh-CN" sz="2667" dirty="0">
                <a:solidFill>
                  <a:prstClr val="black"/>
                </a:solidFill>
                <a:cs typeface="+mn-ea"/>
                <a:sym typeface="+mn-lt"/>
              </a:rPr>
              <a:t>第三、四象限</a:t>
            </a:r>
          </a:p>
          <a:p>
            <a:pPr algn="just" defTabSz="914377">
              <a:lnSpc>
                <a:spcPct val="250000"/>
              </a:lnSpc>
              <a:defRPr/>
            </a:pPr>
            <a:endParaRPr lang="zh-CN" altLang="zh-CN" sz="18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D8FA823-23FB-4FD7-85BC-DED4205B73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7842" y="2667001"/>
            <a:ext cx="2892033" cy="2892033"/>
          </a:xfrm>
          <a:prstGeom prst="rect">
            <a:avLst/>
          </a:prstGeom>
        </p:spPr>
      </p:pic>
      <p:sp>
        <p:nvSpPr>
          <p:cNvPr id="7" name="笑脸 6">
            <a:extLst>
              <a:ext uri="{FF2B5EF4-FFF2-40B4-BE49-F238E27FC236}">
                <a16:creationId xmlns:a16="http://schemas.microsoft.com/office/drawing/2014/main" id="{6ED705ED-F767-42F4-853C-2C92BD28447C}"/>
              </a:ext>
            </a:extLst>
          </p:cNvPr>
          <p:cNvSpPr/>
          <p:nvPr/>
        </p:nvSpPr>
        <p:spPr>
          <a:xfrm>
            <a:off x="1036457" y="2667001"/>
            <a:ext cx="476944" cy="514349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0E65088E-CC42-442F-98FF-AEA1097BBA80}"/>
              </a:ext>
            </a:extLst>
          </p:cNvPr>
          <p:cNvSpPr txBox="1"/>
          <p:nvPr/>
        </p:nvSpPr>
        <p:spPr>
          <a:xfrm>
            <a:off x="878637" y="389457"/>
            <a:ext cx="8729820" cy="502766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defTabSz="1219170">
              <a:defRPr/>
            </a:pPr>
            <a:r>
              <a:rPr lang="zh-CN" altLang="en-US" sz="2667" dirty="0">
                <a:ln w="635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90763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E9B711D-FD6C-4CF5-A843-D3BA9F537078}"/>
              </a:ext>
            </a:extLst>
          </p:cNvPr>
          <p:cNvSpPr/>
          <p:nvPr/>
        </p:nvSpPr>
        <p:spPr>
          <a:xfrm rot="5400000">
            <a:off x="7727517" y="-204286"/>
            <a:ext cx="4260198" cy="4668769"/>
          </a:xfrm>
          <a:custGeom>
            <a:avLst/>
            <a:gdLst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4001511 w 5592338"/>
              <a:gd name="connsiteY5" fmla="*/ 3019350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0" fmla="*/ 0 w 5592338"/>
              <a:gd name="connsiteY0" fmla="*/ 0 h 6128667"/>
              <a:gd name="connsiteX1" fmla="*/ 5254012 w 5592338"/>
              <a:gd name="connsiteY1" fmla="*/ 0 h 6128667"/>
              <a:gd name="connsiteX2" fmla="*/ 5294975 w 5592338"/>
              <a:gd name="connsiteY2" fmla="*/ 101004 h 6128667"/>
              <a:gd name="connsiteX3" fmla="*/ 5452656 w 5592338"/>
              <a:gd name="connsiteY3" fmla="*/ 428886 h 6128667"/>
              <a:gd name="connsiteX4" fmla="*/ 5367294 w 5592338"/>
              <a:gd name="connsiteY4" fmla="*/ 1988867 h 6128667"/>
              <a:gd name="connsiteX5" fmla="*/ 3526948 w 5592338"/>
              <a:gd name="connsiteY5" fmla="*/ 2324869 h 6128667"/>
              <a:gd name="connsiteX6" fmla="*/ 2820678 w 5592338"/>
              <a:gd name="connsiteY6" fmla="*/ 3357415 h 6128667"/>
              <a:gd name="connsiteX7" fmla="*/ 2322736 w 5592338"/>
              <a:gd name="connsiteY7" fmla="*/ 4155733 h 6128667"/>
              <a:gd name="connsiteX8" fmla="*/ 2422325 w 5592338"/>
              <a:gd name="connsiteY8" fmla="*/ 5002930 h 6128667"/>
              <a:gd name="connsiteX9" fmla="*/ 1666446 w 5592338"/>
              <a:gd name="connsiteY9" fmla="*/ 6116110 h 6128667"/>
              <a:gd name="connsiteX10" fmla="*/ 871666 w 5592338"/>
              <a:gd name="connsiteY10" fmla="*/ 5925668 h 6128667"/>
              <a:gd name="connsiteX11" fmla="*/ 70525 w 5592338"/>
              <a:gd name="connsiteY11" fmla="*/ 5731741 h 6128667"/>
              <a:gd name="connsiteX12" fmla="*/ 0 w 5592338"/>
              <a:gd name="connsiteY12" fmla="*/ 5757570 h 6128667"/>
              <a:gd name="connsiteX13" fmla="*/ 0 w 5592338"/>
              <a:gd name="connsiteY13" fmla="*/ 0 h 612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592338" h="6128667">
                <a:moveTo>
                  <a:pt x="0" y="0"/>
                </a:moveTo>
                <a:lnTo>
                  <a:pt x="5254012" y="0"/>
                </a:lnTo>
                <a:lnTo>
                  <a:pt x="5294975" y="101004"/>
                </a:lnTo>
                <a:cubicBezTo>
                  <a:pt x="5345954" y="210977"/>
                  <a:pt x="5405233" y="318913"/>
                  <a:pt x="5452656" y="428886"/>
                </a:cubicBezTo>
                <a:cubicBezTo>
                  <a:pt x="5666060" y="929872"/>
                  <a:pt x="5632864" y="1508247"/>
                  <a:pt x="5367294" y="1988867"/>
                </a:cubicBezTo>
                <a:cubicBezTo>
                  <a:pt x="5096983" y="2469488"/>
                  <a:pt x="4119736" y="2153801"/>
                  <a:pt x="3526948" y="2324869"/>
                </a:cubicBezTo>
                <a:cubicBezTo>
                  <a:pt x="3133337" y="2434842"/>
                  <a:pt x="3166866" y="3157835"/>
                  <a:pt x="2820678" y="3357415"/>
                </a:cubicBezTo>
                <a:cubicBezTo>
                  <a:pt x="2521914" y="3536628"/>
                  <a:pt x="2327479" y="3842108"/>
                  <a:pt x="2322736" y="4155733"/>
                </a:cubicBezTo>
                <a:cubicBezTo>
                  <a:pt x="2317994" y="4440848"/>
                  <a:pt x="2460263" y="4717816"/>
                  <a:pt x="2422325" y="5002930"/>
                </a:cubicBezTo>
                <a:cubicBezTo>
                  <a:pt x="2360675" y="5471332"/>
                  <a:pt x="2207068" y="6026503"/>
                  <a:pt x="1666446" y="6116110"/>
                </a:cubicBezTo>
                <a:cubicBezTo>
                  <a:pt x="1531290" y="6137494"/>
                  <a:pt x="1133748" y="6159785"/>
                  <a:pt x="871666" y="5925668"/>
                </a:cubicBezTo>
                <a:cubicBezTo>
                  <a:pt x="421014" y="5704902"/>
                  <a:pt x="215002" y="5692635"/>
                  <a:pt x="70525" y="5731741"/>
                </a:cubicBezTo>
                <a:lnTo>
                  <a:pt x="0" y="575757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7D257697-F813-44FC-BF73-CC0BBE751DAF}"/>
              </a:ext>
            </a:extLst>
          </p:cNvPr>
          <p:cNvSpPr/>
          <p:nvPr/>
        </p:nvSpPr>
        <p:spPr>
          <a:xfrm rot="16200000">
            <a:off x="10968941" y="5539177"/>
            <a:ext cx="1784353" cy="1784353"/>
          </a:xfrm>
          <a:prstGeom prst="blockArc">
            <a:avLst>
              <a:gd name="adj1" fmla="val 10800000"/>
              <a:gd name="adj2" fmla="val 3531022"/>
              <a:gd name="adj3" fmla="val 15811"/>
            </a:avLst>
          </a:prstGeom>
          <a:solidFill>
            <a:schemeClr val="accent5"/>
          </a:solidFill>
          <a:ln>
            <a:noFill/>
          </a:ln>
          <a:effectLst>
            <a:outerShdw blurRad="889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2B2B2B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14CBE47-69FF-4182-AE15-F4CABDF1AA3F}"/>
              </a:ext>
            </a:extLst>
          </p:cNvPr>
          <p:cNvSpPr/>
          <p:nvPr/>
        </p:nvSpPr>
        <p:spPr>
          <a:xfrm rot="10800000" flipH="1">
            <a:off x="9885505" y="0"/>
            <a:ext cx="2306495" cy="2303362"/>
          </a:xfrm>
          <a:custGeom>
            <a:avLst/>
            <a:gdLst>
              <a:gd name="connsiteX0" fmla="*/ 0 w 7703409"/>
              <a:gd name="connsiteY0" fmla="*/ 6580902 h 6580902"/>
              <a:gd name="connsiteX1" fmla="*/ 7703409 w 7703409"/>
              <a:gd name="connsiteY1" fmla="*/ 6580902 h 6580902"/>
              <a:gd name="connsiteX2" fmla="*/ 7703409 w 7703409"/>
              <a:gd name="connsiteY2" fmla="*/ 2172910 h 6580902"/>
              <a:gd name="connsiteX3" fmla="*/ 7500223 w 7703409"/>
              <a:gd name="connsiteY3" fmla="*/ 1924177 h 6580902"/>
              <a:gd name="connsiteX4" fmla="*/ 6474751 w 7703409"/>
              <a:gd name="connsiteY4" fmla="*/ 667220 h 6580902"/>
              <a:gd name="connsiteX5" fmla="*/ 5389679 w 7703409"/>
              <a:gd name="connsiteY5" fmla="*/ 2621 h 6580902"/>
              <a:gd name="connsiteX6" fmla="*/ 5010871 w 7703409"/>
              <a:gd name="connsiteY6" fmla="*/ 66586 h 6580902"/>
              <a:gd name="connsiteX7" fmla="*/ 2508110 w 7703409"/>
              <a:gd name="connsiteY7" fmla="*/ 4128762 h 6580902"/>
              <a:gd name="connsiteX8" fmla="*/ 704233 w 7703409"/>
              <a:gd name="connsiteY8" fmla="*/ 4745201 h 6580902"/>
              <a:gd name="connsiteX9" fmla="*/ 298124 w 7703409"/>
              <a:gd name="connsiteY9" fmla="*/ 6262590 h 6580902"/>
              <a:gd name="connsiteX10" fmla="*/ 43422 w 7703409"/>
              <a:gd name="connsiteY10" fmla="*/ 6558214 h 658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03409" h="6580902">
                <a:moveTo>
                  <a:pt x="0" y="6580902"/>
                </a:moveTo>
                <a:lnTo>
                  <a:pt x="7703409" y="6580902"/>
                </a:lnTo>
                <a:lnTo>
                  <a:pt x="7703409" y="2172910"/>
                </a:lnTo>
                <a:lnTo>
                  <a:pt x="7500223" y="1924177"/>
                </a:lnTo>
                <a:cubicBezTo>
                  <a:pt x="7160059" y="1496300"/>
                  <a:pt x="6825373" y="1040640"/>
                  <a:pt x="6474751" y="667220"/>
                </a:cubicBezTo>
                <a:cubicBezTo>
                  <a:pt x="6148919" y="323436"/>
                  <a:pt x="5769963" y="32998"/>
                  <a:pt x="5389679" y="2621"/>
                </a:cubicBezTo>
                <a:cubicBezTo>
                  <a:pt x="5262918" y="-7505"/>
                  <a:pt x="5136009" y="11266"/>
                  <a:pt x="5010871" y="66586"/>
                </a:cubicBezTo>
                <a:cubicBezTo>
                  <a:pt x="3858657" y="556577"/>
                  <a:pt x="3660324" y="3622966"/>
                  <a:pt x="2508110" y="4128762"/>
                </a:cubicBezTo>
                <a:cubicBezTo>
                  <a:pt x="1894225" y="4397466"/>
                  <a:pt x="1091453" y="3907476"/>
                  <a:pt x="704233" y="4745201"/>
                </a:cubicBezTo>
                <a:cubicBezTo>
                  <a:pt x="496456" y="5187773"/>
                  <a:pt x="515345" y="5835825"/>
                  <a:pt x="298124" y="6262590"/>
                </a:cubicBezTo>
                <a:cubicBezTo>
                  <a:pt x="227292" y="6400894"/>
                  <a:pt x="139931" y="6497707"/>
                  <a:pt x="43422" y="65582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419100" dist="317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1CBE09-5980-4CC7-9FF3-82192691A536}"/>
              </a:ext>
            </a:extLst>
          </p:cNvPr>
          <p:cNvSpPr txBox="1"/>
          <p:nvPr/>
        </p:nvSpPr>
        <p:spPr>
          <a:xfrm>
            <a:off x="10741168" y="314185"/>
            <a:ext cx="1282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skate</a:t>
            </a:r>
            <a:endParaRPr kumimoji="0" lang="id-ID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7BCA1D7A-AD97-49B3-96E7-DCABE50C2C1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" b="2673"/>
          <a:stretch>
            <a:fillRect/>
          </a:stretch>
        </p:blipFill>
        <p:spPr>
          <a:xfrm>
            <a:off x="6829425" y="838200"/>
            <a:ext cx="4186238" cy="3962400"/>
          </a:xfrm>
        </p:spPr>
      </p:pic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0127E407-8D11-4F97-89AB-79DCA5F178E6}"/>
              </a:ext>
            </a:extLst>
          </p:cNvPr>
          <p:cNvSpPr/>
          <p:nvPr/>
        </p:nvSpPr>
        <p:spPr>
          <a:xfrm>
            <a:off x="692917" y="50942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0B031263-28B7-4F41-921A-FD5D7259C88E}"/>
              </a:ext>
            </a:extLst>
          </p:cNvPr>
          <p:cNvSpPr/>
          <p:nvPr/>
        </p:nvSpPr>
        <p:spPr>
          <a:xfrm>
            <a:off x="2534446" y="50989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FC1A4207-78EF-4137-B5E2-561C6C811836}"/>
              </a:ext>
            </a:extLst>
          </p:cNvPr>
          <p:cNvGrpSpPr/>
          <p:nvPr/>
        </p:nvGrpSpPr>
        <p:grpSpPr>
          <a:xfrm>
            <a:off x="654508" y="2359734"/>
            <a:ext cx="5541855" cy="1391398"/>
            <a:chOff x="1532952" y="2677234"/>
            <a:chExt cx="5541855" cy="1391398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B5EDDF72-A504-4E3F-AAAB-5AD23A18CB7A}"/>
                </a:ext>
              </a:extLst>
            </p:cNvPr>
            <p:cNvSpPr/>
            <p:nvPr/>
          </p:nvSpPr>
          <p:spPr bwMode="auto">
            <a:xfrm>
              <a:off x="1532952" y="2677234"/>
              <a:ext cx="544149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5400" b="1" kern="100" dirty="0">
                  <a:cs typeface="+mn-ea"/>
                  <a:sym typeface="+mn-lt"/>
                </a:rPr>
                <a:t>感谢聆听与指导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02DA4653-DBAE-4DA8-A900-86E492133958}"/>
                </a:ext>
              </a:extLst>
            </p:cNvPr>
            <p:cNvSpPr/>
            <p:nvPr/>
          </p:nvSpPr>
          <p:spPr>
            <a:xfrm>
              <a:off x="15713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 数学（初中）  （九年级 上）</a:t>
              </a:r>
            </a:p>
          </p:txBody>
        </p: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C956ACF1-0D0A-47CF-8A1E-2CBB86F98EAF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3" name="矩形 32">
            <a:extLst>
              <a:ext uri="{FF2B5EF4-FFF2-40B4-BE49-F238E27FC236}">
                <a16:creationId xmlns:a16="http://schemas.microsoft.com/office/drawing/2014/main" id="{16CE41C7-42E8-41BB-BBF9-B3653D55E659}"/>
              </a:ext>
            </a:extLst>
          </p:cNvPr>
          <p:cNvSpPr/>
          <p:nvPr/>
        </p:nvSpPr>
        <p:spPr bwMode="auto">
          <a:xfrm>
            <a:off x="654818" y="1886731"/>
            <a:ext cx="3111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400" b="1" kern="100" dirty="0">
                <a:cs typeface="+mn-ea"/>
                <a:sym typeface="+mn-lt"/>
              </a:rPr>
              <a:t>第二十二章 二次函数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39D90B7-4786-4EC8-9CDD-AE06075C58D8}"/>
              </a:ext>
            </a:extLst>
          </p:cNvPr>
          <p:cNvSpPr txBox="1"/>
          <p:nvPr/>
        </p:nvSpPr>
        <p:spPr>
          <a:xfrm>
            <a:off x="701089" y="37900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00C67739-8FE8-4D6B-9E7E-2C960BD501A9}"/>
              </a:ext>
            </a:extLst>
          </p:cNvPr>
          <p:cNvSpPr/>
          <p:nvPr/>
        </p:nvSpPr>
        <p:spPr>
          <a:xfrm>
            <a:off x="692917" y="315924"/>
            <a:ext cx="1186683" cy="3293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  LOGO</a:t>
            </a:r>
          </a:p>
        </p:txBody>
      </p:sp>
    </p:spTree>
    <p:extLst>
      <p:ext uri="{BB962C8B-B14F-4D97-AF65-F5344CB8AC3E}">
        <p14:creationId xmlns:p14="http://schemas.microsoft.com/office/powerpoint/2010/main" val="3185845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3" grpId="0"/>
      <p:bldP spid="34" grpId="0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85444105-CC26-4C76-883F-A6EE9EBAA036}"/>
              </a:ext>
            </a:extLst>
          </p:cNvPr>
          <p:cNvSpPr txBox="1"/>
          <p:nvPr/>
        </p:nvSpPr>
        <p:spPr>
          <a:xfrm>
            <a:off x="878637" y="389457"/>
            <a:ext cx="324036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7584F8F5-8B4A-40D6-92B0-09A79E7FD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735" y="1598223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227E0122-EBC5-4021-A601-A503F7CA2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735" y="2318780"/>
            <a:ext cx="10348517" cy="157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会用描点法画出二次函数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y=a〖("x−" ℎ)〗^2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的图象。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能说出抛物线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y=a〖("x−" ℎ)〗^2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与抛物线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y=ax2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的相互关系。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y=a〖("x−" ℎ)〗^2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与抛物线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y=ax2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的平移规律。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DFB58BA3-C397-4F8D-BB7D-23842D973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7735" y="4229855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8">
                <a:extLst>
                  <a:ext uri="{FF2B5EF4-FFF2-40B4-BE49-F238E27FC236}">
                    <a16:creationId xmlns:a16="http://schemas.microsoft.com/office/drawing/2014/main" id="{B645511B-3EAB-46B7-AF57-60B0AF5443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7735" y="4950412"/>
                <a:ext cx="10045282" cy="8792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000" dirty="0">
                    <a:cs typeface="+mn-ea"/>
                    <a:sym typeface="+mn-lt"/>
                  </a:rPr>
                  <a:t>重点：通过图象，观察</a:t>
                </a:r>
                <a:r>
                  <a:rPr lang="zh-CN" altLang="zh-CN" sz="2000" dirty="0">
                    <a:cs typeface="+mn-ea"/>
                    <a:sym typeface="+mn-lt"/>
                  </a:rPr>
                  <a:t>抛物线</a:t>
                </a:r>
                <a:r>
                  <a:rPr lang="en-US" altLang="zh-CN" sz="2000" dirty="0">
                    <a:ln w="6350">
                      <a:noFill/>
                    </a:ln>
                    <a:cs typeface="+mn-ea"/>
                    <a:sym typeface="+mn-lt"/>
                  </a:rPr>
                  <a:t>y=a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ln w="6350">
                              <a:noFill/>
                            </a:ln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ln w="6350">
                              <a:noFill/>
                            </a:ln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cs typeface="+mn-ea"/>
                    <a:sym typeface="+mn-lt"/>
                  </a:rPr>
                  <a:t>的图象和性质。</a:t>
                </a:r>
                <a:endParaRPr lang="en-US" altLang="zh-CN" sz="2000" dirty="0">
                  <a:cs typeface="+mn-ea"/>
                  <a:sym typeface="+mn-lt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2000" dirty="0">
                    <a:cs typeface="+mn-ea"/>
                    <a:sym typeface="+mn-lt"/>
                  </a:rPr>
                  <a:t>难点：通过图象，观察</a:t>
                </a:r>
                <a:r>
                  <a:rPr lang="zh-CN" altLang="zh-CN" sz="2000" dirty="0">
                    <a:cs typeface="+mn-ea"/>
                    <a:sym typeface="+mn-lt"/>
                  </a:rPr>
                  <a:t>抛物线</a:t>
                </a:r>
                <a:r>
                  <a:rPr lang="en-US" altLang="zh-CN" sz="2000" dirty="0">
                    <a:ln w="6350">
                      <a:noFill/>
                    </a:ln>
                    <a:cs typeface="+mn-ea"/>
                    <a:sym typeface="+mn-lt"/>
                  </a:rPr>
                  <a:t>y=a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ln w="6350">
                              <a:noFill/>
                            </a:ln>
                            <a:cs typeface="+mn-ea"/>
                            <a:sym typeface="+mn-lt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zh-CN" sz="2000" dirty="0">
                            <a:ln w="6350">
                              <a:noFill/>
                            </a:ln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h</m:t>
                        </m:r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)</m:t>
                        </m:r>
                      </m:e>
                      <m:sup>
                        <m:r>
                          <a:rPr lang="en-US" altLang="zh-CN" sz="2000" i="1" dirty="0">
                            <a:ln w="6350">
                              <a:noFill/>
                            </a:ln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zh-CN" sz="2000" dirty="0">
                    <a:cs typeface="+mn-ea"/>
                    <a:sym typeface="+mn-lt"/>
                  </a:rPr>
                  <a:t>与抛物线</a:t>
                </a:r>
                <a:r>
                  <a:rPr lang="en-US" altLang="zh-CN" sz="2000" dirty="0">
                    <a:cs typeface="+mn-ea"/>
                    <a:sym typeface="+mn-lt"/>
                  </a:rPr>
                  <a:t>y=ax</a:t>
                </a:r>
                <a:r>
                  <a:rPr lang="en-US" altLang="zh-CN" sz="2000" baseline="30000" dirty="0">
                    <a:cs typeface="+mn-ea"/>
                    <a:sym typeface="+mn-lt"/>
                  </a:rPr>
                  <a:t>2</a:t>
                </a: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的平移规律。</a:t>
                </a:r>
                <a:endParaRPr lang="en-US" altLang="zh-CN" sz="2000" baseline="300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Text Box 8">
                <a:extLst>
                  <a:ext uri="{FF2B5EF4-FFF2-40B4-BE49-F238E27FC236}">
                    <a16:creationId xmlns:a16="http://schemas.microsoft.com/office/drawing/2014/main" id="{B645511B-3EAB-46B7-AF57-60B0AF544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07735" y="4950412"/>
                <a:ext cx="10045282" cy="879280"/>
              </a:xfrm>
              <a:prstGeom prst="rect">
                <a:avLst/>
              </a:prstGeom>
              <a:blipFill>
                <a:blip r:embed="rId3"/>
                <a:stretch>
                  <a:fillRect l="-667" t="-2778" b="-118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38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/>
              <p:nvPr/>
            </p:nvSpPr>
            <p:spPr>
              <a:xfrm>
                <a:off x="930717" y="1188414"/>
                <a:ext cx="9979532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717" y="1188414"/>
                <a:ext cx="9979532" cy="624082"/>
              </a:xfrm>
              <a:prstGeom prst="rect">
                <a:avLst/>
              </a:prstGeom>
              <a:blipFill>
                <a:blip r:embed="rId3"/>
                <a:stretch>
                  <a:fillRect l="-977" b="-98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20C85E92-6CDA-4C71-BCAC-F10AB913D37A}"/>
              </a:ext>
            </a:extLst>
          </p:cNvPr>
          <p:cNvSpPr txBox="1"/>
          <p:nvPr/>
        </p:nvSpPr>
        <p:spPr>
          <a:xfrm>
            <a:off x="693034" y="1864626"/>
            <a:ext cx="14913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cs typeface="+mn-ea"/>
                <a:sym typeface="+mn-lt"/>
              </a:rPr>
              <a:t>【</a:t>
            </a:r>
            <a:r>
              <a:rPr lang="zh-CN" altLang="en-US" sz="2667" dirty="0">
                <a:cs typeface="+mn-ea"/>
                <a:sym typeface="+mn-lt"/>
              </a:rPr>
              <a:t>列表</a:t>
            </a:r>
            <a:r>
              <a:rPr lang="en-US" altLang="zh-CN" sz="2667" dirty="0">
                <a:cs typeface="+mn-ea"/>
                <a:sym typeface="+mn-lt"/>
              </a:rPr>
              <a:t>】</a:t>
            </a:r>
            <a:endParaRPr lang="zh-CN" altLang="en-US" sz="2667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6">
                <a:extLst>
                  <a:ext uri="{FF2B5EF4-FFF2-40B4-BE49-F238E27FC236}">
                    <a16:creationId xmlns:a16="http://schemas.microsoft.com/office/drawing/2014/main" id="{EA1E102F-4F0E-4A53-9B1B-C8C98EF0F2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9790361"/>
                  </p:ext>
                </p:extLst>
              </p:nvPr>
            </p:nvGraphicFramePr>
            <p:xfrm>
              <a:off x="930717" y="2424198"/>
              <a:ext cx="10143680" cy="3933059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986654">
                      <a:extLst>
                        <a:ext uri="{9D8B030D-6E8A-4147-A177-3AD203B41FA5}">
                          <a16:colId xmlns:a16="http://schemas.microsoft.com/office/drawing/2014/main" val="3263632659"/>
                        </a:ext>
                      </a:extLst>
                    </a:gridCol>
                    <a:gridCol w="870858">
                      <a:extLst>
                        <a:ext uri="{9D8B030D-6E8A-4147-A177-3AD203B41FA5}">
                          <a16:colId xmlns:a16="http://schemas.microsoft.com/office/drawing/2014/main" val="2826000458"/>
                        </a:ext>
                      </a:extLst>
                    </a:gridCol>
                    <a:gridCol w="783771">
                      <a:extLst>
                        <a:ext uri="{9D8B030D-6E8A-4147-A177-3AD203B41FA5}">
                          <a16:colId xmlns:a16="http://schemas.microsoft.com/office/drawing/2014/main" val="3993845295"/>
                        </a:ext>
                      </a:extLst>
                    </a:gridCol>
                    <a:gridCol w="856343">
                      <a:extLst>
                        <a:ext uri="{9D8B030D-6E8A-4147-A177-3AD203B41FA5}">
                          <a16:colId xmlns:a16="http://schemas.microsoft.com/office/drawing/2014/main" val="1073156270"/>
                        </a:ext>
                      </a:extLst>
                    </a:gridCol>
                    <a:gridCol w="986971">
                      <a:extLst>
                        <a:ext uri="{9D8B030D-6E8A-4147-A177-3AD203B41FA5}">
                          <a16:colId xmlns:a16="http://schemas.microsoft.com/office/drawing/2014/main" val="335487269"/>
                        </a:ext>
                      </a:extLst>
                    </a:gridCol>
                    <a:gridCol w="972457">
                      <a:extLst>
                        <a:ext uri="{9D8B030D-6E8A-4147-A177-3AD203B41FA5}">
                          <a16:colId xmlns:a16="http://schemas.microsoft.com/office/drawing/2014/main" val="187580825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4128448692"/>
                        </a:ext>
                      </a:extLst>
                    </a:gridCol>
                    <a:gridCol w="1059543">
                      <a:extLst>
                        <a:ext uri="{9D8B030D-6E8A-4147-A177-3AD203B41FA5}">
                          <a16:colId xmlns:a16="http://schemas.microsoft.com/office/drawing/2014/main" val="1137631529"/>
                        </a:ext>
                      </a:extLst>
                    </a:gridCol>
                    <a:gridCol w="798286">
                      <a:extLst>
                        <a:ext uri="{9D8B030D-6E8A-4147-A177-3AD203B41FA5}">
                          <a16:colId xmlns:a16="http://schemas.microsoft.com/office/drawing/2014/main" val="781148221"/>
                        </a:ext>
                      </a:extLst>
                    </a:gridCol>
                    <a:gridCol w="812797">
                      <a:extLst>
                        <a:ext uri="{9D8B030D-6E8A-4147-A177-3AD203B41FA5}">
                          <a16:colId xmlns:a16="http://schemas.microsoft.com/office/drawing/2014/main" val="457816642"/>
                        </a:ext>
                      </a:extLst>
                    </a:gridCol>
                  </a:tblGrid>
                  <a:tr h="1059717">
                    <a:tc>
                      <a:txBody>
                        <a:bodyPr/>
                        <a:lstStyle/>
                        <a:p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-3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-1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1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2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850212142"/>
                      </a:ext>
                    </a:extLst>
                  </a:tr>
                  <a:tr h="143667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1800" dirty="0" smtClean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𝑦</m:t>
                                </m:r>
                                <m:r>
                                  <a:rPr lang="zh-CN" altLang="en-US" sz="1800" dirty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zh-CN" altLang="en-US" sz="18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zh-CN" altLang="en-US" sz="18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sz="1800" i="1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sz="18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𝑥</m:t>
                                        </m:r>
                                        <m:r>
                                          <a:rPr lang="zh-CN" altLang="en-US" sz="18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zh-CN" sz="1800" dirty="0">
                            <a:sym typeface="+mn-lt"/>
                          </a:endParaRPr>
                        </a:p>
                        <a:p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742195720"/>
                      </a:ext>
                    </a:extLst>
                  </a:tr>
                  <a:tr h="1436671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1800" dirty="0" smtClean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𝑦</m:t>
                                </m:r>
                                <m:r>
                                  <a:rPr lang="zh-CN" altLang="en-US" sz="1800" dirty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zh-CN" altLang="en-US" sz="18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zh-CN" altLang="en-US" sz="18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sz="1800" i="1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sz="18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𝑥</m:t>
                                        </m:r>
                                        <m:r>
                                          <a:rPr lang="en-US" altLang="zh-CN" sz="1800" dirty="0" smtClean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−</m:t>
                                        </m:r>
                                        <m:r>
                                          <a:rPr lang="zh-CN" altLang="en-US" sz="18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sz="18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zh-CN" sz="1800" dirty="0">
                            <a:sym typeface="+mn-lt"/>
                          </a:endParaRPr>
                        </a:p>
                        <a:p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-12.5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-8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7267740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6">
                <a:extLst>
                  <a:ext uri="{FF2B5EF4-FFF2-40B4-BE49-F238E27FC236}">
                    <a16:creationId xmlns:a16="http://schemas.microsoft.com/office/drawing/2014/main" id="{EA1E102F-4F0E-4A53-9B1B-C8C98EF0F2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9790361"/>
                  </p:ext>
                </p:extLst>
              </p:nvPr>
            </p:nvGraphicFramePr>
            <p:xfrm>
              <a:off x="930717" y="2424198"/>
              <a:ext cx="10143680" cy="3933059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986654">
                      <a:extLst>
                        <a:ext uri="{9D8B030D-6E8A-4147-A177-3AD203B41FA5}">
                          <a16:colId xmlns:a16="http://schemas.microsoft.com/office/drawing/2014/main" val="3263632659"/>
                        </a:ext>
                      </a:extLst>
                    </a:gridCol>
                    <a:gridCol w="870858">
                      <a:extLst>
                        <a:ext uri="{9D8B030D-6E8A-4147-A177-3AD203B41FA5}">
                          <a16:colId xmlns:a16="http://schemas.microsoft.com/office/drawing/2014/main" val="2826000458"/>
                        </a:ext>
                      </a:extLst>
                    </a:gridCol>
                    <a:gridCol w="783771">
                      <a:extLst>
                        <a:ext uri="{9D8B030D-6E8A-4147-A177-3AD203B41FA5}">
                          <a16:colId xmlns:a16="http://schemas.microsoft.com/office/drawing/2014/main" val="3993845295"/>
                        </a:ext>
                      </a:extLst>
                    </a:gridCol>
                    <a:gridCol w="856343">
                      <a:extLst>
                        <a:ext uri="{9D8B030D-6E8A-4147-A177-3AD203B41FA5}">
                          <a16:colId xmlns:a16="http://schemas.microsoft.com/office/drawing/2014/main" val="1073156270"/>
                        </a:ext>
                      </a:extLst>
                    </a:gridCol>
                    <a:gridCol w="986971">
                      <a:extLst>
                        <a:ext uri="{9D8B030D-6E8A-4147-A177-3AD203B41FA5}">
                          <a16:colId xmlns:a16="http://schemas.microsoft.com/office/drawing/2014/main" val="335487269"/>
                        </a:ext>
                      </a:extLst>
                    </a:gridCol>
                    <a:gridCol w="972457">
                      <a:extLst>
                        <a:ext uri="{9D8B030D-6E8A-4147-A177-3AD203B41FA5}">
                          <a16:colId xmlns:a16="http://schemas.microsoft.com/office/drawing/2014/main" val="187580825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4128448692"/>
                        </a:ext>
                      </a:extLst>
                    </a:gridCol>
                    <a:gridCol w="1059543">
                      <a:extLst>
                        <a:ext uri="{9D8B030D-6E8A-4147-A177-3AD203B41FA5}">
                          <a16:colId xmlns:a16="http://schemas.microsoft.com/office/drawing/2014/main" val="1137631529"/>
                        </a:ext>
                      </a:extLst>
                    </a:gridCol>
                    <a:gridCol w="798286">
                      <a:extLst>
                        <a:ext uri="{9D8B030D-6E8A-4147-A177-3AD203B41FA5}">
                          <a16:colId xmlns:a16="http://schemas.microsoft.com/office/drawing/2014/main" val="781148221"/>
                        </a:ext>
                      </a:extLst>
                    </a:gridCol>
                    <a:gridCol w="812797">
                      <a:extLst>
                        <a:ext uri="{9D8B030D-6E8A-4147-A177-3AD203B41FA5}">
                          <a16:colId xmlns:a16="http://schemas.microsoft.com/office/drawing/2014/main" val="457816642"/>
                        </a:ext>
                      </a:extLst>
                    </a:gridCol>
                  </a:tblGrid>
                  <a:tr h="1059717">
                    <a:tc>
                      <a:txBody>
                        <a:bodyPr/>
                        <a:lstStyle/>
                        <a:p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-3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-1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1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2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850212142"/>
                      </a:ext>
                    </a:extLst>
                  </a:tr>
                  <a:tr h="1436671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4"/>
                          <a:stretch>
                            <a:fillRect l="-307" t="-74153" r="-411963" b="-100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742195720"/>
                      </a:ext>
                    </a:extLst>
                  </a:tr>
                  <a:tr h="1436671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4"/>
                          <a:stretch>
                            <a:fillRect l="-307" t="-174153" r="-411963" b="-8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-12.5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-8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-4.5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-2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0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-0.5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800" dirty="0">
                              <a:sym typeface="+mn-lt"/>
                            </a:rPr>
                            <a:t>…</a:t>
                          </a:r>
                          <a:endParaRPr lang="zh-CN" altLang="en-US" sz="1800" dirty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72677403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6">
            <a:extLst>
              <a:ext uri="{FF2B5EF4-FFF2-40B4-BE49-F238E27FC236}">
                <a16:creationId xmlns:a16="http://schemas.microsoft.com/office/drawing/2014/main" id="{4C14B93E-2C95-489A-87AF-21090321238A}"/>
              </a:ext>
            </a:extLst>
          </p:cNvPr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二次函数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"y=a (x−ℎ)^2 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的图象</a:t>
            </a:r>
          </a:p>
        </p:txBody>
      </p:sp>
    </p:spTree>
    <p:extLst>
      <p:ext uri="{BB962C8B-B14F-4D97-AF65-F5344CB8AC3E}">
        <p14:creationId xmlns:p14="http://schemas.microsoft.com/office/powerpoint/2010/main" val="80653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/>
              <p:nvPr/>
            </p:nvSpPr>
            <p:spPr>
              <a:xfrm>
                <a:off x="663256" y="1314802"/>
                <a:ext cx="9979532" cy="682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667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6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6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667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667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667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26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667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6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6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6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667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667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667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667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6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667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6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56" y="1314802"/>
                <a:ext cx="9979532" cy="682944"/>
              </a:xfrm>
              <a:prstGeom prst="rect">
                <a:avLst/>
              </a:prstGeom>
              <a:blipFill>
                <a:blip r:embed="rId3"/>
                <a:stretch>
                  <a:fillRect l="-1161" b="-10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F486E9EA-EBE0-492C-AF0D-46BD3AC9F489}"/>
              </a:ext>
            </a:extLst>
          </p:cNvPr>
          <p:cNvSpPr txBox="1"/>
          <p:nvPr/>
        </p:nvSpPr>
        <p:spPr>
          <a:xfrm>
            <a:off x="636328" y="2527610"/>
            <a:ext cx="754572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根据表中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的数值在坐标平面中描出对应的点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0C85E92-6CDA-4C71-BCAC-F10AB913D37A}"/>
              </a:ext>
            </a:extLst>
          </p:cNvPr>
          <p:cNvSpPr txBox="1"/>
          <p:nvPr/>
        </p:nvSpPr>
        <p:spPr>
          <a:xfrm>
            <a:off x="541470" y="1924815"/>
            <a:ext cx="997953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描点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EB0B9EE-45A7-425E-8331-7F0E23644ED0}"/>
              </a:ext>
            </a:extLst>
          </p:cNvPr>
          <p:cNvSpPr/>
          <p:nvPr/>
        </p:nvSpPr>
        <p:spPr>
          <a:xfrm>
            <a:off x="8332879" y="3656816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FA30883F-C27F-468A-BC63-7CAAD8A0F044}"/>
              </a:ext>
            </a:extLst>
          </p:cNvPr>
          <p:cNvSpPr/>
          <p:nvPr/>
        </p:nvSpPr>
        <p:spPr>
          <a:xfrm>
            <a:off x="8797530" y="3386043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4" name="椭圆 53">
            <a:extLst>
              <a:ext uri="{FF2B5EF4-FFF2-40B4-BE49-F238E27FC236}">
                <a16:creationId xmlns:a16="http://schemas.microsoft.com/office/drawing/2014/main" id="{4A2BDF40-EED0-4F96-A835-72A70FDAB1A7}"/>
              </a:ext>
            </a:extLst>
          </p:cNvPr>
          <p:cNvSpPr/>
          <p:nvPr/>
        </p:nvSpPr>
        <p:spPr>
          <a:xfrm>
            <a:off x="9272503" y="3645496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5F8710F0-1FD2-4DE7-A865-65357DAA847F}"/>
              </a:ext>
            </a:extLst>
          </p:cNvPr>
          <p:cNvSpPr/>
          <p:nvPr/>
        </p:nvSpPr>
        <p:spPr>
          <a:xfrm>
            <a:off x="9830658" y="4252788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270C40AD-433D-4AD4-82F5-70A0CAD368A9}"/>
              </a:ext>
            </a:extLst>
          </p:cNvPr>
          <p:cNvSpPr/>
          <p:nvPr/>
        </p:nvSpPr>
        <p:spPr>
          <a:xfrm>
            <a:off x="7860293" y="4161350"/>
            <a:ext cx="80683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067BAAB9-939E-4276-B105-1ABACBC184FF}"/>
                  </a:ext>
                </a:extLst>
              </p:cNvPr>
              <p:cNvSpPr txBox="1"/>
              <p:nvPr/>
            </p:nvSpPr>
            <p:spPr>
              <a:xfrm>
                <a:off x="657653" y="3671029"/>
                <a:ext cx="7289609" cy="1272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用平滑曲线顺次连接各点，就得到</a:t>
                </a:r>
                <a14:m>
                  <m:oMath xmlns:m="http://schemas.openxmlformats.org/officeDocument/2006/math">
                    <m:r>
                      <a:rPr lang="zh-CN" altLang="en-US" sz="18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1867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18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18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18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1867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1867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1867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18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1867" i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en-US" sz="18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1867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1867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18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18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18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1867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1867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1867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1867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1867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1867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667" dirty="0">
                    <a:solidFill>
                      <a:prstClr val="black"/>
                    </a:solidFill>
                    <a:cs typeface="+mn-ea"/>
                    <a:sym typeface="+mn-lt"/>
                  </a:rPr>
                  <a:t>图象。</a:t>
                </a:r>
              </a:p>
            </p:txBody>
          </p:sp>
        </mc:Choice>
        <mc:Fallback xmlns=""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067BAAB9-939E-4276-B105-1ABACBC18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53" y="3671029"/>
                <a:ext cx="7289609" cy="1272400"/>
              </a:xfrm>
              <a:prstGeom prst="rect">
                <a:avLst/>
              </a:prstGeom>
              <a:blipFill>
                <a:blip r:embed="rId4"/>
                <a:stretch>
                  <a:fillRect l="-1589" b="-110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文本框 58">
            <a:extLst>
              <a:ext uri="{FF2B5EF4-FFF2-40B4-BE49-F238E27FC236}">
                <a16:creationId xmlns:a16="http://schemas.microsoft.com/office/drawing/2014/main" id="{BB6B87E1-9A13-4254-9240-499C0B6BC026}"/>
              </a:ext>
            </a:extLst>
          </p:cNvPr>
          <p:cNvSpPr txBox="1"/>
          <p:nvPr/>
        </p:nvSpPr>
        <p:spPr>
          <a:xfrm>
            <a:off x="557584" y="3138248"/>
            <a:ext cx="686352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连线</a:t>
            </a:r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747E5CD-DCFD-40C5-AA92-DB1210C8B52F}"/>
                  </a:ext>
                </a:extLst>
              </p:cNvPr>
              <p:cNvSpPr/>
              <p:nvPr/>
            </p:nvSpPr>
            <p:spPr>
              <a:xfrm>
                <a:off x="9398803" y="5806216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7" dirty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7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7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7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7" i="1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7" i="1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667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zh-CN" altLang="en-US" sz="2667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zh-CN" altLang="en-US" sz="2667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00FF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7747E5CD-DCFD-40C5-AA92-DB1210C8B5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8803" y="5806216"/>
                <a:ext cx="2692211" cy="8603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椭圆 61">
            <a:extLst>
              <a:ext uri="{FF2B5EF4-FFF2-40B4-BE49-F238E27FC236}">
                <a16:creationId xmlns:a16="http://schemas.microsoft.com/office/drawing/2014/main" id="{4E90B163-8F2B-4D8C-A5E1-61D866E6FBD4}"/>
              </a:ext>
            </a:extLst>
          </p:cNvPr>
          <p:cNvSpPr/>
          <p:nvPr/>
        </p:nvSpPr>
        <p:spPr>
          <a:xfrm>
            <a:off x="10780122" y="4222308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1D09A055-5615-490B-A0F8-9F4771CE9492}"/>
              </a:ext>
            </a:extLst>
          </p:cNvPr>
          <p:cNvSpPr/>
          <p:nvPr/>
        </p:nvSpPr>
        <p:spPr>
          <a:xfrm>
            <a:off x="9764974" y="3380951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1299268C-D31C-422C-8105-7E3423E69305}"/>
              </a:ext>
            </a:extLst>
          </p:cNvPr>
          <p:cNvSpPr/>
          <p:nvPr/>
        </p:nvSpPr>
        <p:spPr>
          <a:xfrm>
            <a:off x="10332250" y="3690276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D337DE3F-8E26-4467-B590-51BA383E88FB}"/>
              </a:ext>
            </a:extLst>
          </p:cNvPr>
          <p:cNvSpPr/>
          <p:nvPr/>
        </p:nvSpPr>
        <p:spPr>
          <a:xfrm>
            <a:off x="8837871" y="4211131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6" name="椭圆 65">
            <a:extLst>
              <a:ext uri="{FF2B5EF4-FFF2-40B4-BE49-F238E27FC236}">
                <a16:creationId xmlns:a16="http://schemas.microsoft.com/office/drawing/2014/main" id="{462AB7C8-DAC6-4FDC-BD20-515C7108EB13}"/>
              </a:ext>
            </a:extLst>
          </p:cNvPr>
          <p:cNvSpPr/>
          <p:nvPr/>
        </p:nvSpPr>
        <p:spPr>
          <a:xfrm>
            <a:off x="9286157" y="3637491"/>
            <a:ext cx="80683" cy="60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A91C06D6-9BA2-43A1-BD90-05A9EC87054F}"/>
                  </a:ext>
                </a:extLst>
              </p:cNvPr>
              <p:cNvSpPr/>
              <p:nvPr/>
            </p:nvSpPr>
            <p:spPr>
              <a:xfrm>
                <a:off x="6523521" y="5872525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7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7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7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zh-CN" altLang="en-US" sz="2667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E1F0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8" name="矩形 67">
                <a:extLst>
                  <a:ext uri="{FF2B5EF4-FFF2-40B4-BE49-F238E27FC236}">
                    <a16:creationId xmlns:a16="http://schemas.microsoft.com/office/drawing/2014/main" id="{A91C06D6-9BA2-43A1-BD90-05A9EC870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521" y="5872525"/>
                <a:ext cx="2692211" cy="8603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平面几何--抛物线1">
            <a:extLst>
              <a:ext uri="{FF2B5EF4-FFF2-40B4-BE49-F238E27FC236}">
                <a16:creationId xmlns:a16="http://schemas.microsoft.com/office/drawing/2014/main" id="{0214E47E-9467-4638-A081-7BE8286B7BF5}"/>
              </a:ext>
            </a:extLst>
          </p:cNvPr>
          <p:cNvSpPr/>
          <p:nvPr/>
        </p:nvSpPr>
        <p:spPr>
          <a:xfrm rot="10800000">
            <a:off x="8237415" y="3408858"/>
            <a:ext cx="3190799" cy="2391275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FF00F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0" name="平面几何--抛物线1">
            <a:extLst>
              <a:ext uri="{FF2B5EF4-FFF2-40B4-BE49-F238E27FC236}">
                <a16:creationId xmlns:a16="http://schemas.microsoft.com/office/drawing/2014/main" id="{B3193741-DDCA-4068-8F11-0C9D98502A91}"/>
              </a:ext>
            </a:extLst>
          </p:cNvPr>
          <p:cNvSpPr/>
          <p:nvPr/>
        </p:nvSpPr>
        <p:spPr>
          <a:xfrm rot="10800000">
            <a:off x="7202915" y="3429000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377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A79BA0DE-E1F1-4D85-8402-98174CCBDBA4}"/>
              </a:ext>
            </a:extLst>
          </p:cNvPr>
          <p:cNvGrpSpPr/>
          <p:nvPr/>
        </p:nvGrpSpPr>
        <p:grpSpPr>
          <a:xfrm>
            <a:off x="6947515" y="2409412"/>
            <a:ext cx="4837006" cy="3980180"/>
            <a:chOff x="12927" y="4374"/>
            <a:chExt cx="5713" cy="4701"/>
          </a:xfrm>
        </p:grpSpPr>
        <p:grpSp>
          <p:nvGrpSpPr>
            <p:cNvPr id="69" name="Group 104">
              <a:extLst>
                <a:ext uri="{FF2B5EF4-FFF2-40B4-BE49-F238E27FC236}">
                  <a16:creationId xmlns:a16="http://schemas.microsoft.com/office/drawing/2014/main" id="{92C3F6F2-AB2E-4E43-A3A4-6F8A64A9CC4C}"/>
                </a:ext>
              </a:extLst>
            </p:cNvPr>
            <p:cNvGrpSpPr/>
            <p:nvPr/>
          </p:nvGrpSpPr>
          <p:grpSpPr>
            <a:xfrm>
              <a:off x="12927" y="4640"/>
              <a:ext cx="5468" cy="4435"/>
              <a:chOff x="46" y="0"/>
              <a:chExt cx="2187" cy="1774"/>
            </a:xfrm>
          </p:grpSpPr>
          <p:sp>
            <p:nvSpPr>
              <p:cNvPr id="73" name="d82Line 2">
                <a:extLst>
                  <a:ext uri="{FF2B5EF4-FFF2-40B4-BE49-F238E27FC236}">
                    <a16:creationId xmlns:a16="http://schemas.microsoft.com/office/drawing/2014/main" id="{840A40B5-AEF4-4013-B2EF-E8240D882918}"/>
                  </a:ext>
                </a:extLst>
              </p:cNvPr>
              <p:cNvSpPr/>
              <p:nvPr/>
            </p:nvSpPr>
            <p:spPr>
              <a:xfrm rot="10800000">
                <a:off x="46" y="362"/>
                <a:ext cx="217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4" name="d82Line 3">
                <a:extLst>
                  <a:ext uri="{FF2B5EF4-FFF2-40B4-BE49-F238E27FC236}">
                    <a16:creationId xmlns:a16="http://schemas.microsoft.com/office/drawing/2014/main" id="{51A1FE79-B38D-45EF-83E9-963FAC6983C0}"/>
                  </a:ext>
                </a:extLst>
              </p:cNvPr>
              <p:cNvSpPr/>
              <p:nvPr/>
            </p:nvSpPr>
            <p:spPr>
              <a:xfrm rot="-10800000" flipH="1" flipV="1">
                <a:off x="1170" y="0"/>
                <a:ext cx="10" cy="177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5" name="d82Line 4">
                <a:extLst>
                  <a:ext uri="{FF2B5EF4-FFF2-40B4-BE49-F238E27FC236}">
                    <a16:creationId xmlns:a16="http://schemas.microsoft.com/office/drawing/2014/main" id="{C9C329F6-E994-41A9-8251-4DDA64C72D2D}"/>
                  </a:ext>
                </a:extLst>
              </p:cNvPr>
              <p:cNvSpPr/>
              <p:nvPr/>
            </p:nvSpPr>
            <p:spPr>
              <a:xfrm rot="-10800000" flipV="1">
                <a:off x="94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6" name="d82Line 5">
                <a:extLst>
                  <a:ext uri="{FF2B5EF4-FFF2-40B4-BE49-F238E27FC236}">
                    <a16:creationId xmlns:a16="http://schemas.microsoft.com/office/drawing/2014/main" id="{8AE26D5E-5BDC-406E-B85C-82474E74FFEF}"/>
                  </a:ext>
                </a:extLst>
              </p:cNvPr>
              <p:cNvSpPr/>
              <p:nvPr/>
            </p:nvSpPr>
            <p:spPr>
              <a:xfrm rot="-10800000" flipV="1">
                <a:off x="71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7" name="d82Line 6">
                <a:extLst>
                  <a:ext uri="{FF2B5EF4-FFF2-40B4-BE49-F238E27FC236}">
                    <a16:creationId xmlns:a16="http://schemas.microsoft.com/office/drawing/2014/main" id="{044285E6-A7C2-44D0-9011-30C6635313DD}"/>
                  </a:ext>
                </a:extLst>
              </p:cNvPr>
              <p:cNvSpPr/>
              <p:nvPr/>
            </p:nvSpPr>
            <p:spPr>
              <a:xfrm rot="-10800000" flipV="1">
                <a:off x="48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8" name="d82Line 7">
                <a:extLst>
                  <a:ext uri="{FF2B5EF4-FFF2-40B4-BE49-F238E27FC236}">
                    <a16:creationId xmlns:a16="http://schemas.microsoft.com/office/drawing/2014/main" id="{4B7CDF1F-94B9-4EDA-BB62-A3CBEB410BFA}"/>
                  </a:ext>
                </a:extLst>
              </p:cNvPr>
              <p:cNvSpPr/>
              <p:nvPr/>
            </p:nvSpPr>
            <p:spPr>
              <a:xfrm rot="-10800000" flipV="1">
                <a:off x="25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9" name="d82Line 10">
                <a:extLst>
                  <a:ext uri="{FF2B5EF4-FFF2-40B4-BE49-F238E27FC236}">
                    <a16:creationId xmlns:a16="http://schemas.microsoft.com/office/drawing/2014/main" id="{D0434BCF-0416-4AD0-B79A-615C0EF2C4CD}"/>
                  </a:ext>
                </a:extLst>
              </p:cNvPr>
              <p:cNvSpPr/>
              <p:nvPr/>
            </p:nvSpPr>
            <p:spPr>
              <a:xfrm rot="-10800000" flipV="1">
                <a:off x="140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0" name="d82Line 11">
                <a:extLst>
                  <a:ext uri="{FF2B5EF4-FFF2-40B4-BE49-F238E27FC236}">
                    <a16:creationId xmlns:a16="http://schemas.microsoft.com/office/drawing/2014/main" id="{1FEDA975-D06D-4ABE-8184-CBD6ECB01C9D}"/>
                  </a:ext>
                </a:extLst>
              </p:cNvPr>
              <p:cNvSpPr/>
              <p:nvPr/>
            </p:nvSpPr>
            <p:spPr>
              <a:xfrm rot="-10800000" flipV="1">
                <a:off x="162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1" name="d82Line 12">
                <a:extLst>
                  <a:ext uri="{FF2B5EF4-FFF2-40B4-BE49-F238E27FC236}">
                    <a16:creationId xmlns:a16="http://schemas.microsoft.com/office/drawing/2014/main" id="{07E17679-970F-48C1-95F0-A60F64A594B2}"/>
                  </a:ext>
                </a:extLst>
              </p:cNvPr>
              <p:cNvSpPr/>
              <p:nvPr/>
            </p:nvSpPr>
            <p:spPr>
              <a:xfrm rot="-10800000" flipV="1">
                <a:off x="185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2" name="d82Line 14">
                <a:extLst>
                  <a:ext uri="{FF2B5EF4-FFF2-40B4-BE49-F238E27FC236}">
                    <a16:creationId xmlns:a16="http://schemas.microsoft.com/office/drawing/2014/main" id="{9EF75D83-643C-467C-9B75-7A01F26C082F}"/>
                  </a:ext>
                </a:extLst>
              </p:cNvPr>
              <p:cNvSpPr/>
              <p:nvPr/>
            </p:nvSpPr>
            <p:spPr>
              <a:xfrm rot="-10800000" flipV="1">
                <a:off x="2087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d82Line 16">
                <a:extLst>
                  <a:ext uri="{FF2B5EF4-FFF2-40B4-BE49-F238E27FC236}">
                    <a16:creationId xmlns:a16="http://schemas.microsoft.com/office/drawing/2014/main" id="{A848082D-EF1E-4394-811F-B9693AE5D98E}"/>
                  </a:ext>
                </a:extLst>
              </p:cNvPr>
              <p:cNvSpPr/>
              <p:nvPr/>
            </p:nvSpPr>
            <p:spPr>
              <a:xfrm rot="10800000">
                <a:off x="1180" y="1121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d82Line 17">
                <a:extLst>
                  <a:ext uri="{FF2B5EF4-FFF2-40B4-BE49-F238E27FC236}">
                    <a16:creationId xmlns:a16="http://schemas.microsoft.com/office/drawing/2014/main" id="{8A91939D-ED64-4A16-97B9-6EAEA6A04464}"/>
                  </a:ext>
                </a:extLst>
              </p:cNvPr>
              <p:cNvSpPr/>
              <p:nvPr/>
            </p:nvSpPr>
            <p:spPr>
              <a:xfrm rot="10800000">
                <a:off x="1180" y="130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d82Line 18">
                <a:extLst>
                  <a:ext uri="{FF2B5EF4-FFF2-40B4-BE49-F238E27FC236}">
                    <a16:creationId xmlns:a16="http://schemas.microsoft.com/office/drawing/2014/main" id="{FA1B6D91-414C-4955-9D4B-09DBC2879FED}"/>
                  </a:ext>
                </a:extLst>
              </p:cNvPr>
              <p:cNvSpPr/>
              <p:nvPr/>
            </p:nvSpPr>
            <p:spPr>
              <a:xfrm rot="10800000">
                <a:off x="1180" y="1490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d82Line 21">
                <a:extLst>
                  <a:ext uri="{FF2B5EF4-FFF2-40B4-BE49-F238E27FC236}">
                    <a16:creationId xmlns:a16="http://schemas.microsoft.com/office/drawing/2014/main" id="{2273DE13-9ECC-4ACA-A2A2-0DC3014366C6}"/>
                  </a:ext>
                </a:extLst>
              </p:cNvPr>
              <p:cNvSpPr/>
              <p:nvPr/>
            </p:nvSpPr>
            <p:spPr>
              <a:xfrm rot="10800000">
                <a:off x="1180" y="752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d82Line 22">
                <a:extLst>
                  <a:ext uri="{FF2B5EF4-FFF2-40B4-BE49-F238E27FC236}">
                    <a16:creationId xmlns:a16="http://schemas.microsoft.com/office/drawing/2014/main" id="{9437ED88-D2A5-4429-9BC4-3A99DD9F9763}"/>
                  </a:ext>
                </a:extLst>
              </p:cNvPr>
              <p:cNvSpPr/>
              <p:nvPr/>
            </p:nvSpPr>
            <p:spPr>
              <a:xfrm rot="10800000">
                <a:off x="1180" y="567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d82Line 25">
                <a:extLst>
                  <a:ext uri="{FF2B5EF4-FFF2-40B4-BE49-F238E27FC236}">
                    <a16:creationId xmlns:a16="http://schemas.microsoft.com/office/drawing/2014/main" id="{AE91AF3A-EE27-47FE-BE4D-9BE107263E29}"/>
                  </a:ext>
                </a:extLst>
              </p:cNvPr>
              <p:cNvSpPr/>
              <p:nvPr/>
            </p:nvSpPr>
            <p:spPr>
              <a:xfrm rot="10800000">
                <a:off x="1180" y="93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Text Box 127">
                <a:extLst>
                  <a:ext uri="{FF2B5EF4-FFF2-40B4-BE49-F238E27FC236}">
                    <a16:creationId xmlns:a16="http://schemas.microsoft.com/office/drawing/2014/main" id="{A6CD1971-1677-4CF6-A7A9-8DDA393A4BA2}"/>
                  </a:ext>
                </a:extLst>
              </p:cNvPr>
              <p:cNvSpPr txBox="1"/>
              <p:nvPr/>
            </p:nvSpPr>
            <p:spPr>
              <a:xfrm>
                <a:off x="574" y="363"/>
                <a:ext cx="61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90" name="Text Box 128">
                <a:extLst>
                  <a:ext uri="{FF2B5EF4-FFF2-40B4-BE49-F238E27FC236}">
                    <a16:creationId xmlns:a16="http://schemas.microsoft.com/office/drawing/2014/main" id="{1452772F-E1DD-43E4-A70A-EBBF60E02406}"/>
                  </a:ext>
                </a:extLst>
              </p:cNvPr>
              <p:cNvSpPr txBox="1"/>
              <p:nvPr/>
            </p:nvSpPr>
            <p:spPr>
              <a:xfrm>
                <a:off x="1633" y="260"/>
                <a:ext cx="27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91" name="Text Box 129">
                <a:extLst>
                  <a:ext uri="{FF2B5EF4-FFF2-40B4-BE49-F238E27FC236}">
                    <a16:creationId xmlns:a16="http://schemas.microsoft.com/office/drawing/2014/main" id="{570C4808-942F-43C1-BCBA-80D2969C303B}"/>
                  </a:ext>
                </a:extLst>
              </p:cNvPr>
              <p:cNvSpPr txBox="1"/>
              <p:nvPr/>
            </p:nvSpPr>
            <p:spPr>
              <a:xfrm>
                <a:off x="939" y="614"/>
                <a:ext cx="428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92" name="Text Box 130">
                <a:extLst>
                  <a:ext uri="{FF2B5EF4-FFF2-40B4-BE49-F238E27FC236}">
                    <a16:creationId xmlns:a16="http://schemas.microsoft.com/office/drawing/2014/main" id="{D6836D4B-CB81-4724-85F7-6D966508222C}"/>
                  </a:ext>
                </a:extLst>
              </p:cNvPr>
              <p:cNvSpPr txBox="1"/>
              <p:nvPr/>
            </p:nvSpPr>
            <p:spPr>
              <a:xfrm>
                <a:off x="950" y="953"/>
                <a:ext cx="416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93" name="Text Box 131">
                <a:extLst>
                  <a:ext uri="{FF2B5EF4-FFF2-40B4-BE49-F238E27FC236}">
                    <a16:creationId xmlns:a16="http://schemas.microsoft.com/office/drawing/2014/main" id="{2CC5C57C-3C28-4F16-A4CD-E6DE110731DB}"/>
                  </a:ext>
                </a:extLst>
              </p:cNvPr>
              <p:cNvSpPr txBox="1"/>
              <p:nvPr/>
            </p:nvSpPr>
            <p:spPr>
              <a:xfrm>
                <a:off x="939" y="1361"/>
                <a:ext cx="38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-6</a:t>
                </a:r>
              </a:p>
            </p:txBody>
          </p:sp>
          <p:sp>
            <p:nvSpPr>
              <p:cNvPr id="94" name="Text Box 132">
                <a:extLst>
                  <a:ext uri="{FF2B5EF4-FFF2-40B4-BE49-F238E27FC236}">
                    <a16:creationId xmlns:a16="http://schemas.microsoft.com/office/drawing/2014/main" id="{2B343171-F445-44C2-9EA5-8F8380A8238D}"/>
                  </a:ext>
                </a:extLst>
              </p:cNvPr>
              <p:cNvSpPr txBox="1"/>
              <p:nvPr/>
            </p:nvSpPr>
            <p:spPr>
              <a:xfrm>
                <a:off x="1941" y="363"/>
                <a:ext cx="29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95" name="Text Box 133">
                <a:extLst>
                  <a:ext uri="{FF2B5EF4-FFF2-40B4-BE49-F238E27FC236}">
                    <a16:creationId xmlns:a16="http://schemas.microsoft.com/office/drawing/2014/main" id="{EBB71314-9600-44CE-B0F6-2CC6EEE14285}"/>
                  </a:ext>
                </a:extLst>
              </p:cNvPr>
              <p:cNvSpPr txBox="1"/>
              <p:nvPr/>
            </p:nvSpPr>
            <p:spPr>
              <a:xfrm>
                <a:off x="137" y="350"/>
                <a:ext cx="36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p:grp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20B785EA-D68C-426D-A878-7958652E3EC1}"/>
                </a:ext>
              </a:extLst>
            </p:cNvPr>
            <p:cNvSpPr txBox="1"/>
            <p:nvPr/>
          </p:nvSpPr>
          <p:spPr>
            <a:xfrm>
              <a:off x="15289" y="4374"/>
              <a:ext cx="718" cy="6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377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DA8D6580-9D29-49A4-AC8D-00FFEB93C7DD}"/>
                </a:ext>
              </a:extLst>
            </p:cNvPr>
            <p:cNvSpPr txBox="1"/>
            <p:nvPr/>
          </p:nvSpPr>
          <p:spPr>
            <a:xfrm>
              <a:off x="18153" y="5332"/>
              <a:ext cx="487" cy="69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377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72" name="Text Box 132">
              <a:extLst>
                <a:ext uri="{FF2B5EF4-FFF2-40B4-BE49-F238E27FC236}">
                  <a16:creationId xmlns:a16="http://schemas.microsoft.com/office/drawing/2014/main" id="{D1F484B0-0F77-4333-9834-41422E5ACF46}"/>
                </a:ext>
              </a:extLst>
            </p:cNvPr>
            <p:cNvSpPr txBox="1"/>
            <p:nvPr/>
          </p:nvSpPr>
          <p:spPr>
            <a:xfrm>
              <a:off x="15620" y="5062"/>
              <a:ext cx="730" cy="4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i="1" dirty="0">
                  <a:solidFill>
                    <a:srgbClr val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5B4358E-7ED7-4449-8559-CEA407E52E69}"/>
              </a:ext>
            </a:extLst>
          </p:cNvPr>
          <p:cNvCxnSpPr/>
          <p:nvPr/>
        </p:nvCxnSpPr>
        <p:spPr>
          <a:xfrm>
            <a:off x="8837871" y="2113611"/>
            <a:ext cx="0" cy="3641295"/>
          </a:xfrm>
          <a:prstGeom prst="line">
            <a:avLst/>
          </a:prstGeom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6" name="直接连接符 95">
            <a:extLst>
              <a:ext uri="{FF2B5EF4-FFF2-40B4-BE49-F238E27FC236}">
                <a16:creationId xmlns:a16="http://schemas.microsoft.com/office/drawing/2014/main" id="{BA148400-C0DF-4C42-9280-BFF07690E0DF}"/>
              </a:ext>
            </a:extLst>
          </p:cNvPr>
          <p:cNvCxnSpPr/>
          <p:nvPr/>
        </p:nvCxnSpPr>
        <p:spPr>
          <a:xfrm>
            <a:off x="9841609" y="2139756"/>
            <a:ext cx="0" cy="3641295"/>
          </a:xfrm>
          <a:prstGeom prst="line">
            <a:avLst/>
          </a:prstGeom>
          <a:ln w="28575" cap="flat" cmpd="sng" algn="ctr">
            <a:solidFill>
              <a:srgbClr val="FF00FF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7" name="TextBox 6">
            <a:extLst>
              <a:ext uri="{FF2B5EF4-FFF2-40B4-BE49-F238E27FC236}">
                <a16:creationId xmlns:a16="http://schemas.microsoft.com/office/drawing/2014/main" id="{41BD6161-10FC-4B73-A29E-0AEBDCFCE382}"/>
              </a:ext>
            </a:extLst>
          </p:cNvPr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二次函数</a:t>
            </a:r>
            <a:r>
              <a:rPr lang="en-US" altLang="zh-CN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"y=a (x−ℎ)^2 </a:t>
            </a: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的图象</a:t>
            </a:r>
          </a:p>
        </p:txBody>
      </p:sp>
    </p:spTree>
    <p:extLst>
      <p:ext uri="{BB962C8B-B14F-4D97-AF65-F5344CB8AC3E}">
        <p14:creationId xmlns:p14="http://schemas.microsoft.com/office/powerpoint/2010/main" val="47792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7" grpId="0" animBg="1"/>
      <p:bldP spid="53" grpId="0" animBg="1"/>
      <p:bldP spid="54" grpId="0" animBg="1"/>
      <p:bldP spid="55" grpId="0" animBg="1"/>
      <p:bldP spid="56" grpId="0" animBg="1"/>
      <p:bldP spid="58" grpId="0"/>
      <p:bldP spid="59" grpId="0"/>
      <p:bldP spid="8" grpId="0"/>
      <p:bldP spid="62" grpId="0" animBg="1"/>
      <p:bldP spid="63" grpId="0" animBg="1"/>
      <p:bldP spid="64" grpId="0" animBg="1"/>
      <p:bldP spid="65" grpId="0" animBg="1"/>
      <p:bldP spid="66" grpId="0" animBg="1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/>
              <p:nvPr/>
            </p:nvSpPr>
            <p:spPr>
              <a:xfrm>
                <a:off x="735394" y="1234830"/>
                <a:ext cx="8138768" cy="1384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抛物线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的开口方向、对称轴和顶点各是什么？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94" y="1234830"/>
                <a:ext cx="8138768" cy="1384161"/>
              </a:xfrm>
              <a:prstGeom prst="rect">
                <a:avLst/>
              </a:prstGeom>
              <a:blipFill>
                <a:blip r:embed="rId3"/>
                <a:stretch>
                  <a:fillRect l="-1199" r="-300" b="-92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6145257B-4C97-4E07-B5D2-143BC64E5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6822512"/>
                  </p:ext>
                </p:extLst>
              </p:nvPr>
            </p:nvGraphicFramePr>
            <p:xfrm>
              <a:off x="735394" y="2836480"/>
              <a:ext cx="5860000" cy="24424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785656">
                      <a:extLst>
                        <a:ext uri="{9D8B030D-6E8A-4147-A177-3AD203B41FA5}">
                          <a16:colId xmlns:a16="http://schemas.microsoft.com/office/drawing/2014/main" val="1731681148"/>
                        </a:ext>
                      </a:extLst>
                    </a:gridCol>
                    <a:gridCol w="1144344">
                      <a:extLst>
                        <a:ext uri="{9D8B030D-6E8A-4147-A177-3AD203B41FA5}">
                          <a16:colId xmlns:a16="http://schemas.microsoft.com/office/drawing/2014/main" val="389265277"/>
                        </a:ext>
                      </a:extLst>
                    </a:gridCol>
                    <a:gridCol w="1465000">
                      <a:extLst>
                        <a:ext uri="{9D8B030D-6E8A-4147-A177-3AD203B41FA5}">
                          <a16:colId xmlns:a16="http://schemas.microsoft.com/office/drawing/2014/main" val="2827993170"/>
                        </a:ext>
                      </a:extLst>
                    </a:gridCol>
                    <a:gridCol w="1465000">
                      <a:extLst>
                        <a:ext uri="{9D8B030D-6E8A-4147-A177-3AD203B41FA5}">
                          <a16:colId xmlns:a16="http://schemas.microsoft.com/office/drawing/2014/main" val="3579449366"/>
                        </a:ext>
                      </a:extLst>
                    </a:gridCol>
                  </a:tblGrid>
                  <a:tr h="8289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开口方向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对称轴</a:t>
                          </a: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顶点坐标</a:t>
                          </a: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044907997"/>
                      </a:ext>
                    </a:extLst>
                  </a:tr>
                  <a:tr h="49629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1600" dirty="0" smtClean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𝑦</m:t>
                                </m:r>
                                <m:r>
                                  <a:rPr lang="zh-CN" altLang="en-US" sz="1600" dirty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zh-CN" altLang="en-US" sz="16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zh-CN" altLang="en-US" sz="16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sz="1600" i="1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𝑥</m:t>
                                        </m:r>
                                        <m:r>
                                          <a:rPr lang="zh-CN" altLang="en-US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+1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359005477"/>
                      </a:ext>
                    </a:extLst>
                  </a:tr>
                  <a:tr h="49629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en-US" sz="1600" dirty="0" smtClean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𝑦</m:t>
                                </m:r>
                                <m:r>
                                  <a:rPr lang="zh-CN" altLang="en-US" sz="1600" dirty="0">
                                    <a:latin typeface="Cambria Math" panose="02040503050406030204" pitchFamily="18" charset="0"/>
                                    <a:sym typeface="+mn-lt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zh-CN" altLang="en-US" sz="16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fPr>
                                  <m:num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zh-CN" altLang="en-US" sz="1600" i="1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zh-CN" altLang="en-US" sz="1600" i="1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zh-CN" altLang="en-US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𝑥</m:t>
                                        </m:r>
                                        <m:r>
                                          <a:rPr lang="en-US" altLang="zh-CN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−</m:t>
                                        </m:r>
                                        <m:r>
                                          <a:rPr lang="zh-CN" altLang="en-US" sz="1600" dirty="0">
                                            <a:latin typeface="Cambria Math" panose="02040503050406030204" pitchFamily="18" charset="0"/>
                                            <a:sym typeface="+mn-lt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zh-CN" altLang="en-US" sz="1600" dirty="0">
                                        <a:latin typeface="Cambria Math" panose="02040503050406030204" pitchFamily="18" charset="0"/>
                                        <a:sym typeface="+mn-lt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463193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6145257B-4C97-4E07-B5D2-143BC64E5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6822512"/>
                  </p:ext>
                </p:extLst>
              </p:nvPr>
            </p:nvGraphicFramePr>
            <p:xfrm>
              <a:off x="735394" y="2836480"/>
              <a:ext cx="5860000" cy="24424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785656">
                      <a:extLst>
                        <a:ext uri="{9D8B030D-6E8A-4147-A177-3AD203B41FA5}">
                          <a16:colId xmlns:a16="http://schemas.microsoft.com/office/drawing/2014/main" val="1731681148"/>
                        </a:ext>
                      </a:extLst>
                    </a:gridCol>
                    <a:gridCol w="1144344">
                      <a:extLst>
                        <a:ext uri="{9D8B030D-6E8A-4147-A177-3AD203B41FA5}">
                          <a16:colId xmlns:a16="http://schemas.microsoft.com/office/drawing/2014/main" val="389265277"/>
                        </a:ext>
                      </a:extLst>
                    </a:gridCol>
                    <a:gridCol w="1465000">
                      <a:extLst>
                        <a:ext uri="{9D8B030D-6E8A-4147-A177-3AD203B41FA5}">
                          <a16:colId xmlns:a16="http://schemas.microsoft.com/office/drawing/2014/main" val="2827993170"/>
                        </a:ext>
                      </a:extLst>
                    </a:gridCol>
                    <a:gridCol w="1465000">
                      <a:extLst>
                        <a:ext uri="{9D8B030D-6E8A-4147-A177-3AD203B41FA5}">
                          <a16:colId xmlns:a16="http://schemas.microsoft.com/office/drawing/2014/main" val="3579449366"/>
                        </a:ext>
                      </a:extLst>
                    </a:gridCol>
                  </a:tblGrid>
                  <a:tr h="82893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开口方向</a:t>
                          </a:r>
                          <a:endParaRPr lang="en-US" altLang="zh-CN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对称轴</a:t>
                          </a: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sz="1600" dirty="0">
                              <a:sym typeface="+mn-lt"/>
                            </a:rPr>
                            <a:t>顶点坐标</a:t>
                          </a:r>
                          <a:endParaRPr lang="zh-CN" altLang="en-US" sz="16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044907997"/>
                      </a:ext>
                    </a:extLst>
                  </a:tr>
                  <a:tr h="80676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4"/>
                          <a:stretch>
                            <a:fillRect l="-341" t="-103008" r="-230034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2359005477"/>
                      </a:ext>
                    </a:extLst>
                  </a:tr>
                  <a:tr h="80676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21920" marR="121920" marT="60960" marB="60960" anchor="ctr">
                        <a:blipFill>
                          <a:blip r:embed="rId4"/>
                          <a:stretch>
                            <a:fillRect l="-341" t="-204545" r="-230034" b="-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altLang="en-US" sz="3200" dirty="0">
                            <a:latin typeface="+mn-lt"/>
                            <a:ea typeface="+mn-ea"/>
                            <a:cs typeface="+mn-ea"/>
                            <a:sym typeface="+mn-lt"/>
                          </a:endParaRPr>
                        </a:p>
                      </a:txBody>
                      <a:tcPr marL="121920" marR="121920" marT="60960" marB="60960" anchor="ctr"/>
                    </a:tc>
                    <a:extLst>
                      <a:ext uri="{0D108BD9-81ED-4DB2-BD59-A6C34878D82A}">
                        <a16:rowId xmlns:a16="http://schemas.microsoft.com/office/drawing/2014/main" val="4631932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0" name="文本框 59">
            <a:extLst>
              <a:ext uri="{FF2B5EF4-FFF2-40B4-BE49-F238E27FC236}">
                <a16:creationId xmlns:a16="http://schemas.microsoft.com/office/drawing/2014/main" id="{EBC55DDD-E6FE-4680-9CF5-9AB2701A5488}"/>
              </a:ext>
            </a:extLst>
          </p:cNvPr>
          <p:cNvSpPr txBox="1"/>
          <p:nvPr/>
        </p:nvSpPr>
        <p:spPr>
          <a:xfrm>
            <a:off x="2552477" y="3869275"/>
            <a:ext cx="1067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b="1" dirty="0">
                <a:cs typeface="+mn-ea"/>
                <a:sym typeface="+mn-lt"/>
              </a:rPr>
              <a:t>向下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41ABE2FE-9128-4258-8202-35DF6128506C}"/>
              </a:ext>
            </a:extLst>
          </p:cNvPr>
          <p:cNvSpPr txBox="1"/>
          <p:nvPr/>
        </p:nvSpPr>
        <p:spPr>
          <a:xfrm>
            <a:off x="3885012" y="3857162"/>
            <a:ext cx="979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000" b="1" dirty="0">
                <a:cs typeface="+mn-ea"/>
                <a:sym typeface="+mn-lt"/>
              </a:rPr>
              <a:t>x=-1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5BB3902A-2A71-4AE3-8082-75976E0A878E}"/>
              </a:ext>
            </a:extLst>
          </p:cNvPr>
          <p:cNvSpPr txBox="1"/>
          <p:nvPr/>
        </p:nvSpPr>
        <p:spPr>
          <a:xfrm>
            <a:off x="4989388" y="3880802"/>
            <a:ext cx="162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-1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637F45C1-F66E-42CE-99A3-C95A609994FF}"/>
              </a:ext>
            </a:extLst>
          </p:cNvPr>
          <p:cNvSpPr txBox="1"/>
          <p:nvPr/>
        </p:nvSpPr>
        <p:spPr>
          <a:xfrm>
            <a:off x="2533729" y="4755371"/>
            <a:ext cx="999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b="1" dirty="0">
                <a:cs typeface="+mn-ea"/>
                <a:sym typeface="+mn-lt"/>
              </a:rPr>
              <a:t>向下</a:t>
            </a: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3758686B-CF6E-44FF-BABA-E1EC46F37D25}"/>
              </a:ext>
            </a:extLst>
          </p:cNvPr>
          <p:cNvSpPr txBox="1"/>
          <p:nvPr/>
        </p:nvSpPr>
        <p:spPr>
          <a:xfrm>
            <a:off x="3874912" y="4710569"/>
            <a:ext cx="84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000" b="1" dirty="0">
                <a:cs typeface="+mn-ea"/>
                <a:sym typeface="+mn-lt"/>
              </a:rPr>
              <a:t>x=1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06C91B24-FA6F-4344-9F02-5D1FA274B40C}"/>
              </a:ext>
            </a:extLst>
          </p:cNvPr>
          <p:cNvSpPr txBox="1"/>
          <p:nvPr/>
        </p:nvSpPr>
        <p:spPr>
          <a:xfrm>
            <a:off x="5016115" y="4755371"/>
            <a:ext cx="1576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b="1" dirty="0">
                <a:cs typeface="+mn-ea"/>
                <a:sym typeface="+mn-lt"/>
              </a:rPr>
              <a:t>（</a:t>
            </a:r>
            <a:r>
              <a:rPr lang="en-US" altLang="zh-CN" sz="2000" b="1" dirty="0">
                <a:cs typeface="+mn-ea"/>
                <a:sym typeface="+mn-lt"/>
              </a:rPr>
              <a:t>1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r>
              <a:rPr lang="en-US" altLang="zh-CN" sz="2000" b="1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）</a:t>
            </a: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867A4A50-52D1-4E7E-AA72-947304E60FC2}"/>
              </a:ext>
            </a:extLst>
          </p:cNvPr>
          <p:cNvSpPr/>
          <p:nvPr/>
        </p:nvSpPr>
        <p:spPr>
          <a:xfrm>
            <a:off x="3061363" y="463460"/>
            <a:ext cx="7746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32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思考：抛物线</a:t>
            </a:r>
            <a:r>
              <a:rPr lang="en-US" altLang="zh-CN" sz="32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y = a(x-h)</a:t>
            </a:r>
            <a:r>
              <a:rPr lang="en-US" altLang="zh-CN" sz="3200" b="1" baseline="300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2</a:t>
            </a:r>
            <a:r>
              <a:rPr lang="zh-CN" altLang="en-US" sz="32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的顶点坐标是什么？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2713ADF4-8757-4EF7-9671-E064EF686125}"/>
                  </a:ext>
                </a:extLst>
              </p:cNvPr>
              <p:cNvSpPr/>
              <p:nvPr/>
            </p:nvSpPr>
            <p:spPr>
              <a:xfrm>
                <a:off x="9461941" y="5541934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7" dirty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7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7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7" i="1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7" i="1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7" i="1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667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zh-CN" altLang="en-US" sz="2667" dirty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zh-CN" altLang="en-US" sz="2667" dirty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FF00FF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2713ADF4-8757-4EF7-9671-E064EF6861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1941" y="5541934"/>
                <a:ext cx="2692211" cy="8603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矩形 74">
                <a:extLst>
                  <a:ext uri="{FF2B5EF4-FFF2-40B4-BE49-F238E27FC236}">
                    <a16:creationId xmlns:a16="http://schemas.microsoft.com/office/drawing/2014/main" id="{AD1B052A-FF8E-4E29-932B-11A19BE33AA9}"/>
                  </a:ext>
                </a:extLst>
              </p:cNvPr>
              <p:cNvSpPr/>
              <p:nvPr/>
            </p:nvSpPr>
            <p:spPr>
              <a:xfrm>
                <a:off x="6586659" y="5608243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7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7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7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zh-CN" altLang="en-US" sz="2667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E1F0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5" name="矩形 74">
                <a:extLst>
                  <a:ext uri="{FF2B5EF4-FFF2-40B4-BE49-F238E27FC236}">
                    <a16:creationId xmlns:a16="http://schemas.microsoft.com/office/drawing/2014/main" id="{AD1B052A-FF8E-4E29-932B-11A19BE33A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659" y="5608243"/>
                <a:ext cx="2692211" cy="8603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平面几何--抛物线1">
            <a:extLst>
              <a:ext uri="{FF2B5EF4-FFF2-40B4-BE49-F238E27FC236}">
                <a16:creationId xmlns:a16="http://schemas.microsoft.com/office/drawing/2014/main" id="{A01C3C76-023C-46FB-9663-FA65C7DA2EDC}"/>
              </a:ext>
            </a:extLst>
          </p:cNvPr>
          <p:cNvSpPr/>
          <p:nvPr/>
        </p:nvSpPr>
        <p:spPr>
          <a:xfrm rot="10800000">
            <a:off x="8225227" y="3155358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FF00F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7" name="平面几何--抛物线1">
            <a:extLst>
              <a:ext uri="{FF2B5EF4-FFF2-40B4-BE49-F238E27FC236}">
                <a16:creationId xmlns:a16="http://schemas.microsoft.com/office/drawing/2014/main" id="{B47FACE9-26BC-4408-8A1B-08DAB2FE3E18}"/>
              </a:ext>
            </a:extLst>
          </p:cNvPr>
          <p:cNvSpPr/>
          <p:nvPr/>
        </p:nvSpPr>
        <p:spPr>
          <a:xfrm rot="10800000">
            <a:off x="7244933" y="3153129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377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78" name="组合 77">
            <a:extLst>
              <a:ext uri="{FF2B5EF4-FFF2-40B4-BE49-F238E27FC236}">
                <a16:creationId xmlns:a16="http://schemas.microsoft.com/office/drawing/2014/main" id="{FA998865-6128-4B49-B01F-0DBD3704A2FE}"/>
              </a:ext>
            </a:extLst>
          </p:cNvPr>
          <p:cNvGrpSpPr/>
          <p:nvPr/>
        </p:nvGrpSpPr>
        <p:grpSpPr>
          <a:xfrm>
            <a:off x="7010653" y="2145130"/>
            <a:ext cx="4837006" cy="3980180"/>
            <a:chOff x="12927" y="4374"/>
            <a:chExt cx="5713" cy="4701"/>
          </a:xfrm>
        </p:grpSpPr>
        <p:grpSp>
          <p:nvGrpSpPr>
            <p:cNvPr id="79" name="Group 104">
              <a:extLst>
                <a:ext uri="{FF2B5EF4-FFF2-40B4-BE49-F238E27FC236}">
                  <a16:creationId xmlns:a16="http://schemas.microsoft.com/office/drawing/2014/main" id="{44242354-C4BA-4D1F-BB7F-E055E9587C0B}"/>
                </a:ext>
              </a:extLst>
            </p:cNvPr>
            <p:cNvGrpSpPr/>
            <p:nvPr/>
          </p:nvGrpSpPr>
          <p:grpSpPr>
            <a:xfrm>
              <a:off x="12927" y="4640"/>
              <a:ext cx="5468" cy="4435"/>
              <a:chOff x="46" y="0"/>
              <a:chExt cx="2187" cy="1774"/>
            </a:xfrm>
          </p:grpSpPr>
          <p:sp>
            <p:nvSpPr>
              <p:cNvPr id="83" name="d82Line 2">
                <a:extLst>
                  <a:ext uri="{FF2B5EF4-FFF2-40B4-BE49-F238E27FC236}">
                    <a16:creationId xmlns:a16="http://schemas.microsoft.com/office/drawing/2014/main" id="{F7ED1FF7-C7DF-482D-BF9C-BB7E8BD8E802}"/>
                  </a:ext>
                </a:extLst>
              </p:cNvPr>
              <p:cNvSpPr/>
              <p:nvPr/>
            </p:nvSpPr>
            <p:spPr>
              <a:xfrm rot="10800000">
                <a:off x="46" y="362"/>
                <a:ext cx="217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d82Line 3">
                <a:extLst>
                  <a:ext uri="{FF2B5EF4-FFF2-40B4-BE49-F238E27FC236}">
                    <a16:creationId xmlns:a16="http://schemas.microsoft.com/office/drawing/2014/main" id="{FA5D83A8-6F46-4D7F-99A1-5BED1C324247}"/>
                  </a:ext>
                </a:extLst>
              </p:cNvPr>
              <p:cNvSpPr/>
              <p:nvPr/>
            </p:nvSpPr>
            <p:spPr>
              <a:xfrm rot="-10800000" flipH="1" flipV="1">
                <a:off x="1170" y="0"/>
                <a:ext cx="10" cy="177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d82Line 4">
                <a:extLst>
                  <a:ext uri="{FF2B5EF4-FFF2-40B4-BE49-F238E27FC236}">
                    <a16:creationId xmlns:a16="http://schemas.microsoft.com/office/drawing/2014/main" id="{93CECD62-9688-4A70-B0E5-DB94BF7C8AEA}"/>
                  </a:ext>
                </a:extLst>
              </p:cNvPr>
              <p:cNvSpPr/>
              <p:nvPr/>
            </p:nvSpPr>
            <p:spPr>
              <a:xfrm rot="-10800000" flipV="1">
                <a:off x="94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d82Line 5">
                <a:extLst>
                  <a:ext uri="{FF2B5EF4-FFF2-40B4-BE49-F238E27FC236}">
                    <a16:creationId xmlns:a16="http://schemas.microsoft.com/office/drawing/2014/main" id="{444CBEC9-9C97-4232-85BE-B4B15877E41A}"/>
                  </a:ext>
                </a:extLst>
              </p:cNvPr>
              <p:cNvSpPr/>
              <p:nvPr/>
            </p:nvSpPr>
            <p:spPr>
              <a:xfrm rot="-10800000" flipV="1">
                <a:off x="71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7" name="d82Line 6">
                <a:extLst>
                  <a:ext uri="{FF2B5EF4-FFF2-40B4-BE49-F238E27FC236}">
                    <a16:creationId xmlns:a16="http://schemas.microsoft.com/office/drawing/2014/main" id="{8E758480-2662-4D4B-B864-15AF3D279382}"/>
                  </a:ext>
                </a:extLst>
              </p:cNvPr>
              <p:cNvSpPr/>
              <p:nvPr/>
            </p:nvSpPr>
            <p:spPr>
              <a:xfrm rot="-10800000" flipV="1">
                <a:off x="48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d82Line 7">
                <a:extLst>
                  <a:ext uri="{FF2B5EF4-FFF2-40B4-BE49-F238E27FC236}">
                    <a16:creationId xmlns:a16="http://schemas.microsoft.com/office/drawing/2014/main" id="{2BA27DC5-B77D-4A24-B3C2-C52F702944E7}"/>
                  </a:ext>
                </a:extLst>
              </p:cNvPr>
              <p:cNvSpPr/>
              <p:nvPr/>
            </p:nvSpPr>
            <p:spPr>
              <a:xfrm rot="-10800000" flipV="1">
                <a:off x="25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d82Line 10">
                <a:extLst>
                  <a:ext uri="{FF2B5EF4-FFF2-40B4-BE49-F238E27FC236}">
                    <a16:creationId xmlns:a16="http://schemas.microsoft.com/office/drawing/2014/main" id="{659E9BE8-8A2F-485B-BF8F-5A5A5BC67C8E}"/>
                  </a:ext>
                </a:extLst>
              </p:cNvPr>
              <p:cNvSpPr/>
              <p:nvPr/>
            </p:nvSpPr>
            <p:spPr>
              <a:xfrm rot="-10800000" flipV="1">
                <a:off x="140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d82Line 11">
                <a:extLst>
                  <a:ext uri="{FF2B5EF4-FFF2-40B4-BE49-F238E27FC236}">
                    <a16:creationId xmlns:a16="http://schemas.microsoft.com/office/drawing/2014/main" id="{2ABAC126-EA4A-456F-A995-650FF1ED37AF}"/>
                  </a:ext>
                </a:extLst>
              </p:cNvPr>
              <p:cNvSpPr/>
              <p:nvPr/>
            </p:nvSpPr>
            <p:spPr>
              <a:xfrm rot="-10800000" flipV="1">
                <a:off x="162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d82Line 12">
                <a:extLst>
                  <a:ext uri="{FF2B5EF4-FFF2-40B4-BE49-F238E27FC236}">
                    <a16:creationId xmlns:a16="http://schemas.microsoft.com/office/drawing/2014/main" id="{66E420C2-FCC6-4D8E-81A1-861C80EFFC7E}"/>
                  </a:ext>
                </a:extLst>
              </p:cNvPr>
              <p:cNvSpPr/>
              <p:nvPr/>
            </p:nvSpPr>
            <p:spPr>
              <a:xfrm rot="-10800000" flipV="1">
                <a:off x="185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2" name="d82Line 14">
                <a:extLst>
                  <a:ext uri="{FF2B5EF4-FFF2-40B4-BE49-F238E27FC236}">
                    <a16:creationId xmlns:a16="http://schemas.microsoft.com/office/drawing/2014/main" id="{F92D80EC-AC2B-44EB-AE5A-B754FDA311D8}"/>
                  </a:ext>
                </a:extLst>
              </p:cNvPr>
              <p:cNvSpPr/>
              <p:nvPr/>
            </p:nvSpPr>
            <p:spPr>
              <a:xfrm rot="-10800000" flipV="1">
                <a:off x="2087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3" name="d82Line 16">
                <a:extLst>
                  <a:ext uri="{FF2B5EF4-FFF2-40B4-BE49-F238E27FC236}">
                    <a16:creationId xmlns:a16="http://schemas.microsoft.com/office/drawing/2014/main" id="{8182D7F7-E7CD-4399-9332-8C8F7E8446E2}"/>
                  </a:ext>
                </a:extLst>
              </p:cNvPr>
              <p:cNvSpPr/>
              <p:nvPr/>
            </p:nvSpPr>
            <p:spPr>
              <a:xfrm rot="10800000">
                <a:off x="1180" y="1121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4" name="d82Line 17">
                <a:extLst>
                  <a:ext uri="{FF2B5EF4-FFF2-40B4-BE49-F238E27FC236}">
                    <a16:creationId xmlns:a16="http://schemas.microsoft.com/office/drawing/2014/main" id="{652A9459-A34A-4EBF-9628-513165EE6C3C}"/>
                  </a:ext>
                </a:extLst>
              </p:cNvPr>
              <p:cNvSpPr/>
              <p:nvPr/>
            </p:nvSpPr>
            <p:spPr>
              <a:xfrm rot="10800000">
                <a:off x="1180" y="130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5" name="d82Line 18">
                <a:extLst>
                  <a:ext uri="{FF2B5EF4-FFF2-40B4-BE49-F238E27FC236}">
                    <a16:creationId xmlns:a16="http://schemas.microsoft.com/office/drawing/2014/main" id="{70007303-5998-4407-88CD-CECE4226F6E5}"/>
                  </a:ext>
                </a:extLst>
              </p:cNvPr>
              <p:cNvSpPr/>
              <p:nvPr/>
            </p:nvSpPr>
            <p:spPr>
              <a:xfrm rot="10800000">
                <a:off x="1180" y="1490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d82Line 21">
                <a:extLst>
                  <a:ext uri="{FF2B5EF4-FFF2-40B4-BE49-F238E27FC236}">
                    <a16:creationId xmlns:a16="http://schemas.microsoft.com/office/drawing/2014/main" id="{28049756-8E4B-4FAE-9B1D-052A30FDA34F}"/>
                  </a:ext>
                </a:extLst>
              </p:cNvPr>
              <p:cNvSpPr/>
              <p:nvPr/>
            </p:nvSpPr>
            <p:spPr>
              <a:xfrm rot="10800000">
                <a:off x="1180" y="752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d82Line 22">
                <a:extLst>
                  <a:ext uri="{FF2B5EF4-FFF2-40B4-BE49-F238E27FC236}">
                    <a16:creationId xmlns:a16="http://schemas.microsoft.com/office/drawing/2014/main" id="{28C1C8DA-409C-47A1-9F92-753DDEDF952F}"/>
                  </a:ext>
                </a:extLst>
              </p:cNvPr>
              <p:cNvSpPr/>
              <p:nvPr/>
            </p:nvSpPr>
            <p:spPr>
              <a:xfrm rot="10800000">
                <a:off x="1180" y="567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d82Line 25">
                <a:extLst>
                  <a:ext uri="{FF2B5EF4-FFF2-40B4-BE49-F238E27FC236}">
                    <a16:creationId xmlns:a16="http://schemas.microsoft.com/office/drawing/2014/main" id="{DF32A570-A1A0-4977-B2F1-2B0EF4FA8D99}"/>
                  </a:ext>
                </a:extLst>
              </p:cNvPr>
              <p:cNvSpPr/>
              <p:nvPr/>
            </p:nvSpPr>
            <p:spPr>
              <a:xfrm rot="10800000">
                <a:off x="1180" y="93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Text Box 127">
                <a:extLst>
                  <a:ext uri="{FF2B5EF4-FFF2-40B4-BE49-F238E27FC236}">
                    <a16:creationId xmlns:a16="http://schemas.microsoft.com/office/drawing/2014/main" id="{3217450F-7BFA-4A68-B68A-F68575E94CE2}"/>
                  </a:ext>
                </a:extLst>
              </p:cNvPr>
              <p:cNvSpPr txBox="1"/>
              <p:nvPr/>
            </p:nvSpPr>
            <p:spPr>
              <a:xfrm>
                <a:off x="574" y="363"/>
                <a:ext cx="61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00" name="Text Box 128">
                <a:extLst>
                  <a:ext uri="{FF2B5EF4-FFF2-40B4-BE49-F238E27FC236}">
                    <a16:creationId xmlns:a16="http://schemas.microsoft.com/office/drawing/2014/main" id="{5128BB1B-C522-4E33-889F-00068C37E09D}"/>
                  </a:ext>
                </a:extLst>
              </p:cNvPr>
              <p:cNvSpPr txBox="1"/>
              <p:nvPr/>
            </p:nvSpPr>
            <p:spPr>
              <a:xfrm>
                <a:off x="1633" y="260"/>
                <a:ext cx="27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101" name="Text Box 129">
                <a:extLst>
                  <a:ext uri="{FF2B5EF4-FFF2-40B4-BE49-F238E27FC236}">
                    <a16:creationId xmlns:a16="http://schemas.microsoft.com/office/drawing/2014/main" id="{3BD7F684-147F-458E-BE8A-04D807A06435}"/>
                  </a:ext>
                </a:extLst>
              </p:cNvPr>
              <p:cNvSpPr txBox="1"/>
              <p:nvPr/>
            </p:nvSpPr>
            <p:spPr>
              <a:xfrm>
                <a:off x="939" y="614"/>
                <a:ext cx="428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02" name="Text Box 130">
                <a:extLst>
                  <a:ext uri="{FF2B5EF4-FFF2-40B4-BE49-F238E27FC236}">
                    <a16:creationId xmlns:a16="http://schemas.microsoft.com/office/drawing/2014/main" id="{F366703E-BAF2-4F54-B850-9B8675579F8F}"/>
                  </a:ext>
                </a:extLst>
              </p:cNvPr>
              <p:cNvSpPr txBox="1"/>
              <p:nvPr/>
            </p:nvSpPr>
            <p:spPr>
              <a:xfrm>
                <a:off x="950" y="953"/>
                <a:ext cx="416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103" name="Text Box 131">
                <a:extLst>
                  <a:ext uri="{FF2B5EF4-FFF2-40B4-BE49-F238E27FC236}">
                    <a16:creationId xmlns:a16="http://schemas.microsoft.com/office/drawing/2014/main" id="{01A02904-4B59-41C6-ADFF-1858D25E1AA6}"/>
                  </a:ext>
                </a:extLst>
              </p:cNvPr>
              <p:cNvSpPr txBox="1"/>
              <p:nvPr/>
            </p:nvSpPr>
            <p:spPr>
              <a:xfrm>
                <a:off x="939" y="1361"/>
                <a:ext cx="38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-6</a:t>
                </a:r>
              </a:p>
            </p:txBody>
          </p:sp>
          <p:sp>
            <p:nvSpPr>
              <p:cNvPr id="104" name="Text Box 132">
                <a:extLst>
                  <a:ext uri="{FF2B5EF4-FFF2-40B4-BE49-F238E27FC236}">
                    <a16:creationId xmlns:a16="http://schemas.microsoft.com/office/drawing/2014/main" id="{101B2DC3-0E93-40D5-974D-E3DA861771BF}"/>
                  </a:ext>
                </a:extLst>
              </p:cNvPr>
              <p:cNvSpPr txBox="1"/>
              <p:nvPr/>
            </p:nvSpPr>
            <p:spPr>
              <a:xfrm>
                <a:off x="1941" y="363"/>
                <a:ext cx="29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105" name="Text Box 133">
                <a:extLst>
                  <a:ext uri="{FF2B5EF4-FFF2-40B4-BE49-F238E27FC236}">
                    <a16:creationId xmlns:a16="http://schemas.microsoft.com/office/drawing/2014/main" id="{069F80EB-635D-4FE1-A481-44A85E503FAC}"/>
                  </a:ext>
                </a:extLst>
              </p:cNvPr>
              <p:cNvSpPr txBox="1"/>
              <p:nvPr/>
            </p:nvSpPr>
            <p:spPr>
              <a:xfrm>
                <a:off x="137" y="350"/>
                <a:ext cx="36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p:grpSp>
        <p:sp>
          <p:nvSpPr>
            <p:cNvPr id="80" name="文本框 79">
              <a:extLst>
                <a:ext uri="{FF2B5EF4-FFF2-40B4-BE49-F238E27FC236}">
                  <a16:creationId xmlns:a16="http://schemas.microsoft.com/office/drawing/2014/main" id="{147FC8B5-0ADF-4DD7-9988-3FE3DF90BD44}"/>
                </a:ext>
              </a:extLst>
            </p:cNvPr>
            <p:cNvSpPr txBox="1"/>
            <p:nvPr/>
          </p:nvSpPr>
          <p:spPr>
            <a:xfrm>
              <a:off x="15289" y="4374"/>
              <a:ext cx="718" cy="6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377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81" name="文本框 80">
              <a:extLst>
                <a:ext uri="{FF2B5EF4-FFF2-40B4-BE49-F238E27FC236}">
                  <a16:creationId xmlns:a16="http://schemas.microsoft.com/office/drawing/2014/main" id="{4EAEF742-CA38-472A-BDE9-2FB858DCCC79}"/>
                </a:ext>
              </a:extLst>
            </p:cNvPr>
            <p:cNvSpPr txBox="1"/>
            <p:nvPr/>
          </p:nvSpPr>
          <p:spPr>
            <a:xfrm>
              <a:off x="18153" y="5332"/>
              <a:ext cx="487" cy="69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377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82" name="Text Box 132">
              <a:extLst>
                <a:ext uri="{FF2B5EF4-FFF2-40B4-BE49-F238E27FC236}">
                  <a16:creationId xmlns:a16="http://schemas.microsoft.com/office/drawing/2014/main" id="{0095FC79-4284-471C-B988-79D3D2DDD3F2}"/>
                </a:ext>
              </a:extLst>
            </p:cNvPr>
            <p:cNvSpPr txBox="1"/>
            <p:nvPr/>
          </p:nvSpPr>
          <p:spPr>
            <a:xfrm>
              <a:off x="15620" y="5062"/>
              <a:ext cx="730" cy="4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i="1" dirty="0">
                  <a:solidFill>
                    <a:srgbClr val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cxnSp>
        <p:nvCxnSpPr>
          <p:cNvPr id="106" name="直接连接符 105">
            <a:extLst>
              <a:ext uri="{FF2B5EF4-FFF2-40B4-BE49-F238E27FC236}">
                <a16:creationId xmlns:a16="http://schemas.microsoft.com/office/drawing/2014/main" id="{73B20A8B-CF26-4E57-A8E4-CD5533D21F49}"/>
              </a:ext>
            </a:extLst>
          </p:cNvPr>
          <p:cNvCxnSpPr/>
          <p:nvPr/>
        </p:nvCxnSpPr>
        <p:spPr>
          <a:xfrm>
            <a:off x="8901009" y="1849329"/>
            <a:ext cx="0" cy="3641295"/>
          </a:xfrm>
          <a:prstGeom prst="line">
            <a:avLst/>
          </a:prstGeom>
          <a:ln w="2857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7" name="直接连接符 106">
            <a:extLst>
              <a:ext uri="{FF2B5EF4-FFF2-40B4-BE49-F238E27FC236}">
                <a16:creationId xmlns:a16="http://schemas.microsoft.com/office/drawing/2014/main" id="{9CF8A153-7625-47E6-B2F3-52A47BED0A82}"/>
              </a:ext>
            </a:extLst>
          </p:cNvPr>
          <p:cNvCxnSpPr/>
          <p:nvPr/>
        </p:nvCxnSpPr>
        <p:spPr>
          <a:xfrm>
            <a:off x="9904747" y="1875474"/>
            <a:ext cx="0" cy="3641295"/>
          </a:xfrm>
          <a:prstGeom prst="line">
            <a:avLst/>
          </a:prstGeom>
          <a:ln w="28575" cap="flat" cmpd="sng" algn="ctr">
            <a:solidFill>
              <a:srgbClr val="FF00FF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TextBox 6">
            <a:extLst>
              <a:ext uri="{FF2B5EF4-FFF2-40B4-BE49-F238E27FC236}">
                <a16:creationId xmlns:a16="http://schemas.microsoft.com/office/drawing/2014/main" id="{7661D92F-D6B0-4584-972E-397A84995797}"/>
              </a:ext>
            </a:extLst>
          </p:cNvPr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95645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9" grpId="0"/>
      <p:bldP spid="70" grpId="0"/>
      <p:bldP spid="71" grpId="0"/>
      <p:bldP spid="73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/>
              <p:nvPr/>
            </p:nvSpPr>
            <p:spPr>
              <a:xfrm>
                <a:off x="777997" y="1251757"/>
                <a:ext cx="11075268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抛物线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</m:t>
                            </m:r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与抛物线</a:t>
                </a:r>
                <a:r>
                  <a:rPr lang="en-US" altLang="zh-CN" sz="24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400" b="1" dirty="0">
                    <a:solidFill>
                      <a:schemeClr val="tx1"/>
                    </a:solidFill>
                    <a:cs typeface="+mn-ea"/>
                    <a:sym typeface="+mn-lt"/>
                  </a:rPr>
                  <a:t>有什么关系？</a:t>
                </a:r>
                <a:endParaRPr lang="zh-CN" altLang="en-US" sz="2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97" y="1251757"/>
                <a:ext cx="11075268" cy="624082"/>
              </a:xfrm>
              <a:prstGeom prst="rect">
                <a:avLst/>
              </a:prstGeom>
              <a:blipFill>
                <a:blip r:embed="rId3"/>
                <a:stretch>
                  <a:fillRect l="-881" b="-87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矩形 92">
            <a:extLst>
              <a:ext uri="{FF2B5EF4-FFF2-40B4-BE49-F238E27FC236}">
                <a16:creationId xmlns:a16="http://schemas.microsoft.com/office/drawing/2014/main" id="{457F664B-B284-40F6-888F-218DA2BC54CB}"/>
              </a:ext>
            </a:extLst>
          </p:cNvPr>
          <p:cNvSpPr/>
          <p:nvPr/>
        </p:nvSpPr>
        <p:spPr>
          <a:xfrm>
            <a:off x="3763954" y="6372037"/>
            <a:ext cx="7592165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2133" b="1" kern="1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矩形 95">
                <a:extLst>
                  <a:ext uri="{FF2B5EF4-FFF2-40B4-BE49-F238E27FC236}">
                    <a16:creationId xmlns:a16="http://schemas.microsoft.com/office/drawing/2014/main" id="{C7A82533-8876-4070-AB08-18B0FF2865C9}"/>
                  </a:ext>
                </a:extLst>
              </p:cNvPr>
              <p:cNvSpPr/>
              <p:nvPr/>
            </p:nvSpPr>
            <p:spPr>
              <a:xfrm>
                <a:off x="645011" y="5629107"/>
                <a:ext cx="2692211" cy="860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7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667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667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zh-CN" altLang="en-US" sz="2667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E1F0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6" name="矩形 95">
                <a:extLst>
                  <a:ext uri="{FF2B5EF4-FFF2-40B4-BE49-F238E27FC236}">
                    <a16:creationId xmlns:a16="http://schemas.microsoft.com/office/drawing/2014/main" id="{C7A82533-8876-4070-AB08-18B0FF2865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011" y="5629107"/>
                <a:ext cx="2692211" cy="8603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平面几何--抛物线1">
            <a:extLst>
              <a:ext uri="{FF2B5EF4-FFF2-40B4-BE49-F238E27FC236}">
                <a16:creationId xmlns:a16="http://schemas.microsoft.com/office/drawing/2014/main" id="{7B56F716-5CC9-446F-AF83-C6F40DCB9DF2}"/>
              </a:ext>
            </a:extLst>
          </p:cNvPr>
          <p:cNvSpPr/>
          <p:nvPr/>
        </p:nvSpPr>
        <p:spPr>
          <a:xfrm rot="10800000">
            <a:off x="1303285" y="3164826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377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98" name="组合 97">
            <a:extLst>
              <a:ext uri="{FF2B5EF4-FFF2-40B4-BE49-F238E27FC236}">
                <a16:creationId xmlns:a16="http://schemas.microsoft.com/office/drawing/2014/main" id="{E0310C25-9116-4414-8443-17B28D3A6858}"/>
              </a:ext>
            </a:extLst>
          </p:cNvPr>
          <p:cNvGrpSpPr/>
          <p:nvPr/>
        </p:nvGrpSpPr>
        <p:grpSpPr>
          <a:xfrm>
            <a:off x="1069005" y="2165994"/>
            <a:ext cx="4837006" cy="3980180"/>
            <a:chOff x="12927" y="4374"/>
            <a:chExt cx="5713" cy="4701"/>
          </a:xfrm>
        </p:grpSpPr>
        <p:grpSp>
          <p:nvGrpSpPr>
            <p:cNvPr id="99" name="Group 104">
              <a:extLst>
                <a:ext uri="{FF2B5EF4-FFF2-40B4-BE49-F238E27FC236}">
                  <a16:creationId xmlns:a16="http://schemas.microsoft.com/office/drawing/2014/main" id="{AE377F60-E2D1-4B1F-9D69-6ACFE5F21279}"/>
                </a:ext>
              </a:extLst>
            </p:cNvPr>
            <p:cNvGrpSpPr/>
            <p:nvPr/>
          </p:nvGrpSpPr>
          <p:grpSpPr>
            <a:xfrm>
              <a:off x="12927" y="4640"/>
              <a:ext cx="5468" cy="4435"/>
              <a:chOff x="46" y="0"/>
              <a:chExt cx="2187" cy="1774"/>
            </a:xfrm>
          </p:grpSpPr>
          <p:sp>
            <p:nvSpPr>
              <p:cNvPr id="103" name="d82Line 2">
                <a:extLst>
                  <a:ext uri="{FF2B5EF4-FFF2-40B4-BE49-F238E27FC236}">
                    <a16:creationId xmlns:a16="http://schemas.microsoft.com/office/drawing/2014/main" id="{EC1CFAAC-0D63-4ABF-8348-D4752C2452DC}"/>
                  </a:ext>
                </a:extLst>
              </p:cNvPr>
              <p:cNvSpPr/>
              <p:nvPr/>
            </p:nvSpPr>
            <p:spPr>
              <a:xfrm rot="10800000">
                <a:off x="46" y="362"/>
                <a:ext cx="217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d82Line 3">
                <a:extLst>
                  <a:ext uri="{FF2B5EF4-FFF2-40B4-BE49-F238E27FC236}">
                    <a16:creationId xmlns:a16="http://schemas.microsoft.com/office/drawing/2014/main" id="{3DA06013-2172-4DC7-95D1-378CE7830EA6}"/>
                  </a:ext>
                </a:extLst>
              </p:cNvPr>
              <p:cNvSpPr/>
              <p:nvPr/>
            </p:nvSpPr>
            <p:spPr>
              <a:xfrm rot="-10800000" flipH="1" flipV="1">
                <a:off x="1170" y="0"/>
                <a:ext cx="10" cy="177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d82Line 4">
                <a:extLst>
                  <a:ext uri="{FF2B5EF4-FFF2-40B4-BE49-F238E27FC236}">
                    <a16:creationId xmlns:a16="http://schemas.microsoft.com/office/drawing/2014/main" id="{9B52E848-2E11-49BC-8C18-C60D3AC5C90E}"/>
                  </a:ext>
                </a:extLst>
              </p:cNvPr>
              <p:cNvSpPr/>
              <p:nvPr/>
            </p:nvSpPr>
            <p:spPr>
              <a:xfrm rot="-10800000" flipV="1">
                <a:off x="94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d82Line 5">
                <a:extLst>
                  <a:ext uri="{FF2B5EF4-FFF2-40B4-BE49-F238E27FC236}">
                    <a16:creationId xmlns:a16="http://schemas.microsoft.com/office/drawing/2014/main" id="{8207BA12-F8B6-49B4-BA0A-0F645189E389}"/>
                  </a:ext>
                </a:extLst>
              </p:cNvPr>
              <p:cNvSpPr/>
              <p:nvPr/>
            </p:nvSpPr>
            <p:spPr>
              <a:xfrm rot="-10800000" flipV="1">
                <a:off x="71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d82Line 6">
                <a:extLst>
                  <a:ext uri="{FF2B5EF4-FFF2-40B4-BE49-F238E27FC236}">
                    <a16:creationId xmlns:a16="http://schemas.microsoft.com/office/drawing/2014/main" id="{99B547FA-50F6-456F-BEB3-F45E18932B4F}"/>
                  </a:ext>
                </a:extLst>
              </p:cNvPr>
              <p:cNvSpPr/>
              <p:nvPr/>
            </p:nvSpPr>
            <p:spPr>
              <a:xfrm rot="-10800000" flipV="1">
                <a:off x="48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d82Line 7">
                <a:extLst>
                  <a:ext uri="{FF2B5EF4-FFF2-40B4-BE49-F238E27FC236}">
                    <a16:creationId xmlns:a16="http://schemas.microsoft.com/office/drawing/2014/main" id="{69CC6490-484B-4926-B371-8B18280B4BC0}"/>
                  </a:ext>
                </a:extLst>
              </p:cNvPr>
              <p:cNvSpPr/>
              <p:nvPr/>
            </p:nvSpPr>
            <p:spPr>
              <a:xfrm rot="-10800000" flipV="1">
                <a:off x="25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d82Line 10">
                <a:extLst>
                  <a:ext uri="{FF2B5EF4-FFF2-40B4-BE49-F238E27FC236}">
                    <a16:creationId xmlns:a16="http://schemas.microsoft.com/office/drawing/2014/main" id="{1B549AB2-13F9-4F6F-8759-B0875AB92EA3}"/>
                  </a:ext>
                </a:extLst>
              </p:cNvPr>
              <p:cNvSpPr/>
              <p:nvPr/>
            </p:nvSpPr>
            <p:spPr>
              <a:xfrm rot="-10800000" flipV="1">
                <a:off x="140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d82Line 11">
                <a:extLst>
                  <a:ext uri="{FF2B5EF4-FFF2-40B4-BE49-F238E27FC236}">
                    <a16:creationId xmlns:a16="http://schemas.microsoft.com/office/drawing/2014/main" id="{98E56321-C742-4AA3-8737-4DF9E1542069}"/>
                  </a:ext>
                </a:extLst>
              </p:cNvPr>
              <p:cNvSpPr/>
              <p:nvPr/>
            </p:nvSpPr>
            <p:spPr>
              <a:xfrm rot="-10800000" flipV="1">
                <a:off x="162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d82Line 12">
                <a:extLst>
                  <a:ext uri="{FF2B5EF4-FFF2-40B4-BE49-F238E27FC236}">
                    <a16:creationId xmlns:a16="http://schemas.microsoft.com/office/drawing/2014/main" id="{A18D03EC-5172-408F-8B94-48F9BB3538B1}"/>
                  </a:ext>
                </a:extLst>
              </p:cNvPr>
              <p:cNvSpPr/>
              <p:nvPr/>
            </p:nvSpPr>
            <p:spPr>
              <a:xfrm rot="-10800000" flipV="1">
                <a:off x="185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d82Line 14">
                <a:extLst>
                  <a:ext uri="{FF2B5EF4-FFF2-40B4-BE49-F238E27FC236}">
                    <a16:creationId xmlns:a16="http://schemas.microsoft.com/office/drawing/2014/main" id="{2D4A19F5-6BDF-45F1-B932-4D27A6759DBE}"/>
                  </a:ext>
                </a:extLst>
              </p:cNvPr>
              <p:cNvSpPr/>
              <p:nvPr/>
            </p:nvSpPr>
            <p:spPr>
              <a:xfrm rot="-10800000" flipV="1">
                <a:off x="2087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d82Line 16">
                <a:extLst>
                  <a:ext uri="{FF2B5EF4-FFF2-40B4-BE49-F238E27FC236}">
                    <a16:creationId xmlns:a16="http://schemas.microsoft.com/office/drawing/2014/main" id="{B68A1A6C-CEDD-4247-A7A4-31D0C85F11F1}"/>
                  </a:ext>
                </a:extLst>
              </p:cNvPr>
              <p:cNvSpPr/>
              <p:nvPr/>
            </p:nvSpPr>
            <p:spPr>
              <a:xfrm rot="10800000">
                <a:off x="1180" y="1121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d82Line 17">
                <a:extLst>
                  <a:ext uri="{FF2B5EF4-FFF2-40B4-BE49-F238E27FC236}">
                    <a16:creationId xmlns:a16="http://schemas.microsoft.com/office/drawing/2014/main" id="{A547EF6C-FA8F-424D-9DEA-1C2CE45A0BDC}"/>
                  </a:ext>
                </a:extLst>
              </p:cNvPr>
              <p:cNvSpPr/>
              <p:nvPr/>
            </p:nvSpPr>
            <p:spPr>
              <a:xfrm rot="10800000">
                <a:off x="1180" y="130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d82Line 18">
                <a:extLst>
                  <a:ext uri="{FF2B5EF4-FFF2-40B4-BE49-F238E27FC236}">
                    <a16:creationId xmlns:a16="http://schemas.microsoft.com/office/drawing/2014/main" id="{7F028CEA-C430-4479-B85A-9C5DA9C32349}"/>
                  </a:ext>
                </a:extLst>
              </p:cNvPr>
              <p:cNvSpPr/>
              <p:nvPr/>
            </p:nvSpPr>
            <p:spPr>
              <a:xfrm rot="10800000">
                <a:off x="1180" y="1490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d82Line 21">
                <a:extLst>
                  <a:ext uri="{FF2B5EF4-FFF2-40B4-BE49-F238E27FC236}">
                    <a16:creationId xmlns:a16="http://schemas.microsoft.com/office/drawing/2014/main" id="{B3861085-6652-4238-B92F-04665CEC02D5}"/>
                  </a:ext>
                </a:extLst>
              </p:cNvPr>
              <p:cNvSpPr/>
              <p:nvPr/>
            </p:nvSpPr>
            <p:spPr>
              <a:xfrm rot="10800000">
                <a:off x="1180" y="752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d82Line 22">
                <a:extLst>
                  <a:ext uri="{FF2B5EF4-FFF2-40B4-BE49-F238E27FC236}">
                    <a16:creationId xmlns:a16="http://schemas.microsoft.com/office/drawing/2014/main" id="{4337E095-D8F9-4FD6-B952-20B85A0BAA2B}"/>
                  </a:ext>
                </a:extLst>
              </p:cNvPr>
              <p:cNvSpPr/>
              <p:nvPr/>
            </p:nvSpPr>
            <p:spPr>
              <a:xfrm rot="10800000">
                <a:off x="1180" y="567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d82Line 25">
                <a:extLst>
                  <a:ext uri="{FF2B5EF4-FFF2-40B4-BE49-F238E27FC236}">
                    <a16:creationId xmlns:a16="http://schemas.microsoft.com/office/drawing/2014/main" id="{6E0106ED-F630-434F-A765-97697BC860A0}"/>
                  </a:ext>
                </a:extLst>
              </p:cNvPr>
              <p:cNvSpPr/>
              <p:nvPr/>
            </p:nvSpPr>
            <p:spPr>
              <a:xfrm rot="10800000">
                <a:off x="1180" y="93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Text Box 127">
                <a:extLst>
                  <a:ext uri="{FF2B5EF4-FFF2-40B4-BE49-F238E27FC236}">
                    <a16:creationId xmlns:a16="http://schemas.microsoft.com/office/drawing/2014/main" id="{7B457BDE-C04A-4FB2-8325-7565B6E4246D}"/>
                  </a:ext>
                </a:extLst>
              </p:cNvPr>
              <p:cNvSpPr txBox="1"/>
              <p:nvPr/>
            </p:nvSpPr>
            <p:spPr>
              <a:xfrm>
                <a:off x="574" y="363"/>
                <a:ext cx="61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20" name="Text Box 128">
                <a:extLst>
                  <a:ext uri="{FF2B5EF4-FFF2-40B4-BE49-F238E27FC236}">
                    <a16:creationId xmlns:a16="http://schemas.microsoft.com/office/drawing/2014/main" id="{8376CC8C-F3A9-4F79-BDFC-B01C76AF4268}"/>
                  </a:ext>
                </a:extLst>
              </p:cNvPr>
              <p:cNvSpPr txBox="1"/>
              <p:nvPr/>
            </p:nvSpPr>
            <p:spPr>
              <a:xfrm>
                <a:off x="1538" y="330"/>
                <a:ext cx="27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121" name="Text Box 129">
                <a:extLst>
                  <a:ext uri="{FF2B5EF4-FFF2-40B4-BE49-F238E27FC236}">
                    <a16:creationId xmlns:a16="http://schemas.microsoft.com/office/drawing/2014/main" id="{66737D62-1FA5-4C4D-ABEB-7651EB7BD993}"/>
                  </a:ext>
                </a:extLst>
              </p:cNvPr>
              <p:cNvSpPr txBox="1"/>
              <p:nvPr/>
            </p:nvSpPr>
            <p:spPr>
              <a:xfrm>
                <a:off x="939" y="614"/>
                <a:ext cx="428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22" name="Text Box 130">
                <a:extLst>
                  <a:ext uri="{FF2B5EF4-FFF2-40B4-BE49-F238E27FC236}">
                    <a16:creationId xmlns:a16="http://schemas.microsoft.com/office/drawing/2014/main" id="{9CB89965-BF66-4F01-B994-094BD1D467AB}"/>
                  </a:ext>
                </a:extLst>
              </p:cNvPr>
              <p:cNvSpPr txBox="1"/>
              <p:nvPr/>
            </p:nvSpPr>
            <p:spPr>
              <a:xfrm>
                <a:off x="950" y="953"/>
                <a:ext cx="416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123" name="Text Box 131">
                <a:extLst>
                  <a:ext uri="{FF2B5EF4-FFF2-40B4-BE49-F238E27FC236}">
                    <a16:creationId xmlns:a16="http://schemas.microsoft.com/office/drawing/2014/main" id="{B05FB33D-9F6B-42B5-80B4-B1C28D7331BD}"/>
                  </a:ext>
                </a:extLst>
              </p:cNvPr>
              <p:cNvSpPr txBox="1"/>
              <p:nvPr/>
            </p:nvSpPr>
            <p:spPr>
              <a:xfrm>
                <a:off x="939" y="1361"/>
                <a:ext cx="38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-6</a:t>
                </a:r>
              </a:p>
            </p:txBody>
          </p:sp>
          <p:sp>
            <p:nvSpPr>
              <p:cNvPr id="124" name="Text Box 132">
                <a:extLst>
                  <a:ext uri="{FF2B5EF4-FFF2-40B4-BE49-F238E27FC236}">
                    <a16:creationId xmlns:a16="http://schemas.microsoft.com/office/drawing/2014/main" id="{25369702-2570-44A6-A01E-148E78DAC843}"/>
                  </a:ext>
                </a:extLst>
              </p:cNvPr>
              <p:cNvSpPr txBox="1"/>
              <p:nvPr/>
            </p:nvSpPr>
            <p:spPr>
              <a:xfrm>
                <a:off x="1941" y="363"/>
                <a:ext cx="29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125" name="Text Box 133">
                <a:extLst>
                  <a:ext uri="{FF2B5EF4-FFF2-40B4-BE49-F238E27FC236}">
                    <a16:creationId xmlns:a16="http://schemas.microsoft.com/office/drawing/2014/main" id="{E4E52AF6-646A-482B-BB98-EC532FD57D83}"/>
                  </a:ext>
                </a:extLst>
              </p:cNvPr>
              <p:cNvSpPr txBox="1"/>
              <p:nvPr/>
            </p:nvSpPr>
            <p:spPr>
              <a:xfrm>
                <a:off x="137" y="350"/>
                <a:ext cx="36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p:grpSp>
        <p:sp>
          <p:nvSpPr>
            <p:cNvPr id="100" name="文本框 99">
              <a:extLst>
                <a:ext uri="{FF2B5EF4-FFF2-40B4-BE49-F238E27FC236}">
                  <a16:creationId xmlns:a16="http://schemas.microsoft.com/office/drawing/2014/main" id="{03C0892D-8786-4891-979B-055965C1FAA0}"/>
                </a:ext>
              </a:extLst>
            </p:cNvPr>
            <p:cNvSpPr txBox="1"/>
            <p:nvPr/>
          </p:nvSpPr>
          <p:spPr>
            <a:xfrm>
              <a:off x="15289" y="4374"/>
              <a:ext cx="718" cy="6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377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101" name="文本框 100">
              <a:extLst>
                <a:ext uri="{FF2B5EF4-FFF2-40B4-BE49-F238E27FC236}">
                  <a16:creationId xmlns:a16="http://schemas.microsoft.com/office/drawing/2014/main" id="{87BF2ECD-9ECA-4B79-A6F5-261B9C3465A9}"/>
                </a:ext>
              </a:extLst>
            </p:cNvPr>
            <p:cNvSpPr txBox="1"/>
            <p:nvPr/>
          </p:nvSpPr>
          <p:spPr>
            <a:xfrm>
              <a:off x="18153" y="5332"/>
              <a:ext cx="487" cy="69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377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102" name="Text Box 132">
              <a:extLst>
                <a:ext uri="{FF2B5EF4-FFF2-40B4-BE49-F238E27FC236}">
                  <a16:creationId xmlns:a16="http://schemas.microsoft.com/office/drawing/2014/main" id="{726229E5-9C01-48E1-A73A-9496FA63006E}"/>
                </a:ext>
              </a:extLst>
            </p:cNvPr>
            <p:cNvSpPr txBox="1"/>
            <p:nvPr/>
          </p:nvSpPr>
          <p:spPr>
            <a:xfrm>
              <a:off x="15620" y="5062"/>
              <a:ext cx="730" cy="4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i="1" dirty="0">
                  <a:solidFill>
                    <a:srgbClr val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sp>
        <p:nvSpPr>
          <p:cNvPr id="127" name="平面几何--抛物线1">
            <a:extLst>
              <a:ext uri="{FF2B5EF4-FFF2-40B4-BE49-F238E27FC236}">
                <a16:creationId xmlns:a16="http://schemas.microsoft.com/office/drawing/2014/main" id="{9012C14B-4580-4821-854F-8AF9A21B5B2F}"/>
              </a:ext>
            </a:extLst>
          </p:cNvPr>
          <p:cNvSpPr/>
          <p:nvPr/>
        </p:nvSpPr>
        <p:spPr>
          <a:xfrm rot="10800000">
            <a:off x="1789312" y="3177062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377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D261775D-8F4E-4122-BBE0-7C5274F04295}"/>
                  </a:ext>
                </a:extLst>
              </p:cNvPr>
              <p:cNvSpPr/>
              <p:nvPr/>
            </p:nvSpPr>
            <p:spPr>
              <a:xfrm>
                <a:off x="4935938" y="5439446"/>
                <a:ext cx="1844864" cy="801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32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32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32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3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32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3200" baseline="30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endParaRPr lang="zh-CN" altLang="en-US" sz="2667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D261775D-8F4E-4122-BBE0-7C5274F042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938" y="5439446"/>
                <a:ext cx="1844864" cy="801310"/>
              </a:xfrm>
              <a:prstGeom prst="rect">
                <a:avLst/>
              </a:prstGeom>
              <a:blipFill>
                <a:blip r:embed="rId5"/>
                <a:stretch>
                  <a:fillRect l="-8609" b="-98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EB7F6CE0-E21C-4187-B8E0-1C1A10A3C703}"/>
                  </a:ext>
                </a:extLst>
              </p:cNvPr>
              <p:cNvSpPr/>
              <p:nvPr/>
            </p:nvSpPr>
            <p:spPr>
              <a:xfrm>
                <a:off x="8692687" y="2487963"/>
                <a:ext cx="1343638" cy="62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24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4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endParaRPr lang="zh-CN" altLang="en-US" sz="21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EB7F6CE0-E21C-4187-B8E0-1C1A10A3C7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2687" y="2487963"/>
                <a:ext cx="1343638" cy="624082"/>
              </a:xfrm>
              <a:prstGeom prst="rect">
                <a:avLst/>
              </a:prstGeom>
              <a:blipFill>
                <a:blip r:embed="rId6"/>
                <a:stretch>
                  <a:fillRect l="-7273" r="-909" b="-77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7B1246F6-4664-4619-8676-6B9CC3EA95F0}"/>
                  </a:ext>
                </a:extLst>
              </p:cNvPr>
              <p:cNvSpPr/>
              <p:nvPr/>
            </p:nvSpPr>
            <p:spPr>
              <a:xfrm>
                <a:off x="6096001" y="4007993"/>
                <a:ext cx="243912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zh-CN" altLang="en-US" sz="2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+</m:t>
                              </m:r>
                              <m: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1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7B1246F6-4664-4619-8676-6B9CC3EA95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4007993"/>
                <a:ext cx="2439129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5CDA3FD-633A-44E9-89D9-1DF1B5CFE5CD}"/>
                  </a:ext>
                </a:extLst>
              </p:cNvPr>
              <p:cNvSpPr/>
              <p:nvPr/>
            </p:nvSpPr>
            <p:spPr>
              <a:xfrm>
                <a:off x="9679518" y="3989653"/>
                <a:ext cx="243912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4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=−</m:t>
                      </m:r>
                      <m:f>
                        <m:f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4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a:rPr lang="zh-CN" altLang="en-US" sz="2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zh-CN" altLang="en-US" sz="2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133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E5CDA3FD-633A-44E9-89D9-1DF1B5CFE5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9518" y="3989653"/>
                <a:ext cx="2439129" cy="7838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5E9C4600-4826-41CD-98CE-213B95C27ED6}"/>
              </a:ext>
            </a:extLst>
          </p:cNvPr>
          <p:cNvCxnSpPr>
            <a:cxnSpLocks/>
          </p:cNvCxnSpPr>
          <p:nvPr/>
        </p:nvCxnSpPr>
        <p:spPr>
          <a:xfrm flipH="1">
            <a:off x="7488254" y="3114245"/>
            <a:ext cx="958849" cy="10198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8" name="直接箭头连接符 127">
            <a:extLst>
              <a:ext uri="{FF2B5EF4-FFF2-40B4-BE49-F238E27FC236}">
                <a16:creationId xmlns:a16="http://schemas.microsoft.com/office/drawing/2014/main" id="{0BB5DEB5-B7EF-428A-B270-49BD593E713C}"/>
              </a:ext>
            </a:extLst>
          </p:cNvPr>
          <p:cNvCxnSpPr>
            <a:cxnSpLocks/>
          </p:cNvCxnSpPr>
          <p:nvPr/>
        </p:nvCxnSpPr>
        <p:spPr>
          <a:xfrm>
            <a:off x="9930970" y="3133533"/>
            <a:ext cx="933693" cy="10005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9" name="直接箭头连接符 128">
            <a:extLst>
              <a:ext uri="{FF2B5EF4-FFF2-40B4-BE49-F238E27FC236}">
                <a16:creationId xmlns:a16="http://schemas.microsoft.com/office/drawing/2014/main" id="{7D148DD1-2AE5-4CFF-8F67-B79597675C40}"/>
              </a:ext>
            </a:extLst>
          </p:cNvPr>
          <p:cNvCxnSpPr>
            <a:cxnSpLocks/>
          </p:cNvCxnSpPr>
          <p:nvPr/>
        </p:nvCxnSpPr>
        <p:spPr>
          <a:xfrm flipV="1">
            <a:off x="8067230" y="4804235"/>
            <a:ext cx="1863740" cy="183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1" name="文本框 130">
            <a:extLst>
              <a:ext uri="{FF2B5EF4-FFF2-40B4-BE49-F238E27FC236}">
                <a16:creationId xmlns:a16="http://schemas.microsoft.com/office/drawing/2014/main" id="{3FCE1A79-AC1C-4D74-94DE-7E6015AC3C4E}"/>
              </a:ext>
            </a:extLst>
          </p:cNvPr>
          <p:cNvSpPr txBox="1"/>
          <p:nvPr/>
        </p:nvSpPr>
        <p:spPr>
          <a:xfrm>
            <a:off x="6599864" y="2843917"/>
            <a:ext cx="1529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cs typeface="+mn-ea"/>
                <a:sym typeface="+mn-lt"/>
              </a:rPr>
              <a:t>向左平移一个单位</a:t>
            </a:r>
          </a:p>
        </p:txBody>
      </p:sp>
      <p:sp>
        <p:nvSpPr>
          <p:cNvPr id="132" name="文本框 131">
            <a:extLst>
              <a:ext uri="{FF2B5EF4-FFF2-40B4-BE49-F238E27FC236}">
                <a16:creationId xmlns:a16="http://schemas.microsoft.com/office/drawing/2014/main" id="{EFFE52DD-5D50-415B-BDD3-AC8C8D1F9FD4}"/>
              </a:ext>
            </a:extLst>
          </p:cNvPr>
          <p:cNvSpPr txBox="1"/>
          <p:nvPr/>
        </p:nvSpPr>
        <p:spPr>
          <a:xfrm>
            <a:off x="10323844" y="2762391"/>
            <a:ext cx="1529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cs typeface="+mn-ea"/>
                <a:sym typeface="+mn-lt"/>
              </a:rPr>
              <a:t>向右平移一个单位</a:t>
            </a:r>
          </a:p>
        </p:txBody>
      </p:sp>
      <p:sp>
        <p:nvSpPr>
          <p:cNvPr id="133" name="文本框 132">
            <a:extLst>
              <a:ext uri="{FF2B5EF4-FFF2-40B4-BE49-F238E27FC236}">
                <a16:creationId xmlns:a16="http://schemas.microsoft.com/office/drawing/2014/main" id="{D01619A7-B9B9-448A-8702-FD598E26C513}"/>
              </a:ext>
            </a:extLst>
          </p:cNvPr>
          <p:cNvSpPr txBox="1"/>
          <p:nvPr/>
        </p:nvSpPr>
        <p:spPr>
          <a:xfrm>
            <a:off x="7819387" y="4948670"/>
            <a:ext cx="371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cs typeface="+mn-ea"/>
                <a:sym typeface="+mn-lt"/>
              </a:rPr>
              <a:t>向右平移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个单位</a:t>
            </a:r>
          </a:p>
        </p:txBody>
      </p:sp>
      <p:sp>
        <p:nvSpPr>
          <p:cNvPr id="48" name="TextBox 6">
            <a:extLst>
              <a:ext uri="{FF2B5EF4-FFF2-40B4-BE49-F238E27FC236}">
                <a16:creationId xmlns:a16="http://schemas.microsoft.com/office/drawing/2014/main" id="{A06FF4DD-7C84-421D-8E6D-8897E88A3911}"/>
              </a:ext>
            </a:extLst>
          </p:cNvPr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7676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0408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7" grpId="0"/>
      <p:bldP spid="9" grpId="0"/>
      <p:bldP spid="10" grpId="0"/>
      <p:bldP spid="131" grpId="0"/>
      <p:bldP spid="132" grpId="0"/>
      <p:bldP spid="1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17683D53-55F2-4067-9003-2C17BDC68DAB}"/>
              </a:ext>
            </a:extLst>
          </p:cNvPr>
          <p:cNvSpPr txBox="1"/>
          <p:nvPr/>
        </p:nvSpPr>
        <p:spPr>
          <a:xfrm>
            <a:off x="878637" y="1364526"/>
            <a:ext cx="1035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cs typeface="+mn-ea"/>
                <a:sym typeface="+mn-lt"/>
              </a:rPr>
              <a:t>抛物线</a:t>
            </a:r>
            <a:r>
              <a:rPr lang="en-US" altLang="zh-CN" sz="2400" b="1" dirty="0">
                <a:cs typeface="+mn-ea"/>
                <a:sym typeface="+mn-lt"/>
              </a:rPr>
              <a:t>y = a(x-h)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zh-CN" altLang="en-US" sz="2400" b="1" dirty="0">
                <a:cs typeface="+mn-ea"/>
                <a:sym typeface="+mn-lt"/>
              </a:rPr>
              <a:t>与抛物线</a:t>
            </a:r>
            <a:r>
              <a:rPr lang="en-US" altLang="zh-CN" sz="2400" b="1" i="1" dirty="0">
                <a:cs typeface="+mn-ea"/>
                <a:sym typeface="+mn-lt"/>
              </a:rPr>
              <a:t>y</a:t>
            </a:r>
            <a:r>
              <a:rPr lang="en-US" altLang="zh-CN" sz="2400" b="1" dirty="0">
                <a:cs typeface="+mn-ea"/>
                <a:sym typeface="+mn-lt"/>
              </a:rPr>
              <a:t>=a</a:t>
            </a:r>
            <a:r>
              <a:rPr lang="en-US" altLang="zh-CN" sz="2400" b="1" i="1" dirty="0">
                <a:cs typeface="+mn-ea"/>
                <a:sym typeface="+mn-lt"/>
              </a:rPr>
              <a:t>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 </a:t>
            </a:r>
            <a:r>
              <a:rPr lang="zh-CN" altLang="en-US" sz="2400" b="1" dirty="0">
                <a:cs typeface="+mn-ea"/>
                <a:sym typeface="+mn-lt"/>
              </a:rPr>
              <a:t>有什么关系？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A634391-CDAB-4375-9F88-E6063B70D2A5}"/>
              </a:ext>
            </a:extLst>
          </p:cNvPr>
          <p:cNvSpPr/>
          <p:nvPr/>
        </p:nvSpPr>
        <p:spPr>
          <a:xfrm>
            <a:off x="6426441" y="2394445"/>
            <a:ext cx="5282472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zh-CN" altLang="en-US" sz="2400" b="1" kern="100" dirty="0">
                <a:cs typeface="+mn-ea"/>
                <a:sym typeface="+mn-lt"/>
              </a:rPr>
              <a:t>若</a:t>
            </a:r>
            <a:r>
              <a:rPr lang="en-US" altLang="zh-CN" sz="2400" b="1" kern="100" dirty="0">
                <a:cs typeface="+mn-ea"/>
                <a:sym typeface="+mn-lt"/>
              </a:rPr>
              <a:t>h&gt;0</a:t>
            </a:r>
            <a:r>
              <a:rPr lang="zh-CN" altLang="en-US" sz="2400" b="1" kern="100" dirty="0">
                <a:cs typeface="+mn-ea"/>
                <a:sym typeface="+mn-lt"/>
              </a:rPr>
              <a:t>，抛物线</a:t>
            </a:r>
            <a:r>
              <a:rPr lang="en-US" altLang="zh-CN" sz="2400" b="1" kern="100" dirty="0">
                <a:cs typeface="+mn-ea"/>
                <a:sym typeface="+mn-lt"/>
              </a:rPr>
              <a:t>y=ax</a:t>
            </a:r>
            <a:r>
              <a:rPr lang="en-US" altLang="zh-CN" sz="2400" b="1" kern="100" baseline="30000" dirty="0">
                <a:cs typeface="+mn-ea"/>
                <a:sym typeface="+mn-lt"/>
              </a:rPr>
              <a:t>2</a:t>
            </a:r>
            <a:r>
              <a:rPr lang="zh-CN" altLang="en-US" sz="2400" b="1" kern="100" dirty="0">
                <a:cs typeface="+mn-ea"/>
                <a:sym typeface="+mn-lt"/>
              </a:rPr>
              <a:t>向右</a:t>
            </a:r>
            <a:r>
              <a:rPr lang="zh-CN" altLang="zh-CN" sz="2400" b="1" kern="100" dirty="0">
                <a:cs typeface="+mn-ea"/>
                <a:sym typeface="+mn-lt"/>
              </a:rPr>
              <a:t>平移</a:t>
            </a:r>
            <a:r>
              <a:rPr lang="en-US" altLang="zh-CN" sz="2400" b="1" kern="100" dirty="0">
                <a:cs typeface="+mn-ea"/>
                <a:sym typeface="+mn-lt"/>
              </a:rPr>
              <a:t>h</a:t>
            </a:r>
            <a:r>
              <a:rPr lang="zh-CN" altLang="en-US" sz="2400" b="1" kern="100" dirty="0">
                <a:cs typeface="+mn-ea"/>
                <a:sym typeface="+mn-lt"/>
              </a:rPr>
              <a:t>个</a:t>
            </a:r>
            <a:r>
              <a:rPr lang="zh-CN" altLang="zh-CN" sz="2400" b="1" kern="100" dirty="0">
                <a:cs typeface="+mn-ea"/>
                <a:sym typeface="+mn-lt"/>
              </a:rPr>
              <a:t>单位就得到抛物线</a:t>
            </a:r>
            <a:r>
              <a:rPr lang="en-US" altLang="zh-CN" sz="2400" b="1" dirty="0">
                <a:cs typeface="+mn-ea"/>
                <a:sym typeface="+mn-lt"/>
              </a:rPr>
              <a:t>y = a(x-h)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93" name="矩形 92">
            <a:extLst>
              <a:ext uri="{FF2B5EF4-FFF2-40B4-BE49-F238E27FC236}">
                <a16:creationId xmlns:a16="http://schemas.microsoft.com/office/drawing/2014/main" id="{457F664B-B284-40F6-888F-218DA2BC54CB}"/>
              </a:ext>
            </a:extLst>
          </p:cNvPr>
          <p:cNvSpPr/>
          <p:nvPr/>
        </p:nvSpPr>
        <p:spPr>
          <a:xfrm>
            <a:off x="3763954" y="6372037"/>
            <a:ext cx="7592165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en-US" altLang="zh-CN" sz="2133" b="1" kern="1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id="{7A73E921-7BE9-40B5-BD02-C68A39A0FF3B}"/>
              </a:ext>
            </a:extLst>
          </p:cNvPr>
          <p:cNvSpPr/>
          <p:nvPr/>
        </p:nvSpPr>
        <p:spPr>
          <a:xfrm>
            <a:off x="6351772" y="3863840"/>
            <a:ext cx="5423685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>
              <a:lnSpc>
                <a:spcPct val="150000"/>
              </a:lnSpc>
            </a:pPr>
            <a:r>
              <a:rPr lang="zh-CN" altLang="en-US" sz="2400" b="1" kern="100" dirty="0">
                <a:cs typeface="+mn-ea"/>
                <a:sym typeface="+mn-lt"/>
              </a:rPr>
              <a:t>若</a:t>
            </a:r>
            <a:r>
              <a:rPr lang="en-US" altLang="zh-CN" sz="2400" b="1" kern="100" dirty="0">
                <a:cs typeface="+mn-ea"/>
                <a:sym typeface="+mn-lt"/>
              </a:rPr>
              <a:t>h&lt;0</a:t>
            </a:r>
            <a:r>
              <a:rPr lang="zh-CN" altLang="en-US" sz="2400" b="1" kern="100" dirty="0">
                <a:cs typeface="+mn-ea"/>
                <a:sym typeface="+mn-lt"/>
              </a:rPr>
              <a:t>，</a:t>
            </a:r>
            <a:r>
              <a:rPr lang="en-US" altLang="zh-CN" sz="2400" b="1" kern="100" dirty="0">
                <a:cs typeface="+mn-ea"/>
                <a:sym typeface="+mn-lt"/>
              </a:rPr>
              <a:t>,</a:t>
            </a:r>
            <a:r>
              <a:rPr lang="zh-CN" altLang="en-US" sz="2400" b="1" kern="100" dirty="0">
                <a:cs typeface="+mn-ea"/>
                <a:sym typeface="+mn-lt"/>
              </a:rPr>
              <a:t>抛物线</a:t>
            </a:r>
            <a:r>
              <a:rPr lang="en-US" altLang="zh-CN" sz="2400" b="1" kern="100" dirty="0">
                <a:cs typeface="+mn-ea"/>
                <a:sym typeface="+mn-lt"/>
              </a:rPr>
              <a:t>y=ax</a:t>
            </a:r>
            <a:r>
              <a:rPr lang="en-US" altLang="zh-CN" sz="2400" b="1" kern="100" baseline="30000" dirty="0">
                <a:cs typeface="+mn-ea"/>
                <a:sym typeface="+mn-lt"/>
              </a:rPr>
              <a:t>2</a:t>
            </a:r>
            <a:r>
              <a:rPr lang="zh-CN" altLang="en-US" sz="2400" b="1" kern="100" dirty="0">
                <a:cs typeface="+mn-ea"/>
                <a:sym typeface="+mn-lt"/>
              </a:rPr>
              <a:t>向左</a:t>
            </a:r>
            <a:r>
              <a:rPr lang="zh-CN" altLang="zh-CN" sz="2400" b="1" kern="100" dirty="0">
                <a:cs typeface="+mn-ea"/>
                <a:sym typeface="+mn-lt"/>
              </a:rPr>
              <a:t>平移</a:t>
            </a:r>
            <a:endParaRPr lang="en-US" altLang="zh-CN" sz="2400" b="1" kern="100" dirty="0"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400" b="1" kern="100" dirty="0">
                <a:cs typeface="+mn-ea"/>
                <a:sym typeface="+mn-lt"/>
              </a:rPr>
              <a:t>|h|</a:t>
            </a:r>
            <a:r>
              <a:rPr lang="zh-CN" altLang="en-US" sz="2400" b="1" kern="100" dirty="0">
                <a:cs typeface="+mn-ea"/>
                <a:sym typeface="+mn-lt"/>
              </a:rPr>
              <a:t>个</a:t>
            </a:r>
            <a:r>
              <a:rPr lang="zh-CN" altLang="zh-CN" sz="2400" b="1" kern="100" dirty="0">
                <a:cs typeface="+mn-ea"/>
                <a:sym typeface="+mn-lt"/>
              </a:rPr>
              <a:t>单位就得到抛物线</a:t>
            </a:r>
            <a:endParaRPr lang="en-US" altLang="zh-CN" sz="2400" b="1" kern="100" dirty="0"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y = a(x+|h|)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92" name="平面几何--抛物线1">
            <a:extLst>
              <a:ext uri="{FF2B5EF4-FFF2-40B4-BE49-F238E27FC236}">
                <a16:creationId xmlns:a16="http://schemas.microsoft.com/office/drawing/2014/main" id="{7767AC7E-4579-40BE-BF23-6D9619ABB792}"/>
              </a:ext>
            </a:extLst>
          </p:cNvPr>
          <p:cNvSpPr/>
          <p:nvPr/>
        </p:nvSpPr>
        <p:spPr>
          <a:xfrm rot="10800000">
            <a:off x="2625725" y="3224617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377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p:grpSp>
        <p:nvGrpSpPr>
          <p:cNvPr id="95" name="组合 94">
            <a:extLst>
              <a:ext uri="{FF2B5EF4-FFF2-40B4-BE49-F238E27FC236}">
                <a16:creationId xmlns:a16="http://schemas.microsoft.com/office/drawing/2014/main" id="{3BA71D73-2676-4FCF-A865-14D4C2C54AFF}"/>
              </a:ext>
            </a:extLst>
          </p:cNvPr>
          <p:cNvGrpSpPr/>
          <p:nvPr/>
        </p:nvGrpSpPr>
        <p:grpSpPr>
          <a:xfrm>
            <a:off x="1035764" y="2215642"/>
            <a:ext cx="4837006" cy="3980180"/>
            <a:chOff x="12927" y="4374"/>
            <a:chExt cx="5713" cy="4701"/>
          </a:xfrm>
        </p:grpSpPr>
        <p:grpSp>
          <p:nvGrpSpPr>
            <p:cNvPr id="96" name="Group 104">
              <a:extLst>
                <a:ext uri="{FF2B5EF4-FFF2-40B4-BE49-F238E27FC236}">
                  <a16:creationId xmlns:a16="http://schemas.microsoft.com/office/drawing/2014/main" id="{3FBA9755-CEE1-4918-A5BC-AC92ECBA2C2C}"/>
                </a:ext>
              </a:extLst>
            </p:cNvPr>
            <p:cNvGrpSpPr/>
            <p:nvPr/>
          </p:nvGrpSpPr>
          <p:grpSpPr>
            <a:xfrm>
              <a:off x="12927" y="4640"/>
              <a:ext cx="5468" cy="4435"/>
              <a:chOff x="46" y="0"/>
              <a:chExt cx="2187" cy="1774"/>
            </a:xfrm>
          </p:grpSpPr>
          <p:sp>
            <p:nvSpPr>
              <p:cNvPr id="100" name="d82Line 2">
                <a:extLst>
                  <a:ext uri="{FF2B5EF4-FFF2-40B4-BE49-F238E27FC236}">
                    <a16:creationId xmlns:a16="http://schemas.microsoft.com/office/drawing/2014/main" id="{659A9490-EE2D-46B1-83B7-2DA48B04595B}"/>
                  </a:ext>
                </a:extLst>
              </p:cNvPr>
              <p:cNvSpPr/>
              <p:nvPr/>
            </p:nvSpPr>
            <p:spPr>
              <a:xfrm rot="10800000">
                <a:off x="46" y="362"/>
                <a:ext cx="217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d82Line 3">
                <a:extLst>
                  <a:ext uri="{FF2B5EF4-FFF2-40B4-BE49-F238E27FC236}">
                    <a16:creationId xmlns:a16="http://schemas.microsoft.com/office/drawing/2014/main" id="{7DB7D0E3-77E7-44A0-9335-D81702C0BE51}"/>
                  </a:ext>
                </a:extLst>
              </p:cNvPr>
              <p:cNvSpPr/>
              <p:nvPr/>
            </p:nvSpPr>
            <p:spPr>
              <a:xfrm rot="-10800000" flipH="1" flipV="1">
                <a:off x="1170" y="0"/>
                <a:ext cx="10" cy="177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d82Line 4">
                <a:extLst>
                  <a:ext uri="{FF2B5EF4-FFF2-40B4-BE49-F238E27FC236}">
                    <a16:creationId xmlns:a16="http://schemas.microsoft.com/office/drawing/2014/main" id="{AA157F54-2B60-4F54-9702-B1A7FFD2A6DB}"/>
                  </a:ext>
                </a:extLst>
              </p:cNvPr>
              <p:cNvSpPr/>
              <p:nvPr/>
            </p:nvSpPr>
            <p:spPr>
              <a:xfrm rot="-10800000" flipV="1">
                <a:off x="94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d82Line 5">
                <a:extLst>
                  <a:ext uri="{FF2B5EF4-FFF2-40B4-BE49-F238E27FC236}">
                    <a16:creationId xmlns:a16="http://schemas.microsoft.com/office/drawing/2014/main" id="{833A4A7E-9932-451F-B868-2478C1B8C31D}"/>
                  </a:ext>
                </a:extLst>
              </p:cNvPr>
              <p:cNvSpPr/>
              <p:nvPr/>
            </p:nvSpPr>
            <p:spPr>
              <a:xfrm rot="-10800000" flipV="1">
                <a:off x="71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d82Line 6">
                <a:extLst>
                  <a:ext uri="{FF2B5EF4-FFF2-40B4-BE49-F238E27FC236}">
                    <a16:creationId xmlns:a16="http://schemas.microsoft.com/office/drawing/2014/main" id="{EAE22E78-7EDD-48B5-807E-9A95C8A212D2}"/>
                  </a:ext>
                </a:extLst>
              </p:cNvPr>
              <p:cNvSpPr/>
              <p:nvPr/>
            </p:nvSpPr>
            <p:spPr>
              <a:xfrm rot="-10800000" flipV="1">
                <a:off x="48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d82Line 7">
                <a:extLst>
                  <a:ext uri="{FF2B5EF4-FFF2-40B4-BE49-F238E27FC236}">
                    <a16:creationId xmlns:a16="http://schemas.microsoft.com/office/drawing/2014/main" id="{7F95AC3E-89AE-4017-A1E1-560A520721A5}"/>
                  </a:ext>
                </a:extLst>
              </p:cNvPr>
              <p:cNvSpPr/>
              <p:nvPr/>
            </p:nvSpPr>
            <p:spPr>
              <a:xfrm rot="-10800000" flipV="1">
                <a:off x="252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d82Line 10">
                <a:extLst>
                  <a:ext uri="{FF2B5EF4-FFF2-40B4-BE49-F238E27FC236}">
                    <a16:creationId xmlns:a16="http://schemas.microsoft.com/office/drawing/2014/main" id="{71A379AA-1B63-49B2-B429-048F96F60507}"/>
                  </a:ext>
                </a:extLst>
              </p:cNvPr>
              <p:cNvSpPr/>
              <p:nvPr/>
            </p:nvSpPr>
            <p:spPr>
              <a:xfrm rot="-10800000" flipV="1">
                <a:off x="1400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d82Line 11">
                <a:extLst>
                  <a:ext uri="{FF2B5EF4-FFF2-40B4-BE49-F238E27FC236}">
                    <a16:creationId xmlns:a16="http://schemas.microsoft.com/office/drawing/2014/main" id="{70944E0D-290C-43EA-BBE4-1A772A7278CC}"/>
                  </a:ext>
                </a:extLst>
              </p:cNvPr>
              <p:cNvSpPr/>
              <p:nvPr/>
            </p:nvSpPr>
            <p:spPr>
              <a:xfrm rot="-10800000" flipV="1">
                <a:off x="162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d82Line 12">
                <a:extLst>
                  <a:ext uri="{FF2B5EF4-FFF2-40B4-BE49-F238E27FC236}">
                    <a16:creationId xmlns:a16="http://schemas.microsoft.com/office/drawing/2014/main" id="{23C9724C-E495-4CE8-A296-2A3B77DC92CE}"/>
                  </a:ext>
                </a:extLst>
              </p:cNvPr>
              <p:cNvSpPr/>
              <p:nvPr/>
            </p:nvSpPr>
            <p:spPr>
              <a:xfrm rot="-10800000" flipV="1">
                <a:off x="1858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d82Line 14">
                <a:extLst>
                  <a:ext uri="{FF2B5EF4-FFF2-40B4-BE49-F238E27FC236}">
                    <a16:creationId xmlns:a16="http://schemas.microsoft.com/office/drawing/2014/main" id="{4CEFAEE8-7E25-4D5F-A713-A80472A3ED64}"/>
                  </a:ext>
                </a:extLst>
              </p:cNvPr>
              <p:cNvSpPr/>
              <p:nvPr/>
            </p:nvSpPr>
            <p:spPr>
              <a:xfrm rot="-10800000" flipV="1">
                <a:off x="2087" y="309"/>
                <a:ext cx="0" cy="4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d82Line 16">
                <a:extLst>
                  <a:ext uri="{FF2B5EF4-FFF2-40B4-BE49-F238E27FC236}">
                    <a16:creationId xmlns:a16="http://schemas.microsoft.com/office/drawing/2014/main" id="{2DBF833E-BC4F-456C-9AA4-90D7C44161D5}"/>
                  </a:ext>
                </a:extLst>
              </p:cNvPr>
              <p:cNvSpPr/>
              <p:nvPr/>
            </p:nvSpPr>
            <p:spPr>
              <a:xfrm rot="10800000">
                <a:off x="1180" y="1121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d82Line 17">
                <a:extLst>
                  <a:ext uri="{FF2B5EF4-FFF2-40B4-BE49-F238E27FC236}">
                    <a16:creationId xmlns:a16="http://schemas.microsoft.com/office/drawing/2014/main" id="{73DCDDEF-74DA-4839-83DA-FC9302DFFB91}"/>
                  </a:ext>
                </a:extLst>
              </p:cNvPr>
              <p:cNvSpPr/>
              <p:nvPr/>
            </p:nvSpPr>
            <p:spPr>
              <a:xfrm rot="10800000">
                <a:off x="1180" y="130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d82Line 18">
                <a:extLst>
                  <a:ext uri="{FF2B5EF4-FFF2-40B4-BE49-F238E27FC236}">
                    <a16:creationId xmlns:a16="http://schemas.microsoft.com/office/drawing/2014/main" id="{F0661C8A-3D4A-412B-BB98-B4E25494BAD1}"/>
                  </a:ext>
                </a:extLst>
              </p:cNvPr>
              <p:cNvSpPr/>
              <p:nvPr/>
            </p:nvSpPr>
            <p:spPr>
              <a:xfrm rot="10800000">
                <a:off x="1180" y="1490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d82Line 21">
                <a:extLst>
                  <a:ext uri="{FF2B5EF4-FFF2-40B4-BE49-F238E27FC236}">
                    <a16:creationId xmlns:a16="http://schemas.microsoft.com/office/drawing/2014/main" id="{FAD8E4C0-A4D9-4AA9-9ED2-7FB4D772B2E1}"/>
                  </a:ext>
                </a:extLst>
              </p:cNvPr>
              <p:cNvSpPr/>
              <p:nvPr/>
            </p:nvSpPr>
            <p:spPr>
              <a:xfrm rot="10800000">
                <a:off x="1180" y="752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d82Line 22">
                <a:extLst>
                  <a:ext uri="{FF2B5EF4-FFF2-40B4-BE49-F238E27FC236}">
                    <a16:creationId xmlns:a16="http://schemas.microsoft.com/office/drawing/2014/main" id="{09447FEE-9B9C-4A62-B9CE-DB7085FD046A}"/>
                  </a:ext>
                </a:extLst>
              </p:cNvPr>
              <p:cNvSpPr/>
              <p:nvPr/>
            </p:nvSpPr>
            <p:spPr>
              <a:xfrm rot="10800000">
                <a:off x="1180" y="567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d82Line 25">
                <a:extLst>
                  <a:ext uri="{FF2B5EF4-FFF2-40B4-BE49-F238E27FC236}">
                    <a16:creationId xmlns:a16="http://schemas.microsoft.com/office/drawing/2014/main" id="{A410D3A9-4B03-4508-9709-A0F2F4582D7A}"/>
                  </a:ext>
                </a:extLst>
              </p:cNvPr>
              <p:cNvSpPr/>
              <p:nvPr/>
            </p:nvSpPr>
            <p:spPr>
              <a:xfrm rot="10800000">
                <a:off x="1180" y="936"/>
                <a:ext cx="57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Text Box 127">
                <a:extLst>
                  <a:ext uri="{FF2B5EF4-FFF2-40B4-BE49-F238E27FC236}">
                    <a16:creationId xmlns:a16="http://schemas.microsoft.com/office/drawing/2014/main" id="{038950BF-7A6F-42B2-819C-D7182F761F2F}"/>
                  </a:ext>
                </a:extLst>
              </p:cNvPr>
              <p:cNvSpPr txBox="1"/>
              <p:nvPr/>
            </p:nvSpPr>
            <p:spPr>
              <a:xfrm>
                <a:off x="574" y="363"/>
                <a:ext cx="61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17" name="Text Box 128">
                <a:extLst>
                  <a:ext uri="{FF2B5EF4-FFF2-40B4-BE49-F238E27FC236}">
                    <a16:creationId xmlns:a16="http://schemas.microsoft.com/office/drawing/2014/main" id="{9C85EB5E-B302-4E04-944A-FBE6BAB9422C}"/>
                  </a:ext>
                </a:extLst>
              </p:cNvPr>
              <p:cNvSpPr txBox="1"/>
              <p:nvPr/>
            </p:nvSpPr>
            <p:spPr>
              <a:xfrm>
                <a:off x="1538" y="330"/>
                <a:ext cx="27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118" name="Text Box 129">
                <a:extLst>
                  <a:ext uri="{FF2B5EF4-FFF2-40B4-BE49-F238E27FC236}">
                    <a16:creationId xmlns:a16="http://schemas.microsoft.com/office/drawing/2014/main" id="{E0E5BF4B-6992-4CBC-935B-B864ADCF3C71}"/>
                  </a:ext>
                </a:extLst>
              </p:cNvPr>
              <p:cNvSpPr txBox="1"/>
              <p:nvPr/>
            </p:nvSpPr>
            <p:spPr>
              <a:xfrm>
                <a:off x="939" y="614"/>
                <a:ext cx="428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119" name="Text Box 130">
                <a:extLst>
                  <a:ext uri="{FF2B5EF4-FFF2-40B4-BE49-F238E27FC236}">
                    <a16:creationId xmlns:a16="http://schemas.microsoft.com/office/drawing/2014/main" id="{28463DD5-A3EE-4378-8143-93D8A4E899DF}"/>
                  </a:ext>
                </a:extLst>
              </p:cNvPr>
              <p:cNvSpPr txBox="1"/>
              <p:nvPr/>
            </p:nvSpPr>
            <p:spPr>
              <a:xfrm>
                <a:off x="950" y="953"/>
                <a:ext cx="416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120" name="Text Box 131">
                <a:extLst>
                  <a:ext uri="{FF2B5EF4-FFF2-40B4-BE49-F238E27FC236}">
                    <a16:creationId xmlns:a16="http://schemas.microsoft.com/office/drawing/2014/main" id="{086B5BD3-073E-4A44-ACBE-994A7DD0E2B4}"/>
                  </a:ext>
                </a:extLst>
              </p:cNvPr>
              <p:cNvSpPr txBox="1"/>
              <p:nvPr/>
            </p:nvSpPr>
            <p:spPr>
              <a:xfrm>
                <a:off x="939" y="1361"/>
                <a:ext cx="381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-6</a:t>
                </a:r>
              </a:p>
            </p:txBody>
          </p:sp>
          <p:sp>
            <p:nvSpPr>
              <p:cNvPr id="121" name="Text Box 132">
                <a:extLst>
                  <a:ext uri="{FF2B5EF4-FFF2-40B4-BE49-F238E27FC236}">
                    <a16:creationId xmlns:a16="http://schemas.microsoft.com/office/drawing/2014/main" id="{1D9F4C54-5C4A-4E87-AC1A-09C56E1E6BB7}"/>
                  </a:ext>
                </a:extLst>
              </p:cNvPr>
              <p:cNvSpPr txBox="1"/>
              <p:nvPr/>
            </p:nvSpPr>
            <p:spPr>
              <a:xfrm>
                <a:off x="1941" y="363"/>
                <a:ext cx="29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122" name="Text Box 133">
                <a:extLst>
                  <a:ext uri="{FF2B5EF4-FFF2-40B4-BE49-F238E27FC236}">
                    <a16:creationId xmlns:a16="http://schemas.microsoft.com/office/drawing/2014/main" id="{1F7C851E-40B2-47A7-A394-DEC9B0C7CBB2}"/>
                  </a:ext>
                </a:extLst>
              </p:cNvPr>
              <p:cNvSpPr txBox="1"/>
              <p:nvPr/>
            </p:nvSpPr>
            <p:spPr>
              <a:xfrm>
                <a:off x="137" y="350"/>
                <a:ext cx="362" cy="2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defTabSz="914377">
                  <a:spcBef>
                    <a:spcPct val="50000"/>
                  </a:spcBef>
                </a:pPr>
                <a:r>
                  <a:rPr lang="en-US" altLang="zh-CN" sz="2667" b="1" dirty="0">
                    <a:solidFill>
                      <a:srgbClr val="000000"/>
                    </a:solidFill>
                    <a:cs typeface="+mn-ea"/>
                    <a:sym typeface="+mn-lt"/>
                  </a:rPr>
                  <a:t>-4</a:t>
                </a:r>
              </a:p>
            </p:txBody>
          </p:sp>
        </p:grpSp>
        <p:sp>
          <p:nvSpPr>
            <p:cNvPr id="97" name="文本框 96">
              <a:extLst>
                <a:ext uri="{FF2B5EF4-FFF2-40B4-BE49-F238E27FC236}">
                  <a16:creationId xmlns:a16="http://schemas.microsoft.com/office/drawing/2014/main" id="{20BE6D60-3D05-49DD-9314-E0998960091D}"/>
                </a:ext>
              </a:extLst>
            </p:cNvPr>
            <p:cNvSpPr txBox="1"/>
            <p:nvPr/>
          </p:nvSpPr>
          <p:spPr>
            <a:xfrm>
              <a:off x="15289" y="4374"/>
              <a:ext cx="718" cy="6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defTabSz="914377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y</a:t>
              </a:r>
            </a:p>
          </p:txBody>
        </p:sp>
        <p:sp>
          <p:nvSpPr>
            <p:cNvPr id="98" name="文本框 97">
              <a:extLst>
                <a:ext uri="{FF2B5EF4-FFF2-40B4-BE49-F238E27FC236}">
                  <a16:creationId xmlns:a16="http://schemas.microsoft.com/office/drawing/2014/main" id="{625E33C2-3B7D-4C31-A07D-A1DD3442C0D6}"/>
                </a:ext>
              </a:extLst>
            </p:cNvPr>
            <p:cNvSpPr txBox="1"/>
            <p:nvPr/>
          </p:nvSpPr>
          <p:spPr>
            <a:xfrm>
              <a:off x="18153" y="5332"/>
              <a:ext cx="487" cy="691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defTabSz="914377"/>
              <a:r>
                <a:rPr lang="en-US" altLang="zh-CN" sz="3200" b="1" i="1" dirty="0">
                  <a:solidFill>
                    <a:srgbClr val="268868">
                      <a:lumMod val="50000"/>
                    </a:srgbClr>
                  </a:solidFill>
                  <a:cs typeface="+mn-ea"/>
                  <a:sym typeface="+mn-lt"/>
                </a:rPr>
                <a:t>x</a:t>
              </a:r>
            </a:p>
          </p:txBody>
        </p:sp>
        <p:sp>
          <p:nvSpPr>
            <p:cNvPr id="99" name="Text Box 132">
              <a:extLst>
                <a:ext uri="{FF2B5EF4-FFF2-40B4-BE49-F238E27FC236}">
                  <a16:creationId xmlns:a16="http://schemas.microsoft.com/office/drawing/2014/main" id="{54D4B56E-9B54-42F9-971F-06070ADED9AF}"/>
                </a:ext>
              </a:extLst>
            </p:cNvPr>
            <p:cNvSpPr txBox="1"/>
            <p:nvPr/>
          </p:nvSpPr>
          <p:spPr>
            <a:xfrm>
              <a:off x="15620" y="5062"/>
              <a:ext cx="730" cy="4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914377">
                <a:spcBef>
                  <a:spcPct val="50000"/>
                </a:spcBef>
              </a:pPr>
              <a:r>
                <a:rPr lang="en-US" altLang="zh-CN" i="1" dirty="0">
                  <a:solidFill>
                    <a:srgbClr val="000000"/>
                  </a:solidFill>
                  <a:cs typeface="+mn-ea"/>
                  <a:sym typeface="+mn-lt"/>
                </a:rPr>
                <a:t>0</a:t>
              </a:r>
            </a:p>
          </p:txBody>
        </p:sp>
      </p:grpSp>
      <p:sp>
        <p:nvSpPr>
          <p:cNvPr id="123" name="平面几何--抛物线1">
            <a:extLst>
              <a:ext uri="{FF2B5EF4-FFF2-40B4-BE49-F238E27FC236}">
                <a16:creationId xmlns:a16="http://schemas.microsoft.com/office/drawing/2014/main" id="{104DD75D-1CCB-4310-8314-FB5F90B19531}"/>
              </a:ext>
            </a:extLst>
          </p:cNvPr>
          <p:cNvSpPr/>
          <p:nvPr/>
        </p:nvSpPr>
        <p:spPr>
          <a:xfrm rot="10800000">
            <a:off x="1756071" y="3226710"/>
            <a:ext cx="3318087" cy="2231813"/>
          </a:xfrm>
          <a:custGeom>
            <a:avLst/>
            <a:gdLst/>
            <a:ahLst/>
            <a:cxnLst>
              <a:cxn ang="0">
                <a:pos x="79892684" y="154970449"/>
              </a:cxn>
              <a:cxn ang="0">
                <a:pos x="239675709" y="451721023"/>
              </a:cxn>
              <a:cxn ang="0">
                <a:pos x="399458771" y="735282558"/>
              </a:cxn>
              <a:cxn ang="0">
                <a:pos x="559241760" y="1002357581"/>
              </a:cxn>
              <a:cxn ang="0">
                <a:pos x="719024893" y="1256244808"/>
              </a:cxn>
              <a:cxn ang="0">
                <a:pos x="878807882" y="1495294641"/>
              </a:cxn>
              <a:cxn ang="0">
                <a:pos x="1038590871" y="1717857802"/>
              </a:cxn>
              <a:cxn ang="0">
                <a:pos x="1198373860" y="1927231883"/>
              </a:cxn>
              <a:cxn ang="0">
                <a:pos x="1358157137" y="2120119614"/>
              </a:cxn>
              <a:cxn ang="0">
                <a:pos x="1517940126" y="2147483647"/>
              </a:cxn>
              <a:cxn ang="0">
                <a:pos x="1677723115" y="2147483647"/>
              </a:cxn>
              <a:cxn ang="0">
                <a:pos x="1837508412" y="2147483647"/>
              </a:cxn>
              <a:cxn ang="0">
                <a:pos x="1997291401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4847856"/>
              </a:cxn>
              <a:cxn ang="0">
                <a:pos x="2147483647" y="1953608760"/>
              </a:cxn>
              <a:cxn ang="0">
                <a:pos x="2147483647" y="1747531949"/>
              </a:cxn>
              <a:cxn ang="0">
                <a:pos x="2147483647" y="1524968787"/>
              </a:cxn>
              <a:cxn ang="0">
                <a:pos x="2147483647" y="1289217509"/>
              </a:cxn>
              <a:cxn ang="0">
                <a:pos x="2147483647" y="1036978917"/>
              </a:cxn>
              <a:cxn ang="0">
                <a:pos x="2147483647" y="771552528"/>
              </a:cxn>
              <a:cxn ang="0">
                <a:pos x="2147483647" y="491286980"/>
              </a:cxn>
              <a:cxn ang="0">
                <a:pos x="2147483647" y="194536446"/>
              </a:cxn>
              <a:cxn ang="0">
                <a:pos x="2147483647" y="0"/>
              </a:cxn>
            </a:cxnLst>
            <a:rect l="0" t="0" r="0" b="0"/>
            <a:pathLst>
              <a:path w="1265" h="1998">
                <a:moveTo>
                  <a:pt x="0" y="0"/>
                </a:moveTo>
                <a:cubicBezTo>
                  <a:pt x="5" y="31"/>
                  <a:pt x="10" y="63"/>
                  <a:pt x="15" y="94"/>
                </a:cubicBezTo>
                <a:cubicBezTo>
                  <a:pt x="20" y="124"/>
                  <a:pt x="25" y="155"/>
                  <a:pt x="30" y="185"/>
                </a:cubicBezTo>
                <a:cubicBezTo>
                  <a:pt x="35" y="215"/>
                  <a:pt x="40" y="245"/>
                  <a:pt x="45" y="274"/>
                </a:cubicBezTo>
                <a:cubicBezTo>
                  <a:pt x="50" y="303"/>
                  <a:pt x="55" y="332"/>
                  <a:pt x="60" y="361"/>
                </a:cubicBezTo>
                <a:cubicBezTo>
                  <a:pt x="65" y="390"/>
                  <a:pt x="70" y="418"/>
                  <a:pt x="75" y="446"/>
                </a:cubicBezTo>
                <a:cubicBezTo>
                  <a:pt x="80" y="473"/>
                  <a:pt x="85" y="501"/>
                  <a:pt x="90" y="528"/>
                </a:cubicBezTo>
                <a:cubicBezTo>
                  <a:pt x="95" y="555"/>
                  <a:pt x="100" y="582"/>
                  <a:pt x="105" y="608"/>
                </a:cubicBezTo>
                <a:cubicBezTo>
                  <a:pt x="110" y="635"/>
                  <a:pt x="115" y="661"/>
                  <a:pt x="120" y="686"/>
                </a:cubicBezTo>
                <a:cubicBezTo>
                  <a:pt x="125" y="712"/>
                  <a:pt x="130" y="737"/>
                  <a:pt x="135" y="762"/>
                </a:cubicBezTo>
                <a:cubicBezTo>
                  <a:pt x="140" y="787"/>
                  <a:pt x="145" y="811"/>
                  <a:pt x="150" y="835"/>
                </a:cubicBezTo>
                <a:cubicBezTo>
                  <a:pt x="155" y="859"/>
                  <a:pt x="160" y="883"/>
                  <a:pt x="165" y="907"/>
                </a:cubicBezTo>
                <a:cubicBezTo>
                  <a:pt x="170" y="930"/>
                  <a:pt x="175" y="953"/>
                  <a:pt x="180" y="975"/>
                </a:cubicBezTo>
                <a:cubicBezTo>
                  <a:pt x="185" y="998"/>
                  <a:pt x="190" y="1020"/>
                  <a:pt x="195" y="1042"/>
                </a:cubicBezTo>
                <a:cubicBezTo>
                  <a:pt x="200" y="1064"/>
                  <a:pt x="205" y="1085"/>
                  <a:pt x="210" y="1107"/>
                </a:cubicBezTo>
                <a:cubicBezTo>
                  <a:pt x="215" y="1128"/>
                  <a:pt x="220" y="1148"/>
                  <a:pt x="225" y="1169"/>
                </a:cubicBezTo>
                <a:cubicBezTo>
                  <a:pt x="230" y="1189"/>
                  <a:pt x="235" y="1209"/>
                  <a:pt x="240" y="1229"/>
                </a:cubicBezTo>
                <a:cubicBezTo>
                  <a:pt x="245" y="1248"/>
                  <a:pt x="250" y="1267"/>
                  <a:pt x="255" y="1286"/>
                </a:cubicBezTo>
                <a:cubicBezTo>
                  <a:pt x="260" y="1305"/>
                  <a:pt x="265" y="1324"/>
                  <a:pt x="270" y="1342"/>
                </a:cubicBezTo>
                <a:cubicBezTo>
                  <a:pt x="275" y="1360"/>
                  <a:pt x="280" y="1377"/>
                  <a:pt x="285" y="1395"/>
                </a:cubicBezTo>
                <a:cubicBezTo>
                  <a:pt x="290" y="1412"/>
                  <a:pt x="295" y="1429"/>
                  <a:pt x="300" y="1446"/>
                </a:cubicBezTo>
                <a:cubicBezTo>
                  <a:pt x="305" y="1462"/>
                  <a:pt x="310" y="1479"/>
                  <a:pt x="315" y="1495"/>
                </a:cubicBezTo>
                <a:cubicBezTo>
                  <a:pt x="320" y="1510"/>
                  <a:pt x="325" y="1526"/>
                  <a:pt x="330" y="1541"/>
                </a:cubicBezTo>
                <a:cubicBezTo>
                  <a:pt x="335" y="1556"/>
                  <a:pt x="340" y="1571"/>
                  <a:pt x="345" y="1585"/>
                </a:cubicBezTo>
                <a:cubicBezTo>
                  <a:pt x="350" y="1599"/>
                  <a:pt x="355" y="1613"/>
                  <a:pt x="360" y="1627"/>
                </a:cubicBezTo>
                <a:cubicBezTo>
                  <a:pt x="365" y="1641"/>
                  <a:pt x="370" y="1654"/>
                  <a:pt x="375" y="1667"/>
                </a:cubicBezTo>
                <a:cubicBezTo>
                  <a:pt x="380" y="1679"/>
                  <a:pt x="385" y="1692"/>
                  <a:pt x="390" y="1704"/>
                </a:cubicBezTo>
                <a:cubicBezTo>
                  <a:pt x="395" y="1716"/>
                  <a:pt x="400" y="1728"/>
                  <a:pt x="405" y="1739"/>
                </a:cubicBezTo>
                <a:cubicBezTo>
                  <a:pt x="410" y="1751"/>
                  <a:pt x="415" y="1762"/>
                  <a:pt x="420" y="1772"/>
                </a:cubicBezTo>
                <a:cubicBezTo>
                  <a:pt x="425" y="1783"/>
                  <a:pt x="430" y="1793"/>
                  <a:pt x="435" y="1803"/>
                </a:cubicBezTo>
                <a:cubicBezTo>
                  <a:pt x="440" y="1813"/>
                  <a:pt x="445" y="1822"/>
                  <a:pt x="450" y="1831"/>
                </a:cubicBezTo>
                <a:cubicBezTo>
                  <a:pt x="455" y="1840"/>
                  <a:pt x="460" y="1849"/>
                  <a:pt x="465" y="1858"/>
                </a:cubicBezTo>
                <a:cubicBezTo>
                  <a:pt x="470" y="1866"/>
                  <a:pt x="475" y="1874"/>
                  <a:pt x="480" y="1881"/>
                </a:cubicBezTo>
                <a:cubicBezTo>
                  <a:pt x="485" y="1889"/>
                  <a:pt x="490" y="1896"/>
                  <a:pt x="495" y="1903"/>
                </a:cubicBezTo>
                <a:cubicBezTo>
                  <a:pt x="500" y="1910"/>
                  <a:pt x="505" y="1916"/>
                  <a:pt x="510" y="1923"/>
                </a:cubicBezTo>
                <a:cubicBezTo>
                  <a:pt x="515" y="1929"/>
                  <a:pt x="520" y="1934"/>
                  <a:pt x="525" y="1940"/>
                </a:cubicBezTo>
                <a:cubicBezTo>
                  <a:pt x="530" y="1945"/>
                  <a:pt x="535" y="1950"/>
                  <a:pt x="540" y="1955"/>
                </a:cubicBezTo>
                <a:cubicBezTo>
                  <a:pt x="545" y="1959"/>
                  <a:pt x="550" y="1963"/>
                  <a:pt x="555" y="1967"/>
                </a:cubicBezTo>
                <a:cubicBezTo>
                  <a:pt x="560" y="1971"/>
                  <a:pt x="565" y="1975"/>
                  <a:pt x="570" y="1978"/>
                </a:cubicBezTo>
                <a:cubicBezTo>
                  <a:pt x="575" y="1981"/>
                  <a:pt x="580" y="1983"/>
                  <a:pt x="585" y="1986"/>
                </a:cubicBezTo>
                <a:cubicBezTo>
                  <a:pt x="590" y="1988"/>
                  <a:pt x="595" y="1990"/>
                  <a:pt x="600" y="1992"/>
                </a:cubicBezTo>
                <a:cubicBezTo>
                  <a:pt x="605" y="1993"/>
                  <a:pt x="610" y="1995"/>
                  <a:pt x="615" y="1996"/>
                </a:cubicBezTo>
                <a:cubicBezTo>
                  <a:pt x="620" y="1996"/>
                  <a:pt x="625" y="1997"/>
                  <a:pt x="630" y="1997"/>
                </a:cubicBezTo>
                <a:cubicBezTo>
                  <a:pt x="635" y="1997"/>
                  <a:pt x="640" y="1997"/>
                  <a:pt x="645" y="1996"/>
                </a:cubicBezTo>
                <a:cubicBezTo>
                  <a:pt x="650" y="1995"/>
                  <a:pt x="655" y="1994"/>
                  <a:pt x="660" y="1993"/>
                </a:cubicBezTo>
                <a:cubicBezTo>
                  <a:pt x="665" y="1992"/>
                  <a:pt x="670" y="1990"/>
                  <a:pt x="675" y="1988"/>
                </a:cubicBezTo>
                <a:cubicBezTo>
                  <a:pt x="680" y="1985"/>
                  <a:pt x="685" y="1983"/>
                  <a:pt x="690" y="1980"/>
                </a:cubicBezTo>
                <a:cubicBezTo>
                  <a:pt x="695" y="1977"/>
                  <a:pt x="700" y="1974"/>
                  <a:pt x="705" y="1970"/>
                </a:cubicBezTo>
                <a:cubicBezTo>
                  <a:pt x="710" y="1967"/>
                  <a:pt x="715" y="1963"/>
                  <a:pt x="720" y="1958"/>
                </a:cubicBezTo>
                <a:cubicBezTo>
                  <a:pt x="725" y="1954"/>
                  <a:pt x="730" y="1949"/>
                  <a:pt x="735" y="1944"/>
                </a:cubicBezTo>
                <a:cubicBezTo>
                  <a:pt x="740" y="1939"/>
                  <a:pt x="745" y="1933"/>
                  <a:pt x="750" y="1927"/>
                </a:cubicBezTo>
                <a:cubicBezTo>
                  <a:pt x="755" y="1921"/>
                  <a:pt x="760" y="1915"/>
                  <a:pt x="765" y="1909"/>
                </a:cubicBezTo>
                <a:cubicBezTo>
                  <a:pt x="770" y="1902"/>
                  <a:pt x="775" y="1895"/>
                  <a:pt x="780" y="1887"/>
                </a:cubicBezTo>
                <a:cubicBezTo>
                  <a:pt x="785" y="1880"/>
                  <a:pt x="790" y="1872"/>
                  <a:pt x="795" y="1864"/>
                </a:cubicBezTo>
                <a:cubicBezTo>
                  <a:pt x="800" y="1856"/>
                  <a:pt x="805" y="1847"/>
                  <a:pt x="810" y="1839"/>
                </a:cubicBezTo>
                <a:cubicBezTo>
                  <a:pt x="815" y="1830"/>
                  <a:pt x="820" y="1820"/>
                  <a:pt x="825" y="1811"/>
                </a:cubicBezTo>
                <a:cubicBezTo>
                  <a:pt x="830" y="1801"/>
                  <a:pt x="835" y="1791"/>
                  <a:pt x="840" y="1781"/>
                </a:cubicBezTo>
                <a:cubicBezTo>
                  <a:pt x="845" y="1770"/>
                  <a:pt x="850" y="1759"/>
                  <a:pt x="855" y="1748"/>
                </a:cubicBezTo>
                <a:cubicBezTo>
                  <a:pt x="860" y="1737"/>
                  <a:pt x="865" y="1726"/>
                  <a:pt x="870" y="1714"/>
                </a:cubicBezTo>
                <a:cubicBezTo>
                  <a:pt x="875" y="1702"/>
                  <a:pt x="880" y="1689"/>
                  <a:pt x="885" y="1677"/>
                </a:cubicBezTo>
                <a:cubicBezTo>
                  <a:pt x="890" y="1664"/>
                  <a:pt x="895" y="1651"/>
                  <a:pt x="900" y="1638"/>
                </a:cubicBezTo>
                <a:cubicBezTo>
                  <a:pt x="905" y="1624"/>
                  <a:pt x="910" y="1611"/>
                  <a:pt x="915" y="1597"/>
                </a:cubicBezTo>
                <a:cubicBezTo>
                  <a:pt x="920" y="1582"/>
                  <a:pt x="925" y="1568"/>
                  <a:pt x="930" y="1553"/>
                </a:cubicBezTo>
                <a:cubicBezTo>
                  <a:pt x="935" y="1538"/>
                  <a:pt x="940" y="1523"/>
                  <a:pt x="945" y="1507"/>
                </a:cubicBezTo>
                <a:cubicBezTo>
                  <a:pt x="950" y="1491"/>
                  <a:pt x="955" y="1475"/>
                  <a:pt x="960" y="1459"/>
                </a:cubicBezTo>
                <a:cubicBezTo>
                  <a:pt x="965" y="1443"/>
                  <a:pt x="970" y="1426"/>
                  <a:pt x="975" y="1409"/>
                </a:cubicBezTo>
                <a:cubicBezTo>
                  <a:pt x="980" y="1391"/>
                  <a:pt x="985" y="1374"/>
                  <a:pt x="990" y="1356"/>
                </a:cubicBezTo>
                <a:cubicBezTo>
                  <a:pt x="995" y="1338"/>
                  <a:pt x="1000" y="1320"/>
                  <a:pt x="1005" y="1301"/>
                </a:cubicBezTo>
                <a:cubicBezTo>
                  <a:pt x="1010" y="1283"/>
                  <a:pt x="1015" y="1264"/>
                  <a:pt x="1020" y="1244"/>
                </a:cubicBezTo>
                <a:cubicBezTo>
                  <a:pt x="1025" y="1225"/>
                  <a:pt x="1030" y="1205"/>
                  <a:pt x="1035" y="1185"/>
                </a:cubicBezTo>
                <a:cubicBezTo>
                  <a:pt x="1040" y="1165"/>
                  <a:pt x="1045" y="1144"/>
                  <a:pt x="1050" y="1123"/>
                </a:cubicBezTo>
                <a:cubicBezTo>
                  <a:pt x="1055" y="1102"/>
                  <a:pt x="1060" y="1081"/>
                  <a:pt x="1065" y="1060"/>
                </a:cubicBezTo>
                <a:cubicBezTo>
                  <a:pt x="1070" y="1038"/>
                  <a:pt x="1075" y="1016"/>
                  <a:pt x="1080" y="993"/>
                </a:cubicBezTo>
                <a:cubicBezTo>
                  <a:pt x="1085" y="971"/>
                  <a:pt x="1090" y="948"/>
                  <a:pt x="1095" y="925"/>
                </a:cubicBezTo>
                <a:cubicBezTo>
                  <a:pt x="1100" y="902"/>
                  <a:pt x="1105" y="878"/>
                  <a:pt x="1110" y="855"/>
                </a:cubicBezTo>
                <a:cubicBezTo>
                  <a:pt x="1115" y="831"/>
                  <a:pt x="1120" y="806"/>
                  <a:pt x="1125" y="782"/>
                </a:cubicBezTo>
                <a:cubicBezTo>
                  <a:pt x="1130" y="757"/>
                  <a:pt x="1135" y="732"/>
                  <a:pt x="1140" y="707"/>
                </a:cubicBezTo>
                <a:cubicBezTo>
                  <a:pt x="1145" y="681"/>
                  <a:pt x="1150" y="655"/>
                  <a:pt x="1155" y="629"/>
                </a:cubicBezTo>
                <a:cubicBezTo>
                  <a:pt x="1160" y="603"/>
                  <a:pt x="1165" y="577"/>
                  <a:pt x="1170" y="550"/>
                </a:cubicBezTo>
                <a:cubicBezTo>
                  <a:pt x="1175" y="523"/>
                  <a:pt x="1180" y="495"/>
                  <a:pt x="1185" y="468"/>
                </a:cubicBezTo>
                <a:cubicBezTo>
                  <a:pt x="1190" y="440"/>
                  <a:pt x="1195" y="412"/>
                  <a:pt x="1200" y="384"/>
                </a:cubicBezTo>
                <a:cubicBezTo>
                  <a:pt x="1205" y="355"/>
                  <a:pt x="1210" y="327"/>
                  <a:pt x="1215" y="298"/>
                </a:cubicBezTo>
                <a:cubicBezTo>
                  <a:pt x="1220" y="268"/>
                  <a:pt x="1225" y="239"/>
                  <a:pt x="1230" y="209"/>
                </a:cubicBezTo>
                <a:cubicBezTo>
                  <a:pt x="1235" y="179"/>
                  <a:pt x="1240" y="149"/>
                  <a:pt x="1245" y="118"/>
                </a:cubicBezTo>
                <a:cubicBezTo>
                  <a:pt x="1250" y="87"/>
                  <a:pt x="1255" y="56"/>
                  <a:pt x="1260" y="25"/>
                </a:cubicBezTo>
                <a:cubicBezTo>
                  <a:pt x="1264" y="0"/>
                  <a:pt x="1264" y="0"/>
                  <a:pt x="1264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 defTabSz="914377"/>
            <a:endParaRPr lang="zh-CN" altLang="en-US">
              <a:solidFill>
                <a:srgbClr val="00B0F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矩形 123">
                <a:extLst>
                  <a:ext uri="{FF2B5EF4-FFF2-40B4-BE49-F238E27FC236}">
                    <a16:creationId xmlns:a16="http://schemas.microsoft.com/office/drawing/2014/main" id="{D8B871FD-9FB3-4571-AF42-8562E3DBC082}"/>
                  </a:ext>
                </a:extLst>
              </p:cNvPr>
              <p:cNvSpPr/>
              <p:nvPr/>
            </p:nvSpPr>
            <p:spPr>
              <a:xfrm>
                <a:off x="1254932" y="5708562"/>
                <a:ext cx="2312236" cy="5118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667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𝑦</m:t>
                      </m:r>
                      <m:r>
                        <a:rPr lang="zh-CN" altLang="en-US" sz="2667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667" i="1" dirty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a</m:t>
                      </m:r>
                      <m:sSup>
                        <m:sSupPr>
                          <m:ctrlPr>
                            <a:rPr lang="zh-CN" altLang="en-US" sz="2667" i="1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</m:ctrlPr>
                            </m:dPr>
                            <m:e>
                              <m:r>
                                <a:rPr lang="zh-CN" altLang="en-US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𝑥</m:t>
                              </m:r>
                              <m:r>
                                <a:rPr lang="en-US" altLang="zh-CN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667" i="1" dirty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cs typeface="+mn-ea"/>
                                  <a:sym typeface="+mn-lt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zh-CN" altLang="en-US" sz="2667" dirty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>
                  <a:solidFill>
                    <a:srgbClr val="E1F0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4" name="矩形 123">
                <a:extLst>
                  <a:ext uri="{FF2B5EF4-FFF2-40B4-BE49-F238E27FC236}">
                    <a16:creationId xmlns:a16="http://schemas.microsoft.com/office/drawing/2014/main" id="{D8B871FD-9FB3-4571-AF42-8562E3DBC0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932" y="5708562"/>
                <a:ext cx="2312236" cy="5118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矩形 124">
                <a:extLst>
                  <a:ext uri="{FF2B5EF4-FFF2-40B4-BE49-F238E27FC236}">
                    <a16:creationId xmlns:a16="http://schemas.microsoft.com/office/drawing/2014/main" id="{9518E682-53C9-4791-B41F-AE168826ED9F}"/>
                  </a:ext>
                </a:extLst>
              </p:cNvPr>
              <p:cNvSpPr/>
              <p:nvPr/>
            </p:nvSpPr>
            <p:spPr>
              <a:xfrm>
                <a:off x="4902697" y="5489094"/>
                <a:ext cx="141577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en-US" altLang="zh-CN" sz="32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a</m:t>
                    </m:r>
                  </m:oMath>
                </a14:m>
                <a:r>
                  <a:rPr lang="en-US" altLang="zh-CN" sz="3200" i="1" dirty="0">
                    <a:solidFill>
                      <a:srgbClr val="FF0000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3200" baseline="30000" dirty="0">
                    <a:solidFill>
                      <a:srgbClr val="FF0000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 </a:t>
                </a:r>
                <a:endParaRPr lang="zh-CN" altLang="en-US" sz="2667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5" name="矩形 124">
                <a:extLst>
                  <a:ext uri="{FF2B5EF4-FFF2-40B4-BE49-F238E27FC236}">
                    <a16:creationId xmlns:a16="http://schemas.microsoft.com/office/drawing/2014/main" id="{9518E682-53C9-4791-B41F-AE168826ED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697" y="5489094"/>
                <a:ext cx="1415772" cy="584775"/>
              </a:xfrm>
              <a:prstGeom prst="rect">
                <a:avLst/>
              </a:prstGeom>
              <a:blipFill>
                <a:blip r:embed="rId4"/>
                <a:stretch>
                  <a:fillRect l="-10776" t="-13542" b="-3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6">
            <a:extLst>
              <a:ext uri="{FF2B5EF4-FFF2-40B4-BE49-F238E27FC236}">
                <a16:creationId xmlns:a16="http://schemas.microsoft.com/office/drawing/2014/main" id="{2F1FB031-9188-434D-8C1A-AA01D54E653E}"/>
              </a:ext>
            </a:extLst>
          </p:cNvPr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92818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0.07222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4" grpId="0"/>
      <p:bldP spid="1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17683D53-55F2-4067-9003-2C17BDC68DAB}"/>
              </a:ext>
            </a:extLst>
          </p:cNvPr>
          <p:cNvSpPr txBox="1"/>
          <p:nvPr/>
        </p:nvSpPr>
        <p:spPr>
          <a:xfrm>
            <a:off x="1116733" y="1250077"/>
            <a:ext cx="1035466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b="1" dirty="0">
                <a:cs typeface="+mn-ea"/>
                <a:sym typeface="+mn-lt"/>
              </a:rPr>
              <a:t>抛物线</a:t>
            </a:r>
            <a:r>
              <a:rPr lang="en-US" altLang="zh-CN" sz="2667" b="1" dirty="0">
                <a:cs typeface="+mn-ea"/>
                <a:sym typeface="+mn-lt"/>
              </a:rPr>
              <a:t>y = a(x-h)</a:t>
            </a:r>
            <a:r>
              <a:rPr lang="en-US" altLang="zh-CN" sz="2667" b="1" baseline="30000" dirty="0">
                <a:cs typeface="+mn-ea"/>
                <a:sym typeface="+mn-lt"/>
              </a:rPr>
              <a:t>2</a:t>
            </a:r>
            <a:r>
              <a:rPr lang="zh-CN" altLang="en-US" sz="2667" b="1" dirty="0">
                <a:cs typeface="+mn-ea"/>
                <a:sym typeface="+mn-lt"/>
              </a:rPr>
              <a:t>与抛物线</a:t>
            </a:r>
            <a:r>
              <a:rPr lang="en-US" altLang="zh-CN" sz="2667" b="1" i="1" dirty="0">
                <a:cs typeface="+mn-ea"/>
                <a:sym typeface="+mn-lt"/>
              </a:rPr>
              <a:t>y</a:t>
            </a:r>
            <a:r>
              <a:rPr lang="en-US" altLang="zh-CN" sz="2667" b="1" dirty="0">
                <a:cs typeface="+mn-ea"/>
                <a:sym typeface="+mn-lt"/>
              </a:rPr>
              <a:t>=a</a:t>
            </a:r>
            <a:r>
              <a:rPr lang="en-US" altLang="zh-CN" sz="2667" b="1" i="1" dirty="0">
                <a:cs typeface="+mn-ea"/>
                <a:sym typeface="+mn-lt"/>
              </a:rPr>
              <a:t>x</a:t>
            </a:r>
            <a:r>
              <a:rPr lang="en-US" altLang="zh-CN" sz="2667" b="1" baseline="30000" dirty="0">
                <a:cs typeface="+mn-ea"/>
                <a:sym typeface="+mn-lt"/>
              </a:rPr>
              <a:t>2</a:t>
            </a:r>
            <a:r>
              <a:rPr lang="en-US" altLang="zh-CN" sz="2667" b="1" dirty="0">
                <a:cs typeface="+mn-ea"/>
                <a:sym typeface="+mn-lt"/>
              </a:rPr>
              <a:t> </a:t>
            </a:r>
            <a:r>
              <a:rPr lang="zh-CN" altLang="en-US" sz="2667" b="1" dirty="0">
                <a:cs typeface="+mn-ea"/>
                <a:sym typeface="+mn-lt"/>
              </a:rPr>
              <a:t>有什么关系？</a:t>
            </a:r>
            <a:endParaRPr lang="zh-CN" altLang="en-US" sz="2667" dirty="0">
              <a:cs typeface="+mn-ea"/>
              <a:sym typeface="+mn-lt"/>
            </a:endParaRPr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id="{04932876-06C4-4143-B718-9DF55165E640}"/>
              </a:ext>
            </a:extLst>
          </p:cNvPr>
          <p:cNvSpPr txBox="1"/>
          <p:nvPr/>
        </p:nvSpPr>
        <p:spPr>
          <a:xfrm>
            <a:off x="1116733" y="2038656"/>
            <a:ext cx="9372009" cy="206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377">
              <a:lnSpc>
                <a:spcPct val="250000"/>
              </a:lnSpc>
              <a:defRPr/>
            </a:pPr>
            <a:r>
              <a:rPr lang="en-US" altLang="zh-CN" sz="2800" b="1" kern="100" dirty="0">
                <a:cs typeface="+mn-ea"/>
                <a:sym typeface="+mn-lt"/>
              </a:rPr>
              <a:t>    </a:t>
            </a:r>
            <a:r>
              <a:rPr lang="zh-CN" altLang="zh-CN" sz="2800" b="1" kern="100" dirty="0">
                <a:cs typeface="+mn-ea"/>
                <a:sym typeface="+mn-lt"/>
              </a:rPr>
              <a:t>抛物线</a:t>
            </a:r>
            <a:r>
              <a:rPr lang="en-US" altLang="zh-CN" sz="2800" b="1" dirty="0">
                <a:cs typeface="+mn-ea"/>
                <a:sym typeface="+mn-lt"/>
              </a:rPr>
              <a:t>y=a(x-h)</a:t>
            </a:r>
            <a:r>
              <a:rPr lang="en-US" altLang="zh-CN" sz="2800" b="1" baseline="30000" dirty="0">
                <a:cs typeface="+mn-ea"/>
                <a:sym typeface="+mn-lt"/>
              </a:rPr>
              <a:t>2</a:t>
            </a:r>
            <a:r>
              <a:rPr lang="zh-CN" altLang="zh-CN" sz="2800" b="1" kern="100" dirty="0">
                <a:cs typeface="+mn-ea"/>
                <a:sym typeface="+mn-lt"/>
              </a:rPr>
              <a:t>的图象相当于把抛物线</a:t>
            </a:r>
            <a:r>
              <a:rPr lang="en-US" altLang="zh-CN" sz="2800" b="1" kern="100" dirty="0">
                <a:cs typeface="+mn-ea"/>
                <a:sym typeface="+mn-lt"/>
              </a:rPr>
              <a:t>y=ax</a:t>
            </a:r>
            <a:r>
              <a:rPr lang="en-US" altLang="zh-CN" sz="2800" b="1" kern="100" baseline="30000" dirty="0">
                <a:cs typeface="+mn-ea"/>
                <a:sym typeface="+mn-lt"/>
              </a:rPr>
              <a:t>2</a:t>
            </a:r>
            <a:r>
              <a:rPr lang="zh-CN" altLang="zh-CN" sz="2800" b="1" kern="100" dirty="0">
                <a:cs typeface="+mn-ea"/>
                <a:sym typeface="+mn-lt"/>
              </a:rPr>
              <a:t>的图象</a:t>
            </a:r>
            <a:r>
              <a:rPr lang="en-US" altLang="zh-CN" sz="2800" b="1" u="sng" kern="100" dirty="0">
                <a:cs typeface="+mn-ea"/>
                <a:sym typeface="+mn-lt"/>
              </a:rPr>
              <a:t>          </a:t>
            </a:r>
          </a:p>
          <a:p>
            <a:pPr algn="just" defTabSz="914377">
              <a:lnSpc>
                <a:spcPct val="250000"/>
              </a:lnSpc>
              <a:defRPr/>
            </a:pPr>
            <a:r>
              <a:rPr lang="en-US" altLang="zh-CN" sz="2800" b="1" u="sng" kern="100" dirty="0">
                <a:cs typeface="+mn-ea"/>
                <a:sym typeface="+mn-lt"/>
              </a:rPr>
              <a:t>              </a:t>
            </a:r>
            <a:r>
              <a:rPr lang="zh-CN" altLang="zh-CN" sz="2800" b="1" kern="100" dirty="0">
                <a:cs typeface="+mn-ea"/>
                <a:sym typeface="+mn-lt"/>
              </a:rPr>
              <a:t>（</a:t>
            </a:r>
            <a:r>
              <a:rPr lang="en-US" altLang="zh-CN" sz="2800" b="1" kern="100" dirty="0">
                <a:cs typeface="+mn-ea"/>
                <a:sym typeface="+mn-lt"/>
              </a:rPr>
              <a:t>h</a:t>
            </a:r>
            <a:r>
              <a:rPr lang="zh-CN" altLang="zh-CN" sz="2800" b="1" kern="100" dirty="0">
                <a:cs typeface="+mn-ea"/>
                <a:sym typeface="+mn-lt"/>
              </a:rPr>
              <a:t>＞</a:t>
            </a:r>
            <a:r>
              <a:rPr lang="en-US" altLang="zh-CN" sz="2800" b="1" kern="100" dirty="0">
                <a:cs typeface="+mn-ea"/>
                <a:sym typeface="+mn-lt"/>
              </a:rPr>
              <a:t>0</a:t>
            </a:r>
            <a:r>
              <a:rPr lang="zh-CN" altLang="zh-CN" sz="2800" b="1" kern="100" dirty="0">
                <a:cs typeface="+mn-ea"/>
                <a:sym typeface="+mn-lt"/>
              </a:rPr>
              <a:t>）或</a:t>
            </a:r>
            <a:r>
              <a:rPr lang="en-US" altLang="zh-CN" sz="2800" b="1" kern="100" dirty="0">
                <a:cs typeface="+mn-ea"/>
                <a:sym typeface="+mn-lt"/>
              </a:rPr>
              <a:t> </a:t>
            </a:r>
            <a:r>
              <a:rPr lang="en-US" altLang="zh-CN" sz="2800" b="1" u="sng" kern="100" dirty="0">
                <a:cs typeface="+mn-ea"/>
                <a:sym typeface="+mn-lt"/>
              </a:rPr>
              <a:t>         </a:t>
            </a:r>
            <a:r>
              <a:rPr lang="zh-CN" altLang="zh-CN" sz="2800" b="1" kern="100" dirty="0">
                <a:cs typeface="+mn-ea"/>
                <a:sym typeface="+mn-lt"/>
              </a:rPr>
              <a:t>（</a:t>
            </a:r>
            <a:r>
              <a:rPr lang="en-US" altLang="zh-CN" sz="2800" b="1" kern="100" dirty="0">
                <a:cs typeface="+mn-ea"/>
                <a:sym typeface="+mn-lt"/>
              </a:rPr>
              <a:t>h</a:t>
            </a:r>
            <a:r>
              <a:rPr lang="zh-CN" altLang="zh-CN" sz="2800" b="1" kern="100" dirty="0">
                <a:cs typeface="+mn-ea"/>
                <a:sym typeface="+mn-lt"/>
              </a:rPr>
              <a:t>＜</a:t>
            </a:r>
            <a:r>
              <a:rPr lang="en-US" altLang="zh-CN" sz="2800" b="1" kern="100" dirty="0">
                <a:cs typeface="+mn-ea"/>
                <a:sym typeface="+mn-lt"/>
              </a:rPr>
              <a:t>0</a:t>
            </a:r>
            <a:r>
              <a:rPr lang="zh-CN" altLang="zh-CN" sz="2800" b="1" kern="100" dirty="0">
                <a:cs typeface="+mn-ea"/>
                <a:sym typeface="+mn-lt"/>
              </a:rPr>
              <a:t>）平移</a:t>
            </a:r>
            <a:r>
              <a:rPr lang="en-US" altLang="zh-CN" sz="2800" b="1" u="sng" kern="100" dirty="0">
                <a:cs typeface="+mn-ea"/>
                <a:sym typeface="+mn-lt"/>
              </a:rPr>
              <a:t>           </a:t>
            </a:r>
            <a:r>
              <a:rPr lang="zh-CN" altLang="zh-CN" sz="2800" b="1" kern="100" dirty="0">
                <a:cs typeface="+mn-ea"/>
                <a:sym typeface="+mn-lt"/>
              </a:rPr>
              <a:t>个单位</a:t>
            </a:r>
            <a:r>
              <a:rPr lang="en-US" altLang="zh-CN" sz="2800" b="1" kern="100" dirty="0">
                <a:cs typeface="+mn-ea"/>
                <a:sym typeface="+mn-lt"/>
              </a:rPr>
              <a:t>.</a:t>
            </a:r>
            <a:endParaRPr lang="zh-CN" altLang="zh-CN" sz="2800" b="1" kern="100" dirty="0">
              <a:cs typeface="+mn-ea"/>
              <a:sym typeface="+mn-lt"/>
            </a:endParaRP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id="{56F396B8-8588-4C14-82DC-2375B8F7AB35}"/>
              </a:ext>
            </a:extLst>
          </p:cNvPr>
          <p:cNvSpPr/>
          <p:nvPr/>
        </p:nvSpPr>
        <p:spPr>
          <a:xfrm>
            <a:off x="1396219" y="3429000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向右</a:t>
            </a:r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E280FC4A-43C1-484E-B381-05E234B9B904}"/>
              </a:ext>
            </a:extLst>
          </p:cNvPr>
          <p:cNvSpPr/>
          <p:nvPr/>
        </p:nvSpPr>
        <p:spPr>
          <a:xfrm>
            <a:off x="4494432" y="3472940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向左</a:t>
            </a: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2E324020-D7FF-4E7E-8151-78DCF779D11F}"/>
              </a:ext>
            </a:extLst>
          </p:cNvPr>
          <p:cNvSpPr/>
          <p:nvPr/>
        </p:nvSpPr>
        <p:spPr>
          <a:xfrm>
            <a:off x="7934259" y="3428999"/>
            <a:ext cx="665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defRPr/>
            </a:pP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|</a:t>
            </a:r>
            <a:r>
              <a:rPr lang="en-US" altLang="zh-CN" sz="3200" b="1" i="1" kern="100" dirty="0">
                <a:solidFill>
                  <a:srgbClr val="FF0000"/>
                </a:solidFill>
                <a:cs typeface="+mn-ea"/>
                <a:sym typeface="+mn-lt"/>
              </a:rPr>
              <a:t>h</a:t>
            </a:r>
            <a:r>
              <a:rPr lang="en-US" altLang="zh-CN" sz="3200" b="1" kern="100" dirty="0">
                <a:solidFill>
                  <a:srgbClr val="FF0000"/>
                </a:solidFill>
                <a:cs typeface="+mn-ea"/>
                <a:sym typeface="+mn-lt"/>
              </a:rPr>
              <a:t>|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AC366D0D-DDD7-4578-80CF-60A2C080E6AF}"/>
              </a:ext>
            </a:extLst>
          </p:cNvPr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417197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/>
              <p:nvPr/>
            </p:nvSpPr>
            <p:spPr>
              <a:xfrm>
                <a:off x="878637" y="1223620"/>
                <a:ext cx="9979532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通过描点法画出</a:t>
                </a:r>
                <a14:m>
                  <m:oMath xmlns:m="http://schemas.openxmlformats.org/officeDocument/2006/math"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的</m:t>
                    </m:r>
                    <m:r>
                      <a:rPr lang="zh-CN" alt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图象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？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17683D53-55F2-4067-9003-2C17BDC68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637" y="1223620"/>
                <a:ext cx="9979532" cy="624082"/>
              </a:xfrm>
              <a:prstGeom prst="rect">
                <a:avLst/>
              </a:prstGeom>
              <a:blipFill>
                <a:blip r:embed="rId3"/>
                <a:stretch>
                  <a:fillRect l="-916" b="-98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F0FF7D05-B00A-4F67-9D74-D6706BE3B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1511" y="2394654"/>
            <a:ext cx="5854284" cy="32633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9469CFDD-3FCC-4827-9DE1-275E31EE4108}"/>
                  </a:ext>
                </a:extLst>
              </p:cNvPr>
              <p:cNvSpPr txBox="1"/>
              <p:nvPr/>
            </p:nvSpPr>
            <p:spPr>
              <a:xfrm>
                <a:off x="6932617" y="2841482"/>
                <a:ext cx="4891084" cy="2369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思考：</a:t>
                </a:r>
                <a:endParaRPr lang="en-US" altLang="zh-CN" sz="2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抛物线</a:t>
                </a:r>
                <a14:m>
                  <m:oMath xmlns:m="http://schemas.openxmlformats.org/officeDocument/2006/math"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zh-CN" altLang="en-US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+</m:t>
                            </m:r>
                            <m: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和</m:t>
                    </m:r>
                    <m:r>
                      <a:rPr lang="zh-CN" alt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zh-CN" altLang="en-US" sz="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</m:ctrlPr>
                          </m:dPr>
                          <m:e>
                            <m: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𝑥</m:t>
                            </m:r>
                            <m:r>
                              <a:rPr lang="en-US" altLang="zh-CN" sz="20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−</m:t>
                            </m:r>
                            <m:r>
                              <a:rPr lang="zh-CN" alt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n-ea"/>
                                <a:sym typeface="+mn-lt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zh-CN" alt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与抛物线</a:t>
                </a:r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y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000" i="1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en-US" altLang="zh-CN" sz="20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en-US" sz="2000" dirty="0">
                    <a:solidFill>
                      <a:schemeClr val="tx1"/>
                    </a:solidFill>
                    <a:cs typeface="+mn-ea"/>
                    <a:sym typeface="+mn-lt"/>
                  </a:rPr>
                  <a:t>有什么关系？</a:t>
                </a:r>
              </a:p>
            </p:txBody>
          </p:sp>
        </mc:Choice>
        <mc:Fallback xmlns="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9469CFDD-3FCC-4827-9DE1-275E31EE4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617" y="2841482"/>
                <a:ext cx="4891084" cy="2369688"/>
              </a:xfrm>
              <a:prstGeom prst="rect">
                <a:avLst/>
              </a:prstGeom>
              <a:blipFill>
                <a:blip r:embed="rId5"/>
                <a:stretch>
                  <a:fillRect l="-1245" b="-10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6">
            <a:extLst>
              <a:ext uri="{FF2B5EF4-FFF2-40B4-BE49-F238E27FC236}">
                <a16:creationId xmlns:a16="http://schemas.microsoft.com/office/drawing/2014/main" id="{CDC6FC58-979E-4F5D-9270-AF2E9A4DCE68}"/>
              </a:ext>
            </a:extLst>
          </p:cNvPr>
          <p:cNvSpPr txBox="1"/>
          <p:nvPr/>
        </p:nvSpPr>
        <p:spPr>
          <a:xfrm>
            <a:off x="878637" y="389457"/>
            <a:ext cx="8729820" cy="5232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ln w="6350">
                  <a:noFill/>
                </a:ln>
                <a:solidFill>
                  <a:prstClr val="black"/>
                </a:solidFill>
                <a:cs typeface="+mn-ea"/>
                <a:sym typeface="+mn-lt"/>
              </a:rPr>
              <a:t>小组讨论</a:t>
            </a:r>
          </a:p>
        </p:txBody>
      </p:sp>
    </p:spTree>
    <p:extLst>
      <p:ext uri="{BB962C8B-B14F-4D97-AF65-F5344CB8AC3E}">
        <p14:creationId xmlns:p14="http://schemas.microsoft.com/office/powerpoint/2010/main" val="412939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Panteon">
      <a:dk1>
        <a:srgbClr val="2B2B2B"/>
      </a:dk1>
      <a:lt1>
        <a:srgbClr val="FFFFFF"/>
      </a:lt1>
      <a:dk2>
        <a:srgbClr val="2B2B2B"/>
      </a:dk2>
      <a:lt2>
        <a:srgbClr val="FFFFFF"/>
      </a:lt2>
      <a:accent1>
        <a:srgbClr val="4CC776"/>
      </a:accent1>
      <a:accent2>
        <a:srgbClr val="44C072"/>
      </a:accent2>
      <a:accent3>
        <a:srgbClr val="40B884"/>
      </a:accent3>
      <a:accent4>
        <a:srgbClr val="3CAE8C"/>
      </a:accent4>
      <a:accent5>
        <a:srgbClr val="379A86"/>
      </a:accent5>
      <a:accent6>
        <a:srgbClr val="328682"/>
      </a:accent6>
      <a:hlink>
        <a:srgbClr val="5B9BD5"/>
      </a:hlink>
      <a:folHlink>
        <a:srgbClr val="70AD47"/>
      </a:folHlink>
    </a:clrScheme>
    <a:fontScheme name="2rgx24jm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1308</Words>
  <Application>Microsoft Office PowerPoint</Application>
  <PresentationFormat>宽屏</PresentationFormat>
  <Paragraphs>219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等线</vt:lpstr>
      <vt:lpstr>思源黑体 CN Light</vt:lpstr>
      <vt:lpstr>Arial</vt:lpstr>
      <vt:lpstr>Calibri</vt:lpstr>
      <vt:lpstr>Cambria Math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2020-04-09T06:57:32Z</dcterms:created>
  <dcterms:modified xsi:type="dcterms:W3CDTF">2021-01-09T09:47:29Z</dcterms:modified>
</cp:coreProperties>
</file>