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6"/>
  </p:notesMasterIdLst>
  <p:sldIdLst>
    <p:sldId id="265" r:id="rId2"/>
    <p:sldId id="263" r:id="rId3"/>
    <p:sldId id="260" r:id="rId4"/>
    <p:sldId id="540" r:id="rId5"/>
    <p:sldId id="541" r:id="rId6"/>
    <p:sldId id="542" r:id="rId7"/>
    <p:sldId id="543" r:id="rId8"/>
    <p:sldId id="544" r:id="rId9"/>
    <p:sldId id="545" r:id="rId10"/>
    <p:sldId id="546" r:id="rId11"/>
    <p:sldId id="547" r:id="rId12"/>
    <p:sldId id="548" r:id="rId13"/>
    <p:sldId id="549" r:id="rId14"/>
    <p:sldId id="550" r:id="rId15"/>
    <p:sldId id="551" r:id="rId16"/>
    <p:sldId id="552" r:id="rId17"/>
    <p:sldId id="553" r:id="rId18"/>
    <p:sldId id="554" r:id="rId19"/>
    <p:sldId id="555" r:id="rId20"/>
    <p:sldId id="556" r:id="rId21"/>
    <p:sldId id="557" r:id="rId22"/>
    <p:sldId id="558" r:id="rId23"/>
    <p:sldId id="287" r:id="rId24"/>
    <p:sldId id="264" r:id="rId25"/>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A44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616DA210-FB5B-4158-B5E0-FEB733F419BA}" styleName="浅色样式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278" autoAdjust="0"/>
    <p:restoredTop sz="94660"/>
  </p:normalViewPr>
  <p:slideViewPr>
    <p:cSldViewPr snapToGrid="0">
      <p:cViewPr varScale="1">
        <p:scale>
          <a:sx n="114" d="100"/>
          <a:sy n="114" d="100"/>
        </p:scale>
        <p:origin x="3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FandolFang R" panose="00000500000000000000" pitchFamily="50" charset="-122"/>
                <a:ea typeface="FandolFang R" panose="00000500000000000000" pitchFamily="50" charset="-122"/>
              </a:defRPr>
            </a:lvl1pPr>
          </a:lstStyle>
          <a:p>
            <a:endParaRPr lang="zh-CN" altLang="en-US" dirty="0"/>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FandolFang R" panose="00000500000000000000" pitchFamily="50" charset="-122"/>
                <a:ea typeface="FandolFang R" panose="00000500000000000000" pitchFamily="50" charset="-122"/>
              </a:defRPr>
            </a:lvl1pPr>
          </a:lstStyle>
          <a:p>
            <a:fld id="{858559CA-71DF-4E7F-AD70-F6D1DE72F85D}" type="datetimeFigureOut">
              <a:rPr lang="zh-CN" altLang="en-US" smtClean="0"/>
              <a:pPr/>
              <a:t>2021/1/9</a:t>
            </a:fld>
            <a:endParaRPr lang="zh-CN" altLang="en-US" dirty="0"/>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dirty="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FandolFang R" panose="00000500000000000000" pitchFamily="50" charset="-122"/>
                <a:ea typeface="FandolFang R" panose="00000500000000000000" pitchFamily="50" charset="-122"/>
              </a:defRPr>
            </a:lvl1pPr>
          </a:lstStyle>
          <a:p>
            <a:endParaRPr lang="zh-CN" altLang="en-US" dirty="0"/>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FandolFang R" panose="00000500000000000000" pitchFamily="50" charset="-122"/>
                <a:ea typeface="FandolFang R" panose="00000500000000000000" pitchFamily="50" charset="-122"/>
              </a:defRPr>
            </a:lvl1pPr>
          </a:lstStyle>
          <a:p>
            <a:fld id="{5A3EF97B-0291-4350-95F9-18CEB18AB939}" type="slidenum">
              <a:rPr lang="zh-CN" altLang="en-US" smtClean="0"/>
              <a:pPr/>
              <a:t>‹#›</a:t>
            </a:fld>
            <a:endParaRPr lang="zh-CN" altLang="en-US" dirty="0"/>
          </a:p>
        </p:txBody>
      </p:sp>
    </p:spTree>
    <p:extLst>
      <p:ext uri="{BB962C8B-B14F-4D97-AF65-F5344CB8AC3E}">
        <p14:creationId xmlns:p14="http://schemas.microsoft.com/office/powerpoint/2010/main" val="24916741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FandolFang R" panose="00000500000000000000" pitchFamily="50" charset="-122"/>
        <a:ea typeface="FandolFang R" panose="00000500000000000000" pitchFamily="50" charset="-122"/>
        <a:cs typeface="+mn-cs"/>
      </a:defRPr>
    </a:lvl1pPr>
    <a:lvl2pPr marL="457200" algn="l" defTabSz="914400" rtl="0" eaLnBrk="1" latinLnBrk="0" hangingPunct="1">
      <a:defRPr sz="1200" kern="1200">
        <a:solidFill>
          <a:schemeClr val="tx1"/>
        </a:solidFill>
        <a:latin typeface="FandolFang R" panose="00000500000000000000" pitchFamily="50" charset="-122"/>
        <a:ea typeface="FandolFang R" panose="00000500000000000000" pitchFamily="50" charset="-122"/>
        <a:cs typeface="+mn-cs"/>
      </a:defRPr>
    </a:lvl2pPr>
    <a:lvl3pPr marL="914400" algn="l" defTabSz="914400" rtl="0" eaLnBrk="1" latinLnBrk="0" hangingPunct="1">
      <a:defRPr sz="1200" kern="1200">
        <a:solidFill>
          <a:schemeClr val="tx1"/>
        </a:solidFill>
        <a:latin typeface="FandolFang R" panose="00000500000000000000" pitchFamily="50" charset="-122"/>
        <a:ea typeface="FandolFang R" panose="00000500000000000000" pitchFamily="50" charset="-122"/>
        <a:cs typeface="+mn-cs"/>
      </a:defRPr>
    </a:lvl3pPr>
    <a:lvl4pPr marL="1371600" algn="l" defTabSz="914400" rtl="0" eaLnBrk="1" latinLnBrk="0" hangingPunct="1">
      <a:defRPr sz="1200" kern="1200">
        <a:solidFill>
          <a:schemeClr val="tx1"/>
        </a:solidFill>
        <a:latin typeface="FandolFang R" panose="00000500000000000000" pitchFamily="50" charset="-122"/>
        <a:ea typeface="FandolFang R" panose="00000500000000000000" pitchFamily="50" charset="-122"/>
        <a:cs typeface="+mn-cs"/>
      </a:defRPr>
    </a:lvl4pPr>
    <a:lvl5pPr marL="1828800" algn="l" defTabSz="914400" rtl="0" eaLnBrk="1" latinLnBrk="0" hangingPunct="1">
      <a:defRPr sz="1200" kern="1200">
        <a:solidFill>
          <a:schemeClr val="tx1"/>
        </a:solidFill>
        <a:latin typeface="FandolFang R" panose="00000500000000000000" pitchFamily="50" charset="-122"/>
        <a:ea typeface="FandolFang R" panose="00000500000000000000" pitchFamily="50"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A3EF97B-0291-4350-95F9-18CEB18AB939}" type="slidenum">
              <a:rPr lang="zh-CN" altLang="en-US" smtClean="0"/>
              <a:t>1</a:t>
            </a:fld>
            <a:endParaRPr lang="zh-CN" altLang="en-US"/>
          </a:p>
        </p:txBody>
      </p:sp>
    </p:spTree>
    <p:extLst>
      <p:ext uri="{BB962C8B-B14F-4D97-AF65-F5344CB8AC3E}">
        <p14:creationId xmlns:p14="http://schemas.microsoft.com/office/powerpoint/2010/main" val="33720740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526D8DE-C3FC-48A7-87C2-5A629B1FD19E}" type="slidenum">
              <a:rPr lang="zh-CN" altLang="en-US" smtClean="0"/>
              <a:t>10</a:t>
            </a:fld>
            <a:endParaRPr lang="zh-CN" altLang="en-US"/>
          </a:p>
        </p:txBody>
      </p:sp>
    </p:spTree>
    <p:extLst>
      <p:ext uri="{BB962C8B-B14F-4D97-AF65-F5344CB8AC3E}">
        <p14:creationId xmlns:p14="http://schemas.microsoft.com/office/powerpoint/2010/main" val="40844641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526D8DE-C3FC-48A7-87C2-5A629B1FD19E}" type="slidenum">
              <a:rPr lang="zh-CN" altLang="en-US" smtClean="0"/>
              <a:t>11</a:t>
            </a:fld>
            <a:endParaRPr lang="zh-CN" altLang="en-US"/>
          </a:p>
        </p:txBody>
      </p:sp>
    </p:spTree>
    <p:extLst>
      <p:ext uri="{BB962C8B-B14F-4D97-AF65-F5344CB8AC3E}">
        <p14:creationId xmlns:p14="http://schemas.microsoft.com/office/powerpoint/2010/main" val="25133829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526D8DE-C3FC-48A7-87C2-5A629B1FD19E}" type="slidenum">
              <a:rPr lang="zh-CN" altLang="en-US" smtClean="0"/>
              <a:t>12</a:t>
            </a:fld>
            <a:endParaRPr lang="zh-CN" altLang="en-US"/>
          </a:p>
        </p:txBody>
      </p:sp>
    </p:spTree>
    <p:extLst>
      <p:ext uri="{BB962C8B-B14F-4D97-AF65-F5344CB8AC3E}">
        <p14:creationId xmlns:p14="http://schemas.microsoft.com/office/powerpoint/2010/main" val="25992105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526D8DE-C3FC-48A7-87C2-5A629B1FD19E}" type="slidenum">
              <a:rPr lang="zh-CN" altLang="en-US" smtClean="0"/>
              <a:t>13</a:t>
            </a:fld>
            <a:endParaRPr lang="zh-CN" altLang="en-US"/>
          </a:p>
        </p:txBody>
      </p:sp>
    </p:spTree>
    <p:extLst>
      <p:ext uri="{BB962C8B-B14F-4D97-AF65-F5344CB8AC3E}">
        <p14:creationId xmlns:p14="http://schemas.microsoft.com/office/powerpoint/2010/main" val="18501779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526D8DE-C3FC-48A7-87C2-5A629B1FD19E}" type="slidenum">
              <a:rPr lang="zh-CN" altLang="en-US" smtClean="0"/>
              <a:t>14</a:t>
            </a:fld>
            <a:endParaRPr lang="zh-CN" altLang="en-US"/>
          </a:p>
        </p:txBody>
      </p:sp>
    </p:spTree>
    <p:extLst>
      <p:ext uri="{BB962C8B-B14F-4D97-AF65-F5344CB8AC3E}">
        <p14:creationId xmlns:p14="http://schemas.microsoft.com/office/powerpoint/2010/main" val="4448148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526D8DE-C3FC-48A7-87C2-5A629B1FD19E}" type="slidenum">
              <a:rPr lang="zh-CN" altLang="en-US" smtClean="0"/>
              <a:t>15</a:t>
            </a:fld>
            <a:endParaRPr lang="zh-CN" altLang="en-US"/>
          </a:p>
        </p:txBody>
      </p:sp>
    </p:spTree>
    <p:extLst>
      <p:ext uri="{BB962C8B-B14F-4D97-AF65-F5344CB8AC3E}">
        <p14:creationId xmlns:p14="http://schemas.microsoft.com/office/powerpoint/2010/main" val="9645419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526D8DE-C3FC-48A7-87C2-5A629B1FD19E}" type="slidenum">
              <a:rPr lang="zh-CN" altLang="en-US" smtClean="0"/>
              <a:t>16</a:t>
            </a:fld>
            <a:endParaRPr lang="zh-CN" altLang="en-US"/>
          </a:p>
        </p:txBody>
      </p:sp>
    </p:spTree>
    <p:extLst>
      <p:ext uri="{BB962C8B-B14F-4D97-AF65-F5344CB8AC3E}">
        <p14:creationId xmlns:p14="http://schemas.microsoft.com/office/powerpoint/2010/main" val="31925704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526D8DE-C3FC-48A7-87C2-5A629B1FD19E}" type="slidenum">
              <a:rPr lang="zh-CN" altLang="en-US" smtClean="0"/>
              <a:t>17</a:t>
            </a:fld>
            <a:endParaRPr lang="zh-CN" altLang="en-US"/>
          </a:p>
        </p:txBody>
      </p:sp>
    </p:spTree>
    <p:extLst>
      <p:ext uri="{BB962C8B-B14F-4D97-AF65-F5344CB8AC3E}">
        <p14:creationId xmlns:p14="http://schemas.microsoft.com/office/powerpoint/2010/main" val="21420712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526D8DE-C3FC-48A7-87C2-5A629B1FD19E}" type="slidenum">
              <a:rPr lang="zh-CN" altLang="en-US" smtClean="0"/>
              <a:t>18</a:t>
            </a:fld>
            <a:endParaRPr lang="zh-CN" altLang="en-US"/>
          </a:p>
        </p:txBody>
      </p:sp>
    </p:spTree>
    <p:extLst>
      <p:ext uri="{BB962C8B-B14F-4D97-AF65-F5344CB8AC3E}">
        <p14:creationId xmlns:p14="http://schemas.microsoft.com/office/powerpoint/2010/main" val="32402024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526D8DE-C3FC-48A7-87C2-5A629B1FD19E}" type="slidenum">
              <a:rPr lang="zh-CN" altLang="en-US" smtClean="0"/>
              <a:t>19</a:t>
            </a:fld>
            <a:endParaRPr lang="zh-CN" altLang="en-US"/>
          </a:p>
        </p:txBody>
      </p:sp>
    </p:spTree>
    <p:extLst>
      <p:ext uri="{BB962C8B-B14F-4D97-AF65-F5344CB8AC3E}">
        <p14:creationId xmlns:p14="http://schemas.microsoft.com/office/powerpoint/2010/main" val="41956682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A3EF97B-0291-4350-95F9-18CEB18AB939}" type="slidenum">
              <a:rPr lang="zh-CN" altLang="en-US" smtClean="0"/>
              <a:t>2</a:t>
            </a:fld>
            <a:endParaRPr lang="zh-CN" altLang="en-US"/>
          </a:p>
        </p:txBody>
      </p:sp>
    </p:spTree>
    <p:extLst>
      <p:ext uri="{BB962C8B-B14F-4D97-AF65-F5344CB8AC3E}">
        <p14:creationId xmlns:p14="http://schemas.microsoft.com/office/powerpoint/2010/main" val="27839170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526D8DE-C3FC-48A7-87C2-5A629B1FD19E}" type="slidenum">
              <a:rPr lang="zh-CN" altLang="en-US" smtClean="0"/>
              <a:t>20</a:t>
            </a:fld>
            <a:endParaRPr lang="zh-CN" altLang="en-US"/>
          </a:p>
        </p:txBody>
      </p:sp>
    </p:spTree>
    <p:extLst>
      <p:ext uri="{BB962C8B-B14F-4D97-AF65-F5344CB8AC3E}">
        <p14:creationId xmlns:p14="http://schemas.microsoft.com/office/powerpoint/2010/main" val="762424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526D8DE-C3FC-48A7-87C2-5A629B1FD19E}" type="slidenum">
              <a:rPr lang="zh-CN" altLang="en-US" smtClean="0"/>
              <a:t>21</a:t>
            </a:fld>
            <a:endParaRPr lang="zh-CN" altLang="en-US"/>
          </a:p>
        </p:txBody>
      </p:sp>
    </p:spTree>
    <p:extLst>
      <p:ext uri="{BB962C8B-B14F-4D97-AF65-F5344CB8AC3E}">
        <p14:creationId xmlns:p14="http://schemas.microsoft.com/office/powerpoint/2010/main" val="21179304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526D8DE-C3FC-48A7-87C2-5A629B1FD19E}" type="slidenum">
              <a:rPr lang="zh-CN" altLang="en-US" smtClean="0"/>
              <a:t>22</a:t>
            </a:fld>
            <a:endParaRPr lang="zh-CN" altLang="en-US"/>
          </a:p>
        </p:txBody>
      </p:sp>
    </p:spTree>
    <p:extLst>
      <p:ext uri="{BB962C8B-B14F-4D97-AF65-F5344CB8AC3E}">
        <p14:creationId xmlns:p14="http://schemas.microsoft.com/office/powerpoint/2010/main" val="201917548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AF39AF-2281-4A67-BEFF-C4B1DAD081C2}" type="slidenum">
              <a:rPr kumimoji="0" lang="zh-CN" altLang="en-US" sz="1200" b="0" i="0" u="none" strike="noStrike" kern="1200" cap="none" spc="0" normalizeH="0" baseline="0" noProof="0" smtClean="0">
                <a:ln>
                  <a:noFill/>
                </a:ln>
                <a:solidFill>
                  <a:prstClr val="black"/>
                </a:solidFill>
                <a:effectLst/>
                <a:uLnTx/>
                <a:uFillTx/>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extLst>
      <p:ext uri="{BB962C8B-B14F-4D97-AF65-F5344CB8AC3E}">
        <p14:creationId xmlns:p14="http://schemas.microsoft.com/office/powerpoint/2010/main" val="163672349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A3EF97B-0291-4350-95F9-18CEB18AB939}" type="slidenum">
              <a:rPr lang="zh-CN" altLang="en-US" smtClean="0"/>
              <a:t>24</a:t>
            </a:fld>
            <a:endParaRPr lang="zh-CN" altLang="en-US"/>
          </a:p>
        </p:txBody>
      </p:sp>
    </p:spTree>
    <p:extLst>
      <p:ext uri="{BB962C8B-B14F-4D97-AF65-F5344CB8AC3E}">
        <p14:creationId xmlns:p14="http://schemas.microsoft.com/office/powerpoint/2010/main" val="2633852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526D8DE-C3FC-48A7-87C2-5A629B1FD19E}" type="slidenum">
              <a:rPr lang="zh-CN" altLang="en-US" smtClean="0"/>
              <a:t>3</a:t>
            </a:fld>
            <a:endParaRPr lang="zh-CN" altLang="en-US"/>
          </a:p>
        </p:txBody>
      </p:sp>
    </p:spTree>
    <p:extLst>
      <p:ext uri="{BB962C8B-B14F-4D97-AF65-F5344CB8AC3E}">
        <p14:creationId xmlns:p14="http://schemas.microsoft.com/office/powerpoint/2010/main" val="33142899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526D8DE-C3FC-48A7-87C2-5A629B1FD19E}" type="slidenum">
              <a:rPr lang="zh-CN" altLang="en-US" smtClean="0"/>
              <a:t>4</a:t>
            </a:fld>
            <a:endParaRPr lang="zh-CN" altLang="en-US"/>
          </a:p>
        </p:txBody>
      </p:sp>
    </p:spTree>
    <p:extLst>
      <p:ext uri="{BB962C8B-B14F-4D97-AF65-F5344CB8AC3E}">
        <p14:creationId xmlns:p14="http://schemas.microsoft.com/office/powerpoint/2010/main" val="31710466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526D8DE-C3FC-48A7-87C2-5A629B1FD19E}" type="slidenum">
              <a:rPr lang="zh-CN" altLang="en-US" smtClean="0"/>
              <a:t>5</a:t>
            </a:fld>
            <a:endParaRPr lang="zh-CN" altLang="en-US"/>
          </a:p>
        </p:txBody>
      </p:sp>
    </p:spTree>
    <p:extLst>
      <p:ext uri="{BB962C8B-B14F-4D97-AF65-F5344CB8AC3E}">
        <p14:creationId xmlns:p14="http://schemas.microsoft.com/office/powerpoint/2010/main" val="16066151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526D8DE-C3FC-48A7-87C2-5A629B1FD19E}" type="slidenum">
              <a:rPr lang="zh-CN" altLang="en-US" smtClean="0"/>
              <a:t>6</a:t>
            </a:fld>
            <a:endParaRPr lang="zh-CN" altLang="en-US"/>
          </a:p>
        </p:txBody>
      </p:sp>
    </p:spTree>
    <p:extLst>
      <p:ext uri="{BB962C8B-B14F-4D97-AF65-F5344CB8AC3E}">
        <p14:creationId xmlns:p14="http://schemas.microsoft.com/office/powerpoint/2010/main" val="10105984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526D8DE-C3FC-48A7-87C2-5A629B1FD19E}" type="slidenum">
              <a:rPr lang="zh-CN" altLang="en-US" smtClean="0"/>
              <a:t>7</a:t>
            </a:fld>
            <a:endParaRPr lang="zh-CN" altLang="en-US"/>
          </a:p>
        </p:txBody>
      </p:sp>
    </p:spTree>
    <p:extLst>
      <p:ext uri="{BB962C8B-B14F-4D97-AF65-F5344CB8AC3E}">
        <p14:creationId xmlns:p14="http://schemas.microsoft.com/office/powerpoint/2010/main" val="24996312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526D8DE-C3FC-48A7-87C2-5A629B1FD19E}" type="slidenum">
              <a:rPr lang="zh-CN" altLang="en-US" smtClean="0"/>
              <a:t>8</a:t>
            </a:fld>
            <a:endParaRPr lang="zh-CN" altLang="en-US"/>
          </a:p>
        </p:txBody>
      </p:sp>
    </p:spTree>
    <p:extLst>
      <p:ext uri="{BB962C8B-B14F-4D97-AF65-F5344CB8AC3E}">
        <p14:creationId xmlns:p14="http://schemas.microsoft.com/office/powerpoint/2010/main" val="6598303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526D8DE-C3FC-48A7-87C2-5A629B1FD19E}" type="slidenum">
              <a:rPr lang="zh-CN" altLang="en-US" smtClean="0"/>
              <a:t>9</a:t>
            </a:fld>
            <a:endParaRPr lang="zh-CN" altLang="en-US"/>
          </a:p>
        </p:txBody>
      </p:sp>
    </p:spTree>
    <p:extLst>
      <p:ext uri="{BB962C8B-B14F-4D97-AF65-F5344CB8AC3E}">
        <p14:creationId xmlns:p14="http://schemas.microsoft.com/office/powerpoint/2010/main" val="7716481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EEFE845F-4654-4CC3-ABA3-496825B067F3}"/>
              </a:ext>
            </a:extLst>
          </p:cNvPr>
          <p:cNvSpPr>
            <a:spLocks noGrp="1"/>
          </p:cNvSpPr>
          <p:nvPr>
            <p:ph type="pic" sz="quarter" idx="10"/>
          </p:nvPr>
        </p:nvSpPr>
        <p:spPr>
          <a:xfrm>
            <a:off x="6095999" y="0"/>
            <a:ext cx="4803912" cy="6858000"/>
          </a:xfrm>
          <a:custGeom>
            <a:avLst/>
            <a:gdLst>
              <a:gd name="connsiteX0" fmla="*/ 3319669 w 4803912"/>
              <a:gd name="connsiteY0" fmla="*/ 846162 h 6858000"/>
              <a:gd name="connsiteX1" fmla="*/ 4803912 w 4803912"/>
              <a:gd name="connsiteY1" fmla="*/ 846162 h 6858000"/>
              <a:gd name="connsiteX2" fmla="*/ 4803912 w 4803912"/>
              <a:gd name="connsiteY2" fmla="*/ 6858000 h 6858000"/>
              <a:gd name="connsiteX3" fmla="*/ 3319669 w 4803912"/>
              <a:gd name="connsiteY3" fmla="*/ 6858000 h 6858000"/>
              <a:gd name="connsiteX4" fmla="*/ 0 w 4803912"/>
              <a:gd name="connsiteY4" fmla="*/ 846162 h 6858000"/>
              <a:gd name="connsiteX5" fmla="*/ 1484243 w 4803912"/>
              <a:gd name="connsiteY5" fmla="*/ 846162 h 6858000"/>
              <a:gd name="connsiteX6" fmla="*/ 1484243 w 4803912"/>
              <a:gd name="connsiteY6" fmla="*/ 6858000 h 6858000"/>
              <a:gd name="connsiteX7" fmla="*/ 0 w 4803912"/>
              <a:gd name="connsiteY7" fmla="*/ 6858000 h 6858000"/>
              <a:gd name="connsiteX8" fmla="*/ 1676400 w 4803912"/>
              <a:gd name="connsiteY8" fmla="*/ 0 h 6858000"/>
              <a:gd name="connsiteX9" fmla="*/ 3160643 w 4803912"/>
              <a:gd name="connsiteY9" fmla="*/ 0 h 6858000"/>
              <a:gd name="connsiteX10" fmla="*/ 3160643 w 4803912"/>
              <a:gd name="connsiteY10" fmla="*/ 6011838 h 6858000"/>
              <a:gd name="connsiteX11" fmla="*/ 1676400 w 4803912"/>
              <a:gd name="connsiteY11" fmla="*/ 601183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03912" h="6858000">
                <a:moveTo>
                  <a:pt x="3319669" y="846162"/>
                </a:moveTo>
                <a:lnTo>
                  <a:pt x="4803912" y="846162"/>
                </a:lnTo>
                <a:lnTo>
                  <a:pt x="4803912" y="6858000"/>
                </a:lnTo>
                <a:lnTo>
                  <a:pt x="3319669" y="6858000"/>
                </a:lnTo>
                <a:close/>
                <a:moveTo>
                  <a:pt x="0" y="846162"/>
                </a:moveTo>
                <a:lnTo>
                  <a:pt x="1484243" y="846162"/>
                </a:lnTo>
                <a:lnTo>
                  <a:pt x="1484243" y="6858000"/>
                </a:lnTo>
                <a:lnTo>
                  <a:pt x="0" y="6858000"/>
                </a:lnTo>
                <a:close/>
                <a:moveTo>
                  <a:pt x="1676400" y="0"/>
                </a:moveTo>
                <a:lnTo>
                  <a:pt x="3160643" y="0"/>
                </a:lnTo>
                <a:lnTo>
                  <a:pt x="3160643" y="6011838"/>
                </a:lnTo>
                <a:lnTo>
                  <a:pt x="1676400" y="6011838"/>
                </a:lnTo>
                <a:close/>
              </a:path>
            </a:pathLst>
          </a:custGeom>
          <a:solidFill>
            <a:schemeClr val="bg1">
              <a:lumMod val="85000"/>
            </a:schemeClr>
          </a:solidFill>
        </p:spPr>
        <p:txBody>
          <a:bodyPr wrap="square">
            <a:noAutofit/>
          </a:bodyPr>
          <a:lstStyle/>
          <a:p>
            <a:endParaRPr lang="en-US"/>
          </a:p>
        </p:txBody>
      </p:sp>
    </p:spTree>
    <p:extLst>
      <p:ext uri="{BB962C8B-B14F-4D97-AF65-F5344CB8AC3E}">
        <p14:creationId xmlns:p14="http://schemas.microsoft.com/office/powerpoint/2010/main" val="18055897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
        <p:nvSpPr>
          <p:cNvPr id="6" name="Rectangle 12">
            <a:extLst>
              <a:ext uri="{FF2B5EF4-FFF2-40B4-BE49-F238E27FC236}">
                <a16:creationId xmlns:a16="http://schemas.microsoft.com/office/drawing/2014/main" id="{11467722-C9DB-4550-9FA3-C6B90CAB7AD5}"/>
              </a:ext>
            </a:extLst>
          </p:cNvPr>
          <p:cNvSpPr/>
          <p:nvPr userDrawn="1"/>
        </p:nvSpPr>
        <p:spPr>
          <a:xfrm>
            <a:off x="0" y="274529"/>
            <a:ext cx="449943" cy="59062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ontserrat Medium" panose="00000600000000000000" pitchFamily="50" charset="0"/>
              <a:ea typeface="+mn-ea"/>
              <a:cs typeface="+mn-cs"/>
            </a:endParaRPr>
          </a:p>
        </p:txBody>
      </p:sp>
    </p:spTree>
    <p:extLst>
      <p:ext uri="{BB962C8B-B14F-4D97-AF65-F5344CB8AC3E}">
        <p14:creationId xmlns:p14="http://schemas.microsoft.com/office/powerpoint/2010/main" val="234538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72F153D-2634-4A61-86A1-BC20FEA3FC35}"/>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E17F7F9A-A884-481E-94FE-076C159260E5}"/>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18BC00A4-AC4B-428D-91CB-B3D28DBEAC09}"/>
              </a:ext>
            </a:extLst>
          </p:cNvPr>
          <p:cNvSpPr>
            <a:spLocks noGrp="1"/>
          </p:cNvSpPr>
          <p:nvPr>
            <p:ph type="dt" sz="half" idx="10"/>
          </p:nvPr>
        </p:nvSpPr>
        <p:spPr/>
        <p:txBody>
          <a:bodyPr/>
          <a:lstStyle/>
          <a:p>
            <a:fld id="{2E05D328-291A-47AC-BDFD-986BBBD9F7A5}" type="datetimeFigureOut">
              <a:rPr lang="zh-CN" altLang="en-US" smtClean="0"/>
              <a:t>2021/1/9</a:t>
            </a:fld>
            <a:endParaRPr lang="zh-CN" altLang="en-US"/>
          </a:p>
        </p:txBody>
      </p:sp>
      <p:sp>
        <p:nvSpPr>
          <p:cNvPr id="5" name="页脚占位符 4">
            <a:extLst>
              <a:ext uri="{FF2B5EF4-FFF2-40B4-BE49-F238E27FC236}">
                <a16:creationId xmlns:a16="http://schemas.microsoft.com/office/drawing/2014/main" id="{6A8006B1-F14B-4844-9FBA-D5F2D8F4AF11}"/>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A6CF8928-CF5D-4210-A8FC-3389789EF6F8}"/>
              </a:ext>
            </a:extLst>
          </p:cNvPr>
          <p:cNvSpPr>
            <a:spLocks noGrp="1"/>
          </p:cNvSpPr>
          <p:nvPr>
            <p:ph type="sldNum" sz="quarter" idx="12"/>
          </p:nvPr>
        </p:nvSpPr>
        <p:spPr/>
        <p:txBody>
          <a:bodyPr/>
          <a:lstStyle/>
          <a:p>
            <a:fld id="{643A03F8-67D8-4B14-B435-8036BD8CFE83}" type="slidenum">
              <a:rPr lang="zh-CN" altLang="en-US" smtClean="0"/>
              <a:t>‹#›</a:t>
            </a:fld>
            <a:endParaRPr lang="zh-CN" altLang="en-US"/>
          </a:p>
        </p:txBody>
      </p:sp>
    </p:spTree>
    <p:extLst>
      <p:ext uri="{BB962C8B-B14F-4D97-AF65-F5344CB8AC3E}">
        <p14:creationId xmlns:p14="http://schemas.microsoft.com/office/powerpoint/2010/main" val="306617639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E6A5AD9-823A-40D2-8C05-245C9A37659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C4087F4-2A9E-4B0E-B126-D3054A1F88F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6E97D6F-93BD-4DCB-805F-73B495C9B9F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8185DF-6476-458F-AA68-7EEDFCC7A393}" type="datetimeFigureOut">
              <a:rPr lang="en-US" smtClean="0"/>
              <a:t>1/9/2021</a:t>
            </a:fld>
            <a:endParaRPr lang="en-US"/>
          </a:p>
        </p:txBody>
      </p:sp>
      <p:sp>
        <p:nvSpPr>
          <p:cNvPr id="5" name="Footer Placeholder 4">
            <a:extLst>
              <a:ext uri="{FF2B5EF4-FFF2-40B4-BE49-F238E27FC236}">
                <a16:creationId xmlns:a16="http://schemas.microsoft.com/office/drawing/2014/main" id="{822463C0-58A2-4856-8388-B79FEB2BA42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B577D2C-6831-4712-A2B2-A3B43DD0C8A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3A451C-4598-4FB3-8207-C65A103DFE44}" type="slidenum">
              <a:rPr lang="en-US" smtClean="0"/>
              <a:t>‹#›</a:t>
            </a:fld>
            <a:endParaRPr lang="en-US"/>
          </a:p>
        </p:txBody>
      </p:sp>
    </p:spTree>
    <p:extLst>
      <p:ext uri="{BB962C8B-B14F-4D97-AF65-F5344CB8AC3E}">
        <p14:creationId xmlns:p14="http://schemas.microsoft.com/office/powerpoint/2010/main" val="229526173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8"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notesSlide" Target="../notesSlides/notesSlide2.xml"/><Relationship Id="rId3" Type="http://schemas.openxmlformats.org/officeDocument/2006/relationships/tags" Target="../tags/tag3.xml"/><Relationship Id="rId7" Type="http://schemas.openxmlformats.org/officeDocument/2006/relationships/slideLayout" Target="../slideLayouts/slideLayout1.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 Id="rId9" Type="http://schemas.openxmlformats.org/officeDocument/2006/relationships/image" Target="../media/image1.jp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占位符 3">
            <a:extLst>
              <a:ext uri="{FF2B5EF4-FFF2-40B4-BE49-F238E27FC236}">
                <a16:creationId xmlns:a16="http://schemas.microsoft.com/office/drawing/2014/main" id="{2C7E03BC-8D24-4526-87C3-A1D9E30D3B01}"/>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26651" r="26651"/>
          <a:stretch>
            <a:fillRect/>
          </a:stretch>
        </p:blipFill>
        <p:spPr>
          <a:xfrm>
            <a:off x="6845299" y="0"/>
            <a:ext cx="4803912" cy="6858000"/>
          </a:xfrm>
        </p:spPr>
      </p:pic>
      <p:sp>
        <p:nvSpPr>
          <p:cNvPr id="9" name="Rectangle 8">
            <a:extLst>
              <a:ext uri="{FF2B5EF4-FFF2-40B4-BE49-F238E27FC236}">
                <a16:creationId xmlns:a16="http://schemas.microsoft.com/office/drawing/2014/main" id="{40FEBD3C-B2E5-459A-85C0-7A3ECD23BFBA}"/>
              </a:ext>
            </a:extLst>
          </p:cNvPr>
          <p:cNvSpPr/>
          <p:nvPr/>
        </p:nvSpPr>
        <p:spPr>
          <a:xfrm>
            <a:off x="0" y="274529"/>
            <a:ext cx="2265218" cy="59062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cs typeface="+mn-ea"/>
                <a:sym typeface="+mn-lt"/>
              </a:rPr>
              <a:t>YOUR  LOGO</a:t>
            </a:r>
          </a:p>
        </p:txBody>
      </p:sp>
      <p:grpSp>
        <p:nvGrpSpPr>
          <p:cNvPr id="14" name="组合 13">
            <a:extLst>
              <a:ext uri="{FF2B5EF4-FFF2-40B4-BE49-F238E27FC236}">
                <a16:creationId xmlns:a16="http://schemas.microsoft.com/office/drawing/2014/main" id="{4FDA733E-276B-4B2F-AF75-25164278EC9D}"/>
              </a:ext>
            </a:extLst>
          </p:cNvPr>
          <p:cNvGrpSpPr/>
          <p:nvPr/>
        </p:nvGrpSpPr>
        <p:grpSpPr>
          <a:xfrm>
            <a:off x="610336" y="4189143"/>
            <a:ext cx="3524979" cy="1553553"/>
            <a:chOff x="610336" y="4630146"/>
            <a:chExt cx="3524979" cy="1553553"/>
          </a:xfrm>
        </p:grpSpPr>
        <p:sp>
          <p:nvSpPr>
            <p:cNvPr id="15" name="矩形 14">
              <a:extLst>
                <a:ext uri="{FF2B5EF4-FFF2-40B4-BE49-F238E27FC236}">
                  <a16:creationId xmlns:a16="http://schemas.microsoft.com/office/drawing/2014/main" id="{8F24C223-8905-42F2-A581-20B851263165}"/>
                </a:ext>
              </a:extLst>
            </p:cNvPr>
            <p:cNvSpPr/>
            <p:nvPr/>
          </p:nvSpPr>
          <p:spPr>
            <a:xfrm>
              <a:off x="655168" y="5570201"/>
              <a:ext cx="1332000" cy="396000"/>
            </a:xfrm>
            <a:prstGeom prst="rect">
              <a:avLst/>
            </a:prstGeom>
            <a:solidFill>
              <a:srgbClr val="00A4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6" name="文本框 15">
              <a:extLst>
                <a:ext uri="{FF2B5EF4-FFF2-40B4-BE49-F238E27FC236}">
                  <a16:creationId xmlns:a16="http://schemas.microsoft.com/office/drawing/2014/main" id="{81C49D20-7062-4A9A-A3EB-B1FE50FB13E3}"/>
                </a:ext>
              </a:extLst>
            </p:cNvPr>
            <p:cNvSpPr txBox="1"/>
            <p:nvPr/>
          </p:nvSpPr>
          <p:spPr>
            <a:xfrm>
              <a:off x="610336" y="5598924"/>
              <a:ext cx="1376832" cy="584775"/>
            </a:xfrm>
            <a:prstGeom prst="rect">
              <a:avLst/>
            </a:prstGeom>
            <a:noFill/>
          </p:spPr>
          <p:txBody>
            <a:bodyPr wrap="square" rtlCol="0">
              <a:spAutoFit/>
            </a:bodyPr>
            <a:lstStyle/>
            <a:p>
              <a:pPr algn="ctr"/>
              <a:r>
                <a:rPr lang="en-US" altLang="zh-CN" sz="1600" spc="200" dirty="0">
                  <a:solidFill>
                    <a:schemeClr val="bg1"/>
                  </a:solidFill>
                  <a:cs typeface="+mn-ea"/>
                  <a:sym typeface="+mn-lt"/>
                </a:rPr>
                <a:t>20XX.XX.XX</a:t>
              </a:r>
              <a:endParaRPr lang="zh-CN" altLang="en-US" sz="1600" spc="200" dirty="0">
                <a:solidFill>
                  <a:schemeClr val="bg1"/>
                </a:solidFill>
                <a:cs typeface="+mn-ea"/>
                <a:sym typeface="+mn-lt"/>
              </a:endParaRPr>
            </a:p>
          </p:txBody>
        </p:sp>
        <p:grpSp>
          <p:nvGrpSpPr>
            <p:cNvPr id="17" name="组合 16">
              <a:extLst>
                <a:ext uri="{FF2B5EF4-FFF2-40B4-BE49-F238E27FC236}">
                  <a16:creationId xmlns:a16="http://schemas.microsoft.com/office/drawing/2014/main" id="{E03D9EF3-1725-4BB0-AACA-18B8C839931C}"/>
                </a:ext>
              </a:extLst>
            </p:cNvPr>
            <p:cNvGrpSpPr/>
            <p:nvPr/>
          </p:nvGrpSpPr>
          <p:grpSpPr>
            <a:xfrm>
              <a:off x="655168" y="4630146"/>
              <a:ext cx="3480147" cy="276999"/>
              <a:chOff x="3484532" y="4842938"/>
              <a:chExt cx="5222936" cy="319807"/>
            </a:xfrm>
          </p:grpSpPr>
          <p:sp>
            <p:nvSpPr>
              <p:cNvPr id="18" name="矩形 17">
                <a:extLst>
                  <a:ext uri="{FF2B5EF4-FFF2-40B4-BE49-F238E27FC236}">
                    <a16:creationId xmlns:a16="http://schemas.microsoft.com/office/drawing/2014/main" id="{EE890043-46B8-447F-878A-FB9986B0874F}"/>
                  </a:ext>
                </a:extLst>
              </p:cNvPr>
              <p:cNvSpPr/>
              <p:nvPr/>
            </p:nvSpPr>
            <p:spPr>
              <a:xfrm>
                <a:off x="3484532" y="4842938"/>
                <a:ext cx="2193317" cy="319807"/>
              </a:xfrm>
              <a:prstGeom prst="rect">
                <a:avLst/>
              </a:prstGeom>
              <a:ln w="6350">
                <a:solidFill>
                  <a:schemeClr val="tx1">
                    <a:lumMod val="65000"/>
                    <a:lumOff val="35000"/>
                  </a:schemeClr>
                </a:solidFill>
              </a:ln>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1200">
                    <a:solidFill>
                      <a:schemeClr val="tx1">
                        <a:lumMod val="65000"/>
                        <a:lumOff val="35000"/>
                      </a:schemeClr>
                    </a:solidFill>
                    <a:cs typeface="+mn-ea"/>
                    <a:sym typeface="+mn-lt"/>
                  </a:rPr>
                  <a:t>老师：</a:t>
                </a:r>
                <a:r>
                  <a:rPr lang="en-US" altLang="zh-CN" sz="1200">
                    <a:solidFill>
                      <a:schemeClr val="tx1">
                        <a:lumMod val="65000"/>
                        <a:lumOff val="35000"/>
                      </a:schemeClr>
                    </a:solidFill>
                    <a:cs typeface="+mn-ea"/>
                    <a:sym typeface="+mn-lt"/>
                  </a:rPr>
                  <a:t>xippt</a:t>
                </a:r>
                <a:endParaRPr kumimoji="0" lang="zh-CN" altLang="en-US" sz="1200" i="0" u="none" strike="noStrike" kern="1200" cap="none" normalizeH="0" baseline="0" noProof="0" dirty="0">
                  <a:ln>
                    <a:noFill/>
                  </a:ln>
                  <a:solidFill>
                    <a:schemeClr val="tx1">
                      <a:lumMod val="65000"/>
                      <a:lumOff val="35000"/>
                    </a:schemeClr>
                  </a:solidFill>
                  <a:effectLst/>
                  <a:uLnTx/>
                  <a:uFillTx/>
                  <a:cs typeface="+mn-ea"/>
                  <a:sym typeface="+mn-lt"/>
                </a:endParaRPr>
              </a:p>
            </p:txBody>
          </p:sp>
          <p:sp>
            <p:nvSpPr>
              <p:cNvPr id="19" name="文本框 18">
                <a:extLst>
                  <a:ext uri="{FF2B5EF4-FFF2-40B4-BE49-F238E27FC236}">
                    <a16:creationId xmlns:a16="http://schemas.microsoft.com/office/drawing/2014/main" id="{C79117E7-02E0-431E-A373-C2A9E4F99535}"/>
                  </a:ext>
                </a:extLst>
              </p:cNvPr>
              <p:cNvSpPr txBox="1"/>
              <p:nvPr/>
            </p:nvSpPr>
            <p:spPr>
              <a:xfrm>
                <a:off x="6490140" y="4842938"/>
                <a:ext cx="2217328" cy="319807"/>
              </a:xfrm>
              <a:prstGeom prst="rect">
                <a:avLst/>
              </a:prstGeom>
              <a:noFill/>
              <a:ln w="6350">
                <a:solidFill>
                  <a:schemeClr val="tx1">
                    <a:lumMod val="65000"/>
                    <a:lumOff val="35000"/>
                  </a:schemeClr>
                </a:solidFill>
              </a:ln>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defRPr/>
                </a:pPr>
                <a:r>
                  <a:rPr kumimoji="0" lang="zh-CN" altLang="en-US" sz="1200" i="0" u="none" strike="noStrike" kern="1200" cap="none" normalizeH="0" baseline="0" noProof="0">
                    <a:ln>
                      <a:noFill/>
                    </a:ln>
                    <a:solidFill>
                      <a:schemeClr val="tx1">
                        <a:lumMod val="65000"/>
                        <a:lumOff val="35000"/>
                      </a:schemeClr>
                    </a:solidFill>
                    <a:effectLst/>
                    <a:uLnTx/>
                    <a:uFillTx/>
                    <a:cs typeface="+mn-ea"/>
                    <a:sym typeface="+mn-lt"/>
                  </a:rPr>
                  <a:t>班级：</a:t>
                </a:r>
                <a:r>
                  <a:rPr kumimoji="0" lang="en-US" altLang="zh-CN" sz="1200" i="0" u="none" strike="noStrike" kern="1200" cap="none" normalizeH="0" baseline="0" noProof="0">
                    <a:ln>
                      <a:noFill/>
                    </a:ln>
                    <a:solidFill>
                      <a:schemeClr val="tx1">
                        <a:lumMod val="65000"/>
                        <a:lumOff val="35000"/>
                      </a:schemeClr>
                    </a:solidFill>
                    <a:effectLst/>
                    <a:uLnTx/>
                    <a:uFillTx/>
                    <a:cs typeface="+mn-ea"/>
                    <a:sym typeface="+mn-lt"/>
                  </a:rPr>
                  <a:t>xippt</a:t>
                </a:r>
                <a:endParaRPr kumimoji="0" lang="zh-CN" altLang="en-US" sz="1200" i="0" u="none" strike="noStrike" kern="1200" cap="none" normalizeH="0" baseline="0" noProof="0" dirty="0">
                  <a:ln>
                    <a:noFill/>
                  </a:ln>
                  <a:solidFill>
                    <a:schemeClr val="tx1">
                      <a:lumMod val="65000"/>
                      <a:lumOff val="35000"/>
                    </a:schemeClr>
                  </a:solidFill>
                  <a:effectLst/>
                  <a:uLnTx/>
                  <a:uFillTx/>
                  <a:cs typeface="+mn-ea"/>
                  <a:sym typeface="+mn-lt"/>
                </a:endParaRPr>
              </a:p>
            </p:txBody>
          </p:sp>
        </p:grpSp>
      </p:grpSp>
      <p:grpSp>
        <p:nvGrpSpPr>
          <p:cNvPr id="20" name="组合 19">
            <a:extLst>
              <a:ext uri="{FF2B5EF4-FFF2-40B4-BE49-F238E27FC236}">
                <a16:creationId xmlns:a16="http://schemas.microsoft.com/office/drawing/2014/main" id="{A3072496-0D81-420F-9E0A-47C5528B922D}"/>
              </a:ext>
            </a:extLst>
          </p:cNvPr>
          <p:cNvGrpSpPr/>
          <p:nvPr/>
        </p:nvGrpSpPr>
        <p:grpSpPr>
          <a:xfrm>
            <a:off x="557374" y="1983436"/>
            <a:ext cx="5538625" cy="1835445"/>
            <a:chOff x="557374" y="2513675"/>
            <a:chExt cx="5538625" cy="1835445"/>
          </a:xfrm>
        </p:grpSpPr>
        <p:sp>
          <p:nvSpPr>
            <p:cNvPr id="21" name="文本框 20">
              <a:extLst>
                <a:ext uri="{FF2B5EF4-FFF2-40B4-BE49-F238E27FC236}">
                  <a16:creationId xmlns:a16="http://schemas.microsoft.com/office/drawing/2014/main" id="{61DD5916-A927-416D-9BAE-ABB105915B90}"/>
                </a:ext>
              </a:extLst>
            </p:cNvPr>
            <p:cNvSpPr txBox="1"/>
            <p:nvPr/>
          </p:nvSpPr>
          <p:spPr>
            <a:xfrm>
              <a:off x="560008" y="2513675"/>
              <a:ext cx="4931535" cy="584775"/>
            </a:xfrm>
            <a:prstGeom prst="rect">
              <a:avLst/>
            </a:prstGeom>
            <a:noFill/>
          </p:spPr>
          <p:txBody>
            <a:bodyPr wrap="square" rtlCol="0">
              <a:spAutoFit/>
            </a:bodyPr>
            <a:lstStyle/>
            <a:p>
              <a:r>
                <a:rPr lang="zh-CN" altLang="en-US" sz="3200" spc="-150" dirty="0">
                  <a:solidFill>
                    <a:schemeClr val="bg1">
                      <a:lumMod val="65000"/>
                    </a:schemeClr>
                  </a:solidFill>
                  <a:cs typeface="+mn-ea"/>
                  <a:sym typeface="+mn-lt"/>
                </a:rPr>
                <a:t>第十二单元  第二节</a:t>
              </a:r>
            </a:p>
          </p:txBody>
        </p:sp>
        <p:sp>
          <p:nvSpPr>
            <p:cNvPr id="22" name="文本框 21">
              <a:extLst>
                <a:ext uri="{FF2B5EF4-FFF2-40B4-BE49-F238E27FC236}">
                  <a16:creationId xmlns:a16="http://schemas.microsoft.com/office/drawing/2014/main" id="{B4B0293C-19D8-471D-B295-9BC1D9227E78}"/>
                </a:ext>
              </a:extLst>
            </p:cNvPr>
            <p:cNvSpPr txBox="1"/>
            <p:nvPr/>
          </p:nvSpPr>
          <p:spPr>
            <a:xfrm>
              <a:off x="557374" y="3176731"/>
              <a:ext cx="5538625" cy="769441"/>
            </a:xfrm>
            <a:prstGeom prst="rect">
              <a:avLst/>
            </a:prstGeom>
            <a:noFill/>
          </p:spPr>
          <p:txBody>
            <a:bodyPr wrap="square" rtlCol="0">
              <a:spAutoFit/>
            </a:bodyPr>
            <a:lstStyle/>
            <a:p>
              <a:pPr algn="dist"/>
              <a:r>
                <a:rPr lang="zh-CN" altLang="en-US" sz="4400" b="1" dirty="0">
                  <a:solidFill>
                    <a:srgbClr val="00A44A"/>
                  </a:solidFill>
                  <a:cs typeface="+mn-ea"/>
                  <a:sym typeface="+mn-lt"/>
                </a:rPr>
                <a:t>化学元素与人体健康</a:t>
              </a:r>
            </a:p>
          </p:txBody>
        </p:sp>
        <p:sp>
          <p:nvSpPr>
            <p:cNvPr id="26" name="文本框 25">
              <a:extLst>
                <a:ext uri="{FF2B5EF4-FFF2-40B4-BE49-F238E27FC236}">
                  <a16:creationId xmlns:a16="http://schemas.microsoft.com/office/drawing/2014/main" id="{1E2CB418-8DB9-4D3E-BCA7-9DD17BE6C342}"/>
                </a:ext>
              </a:extLst>
            </p:cNvPr>
            <p:cNvSpPr txBox="1"/>
            <p:nvPr/>
          </p:nvSpPr>
          <p:spPr>
            <a:xfrm>
              <a:off x="570077" y="4029224"/>
              <a:ext cx="4896606" cy="319896"/>
            </a:xfrm>
            <a:prstGeom prst="rect">
              <a:avLst/>
            </a:prstGeom>
            <a:noFill/>
          </p:spPr>
          <p:txBody>
            <a:bodyPr wrap="square" rtlCol="0">
              <a:spAutoFit/>
            </a:bodyPr>
            <a:lstStyle/>
            <a:p>
              <a:pPr algn="dist">
                <a:lnSpc>
                  <a:spcPct val="150000"/>
                </a:lnSpc>
              </a:pPr>
              <a:r>
                <a:rPr lang="en-US" altLang="zh-CN" sz="1100" dirty="0">
                  <a:solidFill>
                    <a:schemeClr val="tx1">
                      <a:lumMod val="65000"/>
                      <a:lumOff val="35000"/>
                    </a:schemeClr>
                  </a:solidFill>
                  <a:cs typeface="+mn-ea"/>
                  <a:sym typeface="+mn-lt"/>
                </a:rPr>
                <a:t>MENTAL HEALTH COUNSELING PPT</a:t>
              </a:r>
            </a:p>
          </p:txBody>
        </p:sp>
        <p:cxnSp>
          <p:nvCxnSpPr>
            <p:cNvPr id="27" name="直接连接符 26">
              <a:extLst>
                <a:ext uri="{FF2B5EF4-FFF2-40B4-BE49-F238E27FC236}">
                  <a16:creationId xmlns:a16="http://schemas.microsoft.com/office/drawing/2014/main" id="{E9752588-0174-4220-9D0C-42EA485CD1BF}"/>
                </a:ext>
              </a:extLst>
            </p:cNvPr>
            <p:cNvCxnSpPr>
              <a:cxnSpLocks/>
            </p:cNvCxnSpPr>
            <p:nvPr/>
          </p:nvCxnSpPr>
          <p:spPr>
            <a:xfrm>
              <a:off x="658813" y="3990975"/>
              <a:ext cx="5208587"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59212434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anim calcmode="lin" valueType="num">
                                      <p:cBhvr>
                                        <p:cTn id="8" dur="500" fill="hold"/>
                                        <p:tgtEl>
                                          <p:spTgt spid="20"/>
                                        </p:tgtEl>
                                        <p:attrNameLst>
                                          <p:attrName>ppt_x</p:attrName>
                                        </p:attrNameLst>
                                      </p:cBhvr>
                                      <p:tavLst>
                                        <p:tav tm="0">
                                          <p:val>
                                            <p:strVal val="#ppt_x"/>
                                          </p:val>
                                        </p:tav>
                                        <p:tav tm="100000">
                                          <p:val>
                                            <p:strVal val="#ppt_x"/>
                                          </p:val>
                                        </p:tav>
                                      </p:tavLst>
                                    </p:anim>
                                    <p:anim calcmode="lin" valueType="num">
                                      <p:cBhvr>
                                        <p:cTn id="9" dur="500" fill="hold"/>
                                        <p:tgtEl>
                                          <p:spTgt spid="20"/>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strVal val="#ppt_x"/>
                                          </p:val>
                                        </p:tav>
                                        <p:tav tm="100000">
                                          <p:val>
                                            <p:strVal val="#ppt_x"/>
                                          </p:val>
                                        </p:tav>
                                      </p:tavLst>
                                    </p:anim>
                                    <p:anim calcmode="lin" valueType="num">
                                      <p:cBhvr>
                                        <p:cTn id="15" dur="5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文本框 24">
            <a:extLst>
              <a:ext uri="{FF2B5EF4-FFF2-40B4-BE49-F238E27FC236}">
                <a16:creationId xmlns:a16="http://schemas.microsoft.com/office/drawing/2014/main" id="{B4481790-8DB7-4E02-9F25-BBDC434642EC}"/>
              </a:ext>
            </a:extLst>
          </p:cNvPr>
          <p:cNvSpPr txBox="1"/>
          <p:nvPr/>
        </p:nvSpPr>
        <p:spPr>
          <a:xfrm>
            <a:off x="588916" y="271073"/>
            <a:ext cx="6256384" cy="584775"/>
          </a:xfrm>
          <a:prstGeom prst="rect">
            <a:avLst/>
          </a:prstGeom>
          <a:noFill/>
        </p:spPr>
        <p:txBody>
          <a:bodyPr wrap="square" rtlCol="0">
            <a:spAutoFit/>
            <a:scene3d>
              <a:camera prst="orthographicFront"/>
              <a:lightRig rig="threePt" dir="t"/>
            </a:scene3d>
            <a:sp3d contourW="12700"/>
          </a:bodyPr>
          <a:lstStyle/>
          <a:p>
            <a:pPr lvl="0" defTabSz="1219170"/>
            <a:r>
              <a:rPr lang="zh-CN" altLang="en-US" sz="3200" b="1" kern="0" dirty="0">
                <a:cs typeface="+mn-ea"/>
                <a:sym typeface="+mn-lt"/>
              </a:rPr>
              <a:t>二、化学元素对人体健康的影响</a:t>
            </a:r>
          </a:p>
        </p:txBody>
      </p:sp>
      <p:sp>
        <p:nvSpPr>
          <p:cNvPr id="3" name="文本占位符 1">
            <a:extLst>
              <a:ext uri="{FF2B5EF4-FFF2-40B4-BE49-F238E27FC236}">
                <a16:creationId xmlns:a16="http://schemas.microsoft.com/office/drawing/2014/main" id="{E4A917C7-F4CA-4EA7-A946-2F204F149361}"/>
              </a:ext>
            </a:extLst>
          </p:cNvPr>
          <p:cNvSpPr txBox="1">
            <a:spLocks noChangeArrowheads="1"/>
          </p:cNvSpPr>
          <p:nvPr/>
        </p:nvSpPr>
        <p:spPr bwMode="auto">
          <a:xfrm>
            <a:off x="817033" y="1333803"/>
            <a:ext cx="11235267" cy="586507"/>
          </a:xfrm>
          <a:prstGeom prst="rect">
            <a:avLst/>
          </a:prstGeom>
          <a:noFill/>
          <a:ln w="9525">
            <a:noFill/>
            <a:miter lim="800000"/>
            <a:headEnd/>
            <a:tailEnd/>
          </a:ln>
        </p:spPr>
        <p:txBody>
          <a:bodyPr>
            <a:spAutoFit/>
          </a:bodyPr>
          <a:lstStyle/>
          <a:p>
            <a:pPr defTabSz="1219170">
              <a:lnSpc>
                <a:spcPct val="150000"/>
              </a:lnSpc>
            </a:pPr>
            <a:r>
              <a:rPr lang="en-US" altLang="zh-CN" sz="2400" b="1" kern="0" dirty="0">
                <a:solidFill>
                  <a:sysClr val="windowText" lastClr="000000"/>
                </a:solidFill>
                <a:cs typeface="+mn-ea"/>
                <a:sym typeface="+mn-lt"/>
              </a:rPr>
              <a:t>2</a:t>
            </a:r>
            <a:r>
              <a:rPr lang="zh-CN" altLang="zh-CN" sz="2400" b="1" kern="0" dirty="0">
                <a:solidFill>
                  <a:sysClr val="windowText" lastClr="000000"/>
                </a:solidFill>
                <a:cs typeface="+mn-ea"/>
                <a:sym typeface="+mn-lt"/>
              </a:rPr>
              <a:t>、</a:t>
            </a:r>
            <a:r>
              <a:rPr lang="zh-CN" altLang="en-US" sz="2400" b="1" kern="0" dirty="0">
                <a:solidFill>
                  <a:sysClr val="windowText" lastClr="000000"/>
                </a:solidFill>
                <a:cs typeface="+mn-ea"/>
                <a:sym typeface="+mn-lt"/>
              </a:rPr>
              <a:t>作用：</a:t>
            </a:r>
            <a:r>
              <a:rPr lang="zh-CN" altLang="en-US" sz="2400" b="1" kern="0" dirty="0">
                <a:solidFill>
                  <a:srgbClr val="002060"/>
                </a:solidFill>
                <a:cs typeface="+mn-ea"/>
                <a:sym typeface="+mn-lt"/>
              </a:rPr>
              <a:t>钙使得骨骼和牙齿具有坚硬的结构支架。</a:t>
            </a:r>
            <a:endParaRPr lang="zh-CN" altLang="en-US" sz="2400" b="1" kern="0" dirty="0">
              <a:solidFill>
                <a:sysClr val="windowText" lastClr="000000"/>
              </a:solidFill>
              <a:cs typeface="+mn-ea"/>
              <a:sym typeface="+mn-lt"/>
            </a:endParaRPr>
          </a:p>
        </p:txBody>
      </p:sp>
      <p:sp>
        <p:nvSpPr>
          <p:cNvPr id="4" name="文本占位符 1">
            <a:extLst>
              <a:ext uri="{FF2B5EF4-FFF2-40B4-BE49-F238E27FC236}">
                <a16:creationId xmlns:a16="http://schemas.microsoft.com/office/drawing/2014/main" id="{D317AA64-6224-428E-A630-9F24BFA53511}"/>
              </a:ext>
            </a:extLst>
          </p:cNvPr>
          <p:cNvSpPr txBox="1">
            <a:spLocks noChangeArrowheads="1"/>
          </p:cNvSpPr>
          <p:nvPr/>
        </p:nvSpPr>
        <p:spPr bwMode="auto">
          <a:xfrm>
            <a:off x="817033" y="2140252"/>
            <a:ext cx="10422467" cy="586507"/>
          </a:xfrm>
          <a:prstGeom prst="rect">
            <a:avLst/>
          </a:prstGeom>
          <a:noFill/>
          <a:ln w="9525">
            <a:noFill/>
            <a:miter lim="800000"/>
            <a:headEnd/>
            <a:tailEnd/>
          </a:ln>
        </p:spPr>
        <p:txBody>
          <a:bodyPr>
            <a:spAutoFit/>
          </a:bodyPr>
          <a:lstStyle/>
          <a:p>
            <a:pPr defTabSz="1219170">
              <a:lnSpc>
                <a:spcPct val="150000"/>
              </a:lnSpc>
            </a:pPr>
            <a:r>
              <a:rPr lang="en-US" altLang="zh-CN" sz="2400" b="1" kern="0" dirty="0">
                <a:solidFill>
                  <a:sysClr val="windowText" lastClr="000000"/>
                </a:solidFill>
                <a:cs typeface="+mn-ea"/>
                <a:sym typeface="+mn-lt"/>
              </a:rPr>
              <a:t>3</a:t>
            </a:r>
            <a:r>
              <a:rPr lang="zh-CN" altLang="en-US" sz="2400" b="1" kern="0" dirty="0">
                <a:solidFill>
                  <a:sysClr val="windowText" lastClr="000000"/>
                </a:solidFill>
                <a:cs typeface="+mn-ea"/>
                <a:sym typeface="+mn-lt"/>
              </a:rPr>
              <a:t>、含钙食物：奶、奶制品、豆类、虾皮等。</a:t>
            </a:r>
          </a:p>
        </p:txBody>
      </p:sp>
      <p:pic>
        <p:nvPicPr>
          <p:cNvPr id="5" name="图片 4">
            <a:extLst>
              <a:ext uri="{FF2B5EF4-FFF2-40B4-BE49-F238E27FC236}">
                <a16:creationId xmlns:a16="http://schemas.microsoft.com/office/drawing/2014/main" id="{1D16C066-9C5A-479D-A0CD-D05597C0D6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3300" y="3314700"/>
            <a:ext cx="4000500" cy="2667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图片 6">
            <a:extLst>
              <a:ext uri="{FF2B5EF4-FFF2-40B4-BE49-F238E27FC236}">
                <a16:creationId xmlns:a16="http://schemas.microsoft.com/office/drawing/2014/main" id="{9862214A-7975-46CD-9934-8C571A12182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45859" y="3314700"/>
            <a:ext cx="4019341" cy="2667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20703327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文本框 24">
            <a:extLst>
              <a:ext uri="{FF2B5EF4-FFF2-40B4-BE49-F238E27FC236}">
                <a16:creationId xmlns:a16="http://schemas.microsoft.com/office/drawing/2014/main" id="{B4481790-8DB7-4E02-9F25-BBDC434642EC}"/>
              </a:ext>
            </a:extLst>
          </p:cNvPr>
          <p:cNvSpPr txBox="1"/>
          <p:nvPr/>
        </p:nvSpPr>
        <p:spPr>
          <a:xfrm>
            <a:off x="588916" y="271073"/>
            <a:ext cx="7208884" cy="584775"/>
          </a:xfrm>
          <a:prstGeom prst="rect">
            <a:avLst/>
          </a:prstGeom>
          <a:noFill/>
        </p:spPr>
        <p:txBody>
          <a:bodyPr wrap="square" rtlCol="0">
            <a:spAutoFit/>
            <a:scene3d>
              <a:camera prst="orthographicFront"/>
              <a:lightRig rig="threePt" dir="t"/>
            </a:scene3d>
            <a:sp3d contourW="12700"/>
          </a:bodyPr>
          <a:lstStyle/>
          <a:p>
            <a:pPr lvl="0" defTabSz="1219170"/>
            <a:r>
              <a:rPr lang="zh-CN" altLang="en-US" sz="3200" b="1" kern="0" dirty="0">
                <a:cs typeface="+mn-ea"/>
                <a:sym typeface="+mn-lt"/>
              </a:rPr>
              <a:t>二、化学元素对人体健康的影响</a:t>
            </a:r>
          </a:p>
        </p:txBody>
      </p:sp>
      <p:sp>
        <p:nvSpPr>
          <p:cNvPr id="3" name="Text Box 25">
            <a:extLst>
              <a:ext uri="{FF2B5EF4-FFF2-40B4-BE49-F238E27FC236}">
                <a16:creationId xmlns:a16="http://schemas.microsoft.com/office/drawing/2014/main" id="{331D6AEA-0588-4698-B0CF-C31FA3D08FB9}"/>
              </a:ext>
            </a:extLst>
          </p:cNvPr>
          <p:cNvSpPr txBox="1">
            <a:spLocks noChangeArrowheads="1"/>
          </p:cNvSpPr>
          <p:nvPr/>
        </p:nvSpPr>
        <p:spPr bwMode="auto">
          <a:xfrm>
            <a:off x="588916" y="1108192"/>
            <a:ext cx="4510616" cy="586507"/>
          </a:xfrm>
          <a:prstGeom prst="rect">
            <a:avLst/>
          </a:prstGeom>
          <a:noFill/>
          <a:ln w="9525">
            <a:noFill/>
            <a:miter lim="800000"/>
            <a:headEnd/>
            <a:tailEnd/>
          </a:ln>
        </p:spPr>
        <p:txBody>
          <a:bodyPr>
            <a:spAutoFit/>
          </a:bodyPr>
          <a:lstStyle/>
          <a:p>
            <a:pPr defTabSz="1219170">
              <a:lnSpc>
                <a:spcPct val="150000"/>
              </a:lnSpc>
            </a:pPr>
            <a:r>
              <a:rPr lang="en-US" altLang="zh-CN" sz="2400" b="1" kern="0" dirty="0">
                <a:solidFill>
                  <a:sysClr val="windowText" lastClr="000000"/>
                </a:solidFill>
                <a:cs typeface="+mn-ea"/>
                <a:sym typeface="+mn-lt"/>
              </a:rPr>
              <a:t>4</a:t>
            </a:r>
            <a:r>
              <a:rPr lang="zh-CN" altLang="en-US" sz="2400" b="1" kern="0" dirty="0">
                <a:solidFill>
                  <a:sysClr val="windowText" lastClr="000000"/>
                </a:solidFill>
                <a:cs typeface="+mn-ea"/>
                <a:sym typeface="+mn-lt"/>
              </a:rPr>
              <a:t>、缺钙带来的影响</a:t>
            </a:r>
            <a:r>
              <a:rPr lang="en-US" altLang="zh-CN" sz="2400" b="1" kern="0" dirty="0">
                <a:solidFill>
                  <a:sysClr val="windowText" lastClr="000000"/>
                </a:solidFill>
                <a:cs typeface="+mn-ea"/>
                <a:sym typeface="+mn-lt"/>
              </a:rPr>
              <a:t>:</a:t>
            </a:r>
          </a:p>
        </p:txBody>
      </p:sp>
      <p:sp>
        <p:nvSpPr>
          <p:cNvPr id="4" name="Text Box 26">
            <a:extLst>
              <a:ext uri="{FF2B5EF4-FFF2-40B4-BE49-F238E27FC236}">
                <a16:creationId xmlns:a16="http://schemas.microsoft.com/office/drawing/2014/main" id="{31DEA8A1-6A31-4297-A2B8-C11C74BC0183}"/>
              </a:ext>
            </a:extLst>
          </p:cNvPr>
          <p:cNvSpPr txBox="1">
            <a:spLocks noChangeArrowheads="1"/>
          </p:cNvSpPr>
          <p:nvPr/>
        </p:nvSpPr>
        <p:spPr bwMode="auto">
          <a:xfrm>
            <a:off x="6163733" y="1851444"/>
            <a:ext cx="6028267" cy="586507"/>
          </a:xfrm>
          <a:prstGeom prst="rect">
            <a:avLst/>
          </a:prstGeom>
          <a:noFill/>
          <a:ln w="9525">
            <a:noFill/>
            <a:miter lim="800000"/>
            <a:headEnd/>
            <a:tailEnd/>
          </a:ln>
        </p:spPr>
        <p:txBody>
          <a:bodyPr>
            <a:spAutoFit/>
          </a:bodyPr>
          <a:lstStyle/>
          <a:p>
            <a:pPr defTabSz="1219170">
              <a:lnSpc>
                <a:spcPct val="150000"/>
              </a:lnSpc>
            </a:pPr>
            <a:r>
              <a:rPr lang="zh-CN" altLang="en-US" sz="2400" b="1" kern="0" dirty="0">
                <a:solidFill>
                  <a:srgbClr val="002060"/>
                </a:solidFill>
                <a:cs typeface="+mn-ea"/>
                <a:sym typeface="+mn-lt"/>
              </a:rPr>
              <a:t>老年</a:t>
            </a:r>
            <a:r>
              <a:rPr lang="en-US" altLang="zh-CN" sz="2400" b="1" kern="0" dirty="0">
                <a:solidFill>
                  <a:srgbClr val="002060"/>
                </a:solidFill>
                <a:cs typeface="+mn-ea"/>
                <a:sym typeface="+mn-lt"/>
              </a:rPr>
              <a:t>:</a:t>
            </a:r>
            <a:r>
              <a:rPr lang="zh-CN" altLang="en-US" sz="2400" b="1" kern="0" dirty="0">
                <a:solidFill>
                  <a:srgbClr val="002060"/>
                </a:solidFill>
                <a:cs typeface="+mn-ea"/>
                <a:sym typeface="+mn-lt"/>
              </a:rPr>
              <a:t>骨质疏松   容易骨折</a:t>
            </a:r>
          </a:p>
        </p:txBody>
      </p:sp>
      <p:sp>
        <p:nvSpPr>
          <p:cNvPr id="5" name="Text Box 27">
            <a:extLst>
              <a:ext uri="{FF2B5EF4-FFF2-40B4-BE49-F238E27FC236}">
                <a16:creationId xmlns:a16="http://schemas.microsoft.com/office/drawing/2014/main" id="{5FB839FD-6898-42AE-A2B8-ACFC77604EA5}"/>
              </a:ext>
            </a:extLst>
          </p:cNvPr>
          <p:cNvSpPr txBox="1">
            <a:spLocks noChangeArrowheads="1"/>
          </p:cNvSpPr>
          <p:nvPr/>
        </p:nvSpPr>
        <p:spPr bwMode="auto">
          <a:xfrm>
            <a:off x="770344" y="1851444"/>
            <a:ext cx="5748867" cy="586507"/>
          </a:xfrm>
          <a:prstGeom prst="rect">
            <a:avLst/>
          </a:prstGeom>
          <a:noFill/>
          <a:ln w="9525">
            <a:noFill/>
            <a:miter lim="800000"/>
            <a:headEnd/>
            <a:tailEnd/>
          </a:ln>
        </p:spPr>
        <p:txBody>
          <a:bodyPr>
            <a:spAutoFit/>
          </a:bodyPr>
          <a:lstStyle/>
          <a:p>
            <a:pPr defTabSz="1219170">
              <a:lnSpc>
                <a:spcPct val="150000"/>
              </a:lnSpc>
            </a:pPr>
            <a:r>
              <a:rPr lang="zh-CN" altLang="en-US" sz="2400" b="1" kern="0" dirty="0">
                <a:solidFill>
                  <a:srgbClr val="002060"/>
                </a:solidFill>
                <a:cs typeface="+mn-ea"/>
                <a:sym typeface="+mn-lt"/>
              </a:rPr>
              <a:t>幼年</a:t>
            </a:r>
            <a:r>
              <a:rPr lang="en-US" altLang="zh-CN" sz="2400" b="1" kern="0" dirty="0">
                <a:solidFill>
                  <a:srgbClr val="002060"/>
                </a:solidFill>
                <a:cs typeface="+mn-ea"/>
                <a:sym typeface="+mn-lt"/>
              </a:rPr>
              <a:t>:</a:t>
            </a:r>
            <a:r>
              <a:rPr lang="zh-CN" altLang="en-US" sz="2400" b="1" kern="0" dirty="0">
                <a:solidFill>
                  <a:srgbClr val="002060"/>
                </a:solidFill>
                <a:cs typeface="+mn-ea"/>
                <a:sym typeface="+mn-lt"/>
              </a:rPr>
              <a:t>佝偻病  发育不良</a:t>
            </a:r>
          </a:p>
        </p:txBody>
      </p:sp>
      <p:sp>
        <p:nvSpPr>
          <p:cNvPr id="6" name="矩形 5">
            <a:extLst>
              <a:ext uri="{FF2B5EF4-FFF2-40B4-BE49-F238E27FC236}">
                <a16:creationId xmlns:a16="http://schemas.microsoft.com/office/drawing/2014/main" id="{61C7E793-8CFA-4867-801F-015AFCFE39A4}"/>
              </a:ext>
            </a:extLst>
          </p:cNvPr>
          <p:cNvSpPr>
            <a:spLocks noChangeArrowheads="1"/>
          </p:cNvSpPr>
          <p:nvPr/>
        </p:nvSpPr>
        <p:spPr bwMode="auto">
          <a:xfrm>
            <a:off x="588916" y="4963905"/>
            <a:ext cx="5035549" cy="586507"/>
          </a:xfrm>
          <a:prstGeom prst="rect">
            <a:avLst/>
          </a:prstGeom>
          <a:noFill/>
          <a:ln w="9525">
            <a:noFill/>
            <a:miter lim="800000"/>
            <a:headEnd/>
            <a:tailEnd/>
          </a:ln>
        </p:spPr>
        <p:txBody>
          <a:bodyPr>
            <a:spAutoFit/>
          </a:bodyPr>
          <a:lstStyle/>
          <a:p>
            <a:pPr defTabSz="1219170">
              <a:lnSpc>
                <a:spcPct val="150000"/>
              </a:lnSpc>
            </a:pPr>
            <a:r>
              <a:rPr lang="en-US" altLang="zh-CN" sz="2400" b="1" kern="0" dirty="0">
                <a:solidFill>
                  <a:sysClr val="windowText" lastClr="000000"/>
                </a:solidFill>
                <a:cs typeface="+mn-ea"/>
                <a:sym typeface="+mn-lt"/>
              </a:rPr>
              <a:t>5</a:t>
            </a:r>
            <a:r>
              <a:rPr lang="zh-CN" altLang="en-US" sz="2400" b="1" kern="0" dirty="0">
                <a:solidFill>
                  <a:sysClr val="windowText" lastClr="000000"/>
                </a:solidFill>
                <a:cs typeface="+mn-ea"/>
                <a:sym typeface="+mn-lt"/>
              </a:rPr>
              <a:t>、摄入量过高的影响：</a:t>
            </a:r>
          </a:p>
        </p:txBody>
      </p:sp>
      <p:sp>
        <p:nvSpPr>
          <p:cNvPr id="7" name="矩形 6">
            <a:extLst>
              <a:ext uri="{FF2B5EF4-FFF2-40B4-BE49-F238E27FC236}">
                <a16:creationId xmlns:a16="http://schemas.microsoft.com/office/drawing/2014/main" id="{067615B0-9906-46D8-B320-8A0E75D4F9DC}"/>
              </a:ext>
            </a:extLst>
          </p:cNvPr>
          <p:cNvSpPr>
            <a:spLocks noChangeArrowheads="1"/>
          </p:cNvSpPr>
          <p:nvPr/>
        </p:nvSpPr>
        <p:spPr bwMode="auto">
          <a:xfrm>
            <a:off x="588916" y="5810598"/>
            <a:ext cx="11466285" cy="586507"/>
          </a:xfrm>
          <a:prstGeom prst="rect">
            <a:avLst/>
          </a:prstGeom>
          <a:noFill/>
          <a:ln w="9525">
            <a:noFill/>
            <a:miter lim="800000"/>
            <a:headEnd/>
            <a:tailEnd/>
          </a:ln>
        </p:spPr>
        <p:txBody>
          <a:bodyPr wrap="square">
            <a:spAutoFit/>
          </a:bodyPr>
          <a:lstStyle/>
          <a:p>
            <a:pPr defTabSz="1219170">
              <a:lnSpc>
                <a:spcPct val="150000"/>
              </a:lnSpc>
            </a:pPr>
            <a:r>
              <a:rPr lang="zh-CN" altLang="en-US" sz="2400" b="1" kern="0" dirty="0">
                <a:solidFill>
                  <a:srgbClr val="002060"/>
                </a:solidFill>
                <a:cs typeface="+mn-ea"/>
                <a:sym typeface="+mn-lt"/>
              </a:rPr>
              <a:t>身体浮肿多汗、厌食、恶心、消化不良、影响视力和心脏功能</a:t>
            </a:r>
          </a:p>
        </p:txBody>
      </p:sp>
      <p:pic>
        <p:nvPicPr>
          <p:cNvPr id="8" name="Picture 6">
            <a:extLst>
              <a:ext uri="{FF2B5EF4-FFF2-40B4-BE49-F238E27FC236}">
                <a16:creationId xmlns:a16="http://schemas.microsoft.com/office/drawing/2014/main" id="{31D39B16-8C1D-4A7B-8621-0A5419FE4EFB}"/>
              </a:ext>
            </a:extLst>
          </p:cNvPr>
          <p:cNvPicPr>
            <a:picLocks noChangeAspect="1"/>
          </p:cNvPicPr>
          <p:nvPr/>
        </p:nvPicPr>
        <p:blipFill>
          <a:blip r:embed="rId3" cstate="print"/>
          <a:stretch>
            <a:fillRect/>
          </a:stretch>
        </p:blipFill>
        <p:spPr>
          <a:xfrm>
            <a:off x="770344" y="2641929"/>
            <a:ext cx="3992033" cy="20701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图片 8" descr="bone-osteoporosis">
            <a:extLst>
              <a:ext uri="{FF2B5EF4-FFF2-40B4-BE49-F238E27FC236}">
                <a16:creationId xmlns:a16="http://schemas.microsoft.com/office/drawing/2014/main" id="{E2ACA86E-F289-4B7D-A547-77D1FCCF199A}"/>
              </a:ext>
            </a:extLst>
          </p:cNvPr>
          <p:cNvPicPr>
            <a:picLocks noChangeAspect="1"/>
          </p:cNvPicPr>
          <p:nvPr/>
        </p:nvPicPr>
        <p:blipFill>
          <a:blip r:embed="rId4" cstate="print"/>
          <a:srcRect r="58946"/>
          <a:stretch>
            <a:fillRect/>
          </a:stretch>
        </p:blipFill>
        <p:spPr>
          <a:xfrm>
            <a:off x="5585457" y="2645062"/>
            <a:ext cx="1589156" cy="215473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0" name="文本框 17410">
            <a:extLst>
              <a:ext uri="{FF2B5EF4-FFF2-40B4-BE49-F238E27FC236}">
                <a16:creationId xmlns:a16="http://schemas.microsoft.com/office/drawing/2014/main" id="{59A8D727-A5BD-4A9A-8B97-A3BC345D0702}"/>
              </a:ext>
            </a:extLst>
          </p:cNvPr>
          <p:cNvSpPr txBox="1"/>
          <p:nvPr/>
        </p:nvSpPr>
        <p:spPr>
          <a:xfrm>
            <a:off x="7608690" y="5057104"/>
            <a:ext cx="5183716" cy="400110"/>
          </a:xfrm>
          <a:prstGeom prst="rect">
            <a:avLst/>
          </a:prstGeom>
          <a:noFill/>
          <a:ln w="9525">
            <a:noFill/>
          </a:ln>
        </p:spPr>
        <p:txBody>
          <a:bodyPr>
            <a:spAutoFit/>
          </a:bodyPr>
          <a:lstStyle/>
          <a:p>
            <a:pPr defTabSz="1219170">
              <a:spcBef>
                <a:spcPct val="50000"/>
              </a:spcBef>
            </a:pPr>
            <a:r>
              <a:rPr lang="zh-CN" altLang="en-US" sz="2000" b="1" kern="0" dirty="0">
                <a:solidFill>
                  <a:sysClr val="windowText" lastClr="000000"/>
                </a:solidFill>
                <a:cs typeface="+mn-ea"/>
                <a:sym typeface="+mn-lt"/>
              </a:rPr>
              <a:t>正常的骨基质             骨质疏松</a:t>
            </a:r>
          </a:p>
        </p:txBody>
      </p:sp>
      <p:pic>
        <p:nvPicPr>
          <p:cNvPr id="11" name="图片 10" descr="bone-osteoporosis">
            <a:extLst>
              <a:ext uri="{FF2B5EF4-FFF2-40B4-BE49-F238E27FC236}">
                <a16:creationId xmlns:a16="http://schemas.microsoft.com/office/drawing/2014/main" id="{18C4E97E-67E6-4684-8234-38C4CC7D985B}"/>
              </a:ext>
            </a:extLst>
          </p:cNvPr>
          <p:cNvPicPr>
            <a:picLocks noChangeAspect="1"/>
          </p:cNvPicPr>
          <p:nvPr/>
        </p:nvPicPr>
        <p:blipFill>
          <a:blip r:embed="rId4" cstate="print"/>
          <a:srcRect l="41884" t="17834" r="32469" b="4507"/>
          <a:stretch>
            <a:fillRect/>
          </a:stretch>
        </p:blipFill>
        <p:spPr>
          <a:xfrm>
            <a:off x="7797801" y="2641929"/>
            <a:ext cx="1313510" cy="215498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2" name="图片 11" descr="bone-osteoporosis">
            <a:extLst>
              <a:ext uri="{FF2B5EF4-FFF2-40B4-BE49-F238E27FC236}">
                <a16:creationId xmlns:a16="http://schemas.microsoft.com/office/drawing/2014/main" id="{007EF1E7-6592-4171-807A-313F4E2DE932}"/>
              </a:ext>
            </a:extLst>
          </p:cNvPr>
          <p:cNvPicPr>
            <a:picLocks noChangeAspect="1"/>
          </p:cNvPicPr>
          <p:nvPr/>
        </p:nvPicPr>
        <p:blipFill>
          <a:blip r:embed="rId4" cstate="print"/>
          <a:srcRect l="71927" t="17909" r="2002" b="4507"/>
          <a:stretch>
            <a:fillRect/>
          </a:stretch>
        </p:blipFill>
        <p:spPr>
          <a:xfrm>
            <a:off x="9962245" y="2659385"/>
            <a:ext cx="1227984" cy="21525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24470603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 presetClass="entr" presetSubtype="16"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box(in)">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4" presetClass="entr" presetSubtype="16" fill="hold"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ox(in)">
                                      <p:cBhvr>
                                        <p:cTn id="20" dur="500"/>
                                        <p:tgtEl>
                                          <p:spTgt spid="9"/>
                                        </p:tgtEl>
                                      </p:cBhvr>
                                    </p:animEffect>
                                  </p:childTnLst>
                                </p:cTn>
                              </p:par>
                              <p:par>
                                <p:cTn id="21" presetID="4" presetClass="entr" presetSubtype="16"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box(in)">
                                      <p:cBhvr>
                                        <p:cTn id="23" dur="500"/>
                                        <p:tgtEl>
                                          <p:spTgt spid="11"/>
                                        </p:tgtEl>
                                      </p:cBhvr>
                                    </p:animEffect>
                                  </p:childTnLst>
                                </p:cTn>
                              </p:par>
                              <p:par>
                                <p:cTn id="24" presetID="4" presetClass="entr" presetSubtype="16"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box(in)">
                                      <p:cBhvr>
                                        <p:cTn id="26" dur="500"/>
                                        <p:tgtEl>
                                          <p:spTgt spid="10"/>
                                        </p:tgtEl>
                                      </p:cBhvr>
                                    </p:animEffect>
                                  </p:childTnLst>
                                </p:cTn>
                              </p:par>
                              <p:par>
                                <p:cTn id="27" presetID="4" presetClass="entr" presetSubtype="16" fill="hold"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box(in)">
                                      <p:cBhvr>
                                        <p:cTn id="29" dur="500"/>
                                        <p:tgtEl>
                                          <p:spTgt spid="12"/>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6"/>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文本框 24">
            <a:extLst>
              <a:ext uri="{FF2B5EF4-FFF2-40B4-BE49-F238E27FC236}">
                <a16:creationId xmlns:a16="http://schemas.microsoft.com/office/drawing/2014/main" id="{B4481790-8DB7-4E02-9F25-BBDC434642EC}"/>
              </a:ext>
            </a:extLst>
          </p:cNvPr>
          <p:cNvSpPr txBox="1"/>
          <p:nvPr/>
        </p:nvSpPr>
        <p:spPr>
          <a:xfrm>
            <a:off x="588916" y="271073"/>
            <a:ext cx="7208884" cy="584775"/>
          </a:xfrm>
          <a:prstGeom prst="rect">
            <a:avLst/>
          </a:prstGeom>
          <a:noFill/>
        </p:spPr>
        <p:txBody>
          <a:bodyPr wrap="square" rtlCol="0">
            <a:spAutoFit/>
            <a:scene3d>
              <a:camera prst="orthographicFront"/>
              <a:lightRig rig="threePt" dir="t"/>
            </a:scene3d>
            <a:sp3d contourW="12700"/>
          </a:bodyPr>
          <a:lstStyle/>
          <a:p>
            <a:pPr lvl="0" defTabSz="1219170"/>
            <a:r>
              <a:rPr lang="zh-CN" altLang="en-US" sz="3200" b="1" kern="0" dirty="0">
                <a:cs typeface="+mn-ea"/>
                <a:sym typeface="+mn-lt"/>
              </a:rPr>
              <a:t>二、化学元素对人体健康的影响</a:t>
            </a:r>
          </a:p>
        </p:txBody>
      </p:sp>
      <p:sp>
        <p:nvSpPr>
          <p:cNvPr id="13" name="矩形 5">
            <a:extLst>
              <a:ext uri="{FF2B5EF4-FFF2-40B4-BE49-F238E27FC236}">
                <a16:creationId xmlns:a16="http://schemas.microsoft.com/office/drawing/2014/main" id="{F61FAC03-53DD-4D59-A96E-C431D650AC4E}"/>
              </a:ext>
            </a:extLst>
          </p:cNvPr>
          <p:cNvSpPr>
            <a:spLocks noChangeArrowheads="1"/>
          </p:cNvSpPr>
          <p:nvPr/>
        </p:nvSpPr>
        <p:spPr bwMode="auto">
          <a:xfrm>
            <a:off x="685800" y="1087832"/>
            <a:ext cx="2028119" cy="668901"/>
          </a:xfrm>
          <a:prstGeom prst="rect">
            <a:avLst/>
          </a:prstGeom>
          <a:noFill/>
          <a:ln w="9525">
            <a:noFill/>
            <a:miter lim="800000"/>
            <a:headEnd/>
            <a:tailEnd/>
          </a:ln>
        </p:spPr>
        <p:txBody>
          <a:bodyPr wrap="none">
            <a:spAutoFit/>
          </a:bodyPr>
          <a:lstStyle/>
          <a:p>
            <a:pPr defTabSz="1219170">
              <a:lnSpc>
                <a:spcPct val="150000"/>
              </a:lnSpc>
            </a:pPr>
            <a:r>
              <a:rPr lang="zh-CN" altLang="en-US" sz="2800" b="1" kern="0" dirty="0">
                <a:solidFill>
                  <a:srgbClr val="000000"/>
                </a:solidFill>
                <a:cs typeface="+mn-ea"/>
                <a:sym typeface="+mn-lt"/>
              </a:rPr>
              <a:t>如何补钙？</a:t>
            </a:r>
            <a:endParaRPr lang="en-US" altLang="zh-CN" sz="2800" b="1" kern="0" dirty="0">
              <a:solidFill>
                <a:srgbClr val="000000"/>
              </a:solidFill>
              <a:cs typeface="+mn-ea"/>
              <a:sym typeface="+mn-lt"/>
            </a:endParaRPr>
          </a:p>
        </p:txBody>
      </p:sp>
      <p:sp>
        <p:nvSpPr>
          <p:cNvPr id="14" name="矩形 1">
            <a:extLst>
              <a:ext uri="{FF2B5EF4-FFF2-40B4-BE49-F238E27FC236}">
                <a16:creationId xmlns:a16="http://schemas.microsoft.com/office/drawing/2014/main" id="{62B24DE4-B356-4009-B365-7845928B0090}"/>
              </a:ext>
            </a:extLst>
          </p:cNvPr>
          <p:cNvSpPr>
            <a:spLocks noChangeArrowheads="1"/>
          </p:cNvSpPr>
          <p:nvPr/>
        </p:nvSpPr>
        <p:spPr bwMode="auto">
          <a:xfrm>
            <a:off x="685800" y="1756733"/>
            <a:ext cx="10820400" cy="4556825"/>
          </a:xfrm>
          <a:prstGeom prst="rect">
            <a:avLst/>
          </a:prstGeom>
          <a:noFill/>
          <a:ln w="9525">
            <a:noFill/>
            <a:miter lim="800000"/>
            <a:headEnd/>
            <a:tailEnd/>
          </a:ln>
        </p:spPr>
        <p:txBody>
          <a:bodyPr wrap="square">
            <a:spAutoFit/>
          </a:bodyPr>
          <a:lstStyle/>
          <a:p>
            <a:pPr defTabSz="1219170">
              <a:lnSpc>
                <a:spcPct val="250000"/>
              </a:lnSpc>
            </a:pPr>
            <a:r>
              <a:rPr lang="zh-CN" altLang="en-US" sz="2400" b="1" kern="0" dirty="0">
                <a:solidFill>
                  <a:sysClr val="windowText" lastClr="000000"/>
                </a:solidFill>
                <a:cs typeface="+mn-ea"/>
                <a:sym typeface="+mn-lt"/>
              </a:rPr>
              <a:t>①尽量食补：多吃含钙较多的牛奶、奶酪、鸡蛋、豆制品等。应避免过多食用含草酸的食物，以免影响钙的吸收。</a:t>
            </a:r>
            <a:endParaRPr lang="en-US" altLang="zh-CN" sz="2400" b="1" kern="0" dirty="0">
              <a:solidFill>
                <a:sysClr val="windowText" lastClr="000000"/>
              </a:solidFill>
              <a:cs typeface="+mn-ea"/>
              <a:sym typeface="+mn-lt"/>
            </a:endParaRPr>
          </a:p>
          <a:p>
            <a:pPr defTabSz="1219170">
              <a:lnSpc>
                <a:spcPct val="250000"/>
              </a:lnSpc>
            </a:pPr>
            <a:r>
              <a:rPr lang="zh-CN" altLang="en-US" sz="2400" b="1" kern="0" dirty="0">
                <a:solidFill>
                  <a:sysClr val="windowText" lastClr="000000"/>
                </a:solidFill>
                <a:cs typeface="+mn-ea"/>
                <a:sym typeface="+mn-lt"/>
              </a:rPr>
              <a:t>②补钙不是越多越好。</a:t>
            </a:r>
          </a:p>
          <a:p>
            <a:pPr defTabSz="1219170">
              <a:lnSpc>
                <a:spcPct val="250000"/>
              </a:lnSpc>
            </a:pPr>
            <a:r>
              <a:rPr lang="zh-CN" altLang="en-US" sz="2400" b="1" kern="0" dirty="0">
                <a:solidFill>
                  <a:sysClr val="windowText" lastClr="000000"/>
                </a:solidFill>
                <a:cs typeface="+mn-ea"/>
                <a:sym typeface="+mn-lt"/>
              </a:rPr>
              <a:t>③补钙的同时注意适当补充维生素</a:t>
            </a:r>
            <a:r>
              <a:rPr lang="en-US" altLang="zh-CN" sz="2400" b="1" kern="0" dirty="0">
                <a:solidFill>
                  <a:sysClr val="windowText" lastClr="000000"/>
                </a:solidFill>
                <a:cs typeface="+mn-ea"/>
                <a:sym typeface="+mn-lt"/>
              </a:rPr>
              <a:t>D</a:t>
            </a:r>
            <a:r>
              <a:rPr lang="zh-CN" altLang="en-US" sz="2400" b="1" kern="0" dirty="0">
                <a:solidFill>
                  <a:sysClr val="windowText" lastClr="000000"/>
                </a:solidFill>
                <a:cs typeface="+mn-ea"/>
                <a:sym typeface="+mn-lt"/>
              </a:rPr>
              <a:t>：维生素</a:t>
            </a:r>
            <a:r>
              <a:rPr lang="en-US" altLang="zh-CN" sz="2400" b="1" kern="0" dirty="0">
                <a:solidFill>
                  <a:sysClr val="windowText" lastClr="000000"/>
                </a:solidFill>
                <a:cs typeface="+mn-ea"/>
                <a:sym typeface="+mn-lt"/>
              </a:rPr>
              <a:t>D</a:t>
            </a:r>
            <a:r>
              <a:rPr lang="zh-CN" altLang="en-US" sz="2400" b="1" kern="0" dirty="0">
                <a:solidFill>
                  <a:sysClr val="windowText" lastClr="000000"/>
                </a:solidFill>
                <a:cs typeface="+mn-ea"/>
                <a:sym typeface="+mn-lt"/>
              </a:rPr>
              <a:t>有助于钙的吸收，应注意增加户外活动，晒太阳。</a:t>
            </a:r>
          </a:p>
        </p:txBody>
      </p:sp>
    </p:spTree>
    <p:extLst>
      <p:ext uri="{BB962C8B-B14F-4D97-AF65-F5344CB8AC3E}">
        <p14:creationId xmlns:p14="http://schemas.microsoft.com/office/powerpoint/2010/main" val="257742696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文本框 24">
            <a:extLst>
              <a:ext uri="{FF2B5EF4-FFF2-40B4-BE49-F238E27FC236}">
                <a16:creationId xmlns:a16="http://schemas.microsoft.com/office/drawing/2014/main" id="{B4481790-8DB7-4E02-9F25-BBDC434642EC}"/>
              </a:ext>
            </a:extLst>
          </p:cNvPr>
          <p:cNvSpPr txBox="1"/>
          <p:nvPr/>
        </p:nvSpPr>
        <p:spPr>
          <a:xfrm>
            <a:off x="588916" y="271073"/>
            <a:ext cx="7208884" cy="584775"/>
          </a:xfrm>
          <a:prstGeom prst="rect">
            <a:avLst/>
          </a:prstGeom>
          <a:noFill/>
        </p:spPr>
        <p:txBody>
          <a:bodyPr wrap="square" rtlCol="0">
            <a:spAutoFit/>
            <a:scene3d>
              <a:camera prst="orthographicFront"/>
              <a:lightRig rig="threePt" dir="t"/>
            </a:scene3d>
            <a:sp3d contourW="12700"/>
          </a:bodyPr>
          <a:lstStyle/>
          <a:p>
            <a:pPr lvl="0" defTabSz="1219170"/>
            <a:r>
              <a:rPr lang="zh-CN" altLang="en-US" sz="3200" b="1" kern="0" dirty="0">
                <a:cs typeface="+mn-ea"/>
                <a:sym typeface="+mn-lt"/>
              </a:rPr>
              <a:t>二、化学元素对人体健康的影响</a:t>
            </a:r>
          </a:p>
        </p:txBody>
      </p:sp>
      <p:graphicFrame>
        <p:nvGraphicFramePr>
          <p:cNvPr id="5" name="Group 61">
            <a:extLst>
              <a:ext uri="{FF2B5EF4-FFF2-40B4-BE49-F238E27FC236}">
                <a16:creationId xmlns:a16="http://schemas.microsoft.com/office/drawing/2014/main" id="{F2A0C9EC-6C4F-4FAC-8E08-5C55E0CC7E51}"/>
              </a:ext>
            </a:extLst>
          </p:cNvPr>
          <p:cNvGraphicFramePr/>
          <p:nvPr>
            <p:extLst>
              <p:ext uri="{D42A27DB-BD31-4B8C-83A1-F6EECF244321}">
                <p14:modId xmlns:p14="http://schemas.microsoft.com/office/powerpoint/2010/main" val="2252635557"/>
              </p:ext>
            </p:extLst>
          </p:nvPr>
        </p:nvGraphicFramePr>
        <p:xfrm>
          <a:off x="800100" y="1384300"/>
          <a:ext cx="10680699" cy="4918594"/>
        </p:xfrm>
        <a:graphic>
          <a:graphicData uri="http://schemas.openxmlformats.org/drawingml/2006/table">
            <a:tbl>
              <a:tblPr>
                <a:tableStyleId>{616DA210-FB5B-4158-B5E0-FEB733F419BA}</a:tableStyleId>
              </a:tblPr>
              <a:tblGrid>
                <a:gridCol w="1735692">
                  <a:extLst>
                    <a:ext uri="{9D8B030D-6E8A-4147-A177-3AD203B41FA5}">
                      <a16:colId xmlns:a16="http://schemas.microsoft.com/office/drawing/2014/main" val="20000"/>
                    </a:ext>
                  </a:extLst>
                </a:gridCol>
                <a:gridCol w="3954347">
                  <a:extLst>
                    <a:ext uri="{9D8B030D-6E8A-4147-A177-3AD203B41FA5}">
                      <a16:colId xmlns:a16="http://schemas.microsoft.com/office/drawing/2014/main" val="20001"/>
                    </a:ext>
                  </a:extLst>
                </a:gridCol>
                <a:gridCol w="4990660">
                  <a:extLst>
                    <a:ext uri="{9D8B030D-6E8A-4147-A177-3AD203B41FA5}">
                      <a16:colId xmlns:a16="http://schemas.microsoft.com/office/drawing/2014/main" val="20002"/>
                    </a:ext>
                  </a:extLst>
                </a:gridCol>
              </a:tblGrid>
              <a:tr h="751404">
                <a:tc>
                  <a:txBody>
                    <a:bodyPr/>
                    <a:lstStyle/>
                    <a:p>
                      <a:pPr marL="0" marR="0" lvl="0" indent="0" algn="ctr" defTabSz="914400" rtl="0" eaLnBrk="1" fontAlgn="base" latinLnBrk="0" hangingPunct="1">
                        <a:lnSpc>
                          <a:spcPct val="150000"/>
                        </a:lnSpc>
                        <a:spcBef>
                          <a:spcPct val="0"/>
                        </a:spcBef>
                        <a:spcAft>
                          <a:spcPct val="0"/>
                        </a:spcAft>
                        <a:buClrTx/>
                        <a:buSzTx/>
                        <a:buFontTx/>
                        <a:buNone/>
                      </a:pPr>
                      <a:r>
                        <a:rPr kumimoji="0" lang="zh-CN" altLang="en-US" sz="2000" b="1" u="none" strike="noStrike" cap="none" normalizeH="0" baseline="0" dirty="0">
                          <a:ln>
                            <a:noFill/>
                          </a:ln>
                          <a:effectLst/>
                          <a:sym typeface="+mn-lt"/>
                        </a:rPr>
                        <a:t>常量元素</a:t>
                      </a:r>
                      <a:endParaRPr kumimoji="0" lang="zh-CN" altLang="en-US" sz="2000" b="1" i="0" u="none" strike="noStrike" cap="none" normalizeH="0" baseline="0" dirty="0">
                        <a:ln>
                          <a:noFill/>
                        </a:ln>
                        <a:solidFill>
                          <a:schemeClr val="tx1"/>
                        </a:solidFill>
                        <a:effectLst/>
                        <a:latin typeface="+mn-lt"/>
                        <a:ea typeface="+mn-ea"/>
                        <a:cs typeface="+mn-ea"/>
                        <a:sym typeface="+mn-lt"/>
                      </a:endParaRPr>
                    </a:p>
                  </a:txBody>
                  <a:tcPr marL="121920" marR="121920" marT="60949" marB="60949" anchor="ctr" horzOverflow="overflow"/>
                </a:tc>
                <a:tc>
                  <a:txBody>
                    <a:bodyPr/>
                    <a:lstStyle/>
                    <a:p>
                      <a:pPr marL="0" marR="0" lvl="0" indent="0" algn="ctr" defTabSz="914400" rtl="0" eaLnBrk="1" fontAlgn="base" latinLnBrk="0" hangingPunct="1">
                        <a:lnSpc>
                          <a:spcPct val="150000"/>
                        </a:lnSpc>
                        <a:spcBef>
                          <a:spcPct val="0"/>
                        </a:spcBef>
                        <a:spcAft>
                          <a:spcPct val="0"/>
                        </a:spcAft>
                        <a:buClrTx/>
                        <a:buSzTx/>
                        <a:buFontTx/>
                        <a:buNone/>
                      </a:pPr>
                      <a:r>
                        <a:rPr kumimoji="0" lang="zh-CN" altLang="en-US" sz="2000" b="1" u="none" strike="noStrike" cap="none" normalizeH="0" baseline="0" dirty="0">
                          <a:ln>
                            <a:noFill/>
                          </a:ln>
                          <a:effectLst/>
                          <a:sym typeface="+mn-lt"/>
                        </a:rPr>
                        <a:t>钠（</a:t>
                      </a:r>
                      <a:r>
                        <a:rPr kumimoji="0" lang="en-US" altLang="zh-CN" sz="2000" b="1" u="none" strike="noStrike" cap="none" normalizeH="0" baseline="0" dirty="0">
                          <a:ln>
                            <a:noFill/>
                          </a:ln>
                          <a:effectLst/>
                          <a:sym typeface="+mn-lt"/>
                        </a:rPr>
                        <a:t>Na</a:t>
                      </a:r>
                      <a:r>
                        <a:rPr kumimoji="0" lang="zh-CN" altLang="en-US" sz="2000" b="1" u="none" strike="noStrike" cap="none" normalizeH="0" baseline="0" dirty="0">
                          <a:ln>
                            <a:noFill/>
                          </a:ln>
                          <a:effectLst/>
                          <a:sym typeface="+mn-lt"/>
                        </a:rPr>
                        <a:t>）</a:t>
                      </a:r>
                      <a:endParaRPr kumimoji="0" lang="zh-CN" altLang="en-US" sz="2000" b="1" i="0" u="none" strike="noStrike" cap="none" normalizeH="0" baseline="0" dirty="0">
                        <a:ln>
                          <a:noFill/>
                        </a:ln>
                        <a:solidFill>
                          <a:schemeClr val="tx1"/>
                        </a:solidFill>
                        <a:effectLst/>
                        <a:latin typeface="+mn-lt"/>
                        <a:ea typeface="+mn-ea"/>
                        <a:cs typeface="+mn-ea"/>
                        <a:sym typeface="+mn-lt"/>
                      </a:endParaRPr>
                    </a:p>
                  </a:txBody>
                  <a:tcPr marL="121920" marR="121920" marT="60949" marB="60949" anchor="ctr" horzOverflow="overflow"/>
                </a:tc>
                <a:tc>
                  <a:txBody>
                    <a:bodyPr/>
                    <a:lstStyle/>
                    <a:p>
                      <a:pPr marL="0" marR="0" lvl="0" indent="0" algn="ctr" defTabSz="914400" rtl="0" eaLnBrk="1" fontAlgn="base" latinLnBrk="0" hangingPunct="1">
                        <a:lnSpc>
                          <a:spcPct val="150000"/>
                        </a:lnSpc>
                        <a:spcBef>
                          <a:spcPct val="0"/>
                        </a:spcBef>
                        <a:spcAft>
                          <a:spcPct val="0"/>
                        </a:spcAft>
                        <a:buClrTx/>
                        <a:buSzTx/>
                        <a:buFontTx/>
                        <a:buNone/>
                      </a:pPr>
                      <a:r>
                        <a:rPr kumimoji="0" lang="zh-CN" altLang="en-US" sz="2000" b="1" u="none" strike="noStrike" cap="none" normalizeH="0" baseline="0" dirty="0">
                          <a:ln>
                            <a:noFill/>
                          </a:ln>
                          <a:effectLst/>
                          <a:sym typeface="+mn-lt"/>
                        </a:rPr>
                        <a:t>钾（</a:t>
                      </a:r>
                      <a:r>
                        <a:rPr kumimoji="0" lang="en-US" altLang="zh-CN" sz="2000" b="1" u="none" strike="noStrike" cap="none" normalizeH="0" baseline="0" dirty="0">
                          <a:ln>
                            <a:noFill/>
                          </a:ln>
                          <a:effectLst/>
                          <a:sym typeface="+mn-lt"/>
                        </a:rPr>
                        <a:t>K</a:t>
                      </a:r>
                      <a:r>
                        <a:rPr kumimoji="0" lang="zh-CN" altLang="en-US" sz="2000" b="1" u="none" strike="noStrike" cap="none" normalizeH="0" baseline="0" dirty="0">
                          <a:ln>
                            <a:noFill/>
                          </a:ln>
                          <a:effectLst/>
                          <a:sym typeface="+mn-lt"/>
                        </a:rPr>
                        <a:t>）</a:t>
                      </a:r>
                      <a:endParaRPr kumimoji="0" lang="zh-CN" altLang="en-US" sz="2000" b="1" i="0" u="none" strike="noStrike" cap="none" normalizeH="0" baseline="0" dirty="0">
                        <a:ln>
                          <a:noFill/>
                        </a:ln>
                        <a:solidFill>
                          <a:schemeClr val="tx1"/>
                        </a:solidFill>
                        <a:effectLst/>
                        <a:latin typeface="+mn-lt"/>
                        <a:ea typeface="+mn-ea"/>
                        <a:cs typeface="+mn-ea"/>
                        <a:sym typeface="+mn-lt"/>
                      </a:endParaRPr>
                    </a:p>
                  </a:txBody>
                  <a:tcPr marL="121920" marR="121920" marT="60949" marB="60949" anchor="ctr" horzOverflow="overflow"/>
                </a:tc>
                <a:extLst>
                  <a:ext uri="{0D108BD9-81ED-4DB2-BD59-A6C34878D82A}">
                    <a16:rowId xmlns:a16="http://schemas.microsoft.com/office/drawing/2014/main" val="10000"/>
                  </a:ext>
                </a:extLst>
              </a:tr>
              <a:tr h="892674">
                <a:tc>
                  <a:txBody>
                    <a:bodyPr/>
                    <a:lstStyle/>
                    <a:p>
                      <a:pPr marL="0" marR="0" lvl="0" indent="0" algn="ctr" defTabSz="914400" rtl="0" eaLnBrk="1" fontAlgn="base" latinLnBrk="0" hangingPunct="1">
                        <a:lnSpc>
                          <a:spcPct val="150000"/>
                        </a:lnSpc>
                        <a:spcBef>
                          <a:spcPct val="0"/>
                        </a:spcBef>
                        <a:spcAft>
                          <a:spcPct val="0"/>
                        </a:spcAft>
                        <a:buClrTx/>
                        <a:buSzTx/>
                        <a:buFontTx/>
                        <a:buNone/>
                      </a:pPr>
                      <a:r>
                        <a:rPr kumimoji="0" lang="zh-CN" altLang="en-US" sz="2000" b="1" u="none" strike="noStrike" cap="none" normalizeH="0" baseline="0" dirty="0">
                          <a:ln>
                            <a:noFill/>
                          </a:ln>
                          <a:effectLst/>
                          <a:sym typeface="+mn-lt"/>
                        </a:rPr>
                        <a:t>含量</a:t>
                      </a:r>
                      <a:endParaRPr kumimoji="0" lang="zh-CN" altLang="en-US" sz="2000" b="1" i="0" u="none" strike="noStrike" cap="none" normalizeH="0" baseline="0" dirty="0">
                        <a:ln>
                          <a:noFill/>
                        </a:ln>
                        <a:solidFill>
                          <a:schemeClr val="tx1"/>
                        </a:solidFill>
                        <a:effectLst/>
                        <a:latin typeface="+mn-lt"/>
                        <a:ea typeface="+mn-ea"/>
                        <a:cs typeface="+mn-ea"/>
                        <a:sym typeface="+mn-lt"/>
                      </a:endParaRPr>
                    </a:p>
                  </a:txBody>
                  <a:tcPr marL="121920" marR="121920" marT="60949" marB="60949" anchor="ctr" horzOverflow="overflow"/>
                </a:tc>
                <a:tc>
                  <a:txBody>
                    <a:bodyPr/>
                    <a:lstStyle/>
                    <a:p>
                      <a:pPr marL="0" marR="0" lvl="0" indent="0" algn="ctr" defTabSz="914400" rtl="0" eaLnBrk="1" fontAlgn="base" latinLnBrk="0" hangingPunct="1">
                        <a:lnSpc>
                          <a:spcPct val="150000"/>
                        </a:lnSpc>
                        <a:spcBef>
                          <a:spcPct val="0"/>
                        </a:spcBef>
                        <a:spcAft>
                          <a:spcPct val="0"/>
                        </a:spcAft>
                        <a:buClrTx/>
                        <a:buSzTx/>
                        <a:buFontTx/>
                        <a:buNone/>
                      </a:pPr>
                      <a:r>
                        <a:rPr kumimoji="0" lang="en-US" altLang="zh-CN" sz="2000" b="1" u="none" strike="noStrike" cap="none" normalizeH="0" baseline="0" dirty="0">
                          <a:ln>
                            <a:noFill/>
                          </a:ln>
                          <a:effectLst/>
                          <a:sym typeface="+mn-lt"/>
                        </a:rPr>
                        <a:t>80</a:t>
                      </a:r>
                      <a:r>
                        <a:rPr kumimoji="0" lang="zh-CN" altLang="en-US" sz="2000" b="1" u="none" strike="noStrike" cap="none" normalizeH="0" baseline="0" dirty="0">
                          <a:ln>
                            <a:noFill/>
                          </a:ln>
                          <a:effectLst/>
                          <a:sym typeface="+mn-lt"/>
                        </a:rPr>
                        <a:t>～</a:t>
                      </a:r>
                      <a:r>
                        <a:rPr kumimoji="0" lang="en-US" altLang="zh-CN" sz="2000" b="1" u="none" strike="noStrike" cap="none" normalizeH="0" baseline="0" dirty="0">
                          <a:ln>
                            <a:noFill/>
                          </a:ln>
                          <a:effectLst/>
                          <a:sym typeface="+mn-lt"/>
                        </a:rPr>
                        <a:t>120g</a:t>
                      </a:r>
                      <a:endParaRPr kumimoji="0" lang="en-US" altLang="zh-CN" sz="2000" b="1" i="0" u="none" strike="noStrike" cap="none" normalizeH="0" baseline="0" dirty="0">
                        <a:ln>
                          <a:noFill/>
                        </a:ln>
                        <a:solidFill>
                          <a:schemeClr val="tx1"/>
                        </a:solidFill>
                        <a:effectLst/>
                        <a:latin typeface="+mn-lt"/>
                        <a:ea typeface="+mn-ea"/>
                        <a:cs typeface="+mn-ea"/>
                        <a:sym typeface="+mn-lt"/>
                      </a:endParaRPr>
                    </a:p>
                  </a:txBody>
                  <a:tcPr marL="121920" marR="121920" marT="60949" marB="60949" anchor="ctr" horzOverflow="overflow"/>
                </a:tc>
                <a:tc>
                  <a:txBody>
                    <a:bodyPr/>
                    <a:lstStyle/>
                    <a:p>
                      <a:pPr marL="0" marR="0" lvl="0" indent="0" algn="ctr" defTabSz="914400" rtl="0" eaLnBrk="1" fontAlgn="base" latinLnBrk="0" hangingPunct="1">
                        <a:lnSpc>
                          <a:spcPct val="150000"/>
                        </a:lnSpc>
                        <a:spcBef>
                          <a:spcPct val="0"/>
                        </a:spcBef>
                        <a:spcAft>
                          <a:spcPct val="0"/>
                        </a:spcAft>
                        <a:buClrTx/>
                        <a:buSzTx/>
                        <a:buFontTx/>
                        <a:buNone/>
                      </a:pPr>
                      <a:r>
                        <a:rPr kumimoji="0" lang="zh-CN" altLang="en-US" sz="2000" b="1" u="none" strike="noStrike" cap="none" normalizeH="0" baseline="0" dirty="0">
                          <a:ln>
                            <a:noFill/>
                          </a:ln>
                          <a:effectLst/>
                          <a:sym typeface="+mn-lt"/>
                        </a:rPr>
                        <a:t>成人</a:t>
                      </a:r>
                      <a:r>
                        <a:rPr kumimoji="0" lang="en-US" altLang="zh-CN" sz="2000" b="1" u="none" strike="noStrike" cap="none" normalizeH="0" baseline="0" dirty="0">
                          <a:ln>
                            <a:noFill/>
                          </a:ln>
                          <a:effectLst/>
                          <a:sym typeface="+mn-lt"/>
                        </a:rPr>
                        <a:t>2g/ kg</a:t>
                      </a:r>
                      <a:r>
                        <a:rPr kumimoji="0" lang="zh-CN" altLang="en-US" sz="2000" b="1" u="none" strike="noStrike" cap="none" normalizeH="0" baseline="0" dirty="0">
                          <a:ln>
                            <a:noFill/>
                          </a:ln>
                          <a:effectLst/>
                          <a:sym typeface="+mn-lt"/>
                        </a:rPr>
                        <a:t>体重</a:t>
                      </a:r>
                      <a:endParaRPr kumimoji="0" lang="zh-CN" altLang="en-US" sz="2000" b="1" i="0" u="none" strike="noStrike" cap="none" normalizeH="0" baseline="0" dirty="0">
                        <a:ln>
                          <a:noFill/>
                        </a:ln>
                        <a:solidFill>
                          <a:schemeClr val="tx1"/>
                        </a:solidFill>
                        <a:effectLst/>
                        <a:latin typeface="+mn-lt"/>
                        <a:ea typeface="+mn-ea"/>
                        <a:cs typeface="+mn-ea"/>
                        <a:sym typeface="+mn-lt"/>
                      </a:endParaRPr>
                    </a:p>
                  </a:txBody>
                  <a:tcPr marL="121920" marR="121920" marT="60949" marB="60949" anchor="ctr" horzOverflow="overflow"/>
                </a:tc>
                <a:extLst>
                  <a:ext uri="{0D108BD9-81ED-4DB2-BD59-A6C34878D82A}">
                    <a16:rowId xmlns:a16="http://schemas.microsoft.com/office/drawing/2014/main" val="10001"/>
                  </a:ext>
                </a:extLst>
              </a:tr>
              <a:tr h="781088">
                <a:tc>
                  <a:txBody>
                    <a:bodyPr/>
                    <a:lstStyle/>
                    <a:p>
                      <a:pPr marL="0" marR="0" lvl="0" indent="0" algn="ctr" defTabSz="914400" rtl="0" eaLnBrk="1" fontAlgn="base" latinLnBrk="0" hangingPunct="1">
                        <a:lnSpc>
                          <a:spcPct val="150000"/>
                        </a:lnSpc>
                        <a:spcBef>
                          <a:spcPct val="0"/>
                        </a:spcBef>
                        <a:spcAft>
                          <a:spcPct val="0"/>
                        </a:spcAft>
                        <a:buClrTx/>
                        <a:buSzTx/>
                        <a:buFontTx/>
                        <a:buNone/>
                      </a:pPr>
                      <a:r>
                        <a:rPr kumimoji="0" lang="zh-CN" altLang="en-US" sz="2000" b="1" u="none" strike="noStrike" cap="none" normalizeH="0" baseline="0" dirty="0">
                          <a:ln>
                            <a:noFill/>
                          </a:ln>
                          <a:effectLst/>
                          <a:sym typeface="+mn-lt"/>
                        </a:rPr>
                        <a:t>存在</a:t>
                      </a:r>
                      <a:endParaRPr kumimoji="0" lang="zh-CN" altLang="en-US" sz="2000" b="1" i="0" u="none" strike="noStrike" cap="none" normalizeH="0" baseline="0" dirty="0">
                        <a:ln>
                          <a:noFill/>
                        </a:ln>
                        <a:solidFill>
                          <a:schemeClr val="tx1"/>
                        </a:solidFill>
                        <a:effectLst/>
                        <a:latin typeface="+mn-lt"/>
                        <a:ea typeface="+mn-ea"/>
                        <a:cs typeface="+mn-ea"/>
                        <a:sym typeface="+mn-lt"/>
                      </a:endParaRPr>
                    </a:p>
                  </a:txBody>
                  <a:tcPr marL="121920" marR="121920" marT="60949" marB="60949" anchor="ctr" horzOverflow="overflow"/>
                </a:tc>
                <a:tc>
                  <a:txBody>
                    <a:bodyPr/>
                    <a:lstStyle/>
                    <a:p>
                      <a:pPr marL="0" marR="0" lvl="0" indent="0" algn="ctr" defTabSz="914400" rtl="0" eaLnBrk="1" fontAlgn="base" latinLnBrk="0" hangingPunct="1">
                        <a:lnSpc>
                          <a:spcPct val="150000"/>
                        </a:lnSpc>
                        <a:spcBef>
                          <a:spcPct val="0"/>
                        </a:spcBef>
                        <a:spcAft>
                          <a:spcPct val="0"/>
                        </a:spcAft>
                        <a:buClrTx/>
                        <a:buSzTx/>
                        <a:buFontTx/>
                        <a:buNone/>
                      </a:pPr>
                      <a:r>
                        <a:rPr kumimoji="0" lang="en-US" altLang="zh-CN" sz="2000" b="1" u="none" strike="noStrike" cap="none" normalizeH="0" baseline="0" dirty="0">
                          <a:ln>
                            <a:noFill/>
                          </a:ln>
                          <a:solidFill>
                            <a:srgbClr val="002060"/>
                          </a:solidFill>
                          <a:effectLst/>
                          <a:sym typeface="+mn-lt"/>
                        </a:rPr>
                        <a:t>Na</a:t>
                      </a:r>
                      <a:r>
                        <a:rPr kumimoji="0" lang="en-US" altLang="zh-CN" sz="2000" b="1" u="none" strike="noStrike" cap="none" normalizeH="0" baseline="30000" dirty="0">
                          <a:ln>
                            <a:noFill/>
                          </a:ln>
                          <a:solidFill>
                            <a:srgbClr val="002060"/>
                          </a:solidFill>
                          <a:effectLst/>
                          <a:sym typeface="+mn-lt"/>
                        </a:rPr>
                        <a:t>+</a:t>
                      </a:r>
                      <a:r>
                        <a:rPr kumimoji="0" lang="zh-CN" altLang="en-US" sz="2000" b="1" u="none" strike="noStrike" cap="none" normalizeH="0" baseline="0" dirty="0">
                          <a:ln>
                            <a:noFill/>
                          </a:ln>
                          <a:solidFill>
                            <a:srgbClr val="002060"/>
                          </a:solidFill>
                          <a:effectLst/>
                          <a:sym typeface="+mn-lt"/>
                        </a:rPr>
                        <a:t>形式、细胞外液</a:t>
                      </a:r>
                      <a:endParaRPr kumimoji="0" lang="zh-CN" altLang="en-US" sz="2000" b="1" i="0" u="none" strike="noStrike" cap="none" normalizeH="0" baseline="0" dirty="0">
                        <a:ln>
                          <a:noFill/>
                        </a:ln>
                        <a:solidFill>
                          <a:srgbClr val="002060"/>
                        </a:solidFill>
                        <a:effectLst/>
                        <a:latin typeface="+mn-lt"/>
                        <a:ea typeface="+mn-ea"/>
                        <a:cs typeface="+mn-ea"/>
                        <a:sym typeface="+mn-lt"/>
                      </a:endParaRPr>
                    </a:p>
                  </a:txBody>
                  <a:tcPr marL="121920" marR="121920" marT="60949" marB="60949" anchor="ctr" horzOverflow="overflow"/>
                </a:tc>
                <a:tc>
                  <a:txBody>
                    <a:bodyPr/>
                    <a:lstStyle/>
                    <a:p>
                      <a:pPr marL="0" marR="0" lvl="0" indent="0" algn="ctr" defTabSz="914400" rtl="0" eaLnBrk="1" fontAlgn="base" latinLnBrk="0" hangingPunct="1">
                        <a:lnSpc>
                          <a:spcPct val="150000"/>
                        </a:lnSpc>
                        <a:spcBef>
                          <a:spcPct val="0"/>
                        </a:spcBef>
                        <a:spcAft>
                          <a:spcPct val="0"/>
                        </a:spcAft>
                        <a:buClrTx/>
                        <a:buSzTx/>
                        <a:buFontTx/>
                        <a:buNone/>
                      </a:pPr>
                      <a:r>
                        <a:rPr kumimoji="0" lang="en-US" altLang="zh-CN" sz="2000" b="1" u="none" strike="noStrike" cap="none" normalizeH="0" baseline="0" dirty="0">
                          <a:ln>
                            <a:noFill/>
                          </a:ln>
                          <a:solidFill>
                            <a:srgbClr val="002060"/>
                          </a:solidFill>
                          <a:effectLst/>
                          <a:sym typeface="+mn-lt"/>
                        </a:rPr>
                        <a:t>K</a:t>
                      </a:r>
                      <a:r>
                        <a:rPr kumimoji="0" lang="en-US" altLang="zh-CN" sz="2000" b="1" u="none" strike="noStrike" cap="none" normalizeH="0" baseline="30000" dirty="0">
                          <a:ln>
                            <a:noFill/>
                          </a:ln>
                          <a:solidFill>
                            <a:srgbClr val="002060"/>
                          </a:solidFill>
                          <a:effectLst/>
                          <a:sym typeface="+mn-lt"/>
                        </a:rPr>
                        <a:t>+</a:t>
                      </a:r>
                      <a:r>
                        <a:rPr kumimoji="0" lang="zh-CN" altLang="en-US" sz="2000" b="1" u="none" strike="noStrike" cap="none" normalizeH="0" baseline="0" dirty="0">
                          <a:ln>
                            <a:noFill/>
                          </a:ln>
                          <a:solidFill>
                            <a:srgbClr val="002060"/>
                          </a:solidFill>
                          <a:effectLst/>
                          <a:sym typeface="+mn-lt"/>
                        </a:rPr>
                        <a:t>形式、细胞内液</a:t>
                      </a:r>
                      <a:endParaRPr kumimoji="0" lang="zh-CN" altLang="en-US" sz="2000" b="1" i="0" u="none" strike="noStrike" cap="none" normalizeH="0" baseline="0" dirty="0">
                        <a:ln>
                          <a:noFill/>
                        </a:ln>
                        <a:solidFill>
                          <a:srgbClr val="002060"/>
                        </a:solidFill>
                        <a:effectLst/>
                        <a:latin typeface="+mn-lt"/>
                        <a:ea typeface="+mn-ea"/>
                        <a:cs typeface="+mn-ea"/>
                        <a:sym typeface="+mn-lt"/>
                      </a:endParaRPr>
                    </a:p>
                  </a:txBody>
                  <a:tcPr marL="121920" marR="121920" marT="60949" marB="60949" anchor="ctr" horzOverflow="overflow"/>
                </a:tc>
                <a:extLst>
                  <a:ext uri="{0D108BD9-81ED-4DB2-BD59-A6C34878D82A}">
                    <a16:rowId xmlns:a16="http://schemas.microsoft.com/office/drawing/2014/main" val="10002"/>
                  </a:ext>
                </a:extLst>
              </a:tr>
              <a:tr h="2493428">
                <a:tc>
                  <a:txBody>
                    <a:bodyPr/>
                    <a:lstStyle/>
                    <a:p>
                      <a:pPr marL="0" marR="0" lvl="0" indent="0" algn="ctr" defTabSz="914400" rtl="0" eaLnBrk="1" fontAlgn="base" latinLnBrk="0" hangingPunct="1">
                        <a:lnSpc>
                          <a:spcPct val="150000"/>
                        </a:lnSpc>
                        <a:spcBef>
                          <a:spcPct val="0"/>
                        </a:spcBef>
                        <a:spcAft>
                          <a:spcPct val="0"/>
                        </a:spcAft>
                        <a:buClrTx/>
                        <a:buSzTx/>
                        <a:buFontTx/>
                        <a:buNone/>
                      </a:pPr>
                      <a:r>
                        <a:rPr kumimoji="0" lang="zh-CN" altLang="en-US" sz="2000" b="1" u="none" strike="noStrike" cap="none" normalizeH="0" baseline="0" dirty="0">
                          <a:ln>
                            <a:noFill/>
                          </a:ln>
                          <a:effectLst/>
                          <a:sym typeface="+mn-lt"/>
                        </a:rPr>
                        <a:t>作用</a:t>
                      </a:r>
                      <a:endParaRPr kumimoji="0" lang="zh-CN" altLang="en-US" sz="2000" b="1" i="0" u="none" strike="noStrike" cap="none" normalizeH="0" baseline="0" dirty="0">
                        <a:ln>
                          <a:noFill/>
                        </a:ln>
                        <a:solidFill>
                          <a:schemeClr val="tx1"/>
                        </a:solidFill>
                        <a:effectLst/>
                        <a:latin typeface="+mn-lt"/>
                        <a:ea typeface="+mn-ea"/>
                        <a:cs typeface="+mn-ea"/>
                        <a:sym typeface="+mn-lt"/>
                      </a:endParaRPr>
                    </a:p>
                  </a:txBody>
                  <a:tcPr marL="121920" marR="121920" marT="60949" marB="60949" anchor="ctr" horzOverflow="overflow"/>
                </a:tc>
                <a:tc gridSpan="2">
                  <a:txBody>
                    <a:bodyPr/>
                    <a:lstStyle/>
                    <a:p>
                      <a:pPr marL="0" marR="0" lvl="0" indent="0" algn="l" defTabSz="914400" rtl="0" eaLnBrk="1" fontAlgn="base" latinLnBrk="0" hangingPunct="1">
                        <a:lnSpc>
                          <a:spcPct val="150000"/>
                        </a:lnSpc>
                        <a:spcBef>
                          <a:spcPct val="0"/>
                        </a:spcBef>
                        <a:spcAft>
                          <a:spcPct val="0"/>
                        </a:spcAft>
                        <a:buClrTx/>
                        <a:buSzTx/>
                        <a:buFontTx/>
                        <a:buNone/>
                      </a:pPr>
                      <a:r>
                        <a:rPr kumimoji="0" lang="en-US" altLang="zh-CN" sz="2000" b="1" u="none" strike="noStrike" cap="none" normalizeH="0" baseline="0" dirty="0">
                          <a:ln>
                            <a:noFill/>
                          </a:ln>
                          <a:solidFill>
                            <a:srgbClr val="002060"/>
                          </a:solidFill>
                          <a:effectLst/>
                          <a:sym typeface="+mn-lt"/>
                        </a:rPr>
                        <a:t>Na</a:t>
                      </a:r>
                      <a:r>
                        <a:rPr kumimoji="0" lang="en-US" altLang="zh-CN" sz="2000" b="1" u="none" strike="noStrike" cap="none" normalizeH="0" baseline="30000" dirty="0">
                          <a:ln>
                            <a:noFill/>
                          </a:ln>
                          <a:solidFill>
                            <a:srgbClr val="002060"/>
                          </a:solidFill>
                          <a:effectLst/>
                          <a:sym typeface="+mn-lt"/>
                        </a:rPr>
                        <a:t>+</a:t>
                      </a:r>
                      <a:r>
                        <a:rPr kumimoji="0" lang="zh-CN" altLang="en-US" sz="2000" b="1" u="none" strike="noStrike" cap="none" normalizeH="0" baseline="0" dirty="0">
                          <a:ln>
                            <a:noFill/>
                          </a:ln>
                          <a:solidFill>
                            <a:srgbClr val="002060"/>
                          </a:solidFill>
                          <a:effectLst/>
                          <a:sym typeface="+mn-lt"/>
                        </a:rPr>
                        <a:t>和</a:t>
                      </a:r>
                      <a:r>
                        <a:rPr kumimoji="0" lang="en-US" altLang="zh-CN" sz="2000" b="1" u="none" strike="noStrike" cap="none" normalizeH="0" baseline="0" dirty="0">
                          <a:ln>
                            <a:noFill/>
                          </a:ln>
                          <a:solidFill>
                            <a:srgbClr val="002060"/>
                          </a:solidFill>
                          <a:effectLst/>
                          <a:sym typeface="+mn-lt"/>
                        </a:rPr>
                        <a:t>K</a:t>
                      </a:r>
                      <a:r>
                        <a:rPr kumimoji="0" lang="en-US" altLang="zh-CN" sz="2000" b="1" u="none" strike="noStrike" cap="none" normalizeH="0" baseline="30000" dirty="0">
                          <a:ln>
                            <a:noFill/>
                          </a:ln>
                          <a:solidFill>
                            <a:srgbClr val="002060"/>
                          </a:solidFill>
                          <a:effectLst/>
                          <a:sym typeface="+mn-lt"/>
                        </a:rPr>
                        <a:t>+</a:t>
                      </a:r>
                      <a:r>
                        <a:rPr kumimoji="0" lang="zh-CN" altLang="en-US" sz="2000" b="1" u="none" strike="noStrike" cap="none" normalizeH="0" baseline="0" dirty="0">
                          <a:ln>
                            <a:noFill/>
                          </a:ln>
                          <a:solidFill>
                            <a:srgbClr val="002060"/>
                          </a:solidFill>
                          <a:effectLst/>
                          <a:sym typeface="+mn-lt"/>
                        </a:rPr>
                        <a:t>各自保持一定的浓度，对于维持人体内的水分和维持体液恒定的</a:t>
                      </a:r>
                      <a:r>
                        <a:rPr kumimoji="0" lang="en-US" altLang="zh-CN" sz="2000" b="1" u="none" strike="noStrike" cap="none" normalizeH="0" baseline="0" dirty="0">
                          <a:ln>
                            <a:noFill/>
                          </a:ln>
                          <a:solidFill>
                            <a:srgbClr val="002060"/>
                          </a:solidFill>
                          <a:effectLst/>
                          <a:sym typeface="+mn-lt"/>
                        </a:rPr>
                        <a:t>pH</a:t>
                      </a:r>
                      <a:r>
                        <a:rPr kumimoji="0" lang="zh-CN" altLang="en-US" sz="2000" b="1" u="none" strike="noStrike" cap="none" normalizeH="0" baseline="0" dirty="0">
                          <a:ln>
                            <a:noFill/>
                          </a:ln>
                          <a:solidFill>
                            <a:srgbClr val="002060"/>
                          </a:solidFill>
                          <a:effectLst/>
                          <a:sym typeface="+mn-lt"/>
                        </a:rPr>
                        <a:t>有重要的作用，是人体维持正常生命活动的必要条件。</a:t>
                      </a:r>
                      <a:endParaRPr kumimoji="0" lang="zh-CN" altLang="en-US" sz="2000" b="1" i="0" u="none" strike="noStrike" cap="none" normalizeH="0" baseline="0" dirty="0">
                        <a:ln>
                          <a:noFill/>
                        </a:ln>
                        <a:solidFill>
                          <a:srgbClr val="002060"/>
                        </a:solidFill>
                        <a:effectLst/>
                        <a:latin typeface="+mn-lt"/>
                        <a:ea typeface="+mn-ea"/>
                        <a:cs typeface="+mn-ea"/>
                        <a:sym typeface="+mn-lt"/>
                      </a:endParaRPr>
                    </a:p>
                  </a:txBody>
                  <a:tcPr marL="121920" marR="121920" marT="60949" marB="60949" anchor="ctr" horzOverflow="overflow"/>
                </a:tc>
                <a:tc hMerge="1">
                  <a:txBody>
                    <a:bodyPr/>
                    <a:lstStyle/>
                    <a:p>
                      <a:endParaRPr lang="zh-CN"/>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723719714"/>
      </p:ext>
    </p:extLst>
  </p:cSld>
  <p:clrMapOvr>
    <a:masterClrMapping/>
  </p:clrMapOvr>
  <p:transition spd="slow">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文本框 24">
            <a:extLst>
              <a:ext uri="{FF2B5EF4-FFF2-40B4-BE49-F238E27FC236}">
                <a16:creationId xmlns:a16="http://schemas.microsoft.com/office/drawing/2014/main" id="{B4481790-8DB7-4E02-9F25-BBDC434642EC}"/>
              </a:ext>
            </a:extLst>
          </p:cNvPr>
          <p:cNvSpPr txBox="1"/>
          <p:nvPr/>
        </p:nvSpPr>
        <p:spPr>
          <a:xfrm>
            <a:off x="588916" y="271073"/>
            <a:ext cx="7208884" cy="584775"/>
          </a:xfrm>
          <a:prstGeom prst="rect">
            <a:avLst/>
          </a:prstGeom>
          <a:noFill/>
        </p:spPr>
        <p:txBody>
          <a:bodyPr wrap="square" rtlCol="0">
            <a:spAutoFit/>
            <a:scene3d>
              <a:camera prst="orthographicFront"/>
              <a:lightRig rig="threePt" dir="t"/>
            </a:scene3d>
            <a:sp3d contourW="12700"/>
          </a:bodyPr>
          <a:lstStyle/>
          <a:p>
            <a:pPr lvl="0" defTabSz="1219170"/>
            <a:r>
              <a:rPr lang="zh-CN" altLang="en-US" sz="3200" b="1" kern="0" dirty="0">
                <a:cs typeface="+mn-ea"/>
                <a:sym typeface="+mn-lt"/>
              </a:rPr>
              <a:t>二、化学元素对人体健康的影响</a:t>
            </a:r>
          </a:p>
        </p:txBody>
      </p:sp>
      <p:sp>
        <p:nvSpPr>
          <p:cNvPr id="3" name="TextBox 4">
            <a:extLst>
              <a:ext uri="{FF2B5EF4-FFF2-40B4-BE49-F238E27FC236}">
                <a16:creationId xmlns:a16="http://schemas.microsoft.com/office/drawing/2014/main" id="{E4302DE0-0A32-42FF-A9FE-E604D99092F4}"/>
              </a:ext>
            </a:extLst>
          </p:cNvPr>
          <p:cNvSpPr txBox="1"/>
          <p:nvPr/>
        </p:nvSpPr>
        <p:spPr>
          <a:xfrm>
            <a:off x="588916" y="1442773"/>
            <a:ext cx="6076337" cy="461665"/>
          </a:xfrm>
          <a:prstGeom prst="rect">
            <a:avLst/>
          </a:prstGeom>
          <a:noFill/>
        </p:spPr>
        <p:txBody>
          <a:bodyPr wrap="square" rtlCol="0">
            <a:spAutoFit/>
          </a:bodyPr>
          <a:lstStyle/>
          <a:p>
            <a:pPr defTabSz="1219170"/>
            <a:r>
              <a:rPr lang="zh-CN" altLang="en-US" sz="2400" b="1" kern="0" dirty="0">
                <a:solidFill>
                  <a:srgbClr val="FF0000"/>
                </a:solidFill>
                <a:cs typeface="+mn-ea"/>
                <a:sym typeface="+mn-lt"/>
              </a:rPr>
              <a:t>一、缺</a:t>
            </a:r>
            <a:r>
              <a:rPr lang="en-US" altLang="zh-CN" sz="2400" b="1" kern="0" dirty="0">
                <a:solidFill>
                  <a:srgbClr val="FF0000"/>
                </a:solidFill>
                <a:cs typeface="+mn-ea"/>
                <a:sym typeface="+mn-lt"/>
              </a:rPr>
              <a:t>Na</a:t>
            </a:r>
            <a:r>
              <a:rPr lang="zh-CN" altLang="en-US" sz="2400" b="1" kern="0" dirty="0">
                <a:solidFill>
                  <a:srgbClr val="FF0000"/>
                </a:solidFill>
                <a:cs typeface="+mn-ea"/>
                <a:sym typeface="+mn-lt"/>
              </a:rPr>
              <a:t>的症状：</a:t>
            </a:r>
          </a:p>
        </p:txBody>
      </p:sp>
      <p:sp>
        <p:nvSpPr>
          <p:cNvPr id="4" name="TextBox 5">
            <a:extLst>
              <a:ext uri="{FF2B5EF4-FFF2-40B4-BE49-F238E27FC236}">
                <a16:creationId xmlns:a16="http://schemas.microsoft.com/office/drawing/2014/main" id="{91B25356-B696-4CD9-98BC-D3247BA1AF65}"/>
              </a:ext>
            </a:extLst>
          </p:cNvPr>
          <p:cNvSpPr txBox="1"/>
          <p:nvPr/>
        </p:nvSpPr>
        <p:spPr>
          <a:xfrm>
            <a:off x="588916" y="2377294"/>
            <a:ext cx="11110452" cy="1384995"/>
          </a:xfrm>
          <a:prstGeom prst="rect">
            <a:avLst/>
          </a:prstGeom>
          <a:noFill/>
        </p:spPr>
        <p:txBody>
          <a:bodyPr wrap="square" rtlCol="0">
            <a:spAutoFit/>
          </a:bodyPr>
          <a:lstStyle/>
          <a:p>
            <a:pPr defTabSz="1219170">
              <a:spcBef>
                <a:spcPct val="50000"/>
              </a:spcBef>
            </a:pPr>
            <a:r>
              <a:rPr lang="en-US" altLang="zh-CN" sz="2400" b="1" kern="0" dirty="0">
                <a:solidFill>
                  <a:sysClr val="windowText" lastClr="000000"/>
                </a:solidFill>
                <a:cs typeface="+mn-ea"/>
                <a:sym typeface="+mn-lt"/>
              </a:rPr>
              <a:t>1</a:t>
            </a:r>
            <a:r>
              <a:rPr lang="zh-CN" altLang="en-US" sz="2400" b="1" kern="0" dirty="0">
                <a:solidFill>
                  <a:sysClr val="windowText" lastClr="000000"/>
                </a:solidFill>
                <a:cs typeface="+mn-ea"/>
                <a:sym typeface="+mn-lt"/>
              </a:rPr>
              <a:t>、长期出汗过多、腹泻等情况会发生钠缺乏症，造成生长缓慢、食欲减退、肌肉痉挛等。</a:t>
            </a:r>
          </a:p>
          <a:p>
            <a:pPr defTabSz="1219170">
              <a:spcBef>
                <a:spcPct val="50000"/>
              </a:spcBef>
            </a:pPr>
            <a:r>
              <a:rPr lang="en-US" altLang="zh-CN" sz="2400" b="1" kern="0" dirty="0">
                <a:solidFill>
                  <a:sysClr val="windowText" lastClr="000000"/>
                </a:solidFill>
                <a:cs typeface="+mn-ea"/>
                <a:sym typeface="+mn-lt"/>
              </a:rPr>
              <a:t>2</a:t>
            </a:r>
            <a:r>
              <a:rPr lang="zh-CN" altLang="en-US" sz="2400" b="1" kern="0" dirty="0">
                <a:solidFill>
                  <a:sysClr val="windowText" lastClr="000000"/>
                </a:solidFill>
                <a:cs typeface="+mn-ea"/>
                <a:sym typeface="+mn-lt"/>
              </a:rPr>
              <a:t>、长期摄入过多的钠将导致高血压。 </a:t>
            </a:r>
            <a:endParaRPr lang="zh-CN" altLang="en-US" sz="2400" kern="0" dirty="0">
              <a:solidFill>
                <a:sysClr val="windowText" lastClr="000000"/>
              </a:solidFill>
              <a:cs typeface="+mn-ea"/>
              <a:sym typeface="+mn-lt"/>
            </a:endParaRPr>
          </a:p>
        </p:txBody>
      </p:sp>
      <p:sp>
        <p:nvSpPr>
          <p:cNvPr id="5" name="TextBox 6">
            <a:extLst>
              <a:ext uri="{FF2B5EF4-FFF2-40B4-BE49-F238E27FC236}">
                <a16:creationId xmlns:a16="http://schemas.microsoft.com/office/drawing/2014/main" id="{C6EE87CB-BE00-4960-8BAF-153E415F5C3F}"/>
              </a:ext>
            </a:extLst>
          </p:cNvPr>
          <p:cNvSpPr txBox="1"/>
          <p:nvPr/>
        </p:nvSpPr>
        <p:spPr>
          <a:xfrm>
            <a:off x="588916" y="4235145"/>
            <a:ext cx="6154993" cy="461665"/>
          </a:xfrm>
          <a:prstGeom prst="rect">
            <a:avLst/>
          </a:prstGeom>
          <a:noFill/>
        </p:spPr>
        <p:txBody>
          <a:bodyPr wrap="square" rtlCol="0">
            <a:spAutoFit/>
          </a:bodyPr>
          <a:lstStyle/>
          <a:p>
            <a:pPr defTabSz="1219170"/>
            <a:r>
              <a:rPr lang="zh-CN" altLang="en-US" sz="2400" b="1" kern="0" dirty="0">
                <a:solidFill>
                  <a:srgbClr val="FF0000"/>
                </a:solidFill>
                <a:cs typeface="+mn-ea"/>
                <a:sym typeface="+mn-lt"/>
              </a:rPr>
              <a:t>二、缺</a:t>
            </a:r>
            <a:r>
              <a:rPr lang="en-US" altLang="zh-CN" sz="2400" b="1" kern="0" dirty="0">
                <a:solidFill>
                  <a:srgbClr val="FF0000"/>
                </a:solidFill>
                <a:cs typeface="+mn-ea"/>
                <a:sym typeface="+mn-lt"/>
              </a:rPr>
              <a:t>K</a:t>
            </a:r>
            <a:r>
              <a:rPr lang="zh-CN" altLang="en-US" sz="2400" b="1" kern="0" dirty="0">
                <a:solidFill>
                  <a:srgbClr val="FF0000"/>
                </a:solidFill>
                <a:cs typeface="+mn-ea"/>
                <a:sym typeface="+mn-lt"/>
              </a:rPr>
              <a:t>的症状：</a:t>
            </a:r>
          </a:p>
        </p:txBody>
      </p:sp>
      <p:sp>
        <p:nvSpPr>
          <p:cNvPr id="6" name="TextBox 7">
            <a:extLst>
              <a:ext uri="{FF2B5EF4-FFF2-40B4-BE49-F238E27FC236}">
                <a16:creationId xmlns:a16="http://schemas.microsoft.com/office/drawing/2014/main" id="{4148A2D6-9DC7-4705-A6B6-FBEFE852ADAE}"/>
              </a:ext>
            </a:extLst>
          </p:cNvPr>
          <p:cNvSpPr txBox="1"/>
          <p:nvPr/>
        </p:nvSpPr>
        <p:spPr>
          <a:xfrm>
            <a:off x="588916" y="5169667"/>
            <a:ext cx="10953136" cy="830997"/>
          </a:xfrm>
          <a:prstGeom prst="rect">
            <a:avLst/>
          </a:prstGeom>
          <a:noFill/>
        </p:spPr>
        <p:txBody>
          <a:bodyPr wrap="square" rtlCol="0">
            <a:spAutoFit/>
          </a:bodyPr>
          <a:lstStyle/>
          <a:p>
            <a:pPr defTabSz="1219170"/>
            <a:r>
              <a:rPr lang="zh-CN" altLang="en-US" sz="2400" b="1" kern="0" dirty="0">
                <a:solidFill>
                  <a:sysClr val="windowText" lastClr="000000"/>
                </a:solidFill>
                <a:cs typeface="+mn-ea"/>
                <a:sym typeface="+mn-lt"/>
              </a:rPr>
              <a:t>碱中毒、腹泻、糖尿病等情况会发生钾缺乏，造成心跳不规和加速、心电图异常、肌肉衰弱和烦躁，最后导致心搏停止。</a:t>
            </a:r>
            <a:endParaRPr lang="zh-CN" altLang="en-US" sz="2400" kern="0" dirty="0">
              <a:solidFill>
                <a:sysClr val="windowText" lastClr="000000"/>
              </a:solidFill>
              <a:cs typeface="+mn-ea"/>
              <a:sym typeface="+mn-lt"/>
            </a:endParaRPr>
          </a:p>
        </p:txBody>
      </p:sp>
    </p:spTree>
    <p:extLst>
      <p:ext uri="{BB962C8B-B14F-4D97-AF65-F5344CB8AC3E}">
        <p14:creationId xmlns:p14="http://schemas.microsoft.com/office/powerpoint/2010/main" val="356398331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down)">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down)">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ipe(down)">
                                      <p:cBhvr>
                                        <p:cTn id="22"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build="p"/>
      <p:bldP spid="6"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文本框 24">
            <a:extLst>
              <a:ext uri="{FF2B5EF4-FFF2-40B4-BE49-F238E27FC236}">
                <a16:creationId xmlns:a16="http://schemas.microsoft.com/office/drawing/2014/main" id="{B4481790-8DB7-4E02-9F25-BBDC434642EC}"/>
              </a:ext>
            </a:extLst>
          </p:cNvPr>
          <p:cNvSpPr txBox="1"/>
          <p:nvPr/>
        </p:nvSpPr>
        <p:spPr>
          <a:xfrm>
            <a:off x="588916" y="271073"/>
            <a:ext cx="7208884" cy="584775"/>
          </a:xfrm>
          <a:prstGeom prst="rect">
            <a:avLst/>
          </a:prstGeom>
          <a:noFill/>
        </p:spPr>
        <p:txBody>
          <a:bodyPr wrap="square" rtlCol="0">
            <a:spAutoFit/>
            <a:scene3d>
              <a:camera prst="orthographicFront"/>
              <a:lightRig rig="threePt" dir="t"/>
            </a:scene3d>
            <a:sp3d contourW="12700"/>
          </a:bodyPr>
          <a:lstStyle/>
          <a:p>
            <a:pPr lvl="0" defTabSz="1219170"/>
            <a:r>
              <a:rPr lang="zh-CN" altLang="en-US" sz="3200" b="1" kern="0" dirty="0">
                <a:cs typeface="+mn-ea"/>
                <a:sym typeface="+mn-lt"/>
              </a:rPr>
              <a:t>二、化学元素对人体健康的影响</a:t>
            </a:r>
          </a:p>
        </p:txBody>
      </p:sp>
      <p:sp>
        <p:nvSpPr>
          <p:cNvPr id="3" name="Rectangle 2">
            <a:extLst>
              <a:ext uri="{FF2B5EF4-FFF2-40B4-BE49-F238E27FC236}">
                <a16:creationId xmlns:a16="http://schemas.microsoft.com/office/drawing/2014/main" id="{10057298-7B63-48D5-B823-0AD39F773A90}"/>
              </a:ext>
            </a:extLst>
          </p:cNvPr>
          <p:cNvSpPr>
            <a:spLocks noChangeArrowheads="1"/>
          </p:cNvSpPr>
          <p:nvPr/>
        </p:nvSpPr>
        <p:spPr bwMode="auto">
          <a:xfrm>
            <a:off x="588916" y="1113605"/>
            <a:ext cx="10815684" cy="2554033"/>
          </a:xfrm>
          <a:prstGeom prst="rect">
            <a:avLst/>
          </a:prstGeom>
          <a:noFill/>
          <a:ln w="9525">
            <a:noFill/>
            <a:miter lim="800000"/>
            <a:headEnd/>
            <a:tailEnd/>
          </a:ln>
        </p:spPr>
        <p:txBody>
          <a:bodyPr wrap="square">
            <a:spAutoFit/>
          </a:bodyPr>
          <a:lstStyle/>
          <a:p>
            <a:pPr defTabSz="1219170">
              <a:lnSpc>
                <a:spcPct val="200000"/>
              </a:lnSpc>
            </a:pPr>
            <a:r>
              <a:rPr lang="zh-CN" altLang="en-US" sz="2800" b="1" kern="0" dirty="0">
                <a:solidFill>
                  <a:sysClr val="windowText" lastClr="000000"/>
                </a:solidFill>
                <a:cs typeface="+mn-ea"/>
                <a:sym typeface="+mn-lt"/>
              </a:rPr>
              <a:t>食物来源：</a:t>
            </a:r>
          </a:p>
          <a:p>
            <a:pPr defTabSz="1219170">
              <a:lnSpc>
                <a:spcPct val="200000"/>
              </a:lnSpc>
            </a:pPr>
            <a:r>
              <a:rPr lang="zh-CN" altLang="en-US" sz="2800" b="1" kern="0" dirty="0">
                <a:solidFill>
                  <a:sysClr val="windowText" lastClr="000000"/>
                </a:solidFill>
                <a:cs typeface="+mn-ea"/>
                <a:sym typeface="+mn-lt"/>
              </a:rPr>
              <a:t>①钾：绿色蔬菜、香蕉、红枣、豆类、奶类、马铃薯、葵花仔等。</a:t>
            </a:r>
          </a:p>
          <a:p>
            <a:pPr defTabSz="1219170">
              <a:lnSpc>
                <a:spcPct val="200000"/>
              </a:lnSpc>
            </a:pPr>
            <a:r>
              <a:rPr lang="zh-CN" altLang="en-US" sz="2800" b="1" kern="0" dirty="0">
                <a:solidFill>
                  <a:sysClr val="windowText" lastClr="000000"/>
                </a:solidFill>
                <a:cs typeface="+mn-ea"/>
                <a:sym typeface="+mn-lt"/>
              </a:rPr>
              <a:t>②钠：食盐、各种蔬菜、水果、海产品。</a:t>
            </a:r>
          </a:p>
        </p:txBody>
      </p:sp>
      <p:pic>
        <p:nvPicPr>
          <p:cNvPr id="6" name="图片 5">
            <a:extLst>
              <a:ext uri="{FF2B5EF4-FFF2-40B4-BE49-F238E27FC236}">
                <a16:creationId xmlns:a16="http://schemas.microsoft.com/office/drawing/2014/main" id="{CBA34134-C450-4EA6-BE78-B5CB32D66A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35600" y="3925395"/>
            <a:ext cx="4102100" cy="230315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图片 7">
            <a:extLst>
              <a:ext uri="{FF2B5EF4-FFF2-40B4-BE49-F238E27FC236}">
                <a16:creationId xmlns:a16="http://schemas.microsoft.com/office/drawing/2014/main" id="{2E7D13D8-9EA3-42B3-A1D3-679F4C49911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4900" y="3925395"/>
            <a:ext cx="3522616" cy="234841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35229790"/>
      </p:ext>
    </p:extLst>
  </p:cSld>
  <p:clrMapOvr>
    <a:masterClrMapping/>
  </p:clrMapOvr>
  <p:transition spd="slow">
    <p:wip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文本框 24">
            <a:extLst>
              <a:ext uri="{FF2B5EF4-FFF2-40B4-BE49-F238E27FC236}">
                <a16:creationId xmlns:a16="http://schemas.microsoft.com/office/drawing/2014/main" id="{B4481790-8DB7-4E02-9F25-BBDC434642EC}"/>
              </a:ext>
            </a:extLst>
          </p:cNvPr>
          <p:cNvSpPr txBox="1"/>
          <p:nvPr/>
        </p:nvSpPr>
        <p:spPr>
          <a:xfrm>
            <a:off x="588916" y="271073"/>
            <a:ext cx="7208884" cy="584775"/>
          </a:xfrm>
          <a:prstGeom prst="rect">
            <a:avLst/>
          </a:prstGeom>
          <a:noFill/>
        </p:spPr>
        <p:txBody>
          <a:bodyPr wrap="square" rtlCol="0">
            <a:spAutoFit/>
            <a:scene3d>
              <a:camera prst="orthographicFront"/>
              <a:lightRig rig="threePt" dir="t"/>
            </a:scene3d>
            <a:sp3d contourW="12700"/>
          </a:bodyPr>
          <a:lstStyle/>
          <a:p>
            <a:pPr lvl="0" defTabSz="1219170"/>
            <a:r>
              <a:rPr lang="zh-CN" altLang="en-US" sz="3200" b="1" kern="0" dirty="0">
                <a:cs typeface="+mn-ea"/>
                <a:sym typeface="+mn-lt"/>
              </a:rPr>
              <a:t>二、化学元素对人体健康的影响</a:t>
            </a:r>
          </a:p>
        </p:txBody>
      </p:sp>
      <p:pic>
        <p:nvPicPr>
          <p:cNvPr id="3" name="Picture 2" descr="QQ截图20140205175718">
            <a:extLst>
              <a:ext uri="{FF2B5EF4-FFF2-40B4-BE49-F238E27FC236}">
                <a16:creationId xmlns:a16="http://schemas.microsoft.com/office/drawing/2014/main" id="{A9C88616-5787-4D20-A951-F98CA6620AFE}"/>
              </a:ext>
            </a:extLst>
          </p:cNvPr>
          <p:cNvPicPr>
            <a:picLocks noChangeAspect="1" noChangeArrowheads="1"/>
          </p:cNvPicPr>
          <p:nvPr/>
        </p:nvPicPr>
        <p:blipFill>
          <a:blip r:embed="rId3" cstate="print"/>
          <a:srcRect/>
          <a:stretch>
            <a:fillRect/>
          </a:stretch>
        </p:blipFill>
        <p:spPr bwMode="auto">
          <a:xfrm>
            <a:off x="4250984" y="2178620"/>
            <a:ext cx="1313079" cy="3910895"/>
          </a:xfrm>
          <a:prstGeom prst="rect">
            <a:avLst/>
          </a:prstGeom>
          <a:noFill/>
          <a:ln w="9525">
            <a:noFill/>
            <a:miter lim="800000"/>
            <a:headEnd/>
            <a:tailEnd/>
          </a:ln>
        </p:spPr>
      </p:pic>
      <p:sp>
        <p:nvSpPr>
          <p:cNvPr id="4" name="AutoShape 4">
            <a:extLst>
              <a:ext uri="{FF2B5EF4-FFF2-40B4-BE49-F238E27FC236}">
                <a16:creationId xmlns:a16="http://schemas.microsoft.com/office/drawing/2014/main" id="{F47E6951-CB70-4B64-9B53-6A409F9552DA}"/>
              </a:ext>
            </a:extLst>
          </p:cNvPr>
          <p:cNvSpPr>
            <a:spLocks noChangeArrowheads="1"/>
          </p:cNvSpPr>
          <p:nvPr/>
        </p:nvSpPr>
        <p:spPr bwMode="auto">
          <a:xfrm rot="10800000">
            <a:off x="722264" y="2499884"/>
            <a:ext cx="2880784" cy="2207684"/>
          </a:xfrm>
          <a:prstGeom prst="wedgeRoundRectCallout">
            <a:avLst>
              <a:gd name="adj1" fmla="val -84755"/>
              <a:gd name="adj2" fmla="val 1579"/>
              <a:gd name="adj3" fmla="val 16667"/>
            </a:avLst>
          </a:prstGeom>
          <a:solidFill>
            <a:srgbClr val="6565FF"/>
          </a:solidFill>
          <a:ln w="19050">
            <a:solidFill>
              <a:schemeClr val="bg1"/>
            </a:solidFill>
            <a:miter lim="800000"/>
            <a:headEnd/>
            <a:tailEnd/>
          </a:ln>
        </p:spPr>
        <p:txBody>
          <a:bodyPr rot="10800000"/>
          <a:lstStyle/>
          <a:p>
            <a:pPr defTabSz="1219170"/>
            <a:r>
              <a:rPr lang="zh-CN" altLang="en-US" sz="3200" b="1" kern="0" dirty="0">
                <a:solidFill>
                  <a:srgbClr val="DEDEDE"/>
                </a:solidFill>
                <a:cs typeface="+mn-ea"/>
                <a:sym typeface="+mn-lt"/>
              </a:rPr>
              <a:t>阳离子</a:t>
            </a:r>
          </a:p>
          <a:p>
            <a:pPr defTabSz="1219170"/>
            <a:r>
              <a:rPr lang="zh-CN" altLang="zh-CN" sz="2400" b="1" kern="0" dirty="0">
                <a:solidFill>
                  <a:srgbClr val="DEDEDE"/>
                </a:solidFill>
                <a:cs typeface="+mn-ea"/>
                <a:sym typeface="+mn-lt"/>
              </a:rPr>
              <a:t>Cations mg/mL</a:t>
            </a:r>
          </a:p>
          <a:p>
            <a:pPr defTabSz="1219170"/>
            <a:r>
              <a:rPr lang="zh-CN" altLang="zh-CN" sz="2400" b="1" kern="0" dirty="0">
                <a:solidFill>
                  <a:srgbClr val="DEDEDE"/>
                </a:solidFill>
                <a:cs typeface="+mn-ea"/>
                <a:sym typeface="+mn-lt"/>
              </a:rPr>
              <a:t>Na</a:t>
            </a:r>
            <a:r>
              <a:rPr lang="zh-CN" altLang="zh-CN" sz="2400" b="1" kern="0" baseline="44000" dirty="0">
                <a:solidFill>
                  <a:srgbClr val="DEDEDE"/>
                </a:solidFill>
                <a:cs typeface="+mn-ea"/>
                <a:sym typeface="+mn-lt"/>
              </a:rPr>
              <a:t>+    </a:t>
            </a:r>
            <a:r>
              <a:rPr lang="zh-CN" altLang="zh-CN" sz="2400" b="1" kern="0" dirty="0">
                <a:solidFill>
                  <a:srgbClr val="DEDEDE"/>
                </a:solidFill>
                <a:cs typeface="+mn-ea"/>
                <a:sym typeface="+mn-lt"/>
              </a:rPr>
              <a:t>(</a:t>
            </a:r>
            <a:r>
              <a:rPr lang="zh-CN" altLang="en-US" sz="2400" b="1" kern="0" dirty="0">
                <a:solidFill>
                  <a:srgbClr val="DEDEDE"/>
                </a:solidFill>
                <a:cs typeface="+mn-ea"/>
                <a:sym typeface="+mn-lt"/>
              </a:rPr>
              <a:t>钠</a:t>
            </a:r>
            <a:r>
              <a:rPr lang="zh-CN" altLang="zh-CN" sz="2400" b="1" kern="0" dirty="0">
                <a:solidFill>
                  <a:srgbClr val="DEDEDE"/>
                </a:solidFill>
                <a:cs typeface="+mn-ea"/>
                <a:sym typeface="+mn-lt"/>
              </a:rPr>
              <a:t>)    49</a:t>
            </a:r>
          </a:p>
          <a:p>
            <a:pPr defTabSz="1219170"/>
            <a:r>
              <a:rPr lang="zh-CN" altLang="zh-CN" sz="2400" b="1" kern="0" dirty="0">
                <a:solidFill>
                  <a:srgbClr val="DEDEDE"/>
                </a:solidFill>
                <a:cs typeface="+mn-ea"/>
                <a:sym typeface="+mn-lt"/>
              </a:rPr>
              <a:t>K</a:t>
            </a:r>
            <a:r>
              <a:rPr lang="zh-CN" altLang="zh-CN" sz="2400" b="1" kern="0" baseline="44000" dirty="0">
                <a:solidFill>
                  <a:srgbClr val="DEDEDE"/>
                </a:solidFill>
                <a:cs typeface="+mn-ea"/>
                <a:sym typeface="+mn-lt"/>
              </a:rPr>
              <a:t>+      </a:t>
            </a:r>
            <a:r>
              <a:rPr lang="zh-CN" altLang="zh-CN" sz="2400" b="1" kern="0" dirty="0">
                <a:solidFill>
                  <a:srgbClr val="DEDEDE"/>
                </a:solidFill>
                <a:cs typeface="+mn-ea"/>
                <a:sym typeface="+mn-lt"/>
              </a:rPr>
              <a:t>(</a:t>
            </a:r>
            <a:r>
              <a:rPr lang="zh-CN" altLang="en-US" sz="2400" b="1" kern="0" dirty="0">
                <a:solidFill>
                  <a:srgbClr val="DEDEDE"/>
                </a:solidFill>
                <a:cs typeface="+mn-ea"/>
                <a:sym typeface="+mn-lt"/>
              </a:rPr>
              <a:t>钾</a:t>
            </a:r>
            <a:r>
              <a:rPr lang="zh-CN" altLang="zh-CN" sz="2400" b="1" kern="0" dirty="0">
                <a:solidFill>
                  <a:srgbClr val="DEDEDE"/>
                </a:solidFill>
                <a:cs typeface="+mn-ea"/>
                <a:sym typeface="+mn-lt"/>
              </a:rPr>
              <a:t>)    21</a:t>
            </a:r>
          </a:p>
          <a:p>
            <a:pPr defTabSz="1219170"/>
            <a:r>
              <a:rPr lang="zh-CN" altLang="zh-CN" sz="2400" b="1" kern="0" dirty="0">
                <a:solidFill>
                  <a:srgbClr val="DEDEDE"/>
                </a:solidFill>
                <a:cs typeface="+mn-ea"/>
                <a:sym typeface="+mn-lt"/>
              </a:rPr>
              <a:t>Ca</a:t>
            </a:r>
            <a:r>
              <a:rPr lang="zh-CN" altLang="zh-CN" sz="2400" b="1" kern="0" baseline="44000" dirty="0">
                <a:solidFill>
                  <a:srgbClr val="DEDEDE"/>
                </a:solidFill>
                <a:cs typeface="+mn-ea"/>
                <a:sym typeface="+mn-lt"/>
              </a:rPr>
              <a:t>2+  </a:t>
            </a:r>
            <a:r>
              <a:rPr lang="zh-CN" altLang="zh-CN" sz="2400" b="1" kern="0" dirty="0">
                <a:solidFill>
                  <a:srgbClr val="DEDEDE"/>
                </a:solidFill>
                <a:cs typeface="+mn-ea"/>
                <a:sym typeface="+mn-lt"/>
              </a:rPr>
              <a:t>(</a:t>
            </a:r>
            <a:r>
              <a:rPr lang="zh-CN" altLang="en-US" sz="2400" b="1" kern="0" dirty="0">
                <a:solidFill>
                  <a:srgbClr val="DEDEDE"/>
                </a:solidFill>
                <a:cs typeface="+mn-ea"/>
                <a:sym typeface="+mn-lt"/>
              </a:rPr>
              <a:t>钙</a:t>
            </a:r>
            <a:r>
              <a:rPr lang="zh-CN" altLang="zh-CN" sz="2400" b="1" kern="0" dirty="0">
                <a:solidFill>
                  <a:srgbClr val="DEDEDE"/>
                </a:solidFill>
                <a:cs typeface="+mn-ea"/>
                <a:sym typeface="+mn-lt"/>
              </a:rPr>
              <a:t>)     2</a:t>
            </a:r>
          </a:p>
        </p:txBody>
      </p:sp>
      <p:sp>
        <p:nvSpPr>
          <p:cNvPr id="5" name="Text Box 5">
            <a:extLst>
              <a:ext uri="{FF2B5EF4-FFF2-40B4-BE49-F238E27FC236}">
                <a16:creationId xmlns:a16="http://schemas.microsoft.com/office/drawing/2014/main" id="{5C895FDA-6147-4B5D-B63C-4FDFC712F6F1}"/>
              </a:ext>
            </a:extLst>
          </p:cNvPr>
          <p:cNvSpPr txBox="1">
            <a:spLocks noChangeArrowheads="1"/>
          </p:cNvSpPr>
          <p:nvPr/>
        </p:nvSpPr>
        <p:spPr bwMode="auto">
          <a:xfrm>
            <a:off x="3379952" y="5258518"/>
            <a:ext cx="2952749" cy="830997"/>
          </a:xfrm>
          <a:prstGeom prst="rect">
            <a:avLst/>
          </a:prstGeom>
          <a:noFill/>
          <a:ln w="9525">
            <a:noFill/>
            <a:miter lim="800000"/>
            <a:headEnd/>
            <a:tailEnd/>
          </a:ln>
        </p:spPr>
        <p:txBody>
          <a:bodyPr>
            <a:spAutoFit/>
          </a:bodyPr>
          <a:lstStyle/>
          <a:p>
            <a:pPr algn="ctr" defTabSz="1219170"/>
            <a:r>
              <a:rPr lang="zh-CN" altLang="en-US" sz="2400" b="1" kern="0" dirty="0">
                <a:solidFill>
                  <a:sysClr val="windowText" lastClr="000000"/>
                </a:solidFill>
                <a:cs typeface="+mn-ea"/>
                <a:sym typeface="+mn-lt"/>
              </a:rPr>
              <a:t>运动饮料中含有钠、钾、钙等元素</a:t>
            </a:r>
          </a:p>
        </p:txBody>
      </p:sp>
      <p:sp>
        <p:nvSpPr>
          <p:cNvPr id="6" name="Text Box 7">
            <a:extLst>
              <a:ext uri="{FF2B5EF4-FFF2-40B4-BE49-F238E27FC236}">
                <a16:creationId xmlns:a16="http://schemas.microsoft.com/office/drawing/2014/main" id="{7874BF03-8685-4FE7-AEBE-0DA786C0EF3F}"/>
              </a:ext>
            </a:extLst>
          </p:cNvPr>
          <p:cNvSpPr txBox="1">
            <a:spLocks noChangeArrowheads="1"/>
          </p:cNvSpPr>
          <p:nvPr/>
        </p:nvSpPr>
        <p:spPr bwMode="auto">
          <a:xfrm>
            <a:off x="7265116" y="2871317"/>
            <a:ext cx="4150781" cy="2525500"/>
          </a:xfrm>
          <a:prstGeom prst="rect">
            <a:avLst/>
          </a:prstGeom>
          <a:noFill/>
          <a:ln w="38100">
            <a:solidFill>
              <a:srgbClr val="006600"/>
            </a:solidFill>
            <a:miter lim="800000"/>
            <a:headEnd/>
            <a:tailEnd/>
          </a:ln>
        </p:spPr>
        <p:txBody>
          <a:bodyPr wrap="square">
            <a:spAutoFit/>
          </a:bodyPr>
          <a:lstStyle/>
          <a:p>
            <a:pPr defTabSz="1219170">
              <a:lnSpc>
                <a:spcPct val="170000"/>
              </a:lnSpc>
            </a:pPr>
            <a:r>
              <a:rPr lang="zh-CN" altLang="zh-CN" sz="2400" b="1" kern="0" dirty="0">
                <a:solidFill>
                  <a:sysClr val="windowText" lastClr="000000"/>
                </a:solidFill>
                <a:cs typeface="+mn-ea"/>
                <a:sym typeface="+mn-lt"/>
              </a:rPr>
              <a:t>    </a:t>
            </a:r>
            <a:r>
              <a:rPr lang="zh-CN" altLang="en-US" sz="2400" b="1" kern="0" dirty="0">
                <a:solidFill>
                  <a:sysClr val="windowText" lastClr="000000"/>
                </a:solidFill>
                <a:cs typeface="+mn-ea"/>
                <a:sym typeface="+mn-lt"/>
              </a:rPr>
              <a:t>运动员在剧烈运动、大量出汗后</a:t>
            </a:r>
            <a:r>
              <a:rPr lang="zh-CN" altLang="zh-CN" sz="2400" b="1" kern="0" dirty="0">
                <a:solidFill>
                  <a:sysClr val="windowText" lastClr="000000"/>
                </a:solidFill>
                <a:cs typeface="+mn-ea"/>
                <a:sym typeface="+mn-lt"/>
              </a:rPr>
              <a:t>, </a:t>
            </a:r>
            <a:r>
              <a:rPr lang="zh-CN" altLang="en-US" sz="2400" b="1" kern="0" dirty="0">
                <a:solidFill>
                  <a:sysClr val="windowText" lastClr="000000"/>
                </a:solidFill>
                <a:cs typeface="+mn-ea"/>
                <a:sym typeface="+mn-lt"/>
              </a:rPr>
              <a:t>饮用一些无机盐的运动饮料能补充运动员体内流失的无机盐。</a:t>
            </a:r>
          </a:p>
        </p:txBody>
      </p:sp>
      <p:sp>
        <p:nvSpPr>
          <p:cNvPr id="7" name="TextBox 9">
            <a:extLst>
              <a:ext uri="{FF2B5EF4-FFF2-40B4-BE49-F238E27FC236}">
                <a16:creationId xmlns:a16="http://schemas.microsoft.com/office/drawing/2014/main" id="{6326661E-1453-49F6-9ACF-F2A183DEF41A}"/>
              </a:ext>
            </a:extLst>
          </p:cNvPr>
          <p:cNvSpPr txBox="1"/>
          <p:nvPr/>
        </p:nvSpPr>
        <p:spPr>
          <a:xfrm>
            <a:off x="588916" y="1199500"/>
            <a:ext cx="10897539" cy="984883"/>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anchor="t">
            <a:spAutoFit/>
          </a:bodyPr>
          <a:lstStyle/>
          <a:p>
            <a:pPr defTabSz="1219170" latinLnBrk="1" hangingPunct="0"/>
            <a:r>
              <a:rPr lang="zh-CN" altLang="en-US" sz="2800" b="1" kern="0" dirty="0">
                <a:solidFill>
                  <a:sysClr val="windowText" lastClr="000000"/>
                </a:solidFill>
                <a:cs typeface="+mn-ea"/>
                <a:sym typeface="+mn-lt"/>
              </a:rPr>
              <a:t>运动员在剧烈运动、大量出汗后，常会饮用一些含无机盐的运动饮料。为什么？</a:t>
            </a:r>
            <a:endParaRPr lang="zh-CN" altLang="en-US" sz="2000" kern="0" dirty="0">
              <a:solidFill>
                <a:srgbClr val="000000"/>
              </a:solidFill>
              <a:cs typeface="+mn-ea"/>
              <a:sym typeface="+mn-lt"/>
            </a:endParaRPr>
          </a:p>
        </p:txBody>
      </p:sp>
    </p:spTree>
    <p:extLst>
      <p:ext uri="{BB962C8B-B14F-4D97-AF65-F5344CB8AC3E}">
        <p14:creationId xmlns:p14="http://schemas.microsoft.com/office/powerpoint/2010/main" val="313328377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bldLvl="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文本框 24">
            <a:extLst>
              <a:ext uri="{FF2B5EF4-FFF2-40B4-BE49-F238E27FC236}">
                <a16:creationId xmlns:a16="http://schemas.microsoft.com/office/drawing/2014/main" id="{B4481790-8DB7-4E02-9F25-BBDC434642EC}"/>
              </a:ext>
            </a:extLst>
          </p:cNvPr>
          <p:cNvSpPr txBox="1"/>
          <p:nvPr/>
        </p:nvSpPr>
        <p:spPr>
          <a:xfrm>
            <a:off x="588916" y="271073"/>
            <a:ext cx="7208884" cy="584775"/>
          </a:xfrm>
          <a:prstGeom prst="rect">
            <a:avLst/>
          </a:prstGeom>
          <a:noFill/>
        </p:spPr>
        <p:txBody>
          <a:bodyPr wrap="square" rtlCol="0">
            <a:spAutoFit/>
            <a:scene3d>
              <a:camera prst="orthographicFront"/>
              <a:lightRig rig="threePt" dir="t"/>
            </a:scene3d>
            <a:sp3d contourW="12700"/>
          </a:bodyPr>
          <a:lstStyle/>
          <a:p>
            <a:pPr lvl="0" defTabSz="1219170"/>
            <a:r>
              <a:rPr lang="zh-CN" altLang="en-US" sz="3200" b="1" kern="0" dirty="0">
                <a:cs typeface="+mn-ea"/>
                <a:sym typeface="+mn-lt"/>
              </a:rPr>
              <a:t>二、化学元素对人体健康的影响</a:t>
            </a:r>
          </a:p>
        </p:txBody>
      </p:sp>
      <p:sp>
        <p:nvSpPr>
          <p:cNvPr id="8" name="Text Box 6">
            <a:extLst>
              <a:ext uri="{FF2B5EF4-FFF2-40B4-BE49-F238E27FC236}">
                <a16:creationId xmlns:a16="http://schemas.microsoft.com/office/drawing/2014/main" id="{2998CC53-E1ED-4C02-B247-B4705938C90E}"/>
              </a:ext>
            </a:extLst>
          </p:cNvPr>
          <p:cNvSpPr txBox="1">
            <a:spLocks noChangeArrowheads="1"/>
          </p:cNvSpPr>
          <p:nvPr/>
        </p:nvSpPr>
        <p:spPr bwMode="auto">
          <a:xfrm>
            <a:off x="588916" y="1918426"/>
            <a:ext cx="10674170" cy="1694503"/>
          </a:xfrm>
          <a:prstGeom prst="rect">
            <a:avLst/>
          </a:prstGeom>
          <a:noFill/>
          <a:ln w="9525" algn="ctr">
            <a:noFill/>
            <a:miter lim="800000"/>
            <a:headEnd/>
            <a:tailEnd/>
          </a:ln>
        </p:spPr>
        <p:txBody>
          <a:bodyPr wrap="square">
            <a:spAutoFit/>
          </a:bodyPr>
          <a:lstStyle/>
          <a:p>
            <a:pPr defTabSz="1219170">
              <a:lnSpc>
                <a:spcPct val="150000"/>
              </a:lnSpc>
            </a:pPr>
            <a:r>
              <a:rPr lang="en-US" altLang="zh-CN" kern="0" dirty="0">
                <a:solidFill>
                  <a:srgbClr val="0000FF"/>
                </a:solidFill>
                <a:cs typeface="+mn-ea"/>
                <a:sym typeface="+mn-lt"/>
              </a:rPr>
              <a:t>    </a:t>
            </a:r>
            <a:r>
              <a:rPr lang="zh-CN" altLang="en-US" sz="2400" kern="0" dirty="0">
                <a:solidFill>
                  <a:srgbClr val="0000FF"/>
                </a:solidFill>
                <a:cs typeface="+mn-ea"/>
                <a:sym typeface="+mn-lt"/>
              </a:rPr>
              <a:t>常量元素对人体的作用，早已被人们发现和认识。而微量元素因为其含量极低，随着科学技术的发展以及检测水平、诊断方法的进步和完善 ，人们才逐渐认识到了它们的重要性。</a:t>
            </a:r>
          </a:p>
        </p:txBody>
      </p:sp>
      <p:sp>
        <p:nvSpPr>
          <p:cNvPr id="9" name="Rectangle 13">
            <a:extLst>
              <a:ext uri="{FF2B5EF4-FFF2-40B4-BE49-F238E27FC236}">
                <a16:creationId xmlns:a16="http://schemas.microsoft.com/office/drawing/2014/main" id="{47F41EC5-312D-4814-9AEE-82B300D3717D}"/>
              </a:ext>
            </a:extLst>
          </p:cNvPr>
          <p:cNvSpPr>
            <a:spLocks noChangeArrowheads="1"/>
          </p:cNvSpPr>
          <p:nvPr/>
        </p:nvSpPr>
        <p:spPr bwMode="auto">
          <a:xfrm>
            <a:off x="588916" y="3819991"/>
            <a:ext cx="11425767" cy="1694503"/>
          </a:xfrm>
          <a:prstGeom prst="rect">
            <a:avLst/>
          </a:prstGeom>
          <a:noFill/>
          <a:ln w="19050" algn="ctr">
            <a:noFill/>
            <a:miter lim="800000"/>
            <a:headEnd/>
            <a:tailEnd/>
          </a:ln>
        </p:spPr>
        <p:txBody>
          <a:bodyPr anchor="ctr">
            <a:spAutoFit/>
          </a:bodyPr>
          <a:lstStyle/>
          <a:p>
            <a:pPr defTabSz="1219170">
              <a:lnSpc>
                <a:spcPct val="150000"/>
              </a:lnSpc>
            </a:pPr>
            <a:r>
              <a:rPr lang="zh-CN" altLang="en-US" sz="2400" b="1" kern="0" dirty="0">
                <a:solidFill>
                  <a:srgbClr val="FF0000"/>
                </a:solidFill>
                <a:cs typeface="+mn-ea"/>
                <a:sym typeface="+mn-lt"/>
              </a:rPr>
              <a:t>必需微量元素：</a:t>
            </a:r>
            <a:r>
              <a:rPr lang="en-US" altLang="zh-CN" sz="2400" b="1" kern="0" dirty="0">
                <a:solidFill>
                  <a:srgbClr val="FF0000"/>
                </a:solidFill>
                <a:cs typeface="+mn-ea"/>
                <a:sym typeface="+mn-lt"/>
              </a:rPr>
              <a:t>Fe, Zn, F, I, Se</a:t>
            </a:r>
            <a:r>
              <a:rPr lang="zh-CN" altLang="en-US" sz="2400" b="1" kern="0" dirty="0">
                <a:solidFill>
                  <a:srgbClr val="FF0000"/>
                </a:solidFill>
                <a:cs typeface="+mn-ea"/>
                <a:sym typeface="+mn-lt"/>
              </a:rPr>
              <a:t>等</a:t>
            </a:r>
          </a:p>
          <a:p>
            <a:pPr defTabSz="1219170">
              <a:lnSpc>
                <a:spcPct val="150000"/>
              </a:lnSpc>
            </a:pPr>
            <a:r>
              <a:rPr lang="zh-CN" altLang="en-US" sz="2400" b="1" kern="0" dirty="0">
                <a:solidFill>
                  <a:srgbClr val="FF0000"/>
                </a:solidFill>
                <a:cs typeface="+mn-ea"/>
                <a:sym typeface="+mn-lt"/>
              </a:rPr>
              <a:t>非必需微量元素：铝（</a:t>
            </a:r>
            <a:r>
              <a:rPr lang="en-US" altLang="zh-CN" sz="2400" b="1" kern="0" dirty="0">
                <a:solidFill>
                  <a:srgbClr val="FF0000"/>
                </a:solidFill>
                <a:cs typeface="+mn-ea"/>
                <a:sym typeface="+mn-lt"/>
              </a:rPr>
              <a:t>Al</a:t>
            </a:r>
            <a:r>
              <a:rPr lang="zh-CN" altLang="en-US" sz="2400" b="1" kern="0" dirty="0">
                <a:solidFill>
                  <a:srgbClr val="FF0000"/>
                </a:solidFill>
                <a:cs typeface="+mn-ea"/>
                <a:sym typeface="+mn-lt"/>
              </a:rPr>
              <a:t>）</a:t>
            </a:r>
            <a:r>
              <a:rPr lang="en-US" altLang="zh-CN" sz="2400" b="1" kern="0" dirty="0">
                <a:solidFill>
                  <a:srgbClr val="FF0000"/>
                </a:solidFill>
                <a:cs typeface="+mn-ea"/>
                <a:sym typeface="+mn-lt"/>
              </a:rPr>
              <a:t>,</a:t>
            </a:r>
            <a:r>
              <a:rPr lang="zh-CN" altLang="en-US" sz="2400" b="1" kern="0" dirty="0">
                <a:solidFill>
                  <a:srgbClr val="FF0000"/>
                </a:solidFill>
                <a:cs typeface="+mn-ea"/>
                <a:sym typeface="+mn-lt"/>
              </a:rPr>
              <a:t>钡（</a:t>
            </a:r>
            <a:r>
              <a:rPr lang="en-US" altLang="zh-CN" sz="2400" b="1" kern="0" dirty="0">
                <a:solidFill>
                  <a:srgbClr val="FF0000"/>
                </a:solidFill>
                <a:cs typeface="+mn-ea"/>
                <a:sym typeface="+mn-lt"/>
              </a:rPr>
              <a:t>Ba</a:t>
            </a:r>
            <a:r>
              <a:rPr lang="zh-CN" altLang="en-US" sz="2400" b="1" kern="0" dirty="0">
                <a:solidFill>
                  <a:srgbClr val="FF0000"/>
                </a:solidFill>
                <a:cs typeface="+mn-ea"/>
                <a:sym typeface="+mn-lt"/>
              </a:rPr>
              <a:t>）</a:t>
            </a:r>
            <a:r>
              <a:rPr lang="en-US" altLang="zh-CN" sz="2400" b="1" kern="0" dirty="0">
                <a:solidFill>
                  <a:srgbClr val="FF0000"/>
                </a:solidFill>
                <a:cs typeface="+mn-ea"/>
                <a:sym typeface="+mn-lt"/>
              </a:rPr>
              <a:t>,</a:t>
            </a:r>
            <a:r>
              <a:rPr lang="zh-CN" altLang="en-US" sz="2400" b="1" kern="0" dirty="0">
                <a:solidFill>
                  <a:srgbClr val="FF0000"/>
                </a:solidFill>
                <a:cs typeface="+mn-ea"/>
                <a:sym typeface="+mn-lt"/>
              </a:rPr>
              <a:t>钛（</a:t>
            </a:r>
            <a:r>
              <a:rPr lang="en-US" altLang="zh-CN" sz="2400" b="1" kern="0" dirty="0">
                <a:solidFill>
                  <a:srgbClr val="FF0000"/>
                </a:solidFill>
                <a:cs typeface="+mn-ea"/>
                <a:sym typeface="+mn-lt"/>
              </a:rPr>
              <a:t>Ti</a:t>
            </a:r>
            <a:r>
              <a:rPr lang="zh-CN" altLang="en-US" sz="2400" b="1" kern="0" dirty="0">
                <a:solidFill>
                  <a:srgbClr val="FF0000"/>
                </a:solidFill>
                <a:cs typeface="+mn-ea"/>
                <a:sym typeface="+mn-lt"/>
              </a:rPr>
              <a:t>）</a:t>
            </a:r>
          </a:p>
          <a:p>
            <a:pPr defTabSz="1219170">
              <a:lnSpc>
                <a:spcPct val="150000"/>
              </a:lnSpc>
            </a:pPr>
            <a:r>
              <a:rPr lang="zh-CN" altLang="en-US" sz="2400" b="1" kern="0" dirty="0">
                <a:solidFill>
                  <a:srgbClr val="FF0000"/>
                </a:solidFill>
                <a:cs typeface="+mn-ea"/>
                <a:sym typeface="+mn-lt"/>
              </a:rPr>
              <a:t>有害微量元素：汞（</a:t>
            </a:r>
            <a:r>
              <a:rPr lang="en-US" altLang="zh-CN" sz="2400" b="1" kern="0" dirty="0">
                <a:solidFill>
                  <a:srgbClr val="FF0000"/>
                </a:solidFill>
                <a:cs typeface="+mn-ea"/>
                <a:sym typeface="+mn-lt"/>
              </a:rPr>
              <a:t>Hg</a:t>
            </a:r>
            <a:r>
              <a:rPr lang="zh-CN" altLang="en-US" sz="2400" b="1" kern="0" dirty="0">
                <a:solidFill>
                  <a:srgbClr val="FF0000"/>
                </a:solidFill>
                <a:cs typeface="+mn-ea"/>
                <a:sym typeface="+mn-lt"/>
              </a:rPr>
              <a:t>）</a:t>
            </a:r>
            <a:r>
              <a:rPr lang="en-US" altLang="zh-CN" sz="2400" b="1" kern="0" dirty="0">
                <a:solidFill>
                  <a:srgbClr val="FF0000"/>
                </a:solidFill>
                <a:cs typeface="+mn-ea"/>
                <a:sym typeface="+mn-lt"/>
              </a:rPr>
              <a:t>,</a:t>
            </a:r>
            <a:r>
              <a:rPr lang="zh-CN" altLang="en-US" sz="2400" b="1" kern="0" dirty="0">
                <a:solidFill>
                  <a:srgbClr val="FF0000"/>
                </a:solidFill>
                <a:cs typeface="+mn-ea"/>
                <a:sym typeface="+mn-lt"/>
              </a:rPr>
              <a:t>铅（</a:t>
            </a:r>
            <a:r>
              <a:rPr lang="en-US" altLang="zh-CN" sz="2400" b="1" kern="0" dirty="0">
                <a:solidFill>
                  <a:srgbClr val="FF0000"/>
                </a:solidFill>
                <a:cs typeface="+mn-ea"/>
                <a:sym typeface="+mn-lt"/>
              </a:rPr>
              <a:t>Pb</a:t>
            </a:r>
            <a:r>
              <a:rPr lang="zh-CN" altLang="en-US" sz="2400" b="1" kern="0" dirty="0">
                <a:solidFill>
                  <a:srgbClr val="FF0000"/>
                </a:solidFill>
                <a:cs typeface="+mn-ea"/>
                <a:sym typeface="+mn-lt"/>
              </a:rPr>
              <a:t>）</a:t>
            </a:r>
            <a:r>
              <a:rPr lang="en-US" altLang="zh-CN" sz="2400" b="1" kern="0" dirty="0">
                <a:solidFill>
                  <a:srgbClr val="FF0000"/>
                </a:solidFill>
                <a:cs typeface="+mn-ea"/>
                <a:sym typeface="+mn-lt"/>
              </a:rPr>
              <a:t>,</a:t>
            </a:r>
            <a:r>
              <a:rPr lang="zh-CN" altLang="en-US" sz="2400" b="1" kern="0" dirty="0">
                <a:solidFill>
                  <a:srgbClr val="FF0000"/>
                </a:solidFill>
                <a:cs typeface="+mn-ea"/>
                <a:sym typeface="+mn-lt"/>
              </a:rPr>
              <a:t>镉（</a:t>
            </a:r>
            <a:r>
              <a:rPr lang="en-US" altLang="zh-CN" sz="2400" b="1" kern="0" dirty="0">
                <a:solidFill>
                  <a:srgbClr val="FF0000"/>
                </a:solidFill>
                <a:cs typeface="+mn-ea"/>
                <a:sym typeface="+mn-lt"/>
              </a:rPr>
              <a:t>Cd</a:t>
            </a:r>
            <a:r>
              <a:rPr lang="zh-CN" altLang="en-US" sz="2400" b="1" kern="0" dirty="0">
                <a:solidFill>
                  <a:srgbClr val="FF0000"/>
                </a:solidFill>
                <a:cs typeface="+mn-ea"/>
                <a:sym typeface="+mn-lt"/>
              </a:rPr>
              <a:t>）</a:t>
            </a:r>
          </a:p>
        </p:txBody>
      </p:sp>
      <p:sp>
        <p:nvSpPr>
          <p:cNvPr id="10" name="TextBox 4">
            <a:extLst>
              <a:ext uri="{FF2B5EF4-FFF2-40B4-BE49-F238E27FC236}">
                <a16:creationId xmlns:a16="http://schemas.microsoft.com/office/drawing/2014/main" id="{D3D3963B-B58D-4449-AD37-D55A5A04A476}"/>
              </a:ext>
            </a:extLst>
          </p:cNvPr>
          <p:cNvSpPr txBox="1">
            <a:spLocks noChangeArrowheads="1"/>
          </p:cNvSpPr>
          <p:nvPr/>
        </p:nvSpPr>
        <p:spPr bwMode="auto">
          <a:xfrm>
            <a:off x="588916" y="1124857"/>
            <a:ext cx="6601883" cy="586507"/>
          </a:xfrm>
          <a:prstGeom prst="rect">
            <a:avLst/>
          </a:prstGeom>
          <a:noFill/>
          <a:ln w="9525">
            <a:noFill/>
            <a:miter lim="800000"/>
            <a:headEnd/>
            <a:tailEnd/>
          </a:ln>
        </p:spPr>
        <p:txBody>
          <a:bodyPr wrap="square">
            <a:spAutoFit/>
          </a:bodyPr>
          <a:lstStyle/>
          <a:p>
            <a:pPr defTabSz="1219170">
              <a:lnSpc>
                <a:spcPct val="150000"/>
              </a:lnSpc>
            </a:pPr>
            <a:r>
              <a:rPr lang="zh-CN" altLang="en-US" sz="2400" b="1" kern="0" dirty="0">
                <a:solidFill>
                  <a:sysClr val="windowText" lastClr="000000"/>
                </a:solidFill>
                <a:cs typeface="+mn-ea"/>
                <a:sym typeface="+mn-lt"/>
              </a:rPr>
              <a:t>几种微量元素对人体的作用</a:t>
            </a:r>
          </a:p>
        </p:txBody>
      </p:sp>
      <p:sp>
        <p:nvSpPr>
          <p:cNvPr id="11" name="Rectangle 1041">
            <a:extLst>
              <a:ext uri="{FF2B5EF4-FFF2-40B4-BE49-F238E27FC236}">
                <a16:creationId xmlns:a16="http://schemas.microsoft.com/office/drawing/2014/main" id="{51669C31-9F3A-404E-863C-7A6DB0E3374A}"/>
              </a:ext>
            </a:extLst>
          </p:cNvPr>
          <p:cNvSpPr>
            <a:spLocks noChangeArrowheads="1"/>
          </p:cNvSpPr>
          <p:nvPr/>
        </p:nvSpPr>
        <p:spPr bwMode="auto">
          <a:xfrm>
            <a:off x="588916" y="5721556"/>
            <a:ext cx="11795577" cy="586507"/>
          </a:xfrm>
          <a:prstGeom prst="rect">
            <a:avLst/>
          </a:prstGeom>
          <a:noFill/>
          <a:ln w="19050" algn="ctr">
            <a:noFill/>
            <a:miter lim="800000"/>
            <a:headEnd/>
            <a:tailEnd/>
          </a:ln>
        </p:spPr>
        <p:txBody>
          <a:bodyPr wrap="square" anchor="ctr">
            <a:spAutoFit/>
          </a:bodyPr>
          <a:lstStyle/>
          <a:p>
            <a:pPr defTabSz="1219170">
              <a:lnSpc>
                <a:spcPct val="150000"/>
              </a:lnSpc>
            </a:pPr>
            <a:r>
              <a:rPr lang="zh-CN" altLang="en-US" sz="2400" b="1" kern="0" dirty="0">
                <a:solidFill>
                  <a:sysClr val="windowText" lastClr="000000"/>
                </a:solidFill>
                <a:cs typeface="+mn-ea"/>
                <a:sym typeface="+mn-lt"/>
              </a:rPr>
              <a:t>一些必须微量元素对人体的作用及食物来源：</a:t>
            </a:r>
            <a:r>
              <a:rPr lang="zh-CN" altLang="en-US" sz="2400" b="1" kern="0" dirty="0">
                <a:solidFill>
                  <a:srgbClr val="FF0000"/>
                </a:solidFill>
                <a:cs typeface="+mn-ea"/>
                <a:sym typeface="+mn-lt"/>
              </a:rPr>
              <a:t>见课本</a:t>
            </a:r>
            <a:r>
              <a:rPr lang="en-US" altLang="zh-CN" sz="2400" b="1" kern="0" dirty="0">
                <a:solidFill>
                  <a:srgbClr val="FF0000"/>
                </a:solidFill>
                <a:cs typeface="+mn-ea"/>
                <a:sym typeface="+mn-lt"/>
              </a:rPr>
              <a:t>P99</a:t>
            </a:r>
            <a:r>
              <a:rPr lang="zh-CN" altLang="en-US" sz="2400" b="1" kern="0" dirty="0">
                <a:solidFill>
                  <a:srgbClr val="FF0000"/>
                </a:solidFill>
                <a:cs typeface="+mn-ea"/>
                <a:sym typeface="+mn-lt"/>
              </a:rPr>
              <a:t>表</a:t>
            </a:r>
            <a:r>
              <a:rPr lang="en-US" altLang="zh-CN" sz="2400" b="1" kern="0" dirty="0">
                <a:solidFill>
                  <a:srgbClr val="FF0000"/>
                </a:solidFill>
                <a:cs typeface="+mn-ea"/>
                <a:sym typeface="+mn-lt"/>
              </a:rPr>
              <a:t>12-1</a:t>
            </a:r>
            <a:endParaRPr lang="zh-CN" altLang="en-US" sz="2400" b="1" kern="0" dirty="0">
              <a:solidFill>
                <a:srgbClr val="FF0000"/>
              </a:solidFill>
              <a:cs typeface="+mn-ea"/>
              <a:sym typeface="+mn-lt"/>
            </a:endParaRPr>
          </a:p>
        </p:txBody>
      </p:sp>
    </p:spTree>
    <p:extLst>
      <p:ext uri="{BB962C8B-B14F-4D97-AF65-F5344CB8AC3E}">
        <p14:creationId xmlns:p14="http://schemas.microsoft.com/office/powerpoint/2010/main" val="426460994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ox(i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6"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Horizont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41" presetClass="entr" presetSubtype="0" fill="hold" grpId="0" nodeType="clickEffect">
                                  <p:stCondLst>
                                    <p:cond delay="0"/>
                                  </p:stCondLst>
                                  <p:iterate type="lt">
                                    <p:tmPct val="10000"/>
                                  </p:iterate>
                                  <p:childTnLst>
                                    <p:set>
                                      <p:cBhvr>
                                        <p:cTn id="16" dur="1" fill="hold">
                                          <p:stCondLst>
                                            <p:cond delay="0"/>
                                          </p:stCondLst>
                                        </p:cTn>
                                        <p:tgtEl>
                                          <p:spTgt spid="11"/>
                                        </p:tgtEl>
                                        <p:attrNameLst>
                                          <p:attrName>style.visibility</p:attrName>
                                        </p:attrNameLst>
                                      </p:cBhvr>
                                      <p:to>
                                        <p:strVal val="visible"/>
                                      </p:to>
                                    </p:set>
                                    <p:anim calcmode="lin" valueType="num">
                                      <p:cBhvr>
                                        <p:cTn id="17" dur="500" fill="hold"/>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id="18" dur="500" fill="hold"/>
                                        <p:tgtEl>
                                          <p:spTgt spid="11"/>
                                        </p:tgtEl>
                                        <p:attrNameLst>
                                          <p:attrName>ppt_y</p:attrName>
                                        </p:attrNameLst>
                                      </p:cBhvr>
                                      <p:tavLst>
                                        <p:tav tm="0">
                                          <p:val>
                                            <p:strVal val="#ppt_y"/>
                                          </p:val>
                                        </p:tav>
                                        <p:tav tm="100000">
                                          <p:val>
                                            <p:strVal val="#ppt_y"/>
                                          </p:val>
                                        </p:tav>
                                      </p:tavLst>
                                    </p:anim>
                                    <p:anim calcmode="lin" valueType="num">
                                      <p:cBhvr>
                                        <p:cTn id="19" dur="500" fill="hold"/>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id="20" dur="500" fill="hold"/>
                                        <p:tgtEl>
                                          <p:spTgt spid="11"/>
                                        </p:tgtEl>
                                        <p:attrNameLst>
                                          <p:attrName>ppt_w</p:attrName>
                                        </p:attrNameLst>
                                      </p:cBhvr>
                                      <p:tavLst>
                                        <p:tav tm="0">
                                          <p:val>
                                            <p:strVal val="#ppt_w/10"/>
                                          </p:val>
                                        </p:tav>
                                        <p:tav tm="50000">
                                          <p:val>
                                            <p:strVal val="#ppt_w+.01"/>
                                          </p:val>
                                        </p:tav>
                                        <p:tav tm="100000">
                                          <p:val>
                                            <p:strVal val="#ppt_w"/>
                                          </p:val>
                                        </p:tav>
                                      </p:tavLst>
                                    </p:anim>
                                    <p:animEffect transition="in" filter="fade">
                                      <p:cBhvr>
                                        <p:cTn id="21" dur="500" tmFilter="0,0; .5, 1; 1, 1"/>
                                        <p:tgtEl>
                                          <p:spTgt spid="11"/>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xit" presetSubtype="0" fill="hold" grpId="1" nodeType="clickEffect">
                                  <p:stCondLst>
                                    <p:cond delay="0"/>
                                  </p:stCondLst>
                                  <p:iterate type="lt">
                                    <p:tmAbs val="0"/>
                                  </p:iterate>
                                  <p:childTnLst>
                                    <p:set>
                                      <p:cBhvr>
                                        <p:cTn id="25" dur="1" fill="hold">
                                          <p:stCondLst>
                                            <p:cond delay="0"/>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1" grpId="0"/>
      <p:bldP spid="11" grpId="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文本框 24">
            <a:extLst>
              <a:ext uri="{FF2B5EF4-FFF2-40B4-BE49-F238E27FC236}">
                <a16:creationId xmlns:a16="http://schemas.microsoft.com/office/drawing/2014/main" id="{B4481790-8DB7-4E02-9F25-BBDC434642EC}"/>
              </a:ext>
            </a:extLst>
          </p:cNvPr>
          <p:cNvSpPr txBox="1"/>
          <p:nvPr/>
        </p:nvSpPr>
        <p:spPr>
          <a:xfrm>
            <a:off x="588916" y="271073"/>
            <a:ext cx="7208884" cy="584775"/>
          </a:xfrm>
          <a:prstGeom prst="rect">
            <a:avLst/>
          </a:prstGeom>
          <a:noFill/>
        </p:spPr>
        <p:txBody>
          <a:bodyPr wrap="square" rtlCol="0">
            <a:spAutoFit/>
            <a:scene3d>
              <a:camera prst="orthographicFront"/>
              <a:lightRig rig="threePt" dir="t"/>
            </a:scene3d>
            <a:sp3d contourW="12700"/>
          </a:bodyPr>
          <a:lstStyle/>
          <a:p>
            <a:pPr lvl="0" defTabSz="1219170"/>
            <a:r>
              <a:rPr lang="zh-CN" altLang="en-US" sz="3200" b="1" kern="0" dirty="0">
                <a:cs typeface="+mn-ea"/>
                <a:sym typeface="+mn-lt"/>
              </a:rPr>
              <a:t>二、化学元素对人体健康的影响</a:t>
            </a:r>
          </a:p>
        </p:txBody>
      </p:sp>
      <p:graphicFrame>
        <p:nvGraphicFramePr>
          <p:cNvPr id="7" name="Group 2">
            <a:extLst>
              <a:ext uri="{FF2B5EF4-FFF2-40B4-BE49-F238E27FC236}">
                <a16:creationId xmlns:a16="http://schemas.microsoft.com/office/drawing/2014/main" id="{EC818BF1-F8E2-418C-BD70-1247C1977595}"/>
              </a:ext>
            </a:extLst>
          </p:cNvPr>
          <p:cNvGraphicFramePr>
            <a:graphicFrameLocks/>
          </p:cNvGraphicFramePr>
          <p:nvPr>
            <p:extLst>
              <p:ext uri="{D42A27DB-BD31-4B8C-83A1-F6EECF244321}">
                <p14:modId xmlns:p14="http://schemas.microsoft.com/office/powerpoint/2010/main" val="1795526063"/>
              </p:ext>
            </p:extLst>
          </p:nvPr>
        </p:nvGraphicFramePr>
        <p:xfrm>
          <a:off x="588916" y="2247296"/>
          <a:ext cx="10572750" cy="4145010"/>
        </p:xfrm>
        <a:graphic>
          <a:graphicData uri="http://schemas.openxmlformats.org/drawingml/2006/table">
            <a:tbl>
              <a:tblPr>
                <a:tableStyleId>{616DA210-FB5B-4158-B5E0-FEB733F419BA}</a:tableStyleId>
              </a:tblPr>
              <a:tblGrid>
                <a:gridCol w="1449917">
                  <a:extLst>
                    <a:ext uri="{9D8B030D-6E8A-4147-A177-3AD203B41FA5}">
                      <a16:colId xmlns:a16="http://schemas.microsoft.com/office/drawing/2014/main" val="20000"/>
                    </a:ext>
                  </a:extLst>
                </a:gridCol>
                <a:gridCol w="9122833">
                  <a:extLst>
                    <a:ext uri="{9D8B030D-6E8A-4147-A177-3AD203B41FA5}">
                      <a16:colId xmlns:a16="http://schemas.microsoft.com/office/drawing/2014/main" val="20001"/>
                    </a:ext>
                  </a:extLst>
                </a:gridCol>
              </a:tblGrid>
              <a:tr h="690835">
                <a:tc>
                  <a:txBody>
                    <a:bodyPr/>
                    <a:lstStyle/>
                    <a:p>
                      <a:pPr marL="0" marR="0" lvl="0" indent="0" algn="ctr" defTabSz="914400" rtl="0" eaLnBrk="1" fontAlgn="ctr" latinLnBrk="0" hangingPunct="1">
                        <a:lnSpc>
                          <a:spcPct val="100000"/>
                        </a:lnSpc>
                        <a:spcBef>
                          <a:spcPct val="0"/>
                        </a:spcBef>
                        <a:spcAft>
                          <a:spcPct val="0"/>
                        </a:spcAft>
                        <a:buClr>
                          <a:schemeClr val="accent1"/>
                        </a:buClr>
                        <a:buSzTx/>
                        <a:buFont typeface="Wingdings" panose="05000000000000000000" pitchFamily="2" charset="2"/>
                        <a:buNone/>
                      </a:pPr>
                      <a:r>
                        <a:rPr kumimoji="0" lang="zh-CN" altLang="en-US" sz="2000" b="1" u="none" strike="noStrike" cap="none" normalizeH="0" baseline="0" dirty="0">
                          <a:ln>
                            <a:noFill/>
                          </a:ln>
                          <a:solidFill>
                            <a:schemeClr val="tx1"/>
                          </a:solidFill>
                          <a:effectLst/>
                          <a:sym typeface="+mn-lt"/>
                        </a:rPr>
                        <a:t>元素</a:t>
                      </a:r>
                      <a:endParaRPr kumimoji="0" lang="zh-CN" altLang="en-US" sz="2000" b="1" i="0" u="none" strike="noStrike" cap="none" normalizeH="0" baseline="0" dirty="0">
                        <a:ln>
                          <a:noFill/>
                        </a:ln>
                        <a:solidFill>
                          <a:schemeClr val="tx1"/>
                        </a:solidFill>
                        <a:effectLst/>
                        <a:latin typeface="+mn-lt"/>
                        <a:ea typeface="+mn-ea"/>
                        <a:cs typeface="+mn-ea"/>
                        <a:sym typeface="+mn-lt"/>
                      </a:endParaRPr>
                    </a:p>
                  </a:txBody>
                  <a:tcPr marL="121920" marR="121920" marT="60937" marB="60937" anchor="ctr" horzOverflow="overflow"/>
                </a:tc>
                <a:tc>
                  <a:txBody>
                    <a:bodyPr/>
                    <a:lstStyle/>
                    <a:p>
                      <a:pPr marL="0" marR="0" lvl="0" indent="0" algn="ctr" defTabSz="914400" rtl="0" eaLnBrk="1" fontAlgn="ctr" latinLnBrk="0" hangingPunct="1">
                        <a:lnSpc>
                          <a:spcPct val="100000"/>
                        </a:lnSpc>
                        <a:spcBef>
                          <a:spcPct val="0"/>
                        </a:spcBef>
                        <a:spcAft>
                          <a:spcPct val="0"/>
                        </a:spcAft>
                        <a:buClr>
                          <a:schemeClr val="accent1"/>
                        </a:buClr>
                        <a:buSzTx/>
                        <a:buFont typeface="Wingdings" panose="05000000000000000000" pitchFamily="2" charset="2"/>
                        <a:buNone/>
                      </a:pPr>
                      <a:r>
                        <a:rPr kumimoji="0" lang="zh-CN" altLang="en-US" sz="2400" b="1" u="none" strike="noStrike" cap="none" normalizeH="0" baseline="0" dirty="0">
                          <a:ln>
                            <a:noFill/>
                          </a:ln>
                          <a:solidFill>
                            <a:schemeClr val="tx1"/>
                          </a:solidFill>
                          <a:effectLst/>
                          <a:sym typeface="+mn-lt"/>
                        </a:rPr>
                        <a:t>主要食物来源</a:t>
                      </a:r>
                      <a:endParaRPr kumimoji="0" lang="zh-CN" altLang="en-US" sz="2400" b="1" i="0" u="none" strike="noStrike" cap="none" normalizeH="0" baseline="0" dirty="0">
                        <a:ln>
                          <a:noFill/>
                        </a:ln>
                        <a:solidFill>
                          <a:schemeClr val="tx1"/>
                        </a:solidFill>
                        <a:effectLst/>
                        <a:latin typeface="+mn-lt"/>
                        <a:ea typeface="+mn-ea"/>
                        <a:cs typeface="+mn-ea"/>
                        <a:sym typeface="+mn-lt"/>
                      </a:endParaRPr>
                    </a:p>
                  </a:txBody>
                  <a:tcPr marL="121920" marR="121920" marT="60937" marB="60937" anchor="ctr" horzOverflow="overflow"/>
                </a:tc>
                <a:extLst>
                  <a:ext uri="{0D108BD9-81ED-4DB2-BD59-A6C34878D82A}">
                    <a16:rowId xmlns:a16="http://schemas.microsoft.com/office/drawing/2014/main" val="10000"/>
                  </a:ext>
                </a:extLst>
              </a:tr>
              <a:tr h="690835">
                <a:tc>
                  <a:txBody>
                    <a:bodyPr/>
                    <a:lstStyle/>
                    <a:p>
                      <a:pPr marL="0" marR="0" lvl="0" indent="0" algn="ctr" defTabSz="914400" rtl="0" eaLnBrk="1" fontAlgn="ctr" latinLnBrk="0" hangingPunct="1">
                        <a:lnSpc>
                          <a:spcPct val="100000"/>
                        </a:lnSpc>
                        <a:spcBef>
                          <a:spcPct val="0"/>
                        </a:spcBef>
                        <a:spcAft>
                          <a:spcPct val="0"/>
                        </a:spcAft>
                        <a:buClr>
                          <a:schemeClr val="accent1"/>
                        </a:buClr>
                        <a:buSzTx/>
                        <a:buFont typeface="Wingdings" panose="05000000000000000000" pitchFamily="2" charset="2"/>
                        <a:buNone/>
                      </a:pPr>
                      <a:r>
                        <a:rPr kumimoji="0" lang="zh-CN" altLang="en-US" sz="2000" b="1" u="none" strike="noStrike" cap="none" normalizeH="0" baseline="0" dirty="0">
                          <a:ln>
                            <a:noFill/>
                          </a:ln>
                          <a:solidFill>
                            <a:schemeClr val="tx1"/>
                          </a:solidFill>
                          <a:effectLst/>
                          <a:sym typeface="+mn-lt"/>
                        </a:rPr>
                        <a:t>铁 </a:t>
                      </a:r>
                      <a:r>
                        <a:rPr kumimoji="0" lang="zh-CN" altLang="zh-CN" sz="2000" b="1" u="none" strike="noStrike" cap="none" normalizeH="0" baseline="0" dirty="0">
                          <a:ln>
                            <a:noFill/>
                          </a:ln>
                          <a:solidFill>
                            <a:schemeClr val="tx1"/>
                          </a:solidFill>
                          <a:effectLst/>
                          <a:sym typeface="+mn-lt"/>
                        </a:rPr>
                        <a:t>Fe</a:t>
                      </a:r>
                      <a:endParaRPr kumimoji="0" lang="zh-CN" altLang="zh-CN" sz="2000" b="1" i="0" u="none" strike="noStrike" cap="none" normalizeH="0" baseline="0" dirty="0">
                        <a:ln>
                          <a:noFill/>
                        </a:ln>
                        <a:solidFill>
                          <a:schemeClr val="tx1"/>
                        </a:solidFill>
                        <a:effectLst/>
                        <a:latin typeface="+mn-lt"/>
                        <a:ea typeface="+mn-ea"/>
                        <a:cs typeface="+mn-ea"/>
                        <a:sym typeface="+mn-lt"/>
                      </a:endParaRPr>
                    </a:p>
                  </a:txBody>
                  <a:tcPr marL="121920" marR="121920" marT="60937" marB="60937" anchor="ctr" horzOverflow="overflow"/>
                </a:tc>
                <a:tc>
                  <a:txBody>
                    <a:bodyPr/>
                    <a:lstStyle/>
                    <a:p>
                      <a:pPr marL="0" marR="0" lvl="0" indent="0" algn="l" defTabSz="914400" rtl="0" eaLnBrk="1" fontAlgn="ctr" latinLnBrk="0" hangingPunct="1">
                        <a:lnSpc>
                          <a:spcPct val="100000"/>
                        </a:lnSpc>
                        <a:spcBef>
                          <a:spcPct val="0"/>
                        </a:spcBef>
                        <a:spcAft>
                          <a:spcPct val="0"/>
                        </a:spcAft>
                        <a:buClr>
                          <a:schemeClr val="accent1"/>
                        </a:buClr>
                        <a:buSzTx/>
                        <a:buFont typeface="Wingdings" panose="05000000000000000000" pitchFamily="2" charset="2"/>
                        <a:buNone/>
                      </a:pPr>
                      <a:r>
                        <a:rPr kumimoji="0" lang="zh-CN" altLang="en-US" sz="1800" b="1" u="none" strike="noStrike" cap="none" normalizeH="0" baseline="0" dirty="0">
                          <a:ln>
                            <a:noFill/>
                          </a:ln>
                          <a:solidFill>
                            <a:schemeClr val="tx1"/>
                          </a:solidFill>
                          <a:effectLst/>
                          <a:sym typeface="+mn-lt"/>
                        </a:rPr>
                        <a:t>肝脏、瘦肉、蛋、鱼、豆类、芹菜</a:t>
                      </a:r>
                      <a:endParaRPr kumimoji="0" lang="zh-CN" altLang="en-US" sz="1800" b="1" i="0" u="none" strike="noStrike" cap="none" normalizeH="0" baseline="0" dirty="0">
                        <a:ln>
                          <a:noFill/>
                        </a:ln>
                        <a:solidFill>
                          <a:schemeClr val="tx1"/>
                        </a:solidFill>
                        <a:effectLst/>
                        <a:latin typeface="+mn-lt"/>
                        <a:ea typeface="+mn-ea"/>
                        <a:cs typeface="+mn-ea"/>
                        <a:sym typeface="+mn-lt"/>
                      </a:endParaRPr>
                    </a:p>
                  </a:txBody>
                  <a:tcPr marL="121920" marR="121920" marT="60937" marB="60937" anchor="ctr" horzOverflow="overflow"/>
                </a:tc>
                <a:extLst>
                  <a:ext uri="{0D108BD9-81ED-4DB2-BD59-A6C34878D82A}">
                    <a16:rowId xmlns:a16="http://schemas.microsoft.com/office/drawing/2014/main" val="10001"/>
                  </a:ext>
                </a:extLst>
              </a:tr>
              <a:tr h="690835">
                <a:tc>
                  <a:txBody>
                    <a:bodyPr/>
                    <a:lstStyle/>
                    <a:p>
                      <a:pPr marL="0" marR="0" lvl="0" indent="0" algn="ctr" defTabSz="914400" rtl="0" eaLnBrk="1" fontAlgn="ctr" latinLnBrk="0" hangingPunct="1">
                        <a:lnSpc>
                          <a:spcPct val="100000"/>
                        </a:lnSpc>
                        <a:spcBef>
                          <a:spcPct val="0"/>
                        </a:spcBef>
                        <a:spcAft>
                          <a:spcPct val="0"/>
                        </a:spcAft>
                        <a:buClr>
                          <a:schemeClr val="accent1"/>
                        </a:buClr>
                        <a:buSzTx/>
                        <a:buFont typeface="Wingdings" panose="05000000000000000000" pitchFamily="2" charset="2"/>
                        <a:buNone/>
                      </a:pPr>
                      <a:r>
                        <a:rPr kumimoji="0" lang="zh-CN" altLang="en-US" sz="2000" b="1" u="none" strike="noStrike" cap="none" normalizeH="0" baseline="0" dirty="0">
                          <a:ln>
                            <a:noFill/>
                          </a:ln>
                          <a:solidFill>
                            <a:schemeClr val="tx1"/>
                          </a:solidFill>
                          <a:effectLst/>
                          <a:sym typeface="+mn-lt"/>
                        </a:rPr>
                        <a:t>锌 </a:t>
                      </a:r>
                      <a:r>
                        <a:rPr kumimoji="0" lang="zh-CN" altLang="zh-CN" sz="2000" b="1" u="none" strike="noStrike" cap="none" normalizeH="0" baseline="0" dirty="0">
                          <a:ln>
                            <a:noFill/>
                          </a:ln>
                          <a:solidFill>
                            <a:schemeClr val="tx1"/>
                          </a:solidFill>
                          <a:effectLst/>
                          <a:sym typeface="+mn-lt"/>
                        </a:rPr>
                        <a:t>Zn</a:t>
                      </a:r>
                      <a:endParaRPr kumimoji="0" lang="zh-CN" altLang="zh-CN" sz="2000" b="1" i="0" u="none" strike="noStrike" cap="none" normalizeH="0" baseline="0" dirty="0">
                        <a:ln>
                          <a:noFill/>
                        </a:ln>
                        <a:solidFill>
                          <a:schemeClr val="tx1"/>
                        </a:solidFill>
                        <a:effectLst/>
                        <a:latin typeface="+mn-lt"/>
                        <a:ea typeface="+mn-ea"/>
                        <a:cs typeface="+mn-ea"/>
                        <a:sym typeface="+mn-lt"/>
                      </a:endParaRPr>
                    </a:p>
                  </a:txBody>
                  <a:tcPr marL="121920" marR="121920" marT="60937" marB="60937" anchor="ctr" horzOverflow="overflow"/>
                </a:tc>
                <a:tc>
                  <a:txBody>
                    <a:bodyPr/>
                    <a:lstStyle/>
                    <a:p>
                      <a:pPr marL="0" marR="0" lvl="0" indent="0" algn="l" defTabSz="914400" rtl="0" eaLnBrk="1" fontAlgn="ctr" latinLnBrk="0" hangingPunct="1">
                        <a:lnSpc>
                          <a:spcPct val="100000"/>
                        </a:lnSpc>
                        <a:spcBef>
                          <a:spcPct val="0"/>
                        </a:spcBef>
                        <a:spcAft>
                          <a:spcPct val="0"/>
                        </a:spcAft>
                        <a:buClr>
                          <a:schemeClr val="accent1"/>
                        </a:buClr>
                        <a:buSzTx/>
                        <a:buFont typeface="Wingdings" panose="05000000000000000000" pitchFamily="2" charset="2"/>
                        <a:buNone/>
                      </a:pPr>
                      <a:r>
                        <a:rPr kumimoji="0" lang="zh-CN" altLang="en-US" sz="1800" b="1" u="none" strike="noStrike" cap="none" normalizeH="0" baseline="0" dirty="0">
                          <a:ln>
                            <a:noFill/>
                          </a:ln>
                          <a:solidFill>
                            <a:schemeClr val="tx1"/>
                          </a:solidFill>
                          <a:effectLst/>
                          <a:sym typeface="+mn-lt"/>
                        </a:rPr>
                        <a:t>海产品、瘦肉、肝脏、奶类、豆类、小米</a:t>
                      </a:r>
                      <a:endParaRPr kumimoji="0" lang="zh-CN" altLang="en-US" sz="1800" b="1" i="0" u="none" strike="noStrike" cap="none" normalizeH="0" baseline="0" dirty="0">
                        <a:ln>
                          <a:noFill/>
                        </a:ln>
                        <a:solidFill>
                          <a:schemeClr val="tx1"/>
                        </a:solidFill>
                        <a:effectLst/>
                        <a:latin typeface="+mn-lt"/>
                        <a:ea typeface="+mn-ea"/>
                        <a:cs typeface="+mn-ea"/>
                        <a:sym typeface="+mn-lt"/>
                      </a:endParaRPr>
                    </a:p>
                  </a:txBody>
                  <a:tcPr marL="121920" marR="121920" marT="60937" marB="60937" anchor="ctr" horzOverflow="overflow"/>
                </a:tc>
                <a:extLst>
                  <a:ext uri="{0D108BD9-81ED-4DB2-BD59-A6C34878D82A}">
                    <a16:rowId xmlns:a16="http://schemas.microsoft.com/office/drawing/2014/main" val="10002"/>
                  </a:ext>
                </a:extLst>
              </a:tr>
              <a:tr h="690835">
                <a:tc>
                  <a:txBody>
                    <a:bodyPr/>
                    <a:lstStyle/>
                    <a:p>
                      <a:pPr marL="0" marR="0" lvl="0" indent="0" algn="ctr" defTabSz="914400" rtl="0" eaLnBrk="1" fontAlgn="ctr" latinLnBrk="0" hangingPunct="1">
                        <a:lnSpc>
                          <a:spcPct val="100000"/>
                        </a:lnSpc>
                        <a:spcBef>
                          <a:spcPct val="0"/>
                        </a:spcBef>
                        <a:spcAft>
                          <a:spcPct val="0"/>
                        </a:spcAft>
                        <a:buClr>
                          <a:schemeClr val="accent1"/>
                        </a:buClr>
                        <a:buSzTx/>
                        <a:buFont typeface="Wingdings" panose="05000000000000000000" pitchFamily="2" charset="2"/>
                        <a:buNone/>
                      </a:pPr>
                      <a:r>
                        <a:rPr kumimoji="0" lang="zh-CN" altLang="en-US" sz="2000" b="1" u="none" strike="noStrike" cap="none" normalizeH="0" baseline="0" dirty="0">
                          <a:ln>
                            <a:noFill/>
                          </a:ln>
                          <a:solidFill>
                            <a:schemeClr val="tx1"/>
                          </a:solidFill>
                          <a:effectLst/>
                          <a:sym typeface="+mn-lt"/>
                        </a:rPr>
                        <a:t>硒 </a:t>
                      </a:r>
                      <a:r>
                        <a:rPr kumimoji="0" lang="zh-CN" altLang="zh-CN" sz="2000" b="1" u="none" strike="noStrike" cap="none" normalizeH="0" baseline="0" dirty="0">
                          <a:ln>
                            <a:noFill/>
                          </a:ln>
                          <a:solidFill>
                            <a:schemeClr val="tx1"/>
                          </a:solidFill>
                          <a:effectLst/>
                          <a:sym typeface="+mn-lt"/>
                        </a:rPr>
                        <a:t>Se</a:t>
                      </a:r>
                      <a:endParaRPr kumimoji="0" lang="zh-CN" altLang="zh-CN" sz="2000" b="1" i="0" u="none" strike="noStrike" cap="none" normalizeH="0" baseline="0" dirty="0">
                        <a:ln>
                          <a:noFill/>
                        </a:ln>
                        <a:solidFill>
                          <a:schemeClr val="tx1"/>
                        </a:solidFill>
                        <a:effectLst/>
                        <a:latin typeface="+mn-lt"/>
                        <a:ea typeface="+mn-ea"/>
                        <a:cs typeface="+mn-ea"/>
                        <a:sym typeface="+mn-lt"/>
                      </a:endParaRPr>
                    </a:p>
                  </a:txBody>
                  <a:tcPr marL="121920" marR="121920" marT="60937" marB="60937" anchor="ctr" horzOverflow="overflow"/>
                </a:tc>
                <a:tc>
                  <a:txBody>
                    <a:bodyPr/>
                    <a:lstStyle/>
                    <a:p>
                      <a:pPr marL="0" marR="0" lvl="0" indent="0" algn="l" defTabSz="914400" rtl="0" eaLnBrk="1" fontAlgn="ctr" latinLnBrk="0" hangingPunct="1">
                        <a:lnSpc>
                          <a:spcPct val="100000"/>
                        </a:lnSpc>
                        <a:spcBef>
                          <a:spcPct val="0"/>
                        </a:spcBef>
                        <a:spcAft>
                          <a:spcPct val="0"/>
                        </a:spcAft>
                        <a:buClr>
                          <a:schemeClr val="accent1"/>
                        </a:buClr>
                        <a:buSzTx/>
                        <a:buFont typeface="Wingdings" panose="05000000000000000000" pitchFamily="2" charset="2"/>
                        <a:buNone/>
                      </a:pPr>
                      <a:r>
                        <a:rPr kumimoji="0" lang="zh-CN" altLang="en-US" sz="1800" b="1" u="none" strike="noStrike" cap="none" normalizeH="0" baseline="0" dirty="0">
                          <a:ln>
                            <a:noFill/>
                          </a:ln>
                          <a:solidFill>
                            <a:schemeClr val="tx1"/>
                          </a:solidFill>
                          <a:effectLst/>
                          <a:sym typeface="+mn-lt"/>
                        </a:rPr>
                        <a:t>芝麻、动物内脏、大蒜、海鲜类、菌类</a:t>
                      </a:r>
                      <a:endParaRPr kumimoji="0" lang="zh-CN" altLang="en-US" sz="1800" b="1" i="0" u="none" strike="noStrike" cap="none" normalizeH="0" baseline="0" dirty="0">
                        <a:ln>
                          <a:noFill/>
                        </a:ln>
                        <a:solidFill>
                          <a:schemeClr val="tx1"/>
                        </a:solidFill>
                        <a:effectLst/>
                        <a:latin typeface="+mn-lt"/>
                        <a:ea typeface="+mn-ea"/>
                        <a:cs typeface="+mn-ea"/>
                        <a:sym typeface="+mn-lt"/>
                      </a:endParaRPr>
                    </a:p>
                  </a:txBody>
                  <a:tcPr marL="121920" marR="121920" marT="60937" marB="60937" anchor="ctr" horzOverflow="overflow"/>
                </a:tc>
                <a:extLst>
                  <a:ext uri="{0D108BD9-81ED-4DB2-BD59-A6C34878D82A}">
                    <a16:rowId xmlns:a16="http://schemas.microsoft.com/office/drawing/2014/main" val="10003"/>
                  </a:ext>
                </a:extLst>
              </a:tr>
              <a:tr h="690835">
                <a:tc>
                  <a:txBody>
                    <a:bodyPr/>
                    <a:lstStyle/>
                    <a:p>
                      <a:pPr marL="0" marR="0" lvl="0" indent="0" algn="ctr" defTabSz="914400" rtl="0" eaLnBrk="1" fontAlgn="ctr" latinLnBrk="0" hangingPunct="1">
                        <a:lnSpc>
                          <a:spcPct val="100000"/>
                        </a:lnSpc>
                        <a:spcBef>
                          <a:spcPct val="0"/>
                        </a:spcBef>
                        <a:spcAft>
                          <a:spcPct val="0"/>
                        </a:spcAft>
                        <a:buClr>
                          <a:schemeClr val="accent1"/>
                        </a:buClr>
                        <a:buSzTx/>
                        <a:buFont typeface="Wingdings" panose="05000000000000000000" pitchFamily="2" charset="2"/>
                        <a:buNone/>
                      </a:pPr>
                      <a:r>
                        <a:rPr kumimoji="0" lang="zh-CN" altLang="en-US" sz="2000" b="1" u="none" strike="noStrike" cap="none" normalizeH="0" baseline="0" dirty="0">
                          <a:ln>
                            <a:noFill/>
                          </a:ln>
                          <a:solidFill>
                            <a:schemeClr val="tx1"/>
                          </a:solidFill>
                          <a:effectLst/>
                          <a:sym typeface="+mn-lt"/>
                        </a:rPr>
                        <a:t>碘 </a:t>
                      </a:r>
                      <a:r>
                        <a:rPr kumimoji="0" lang="zh-CN" altLang="zh-CN" sz="2000" b="1" u="none" strike="noStrike" cap="none" normalizeH="0" baseline="0" dirty="0">
                          <a:ln>
                            <a:noFill/>
                          </a:ln>
                          <a:solidFill>
                            <a:schemeClr val="tx1"/>
                          </a:solidFill>
                          <a:effectLst/>
                          <a:sym typeface="+mn-lt"/>
                        </a:rPr>
                        <a:t>I</a:t>
                      </a:r>
                      <a:endParaRPr kumimoji="0" lang="zh-CN" altLang="zh-CN" sz="2000" b="1" i="0" u="none" strike="noStrike" cap="none" normalizeH="0" baseline="0" dirty="0">
                        <a:ln>
                          <a:noFill/>
                        </a:ln>
                        <a:solidFill>
                          <a:schemeClr val="tx1"/>
                        </a:solidFill>
                        <a:effectLst/>
                        <a:latin typeface="+mn-lt"/>
                        <a:ea typeface="+mn-ea"/>
                        <a:cs typeface="+mn-ea"/>
                        <a:sym typeface="+mn-lt"/>
                      </a:endParaRPr>
                    </a:p>
                  </a:txBody>
                  <a:tcPr marL="121920" marR="121920" marT="60937" marB="60937" anchor="ctr" horzOverflow="overflow"/>
                </a:tc>
                <a:tc>
                  <a:txBody>
                    <a:bodyPr/>
                    <a:lstStyle/>
                    <a:p>
                      <a:pPr marL="0" marR="0" lvl="0" indent="0" algn="l" defTabSz="914400" rtl="0" eaLnBrk="1" fontAlgn="ctr" latinLnBrk="0" hangingPunct="1">
                        <a:lnSpc>
                          <a:spcPct val="100000"/>
                        </a:lnSpc>
                        <a:spcBef>
                          <a:spcPct val="0"/>
                        </a:spcBef>
                        <a:spcAft>
                          <a:spcPct val="0"/>
                        </a:spcAft>
                        <a:buClr>
                          <a:schemeClr val="accent1"/>
                        </a:buClr>
                        <a:buSzTx/>
                        <a:buFont typeface="Wingdings" panose="05000000000000000000" pitchFamily="2" charset="2"/>
                        <a:buNone/>
                      </a:pPr>
                      <a:r>
                        <a:rPr kumimoji="0" lang="zh-CN" altLang="en-US" sz="1800" b="1" u="none" strike="noStrike" cap="none" normalizeH="0" baseline="0" dirty="0">
                          <a:ln>
                            <a:noFill/>
                          </a:ln>
                          <a:solidFill>
                            <a:schemeClr val="tx1"/>
                          </a:solidFill>
                          <a:effectLst/>
                          <a:sym typeface="+mn-lt"/>
                        </a:rPr>
                        <a:t>海带、紫菜、加碘盐</a:t>
                      </a:r>
                      <a:endParaRPr kumimoji="0" lang="zh-CN" altLang="en-US" sz="1800" b="1" i="0" u="none" strike="noStrike" cap="none" normalizeH="0" baseline="0" dirty="0">
                        <a:ln>
                          <a:noFill/>
                        </a:ln>
                        <a:solidFill>
                          <a:schemeClr val="tx1"/>
                        </a:solidFill>
                        <a:effectLst/>
                        <a:latin typeface="+mn-lt"/>
                        <a:ea typeface="+mn-ea"/>
                        <a:cs typeface="+mn-ea"/>
                        <a:sym typeface="+mn-lt"/>
                      </a:endParaRPr>
                    </a:p>
                  </a:txBody>
                  <a:tcPr marL="121920" marR="121920" marT="60937" marB="60937" anchor="ctr" horzOverflow="overflow"/>
                </a:tc>
                <a:extLst>
                  <a:ext uri="{0D108BD9-81ED-4DB2-BD59-A6C34878D82A}">
                    <a16:rowId xmlns:a16="http://schemas.microsoft.com/office/drawing/2014/main" val="10004"/>
                  </a:ext>
                </a:extLst>
              </a:tr>
              <a:tr h="690835">
                <a:tc>
                  <a:txBody>
                    <a:bodyPr/>
                    <a:lstStyle/>
                    <a:p>
                      <a:pPr marL="0" marR="0" lvl="0" indent="0" algn="ctr" defTabSz="914400" rtl="0" eaLnBrk="1" fontAlgn="ctr" latinLnBrk="0" hangingPunct="1">
                        <a:lnSpc>
                          <a:spcPct val="100000"/>
                        </a:lnSpc>
                        <a:spcBef>
                          <a:spcPct val="0"/>
                        </a:spcBef>
                        <a:spcAft>
                          <a:spcPct val="0"/>
                        </a:spcAft>
                        <a:buClr>
                          <a:schemeClr val="accent1"/>
                        </a:buClr>
                        <a:buSzTx/>
                        <a:buFont typeface="Wingdings" panose="05000000000000000000" pitchFamily="2" charset="2"/>
                        <a:buNone/>
                      </a:pPr>
                      <a:r>
                        <a:rPr kumimoji="0" lang="zh-CN" altLang="en-US" sz="2000" b="1" u="none" strike="noStrike" cap="none" normalizeH="0" baseline="0" dirty="0">
                          <a:ln>
                            <a:noFill/>
                          </a:ln>
                          <a:solidFill>
                            <a:schemeClr val="tx1"/>
                          </a:solidFill>
                          <a:effectLst/>
                          <a:sym typeface="+mn-lt"/>
                        </a:rPr>
                        <a:t>氟 </a:t>
                      </a:r>
                      <a:r>
                        <a:rPr kumimoji="0" lang="zh-CN" altLang="zh-CN" sz="2000" b="1" u="none" strike="noStrike" cap="none" normalizeH="0" baseline="0" dirty="0">
                          <a:ln>
                            <a:noFill/>
                          </a:ln>
                          <a:solidFill>
                            <a:schemeClr val="tx1"/>
                          </a:solidFill>
                          <a:effectLst/>
                          <a:sym typeface="+mn-lt"/>
                        </a:rPr>
                        <a:t>F</a:t>
                      </a:r>
                      <a:endParaRPr kumimoji="0" lang="zh-CN" altLang="zh-CN" sz="2000" b="1" i="0" u="none" strike="noStrike" cap="none" normalizeH="0" baseline="0" dirty="0">
                        <a:ln>
                          <a:noFill/>
                        </a:ln>
                        <a:solidFill>
                          <a:schemeClr val="tx1"/>
                        </a:solidFill>
                        <a:effectLst/>
                        <a:latin typeface="+mn-lt"/>
                        <a:ea typeface="+mn-ea"/>
                        <a:cs typeface="+mn-ea"/>
                        <a:sym typeface="+mn-lt"/>
                      </a:endParaRPr>
                    </a:p>
                  </a:txBody>
                  <a:tcPr marL="121920" marR="121920" marT="60937" marB="60937" anchor="ctr" horzOverflow="overflow"/>
                </a:tc>
                <a:tc>
                  <a:txBody>
                    <a:bodyPr/>
                    <a:lstStyle/>
                    <a:p>
                      <a:pPr marL="0" marR="0" lvl="0" indent="0" algn="l" defTabSz="914400" rtl="0" eaLnBrk="1" fontAlgn="ctr" latinLnBrk="0" hangingPunct="1">
                        <a:lnSpc>
                          <a:spcPct val="100000"/>
                        </a:lnSpc>
                        <a:spcBef>
                          <a:spcPct val="0"/>
                        </a:spcBef>
                        <a:spcAft>
                          <a:spcPct val="0"/>
                        </a:spcAft>
                        <a:buClr>
                          <a:schemeClr val="accent1"/>
                        </a:buClr>
                        <a:buSzTx/>
                        <a:buFont typeface="Wingdings" panose="05000000000000000000" pitchFamily="2" charset="2"/>
                        <a:buNone/>
                      </a:pPr>
                      <a:r>
                        <a:rPr kumimoji="0" lang="zh-CN" altLang="en-US" sz="1800" b="1" u="none" strike="noStrike" cap="none" normalizeH="0" baseline="0" dirty="0">
                          <a:ln>
                            <a:noFill/>
                          </a:ln>
                          <a:solidFill>
                            <a:schemeClr val="tx1"/>
                          </a:solidFill>
                          <a:effectLst/>
                          <a:sym typeface="+mn-lt"/>
                        </a:rPr>
                        <a:t>鳕鱼、鲑鱼、沙丁鱼等海鲜类食物</a:t>
                      </a:r>
                      <a:endParaRPr kumimoji="0" lang="zh-CN" altLang="en-US" sz="1800" b="1" i="0" u="none" strike="noStrike" cap="none" normalizeH="0" baseline="0" dirty="0">
                        <a:ln>
                          <a:noFill/>
                        </a:ln>
                        <a:solidFill>
                          <a:schemeClr val="tx1"/>
                        </a:solidFill>
                        <a:effectLst/>
                        <a:latin typeface="+mn-lt"/>
                        <a:ea typeface="+mn-ea"/>
                        <a:cs typeface="+mn-ea"/>
                        <a:sym typeface="+mn-lt"/>
                      </a:endParaRPr>
                    </a:p>
                  </a:txBody>
                  <a:tcPr marL="121920" marR="121920" marT="60937" marB="60937" anchor="ctr" horzOverflow="overflow"/>
                </a:tc>
                <a:extLst>
                  <a:ext uri="{0D108BD9-81ED-4DB2-BD59-A6C34878D82A}">
                    <a16:rowId xmlns:a16="http://schemas.microsoft.com/office/drawing/2014/main" val="10005"/>
                  </a:ext>
                </a:extLst>
              </a:tr>
            </a:tbl>
          </a:graphicData>
        </a:graphic>
      </p:graphicFrame>
      <p:sp>
        <p:nvSpPr>
          <p:cNvPr id="12" name="Text Box 25">
            <a:extLst>
              <a:ext uri="{FF2B5EF4-FFF2-40B4-BE49-F238E27FC236}">
                <a16:creationId xmlns:a16="http://schemas.microsoft.com/office/drawing/2014/main" id="{A1952ACA-2114-42F1-9F95-0901B1554B66}"/>
              </a:ext>
            </a:extLst>
          </p:cNvPr>
          <p:cNvSpPr txBox="1">
            <a:spLocks noChangeArrowheads="1"/>
          </p:cNvSpPr>
          <p:nvPr/>
        </p:nvSpPr>
        <p:spPr bwMode="auto">
          <a:xfrm>
            <a:off x="2730039" y="1414122"/>
            <a:ext cx="6290505" cy="584775"/>
          </a:xfrm>
          <a:prstGeom prst="rect">
            <a:avLst/>
          </a:prstGeom>
          <a:noFill/>
          <a:ln w="9525">
            <a:noFill/>
            <a:miter lim="800000"/>
            <a:headEnd/>
            <a:tailEnd/>
          </a:ln>
        </p:spPr>
        <p:txBody>
          <a:bodyPr wrap="none">
            <a:spAutoFit/>
          </a:bodyPr>
          <a:lstStyle/>
          <a:p>
            <a:pPr defTabSz="1219170"/>
            <a:r>
              <a:rPr lang="zh-CN" altLang="en-US" sz="3200" b="1" kern="0" dirty="0">
                <a:solidFill>
                  <a:sysClr val="windowText" lastClr="000000"/>
                </a:solidFill>
                <a:cs typeface="+mn-ea"/>
                <a:sym typeface="+mn-lt"/>
              </a:rPr>
              <a:t>表</a:t>
            </a:r>
            <a:r>
              <a:rPr lang="zh-CN" altLang="zh-CN" sz="3200" b="1" kern="0" dirty="0">
                <a:solidFill>
                  <a:sysClr val="windowText" lastClr="000000"/>
                </a:solidFill>
                <a:cs typeface="+mn-ea"/>
                <a:sym typeface="+mn-lt"/>
              </a:rPr>
              <a:t>12-2  </a:t>
            </a:r>
            <a:r>
              <a:rPr lang="zh-CN" altLang="en-US" sz="3200" b="1" kern="0" dirty="0">
                <a:solidFill>
                  <a:sysClr val="windowText" lastClr="000000"/>
                </a:solidFill>
                <a:cs typeface="+mn-ea"/>
                <a:sym typeface="+mn-lt"/>
              </a:rPr>
              <a:t>几种元素的主要食物来源</a:t>
            </a:r>
          </a:p>
        </p:txBody>
      </p:sp>
    </p:spTree>
    <p:extLst>
      <p:ext uri="{BB962C8B-B14F-4D97-AF65-F5344CB8AC3E}">
        <p14:creationId xmlns:p14="http://schemas.microsoft.com/office/powerpoint/2010/main" val="143628591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文本框 24">
            <a:extLst>
              <a:ext uri="{FF2B5EF4-FFF2-40B4-BE49-F238E27FC236}">
                <a16:creationId xmlns:a16="http://schemas.microsoft.com/office/drawing/2014/main" id="{B4481790-8DB7-4E02-9F25-BBDC434642EC}"/>
              </a:ext>
            </a:extLst>
          </p:cNvPr>
          <p:cNvSpPr txBox="1"/>
          <p:nvPr/>
        </p:nvSpPr>
        <p:spPr>
          <a:xfrm>
            <a:off x="588916" y="271073"/>
            <a:ext cx="7208884" cy="584775"/>
          </a:xfrm>
          <a:prstGeom prst="rect">
            <a:avLst/>
          </a:prstGeom>
          <a:noFill/>
        </p:spPr>
        <p:txBody>
          <a:bodyPr wrap="square" rtlCol="0">
            <a:spAutoFit/>
            <a:scene3d>
              <a:camera prst="orthographicFront"/>
              <a:lightRig rig="threePt" dir="t"/>
            </a:scene3d>
            <a:sp3d contourW="12700"/>
          </a:bodyPr>
          <a:lstStyle/>
          <a:p>
            <a:pPr lvl="0" defTabSz="1219170"/>
            <a:r>
              <a:rPr lang="zh-CN" altLang="en-US" sz="3200" b="1" kern="0" dirty="0">
                <a:cs typeface="+mn-ea"/>
                <a:sym typeface="+mn-lt"/>
              </a:rPr>
              <a:t>课堂小结</a:t>
            </a:r>
          </a:p>
        </p:txBody>
      </p:sp>
      <p:grpSp>
        <p:nvGrpSpPr>
          <p:cNvPr id="2" name="组合 1">
            <a:extLst>
              <a:ext uri="{FF2B5EF4-FFF2-40B4-BE49-F238E27FC236}">
                <a16:creationId xmlns:a16="http://schemas.microsoft.com/office/drawing/2014/main" id="{12EA665F-69CA-45F4-B435-0390B12B2BAE}"/>
              </a:ext>
            </a:extLst>
          </p:cNvPr>
          <p:cNvGrpSpPr/>
          <p:nvPr/>
        </p:nvGrpSpPr>
        <p:grpSpPr>
          <a:xfrm>
            <a:off x="1799227" y="1132113"/>
            <a:ext cx="7980859" cy="5003758"/>
            <a:chOff x="1175113" y="182639"/>
            <a:chExt cx="9915312" cy="6216601"/>
          </a:xfrm>
        </p:grpSpPr>
        <p:sp>
          <p:nvSpPr>
            <p:cNvPr id="6" name="Text Box 6">
              <a:extLst>
                <a:ext uri="{FF2B5EF4-FFF2-40B4-BE49-F238E27FC236}">
                  <a16:creationId xmlns:a16="http://schemas.microsoft.com/office/drawing/2014/main" id="{15F36F0A-8205-4474-A2DE-21C796E23F7A}"/>
                </a:ext>
              </a:extLst>
            </p:cNvPr>
            <p:cNvSpPr txBox="1">
              <a:spLocks noChangeArrowheads="1"/>
            </p:cNvSpPr>
            <p:nvPr/>
          </p:nvSpPr>
          <p:spPr bwMode="auto">
            <a:xfrm>
              <a:off x="3712512" y="182639"/>
              <a:ext cx="5379720" cy="650042"/>
            </a:xfrm>
            <a:prstGeom prst="rect">
              <a:avLst/>
            </a:prstGeom>
            <a:noFill/>
          </p:spPr>
          <p:style>
            <a:lnRef idx="2">
              <a:schemeClr val="accent1"/>
            </a:lnRef>
            <a:fillRef idx="1">
              <a:schemeClr val="lt1"/>
            </a:fillRef>
            <a:effectRef idx="0">
              <a:schemeClr val="accent1"/>
            </a:effectRef>
            <a:fontRef idx="minor">
              <a:schemeClr val="dk1"/>
            </a:fontRef>
          </p:style>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1219170" eaLnBrk="1" fontAlgn="base" hangingPunct="1">
                <a:spcBef>
                  <a:spcPct val="50000"/>
                </a:spcBef>
                <a:spcAft>
                  <a:spcPct val="0"/>
                </a:spcAft>
                <a:defRPr/>
              </a:pPr>
              <a:r>
                <a:rPr lang="zh-CN" altLang="en-US" sz="2800" dirty="0">
                  <a:solidFill>
                    <a:srgbClr val="FF0000"/>
                  </a:solidFill>
                  <a:latin typeface="+mn-lt"/>
                  <a:ea typeface="+mn-ea"/>
                  <a:cs typeface="+mn-ea"/>
                  <a:sym typeface="+mn-lt"/>
                </a:rPr>
                <a:t>化学元素与人体健康</a:t>
              </a:r>
            </a:p>
          </p:txBody>
        </p:sp>
        <p:grpSp>
          <p:nvGrpSpPr>
            <p:cNvPr id="8" name="组合 79">
              <a:extLst>
                <a:ext uri="{FF2B5EF4-FFF2-40B4-BE49-F238E27FC236}">
                  <a16:creationId xmlns:a16="http://schemas.microsoft.com/office/drawing/2014/main" id="{96E8E965-063B-4639-B376-F31EBC1FB079}"/>
                </a:ext>
              </a:extLst>
            </p:cNvPr>
            <p:cNvGrpSpPr/>
            <p:nvPr/>
          </p:nvGrpSpPr>
          <p:grpSpPr>
            <a:xfrm>
              <a:off x="1175113" y="919905"/>
              <a:ext cx="9915312" cy="1381996"/>
              <a:chOff x="1151817" y="2350146"/>
              <a:chExt cx="7434874" cy="1035733"/>
            </a:xfrm>
          </p:grpSpPr>
          <p:grpSp>
            <p:nvGrpSpPr>
              <p:cNvPr id="9" name="组合 7">
                <a:extLst>
                  <a:ext uri="{FF2B5EF4-FFF2-40B4-BE49-F238E27FC236}">
                    <a16:creationId xmlns:a16="http://schemas.microsoft.com/office/drawing/2014/main" id="{79B9A154-6446-4D38-A2AC-ED9121D1936E}"/>
                  </a:ext>
                </a:extLst>
              </p:cNvPr>
              <p:cNvGrpSpPr/>
              <p:nvPr/>
            </p:nvGrpSpPr>
            <p:grpSpPr>
              <a:xfrm>
                <a:off x="1151817" y="2526235"/>
                <a:ext cx="5727094" cy="859644"/>
                <a:chOff x="1380352" y="2493644"/>
                <a:chExt cx="5726908" cy="857838"/>
              </a:xfrm>
            </p:grpSpPr>
            <p:grpSp>
              <p:nvGrpSpPr>
                <p:cNvPr id="14" name="组合 13">
                  <a:extLst>
                    <a:ext uri="{FF2B5EF4-FFF2-40B4-BE49-F238E27FC236}">
                      <a16:creationId xmlns:a16="http://schemas.microsoft.com/office/drawing/2014/main" id="{3DEA339D-53F2-40E8-A8DD-DED28DA0575A}"/>
                    </a:ext>
                  </a:extLst>
                </p:cNvPr>
                <p:cNvGrpSpPr/>
                <p:nvPr/>
              </p:nvGrpSpPr>
              <p:grpSpPr>
                <a:xfrm>
                  <a:off x="1380352" y="2493644"/>
                  <a:ext cx="5726908" cy="857838"/>
                  <a:chOff x="1052953" y="2457930"/>
                  <a:chExt cx="5728316" cy="857369"/>
                </a:xfrm>
              </p:grpSpPr>
              <p:cxnSp>
                <p:nvCxnSpPr>
                  <p:cNvPr id="16" name="直接连接符 15">
                    <a:extLst>
                      <a:ext uri="{FF2B5EF4-FFF2-40B4-BE49-F238E27FC236}">
                        <a16:creationId xmlns:a16="http://schemas.microsoft.com/office/drawing/2014/main" id="{750DDC6E-B30E-4D29-A985-425B8F30673B}"/>
                      </a:ext>
                    </a:extLst>
                  </p:cNvPr>
                  <p:cNvCxnSpPr/>
                  <p:nvPr/>
                </p:nvCxnSpPr>
                <p:spPr bwMode="auto">
                  <a:xfrm flipH="1" flipV="1">
                    <a:off x="2445820" y="2470588"/>
                    <a:ext cx="4335449" cy="1582"/>
                  </a:xfrm>
                  <a:prstGeom prst="line">
                    <a:avLst/>
                  </a:prstGeom>
                  <a:ln>
                    <a:headEnd type="none" w="med" len="med"/>
                    <a:tailEnd type="none" w="med" len="med"/>
                  </a:ln>
                  <a:effectLst/>
                </p:spPr>
                <p:style>
                  <a:lnRef idx="2">
                    <a:schemeClr val="dk1"/>
                  </a:lnRef>
                  <a:fillRef idx="0">
                    <a:schemeClr val="dk1"/>
                  </a:fillRef>
                  <a:effectRef idx="1">
                    <a:schemeClr val="dk1"/>
                  </a:effectRef>
                  <a:fontRef idx="minor">
                    <a:schemeClr val="tx1"/>
                  </a:fontRef>
                </p:style>
              </p:cxnSp>
              <p:cxnSp>
                <p:nvCxnSpPr>
                  <p:cNvPr id="17" name="直接连接符 16">
                    <a:extLst>
                      <a:ext uri="{FF2B5EF4-FFF2-40B4-BE49-F238E27FC236}">
                        <a16:creationId xmlns:a16="http://schemas.microsoft.com/office/drawing/2014/main" id="{E569D056-0F66-4579-B14D-000BFFAE4888}"/>
                      </a:ext>
                    </a:extLst>
                  </p:cNvPr>
                  <p:cNvCxnSpPr/>
                  <p:nvPr/>
                </p:nvCxnSpPr>
                <p:spPr bwMode="auto">
                  <a:xfrm>
                    <a:off x="2445820" y="2457930"/>
                    <a:ext cx="0" cy="359144"/>
                  </a:xfrm>
                  <a:prstGeom prst="line">
                    <a:avLst/>
                  </a:prstGeom>
                  <a:ln>
                    <a:headEnd type="none" w="med" len="med"/>
                    <a:tailEnd type="none" w="med" len="med"/>
                  </a:ln>
                  <a:effectLst/>
                </p:spPr>
                <p:style>
                  <a:lnRef idx="2">
                    <a:schemeClr val="dk1"/>
                  </a:lnRef>
                  <a:fillRef idx="0">
                    <a:schemeClr val="dk1"/>
                  </a:fillRef>
                  <a:effectRef idx="1">
                    <a:schemeClr val="dk1"/>
                  </a:effectRef>
                  <a:fontRef idx="minor">
                    <a:schemeClr val="tx1"/>
                  </a:fontRef>
                </p:style>
              </p:cxnSp>
              <p:cxnSp>
                <p:nvCxnSpPr>
                  <p:cNvPr id="18" name="直接连接符 17">
                    <a:extLst>
                      <a:ext uri="{FF2B5EF4-FFF2-40B4-BE49-F238E27FC236}">
                        <a16:creationId xmlns:a16="http://schemas.microsoft.com/office/drawing/2014/main" id="{D90E10E6-6FCA-4767-8E5C-3FC9044572B5}"/>
                      </a:ext>
                    </a:extLst>
                  </p:cNvPr>
                  <p:cNvCxnSpPr/>
                  <p:nvPr/>
                </p:nvCxnSpPr>
                <p:spPr bwMode="auto">
                  <a:xfrm>
                    <a:off x="6778094" y="2464259"/>
                    <a:ext cx="0" cy="365472"/>
                  </a:xfrm>
                  <a:prstGeom prst="line">
                    <a:avLst/>
                  </a:prstGeom>
                  <a:ln>
                    <a:headEnd type="none" w="med" len="med"/>
                    <a:tailEnd type="none" w="med" len="med"/>
                  </a:ln>
                  <a:effectLst/>
                </p:spPr>
                <p:style>
                  <a:lnRef idx="2">
                    <a:schemeClr val="dk1"/>
                  </a:lnRef>
                  <a:fillRef idx="0">
                    <a:schemeClr val="dk1"/>
                  </a:fillRef>
                  <a:effectRef idx="1">
                    <a:schemeClr val="dk1"/>
                  </a:effectRef>
                  <a:fontRef idx="minor">
                    <a:schemeClr val="tx1"/>
                  </a:fontRef>
                </p:style>
              </p:cxnSp>
              <p:sp>
                <p:nvSpPr>
                  <p:cNvPr id="19" name="矩形 18">
                    <a:extLst>
                      <a:ext uri="{FF2B5EF4-FFF2-40B4-BE49-F238E27FC236}">
                        <a16:creationId xmlns:a16="http://schemas.microsoft.com/office/drawing/2014/main" id="{FAD4D185-3929-46D0-AA0F-3FCAE498867A}"/>
                      </a:ext>
                    </a:extLst>
                  </p:cNvPr>
                  <p:cNvSpPr/>
                  <p:nvPr/>
                </p:nvSpPr>
                <p:spPr>
                  <a:xfrm>
                    <a:off x="1052953" y="2829416"/>
                    <a:ext cx="2527927" cy="485883"/>
                  </a:xfrm>
                  <a:prstGeom prst="rect">
                    <a:avLst/>
                  </a:prstGeom>
                  <a:noFill/>
                </p:spPr>
                <p:style>
                  <a:lnRef idx="2">
                    <a:schemeClr val="accent1"/>
                  </a:lnRef>
                  <a:fillRef idx="1">
                    <a:schemeClr val="lt1"/>
                  </a:fillRef>
                  <a:effectRef idx="0">
                    <a:schemeClr val="accent1"/>
                  </a:effectRef>
                  <a:fontRef idx="minor">
                    <a:schemeClr val="dk1"/>
                  </a:fontRef>
                </p:style>
                <p:txBody>
                  <a:bodyPr wrap="square">
                    <a:spAutoFit/>
                  </a:bodyPr>
                  <a:lstStyle/>
                  <a:p>
                    <a:pPr defTabSz="1219170" eaLnBrk="0" fontAlgn="base" hangingPunct="0">
                      <a:spcBef>
                        <a:spcPct val="0"/>
                      </a:spcBef>
                      <a:spcAft>
                        <a:spcPct val="0"/>
                      </a:spcAft>
                      <a:defRPr/>
                    </a:pPr>
                    <a:r>
                      <a:rPr lang="zh-CN" altLang="en-US" sz="2800" dirty="0">
                        <a:solidFill>
                          <a:srgbClr val="0000FF"/>
                        </a:solidFill>
                        <a:cs typeface="+mn-ea"/>
                        <a:sym typeface="+mn-lt"/>
                      </a:rPr>
                      <a:t>人体组成元素</a:t>
                    </a:r>
                  </a:p>
                </p:txBody>
              </p:sp>
            </p:grpSp>
            <p:sp>
              <p:nvSpPr>
                <p:cNvPr id="15" name="矩形 14">
                  <a:extLst>
                    <a:ext uri="{FF2B5EF4-FFF2-40B4-BE49-F238E27FC236}">
                      <a16:creationId xmlns:a16="http://schemas.microsoft.com/office/drawing/2014/main" id="{338B3F42-B54B-4C1A-93C0-ADFF14446E51}"/>
                    </a:ext>
                  </a:extLst>
                </p:cNvPr>
                <p:cNvSpPr/>
                <p:nvPr/>
              </p:nvSpPr>
              <p:spPr bwMode="auto">
                <a:xfrm>
                  <a:off x="4036530" y="2853299"/>
                  <a:ext cx="1900717" cy="486149"/>
                </a:xfrm>
                <a:prstGeom prst="rect">
                  <a:avLst/>
                </a:prstGeom>
                <a:noFill/>
              </p:spPr>
              <p:style>
                <a:lnRef idx="2">
                  <a:schemeClr val="accent1"/>
                </a:lnRef>
                <a:fillRef idx="1">
                  <a:schemeClr val="lt1"/>
                </a:fillRef>
                <a:effectRef idx="0">
                  <a:schemeClr val="accent1"/>
                </a:effectRef>
                <a:fontRef idx="minor">
                  <a:schemeClr val="dk1"/>
                </a:fontRef>
              </p:style>
              <p:txBody>
                <a:bodyPr wrap="square">
                  <a:spAutoFit/>
                </a:bodyPr>
                <a:lstStyle/>
                <a:p>
                  <a:pPr defTabSz="1219170" eaLnBrk="0" fontAlgn="base" hangingPunct="0">
                    <a:spcBef>
                      <a:spcPct val="0"/>
                    </a:spcBef>
                    <a:spcAft>
                      <a:spcPct val="0"/>
                    </a:spcAft>
                    <a:defRPr/>
                  </a:pPr>
                  <a:r>
                    <a:rPr lang="zh-CN" altLang="en-US" sz="2800" dirty="0">
                      <a:solidFill>
                        <a:srgbClr val="0000FF"/>
                      </a:solidFill>
                      <a:cs typeface="+mn-ea"/>
                      <a:sym typeface="+mn-lt"/>
                    </a:rPr>
                    <a:t>元素分类</a:t>
                  </a:r>
                </a:p>
              </p:txBody>
            </p:sp>
          </p:grpSp>
          <p:sp>
            <p:nvSpPr>
              <p:cNvPr id="10" name="矩形 9">
                <a:extLst>
                  <a:ext uri="{FF2B5EF4-FFF2-40B4-BE49-F238E27FC236}">
                    <a16:creationId xmlns:a16="http://schemas.microsoft.com/office/drawing/2014/main" id="{CBB7D7AA-51B9-47C6-BB27-7B6A1EA3F723}"/>
                  </a:ext>
                </a:extLst>
              </p:cNvPr>
              <p:cNvSpPr/>
              <p:nvPr/>
            </p:nvSpPr>
            <p:spPr bwMode="auto">
              <a:xfrm>
                <a:off x="5702511" y="2886326"/>
                <a:ext cx="2884180" cy="487172"/>
              </a:xfrm>
              <a:prstGeom prst="rect">
                <a:avLst/>
              </a:prstGeom>
              <a:noFill/>
            </p:spPr>
            <p:style>
              <a:lnRef idx="2">
                <a:schemeClr val="accent1"/>
              </a:lnRef>
              <a:fillRef idx="1">
                <a:schemeClr val="lt1"/>
              </a:fillRef>
              <a:effectRef idx="0">
                <a:schemeClr val="accent1"/>
              </a:effectRef>
              <a:fontRef idx="minor">
                <a:schemeClr val="dk1"/>
              </a:fontRef>
            </p:style>
            <p:txBody>
              <a:bodyPr wrap="square">
                <a:spAutoFit/>
              </a:bodyPr>
              <a:lstStyle/>
              <a:p>
                <a:pPr defTabSz="1219170" eaLnBrk="0" fontAlgn="base" hangingPunct="0">
                  <a:spcBef>
                    <a:spcPct val="0"/>
                  </a:spcBef>
                  <a:spcAft>
                    <a:spcPct val="0"/>
                  </a:spcAft>
                  <a:defRPr/>
                </a:pPr>
                <a:r>
                  <a:rPr lang="zh-CN" altLang="en-US" sz="2800" dirty="0">
                    <a:solidFill>
                      <a:srgbClr val="0000FF"/>
                    </a:solidFill>
                    <a:cs typeface="+mn-ea"/>
                    <a:sym typeface="+mn-lt"/>
                  </a:rPr>
                  <a:t>元素与人体健康</a:t>
                </a:r>
              </a:p>
            </p:txBody>
          </p:sp>
          <p:cxnSp>
            <p:nvCxnSpPr>
              <p:cNvPr id="11" name="直接连接符 10">
                <a:extLst>
                  <a:ext uri="{FF2B5EF4-FFF2-40B4-BE49-F238E27FC236}">
                    <a16:creationId xmlns:a16="http://schemas.microsoft.com/office/drawing/2014/main" id="{C5692644-5C6B-4C60-8FC3-2B076DDCDA58}"/>
                  </a:ext>
                </a:extLst>
              </p:cNvPr>
              <p:cNvCxnSpPr/>
              <p:nvPr/>
            </p:nvCxnSpPr>
            <p:spPr bwMode="auto">
              <a:xfrm>
                <a:off x="4660067" y="2535747"/>
                <a:ext cx="0" cy="360096"/>
              </a:xfrm>
              <a:prstGeom prst="line">
                <a:avLst/>
              </a:prstGeom>
              <a:ln>
                <a:headEnd type="none" w="med" len="med"/>
                <a:tailEnd type="none" w="med" len="med"/>
              </a:ln>
              <a:effectLst/>
            </p:spPr>
            <p:style>
              <a:lnRef idx="2">
                <a:schemeClr val="dk1"/>
              </a:lnRef>
              <a:fillRef idx="0">
                <a:schemeClr val="dk1"/>
              </a:fillRef>
              <a:effectRef idx="1">
                <a:schemeClr val="dk1"/>
              </a:effectRef>
              <a:fontRef idx="minor">
                <a:schemeClr val="tx1"/>
              </a:fontRef>
            </p:style>
          </p:cxnSp>
          <p:cxnSp>
            <p:nvCxnSpPr>
              <p:cNvPr id="13" name="直接连接符 12">
                <a:extLst>
                  <a:ext uri="{FF2B5EF4-FFF2-40B4-BE49-F238E27FC236}">
                    <a16:creationId xmlns:a16="http://schemas.microsoft.com/office/drawing/2014/main" id="{A9A26B9A-72DE-466D-805F-1DA8DECC0C34}"/>
                  </a:ext>
                </a:extLst>
              </p:cNvPr>
              <p:cNvCxnSpPr/>
              <p:nvPr/>
            </p:nvCxnSpPr>
            <p:spPr bwMode="auto">
              <a:xfrm>
                <a:off x="4852112" y="2350146"/>
                <a:ext cx="0" cy="188773"/>
              </a:xfrm>
              <a:prstGeom prst="line">
                <a:avLst/>
              </a:prstGeom>
              <a:ln>
                <a:headEnd type="none" w="med" len="med"/>
                <a:tailEnd type="none" w="med" len="med"/>
              </a:ln>
              <a:effectLst/>
            </p:spPr>
            <p:style>
              <a:lnRef idx="2">
                <a:schemeClr val="dk1"/>
              </a:lnRef>
              <a:fillRef idx="0">
                <a:schemeClr val="dk1"/>
              </a:fillRef>
              <a:effectRef idx="1">
                <a:schemeClr val="dk1"/>
              </a:effectRef>
              <a:fontRef idx="minor">
                <a:schemeClr val="tx1"/>
              </a:fontRef>
            </p:style>
          </p:cxnSp>
        </p:grpSp>
        <p:grpSp>
          <p:nvGrpSpPr>
            <p:cNvPr id="20" name="组合 19">
              <a:extLst>
                <a:ext uri="{FF2B5EF4-FFF2-40B4-BE49-F238E27FC236}">
                  <a16:creationId xmlns:a16="http://schemas.microsoft.com/office/drawing/2014/main" id="{80722B0B-D576-4809-B000-1D3DB8007791}"/>
                </a:ext>
              </a:extLst>
            </p:cNvPr>
            <p:cNvGrpSpPr/>
            <p:nvPr/>
          </p:nvGrpSpPr>
          <p:grpSpPr>
            <a:xfrm>
              <a:off x="1876576" y="2268221"/>
              <a:ext cx="2633557" cy="4131019"/>
              <a:chOff x="6226992" y="3720246"/>
              <a:chExt cx="1975462" cy="3098199"/>
            </a:xfrm>
          </p:grpSpPr>
          <p:grpSp>
            <p:nvGrpSpPr>
              <p:cNvPr id="21" name="组合 46">
                <a:extLst>
                  <a:ext uri="{FF2B5EF4-FFF2-40B4-BE49-F238E27FC236}">
                    <a16:creationId xmlns:a16="http://schemas.microsoft.com/office/drawing/2014/main" id="{BE13B6EB-B547-4887-93C6-C82928E3CB32}"/>
                  </a:ext>
                </a:extLst>
              </p:cNvPr>
              <p:cNvGrpSpPr/>
              <p:nvPr/>
            </p:nvGrpSpPr>
            <p:grpSpPr>
              <a:xfrm>
                <a:off x="6226992" y="3720246"/>
                <a:ext cx="1369024" cy="1892147"/>
                <a:chOff x="692561" y="3051617"/>
                <a:chExt cx="1369555" cy="1891965"/>
              </a:xfrm>
            </p:grpSpPr>
            <p:grpSp>
              <p:nvGrpSpPr>
                <p:cNvPr id="24" name="组合 33">
                  <a:extLst>
                    <a:ext uri="{FF2B5EF4-FFF2-40B4-BE49-F238E27FC236}">
                      <a16:creationId xmlns:a16="http://schemas.microsoft.com/office/drawing/2014/main" id="{ECFE43C1-4916-4E67-8AEB-069D74CADBD4}"/>
                    </a:ext>
                  </a:extLst>
                </p:cNvPr>
                <p:cNvGrpSpPr/>
                <p:nvPr/>
              </p:nvGrpSpPr>
              <p:grpSpPr>
                <a:xfrm>
                  <a:off x="984024" y="3051617"/>
                  <a:ext cx="1078092" cy="244488"/>
                  <a:chOff x="2938241" y="3277997"/>
                  <a:chExt cx="1078064" cy="244459"/>
                </a:xfrm>
              </p:grpSpPr>
              <p:cxnSp>
                <p:nvCxnSpPr>
                  <p:cNvPr id="28" name="直接连接符 27">
                    <a:extLst>
                      <a:ext uri="{FF2B5EF4-FFF2-40B4-BE49-F238E27FC236}">
                        <a16:creationId xmlns:a16="http://schemas.microsoft.com/office/drawing/2014/main" id="{E27EDB24-3218-4AE2-9C23-F000168B5B33}"/>
                      </a:ext>
                    </a:extLst>
                  </p:cNvPr>
                  <p:cNvCxnSpPr/>
                  <p:nvPr/>
                </p:nvCxnSpPr>
                <p:spPr bwMode="auto">
                  <a:xfrm flipH="1">
                    <a:off x="2937447" y="3519241"/>
                    <a:ext cx="1078462" cy="3174"/>
                  </a:xfrm>
                  <a:prstGeom prst="line">
                    <a:avLst/>
                  </a:prstGeom>
                  <a:ln>
                    <a:headEnd type="none" w="med" len="med"/>
                    <a:tailEnd type="none" w="med" len="med"/>
                  </a:ln>
                  <a:effectLst/>
                </p:spPr>
                <p:style>
                  <a:lnRef idx="2">
                    <a:schemeClr val="dk1"/>
                  </a:lnRef>
                  <a:fillRef idx="0">
                    <a:schemeClr val="dk1"/>
                  </a:fillRef>
                  <a:effectRef idx="1">
                    <a:schemeClr val="dk1"/>
                  </a:effectRef>
                  <a:fontRef idx="minor">
                    <a:schemeClr val="tx1"/>
                  </a:fontRef>
                </p:style>
              </p:cxnSp>
              <p:cxnSp>
                <p:nvCxnSpPr>
                  <p:cNvPr id="29" name="直接连接符 28">
                    <a:extLst>
                      <a:ext uri="{FF2B5EF4-FFF2-40B4-BE49-F238E27FC236}">
                        <a16:creationId xmlns:a16="http://schemas.microsoft.com/office/drawing/2014/main" id="{BCC0CC0A-196C-42FA-AFE2-579493B2BCB8}"/>
                      </a:ext>
                    </a:extLst>
                  </p:cNvPr>
                  <p:cNvCxnSpPr/>
                  <p:nvPr/>
                </p:nvCxnSpPr>
                <p:spPr bwMode="auto">
                  <a:xfrm>
                    <a:off x="3487002" y="3277997"/>
                    <a:ext cx="0" cy="242830"/>
                  </a:xfrm>
                  <a:prstGeom prst="line">
                    <a:avLst/>
                  </a:prstGeom>
                  <a:ln>
                    <a:headEnd type="none" w="med" len="med"/>
                    <a:tailEnd type="none" w="med" len="med"/>
                  </a:ln>
                  <a:effectLst/>
                </p:spPr>
                <p:style>
                  <a:lnRef idx="2">
                    <a:schemeClr val="dk1"/>
                  </a:lnRef>
                  <a:fillRef idx="0">
                    <a:schemeClr val="dk1"/>
                  </a:fillRef>
                  <a:effectRef idx="1">
                    <a:schemeClr val="dk1"/>
                  </a:effectRef>
                  <a:fontRef idx="minor">
                    <a:schemeClr val="tx1"/>
                  </a:fontRef>
                </p:style>
              </p:cxnSp>
            </p:grpSp>
            <p:sp>
              <p:nvSpPr>
                <p:cNvPr id="26" name="矩形 25">
                  <a:extLst>
                    <a:ext uri="{FF2B5EF4-FFF2-40B4-BE49-F238E27FC236}">
                      <a16:creationId xmlns:a16="http://schemas.microsoft.com/office/drawing/2014/main" id="{13280468-BB3D-42D4-ACF5-ED4443596ADE}"/>
                    </a:ext>
                  </a:extLst>
                </p:cNvPr>
                <p:cNvSpPr/>
                <p:nvPr/>
              </p:nvSpPr>
              <p:spPr bwMode="auto">
                <a:xfrm>
                  <a:off x="692561" y="3653209"/>
                  <a:ext cx="552746" cy="1290373"/>
                </a:xfrm>
                <a:prstGeom prst="rect">
                  <a:avLst/>
                </a:prstGeom>
                <a:noFill/>
              </p:spPr>
              <p:style>
                <a:lnRef idx="2">
                  <a:schemeClr val="accent1"/>
                </a:lnRef>
                <a:fillRef idx="1">
                  <a:schemeClr val="lt1"/>
                </a:fillRef>
                <a:effectRef idx="0">
                  <a:schemeClr val="accent1"/>
                </a:effectRef>
                <a:fontRef idx="minor">
                  <a:schemeClr val="dk1"/>
                </a:fontRef>
              </p:style>
              <p:txBody>
                <a:bodyPr>
                  <a:spAutoFit/>
                </a:bodyPr>
                <a:lstStyle/>
                <a:p>
                  <a:pPr algn="ctr" defTabSz="1219170" eaLnBrk="0" fontAlgn="base" hangingPunct="0">
                    <a:spcBef>
                      <a:spcPct val="0"/>
                    </a:spcBef>
                    <a:spcAft>
                      <a:spcPct val="0"/>
                    </a:spcAft>
                    <a:defRPr/>
                  </a:pPr>
                  <a:r>
                    <a:rPr lang="en-US" altLang="zh-CN" sz="2800" dirty="0">
                      <a:solidFill>
                        <a:srgbClr val="000000"/>
                      </a:solidFill>
                      <a:cs typeface="+mn-ea"/>
                      <a:sym typeface="+mn-lt"/>
                    </a:rPr>
                    <a:t>50</a:t>
                  </a:r>
                  <a:r>
                    <a:rPr lang="zh-CN" altLang="en-US" sz="2800" dirty="0">
                      <a:solidFill>
                        <a:srgbClr val="000000"/>
                      </a:solidFill>
                      <a:cs typeface="+mn-ea"/>
                      <a:sym typeface="+mn-lt"/>
                    </a:rPr>
                    <a:t>多种</a:t>
                  </a:r>
                </a:p>
              </p:txBody>
            </p:sp>
            <p:cxnSp>
              <p:nvCxnSpPr>
                <p:cNvPr id="27" name="直接连接符 26">
                  <a:extLst>
                    <a:ext uri="{FF2B5EF4-FFF2-40B4-BE49-F238E27FC236}">
                      <a16:creationId xmlns:a16="http://schemas.microsoft.com/office/drawing/2014/main" id="{A5B16D48-B2A0-4804-9302-110EB8D2E1D2}"/>
                    </a:ext>
                  </a:extLst>
                </p:cNvPr>
                <p:cNvCxnSpPr/>
                <p:nvPr/>
              </p:nvCxnSpPr>
              <p:spPr bwMode="auto">
                <a:xfrm>
                  <a:off x="983230" y="3294476"/>
                  <a:ext cx="0" cy="360321"/>
                </a:xfrm>
                <a:prstGeom prst="line">
                  <a:avLst/>
                </a:prstGeom>
                <a:ln>
                  <a:headEnd type="none" w="med" len="med"/>
                  <a:tailEnd type="none" w="med" len="med"/>
                </a:ln>
                <a:effectLst/>
              </p:spPr>
              <p:style>
                <a:lnRef idx="2">
                  <a:schemeClr val="dk1"/>
                </a:lnRef>
                <a:fillRef idx="0">
                  <a:schemeClr val="dk1"/>
                </a:fillRef>
                <a:effectRef idx="1">
                  <a:schemeClr val="dk1"/>
                </a:effectRef>
                <a:fontRef idx="minor">
                  <a:schemeClr val="tx1"/>
                </a:fontRef>
              </p:style>
            </p:cxnSp>
          </p:grpSp>
          <p:sp>
            <p:nvSpPr>
              <p:cNvPr id="22" name="矩形 21">
                <a:extLst>
                  <a:ext uri="{FF2B5EF4-FFF2-40B4-BE49-F238E27FC236}">
                    <a16:creationId xmlns:a16="http://schemas.microsoft.com/office/drawing/2014/main" id="{6FE93AC0-C8A0-42F6-8771-BEC9CF94360E}"/>
                  </a:ext>
                </a:extLst>
              </p:cNvPr>
              <p:cNvSpPr/>
              <p:nvPr/>
            </p:nvSpPr>
            <p:spPr bwMode="auto">
              <a:xfrm>
                <a:off x="7067222" y="4323485"/>
                <a:ext cx="1135232" cy="2494960"/>
              </a:xfrm>
              <a:prstGeom prst="rect">
                <a:avLst/>
              </a:prstGeom>
              <a:noFill/>
            </p:spPr>
            <p:style>
              <a:lnRef idx="2">
                <a:schemeClr val="accent1"/>
              </a:lnRef>
              <a:fillRef idx="1">
                <a:schemeClr val="lt1"/>
              </a:fillRef>
              <a:effectRef idx="0">
                <a:schemeClr val="accent1"/>
              </a:effectRef>
              <a:fontRef idx="minor">
                <a:schemeClr val="dk1"/>
              </a:fontRef>
            </p:style>
            <p:txBody>
              <a:bodyPr>
                <a:spAutoFit/>
              </a:bodyPr>
              <a:lstStyle/>
              <a:p>
                <a:pPr algn="ctr" defTabSz="1219170" eaLnBrk="0" fontAlgn="base" hangingPunct="0">
                  <a:spcBef>
                    <a:spcPct val="0"/>
                  </a:spcBef>
                  <a:spcAft>
                    <a:spcPct val="0"/>
                  </a:spcAft>
                  <a:defRPr/>
                </a:pPr>
                <a:r>
                  <a:rPr lang="en-US" altLang="zh-CN" sz="2800" dirty="0">
                    <a:solidFill>
                      <a:srgbClr val="000000"/>
                    </a:solidFill>
                    <a:cs typeface="+mn-ea"/>
                    <a:sym typeface="+mn-lt"/>
                  </a:rPr>
                  <a:t>11</a:t>
                </a:r>
                <a:r>
                  <a:rPr lang="zh-CN" altLang="en-US" sz="2800" dirty="0">
                    <a:solidFill>
                      <a:srgbClr val="000000"/>
                    </a:solidFill>
                    <a:cs typeface="+mn-ea"/>
                    <a:sym typeface="+mn-lt"/>
                  </a:rPr>
                  <a:t>种占人体质量的</a:t>
                </a:r>
                <a:r>
                  <a:rPr lang="en-US" altLang="zh-CN" sz="2800" dirty="0">
                    <a:solidFill>
                      <a:srgbClr val="000000"/>
                    </a:solidFill>
                    <a:cs typeface="+mn-ea"/>
                    <a:sym typeface="+mn-lt"/>
                  </a:rPr>
                  <a:t>99.95%</a:t>
                </a:r>
              </a:p>
            </p:txBody>
          </p:sp>
          <p:cxnSp>
            <p:nvCxnSpPr>
              <p:cNvPr id="23" name="直接连接符 22">
                <a:extLst>
                  <a:ext uri="{FF2B5EF4-FFF2-40B4-BE49-F238E27FC236}">
                    <a16:creationId xmlns:a16="http://schemas.microsoft.com/office/drawing/2014/main" id="{F769F0C1-2020-4CA5-BAB4-715E61F6FC90}"/>
                  </a:ext>
                </a:extLst>
              </p:cNvPr>
              <p:cNvCxnSpPr/>
              <p:nvPr/>
            </p:nvCxnSpPr>
            <p:spPr bwMode="auto">
              <a:xfrm>
                <a:off x="7595620" y="3963128"/>
                <a:ext cx="0" cy="360356"/>
              </a:xfrm>
              <a:prstGeom prst="line">
                <a:avLst/>
              </a:prstGeom>
              <a:ln>
                <a:headEnd type="none" w="med" len="med"/>
                <a:tailEnd type="none" w="med" len="med"/>
              </a:ln>
              <a:effectLst/>
            </p:spPr>
            <p:style>
              <a:lnRef idx="2">
                <a:schemeClr val="dk1"/>
              </a:lnRef>
              <a:fillRef idx="0">
                <a:schemeClr val="dk1"/>
              </a:fillRef>
              <a:effectRef idx="1">
                <a:schemeClr val="dk1"/>
              </a:effectRef>
              <a:fontRef idx="minor">
                <a:schemeClr val="tx1"/>
              </a:fontRef>
            </p:style>
          </p:cxnSp>
        </p:grpSp>
        <p:grpSp>
          <p:nvGrpSpPr>
            <p:cNvPr id="30" name="组合 62">
              <a:extLst>
                <a:ext uri="{FF2B5EF4-FFF2-40B4-BE49-F238E27FC236}">
                  <a16:creationId xmlns:a16="http://schemas.microsoft.com/office/drawing/2014/main" id="{7497E839-7D68-412A-B90B-FF8E1E025ECE}"/>
                </a:ext>
              </a:extLst>
            </p:cNvPr>
            <p:cNvGrpSpPr/>
            <p:nvPr/>
          </p:nvGrpSpPr>
          <p:grpSpPr>
            <a:xfrm>
              <a:off x="5036760" y="2240712"/>
              <a:ext cx="1642533" cy="2998979"/>
              <a:chOff x="692561" y="3097060"/>
              <a:chExt cx="1232269" cy="2247471"/>
            </a:xfrm>
          </p:grpSpPr>
          <p:grpSp>
            <p:nvGrpSpPr>
              <p:cNvPr id="31" name="组合 33">
                <a:extLst>
                  <a:ext uri="{FF2B5EF4-FFF2-40B4-BE49-F238E27FC236}">
                    <a16:creationId xmlns:a16="http://schemas.microsoft.com/office/drawing/2014/main" id="{A6262F78-F56E-4CBB-9892-2B3375F84F05}"/>
                  </a:ext>
                </a:extLst>
              </p:cNvPr>
              <p:cNvGrpSpPr/>
              <p:nvPr/>
            </p:nvGrpSpPr>
            <p:grpSpPr>
              <a:xfrm>
                <a:off x="935521" y="3097060"/>
                <a:ext cx="989309" cy="2247471"/>
                <a:chOff x="2889741" y="3323431"/>
                <a:chExt cx="989284" cy="2247203"/>
              </a:xfrm>
            </p:grpSpPr>
            <p:grpSp>
              <p:nvGrpSpPr>
                <p:cNvPr id="34" name="组合 17">
                  <a:extLst>
                    <a:ext uri="{FF2B5EF4-FFF2-40B4-BE49-F238E27FC236}">
                      <a16:creationId xmlns:a16="http://schemas.microsoft.com/office/drawing/2014/main" id="{6BE3D13B-14AD-470C-A859-5F8D6CC1EF78}"/>
                    </a:ext>
                  </a:extLst>
                </p:cNvPr>
                <p:cNvGrpSpPr/>
                <p:nvPr/>
              </p:nvGrpSpPr>
              <p:grpSpPr>
                <a:xfrm>
                  <a:off x="2889741" y="3521690"/>
                  <a:ext cx="989284" cy="2048944"/>
                  <a:chOff x="3107344" y="2459560"/>
                  <a:chExt cx="989855" cy="2048456"/>
                </a:xfrm>
              </p:grpSpPr>
              <p:cxnSp>
                <p:nvCxnSpPr>
                  <p:cNvPr id="36" name="直接连接符 35">
                    <a:extLst>
                      <a:ext uri="{FF2B5EF4-FFF2-40B4-BE49-F238E27FC236}">
                        <a16:creationId xmlns:a16="http://schemas.microsoft.com/office/drawing/2014/main" id="{1BC0287B-F386-4384-BB51-69C19FB986B5}"/>
                      </a:ext>
                    </a:extLst>
                  </p:cNvPr>
                  <p:cNvCxnSpPr/>
                  <p:nvPr/>
                </p:nvCxnSpPr>
                <p:spPr bwMode="auto">
                  <a:xfrm flipH="1" flipV="1">
                    <a:off x="3107344" y="2462731"/>
                    <a:ext cx="773771" cy="4757"/>
                  </a:xfrm>
                  <a:prstGeom prst="line">
                    <a:avLst/>
                  </a:prstGeom>
                  <a:ln>
                    <a:headEnd type="none" w="med" len="med"/>
                    <a:tailEnd type="none" w="med" len="med"/>
                  </a:ln>
                  <a:effectLst/>
                </p:spPr>
                <p:style>
                  <a:lnRef idx="2">
                    <a:schemeClr val="dk1"/>
                  </a:lnRef>
                  <a:fillRef idx="0">
                    <a:schemeClr val="dk1"/>
                  </a:fillRef>
                  <a:effectRef idx="1">
                    <a:schemeClr val="dk1"/>
                  </a:effectRef>
                  <a:fontRef idx="minor">
                    <a:schemeClr val="tx1"/>
                  </a:fontRef>
                </p:style>
              </p:cxnSp>
              <p:cxnSp>
                <p:nvCxnSpPr>
                  <p:cNvPr id="37" name="直接连接符 36">
                    <a:extLst>
                      <a:ext uri="{FF2B5EF4-FFF2-40B4-BE49-F238E27FC236}">
                        <a16:creationId xmlns:a16="http://schemas.microsoft.com/office/drawing/2014/main" id="{735AE2C0-954E-4A80-BCD5-76C4F5F6C02A}"/>
                      </a:ext>
                    </a:extLst>
                  </p:cNvPr>
                  <p:cNvCxnSpPr/>
                  <p:nvPr/>
                </p:nvCxnSpPr>
                <p:spPr bwMode="auto">
                  <a:xfrm>
                    <a:off x="3881115" y="2459560"/>
                    <a:ext cx="0" cy="337751"/>
                  </a:xfrm>
                  <a:prstGeom prst="line">
                    <a:avLst/>
                  </a:prstGeom>
                  <a:ln>
                    <a:headEnd type="none" w="med" len="med"/>
                    <a:tailEnd type="none" w="med" len="med"/>
                  </a:ln>
                  <a:effectLst/>
                </p:spPr>
                <p:style>
                  <a:lnRef idx="2">
                    <a:schemeClr val="dk1"/>
                  </a:lnRef>
                  <a:fillRef idx="0">
                    <a:schemeClr val="dk1"/>
                  </a:fillRef>
                  <a:effectRef idx="1">
                    <a:schemeClr val="dk1"/>
                  </a:effectRef>
                  <a:fontRef idx="minor">
                    <a:schemeClr val="tx1"/>
                  </a:fontRef>
                </p:style>
              </p:cxnSp>
              <p:sp>
                <p:nvSpPr>
                  <p:cNvPr id="38" name="矩形 37">
                    <a:extLst>
                      <a:ext uri="{FF2B5EF4-FFF2-40B4-BE49-F238E27FC236}">
                        <a16:creationId xmlns:a16="http://schemas.microsoft.com/office/drawing/2014/main" id="{C2F7A065-64B3-45CC-B93D-B8AB68086A6E}"/>
                      </a:ext>
                    </a:extLst>
                  </p:cNvPr>
                  <p:cNvSpPr/>
                  <p:nvPr/>
                </p:nvSpPr>
                <p:spPr>
                  <a:xfrm>
                    <a:off x="3615776" y="2817926"/>
                    <a:ext cx="481423" cy="1690090"/>
                  </a:xfrm>
                  <a:prstGeom prst="rect">
                    <a:avLst/>
                  </a:prstGeom>
                  <a:noFill/>
                </p:spPr>
                <p:style>
                  <a:lnRef idx="2">
                    <a:schemeClr val="accent1"/>
                  </a:lnRef>
                  <a:fillRef idx="1">
                    <a:schemeClr val="lt1"/>
                  </a:fillRef>
                  <a:effectRef idx="0">
                    <a:schemeClr val="accent1"/>
                  </a:effectRef>
                  <a:fontRef idx="minor">
                    <a:schemeClr val="dk1"/>
                  </a:fontRef>
                </p:style>
                <p:txBody>
                  <a:bodyPr>
                    <a:spAutoFit/>
                  </a:bodyPr>
                  <a:lstStyle/>
                  <a:p>
                    <a:pPr algn="ctr" defTabSz="1219170" eaLnBrk="0" fontAlgn="base" hangingPunct="0">
                      <a:spcBef>
                        <a:spcPct val="0"/>
                      </a:spcBef>
                      <a:spcAft>
                        <a:spcPct val="0"/>
                      </a:spcAft>
                      <a:defRPr/>
                    </a:pPr>
                    <a:r>
                      <a:rPr lang="zh-CN" altLang="en-US" sz="2800" dirty="0">
                        <a:solidFill>
                          <a:srgbClr val="000000"/>
                        </a:solidFill>
                        <a:cs typeface="+mn-ea"/>
                        <a:sym typeface="+mn-lt"/>
                      </a:rPr>
                      <a:t>微量元素</a:t>
                    </a:r>
                  </a:p>
                </p:txBody>
              </p:sp>
            </p:grpSp>
            <p:cxnSp>
              <p:nvCxnSpPr>
                <p:cNvPr id="35" name="直接连接符 34">
                  <a:extLst>
                    <a:ext uri="{FF2B5EF4-FFF2-40B4-BE49-F238E27FC236}">
                      <a16:creationId xmlns:a16="http://schemas.microsoft.com/office/drawing/2014/main" id="{A3ECC82A-B2C2-4F86-BB1A-DE9E49442954}"/>
                    </a:ext>
                  </a:extLst>
                </p:cNvPr>
                <p:cNvCxnSpPr/>
                <p:nvPr/>
              </p:nvCxnSpPr>
              <p:spPr bwMode="auto">
                <a:xfrm flipH="1">
                  <a:off x="3277197" y="3323431"/>
                  <a:ext cx="0" cy="209361"/>
                </a:xfrm>
                <a:prstGeom prst="line">
                  <a:avLst/>
                </a:prstGeom>
                <a:ln>
                  <a:headEnd type="none" w="med" len="med"/>
                  <a:tailEnd type="none" w="med" len="med"/>
                </a:ln>
                <a:effectLst/>
              </p:spPr>
              <p:style>
                <a:lnRef idx="2">
                  <a:schemeClr val="dk1"/>
                </a:lnRef>
                <a:fillRef idx="0">
                  <a:schemeClr val="dk1"/>
                </a:fillRef>
                <a:effectRef idx="1">
                  <a:schemeClr val="dk1"/>
                </a:effectRef>
                <a:fontRef idx="minor">
                  <a:schemeClr val="tx1"/>
                </a:fontRef>
              </p:style>
            </p:cxnSp>
          </p:grpSp>
          <p:sp>
            <p:nvSpPr>
              <p:cNvPr id="32" name="矩形 31">
                <a:extLst>
                  <a:ext uri="{FF2B5EF4-FFF2-40B4-BE49-F238E27FC236}">
                    <a16:creationId xmlns:a16="http://schemas.microsoft.com/office/drawing/2014/main" id="{4D53FB63-157B-440C-B7D9-156AF1195BCC}"/>
                  </a:ext>
                </a:extLst>
              </p:cNvPr>
              <p:cNvSpPr/>
              <p:nvPr/>
            </p:nvSpPr>
            <p:spPr bwMode="auto">
              <a:xfrm>
                <a:off x="692561" y="3653834"/>
                <a:ext cx="485921" cy="1690694"/>
              </a:xfrm>
              <a:prstGeom prst="rect">
                <a:avLst/>
              </a:prstGeom>
              <a:noFill/>
            </p:spPr>
            <p:style>
              <a:lnRef idx="2">
                <a:schemeClr val="accent1"/>
              </a:lnRef>
              <a:fillRef idx="1">
                <a:schemeClr val="lt1"/>
              </a:fillRef>
              <a:effectRef idx="0">
                <a:schemeClr val="accent1"/>
              </a:effectRef>
              <a:fontRef idx="minor">
                <a:schemeClr val="dk1"/>
              </a:fontRef>
            </p:style>
            <p:txBody>
              <a:bodyPr>
                <a:spAutoFit/>
              </a:bodyPr>
              <a:lstStyle/>
              <a:p>
                <a:pPr algn="ctr" defTabSz="1219170" eaLnBrk="0" fontAlgn="base" hangingPunct="0">
                  <a:spcBef>
                    <a:spcPct val="0"/>
                  </a:spcBef>
                  <a:spcAft>
                    <a:spcPct val="0"/>
                  </a:spcAft>
                  <a:defRPr/>
                </a:pPr>
                <a:r>
                  <a:rPr lang="zh-CN" altLang="en-US" sz="2800" dirty="0">
                    <a:solidFill>
                      <a:srgbClr val="000000"/>
                    </a:solidFill>
                    <a:cs typeface="+mn-ea"/>
                    <a:sym typeface="+mn-lt"/>
                  </a:rPr>
                  <a:t>常量元素</a:t>
                </a:r>
              </a:p>
            </p:txBody>
          </p:sp>
          <p:cxnSp>
            <p:nvCxnSpPr>
              <p:cNvPr id="33" name="直接连接符 32">
                <a:extLst>
                  <a:ext uri="{FF2B5EF4-FFF2-40B4-BE49-F238E27FC236}">
                    <a16:creationId xmlns:a16="http://schemas.microsoft.com/office/drawing/2014/main" id="{5467C046-3806-4A9E-8985-1E79371FC5C7}"/>
                  </a:ext>
                </a:extLst>
              </p:cNvPr>
              <p:cNvCxnSpPr/>
              <p:nvPr/>
            </p:nvCxnSpPr>
            <p:spPr bwMode="auto">
              <a:xfrm>
                <a:off x="935521" y="3303272"/>
                <a:ext cx="0" cy="360081"/>
              </a:xfrm>
              <a:prstGeom prst="line">
                <a:avLst/>
              </a:prstGeom>
              <a:ln>
                <a:headEnd type="none" w="med" len="med"/>
                <a:tailEnd type="none" w="med" len="med"/>
              </a:ln>
              <a:effectLst/>
            </p:spPr>
            <p:style>
              <a:lnRef idx="2">
                <a:schemeClr val="dk1"/>
              </a:lnRef>
              <a:fillRef idx="0">
                <a:schemeClr val="dk1"/>
              </a:fillRef>
              <a:effectRef idx="1">
                <a:schemeClr val="dk1"/>
              </a:effectRef>
              <a:fontRef idx="minor">
                <a:schemeClr val="tx1"/>
              </a:fontRef>
            </p:style>
          </p:cxnSp>
        </p:grpSp>
        <p:grpSp>
          <p:nvGrpSpPr>
            <p:cNvPr id="39" name="组合 38">
              <a:extLst>
                <a:ext uri="{FF2B5EF4-FFF2-40B4-BE49-F238E27FC236}">
                  <a16:creationId xmlns:a16="http://schemas.microsoft.com/office/drawing/2014/main" id="{2E84ED65-DBCE-4926-8CF5-3326E4DA5AAC}"/>
                </a:ext>
              </a:extLst>
            </p:cNvPr>
            <p:cNvGrpSpPr/>
            <p:nvPr/>
          </p:nvGrpSpPr>
          <p:grpSpPr>
            <a:xfrm>
              <a:off x="7252909" y="2232239"/>
              <a:ext cx="3117851" cy="1424737"/>
              <a:chOff x="6216649" y="3418035"/>
              <a:chExt cx="2338388" cy="1068089"/>
            </a:xfrm>
          </p:grpSpPr>
          <p:grpSp>
            <p:nvGrpSpPr>
              <p:cNvPr id="40" name="组合 20">
                <a:extLst>
                  <a:ext uri="{FF2B5EF4-FFF2-40B4-BE49-F238E27FC236}">
                    <a16:creationId xmlns:a16="http://schemas.microsoft.com/office/drawing/2014/main" id="{2222E00C-64A1-4860-ACDC-0DFE44099C1F}"/>
                  </a:ext>
                </a:extLst>
              </p:cNvPr>
              <p:cNvGrpSpPr/>
              <p:nvPr/>
            </p:nvGrpSpPr>
            <p:grpSpPr>
              <a:xfrm>
                <a:off x="6216649" y="3418035"/>
                <a:ext cx="2100263" cy="1068089"/>
                <a:chOff x="6226992" y="3742626"/>
                <a:chExt cx="2100218" cy="1068253"/>
              </a:xfrm>
            </p:grpSpPr>
            <p:grpSp>
              <p:nvGrpSpPr>
                <p:cNvPr id="43" name="组合 31">
                  <a:extLst>
                    <a:ext uri="{FF2B5EF4-FFF2-40B4-BE49-F238E27FC236}">
                      <a16:creationId xmlns:a16="http://schemas.microsoft.com/office/drawing/2014/main" id="{2C6A2BF8-F9C0-4EB4-B16C-240796B405C0}"/>
                    </a:ext>
                  </a:extLst>
                </p:cNvPr>
                <p:cNvGrpSpPr/>
                <p:nvPr/>
              </p:nvGrpSpPr>
              <p:grpSpPr>
                <a:xfrm>
                  <a:off x="6226992" y="3742626"/>
                  <a:ext cx="2100218" cy="1068253"/>
                  <a:chOff x="692561" y="3073994"/>
                  <a:chExt cx="2101032" cy="1068149"/>
                </a:xfrm>
              </p:grpSpPr>
              <p:grpSp>
                <p:nvGrpSpPr>
                  <p:cNvPr id="46" name="组合 33">
                    <a:extLst>
                      <a:ext uri="{FF2B5EF4-FFF2-40B4-BE49-F238E27FC236}">
                        <a16:creationId xmlns:a16="http://schemas.microsoft.com/office/drawing/2014/main" id="{0CF5C1EA-0FA3-4BA6-830D-0CAE9D85A817}"/>
                      </a:ext>
                    </a:extLst>
                  </p:cNvPr>
                  <p:cNvGrpSpPr/>
                  <p:nvPr/>
                </p:nvGrpSpPr>
                <p:grpSpPr>
                  <a:xfrm>
                    <a:off x="935538" y="3073994"/>
                    <a:ext cx="1858055" cy="1068149"/>
                    <a:chOff x="2889758" y="3300375"/>
                    <a:chExt cx="1858008" cy="1068023"/>
                  </a:xfrm>
                </p:grpSpPr>
                <p:grpSp>
                  <p:nvGrpSpPr>
                    <p:cNvPr id="49" name="组合 17">
                      <a:extLst>
                        <a:ext uri="{FF2B5EF4-FFF2-40B4-BE49-F238E27FC236}">
                          <a16:creationId xmlns:a16="http://schemas.microsoft.com/office/drawing/2014/main" id="{65798233-1D55-4D5F-B761-2C65427D9A3F}"/>
                        </a:ext>
                      </a:extLst>
                    </p:cNvPr>
                    <p:cNvGrpSpPr/>
                    <p:nvPr/>
                  </p:nvGrpSpPr>
                  <p:grpSpPr>
                    <a:xfrm>
                      <a:off x="2889758" y="3524099"/>
                      <a:ext cx="1858008" cy="844299"/>
                      <a:chOff x="3107361" y="2461973"/>
                      <a:chExt cx="1859081" cy="844100"/>
                    </a:xfrm>
                  </p:grpSpPr>
                  <p:cxnSp>
                    <p:nvCxnSpPr>
                      <p:cNvPr id="51" name="直接连接符 50">
                        <a:extLst>
                          <a:ext uri="{FF2B5EF4-FFF2-40B4-BE49-F238E27FC236}">
                            <a16:creationId xmlns:a16="http://schemas.microsoft.com/office/drawing/2014/main" id="{A92EF9CA-E5A0-4270-BBD3-8A6807F16C3D}"/>
                          </a:ext>
                        </a:extLst>
                      </p:cNvPr>
                      <p:cNvCxnSpPr/>
                      <p:nvPr/>
                    </p:nvCxnSpPr>
                    <p:spPr bwMode="auto">
                      <a:xfrm flipH="1" flipV="1">
                        <a:off x="3107361" y="2461973"/>
                        <a:ext cx="1859081" cy="22209"/>
                      </a:xfrm>
                      <a:prstGeom prst="line">
                        <a:avLst/>
                      </a:prstGeom>
                      <a:ln>
                        <a:headEnd type="none" w="med" len="med"/>
                        <a:tailEnd type="none" w="med" len="med"/>
                      </a:ln>
                      <a:effectLst/>
                    </p:spPr>
                    <p:style>
                      <a:lnRef idx="2">
                        <a:schemeClr val="dk1"/>
                      </a:lnRef>
                      <a:fillRef idx="0">
                        <a:schemeClr val="dk1"/>
                      </a:fillRef>
                      <a:effectRef idx="1">
                        <a:schemeClr val="dk1"/>
                      </a:effectRef>
                      <a:fontRef idx="minor">
                        <a:schemeClr val="tx1"/>
                      </a:fontRef>
                    </p:style>
                  </p:cxnSp>
                  <p:cxnSp>
                    <p:nvCxnSpPr>
                      <p:cNvPr id="52" name="直接连接符 51">
                        <a:extLst>
                          <a:ext uri="{FF2B5EF4-FFF2-40B4-BE49-F238E27FC236}">
                            <a16:creationId xmlns:a16="http://schemas.microsoft.com/office/drawing/2014/main" id="{8791C320-5553-40CE-8BBB-8B75C89F159A}"/>
                          </a:ext>
                        </a:extLst>
                      </p:cNvPr>
                      <p:cNvCxnSpPr/>
                      <p:nvPr/>
                    </p:nvCxnSpPr>
                    <p:spPr bwMode="auto">
                      <a:xfrm>
                        <a:off x="3730233" y="2469904"/>
                        <a:ext cx="0" cy="337890"/>
                      </a:xfrm>
                      <a:prstGeom prst="line">
                        <a:avLst/>
                      </a:prstGeom>
                      <a:ln>
                        <a:headEnd type="none" w="med" len="med"/>
                        <a:tailEnd type="none" w="med" len="med"/>
                      </a:ln>
                      <a:effectLst/>
                    </p:spPr>
                    <p:style>
                      <a:lnRef idx="2">
                        <a:schemeClr val="dk1"/>
                      </a:lnRef>
                      <a:fillRef idx="0">
                        <a:schemeClr val="dk1"/>
                      </a:fillRef>
                      <a:effectRef idx="1">
                        <a:schemeClr val="dk1"/>
                      </a:effectRef>
                      <a:fontRef idx="minor">
                        <a:schemeClr val="tx1"/>
                      </a:fontRef>
                    </p:style>
                  </p:cxnSp>
                  <p:sp>
                    <p:nvSpPr>
                      <p:cNvPr id="53" name="矩形 52">
                        <a:extLst>
                          <a:ext uri="{FF2B5EF4-FFF2-40B4-BE49-F238E27FC236}">
                            <a16:creationId xmlns:a16="http://schemas.microsoft.com/office/drawing/2014/main" id="{17E2009C-268B-4659-A5EA-2A2A3C2CA117}"/>
                          </a:ext>
                        </a:extLst>
                      </p:cNvPr>
                      <p:cNvSpPr/>
                      <p:nvPr/>
                    </p:nvSpPr>
                    <p:spPr>
                      <a:xfrm>
                        <a:off x="3493477" y="2818898"/>
                        <a:ext cx="475099" cy="487175"/>
                      </a:xfrm>
                      <a:prstGeom prst="rect">
                        <a:avLst/>
                      </a:prstGeom>
                      <a:noFill/>
                    </p:spPr>
                    <p:style>
                      <a:lnRef idx="2">
                        <a:schemeClr val="accent1"/>
                      </a:lnRef>
                      <a:fillRef idx="1">
                        <a:schemeClr val="lt1"/>
                      </a:fillRef>
                      <a:effectRef idx="0">
                        <a:schemeClr val="accent1"/>
                      </a:effectRef>
                      <a:fontRef idx="minor">
                        <a:schemeClr val="dk1"/>
                      </a:fontRef>
                    </p:style>
                    <p:txBody>
                      <a:bodyPr>
                        <a:spAutoFit/>
                      </a:bodyPr>
                      <a:lstStyle/>
                      <a:p>
                        <a:pPr algn="ctr" defTabSz="1219170" eaLnBrk="0" fontAlgn="base" hangingPunct="0">
                          <a:spcBef>
                            <a:spcPct val="0"/>
                          </a:spcBef>
                          <a:spcAft>
                            <a:spcPct val="0"/>
                          </a:spcAft>
                          <a:defRPr/>
                        </a:pPr>
                        <a:r>
                          <a:rPr lang="zh-CN" altLang="en-US" sz="2800" dirty="0">
                            <a:solidFill>
                              <a:srgbClr val="000000"/>
                            </a:solidFill>
                            <a:cs typeface="+mn-ea"/>
                            <a:sym typeface="+mn-lt"/>
                          </a:rPr>
                          <a:t>锌</a:t>
                        </a:r>
                      </a:p>
                    </p:txBody>
                  </p:sp>
                </p:grpSp>
                <p:cxnSp>
                  <p:nvCxnSpPr>
                    <p:cNvPr id="50" name="直接连接符 49">
                      <a:extLst>
                        <a:ext uri="{FF2B5EF4-FFF2-40B4-BE49-F238E27FC236}">
                          <a16:creationId xmlns:a16="http://schemas.microsoft.com/office/drawing/2014/main" id="{FFF8B61B-5C26-4BFB-8F67-BA3619BFFE55}"/>
                        </a:ext>
                      </a:extLst>
                    </p:cNvPr>
                    <p:cNvCxnSpPr/>
                    <p:nvPr/>
                  </p:nvCxnSpPr>
                  <p:spPr bwMode="auto">
                    <a:xfrm>
                      <a:off x="3818762" y="3300375"/>
                      <a:ext cx="0" cy="242768"/>
                    </a:xfrm>
                    <a:prstGeom prst="line">
                      <a:avLst/>
                    </a:prstGeom>
                    <a:ln>
                      <a:headEnd type="none" w="med" len="med"/>
                      <a:tailEnd type="none" w="med" len="med"/>
                    </a:ln>
                    <a:effectLst/>
                  </p:spPr>
                  <p:style>
                    <a:lnRef idx="2">
                      <a:schemeClr val="dk1"/>
                    </a:lnRef>
                    <a:fillRef idx="0">
                      <a:schemeClr val="dk1"/>
                    </a:fillRef>
                    <a:effectRef idx="1">
                      <a:schemeClr val="dk1"/>
                    </a:effectRef>
                    <a:fontRef idx="minor">
                      <a:schemeClr val="tx1"/>
                    </a:fontRef>
                  </p:style>
                </p:cxnSp>
              </p:grpSp>
              <p:sp>
                <p:nvSpPr>
                  <p:cNvPr id="47" name="矩形 46">
                    <a:extLst>
                      <a:ext uri="{FF2B5EF4-FFF2-40B4-BE49-F238E27FC236}">
                        <a16:creationId xmlns:a16="http://schemas.microsoft.com/office/drawing/2014/main" id="{8810E5D2-B716-495A-8C88-307EAB40E4EB}"/>
                      </a:ext>
                    </a:extLst>
                  </p:cNvPr>
                  <p:cNvSpPr/>
                  <p:nvPr/>
                </p:nvSpPr>
                <p:spPr bwMode="auto">
                  <a:xfrm>
                    <a:off x="692561" y="3653218"/>
                    <a:ext cx="485953" cy="487348"/>
                  </a:xfrm>
                  <a:prstGeom prst="rect">
                    <a:avLst/>
                  </a:prstGeom>
                  <a:noFill/>
                </p:spPr>
                <p:style>
                  <a:lnRef idx="2">
                    <a:schemeClr val="accent1"/>
                  </a:lnRef>
                  <a:fillRef idx="1">
                    <a:schemeClr val="lt1"/>
                  </a:fillRef>
                  <a:effectRef idx="0">
                    <a:schemeClr val="accent1"/>
                  </a:effectRef>
                  <a:fontRef idx="minor">
                    <a:schemeClr val="dk1"/>
                  </a:fontRef>
                </p:style>
                <p:txBody>
                  <a:bodyPr>
                    <a:spAutoFit/>
                  </a:bodyPr>
                  <a:lstStyle/>
                  <a:p>
                    <a:pPr algn="ctr" defTabSz="1219170" eaLnBrk="0" fontAlgn="base" hangingPunct="0">
                      <a:spcBef>
                        <a:spcPct val="0"/>
                      </a:spcBef>
                      <a:spcAft>
                        <a:spcPct val="0"/>
                      </a:spcAft>
                      <a:defRPr/>
                    </a:pPr>
                    <a:r>
                      <a:rPr lang="zh-CN" altLang="en-US" sz="2800" dirty="0">
                        <a:solidFill>
                          <a:srgbClr val="000000"/>
                        </a:solidFill>
                        <a:cs typeface="+mn-ea"/>
                        <a:sym typeface="+mn-lt"/>
                      </a:rPr>
                      <a:t>钙</a:t>
                    </a:r>
                  </a:p>
                </p:txBody>
              </p:sp>
              <p:cxnSp>
                <p:nvCxnSpPr>
                  <p:cNvPr id="48" name="直接连接符 26">
                    <a:extLst>
                      <a:ext uri="{FF2B5EF4-FFF2-40B4-BE49-F238E27FC236}">
                        <a16:creationId xmlns:a16="http://schemas.microsoft.com/office/drawing/2014/main" id="{84CC4B9C-24E4-4193-9A40-80C1B65BE015}"/>
                      </a:ext>
                    </a:extLst>
                  </p:cNvPr>
                  <p:cNvCxnSpPr/>
                  <p:nvPr/>
                </p:nvCxnSpPr>
                <p:spPr bwMode="auto">
                  <a:xfrm>
                    <a:off x="935538" y="3281883"/>
                    <a:ext cx="0" cy="360226"/>
                  </a:xfrm>
                  <a:prstGeom prst="line">
                    <a:avLst/>
                  </a:prstGeom>
                  <a:ln>
                    <a:headEnd type="none" w="med" len="med"/>
                    <a:tailEnd type="none" w="med" len="med"/>
                  </a:ln>
                  <a:effectLst/>
                </p:spPr>
                <p:style>
                  <a:lnRef idx="2">
                    <a:schemeClr val="dk1"/>
                  </a:lnRef>
                  <a:fillRef idx="0">
                    <a:schemeClr val="dk1"/>
                  </a:fillRef>
                  <a:effectRef idx="1">
                    <a:schemeClr val="dk1"/>
                  </a:effectRef>
                  <a:fontRef idx="minor">
                    <a:schemeClr val="tx1"/>
                  </a:fontRef>
                </p:style>
              </p:cxnSp>
            </p:grpSp>
            <p:sp>
              <p:nvSpPr>
                <p:cNvPr id="44" name="矩形 43">
                  <a:extLst>
                    <a:ext uri="{FF2B5EF4-FFF2-40B4-BE49-F238E27FC236}">
                      <a16:creationId xmlns:a16="http://schemas.microsoft.com/office/drawing/2014/main" id="{38231D79-C73A-42F5-AAAD-BA877EF91FBA}"/>
                    </a:ext>
                  </a:extLst>
                </p:cNvPr>
                <p:cNvSpPr/>
                <p:nvPr/>
              </p:nvSpPr>
              <p:spPr bwMode="auto">
                <a:xfrm>
                  <a:off x="7468390" y="4321904"/>
                  <a:ext cx="474653" cy="487395"/>
                </a:xfrm>
                <a:prstGeom prst="rect">
                  <a:avLst/>
                </a:prstGeom>
                <a:noFill/>
              </p:spPr>
              <p:style>
                <a:lnRef idx="2">
                  <a:schemeClr val="accent1"/>
                </a:lnRef>
                <a:fillRef idx="1">
                  <a:schemeClr val="lt1"/>
                </a:fillRef>
                <a:effectRef idx="0">
                  <a:schemeClr val="accent1"/>
                </a:effectRef>
                <a:fontRef idx="minor">
                  <a:schemeClr val="dk1"/>
                </a:fontRef>
              </p:style>
              <p:txBody>
                <a:bodyPr>
                  <a:spAutoFit/>
                </a:bodyPr>
                <a:lstStyle/>
                <a:p>
                  <a:pPr algn="ctr" defTabSz="1219170" eaLnBrk="0" fontAlgn="base" hangingPunct="0">
                    <a:spcBef>
                      <a:spcPct val="0"/>
                    </a:spcBef>
                    <a:spcAft>
                      <a:spcPct val="0"/>
                    </a:spcAft>
                    <a:defRPr/>
                  </a:pPr>
                  <a:r>
                    <a:rPr lang="zh-CN" altLang="en-US" sz="2800" dirty="0">
                      <a:solidFill>
                        <a:srgbClr val="000000"/>
                      </a:solidFill>
                      <a:cs typeface="+mn-ea"/>
                      <a:sym typeface="+mn-lt"/>
                    </a:rPr>
                    <a:t>铁</a:t>
                  </a:r>
                </a:p>
              </p:txBody>
            </p:sp>
            <p:cxnSp>
              <p:nvCxnSpPr>
                <p:cNvPr id="45" name="直接连接符 23">
                  <a:extLst>
                    <a:ext uri="{FF2B5EF4-FFF2-40B4-BE49-F238E27FC236}">
                      <a16:creationId xmlns:a16="http://schemas.microsoft.com/office/drawing/2014/main" id="{8305CD09-EBD5-4E14-83F1-017C62B96805}"/>
                    </a:ext>
                  </a:extLst>
                </p:cNvPr>
                <p:cNvCxnSpPr/>
                <p:nvPr/>
              </p:nvCxnSpPr>
              <p:spPr bwMode="auto">
                <a:xfrm>
                  <a:off x="7704923" y="3988622"/>
                  <a:ext cx="0" cy="338042"/>
                </a:xfrm>
                <a:prstGeom prst="line">
                  <a:avLst/>
                </a:prstGeom>
                <a:ln>
                  <a:headEnd type="none" w="med" len="med"/>
                  <a:tailEnd type="none" w="med" len="med"/>
                </a:ln>
                <a:effectLst/>
              </p:spPr>
              <p:style>
                <a:lnRef idx="2">
                  <a:schemeClr val="dk1"/>
                </a:lnRef>
                <a:fillRef idx="0">
                  <a:schemeClr val="dk1"/>
                </a:fillRef>
                <a:effectRef idx="1">
                  <a:schemeClr val="dk1"/>
                </a:effectRef>
                <a:fontRef idx="minor">
                  <a:schemeClr val="tx1"/>
                </a:fontRef>
              </p:style>
            </p:cxnSp>
          </p:grpSp>
          <p:sp>
            <p:nvSpPr>
              <p:cNvPr id="41" name="矩形 40">
                <a:extLst>
                  <a:ext uri="{FF2B5EF4-FFF2-40B4-BE49-F238E27FC236}">
                    <a16:creationId xmlns:a16="http://schemas.microsoft.com/office/drawing/2014/main" id="{3F6739F8-7EC1-444B-809C-F634376788F0}"/>
                  </a:ext>
                </a:extLst>
              </p:cNvPr>
              <p:cNvSpPr/>
              <p:nvPr/>
            </p:nvSpPr>
            <p:spPr bwMode="auto">
              <a:xfrm>
                <a:off x="8080374" y="3997225"/>
                <a:ext cx="474663" cy="487320"/>
              </a:xfrm>
              <a:prstGeom prst="rect">
                <a:avLst/>
              </a:prstGeom>
              <a:noFill/>
            </p:spPr>
            <p:style>
              <a:lnRef idx="2">
                <a:schemeClr val="accent1"/>
              </a:lnRef>
              <a:fillRef idx="1">
                <a:schemeClr val="lt1"/>
              </a:fillRef>
              <a:effectRef idx="0">
                <a:schemeClr val="accent1"/>
              </a:effectRef>
              <a:fontRef idx="minor">
                <a:schemeClr val="dk1"/>
              </a:fontRef>
            </p:style>
            <p:txBody>
              <a:bodyPr>
                <a:spAutoFit/>
              </a:bodyPr>
              <a:lstStyle/>
              <a:p>
                <a:pPr algn="ctr" defTabSz="1219170" eaLnBrk="0" fontAlgn="base" hangingPunct="0">
                  <a:spcBef>
                    <a:spcPct val="0"/>
                  </a:spcBef>
                  <a:spcAft>
                    <a:spcPct val="0"/>
                  </a:spcAft>
                  <a:defRPr/>
                </a:pPr>
                <a:r>
                  <a:rPr lang="zh-CN" altLang="en-US" sz="2800" dirty="0">
                    <a:solidFill>
                      <a:srgbClr val="000000"/>
                    </a:solidFill>
                    <a:cs typeface="+mn-ea"/>
                    <a:sym typeface="+mn-lt"/>
                  </a:rPr>
                  <a:t>碘</a:t>
                </a:r>
              </a:p>
            </p:txBody>
          </p:sp>
          <p:cxnSp>
            <p:nvCxnSpPr>
              <p:cNvPr id="42" name="直接连接符 41">
                <a:extLst>
                  <a:ext uri="{FF2B5EF4-FFF2-40B4-BE49-F238E27FC236}">
                    <a16:creationId xmlns:a16="http://schemas.microsoft.com/office/drawing/2014/main" id="{4F8AFE59-B2B9-4FB1-ACB3-A0E0CFA2F8F6}"/>
                  </a:ext>
                </a:extLst>
              </p:cNvPr>
              <p:cNvCxnSpPr/>
              <p:nvPr/>
            </p:nvCxnSpPr>
            <p:spPr bwMode="auto">
              <a:xfrm>
                <a:off x="8321674" y="3663995"/>
                <a:ext cx="0" cy="337990"/>
              </a:xfrm>
              <a:prstGeom prst="line">
                <a:avLst/>
              </a:prstGeom>
              <a:ln>
                <a:headEnd type="none" w="med" len="med"/>
                <a:tailEnd type="none" w="med" len="med"/>
              </a:ln>
              <a:effectLst/>
            </p:spPr>
            <p:style>
              <a:lnRef idx="2">
                <a:schemeClr val="dk1"/>
              </a:lnRef>
              <a:fillRef idx="0">
                <a:schemeClr val="dk1"/>
              </a:fillRef>
              <a:effectRef idx="1">
                <a:schemeClr val="dk1"/>
              </a:effectRef>
              <a:fontRef idx="minor">
                <a:schemeClr val="tx1"/>
              </a:fontRef>
            </p:style>
          </p:cxnSp>
        </p:grpSp>
        <p:grpSp>
          <p:nvGrpSpPr>
            <p:cNvPr id="54" name="组合 53">
              <a:extLst>
                <a:ext uri="{FF2B5EF4-FFF2-40B4-BE49-F238E27FC236}">
                  <a16:creationId xmlns:a16="http://schemas.microsoft.com/office/drawing/2014/main" id="{A79E8570-BE98-45D4-A928-D284233AAD4F}"/>
                </a:ext>
              </a:extLst>
            </p:cNvPr>
            <p:cNvGrpSpPr/>
            <p:nvPr/>
          </p:nvGrpSpPr>
          <p:grpSpPr>
            <a:xfrm>
              <a:off x="7252913" y="3625008"/>
              <a:ext cx="647700" cy="2044550"/>
              <a:chOff x="6216649" y="4478338"/>
              <a:chExt cx="485775" cy="1533602"/>
            </a:xfrm>
          </p:grpSpPr>
          <p:cxnSp>
            <p:nvCxnSpPr>
              <p:cNvPr id="55" name="直接连接符 54">
                <a:extLst>
                  <a:ext uri="{FF2B5EF4-FFF2-40B4-BE49-F238E27FC236}">
                    <a16:creationId xmlns:a16="http://schemas.microsoft.com/office/drawing/2014/main" id="{160B5506-AE2B-4C9E-8C30-F02833560B78}"/>
                  </a:ext>
                </a:extLst>
              </p:cNvPr>
              <p:cNvCxnSpPr/>
              <p:nvPr/>
            </p:nvCxnSpPr>
            <p:spPr bwMode="auto">
              <a:xfrm>
                <a:off x="6464299" y="4478338"/>
                <a:ext cx="0" cy="242918"/>
              </a:xfrm>
              <a:prstGeom prst="line">
                <a:avLst/>
              </a:prstGeom>
              <a:ln>
                <a:headEnd type="none" w="med" len="med"/>
                <a:tailEnd type="none" w="med" len="med"/>
              </a:ln>
              <a:effectLst/>
            </p:spPr>
            <p:style>
              <a:lnRef idx="2">
                <a:schemeClr val="dk1"/>
              </a:lnRef>
              <a:fillRef idx="0">
                <a:schemeClr val="dk1"/>
              </a:fillRef>
              <a:effectRef idx="1">
                <a:schemeClr val="dk1"/>
              </a:effectRef>
              <a:fontRef idx="minor">
                <a:schemeClr val="tx1"/>
              </a:fontRef>
            </p:style>
          </p:cxnSp>
          <p:sp>
            <p:nvSpPr>
              <p:cNvPr id="56" name="矩形 55">
                <a:extLst>
                  <a:ext uri="{FF2B5EF4-FFF2-40B4-BE49-F238E27FC236}">
                    <a16:creationId xmlns:a16="http://schemas.microsoft.com/office/drawing/2014/main" id="{1D1342E7-9BA9-4BE4-9EBE-B9B1B6E6A3E7}"/>
                  </a:ext>
                </a:extLst>
              </p:cNvPr>
              <p:cNvSpPr/>
              <p:nvPr/>
            </p:nvSpPr>
            <p:spPr bwMode="auto">
              <a:xfrm>
                <a:off x="6216649" y="4721256"/>
                <a:ext cx="485775" cy="1290684"/>
              </a:xfrm>
              <a:prstGeom prst="rect">
                <a:avLst/>
              </a:prstGeom>
              <a:noFill/>
            </p:spPr>
            <p:style>
              <a:lnRef idx="2">
                <a:schemeClr val="accent1"/>
              </a:lnRef>
              <a:fillRef idx="1">
                <a:schemeClr val="lt1"/>
              </a:fillRef>
              <a:effectRef idx="0">
                <a:schemeClr val="accent1"/>
              </a:effectRef>
              <a:fontRef idx="minor">
                <a:schemeClr val="dk1"/>
              </a:fontRef>
            </p:style>
            <p:txBody>
              <a:bodyPr>
                <a:spAutoFit/>
              </a:bodyPr>
              <a:lstStyle/>
              <a:p>
                <a:pPr algn="ctr" defTabSz="1219170" eaLnBrk="0" fontAlgn="base" hangingPunct="0">
                  <a:spcBef>
                    <a:spcPct val="0"/>
                  </a:spcBef>
                  <a:spcAft>
                    <a:spcPct val="0"/>
                  </a:spcAft>
                  <a:defRPr/>
                </a:pPr>
                <a:r>
                  <a:rPr lang="zh-CN" altLang="en-US" sz="2800" dirty="0">
                    <a:solidFill>
                      <a:srgbClr val="000000"/>
                    </a:solidFill>
                    <a:cs typeface="+mn-ea"/>
                    <a:sym typeface="+mn-lt"/>
                  </a:rPr>
                  <a:t>佝偻病</a:t>
                </a:r>
              </a:p>
            </p:txBody>
          </p:sp>
        </p:grpSp>
        <p:grpSp>
          <p:nvGrpSpPr>
            <p:cNvPr id="57" name="组合 56">
              <a:extLst>
                <a:ext uri="{FF2B5EF4-FFF2-40B4-BE49-F238E27FC236}">
                  <a16:creationId xmlns:a16="http://schemas.microsoft.com/office/drawing/2014/main" id="{04028CE2-E603-48A2-8D94-9F2177F3D3E1}"/>
                </a:ext>
              </a:extLst>
            </p:cNvPr>
            <p:cNvGrpSpPr/>
            <p:nvPr/>
          </p:nvGrpSpPr>
          <p:grpSpPr>
            <a:xfrm>
              <a:off x="8091113" y="3620772"/>
              <a:ext cx="647700" cy="2579877"/>
              <a:chOff x="6845296" y="4474984"/>
              <a:chExt cx="485775" cy="1934504"/>
            </a:xfrm>
          </p:grpSpPr>
          <p:cxnSp>
            <p:nvCxnSpPr>
              <p:cNvPr id="58" name="直接连接符 57">
                <a:extLst>
                  <a:ext uri="{FF2B5EF4-FFF2-40B4-BE49-F238E27FC236}">
                    <a16:creationId xmlns:a16="http://schemas.microsoft.com/office/drawing/2014/main" id="{5382587C-20D6-4A51-BF52-14E003B6113A}"/>
                  </a:ext>
                </a:extLst>
              </p:cNvPr>
              <p:cNvCxnSpPr/>
              <p:nvPr/>
            </p:nvCxnSpPr>
            <p:spPr bwMode="auto">
              <a:xfrm>
                <a:off x="7086596" y="4474984"/>
                <a:ext cx="0" cy="242837"/>
              </a:xfrm>
              <a:prstGeom prst="line">
                <a:avLst/>
              </a:prstGeom>
              <a:ln>
                <a:headEnd type="none" w="med" len="med"/>
                <a:tailEnd type="none" w="med" len="med"/>
              </a:ln>
              <a:effectLst/>
            </p:spPr>
            <p:style>
              <a:lnRef idx="2">
                <a:schemeClr val="dk1"/>
              </a:lnRef>
              <a:fillRef idx="0">
                <a:schemeClr val="dk1"/>
              </a:fillRef>
              <a:effectRef idx="1">
                <a:schemeClr val="dk1"/>
              </a:effectRef>
              <a:fontRef idx="minor">
                <a:schemeClr val="tx1"/>
              </a:fontRef>
            </p:style>
          </p:cxnSp>
          <p:sp>
            <p:nvSpPr>
              <p:cNvPr id="59" name="矩形 58">
                <a:extLst>
                  <a:ext uri="{FF2B5EF4-FFF2-40B4-BE49-F238E27FC236}">
                    <a16:creationId xmlns:a16="http://schemas.microsoft.com/office/drawing/2014/main" id="{CD5733F1-B382-42B2-8541-FFA5FD1A3B6A}"/>
                  </a:ext>
                </a:extLst>
              </p:cNvPr>
              <p:cNvSpPr/>
              <p:nvPr/>
            </p:nvSpPr>
            <p:spPr bwMode="auto">
              <a:xfrm>
                <a:off x="6845296" y="4717821"/>
                <a:ext cx="485775" cy="1691667"/>
              </a:xfrm>
              <a:prstGeom prst="rect">
                <a:avLst/>
              </a:prstGeom>
              <a:noFill/>
            </p:spPr>
            <p:style>
              <a:lnRef idx="2">
                <a:schemeClr val="accent1"/>
              </a:lnRef>
              <a:fillRef idx="1">
                <a:schemeClr val="lt1"/>
              </a:fillRef>
              <a:effectRef idx="0">
                <a:schemeClr val="accent1"/>
              </a:effectRef>
              <a:fontRef idx="minor">
                <a:schemeClr val="dk1"/>
              </a:fontRef>
            </p:style>
            <p:txBody>
              <a:bodyPr>
                <a:spAutoFit/>
              </a:bodyPr>
              <a:lstStyle/>
              <a:p>
                <a:pPr algn="ctr" defTabSz="1219170" eaLnBrk="0" fontAlgn="base" hangingPunct="0">
                  <a:spcBef>
                    <a:spcPct val="0"/>
                  </a:spcBef>
                  <a:spcAft>
                    <a:spcPct val="0"/>
                  </a:spcAft>
                  <a:defRPr/>
                </a:pPr>
                <a:r>
                  <a:rPr lang="zh-CN" altLang="en-US" sz="2800" dirty="0">
                    <a:solidFill>
                      <a:srgbClr val="000000"/>
                    </a:solidFill>
                    <a:cs typeface="+mn-ea"/>
                    <a:sym typeface="+mn-lt"/>
                  </a:rPr>
                  <a:t>发育迟缓</a:t>
                </a:r>
              </a:p>
            </p:txBody>
          </p:sp>
        </p:grpSp>
        <p:grpSp>
          <p:nvGrpSpPr>
            <p:cNvPr id="60" name="组合 59">
              <a:extLst>
                <a:ext uri="{FF2B5EF4-FFF2-40B4-BE49-F238E27FC236}">
                  <a16:creationId xmlns:a16="http://schemas.microsoft.com/office/drawing/2014/main" id="{2A616290-142B-46D8-AAB0-8D85E988F22D}"/>
                </a:ext>
              </a:extLst>
            </p:cNvPr>
            <p:cNvGrpSpPr/>
            <p:nvPr/>
          </p:nvGrpSpPr>
          <p:grpSpPr>
            <a:xfrm>
              <a:off x="8908145" y="3620774"/>
              <a:ext cx="647700" cy="2044550"/>
              <a:chOff x="7458074" y="4474984"/>
              <a:chExt cx="485775" cy="1533602"/>
            </a:xfrm>
          </p:grpSpPr>
          <p:cxnSp>
            <p:nvCxnSpPr>
              <p:cNvPr id="61" name="直接连接符 60">
                <a:extLst>
                  <a:ext uri="{FF2B5EF4-FFF2-40B4-BE49-F238E27FC236}">
                    <a16:creationId xmlns:a16="http://schemas.microsoft.com/office/drawing/2014/main" id="{1E250E6B-0D6D-4979-B59D-E6402C73DE9E}"/>
                  </a:ext>
                </a:extLst>
              </p:cNvPr>
              <p:cNvCxnSpPr/>
              <p:nvPr/>
            </p:nvCxnSpPr>
            <p:spPr bwMode="auto">
              <a:xfrm>
                <a:off x="7705724" y="4474984"/>
                <a:ext cx="0" cy="242918"/>
              </a:xfrm>
              <a:prstGeom prst="line">
                <a:avLst/>
              </a:prstGeom>
              <a:ln>
                <a:headEnd type="none" w="med" len="med"/>
                <a:tailEnd type="none" w="med" len="med"/>
              </a:ln>
              <a:effectLst/>
            </p:spPr>
            <p:style>
              <a:lnRef idx="2">
                <a:schemeClr val="dk1"/>
              </a:lnRef>
              <a:fillRef idx="0">
                <a:schemeClr val="dk1"/>
              </a:fillRef>
              <a:effectRef idx="1">
                <a:schemeClr val="dk1"/>
              </a:effectRef>
              <a:fontRef idx="minor">
                <a:schemeClr val="tx1"/>
              </a:fontRef>
            </p:style>
          </p:cxnSp>
          <p:sp>
            <p:nvSpPr>
              <p:cNvPr id="62" name="矩形 61">
                <a:extLst>
                  <a:ext uri="{FF2B5EF4-FFF2-40B4-BE49-F238E27FC236}">
                    <a16:creationId xmlns:a16="http://schemas.microsoft.com/office/drawing/2014/main" id="{C7A16195-82F2-498C-99CA-D3B0A9E061B4}"/>
                  </a:ext>
                </a:extLst>
              </p:cNvPr>
              <p:cNvSpPr/>
              <p:nvPr/>
            </p:nvSpPr>
            <p:spPr bwMode="auto">
              <a:xfrm>
                <a:off x="7458074" y="4717902"/>
                <a:ext cx="485775" cy="1290684"/>
              </a:xfrm>
              <a:prstGeom prst="rect">
                <a:avLst/>
              </a:prstGeom>
              <a:noFill/>
            </p:spPr>
            <p:style>
              <a:lnRef idx="2">
                <a:schemeClr val="accent1"/>
              </a:lnRef>
              <a:fillRef idx="1">
                <a:schemeClr val="lt1"/>
              </a:fillRef>
              <a:effectRef idx="0">
                <a:schemeClr val="accent1"/>
              </a:effectRef>
              <a:fontRef idx="minor">
                <a:schemeClr val="dk1"/>
              </a:fontRef>
            </p:style>
            <p:txBody>
              <a:bodyPr>
                <a:spAutoFit/>
              </a:bodyPr>
              <a:lstStyle/>
              <a:p>
                <a:pPr algn="ctr" defTabSz="1219170" eaLnBrk="0" fontAlgn="base" hangingPunct="0">
                  <a:spcBef>
                    <a:spcPct val="0"/>
                  </a:spcBef>
                  <a:spcAft>
                    <a:spcPct val="0"/>
                  </a:spcAft>
                  <a:defRPr/>
                </a:pPr>
                <a:r>
                  <a:rPr lang="zh-CN" altLang="en-US" sz="2800" dirty="0">
                    <a:solidFill>
                      <a:srgbClr val="000000"/>
                    </a:solidFill>
                    <a:cs typeface="+mn-ea"/>
                    <a:sym typeface="+mn-lt"/>
                  </a:rPr>
                  <a:t>贫血病</a:t>
                </a:r>
              </a:p>
            </p:txBody>
          </p:sp>
        </p:grpSp>
        <p:grpSp>
          <p:nvGrpSpPr>
            <p:cNvPr id="63" name="组合 62">
              <a:extLst>
                <a:ext uri="{FF2B5EF4-FFF2-40B4-BE49-F238E27FC236}">
                  <a16:creationId xmlns:a16="http://schemas.microsoft.com/office/drawing/2014/main" id="{D6C4F800-0DC3-4ABE-B462-646B8D58DF15}"/>
                </a:ext>
              </a:extLst>
            </p:cNvPr>
            <p:cNvGrpSpPr/>
            <p:nvPr/>
          </p:nvGrpSpPr>
          <p:grpSpPr>
            <a:xfrm>
              <a:off x="9555421" y="3620774"/>
              <a:ext cx="720695" cy="2334146"/>
              <a:chOff x="8037214" y="4474984"/>
              <a:chExt cx="541400" cy="1794706"/>
            </a:xfrm>
          </p:grpSpPr>
          <p:cxnSp>
            <p:nvCxnSpPr>
              <p:cNvPr id="64" name="直接连接符 63">
                <a:extLst>
                  <a:ext uri="{FF2B5EF4-FFF2-40B4-BE49-F238E27FC236}">
                    <a16:creationId xmlns:a16="http://schemas.microsoft.com/office/drawing/2014/main" id="{B3B98E39-8AA4-4710-91C6-2075AFED8D1B}"/>
                  </a:ext>
                </a:extLst>
              </p:cNvPr>
              <p:cNvCxnSpPr/>
              <p:nvPr/>
            </p:nvCxnSpPr>
            <p:spPr bwMode="auto">
              <a:xfrm>
                <a:off x="8315477" y="4474984"/>
                <a:ext cx="0" cy="242816"/>
              </a:xfrm>
              <a:prstGeom prst="line">
                <a:avLst/>
              </a:prstGeom>
              <a:ln>
                <a:headEnd type="none" w="med" len="med"/>
                <a:tailEnd type="none" w="med" len="med"/>
              </a:ln>
              <a:effectLst/>
            </p:spPr>
            <p:style>
              <a:lnRef idx="2">
                <a:schemeClr val="dk1"/>
              </a:lnRef>
              <a:fillRef idx="0">
                <a:schemeClr val="dk1"/>
              </a:fillRef>
              <a:effectRef idx="1">
                <a:schemeClr val="dk1"/>
              </a:effectRef>
              <a:fontRef idx="minor">
                <a:schemeClr val="tx1"/>
              </a:fontRef>
            </p:style>
          </p:cxnSp>
          <p:sp>
            <p:nvSpPr>
              <p:cNvPr id="65" name="矩形 64">
                <a:extLst>
                  <a:ext uri="{FF2B5EF4-FFF2-40B4-BE49-F238E27FC236}">
                    <a16:creationId xmlns:a16="http://schemas.microsoft.com/office/drawing/2014/main" id="{837FA2B5-9D8F-4BAD-BAAA-B4588AA92A33}"/>
                  </a:ext>
                </a:extLst>
              </p:cNvPr>
              <p:cNvSpPr/>
              <p:nvPr/>
            </p:nvSpPr>
            <p:spPr bwMode="auto">
              <a:xfrm>
                <a:off x="8037214" y="4711453"/>
                <a:ext cx="541400" cy="1558237"/>
              </a:xfrm>
              <a:prstGeom prst="rect">
                <a:avLst/>
              </a:prstGeom>
              <a:noFill/>
            </p:spPr>
            <p:style>
              <a:lnRef idx="2">
                <a:schemeClr val="accent1"/>
              </a:lnRef>
              <a:fillRef idx="1">
                <a:schemeClr val="lt1"/>
              </a:fillRef>
              <a:effectRef idx="0">
                <a:schemeClr val="accent1"/>
              </a:effectRef>
              <a:fontRef idx="minor">
                <a:schemeClr val="dk1"/>
              </a:fontRef>
            </p:style>
            <p:txBody>
              <a:bodyPr wrap="square">
                <a:spAutoFit/>
              </a:bodyPr>
              <a:lstStyle/>
              <a:p>
                <a:pPr algn="ctr" defTabSz="1219170" eaLnBrk="0" fontAlgn="base" hangingPunct="0">
                  <a:spcBef>
                    <a:spcPct val="0"/>
                  </a:spcBef>
                  <a:spcAft>
                    <a:spcPct val="0"/>
                  </a:spcAft>
                  <a:defRPr/>
                </a:pPr>
                <a:r>
                  <a:rPr lang="zh-CN" altLang="en-US" sz="2000" dirty="0">
                    <a:solidFill>
                      <a:srgbClr val="000000"/>
                    </a:solidFill>
                    <a:cs typeface="+mn-ea"/>
                    <a:sym typeface="+mn-lt"/>
                  </a:rPr>
                  <a:t>甲状腺肿大</a:t>
                </a:r>
              </a:p>
            </p:txBody>
          </p:sp>
        </p:grpSp>
      </p:grpSp>
    </p:spTree>
    <p:extLst>
      <p:ext uri="{BB962C8B-B14F-4D97-AF65-F5344CB8AC3E}">
        <p14:creationId xmlns:p14="http://schemas.microsoft.com/office/powerpoint/2010/main" val="1592395503"/>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占位符 3">
            <a:extLst>
              <a:ext uri="{FF2B5EF4-FFF2-40B4-BE49-F238E27FC236}">
                <a16:creationId xmlns:a16="http://schemas.microsoft.com/office/drawing/2014/main" id="{2C7E03BC-8D24-4526-87C3-A1D9E30D3B01}"/>
              </a:ext>
            </a:extLst>
          </p:cNvPr>
          <p:cNvPicPr>
            <a:picLocks noGrp="1" noChangeAspect="1"/>
          </p:cNvPicPr>
          <p:nvPr>
            <p:ph type="pic" sz="quarter" idx="10"/>
          </p:nvPr>
        </p:nvPicPr>
        <p:blipFill>
          <a:blip r:embed="rId9">
            <a:extLst>
              <a:ext uri="{28A0092B-C50C-407E-A947-70E740481C1C}">
                <a14:useLocalDpi xmlns:a14="http://schemas.microsoft.com/office/drawing/2010/main" val="0"/>
              </a:ext>
            </a:extLst>
          </a:blip>
          <a:srcRect l="26651" r="26651"/>
          <a:stretch>
            <a:fillRect/>
          </a:stretch>
        </p:blipFill>
        <p:spPr>
          <a:xfrm>
            <a:off x="6845299" y="0"/>
            <a:ext cx="4803912" cy="6858000"/>
          </a:xfrm>
        </p:spPr>
      </p:pic>
      <p:sp>
        <p:nvSpPr>
          <p:cNvPr id="9" name="Rectangle 8">
            <a:extLst>
              <a:ext uri="{FF2B5EF4-FFF2-40B4-BE49-F238E27FC236}">
                <a16:creationId xmlns:a16="http://schemas.microsoft.com/office/drawing/2014/main" id="{40FEBD3C-B2E5-459A-85C0-7A3ECD23BFBA}"/>
              </a:ext>
            </a:extLst>
          </p:cNvPr>
          <p:cNvSpPr/>
          <p:nvPr/>
        </p:nvSpPr>
        <p:spPr>
          <a:xfrm>
            <a:off x="0" y="274529"/>
            <a:ext cx="2265218" cy="59062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cs typeface="+mn-ea"/>
                <a:sym typeface="+mn-lt"/>
              </a:rPr>
              <a:t>YOUR  LOGO</a:t>
            </a:r>
          </a:p>
        </p:txBody>
      </p:sp>
      <p:grpSp>
        <p:nvGrpSpPr>
          <p:cNvPr id="28" name="组合 27">
            <a:extLst>
              <a:ext uri="{FF2B5EF4-FFF2-40B4-BE49-F238E27FC236}">
                <a16:creationId xmlns:a16="http://schemas.microsoft.com/office/drawing/2014/main" id="{E1AF4E68-9B11-43C2-9D40-C8D1442EAA7B}"/>
              </a:ext>
            </a:extLst>
          </p:cNvPr>
          <p:cNvGrpSpPr/>
          <p:nvPr/>
        </p:nvGrpSpPr>
        <p:grpSpPr>
          <a:xfrm>
            <a:off x="1297246" y="2866146"/>
            <a:ext cx="534343" cy="534343"/>
            <a:chOff x="1181100" y="2457450"/>
            <a:chExt cx="1276350" cy="1276350"/>
          </a:xfrm>
        </p:grpSpPr>
        <p:sp>
          <p:nvSpPr>
            <p:cNvPr id="29" name="椭圆 28">
              <a:extLst>
                <a:ext uri="{FF2B5EF4-FFF2-40B4-BE49-F238E27FC236}">
                  <a16:creationId xmlns:a16="http://schemas.microsoft.com/office/drawing/2014/main" id="{FACF2D18-E684-4C2D-A52B-F5001E80FDA5}"/>
                </a:ext>
              </a:extLst>
            </p:cNvPr>
            <p:cNvSpPr/>
            <p:nvPr/>
          </p:nvSpPr>
          <p:spPr>
            <a:xfrm>
              <a:off x="1181100" y="2457450"/>
              <a:ext cx="1276350" cy="1276350"/>
            </a:xfrm>
            <a:prstGeom prst="ellipse">
              <a:avLst/>
            </a:prstGeom>
            <a:solidFill>
              <a:srgbClr val="00A4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zh-CN" altLang="en-US" sz="1600" dirty="0">
                <a:solidFill>
                  <a:prstClr val="white"/>
                </a:solidFill>
                <a:cs typeface="+mn-ea"/>
                <a:sym typeface="+mn-lt"/>
              </a:endParaRPr>
            </a:p>
          </p:txBody>
        </p:sp>
        <p:sp>
          <p:nvSpPr>
            <p:cNvPr id="30" name="Shape 2527">
              <a:extLst>
                <a:ext uri="{FF2B5EF4-FFF2-40B4-BE49-F238E27FC236}">
                  <a16:creationId xmlns:a16="http://schemas.microsoft.com/office/drawing/2014/main" id="{E6977EFA-61B7-4339-997C-995787F7B7E8}"/>
                </a:ext>
              </a:extLst>
            </p:cNvPr>
            <p:cNvSpPr/>
            <p:nvPr/>
          </p:nvSpPr>
          <p:spPr>
            <a:xfrm>
              <a:off x="1558081" y="2834431"/>
              <a:ext cx="522387" cy="522387"/>
            </a:xfrm>
            <a:custGeom>
              <a:avLst/>
              <a:gdLst/>
              <a:ahLst/>
              <a:cxnLst>
                <a:cxn ang="0">
                  <a:pos x="wd2" y="hd2"/>
                </a:cxn>
                <a:cxn ang="5400000">
                  <a:pos x="wd2" y="hd2"/>
                </a:cxn>
                <a:cxn ang="10800000">
                  <a:pos x="wd2" y="hd2"/>
                </a:cxn>
                <a:cxn ang="16200000">
                  <a:pos x="wd2" y="hd2"/>
                </a:cxn>
              </a:cxnLst>
              <a:rect l="0" t="0" r="r" b="b"/>
              <a:pathLst>
                <a:path w="21600" h="21600" extrusionOk="0">
                  <a:moveTo>
                    <a:pt x="10800" y="11782"/>
                  </a:moveTo>
                  <a:cubicBezTo>
                    <a:pt x="10258" y="11782"/>
                    <a:pt x="9818" y="11342"/>
                    <a:pt x="9818" y="10800"/>
                  </a:cubicBezTo>
                  <a:cubicBezTo>
                    <a:pt x="9818" y="10258"/>
                    <a:pt x="10258" y="9818"/>
                    <a:pt x="10800" y="9818"/>
                  </a:cubicBezTo>
                  <a:cubicBezTo>
                    <a:pt x="11342" y="9818"/>
                    <a:pt x="11782" y="10258"/>
                    <a:pt x="11782" y="10800"/>
                  </a:cubicBezTo>
                  <a:cubicBezTo>
                    <a:pt x="11782" y="11342"/>
                    <a:pt x="11342" y="11782"/>
                    <a:pt x="10800" y="11782"/>
                  </a:cubicBezTo>
                  <a:moveTo>
                    <a:pt x="14236" y="10309"/>
                  </a:moveTo>
                  <a:lnTo>
                    <a:pt x="12694" y="10309"/>
                  </a:lnTo>
                  <a:cubicBezTo>
                    <a:pt x="12516" y="9622"/>
                    <a:pt x="11979" y="9084"/>
                    <a:pt x="11291" y="8906"/>
                  </a:cubicBezTo>
                  <a:lnTo>
                    <a:pt x="11291" y="5400"/>
                  </a:lnTo>
                  <a:cubicBezTo>
                    <a:pt x="11291" y="5129"/>
                    <a:pt x="11071" y="4909"/>
                    <a:pt x="10800" y="4909"/>
                  </a:cubicBezTo>
                  <a:cubicBezTo>
                    <a:pt x="10529" y="4909"/>
                    <a:pt x="10309" y="5129"/>
                    <a:pt x="10309" y="5400"/>
                  </a:cubicBezTo>
                  <a:lnTo>
                    <a:pt x="10309" y="8906"/>
                  </a:lnTo>
                  <a:cubicBezTo>
                    <a:pt x="9464" y="9125"/>
                    <a:pt x="8836" y="9886"/>
                    <a:pt x="8836" y="10800"/>
                  </a:cubicBezTo>
                  <a:cubicBezTo>
                    <a:pt x="8836" y="11885"/>
                    <a:pt x="9716" y="12764"/>
                    <a:pt x="10800" y="12764"/>
                  </a:cubicBezTo>
                  <a:cubicBezTo>
                    <a:pt x="11714" y="12764"/>
                    <a:pt x="12476" y="12137"/>
                    <a:pt x="12694" y="11291"/>
                  </a:cubicBezTo>
                  <a:lnTo>
                    <a:pt x="14236" y="11291"/>
                  </a:lnTo>
                  <a:cubicBezTo>
                    <a:pt x="14507" y="11291"/>
                    <a:pt x="14727" y="11072"/>
                    <a:pt x="14727" y="10800"/>
                  </a:cubicBezTo>
                  <a:cubicBezTo>
                    <a:pt x="14727" y="10529"/>
                    <a:pt x="14507" y="10309"/>
                    <a:pt x="14236" y="10309"/>
                  </a:cubicBezTo>
                  <a:moveTo>
                    <a:pt x="10800" y="20618"/>
                  </a:moveTo>
                  <a:cubicBezTo>
                    <a:pt x="5377" y="20618"/>
                    <a:pt x="982" y="16223"/>
                    <a:pt x="982" y="10800"/>
                  </a:cubicBezTo>
                  <a:cubicBezTo>
                    <a:pt x="982" y="5377"/>
                    <a:pt x="5377" y="982"/>
                    <a:pt x="10800" y="982"/>
                  </a:cubicBezTo>
                  <a:cubicBezTo>
                    <a:pt x="16223" y="982"/>
                    <a:pt x="20618" y="5377"/>
                    <a:pt x="20618" y="10800"/>
                  </a:cubicBezTo>
                  <a:cubicBezTo>
                    <a:pt x="20618" y="16223"/>
                    <a:pt x="16223" y="20618"/>
                    <a:pt x="10800" y="20618"/>
                  </a:cubicBezTo>
                  <a:moveTo>
                    <a:pt x="10800" y="0"/>
                  </a:moveTo>
                  <a:cubicBezTo>
                    <a:pt x="4836" y="0"/>
                    <a:pt x="0" y="4836"/>
                    <a:pt x="0" y="10800"/>
                  </a:cubicBezTo>
                  <a:cubicBezTo>
                    <a:pt x="0" y="16765"/>
                    <a:pt x="4836" y="21600"/>
                    <a:pt x="10800" y="21600"/>
                  </a:cubicBezTo>
                  <a:cubicBezTo>
                    <a:pt x="16764" y="21600"/>
                    <a:pt x="21600" y="16765"/>
                    <a:pt x="21600" y="10800"/>
                  </a:cubicBezTo>
                  <a:cubicBezTo>
                    <a:pt x="21600" y="4836"/>
                    <a:pt x="16764" y="0"/>
                    <a:pt x="10800" y="0"/>
                  </a:cubicBezTo>
                  <a:moveTo>
                    <a:pt x="10800" y="18655"/>
                  </a:moveTo>
                  <a:cubicBezTo>
                    <a:pt x="6462" y="18655"/>
                    <a:pt x="2945" y="15138"/>
                    <a:pt x="2945" y="10800"/>
                  </a:cubicBezTo>
                  <a:cubicBezTo>
                    <a:pt x="2945" y="6462"/>
                    <a:pt x="6462" y="2945"/>
                    <a:pt x="10800" y="2945"/>
                  </a:cubicBezTo>
                  <a:cubicBezTo>
                    <a:pt x="15138" y="2945"/>
                    <a:pt x="18655" y="6462"/>
                    <a:pt x="18655" y="10800"/>
                  </a:cubicBezTo>
                  <a:cubicBezTo>
                    <a:pt x="18655" y="15138"/>
                    <a:pt x="15138" y="18655"/>
                    <a:pt x="10800" y="18655"/>
                  </a:cubicBezTo>
                  <a:moveTo>
                    <a:pt x="10800" y="1964"/>
                  </a:moveTo>
                  <a:cubicBezTo>
                    <a:pt x="5920" y="1964"/>
                    <a:pt x="1964" y="5920"/>
                    <a:pt x="1964" y="10800"/>
                  </a:cubicBezTo>
                  <a:cubicBezTo>
                    <a:pt x="1964" y="15680"/>
                    <a:pt x="5920" y="19636"/>
                    <a:pt x="10800" y="19636"/>
                  </a:cubicBezTo>
                  <a:cubicBezTo>
                    <a:pt x="15680" y="19636"/>
                    <a:pt x="19636" y="15680"/>
                    <a:pt x="19636" y="10800"/>
                  </a:cubicBezTo>
                  <a:cubicBezTo>
                    <a:pt x="19636" y="5920"/>
                    <a:pt x="15680" y="1964"/>
                    <a:pt x="10800" y="1964"/>
                  </a:cubicBezTo>
                </a:path>
              </a:pathLst>
            </a:custGeom>
            <a:solidFill>
              <a:schemeClr val="bg1"/>
            </a:solidFill>
            <a:ln w="12700">
              <a:miter lim="400000"/>
            </a:ln>
          </p:spPr>
          <p:txBody>
            <a:bodyPr lIns="38100" tIns="38100" rIns="38100" bIns="38100" anchor="ctr"/>
            <a:lstStyle/>
            <a:p>
              <a:pPr defTabSz="60958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800" dirty="0">
                <a:solidFill>
                  <a:srgbClr val="FFFFFF"/>
                </a:solidFill>
                <a:effectLst>
                  <a:outerShdw blurRad="38100" dist="12700" dir="5400000" rotWithShape="0">
                    <a:srgbClr val="000000">
                      <a:alpha val="50000"/>
                    </a:srgbClr>
                  </a:outerShdw>
                </a:effectLst>
                <a:cs typeface="+mn-ea"/>
                <a:sym typeface="+mn-lt"/>
              </a:endParaRPr>
            </a:p>
          </p:txBody>
        </p:sp>
      </p:grpSp>
      <p:grpSp>
        <p:nvGrpSpPr>
          <p:cNvPr id="31" name="组合 30">
            <a:extLst>
              <a:ext uri="{FF2B5EF4-FFF2-40B4-BE49-F238E27FC236}">
                <a16:creationId xmlns:a16="http://schemas.microsoft.com/office/drawing/2014/main" id="{018AC756-4483-473E-B8D6-137D87478F44}"/>
              </a:ext>
            </a:extLst>
          </p:cNvPr>
          <p:cNvGrpSpPr/>
          <p:nvPr/>
        </p:nvGrpSpPr>
        <p:grpSpPr>
          <a:xfrm>
            <a:off x="1297246" y="3769297"/>
            <a:ext cx="534343" cy="534343"/>
            <a:chOff x="4041690" y="2457450"/>
            <a:chExt cx="1276350" cy="1276350"/>
          </a:xfrm>
        </p:grpSpPr>
        <p:sp>
          <p:nvSpPr>
            <p:cNvPr id="32" name="椭圆 31">
              <a:extLst>
                <a:ext uri="{FF2B5EF4-FFF2-40B4-BE49-F238E27FC236}">
                  <a16:creationId xmlns:a16="http://schemas.microsoft.com/office/drawing/2014/main" id="{ACC24583-E748-4D05-A3A5-3EEEDADACB4F}"/>
                </a:ext>
              </a:extLst>
            </p:cNvPr>
            <p:cNvSpPr/>
            <p:nvPr/>
          </p:nvSpPr>
          <p:spPr>
            <a:xfrm>
              <a:off x="4041690" y="2457450"/>
              <a:ext cx="1276350" cy="1276350"/>
            </a:xfrm>
            <a:prstGeom prst="ellipse">
              <a:avLst/>
            </a:prstGeom>
            <a:solidFill>
              <a:srgbClr val="00A4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zh-CN" altLang="en-US" sz="1600" dirty="0">
                <a:solidFill>
                  <a:prstClr val="white"/>
                </a:solidFill>
                <a:cs typeface="+mn-ea"/>
                <a:sym typeface="+mn-lt"/>
              </a:endParaRPr>
            </a:p>
          </p:txBody>
        </p:sp>
        <p:sp>
          <p:nvSpPr>
            <p:cNvPr id="33" name="Shape 2530">
              <a:extLst>
                <a:ext uri="{FF2B5EF4-FFF2-40B4-BE49-F238E27FC236}">
                  <a16:creationId xmlns:a16="http://schemas.microsoft.com/office/drawing/2014/main" id="{F4338143-6D3B-44C2-A01D-FDD201A4E1FE}"/>
                </a:ext>
              </a:extLst>
            </p:cNvPr>
            <p:cNvSpPr/>
            <p:nvPr/>
          </p:nvSpPr>
          <p:spPr>
            <a:xfrm>
              <a:off x="4467225" y="2845720"/>
              <a:ext cx="420864" cy="514406"/>
            </a:xfrm>
            <a:custGeom>
              <a:avLst/>
              <a:gdLst/>
              <a:ahLst/>
              <a:cxnLst>
                <a:cxn ang="0">
                  <a:pos x="wd2" y="hd2"/>
                </a:cxn>
                <a:cxn ang="5400000">
                  <a:pos x="wd2" y="hd2"/>
                </a:cxn>
                <a:cxn ang="10800000">
                  <a:pos x="wd2" y="hd2"/>
                </a:cxn>
                <a:cxn ang="16200000">
                  <a:pos x="wd2" y="hd2"/>
                </a:cxn>
              </a:cxnLst>
              <a:rect l="0" t="0" r="r" b="b"/>
              <a:pathLst>
                <a:path w="21600" h="21600" extrusionOk="0">
                  <a:moveTo>
                    <a:pt x="20400" y="19636"/>
                  </a:moveTo>
                  <a:cubicBezTo>
                    <a:pt x="20400" y="20178"/>
                    <a:pt x="19862" y="20617"/>
                    <a:pt x="19200" y="20617"/>
                  </a:cubicBezTo>
                  <a:lnTo>
                    <a:pt x="6000" y="20617"/>
                  </a:lnTo>
                  <a:lnTo>
                    <a:pt x="6000" y="982"/>
                  </a:lnTo>
                  <a:lnTo>
                    <a:pt x="13200" y="982"/>
                  </a:lnTo>
                  <a:lnTo>
                    <a:pt x="13200" y="6872"/>
                  </a:lnTo>
                  <a:lnTo>
                    <a:pt x="15600" y="4909"/>
                  </a:lnTo>
                  <a:lnTo>
                    <a:pt x="18000" y="6872"/>
                  </a:lnTo>
                  <a:lnTo>
                    <a:pt x="18000" y="982"/>
                  </a:lnTo>
                  <a:lnTo>
                    <a:pt x="19200" y="982"/>
                  </a:lnTo>
                  <a:cubicBezTo>
                    <a:pt x="19862" y="982"/>
                    <a:pt x="20400" y="1422"/>
                    <a:pt x="20400" y="1964"/>
                  </a:cubicBezTo>
                  <a:cubicBezTo>
                    <a:pt x="20400" y="1964"/>
                    <a:pt x="20400" y="19636"/>
                    <a:pt x="20400" y="19636"/>
                  </a:cubicBezTo>
                  <a:close/>
                  <a:moveTo>
                    <a:pt x="4800" y="20617"/>
                  </a:moveTo>
                  <a:lnTo>
                    <a:pt x="2400" y="20617"/>
                  </a:lnTo>
                  <a:cubicBezTo>
                    <a:pt x="1738" y="20617"/>
                    <a:pt x="1200" y="20178"/>
                    <a:pt x="1200" y="19636"/>
                  </a:cubicBezTo>
                  <a:lnTo>
                    <a:pt x="1200" y="1964"/>
                  </a:lnTo>
                  <a:cubicBezTo>
                    <a:pt x="1200" y="1422"/>
                    <a:pt x="1738" y="982"/>
                    <a:pt x="2400" y="982"/>
                  </a:cubicBezTo>
                  <a:lnTo>
                    <a:pt x="4800" y="982"/>
                  </a:lnTo>
                  <a:cubicBezTo>
                    <a:pt x="4800" y="982"/>
                    <a:pt x="4800" y="20617"/>
                    <a:pt x="4800" y="20617"/>
                  </a:cubicBezTo>
                  <a:close/>
                  <a:moveTo>
                    <a:pt x="14400" y="982"/>
                  </a:moveTo>
                  <a:lnTo>
                    <a:pt x="16800" y="982"/>
                  </a:lnTo>
                  <a:lnTo>
                    <a:pt x="16800" y="4418"/>
                  </a:lnTo>
                  <a:lnTo>
                    <a:pt x="15600" y="3436"/>
                  </a:lnTo>
                  <a:lnTo>
                    <a:pt x="14400" y="4418"/>
                  </a:lnTo>
                  <a:cubicBezTo>
                    <a:pt x="14400" y="4418"/>
                    <a:pt x="14400" y="982"/>
                    <a:pt x="14400" y="982"/>
                  </a:cubicBezTo>
                  <a:close/>
                  <a:moveTo>
                    <a:pt x="19200" y="0"/>
                  </a:moveTo>
                  <a:lnTo>
                    <a:pt x="2400" y="0"/>
                  </a:lnTo>
                  <a:cubicBezTo>
                    <a:pt x="1075" y="0"/>
                    <a:pt x="0" y="879"/>
                    <a:pt x="0" y="1964"/>
                  </a:cubicBezTo>
                  <a:lnTo>
                    <a:pt x="0" y="19636"/>
                  </a:lnTo>
                  <a:cubicBezTo>
                    <a:pt x="0" y="20720"/>
                    <a:pt x="1075" y="21600"/>
                    <a:pt x="2400" y="21600"/>
                  </a:cubicBezTo>
                  <a:lnTo>
                    <a:pt x="19200" y="21600"/>
                  </a:lnTo>
                  <a:cubicBezTo>
                    <a:pt x="20525" y="21600"/>
                    <a:pt x="21600" y="20720"/>
                    <a:pt x="21600" y="19636"/>
                  </a:cubicBezTo>
                  <a:lnTo>
                    <a:pt x="21600" y="1964"/>
                  </a:lnTo>
                  <a:cubicBezTo>
                    <a:pt x="21600" y="879"/>
                    <a:pt x="20525" y="0"/>
                    <a:pt x="19200" y="0"/>
                  </a:cubicBezTo>
                </a:path>
              </a:pathLst>
            </a:custGeom>
            <a:solidFill>
              <a:schemeClr val="bg1"/>
            </a:solidFill>
            <a:ln w="12700">
              <a:miter lim="400000"/>
            </a:ln>
          </p:spPr>
          <p:txBody>
            <a:bodyPr lIns="38100" tIns="38100" rIns="38100" bIns="38100" anchor="ctr"/>
            <a:lstStyle/>
            <a:p>
              <a:pPr defTabSz="60958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800" dirty="0">
                <a:solidFill>
                  <a:srgbClr val="FFFFFF"/>
                </a:solidFill>
                <a:effectLst>
                  <a:outerShdw blurRad="38100" dist="12700" dir="5400000" rotWithShape="0">
                    <a:srgbClr val="000000">
                      <a:alpha val="50000"/>
                    </a:srgbClr>
                  </a:outerShdw>
                </a:effectLst>
                <a:cs typeface="+mn-ea"/>
                <a:sym typeface="+mn-lt"/>
              </a:endParaRPr>
            </a:p>
          </p:txBody>
        </p:sp>
      </p:grpSp>
      <p:grpSp>
        <p:nvGrpSpPr>
          <p:cNvPr id="34" name="组合 33">
            <a:extLst>
              <a:ext uri="{FF2B5EF4-FFF2-40B4-BE49-F238E27FC236}">
                <a16:creationId xmlns:a16="http://schemas.microsoft.com/office/drawing/2014/main" id="{9A515E25-C74E-479C-B918-EB95C0993145}"/>
              </a:ext>
            </a:extLst>
          </p:cNvPr>
          <p:cNvGrpSpPr/>
          <p:nvPr/>
        </p:nvGrpSpPr>
        <p:grpSpPr>
          <a:xfrm>
            <a:off x="1296035" y="4677066"/>
            <a:ext cx="534343" cy="534343"/>
            <a:chOff x="6893012" y="2468485"/>
            <a:chExt cx="1276350" cy="1276350"/>
          </a:xfrm>
        </p:grpSpPr>
        <p:sp>
          <p:nvSpPr>
            <p:cNvPr id="35" name="椭圆 34">
              <a:extLst>
                <a:ext uri="{FF2B5EF4-FFF2-40B4-BE49-F238E27FC236}">
                  <a16:creationId xmlns:a16="http://schemas.microsoft.com/office/drawing/2014/main" id="{91623D35-9936-429B-A35D-F8335A3259CE}"/>
                </a:ext>
              </a:extLst>
            </p:cNvPr>
            <p:cNvSpPr/>
            <p:nvPr/>
          </p:nvSpPr>
          <p:spPr>
            <a:xfrm>
              <a:off x="6893012" y="2468485"/>
              <a:ext cx="1276350" cy="1276350"/>
            </a:xfrm>
            <a:prstGeom prst="ellipse">
              <a:avLst/>
            </a:prstGeom>
            <a:solidFill>
              <a:srgbClr val="00A4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zh-CN" altLang="en-US" sz="1600" dirty="0">
                <a:solidFill>
                  <a:prstClr val="white"/>
                </a:solidFill>
                <a:cs typeface="+mn-ea"/>
                <a:sym typeface="+mn-lt"/>
              </a:endParaRPr>
            </a:p>
          </p:txBody>
        </p:sp>
        <p:sp>
          <p:nvSpPr>
            <p:cNvPr id="36" name="Shape 2553">
              <a:extLst>
                <a:ext uri="{FF2B5EF4-FFF2-40B4-BE49-F238E27FC236}">
                  <a16:creationId xmlns:a16="http://schemas.microsoft.com/office/drawing/2014/main" id="{5243D21A-E356-4123-A802-5D69BA855217}"/>
                </a:ext>
              </a:extLst>
            </p:cNvPr>
            <p:cNvSpPr/>
            <p:nvPr/>
          </p:nvSpPr>
          <p:spPr>
            <a:xfrm>
              <a:off x="7260329" y="2834431"/>
              <a:ext cx="562208" cy="511098"/>
            </a:xfrm>
            <a:custGeom>
              <a:avLst/>
              <a:gdLst/>
              <a:ahLst/>
              <a:cxnLst>
                <a:cxn ang="0">
                  <a:pos x="wd2" y="hd2"/>
                </a:cxn>
                <a:cxn ang="5400000">
                  <a:pos x="wd2" y="hd2"/>
                </a:cxn>
                <a:cxn ang="10800000">
                  <a:pos x="wd2" y="hd2"/>
                </a:cxn>
                <a:cxn ang="16200000">
                  <a:pos x="wd2" y="hd2"/>
                </a:cxn>
              </a:cxnLst>
              <a:rect l="0" t="0" r="r" b="b"/>
              <a:pathLst>
                <a:path w="21600" h="21600" extrusionOk="0">
                  <a:moveTo>
                    <a:pt x="15709" y="8100"/>
                  </a:moveTo>
                  <a:cubicBezTo>
                    <a:pt x="14896" y="8100"/>
                    <a:pt x="14236" y="8826"/>
                    <a:pt x="14236" y="9720"/>
                  </a:cubicBezTo>
                  <a:cubicBezTo>
                    <a:pt x="14236" y="10615"/>
                    <a:pt x="14896" y="11340"/>
                    <a:pt x="15709" y="11340"/>
                  </a:cubicBezTo>
                  <a:cubicBezTo>
                    <a:pt x="16522" y="11340"/>
                    <a:pt x="17182" y="10615"/>
                    <a:pt x="17182" y="9720"/>
                  </a:cubicBezTo>
                  <a:cubicBezTo>
                    <a:pt x="17182" y="8826"/>
                    <a:pt x="16522" y="8100"/>
                    <a:pt x="15709" y="8100"/>
                  </a:cubicBezTo>
                  <a:moveTo>
                    <a:pt x="10800" y="18360"/>
                  </a:moveTo>
                  <a:cubicBezTo>
                    <a:pt x="9864" y="18360"/>
                    <a:pt x="8922" y="18237"/>
                    <a:pt x="7998" y="17995"/>
                  </a:cubicBezTo>
                  <a:cubicBezTo>
                    <a:pt x="7923" y="17975"/>
                    <a:pt x="7846" y="17965"/>
                    <a:pt x="7770" y="17965"/>
                  </a:cubicBezTo>
                  <a:cubicBezTo>
                    <a:pt x="7646" y="17965"/>
                    <a:pt x="7522" y="17991"/>
                    <a:pt x="7406" y="18043"/>
                  </a:cubicBezTo>
                  <a:lnTo>
                    <a:pt x="3352" y="19826"/>
                  </a:lnTo>
                  <a:lnTo>
                    <a:pt x="4013" y="16735"/>
                  </a:lnTo>
                  <a:cubicBezTo>
                    <a:pt x="4098" y="16339"/>
                    <a:pt x="3972" y="15924"/>
                    <a:pt x="3689" y="15662"/>
                  </a:cubicBezTo>
                  <a:cubicBezTo>
                    <a:pt x="1944" y="14045"/>
                    <a:pt x="982" y="11934"/>
                    <a:pt x="982" y="9720"/>
                  </a:cubicBezTo>
                  <a:cubicBezTo>
                    <a:pt x="982" y="4956"/>
                    <a:pt x="5387" y="1080"/>
                    <a:pt x="10800" y="1080"/>
                  </a:cubicBezTo>
                  <a:cubicBezTo>
                    <a:pt x="16214" y="1080"/>
                    <a:pt x="20618" y="4956"/>
                    <a:pt x="20618" y="9720"/>
                  </a:cubicBezTo>
                  <a:cubicBezTo>
                    <a:pt x="20618" y="14484"/>
                    <a:pt x="16214" y="18360"/>
                    <a:pt x="10800" y="18360"/>
                  </a:cubicBezTo>
                  <a:moveTo>
                    <a:pt x="10800" y="0"/>
                  </a:moveTo>
                  <a:cubicBezTo>
                    <a:pt x="4835" y="0"/>
                    <a:pt x="0" y="4352"/>
                    <a:pt x="0" y="9720"/>
                  </a:cubicBezTo>
                  <a:cubicBezTo>
                    <a:pt x="0" y="12353"/>
                    <a:pt x="1168" y="14738"/>
                    <a:pt x="3057" y="16488"/>
                  </a:cubicBezTo>
                  <a:lnTo>
                    <a:pt x="1964" y="21600"/>
                  </a:lnTo>
                  <a:lnTo>
                    <a:pt x="7770" y="19046"/>
                  </a:lnTo>
                  <a:cubicBezTo>
                    <a:pt x="8732" y="19298"/>
                    <a:pt x="9747" y="19440"/>
                    <a:pt x="10800" y="19440"/>
                  </a:cubicBezTo>
                  <a:cubicBezTo>
                    <a:pt x="16765" y="19440"/>
                    <a:pt x="21600" y="15089"/>
                    <a:pt x="21600" y="9720"/>
                  </a:cubicBezTo>
                  <a:cubicBezTo>
                    <a:pt x="21600" y="4352"/>
                    <a:pt x="16765" y="0"/>
                    <a:pt x="10800" y="0"/>
                  </a:cubicBezTo>
                  <a:moveTo>
                    <a:pt x="10800" y="8100"/>
                  </a:moveTo>
                  <a:cubicBezTo>
                    <a:pt x="9987" y="8100"/>
                    <a:pt x="9327" y="8826"/>
                    <a:pt x="9327" y="9720"/>
                  </a:cubicBezTo>
                  <a:cubicBezTo>
                    <a:pt x="9327" y="10615"/>
                    <a:pt x="9987" y="11340"/>
                    <a:pt x="10800" y="11340"/>
                  </a:cubicBezTo>
                  <a:cubicBezTo>
                    <a:pt x="11613" y="11340"/>
                    <a:pt x="12273" y="10615"/>
                    <a:pt x="12273" y="9720"/>
                  </a:cubicBezTo>
                  <a:cubicBezTo>
                    <a:pt x="12273" y="8826"/>
                    <a:pt x="11613" y="8100"/>
                    <a:pt x="10800" y="8100"/>
                  </a:cubicBezTo>
                  <a:moveTo>
                    <a:pt x="5891" y="8100"/>
                  </a:moveTo>
                  <a:cubicBezTo>
                    <a:pt x="5078" y="8100"/>
                    <a:pt x="4418" y="8826"/>
                    <a:pt x="4418" y="9720"/>
                  </a:cubicBezTo>
                  <a:cubicBezTo>
                    <a:pt x="4418" y="10615"/>
                    <a:pt x="5078" y="11340"/>
                    <a:pt x="5891" y="11340"/>
                  </a:cubicBezTo>
                  <a:cubicBezTo>
                    <a:pt x="6704" y="11340"/>
                    <a:pt x="7364" y="10615"/>
                    <a:pt x="7364" y="9720"/>
                  </a:cubicBezTo>
                  <a:cubicBezTo>
                    <a:pt x="7364" y="8826"/>
                    <a:pt x="6704" y="8100"/>
                    <a:pt x="5891" y="8100"/>
                  </a:cubicBezTo>
                </a:path>
              </a:pathLst>
            </a:custGeom>
            <a:solidFill>
              <a:schemeClr val="bg1"/>
            </a:solidFill>
            <a:ln w="12700">
              <a:miter lim="400000"/>
            </a:ln>
          </p:spPr>
          <p:txBody>
            <a:bodyPr lIns="38100" tIns="38100" rIns="38100" bIns="38100" anchor="ctr"/>
            <a:lstStyle/>
            <a:p>
              <a:pPr defTabSz="60958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800" dirty="0">
                <a:solidFill>
                  <a:srgbClr val="FFFFFF"/>
                </a:solidFill>
                <a:effectLst>
                  <a:outerShdw blurRad="38100" dist="12700" dir="5400000" rotWithShape="0">
                    <a:srgbClr val="000000">
                      <a:alpha val="50000"/>
                    </a:srgbClr>
                  </a:outerShdw>
                </a:effectLst>
                <a:cs typeface="+mn-ea"/>
                <a:sym typeface="+mn-lt"/>
              </a:endParaRPr>
            </a:p>
          </p:txBody>
        </p:sp>
      </p:grpSp>
      <p:grpSp>
        <p:nvGrpSpPr>
          <p:cNvPr id="37" name="组合 36">
            <a:extLst>
              <a:ext uri="{FF2B5EF4-FFF2-40B4-BE49-F238E27FC236}">
                <a16:creationId xmlns:a16="http://schemas.microsoft.com/office/drawing/2014/main" id="{5547A981-4DAD-48A6-8826-8B1F5B55A40A}"/>
              </a:ext>
            </a:extLst>
          </p:cNvPr>
          <p:cNvGrpSpPr/>
          <p:nvPr/>
        </p:nvGrpSpPr>
        <p:grpSpPr>
          <a:xfrm>
            <a:off x="1301652" y="5575596"/>
            <a:ext cx="534343" cy="534343"/>
            <a:chOff x="9753600" y="2457450"/>
            <a:chExt cx="1276350" cy="1276350"/>
          </a:xfrm>
        </p:grpSpPr>
        <p:sp>
          <p:nvSpPr>
            <p:cNvPr id="38" name="椭圆 37">
              <a:extLst>
                <a:ext uri="{FF2B5EF4-FFF2-40B4-BE49-F238E27FC236}">
                  <a16:creationId xmlns:a16="http://schemas.microsoft.com/office/drawing/2014/main" id="{F5F546BE-FC29-4D11-A788-5E1CDEE329ED}"/>
                </a:ext>
              </a:extLst>
            </p:cNvPr>
            <p:cNvSpPr/>
            <p:nvPr/>
          </p:nvSpPr>
          <p:spPr>
            <a:xfrm>
              <a:off x="9753600" y="2457450"/>
              <a:ext cx="1276350" cy="1276350"/>
            </a:xfrm>
            <a:prstGeom prst="ellipse">
              <a:avLst/>
            </a:prstGeom>
            <a:solidFill>
              <a:srgbClr val="00A4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zh-CN" altLang="en-US" sz="1600" dirty="0">
                <a:solidFill>
                  <a:prstClr val="white"/>
                </a:solidFill>
                <a:cs typeface="+mn-ea"/>
                <a:sym typeface="+mn-lt"/>
              </a:endParaRPr>
            </a:p>
          </p:txBody>
        </p:sp>
        <p:sp>
          <p:nvSpPr>
            <p:cNvPr id="39" name="Shape 2617">
              <a:extLst>
                <a:ext uri="{FF2B5EF4-FFF2-40B4-BE49-F238E27FC236}">
                  <a16:creationId xmlns:a16="http://schemas.microsoft.com/office/drawing/2014/main" id="{94B09532-D070-4F5C-85FA-FF7AD5998713}"/>
                </a:ext>
              </a:extLst>
            </p:cNvPr>
            <p:cNvSpPr/>
            <p:nvPr/>
          </p:nvSpPr>
          <p:spPr>
            <a:xfrm>
              <a:off x="10130372" y="2863424"/>
              <a:ext cx="548912" cy="449159"/>
            </a:xfrm>
            <a:custGeom>
              <a:avLst/>
              <a:gdLst/>
              <a:ahLst/>
              <a:cxnLst>
                <a:cxn ang="0">
                  <a:pos x="wd2" y="hd2"/>
                </a:cxn>
                <a:cxn ang="5400000">
                  <a:pos x="wd2" y="hd2"/>
                </a:cxn>
                <a:cxn ang="10800000">
                  <a:pos x="wd2" y="hd2"/>
                </a:cxn>
                <a:cxn ang="16200000">
                  <a:pos x="wd2" y="hd2"/>
                </a:cxn>
              </a:cxnLst>
              <a:rect l="0" t="0" r="r" b="b"/>
              <a:pathLst>
                <a:path w="21600" h="21600" extrusionOk="0">
                  <a:moveTo>
                    <a:pt x="4457" y="20400"/>
                  </a:moveTo>
                  <a:cubicBezTo>
                    <a:pt x="4686" y="18711"/>
                    <a:pt x="5897" y="18036"/>
                    <a:pt x="7134" y="17493"/>
                  </a:cubicBezTo>
                  <a:lnTo>
                    <a:pt x="7173" y="17477"/>
                  </a:lnTo>
                  <a:cubicBezTo>
                    <a:pt x="8055" y="17190"/>
                    <a:pt x="9626" y="16039"/>
                    <a:pt x="9626" y="13569"/>
                  </a:cubicBezTo>
                  <a:cubicBezTo>
                    <a:pt x="9626" y="11474"/>
                    <a:pt x="8932" y="10452"/>
                    <a:pt x="8558" y="9902"/>
                  </a:cubicBezTo>
                  <a:cubicBezTo>
                    <a:pt x="8484" y="9791"/>
                    <a:pt x="8394" y="9649"/>
                    <a:pt x="8414" y="9680"/>
                  </a:cubicBezTo>
                  <a:cubicBezTo>
                    <a:pt x="8384" y="9599"/>
                    <a:pt x="8237" y="9129"/>
                    <a:pt x="8449" y="8035"/>
                  </a:cubicBezTo>
                  <a:cubicBezTo>
                    <a:pt x="8549" y="7522"/>
                    <a:pt x="8380" y="7241"/>
                    <a:pt x="8380" y="7241"/>
                  </a:cubicBezTo>
                  <a:cubicBezTo>
                    <a:pt x="8112" y="6505"/>
                    <a:pt x="7614" y="5133"/>
                    <a:pt x="7988" y="4025"/>
                  </a:cubicBezTo>
                  <a:cubicBezTo>
                    <a:pt x="8490" y="2492"/>
                    <a:pt x="8935" y="2190"/>
                    <a:pt x="9741" y="1747"/>
                  </a:cubicBezTo>
                  <a:cubicBezTo>
                    <a:pt x="9788" y="1721"/>
                    <a:pt x="9834" y="1691"/>
                    <a:pt x="9877" y="1657"/>
                  </a:cubicBezTo>
                  <a:cubicBezTo>
                    <a:pt x="10029" y="1535"/>
                    <a:pt x="10674" y="1200"/>
                    <a:pt x="11403" y="1200"/>
                  </a:cubicBezTo>
                  <a:cubicBezTo>
                    <a:pt x="11768" y="1200"/>
                    <a:pt x="12075" y="1285"/>
                    <a:pt x="12318" y="1454"/>
                  </a:cubicBezTo>
                  <a:cubicBezTo>
                    <a:pt x="12610" y="1655"/>
                    <a:pt x="12890" y="2039"/>
                    <a:pt x="13313" y="3271"/>
                  </a:cubicBezTo>
                  <a:cubicBezTo>
                    <a:pt x="14101" y="5469"/>
                    <a:pt x="13602" y="6698"/>
                    <a:pt x="13350" y="7124"/>
                  </a:cubicBezTo>
                  <a:cubicBezTo>
                    <a:pt x="13183" y="7407"/>
                    <a:pt x="13126" y="7764"/>
                    <a:pt x="13191" y="8102"/>
                  </a:cubicBezTo>
                  <a:cubicBezTo>
                    <a:pt x="13386" y="9109"/>
                    <a:pt x="13260" y="9534"/>
                    <a:pt x="13227" y="9619"/>
                  </a:cubicBezTo>
                  <a:cubicBezTo>
                    <a:pt x="13219" y="9631"/>
                    <a:pt x="13101" y="9814"/>
                    <a:pt x="13041" y="9902"/>
                  </a:cubicBezTo>
                  <a:cubicBezTo>
                    <a:pt x="12668" y="10452"/>
                    <a:pt x="11973" y="11474"/>
                    <a:pt x="11973" y="13569"/>
                  </a:cubicBezTo>
                  <a:cubicBezTo>
                    <a:pt x="11973" y="16039"/>
                    <a:pt x="13545" y="17190"/>
                    <a:pt x="14427" y="17477"/>
                  </a:cubicBezTo>
                  <a:lnTo>
                    <a:pt x="14466" y="17493"/>
                  </a:lnTo>
                  <a:cubicBezTo>
                    <a:pt x="15703" y="18036"/>
                    <a:pt x="16914" y="18711"/>
                    <a:pt x="17143" y="20400"/>
                  </a:cubicBezTo>
                  <a:cubicBezTo>
                    <a:pt x="17143" y="20400"/>
                    <a:pt x="4457" y="20400"/>
                    <a:pt x="4457" y="20400"/>
                  </a:cubicBezTo>
                  <a:close/>
                  <a:moveTo>
                    <a:pt x="14715" y="16328"/>
                  </a:moveTo>
                  <a:cubicBezTo>
                    <a:pt x="14715" y="16328"/>
                    <a:pt x="12955" y="15815"/>
                    <a:pt x="12955" y="13569"/>
                  </a:cubicBezTo>
                  <a:cubicBezTo>
                    <a:pt x="12955" y="11596"/>
                    <a:pt x="13678" y="10901"/>
                    <a:pt x="13957" y="10421"/>
                  </a:cubicBezTo>
                  <a:cubicBezTo>
                    <a:pt x="13957" y="10421"/>
                    <a:pt x="14531" y="9807"/>
                    <a:pt x="14146" y="7826"/>
                  </a:cubicBezTo>
                  <a:cubicBezTo>
                    <a:pt x="14787" y="6740"/>
                    <a:pt x="14995" y="4972"/>
                    <a:pt x="14211" y="2789"/>
                  </a:cubicBezTo>
                  <a:cubicBezTo>
                    <a:pt x="13774" y="1514"/>
                    <a:pt x="13389" y="815"/>
                    <a:pt x="12801" y="409"/>
                  </a:cubicBezTo>
                  <a:cubicBezTo>
                    <a:pt x="12370" y="110"/>
                    <a:pt x="11880" y="0"/>
                    <a:pt x="11403" y="0"/>
                  </a:cubicBezTo>
                  <a:cubicBezTo>
                    <a:pt x="10516" y="0"/>
                    <a:pt x="9675" y="384"/>
                    <a:pt x="9339" y="653"/>
                  </a:cubicBezTo>
                  <a:cubicBezTo>
                    <a:pt x="8357" y="1192"/>
                    <a:pt x="7697" y="1688"/>
                    <a:pt x="7077" y="3579"/>
                  </a:cubicBezTo>
                  <a:cubicBezTo>
                    <a:pt x="6540" y="5168"/>
                    <a:pt x="7179" y="6892"/>
                    <a:pt x="7494" y="7758"/>
                  </a:cubicBezTo>
                  <a:cubicBezTo>
                    <a:pt x="7110" y="9740"/>
                    <a:pt x="7642" y="10421"/>
                    <a:pt x="7642" y="10421"/>
                  </a:cubicBezTo>
                  <a:cubicBezTo>
                    <a:pt x="7922" y="10901"/>
                    <a:pt x="8644" y="11596"/>
                    <a:pt x="8644" y="13569"/>
                  </a:cubicBezTo>
                  <a:cubicBezTo>
                    <a:pt x="8644" y="15815"/>
                    <a:pt x="6885" y="16328"/>
                    <a:pt x="6885" y="16328"/>
                  </a:cubicBezTo>
                  <a:cubicBezTo>
                    <a:pt x="5768" y="16819"/>
                    <a:pt x="3436" y="17760"/>
                    <a:pt x="3436" y="21000"/>
                  </a:cubicBezTo>
                  <a:cubicBezTo>
                    <a:pt x="3436" y="21000"/>
                    <a:pt x="3436" y="21600"/>
                    <a:pt x="3927" y="21600"/>
                  </a:cubicBezTo>
                  <a:lnTo>
                    <a:pt x="17673" y="21600"/>
                  </a:lnTo>
                  <a:cubicBezTo>
                    <a:pt x="18164" y="21600"/>
                    <a:pt x="18164" y="21000"/>
                    <a:pt x="18164" y="21000"/>
                  </a:cubicBezTo>
                  <a:cubicBezTo>
                    <a:pt x="18164" y="17760"/>
                    <a:pt x="15832" y="16819"/>
                    <a:pt x="14715" y="16328"/>
                  </a:cubicBezTo>
                  <a:moveTo>
                    <a:pt x="19516" y="15006"/>
                  </a:moveTo>
                  <a:cubicBezTo>
                    <a:pt x="19516" y="15006"/>
                    <a:pt x="18416" y="14701"/>
                    <a:pt x="18416" y="12954"/>
                  </a:cubicBezTo>
                  <a:cubicBezTo>
                    <a:pt x="18416" y="11419"/>
                    <a:pt x="18794" y="10879"/>
                    <a:pt x="19017" y="10506"/>
                  </a:cubicBezTo>
                  <a:cubicBezTo>
                    <a:pt x="19017" y="10506"/>
                    <a:pt x="19443" y="9975"/>
                    <a:pt x="19136" y="8435"/>
                  </a:cubicBezTo>
                  <a:cubicBezTo>
                    <a:pt x="19388" y="7760"/>
                    <a:pt x="19900" y="6419"/>
                    <a:pt x="19470" y="5184"/>
                  </a:cubicBezTo>
                  <a:cubicBezTo>
                    <a:pt x="18974" y="3714"/>
                    <a:pt x="18645" y="3327"/>
                    <a:pt x="17860" y="2908"/>
                  </a:cubicBezTo>
                  <a:cubicBezTo>
                    <a:pt x="17591" y="2699"/>
                    <a:pt x="16918" y="2400"/>
                    <a:pt x="16208" y="2400"/>
                  </a:cubicBezTo>
                  <a:cubicBezTo>
                    <a:pt x="15873" y="2400"/>
                    <a:pt x="15531" y="2473"/>
                    <a:pt x="15218" y="2647"/>
                  </a:cubicBezTo>
                  <a:cubicBezTo>
                    <a:pt x="15343" y="3035"/>
                    <a:pt x="15449" y="3420"/>
                    <a:pt x="15525" y="3799"/>
                  </a:cubicBezTo>
                  <a:cubicBezTo>
                    <a:pt x="15537" y="3790"/>
                    <a:pt x="15550" y="3779"/>
                    <a:pt x="15563" y="3770"/>
                  </a:cubicBezTo>
                  <a:cubicBezTo>
                    <a:pt x="15730" y="3657"/>
                    <a:pt x="15948" y="3600"/>
                    <a:pt x="16208" y="3600"/>
                  </a:cubicBezTo>
                  <a:cubicBezTo>
                    <a:pt x="16716" y="3600"/>
                    <a:pt x="17211" y="3825"/>
                    <a:pt x="17332" y="3919"/>
                  </a:cubicBezTo>
                  <a:cubicBezTo>
                    <a:pt x="17375" y="3953"/>
                    <a:pt x="17421" y="3983"/>
                    <a:pt x="17467" y="4008"/>
                  </a:cubicBezTo>
                  <a:cubicBezTo>
                    <a:pt x="17950" y="4265"/>
                    <a:pt x="18131" y="4362"/>
                    <a:pt x="18562" y="5641"/>
                  </a:cubicBezTo>
                  <a:cubicBezTo>
                    <a:pt x="18822" y="6387"/>
                    <a:pt x="18452" y="7378"/>
                    <a:pt x="18253" y="7911"/>
                  </a:cubicBezTo>
                  <a:cubicBezTo>
                    <a:pt x="18161" y="8156"/>
                    <a:pt x="18130" y="8457"/>
                    <a:pt x="18182" y="8718"/>
                  </a:cubicBezTo>
                  <a:cubicBezTo>
                    <a:pt x="18316" y="9392"/>
                    <a:pt x="18254" y="9706"/>
                    <a:pt x="18232" y="9784"/>
                  </a:cubicBezTo>
                  <a:cubicBezTo>
                    <a:pt x="18230" y="9788"/>
                    <a:pt x="18227" y="9793"/>
                    <a:pt x="18224" y="9798"/>
                  </a:cubicBezTo>
                  <a:lnTo>
                    <a:pt x="18191" y="9853"/>
                  </a:lnTo>
                  <a:cubicBezTo>
                    <a:pt x="17926" y="10290"/>
                    <a:pt x="17434" y="11106"/>
                    <a:pt x="17434" y="12954"/>
                  </a:cubicBezTo>
                  <a:cubicBezTo>
                    <a:pt x="17434" y="15019"/>
                    <a:pt x="18570" y="15933"/>
                    <a:pt x="19229" y="16155"/>
                  </a:cubicBezTo>
                  <a:cubicBezTo>
                    <a:pt x="19856" y="16429"/>
                    <a:pt x="20435" y="16859"/>
                    <a:pt x="20582" y="17999"/>
                  </a:cubicBezTo>
                  <a:lnTo>
                    <a:pt x="18459" y="18000"/>
                  </a:lnTo>
                  <a:cubicBezTo>
                    <a:pt x="18647" y="18353"/>
                    <a:pt x="18802" y="18755"/>
                    <a:pt x="18920" y="19200"/>
                  </a:cubicBezTo>
                  <a:lnTo>
                    <a:pt x="21109" y="19199"/>
                  </a:lnTo>
                  <a:cubicBezTo>
                    <a:pt x="21600" y="19199"/>
                    <a:pt x="21600" y="18599"/>
                    <a:pt x="21600" y="18599"/>
                  </a:cubicBezTo>
                  <a:cubicBezTo>
                    <a:pt x="21600" y="16199"/>
                    <a:pt x="20410" y="15388"/>
                    <a:pt x="19516" y="15006"/>
                  </a:cubicBezTo>
                  <a:moveTo>
                    <a:pt x="2371" y="16155"/>
                  </a:moveTo>
                  <a:cubicBezTo>
                    <a:pt x="3030" y="15933"/>
                    <a:pt x="4166" y="15019"/>
                    <a:pt x="4166" y="12954"/>
                  </a:cubicBezTo>
                  <a:cubicBezTo>
                    <a:pt x="4166" y="11106"/>
                    <a:pt x="3673" y="10290"/>
                    <a:pt x="3409" y="9853"/>
                  </a:cubicBezTo>
                  <a:lnTo>
                    <a:pt x="3376" y="9798"/>
                  </a:lnTo>
                  <a:cubicBezTo>
                    <a:pt x="3373" y="9793"/>
                    <a:pt x="3370" y="9788"/>
                    <a:pt x="3367" y="9784"/>
                  </a:cubicBezTo>
                  <a:cubicBezTo>
                    <a:pt x="3346" y="9706"/>
                    <a:pt x="3283" y="9392"/>
                    <a:pt x="3418" y="8718"/>
                  </a:cubicBezTo>
                  <a:cubicBezTo>
                    <a:pt x="3470" y="8457"/>
                    <a:pt x="3439" y="8156"/>
                    <a:pt x="3347" y="7911"/>
                  </a:cubicBezTo>
                  <a:cubicBezTo>
                    <a:pt x="3148" y="7378"/>
                    <a:pt x="2778" y="6387"/>
                    <a:pt x="3038" y="5641"/>
                  </a:cubicBezTo>
                  <a:cubicBezTo>
                    <a:pt x="3469" y="4362"/>
                    <a:pt x="3649" y="4265"/>
                    <a:pt x="4133" y="4008"/>
                  </a:cubicBezTo>
                  <a:cubicBezTo>
                    <a:pt x="4180" y="3983"/>
                    <a:pt x="4225" y="3953"/>
                    <a:pt x="4268" y="3919"/>
                  </a:cubicBezTo>
                  <a:cubicBezTo>
                    <a:pt x="4389" y="3825"/>
                    <a:pt x="4884" y="3600"/>
                    <a:pt x="5392" y="3600"/>
                  </a:cubicBezTo>
                  <a:cubicBezTo>
                    <a:pt x="5636" y="3600"/>
                    <a:pt x="5839" y="3655"/>
                    <a:pt x="6002" y="3755"/>
                  </a:cubicBezTo>
                  <a:cubicBezTo>
                    <a:pt x="6045" y="3548"/>
                    <a:pt x="6096" y="3341"/>
                    <a:pt x="6165" y="3134"/>
                  </a:cubicBezTo>
                  <a:cubicBezTo>
                    <a:pt x="6225" y="2950"/>
                    <a:pt x="6289" y="2793"/>
                    <a:pt x="6351" y="2630"/>
                  </a:cubicBezTo>
                  <a:cubicBezTo>
                    <a:pt x="6046" y="2468"/>
                    <a:pt x="5716" y="2400"/>
                    <a:pt x="5392" y="2400"/>
                  </a:cubicBezTo>
                  <a:cubicBezTo>
                    <a:pt x="4682" y="2400"/>
                    <a:pt x="4009" y="2699"/>
                    <a:pt x="3740" y="2908"/>
                  </a:cubicBezTo>
                  <a:cubicBezTo>
                    <a:pt x="2955" y="3327"/>
                    <a:pt x="2625" y="3714"/>
                    <a:pt x="2130" y="5184"/>
                  </a:cubicBezTo>
                  <a:cubicBezTo>
                    <a:pt x="1700" y="6419"/>
                    <a:pt x="2212" y="7760"/>
                    <a:pt x="2464" y="8435"/>
                  </a:cubicBezTo>
                  <a:cubicBezTo>
                    <a:pt x="2156" y="9975"/>
                    <a:pt x="2583" y="10506"/>
                    <a:pt x="2583" y="10506"/>
                  </a:cubicBezTo>
                  <a:cubicBezTo>
                    <a:pt x="2806" y="10879"/>
                    <a:pt x="3185" y="11419"/>
                    <a:pt x="3185" y="12954"/>
                  </a:cubicBezTo>
                  <a:cubicBezTo>
                    <a:pt x="3185" y="14701"/>
                    <a:pt x="2084" y="15006"/>
                    <a:pt x="2084" y="15006"/>
                  </a:cubicBezTo>
                  <a:cubicBezTo>
                    <a:pt x="1191" y="15388"/>
                    <a:pt x="0" y="16199"/>
                    <a:pt x="0" y="18599"/>
                  </a:cubicBezTo>
                  <a:cubicBezTo>
                    <a:pt x="0" y="18599"/>
                    <a:pt x="0" y="19199"/>
                    <a:pt x="491" y="19199"/>
                  </a:cubicBezTo>
                  <a:lnTo>
                    <a:pt x="2680" y="19200"/>
                  </a:lnTo>
                  <a:cubicBezTo>
                    <a:pt x="2798" y="18755"/>
                    <a:pt x="2952" y="18353"/>
                    <a:pt x="3141" y="18000"/>
                  </a:cubicBezTo>
                  <a:lnTo>
                    <a:pt x="1018" y="17999"/>
                  </a:lnTo>
                  <a:cubicBezTo>
                    <a:pt x="1165" y="16859"/>
                    <a:pt x="1744" y="16429"/>
                    <a:pt x="2371" y="16155"/>
                  </a:cubicBezTo>
                </a:path>
              </a:pathLst>
            </a:custGeom>
            <a:solidFill>
              <a:schemeClr val="bg1"/>
            </a:solidFill>
            <a:ln w="12700">
              <a:miter lim="400000"/>
            </a:ln>
          </p:spPr>
          <p:txBody>
            <a:bodyPr lIns="38100" tIns="38100" rIns="38100" bIns="38100" anchor="ctr"/>
            <a:lstStyle/>
            <a:p>
              <a:pPr defTabSz="60958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800" dirty="0">
                <a:solidFill>
                  <a:srgbClr val="FFFFFF"/>
                </a:solidFill>
                <a:effectLst>
                  <a:outerShdw blurRad="38100" dist="12700" dir="5400000" rotWithShape="0">
                    <a:srgbClr val="000000">
                      <a:alpha val="50000"/>
                    </a:srgbClr>
                  </a:outerShdw>
                </a:effectLst>
                <a:cs typeface="+mn-ea"/>
                <a:sym typeface="+mn-lt"/>
              </a:endParaRPr>
            </a:p>
          </p:txBody>
        </p:sp>
      </p:grpSp>
      <p:sp>
        <p:nvSpPr>
          <p:cNvPr id="40" name="PA-文本框 4">
            <a:extLst>
              <a:ext uri="{FF2B5EF4-FFF2-40B4-BE49-F238E27FC236}">
                <a16:creationId xmlns:a16="http://schemas.microsoft.com/office/drawing/2014/main" id="{9EF8F737-1F44-40BB-A96F-A8640E862FA2}"/>
              </a:ext>
            </a:extLst>
          </p:cNvPr>
          <p:cNvSpPr txBox="1"/>
          <p:nvPr>
            <p:custDataLst>
              <p:tags r:id="rId1"/>
            </p:custDataLst>
          </p:nvPr>
        </p:nvSpPr>
        <p:spPr>
          <a:xfrm>
            <a:off x="2014145" y="2859299"/>
            <a:ext cx="3179095" cy="646331"/>
          </a:xfrm>
          <a:prstGeom prst="rect">
            <a:avLst/>
          </a:prstGeom>
          <a:noFill/>
        </p:spPr>
        <p:txBody>
          <a:bodyPr wrap="square" rtlCol="0">
            <a:spAutoFit/>
          </a:bodyPr>
          <a:lstStyle/>
          <a:p>
            <a:pPr defTabSz="609585"/>
            <a:r>
              <a:rPr lang="en-US" altLang="zh-CN" sz="3600" spc="400" dirty="0">
                <a:solidFill>
                  <a:prstClr val="black">
                    <a:lumMod val="75000"/>
                    <a:lumOff val="25000"/>
                  </a:prstClr>
                </a:solidFill>
                <a:cs typeface="+mn-ea"/>
                <a:sym typeface="+mn-lt"/>
              </a:rPr>
              <a:t>01.</a:t>
            </a:r>
            <a:r>
              <a:rPr lang="zh-CN" altLang="en-US" sz="3600" spc="400" dirty="0">
                <a:solidFill>
                  <a:prstClr val="black">
                    <a:lumMod val="75000"/>
                    <a:lumOff val="25000"/>
                  </a:prstClr>
                </a:solidFill>
                <a:cs typeface="+mn-ea"/>
                <a:sym typeface="+mn-lt"/>
              </a:rPr>
              <a:t>课堂导入</a:t>
            </a:r>
          </a:p>
        </p:txBody>
      </p:sp>
      <p:sp>
        <p:nvSpPr>
          <p:cNvPr id="41" name="PA-文本框 4">
            <a:extLst>
              <a:ext uri="{FF2B5EF4-FFF2-40B4-BE49-F238E27FC236}">
                <a16:creationId xmlns:a16="http://schemas.microsoft.com/office/drawing/2014/main" id="{26E4BE92-04D0-434B-958A-A86E0F0D7F97}"/>
              </a:ext>
            </a:extLst>
          </p:cNvPr>
          <p:cNvSpPr txBox="1"/>
          <p:nvPr>
            <p:custDataLst>
              <p:tags r:id="rId2"/>
            </p:custDataLst>
          </p:nvPr>
        </p:nvSpPr>
        <p:spPr>
          <a:xfrm>
            <a:off x="2014146" y="3781200"/>
            <a:ext cx="3179095" cy="646331"/>
          </a:xfrm>
          <a:prstGeom prst="rect">
            <a:avLst/>
          </a:prstGeom>
          <a:noFill/>
        </p:spPr>
        <p:txBody>
          <a:bodyPr wrap="square" rtlCol="0">
            <a:spAutoFit/>
          </a:bodyPr>
          <a:lstStyle/>
          <a:p>
            <a:pPr defTabSz="609585"/>
            <a:r>
              <a:rPr lang="en-US" altLang="zh-CN" sz="3600" spc="400" dirty="0">
                <a:solidFill>
                  <a:prstClr val="black">
                    <a:lumMod val="75000"/>
                    <a:lumOff val="25000"/>
                  </a:prstClr>
                </a:solidFill>
                <a:cs typeface="+mn-ea"/>
                <a:sym typeface="+mn-lt"/>
              </a:rPr>
              <a:t>02.</a:t>
            </a:r>
            <a:r>
              <a:rPr lang="zh-CN" altLang="en-US" sz="3600" spc="400" dirty="0">
                <a:solidFill>
                  <a:prstClr val="black">
                    <a:lumMod val="75000"/>
                    <a:lumOff val="25000"/>
                  </a:prstClr>
                </a:solidFill>
                <a:cs typeface="+mn-ea"/>
                <a:sym typeface="+mn-lt"/>
              </a:rPr>
              <a:t>新课讲授</a:t>
            </a:r>
          </a:p>
        </p:txBody>
      </p:sp>
      <p:sp>
        <p:nvSpPr>
          <p:cNvPr id="42" name="PA-文本框 4">
            <a:extLst>
              <a:ext uri="{FF2B5EF4-FFF2-40B4-BE49-F238E27FC236}">
                <a16:creationId xmlns:a16="http://schemas.microsoft.com/office/drawing/2014/main" id="{0E44E8F1-76D0-429E-96E6-B1013E676FA6}"/>
              </a:ext>
            </a:extLst>
          </p:cNvPr>
          <p:cNvSpPr txBox="1"/>
          <p:nvPr>
            <p:custDataLst>
              <p:tags r:id="rId3"/>
            </p:custDataLst>
          </p:nvPr>
        </p:nvSpPr>
        <p:spPr>
          <a:xfrm>
            <a:off x="2014146" y="4677022"/>
            <a:ext cx="3179095" cy="646331"/>
          </a:xfrm>
          <a:prstGeom prst="rect">
            <a:avLst/>
          </a:prstGeom>
          <a:noFill/>
        </p:spPr>
        <p:txBody>
          <a:bodyPr wrap="square" rtlCol="0">
            <a:spAutoFit/>
          </a:bodyPr>
          <a:lstStyle/>
          <a:p>
            <a:pPr defTabSz="609585"/>
            <a:r>
              <a:rPr lang="en-US" altLang="zh-CN" sz="3600" spc="400" dirty="0">
                <a:solidFill>
                  <a:prstClr val="black">
                    <a:lumMod val="75000"/>
                    <a:lumOff val="25000"/>
                  </a:prstClr>
                </a:solidFill>
                <a:cs typeface="+mn-ea"/>
                <a:sym typeface="+mn-lt"/>
              </a:rPr>
              <a:t>03.</a:t>
            </a:r>
            <a:r>
              <a:rPr lang="zh-CN" altLang="en-US" sz="3600" spc="400" dirty="0">
                <a:solidFill>
                  <a:prstClr val="black">
                    <a:lumMod val="75000"/>
                    <a:lumOff val="25000"/>
                  </a:prstClr>
                </a:solidFill>
                <a:cs typeface="+mn-ea"/>
                <a:sym typeface="+mn-lt"/>
              </a:rPr>
              <a:t>课堂小结</a:t>
            </a:r>
          </a:p>
        </p:txBody>
      </p:sp>
      <p:sp>
        <p:nvSpPr>
          <p:cNvPr id="43" name="PA-文本框 4">
            <a:extLst>
              <a:ext uri="{FF2B5EF4-FFF2-40B4-BE49-F238E27FC236}">
                <a16:creationId xmlns:a16="http://schemas.microsoft.com/office/drawing/2014/main" id="{BF461E95-6B89-4A32-A6E3-190699779288}"/>
              </a:ext>
            </a:extLst>
          </p:cNvPr>
          <p:cNvSpPr txBox="1"/>
          <p:nvPr>
            <p:custDataLst>
              <p:tags r:id="rId4"/>
            </p:custDataLst>
          </p:nvPr>
        </p:nvSpPr>
        <p:spPr>
          <a:xfrm>
            <a:off x="2014145" y="5582079"/>
            <a:ext cx="3643705" cy="646331"/>
          </a:xfrm>
          <a:prstGeom prst="rect">
            <a:avLst/>
          </a:prstGeom>
          <a:noFill/>
        </p:spPr>
        <p:txBody>
          <a:bodyPr wrap="square" rtlCol="0">
            <a:spAutoFit/>
          </a:bodyPr>
          <a:lstStyle/>
          <a:p>
            <a:pPr defTabSz="609585"/>
            <a:r>
              <a:rPr lang="en-US" altLang="zh-CN" sz="3600" spc="400" dirty="0">
                <a:solidFill>
                  <a:prstClr val="black">
                    <a:lumMod val="75000"/>
                    <a:lumOff val="25000"/>
                  </a:prstClr>
                </a:solidFill>
                <a:cs typeface="+mn-ea"/>
                <a:sym typeface="+mn-lt"/>
              </a:rPr>
              <a:t>04.</a:t>
            </a:r>
            <a:r>
              <a:rPr lang="zh-CN" altLang="en-US" sz="3600" spc="400" dirty="0">
                <a:solidFill>
                  <a:prstClr val="black">
                    <a:lumMod val="75000"/>
                    <a:lumOff val="25000"/>
                  </a:prstClr>
                </a:solidFill>
                <a:cs typeface="+mn-ea"/>
                <a:sym typeface="+mn-lt"/>
              </a:rPr>
              <a:t>典型例题</a:t>
            </a:r>
          </a:p>
        </p:txBody>
      </p:sp>
      <p:sp>
        <p:nvSpPr>
          <p:cNvPr id="44" name="PA-文本框 4">
            <a:extLst>
              <a:ext uri="{FF2B5EF4-FFF2-40B4-BE49-F238E27FC236}">
                <a16:creationId xmlns:a16="http://schemas.microsoft.com/office/drawing/2014/main" id="{35844309-2695-4E02-ADB4-1488931CC30E}"/>
              </a:ext>
            </a:extLst>
          </p:cNvPr>
          <p:cNvSpPr txBox="1"/>
          <p:nvPr>
            <p:custDataLst>
              <p:tags r:id="rId5"/>
            </p:custDataLst>
          </p:nvPr>
        </p:nvSpPr>
        <p:spPr>
          <a:xfrm>
            <a:off x="771490" y="1421096"/>
            <a:ext cx="3179095" cy="1107996"/>
          </a:xfrm>
          <a:prstGeom prst="rect">
            <a:avLst/>
          </a:prstGeom>
          <a:noFill/>
        </p:spPr>
        <p:txBody>
          <a:bodyPr wrap="square" rtlCol="0">
            <a:spAutoFit/>
          </a:bodyPr>
          <a:lstStyle/>
          <a:p>
            <a:pPr defTabSz="609585"/>
            <a:r>
              <a:rPr lang="zh-CN" altLang="en-US" sz="6600" b="1" dirty="0">
                <a:solidFill>
                  <a:srgbClr val="00A44A"/>
                </a:solidFill>
                <a:cs typeface="+mn-ea"/>
                <a:sym typeface="+mn-lt"/>
              </a:rPr>
              <a:t>目录</a:t>
            </a:r>
          </a:p>
        </p:txBody>
      </p:sp>
      <p:sp>
        <p:nvSpPr>
          <p:cNvPr id="45" name="PA-文本框 4">
            <a:extLst>
              <a:ext uri="{FF2B5EF4-FFF2-40B4-BE49-F238E27FC236}">
                <a16:creationId xmlns:a16="http://schemas.microsoft.com/office/drawing/2014/main" id="{8941153D-7FA2-483E-B4F9-81EDE6096DE5}"/>
              </a:ext>
            </a:extLst>
          </p:cNvPr>
          <p:cNvSpPr txBox="1"/>
          <p:nvPr>
            <p:custDataLst>
              <p:tags r:id="rId6"/>
            </p:custDataLst>
          </p:nvPr>
        </p:nvSpPr>
        <p:spPr>
          <a:xfrm>
            <a:off x="2625429" y="1795422"/>
            <a:ext cx="3179095" cy="523220"/>
          </a:xfrm>
          <a:prstGeom prst="rect">
            <a:avLst/>
          </a:prstGeom>
          <a:noFill/>
        </p:spPr>
        <p:txBody>
          <a:bodyPr wrap="square" rtlCol="0">
            <a:spAutoFit/>
          </a:bodyPr>
          <a:lstStyle/>
          <a:p>
            <a:pPr defTabSz="609585"/>
            <a:r>
              <a:rPr lang="en-US" altLang="zh-CN" sz="2800" b="1" dirty="0">
                <a:solidFill>
                  <a:schemeClr val="tx1">
                    <a:lumMod val="75000"/>
                    <a:lumOff val="25000"/>
                  </a:schemeClr>
                </a:solidFill>
                <a:cs typeface="+mn-ea"/>
                <a:sym typeface="+mn-lt"/>
              </a:rPr>
              <a:t>CONTENTS</a:t>
            </a:r>
            <a:endParaRPr lang="zh-CN" altLang="en-US" sz="2800" b="1" dirty="0">
              <a:solidFill>
                <a:schemeClr val="tx1">
                  <a:lumMod val="75000"/>
                  <a:lumOff val="25000"/>
                </a:schemeClr>
              </a:solidFill>
              <a:cs typeface="+mn-ea"/>
              <a:sym typeface="+mn-lt"/>
            </a:endParaRPr>
          </a:p>
        </p:txBody>
      </p:sp>
    </p:spTree>
    <p:extLst>
      <p:ext uri="{BB962C8B-B14F-4D97-AF65-F5344CB8AC3E}">
        <p14:creationId xmlns:p14="http://schemas.microsoft.com/office/powerpoint/2010/main" val="362969653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fltVal val="0"/>
                                          </p:val>
                                        </p:tav>
                                        <p:tav tm="100000">
                                          <p:val>
                                            <p:strVal val="#ppt_w"/>
                                          </p:val>
                                        </p:tav>
                                      </p:tavLst>
                                    </p:anim>
                                    <p:anim calcmode="lin" valueType="num">
                                      <p:cBhvr>
                                        <p:cTn id="8" dur="500" fill="hold"/>
                                        <p:tgtEl>
                                          <p:spTgt spid="28"/>
                                        </p:tgtEl>
                                        <p:attrNameLst>
                                          <p:attrName>ppt_h</p:attrName>
                                        </p:attrNameLst>
                                      </p:cBhvr>
                                      <p:tavLst>
                                        <p:tav tm="0">
                                          <p:val>
                                            <p:fltVal val="0"/>
                                          </p:val>
                                        </p:tav>
                                        <p:tav tm="100000">
                                          <p:val>
                                            <p:strVal val="#ppt_h"/>
                                          </p:val>
                                        </p:tav>
                                      </p:tavLst>
                                    </p:anim>
                                    <p:animEffect transition="in" filter="fade">
                                      <p:cBhvr>
                                        <p:cTn id="9" dur="500"/>
                                        <p:tgtEl>
                                          <p:spTgt spid="28"/>
                                        </p:tgtEl>
                                      </p:cBhvr>
                                    </p:animEffect>
                                  </p:childTnLst>
                                </p:cTn>
                              </p:par>
                              <p:par>
                                <p:cTn id="10" presetID="53" presetClass="entr" presetSubtype="16" fill="hold" nodeType="with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p:cTn id="12" dur="500" fill="hold"/>
                                        <p:tgtEl>
                                          <p:spTgt spid="31"/>
                                        </p:tgtEl>
                                        <p:attrNameLst>
                                          <p:attrName>ppt_w</p:attrName>
                                        </p:attrNameLst>
                                      </p:cBhvr>
                                      <p:tavLst>
                                        <p:tav tm="0">
                                          <p:val>
                                            <p:fltVal val="0"/>
                                          </p:val>
                                        </p:tav>
                                        <p:tav tm="100000">
                                          <p:val>
                                            <p:strVal val="#ppt_w"/>
                                          </p:val>
                                        </p:tav>
                                      </p:tavLst>
                                    </p:anim>
                                    <p:anim calcmode="lin" valueType="num">
                                      <p:cBhvr>
                                        <p:cTn id="13" dur="500" fill="hold"/>
                                        <p:tgtEl>
                                          <p:spTgt spid="31"/>
                                        </p:tgtEl>
                                        <p:attrNameLst>
                                          <p:attrName>ppt_h</p:attrName>
                                        </p:attrNameLst>
                                      </p:cBhvr>
                                      <p:tavLst>
                                        <p:tav tm="0">
                                          <p:val>
                                            <p:fltVal val="0"/>
                                          </p:val>
                                        </p:tav>
                                        <p:tav tm="100000">
                                          <p:val>
                                            <p:strVal val="#ppt_h"/>
                                          </p:val>
                                        </p:tav>
                                      </p:tavLst>
                                    </p:anim>
                                    <p:animEffect transition="in" filter="fade">
                                      <p:cBhvr>
                                        <p:cTn id="14" dur="500"/>
                                        <p:tgtEl>
                                          <p:spTgt spid="31"/>
                                        </p:tgtEl>
                                      </p:cBhvr>
                                    </p:animEffect>
                                  </p:childTnLst>
                                </p:cTn>
                              </p:par>
                              <p:par>
                                <p:cTn id="15" presetID="53" presetClass="entr" presetSubtype="16"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 calcmode="lin" valueType="num">
                                      <p:cBhvr>
                                        <p:cTn id="17" dur="500" fill="hold"/>
                                        <p:tgtEl>
                                          <p:spTgt spid="34"/>
                                        </p:tgtEl>
                                        <p:attrNameLst>
                                          <p:attrName>ppt_w</p:attrName>
                                        </p:attrNameLst>
                                      </p:cBhvr>
                                      <p:tavLst>
                                        <p:tav tm="0">
                                          <p:val>
                                            <p:fltVal val="0"/>
                                          </p:val>
                                        </p:tav>
                                        <p:tav tm="100000">
                                          <p:val>
                                            <p:strVal val="#ppt_w"/>
                                          </p:val>
                                        </p:tav>
                                      </p:tavLst>
                                    </p:anim>
                                    <p:anim calcmode="lin" valueType="num">
                                      <p:cBhvr>
                                        <p:cTn id="18" dur="500" fill="hold"/>
                                        <p:tgtEl>
                                          <p:spTgt spid="34"/>
                                        </p:tgtEl>
                                        <p:attrNameLst>
                                          <p:attrName>ppt_h</p:attrName>
                                        </p:attrNameLst>
                                      </p:cBhvr>
                                      <p:tavLst>
                                        <p:tav tm="0">
                                          <p:val>
                                            <p:fltVal val="0"/>
                                          </p:val>
                                        </p:tav>
                                        <p:tav tm="100000">
                                          <p:val>
                                            <p:strVal val="#ppt_h"/>
                                          </p:val>
                                        </p:tav>
                                      </p:tavLst>
                                    </p:anim>
                                    <p:animEffect transition="in" filter="fade">
                                      <p:cBhvr>
                                        <p:cTn id="19" dur="500"/>
                                        <p:tgtEl>
                                          <p:spTgt spid="34"/>
                                        </p:tgtEl>
                                      </p:cBhvr>
                                    </p:animEffect>
                                  </p:childTnLst>
                                </p:cTn>
                              </p:par>
                              <p:par>
                                <p:cTn id="20" presetID="53" presetClass="entr" presetSubtype="16" fill="hold" nodeType="withEffect">
                                  <p:stCondLst>
                                    <p:cond delay="0"/>
                                  </p:stCondLst>
                                  <p:childTnLst>
                                    <p:set>
                                      <p:cBhvr>
                                        <p:cTn id="21" dur="1" fill="hold">
                                          <p:stCondLst>
                                            <p:cond delay="0"/>
                                          </p:stCondLst>
                                        </p:cTn>
                                        <p:tgtEl>
                                          <p:spTgt spid="37"/>
                                        </p:tgtEl>
                                        <p:attrNameLst>
                                          <p:attrName>style.visibility</p:attrName>
                                        </p:attrNameLst>
                                      </p:cBhvr>
                                      <p:to>
                                        <p:strVal val="visible"/>
                                      </p:to>
                                    </p:set>
                                    <p:anim calcmode="lin" valueType="num">
                                      <p:cBhvr>
                                        <p:cTn id="22" dur="500" fill="hold"/>
                                        <p:tgtEl>
                                          <p:spTgt spid="37"/>
                                        </p:tgtEl>
                                        <p:attrNameLst>
                                          <p:attrName>ppt_w</p:attrName>
                                        </p:attrNameLst>
                                      </p:cBhvr>
                                      <p:tavLst>
                                        <p:tav tm="0">
                                          <p:val>
                                            <p:fltVal val="0"/>
                                          </p:val>
                                        </p:tav>
                                        <p:tav tm="100000">
                                          <p:val>
                                            <p:strVal val="#ppt_w"/>
                                          </p:val>
                                        </p:tav>
                                      </p:tavLst>
                                    </p:anim>
                                    <p:anim calcmode="lin" valueType="num">
                                      <p:cBhvr>
                                        <p:cTn id="23" dur="500" fill="hold"/>
                                        <p:tgtEl>
                                          <p:spTgt spid="37"/>
                                        </p:tgtEl>
                                        <p:attrNameLst>
                                          <p:attrName>ppt_h</p:attrName>
                                        </p:attrNameLst>
                                      </p:cBhvr>
                                      <p:tavLst>
                                        <p:tav tm="0">
                                          <p:val>
                                            <p:fltVal val="0"/>
                                          </p:val>
                                        </p:tav>
                                        <p:tav tm="100000">
                                          <p:val>
                                            <p:strVal val="#ppt_h"/>
                                          </p:val>
                                        </p:tav>
                                      </p:tavLst>
                                    </p:anim>
                                    <p:animEffect transition="in" filter="fade">
                                      <p:cBhvr>
                                        <p:cTn id="24" dur="500"/>
                                        <p:tgtEl>
                                          <p:spTgt spid="37"/>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42"/>
                                        </p:tgtEl>
                                        <p:attrNameLst>
                                          <p:attrName>style.visibility</p:attrName>
                                        </p:attrNameLst>
                                      </p:cBhvr>
                                      <p:to>
                                        <p:strVal val="visible"/>
                                      </p:to>
                                    </p:set>
                                    <p:anim calcmode="lin" valueType="num">
                                      <p:cBhvr>
                                        <p:cTn id="37" dur="500" fill="hold"/>
                                        <p:tgtEl>
                                          <p:spTgt spid="42"/>
                                        </p:tgtEl>
                                        <p:attrNameLst>
                                          <p:attrName>ppt_w</p:attrName>
                                        </p:attrNameLst>
                                      </p:cBhvr>
                                      <p:tavLst>
                                        <p:tav tm="0">
                                          <p:val>
                                            <p:fltVal val="0"/>
                                          </p:val>
                                        </p:tav>
                                        <p:tav tm="100000">
                                          <p:val>
                                            <p:strVal val="#ppt_w"/>
                                          </p:val>
                                        </p:tav>
                                      </p:tavLst>
                                    </p:anim>
                                    <p:anim calcmode="lin" valueType="num">
                                      <p:cBhvr>
                                        <p:cTn id="38" dur="500" fill="hold"/>
                                        <p:tgtEl>
                                          <p:spTgt spid="42"/>
                                        </p:tgtEl>
                                        <p:attrNameLst>
                                          <p:attrName>ppt_h</p:attrName>
                                        </p:attrNameLst>
                                      </p:cBhvr>
                                      <p:tavLst>
                                        <p:tav tm="0">
                                          <p:val>
                                            <p:fltVal val="0"/>
                                          </p:val>
                                        </p:tav>
                                        <p:tav tm="100000">
                                          <p:val>
                                            <p:strVal val="#ppt_h"/>
                                          </p:val>
                                        </p:tav>
                                      </p:tavLst>
                                    </p:anim>
                                    <p:animEffect transition="in" filter="fade">
                                      <p:cBhvr>
                                        <p:cTn id="39" dur="500"/>
                                        <p:tgtEl>
                                          <p:spTgt spid="42"/>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3"/>
                                        </p:tgtEl>
                                        <p:attrNameLst>
                                          <p:attrName>style.visibility</p:attrName>
                                        </p:attrNameLst>
                                      </p:cBhvr>
                                      <p:to>
                                        <p:strVal val="visible"/>
                                      </p:to>
                                    </p:set>
                                    <p:anim calcmode="lin" valueType="num">
                                      <p:cBhvr>
                                        <p:cTn id="42" dur="500" fill="hold"/>
                                        <p:tgtEl>
                                          <p:spTgt spid="43"/>
                                        </p:tgtEl>
                                        <p:attrNameLst>
                                          <p:attrName>ppt_w</p:attrName>
                                        </p:attrNameLst>
                                      </p:cBhvr>
                                      <p:tavLst>
                                        <p:tav tm="0">
                                          <p:val>
                                            <p:fltVal val="0"/>
                                          </p:val>
                                        </p:tav>
                                        <p:tav tm="100000">
                                          <p:val>
                                            <p:strVal val="#ppt_w"/>
                                          </p:val>
                                        </p:tav>
                                      </p:tavLst>
                                    </p:anim>
                                    <p:anim calcmode="lin" valueType="num">
                                      <p:cBhvr>
                                        <p:cTn id="43" dur="500" fill="hold"/>
                                        <p:tgtEl>
                                          <p:spTgt spid="43"/>
                                        </p:tgtEl>
                                        <p:attrNameLst>
                                          <p:attrName>ppt_h</p:attrName>
                                        </p:attrNameLst>
                                      </p:cBhvr>
                                      <p:tavLst>
                                        <p:tav tm="0">
                                          <p:val>
                                            <p:fltVal val="0"/>
                                          </p:val>
                                        </p:tav>
                                        <p:tav tm="100000">
                                          <p:val>
                                            <p:strVal val="#ppt_h"/>
                                          </p:val>
                                        </p:tav>
                                      </p:tavLst>
                                    </p:anim>
                                    <p:animEffect transition="in" filter="fade">
                                      <p:cBhvr>
                                        <p:cTn id="44" dur="500"/>
                                        <p:tgtEl>
                                          <p:spTgt spid="43"/>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44"/>
                                        </p:tgtEl>
                                        <p:attrNameLst>
                                          <p:attrName>style.visibility</p:attrName>
                                        </p:attrNameLst>
                                      </p:cBhvr>
                                      <p:to>
                                        <p:strVal val="visible"/>
                                      </p:to>
                                    </p:set>
                                    <p:anim calcmode="lin" valueType="num">
                                      <p:cBhvr>
                                        <p:cTn id="47" dur="500" fill="hold"/>
                                        <p:tgtEl>
                                          <p:spTgt spid="44"/>
                                        </p:tgtEl>
                                        <p:attrNameLst>
                                          <p:attrName>ppt_w</p:attrName>
                                        </p:attrNameLst>
                                      </p:cBhvr>
                                      <p:tavLst>
                                        <p:tav tm="0">
                                          <p:val>
                                            <p:fltVal val="0"/>
                                          </p:val>
                                        </p:tav>
                                        <p:tav tm="100000">
                                          <p:val>
                                            <p:strVal val="#ppt_w"/>
                                          </p:val>
                                        </p:tav>
                                      </p:tavLst>
                                    </p:anim>
                                    <p:anim calcmode="lin" valueType="num">
                                      <p:cBhvr>
                                        <p:cTn id="48" dur="500" fill="hold"/>
                                        <p:tgtEl>
                                          <p:spTgt spid="44"/>
                                        </p:tgtEl>
                                        <p:attrNameLst>
                                          <p:attrName>ppt_h</p:attrName>
                                        </p:attrNameLst>
                                      </p:cBhvr>
                                      <p:tavLst>
                                        <p:tav tm="0">
                                          <p:val>
                                            <p:fltVal val="0"/>
                                          </p:val>
                                        </p:tav>
                                        <p:tav tm="100000">
                                          <p:val>
                                            <p:strVal val="#ppt_h"/>
                                          </p:val>
                                        </p:tav>
                                      </p:tavLst>
                                    </p:anim>
                                    <p:animEffect transition="in" filter="fade">
                                      <p:cBhvr>
                                        <p:cTn id="49" dur="500"/>
                                        <p:tgtEl>
                                          <p:spTgt spid="44"/>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45"/>
                                        </p:tgtEl>
                                        <p:attrNameLst>
                                          <p:attrName>style.visibility</p:attrName>
                                        </p:attrNameLst>
                                      </p:cBhvr>
                                      <p:to>
                                        <p:strVal val="visible"/>
                                      </p:to>
                                    </p:set>
                                    <p:anim calcmode="lin" valueType="num">
                                      <p:cBhvr>
                                        <p:cTn id="52" dur="500" fill="hold"/>
                                        <p:tgtEl>
                                          <p:spTgt spid="45"/>
                                        </p:tgtEl>
                                        <p:attrNameLst>
                                          <p:attrName>ppt_w</p:attrName>
                                        </p:attrNameLst>
                                      </p:cBhvr>
                                      <p:tavLst>
                                        <p:tav tm="0">
                                          <p:val>
                                            <p:fltVal val="0"/>
                                          </p:val>
                                        </p:tav>
                                        <p:tav tm="100000">
                                          <p:val>
                                            <p:strVal val="#ppt_w"/>
                                          </p:val>
                                        </p:tav>
                                      </p:tavLst>
                                    </p:anim>
                                    <p:anim calcmode="lin" valueType="num">
                                      <p:cBhvr>
                                        <p:cTn id="53" dur="500" fill="hold"/>
                                        <p:tgtEl>
                                          <p:spTgt spid="45"/>
                                        </p:tgtEl>
                                        <p:attrNameLst>
                                          <p:attrName>ppt_h</p:attrName>
                                        </p:attrNameLst>
                                      </p:cBhvr>
                                      <p:tavLst>
                                        <p:tav tm="0">
                                          <p:val>
                                            <p:fltVal val="0"/>
                                          </p:val>
                                        </p:tav>
                                        <p:tav tm="100000">
                                          <p:val>
                                            <p:strVal val="#ppt_h"/>
                                          </p:val>
                                        </p:tav>
                                      </p:tavLst>
                                    </p:anim>
                                    <p:animEffect transition="in" filter="fade">
                                      <p:cBhvr>
                                        <p:cTn id="54"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1" grpId="0"/>
      <p:bldP spid="42" grpId="0"/>
      <p:bldP spid="43" grpId="0"/>
      <p:bldP spid="44" grpId="0"/>
      <p:bldP spid="4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文本框 24">
            <a:extLst>
              <a:ext uri="{FF2B5EF4-FFF2-40B4-BE49-F238E27FC236}">
                <a16:creationId xmlns:a16="http://schemas.microsoft.com/office/drawing/2014/main" id="{B4481790-8DB7-4E02-9F25-BBDC434642EC}"/>
              </a:ext>
            </a:extLst>
          </p:cNvPr>
          <p:cNvSpPr txBox="1"/>
          <p:nvPr/>
        </p:nvSpPr>
        <p:spPr>
          <a:xfrm>
            <a:off x="588916" y="271073"/>
            <a:ext cx="7208884" cy="584775"/>
          </a:xfrm>
          <a:prstGeom prst="rect">
            <a:avLst/>
          </a:prstGeom>
          <a:noFill/>
        </p:spPr>
        <p:txBody>
          <a:bodyPr wrap="square" rtlCol="0">
            <a:spAutoFit/>
            <a:scene3d>
              <a:camera prst="orthographicFront"/>
              <a:lightRig rig="threePt" dir="t"/>
            </a:scene3d>
            <a:sp3d contourW="12700"/>
          </a:bodyPr>
          <a:lstStyle/>
          <a:p>
            <a:pPr defTabSz="1219170" latinLnBrk="1" hangingPunct="0">
              <a:defRPr/>
            </a:pPr>
            <a:r>
              <a:rPr lang="zh-CN" altLang="en-US" sz="3200" kern="0" dirty="0">
                <a:solidFill>
                  <a:srgbClr val="000000"/>
                </a:solidFill>
                <a:cs typeface="+mn-ea"/>
                <a:sym typeface="+mn-lt"/>
              </a:rPr>
              <a:t>典型例题</a:t>
            </a:r>
          </a:p>
        </p:txBody>
      </p:sp>
      <p:sp>
        <p:nvSpPr>
          <p:cNvPr id="66" name="文本框 1">
            <a:extLst>
              <a:ext uri="{FF2B5EF4-FFF2-40B4-BE49-F238E27FC236}">
                <a16:creationId xmlns:a16="http://schemas.microsoft.com/office/drawing/2014/main" id="{EEB53C9E-18CB-4817-9404-486CFED1BE86}"/>
              </a:ext>
            </a:extLst>
          </p:cNvPr>
          <p:cNvSpPr txBox="1">
            <a:spLocks noChangeArrowheads="1"/>
          </p:cNvSpPr>
          <p:nvPr/>
        </p:nvSpPr>
        <p:spPr bwMode="auto">
          <a:xfrm>
            <a:off x="667456" y="1276762"/>
            <a:ext cx="11045573" cy="5036956"/>
          </a:xfrm>
          <a:prstGeom prst="rect">
            <a:avLst/>
          </a:prstGeom>
          <a:noFill/>
          <a:ln w="9525">
            <a:noFill/>
            <a:miter lim="800000"/>
            <a:headEnd/>
            <a:tailEnd/>
          </a:ln>
        </p:spPr>
        <p:txBody>
          <a:bodyPr wrap="square">
            <a:spAutoFit/>
          </a:bodyPr>
          <a:lstStyle/>
          <a:p>
            <a:pPr defTabSz="1219170">
              <a:lnSpc>
                <a:spcPct val="170000"/>
              </a:lnSpc>
            </a:pPr>
            <a:r>
              <a:rPr lang="zh-CN" altLang="en-US" sz="2400" b="1" kern="0" dirty="0">
                <a:solidFill>
                  <a:sysClr val="windowText" lastClr="000000"/>
                </a:solidFill>
                <a:cs typeface="+mn-ea"/>
                <a:sym typeface="+mn-lt"/>
              </a:rPr>
              <a:t>1·人们通过摄取各种不同的食物以补充人体所缺乏但必需的各种微量元素。下列微量元素，对人体有害的是(　　)</a:t>
            </a:r>
          </a:p>
          <a:p>
            <a:pPr defTabSz="1219170">
              <a:lnSpc>
                <a:spcPct val="170000"/>
              </a:lnSpc>
            </a:pPr>
            <a:r>
              <a:rPr lang="zh-CN" altLang="en-US" sz="2400" b="1" kern="0" dirty="0">
                <a:solidFill>
                  <a:sysClr val="windowText" lastClr="000000"/>
                </a:solidFill>
                <a:cs typeface="+mn-ea"/>
                <a:sym typeface="+mn-lt"/>
              </a:rPr>
              <a:t>A. 铁     B. 碘     C. 硒     D. 铅</a:t>
            </a:r>
          </a:p>
          <a:p>
            <a:pPr defTabSz="1219170">
              <a:lnSpc>
                <a:spcPct val="170000"/>
              </a:lnSpc>
            </a:pPr>
            <a:r>
              <a:rPr lang="zh-CN" altLang="en-US" sz="2400" b="1" kern="0" dirty="0">
                <a:solidFill>
                  <a:sysClr val="windowText" lastClr="000000"/>
                </a:solidFill>
                <a:cs typeface="+mn-ea"/>
                <a:sym typeface="+mn-lt"/>
              </a:rPr>
              <a:t>2·下列说法不合理的是（　　）</a:t>
            </a:r>
          </a:p>
          <a:p>
            <a:pPr defTabSz="1219170">
              <a:lnSpc>
                <a:spcPct val="170000"/>
              </a:lnSpc>
            </a:pPr>
            <a:r>
              <a:rPr lang="zh-CN" altLang="en-US" sz="2400" b="1" kern="0" dirty="0">
                <a:solidFill>
                  <a:sysClr val="windowText" lastClr="000000"/>
                </a:solidFill>
                <a:cs typeface="+mn-ea"/>
                <a:sym typeface="+mn-lt"/>
              </a:rPr>
              <a:t>A．人体缺铁会引起贫血</a:t>
            </a:r>
          </a:p>
          <a:p>
            <a:pPr defTabSz="1219170">
              <a:lnSpc>
                <a:spcPct val="170000"/>
              </a:lnSpc>
            </a:pPr>
            <a:r>
              <a:rPr lang="zh-CN" altLang="en-US" sz="2400" b="1" kern="0" dirty="0">
                <a:solidFill>
                  <a:sysClr val="windowText" lastClr="000000"/>
                </a:solidFill>
                <a:cs typeface="+mn-ea"/>
                <a:sym typeface="+mn-lt"/>
              </a:rPr>
              <a:t>B．青少年适量补钙，可以预防骨质疏松</a:t>
            </a:r>
          </a:p>
          <a:p>
            <a:pPr defTabSz="1219170">
              <a:lnSpc>
                <a:spcPct val="170000"/>
              </a:lnSpc>
            </a:pPr>
            <a:r>
              <a:rPr lang="zh-CN" altLang="en-US" sz="2400" b="1" kern="0" dirty="0">
                <a:solidFill>
                  <a:sysClr val="windowText" lastClr="000000"/>
                </a:solidFill>
                <a:cs typeface="+mn-ea"/>
                <a:sym typeface="+mn-lt"/>
              </a:rPr>
              <a:t>C．人体缺碘会引起甲状腺肿大</a:t>
            </a:r>
          </a:p>
          <a:p>
            <a:pPr defTabSz="1219170">
              <a:lnSpc>
                <a:spcPct val="170000"/>
              </a:lnSpc>
            </a:pPr>
            <a:r>
              <a:rPr lang="zh-CN" altLang="en-US" sz="2400" b="1" kern="0" dirty="0">
                <a:solidFill>
                  <a:sysClr val="windowText" lastClr="000000"/>
                </a:solidFill>
                <a:cs typeface="+mn-ea"/>
                <a:sym typeface="+mn-lt"/>
              </a:rPr>
              <a:t>D．霉变的花生可以用来榨油供人食用</a:t>
            </a:r>
          </a:p>
        </p:txBody>
      </p:sp>
      <p:sp>
        <p:nvSpPr>
          <p:cNvPr id="67" name="矩形 66">
            <a:extLst>
              <a:ext uri="{FF2B5EF4-FFF2-40B4-BE49-F238E27FC236}">
                <a16:creationId xmlns:a16="http://schemas.microsoft.com/office/drawing/2014/main" id="{C2311BC2-AE9F-407C-A726-05B445C23EF3}"/>
              </a:ext>
            </a:extLst>
          </p:cNvPr>
          <p:cNvSpPr>
            <a:spLocks noChangeArrowheads="1"/>
          </p:cNvSpPr>
          <p:nvPr/>
        </p:nvSpPr>
        <p:spPr bwMode="auto">
          <a:xfrm>
            <a:off x="5005949" y="2035267"/>
            <a:ext cx="495300" cy="584775"/>
          </a:xfrm>
          <a:prstGeom prst="rect">
            <a:avLst/>
          </a:prstGeom>
          <a:noFill/>
          <a:ln w="9525">
            <a:noFill/>
            <a:miter lim="800000"/>
            <a:headEnd/>
            <a:tailEnd/>
          </a:ln>
        </p:spPr>
        <p:txBody>
          <a:bodyPr>
            <a:spAutoFit/>
          </a:bodyPr>
          <a:lstStyle/>
          <a:p>
            <a:pPr defTabSz="1219170"/>
            <a:r>
              <a:rPr lang="en-US" altLang="zh-CN" sz="3200" b="1" kern="0" dirty="0">
                <a:solidFill>
                  <a:srgbClr val="FF0000"/>
                </a:solidFill>
                <a:cs typeface="+mn-ea"/>
                <a:sym typeface="+mn-lt"/>
              </a:rPr>
              <a:t>D</a:t>
            </a:r>
          </a:p>
        </p:txBody>
      </p:sp>
      <p:sp>
        <p:nvSpPr>
          <p:cNvPr id="68" name="矩形 67">
            <a:extLst>
              <a:ext uri="{FF2B5EF4-FFF2-40B4-BE49-F238E27FC236}">
                <a16:creationId xmlns:a16="http://schemas.microsoft.com/office/drawing/2014/main" id="{B16EC9C7-6CC5-4FB8-BA0C-BD9EB6C03690}"/>
              </a:ext>
            </a:extLst>
          </p:cNvPr>
          <p:cNvSpPr>
            <a:spLocks noChangeArrowheads="1"/>
          </p:cNvSpPr>
          <p:nvPr/>
        </p:nvSpPr>
        <p:spPr bwMode="auto">
          <a:xfrm>
            <a:off x="4191878" y="3210465"/>
            <a:ext cx="481222" cy="584775"/>
          </a:xfrm>
          <a:prstGeom prst="rect">
            <a:avLst/>
          </a:prstGeom>
          <a:noFill/>
          <a:ln w="9525">
            <a:noFill/>
            <a:miter lim="800000"/>
            <a:headEnd/>
            <a:tailEnd/>
          </a:ln>
        </p:spPr>
        <p:txBody>
          <a:bodyPr wrap="none">
            <a:spAutoFit/>
          </a:bodyPr>
          <a:lstStyle/>
          <a:p>
            <a:pPr defTabSz="1219170"/>
            <a:r>
              <a:rPr lang="en-US" altLang="zh-CN" sz="3200" b="1" kern="0" dirty="0">
                <a:solidFill>
                  <a:srgbClr val="FF0000"/>
                </a:solidFill>
                <a:cs typeface="+mn-ea"/>
                <a:sym typeface="+mn-lt"/>
              </a:rPr>
              <a:t>D</a:t>
            </a:r>
          </a:p>
        </p:txBody>
      </p:sp>
    </p:spTree>
    <p:extLst>
      <p:ext uri="{BB962C8B-B14F-4D97-AF65-F5344CB8AC3E}">
        <p14:creationId xmlns:p14="http://schemas.microsoft.com/office/powerpoint/2010/main" val="287428100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blinds(horizontal)">
                                      <p:cBhvr>
                                        <p:cTn id="7" dur="500"/>
                                        <p:tgtEl>
                                          <p:spTgt spid="6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8"/>
                                        </p:tgtEl>
                                        <p:attrNameLst>
                                          <p:attrName>style.visibility</p:attrName>
                                        </p:attrNameLst>
                                      </p:cBhvr>
                                      <p:to>
                                        <p:strVal val="visible"/>
                                      </p:to>
                                    </p:set>
                                    <p:animEffect transition="in" filter="blinds(horizontal)">
                                      <p:cBhvr>
                                        <p:cTn id="12"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文本框 24">
            <a:extLst>
              <a:ext uri="{FF2B5EF4-FFF2-40B4-BE49-F238E27FC236}">
                <a16:creationId xmlns:a16="http://schemas.microsoft.com/office/drawing/2014/main" id="{B4481790-8DB7-4E02-9F25-BBDC434642EC}"/>
              </a:ext>
            </a:extLst>
          </p:cNvPr>
          <p:cNvSpPr txBox="1"/>
          <p:nvPr/>
        </p:nvSpPr>
        <p:spPr>
          <a:xfrm>
            <a:off x="588916" y="271073"/>
            <a:ext cx="7208884" cy="584775"/>
          </a:xfrm>
          <a:prstGeom prst="rect">
            <a:avLst/>
          </a:prstGeom>
          <a:noFill/>
        </p:spPr>
        <p:txBody>
          <a:bodyPr wrap="square" rtlCol="0">
            <a:spAutoFit/>
            <a:scene3d>
              <a:camera prst="orthographicFront"/>
              <a:lightRig rig="threePt" dir="t"/>
            </a:scene3d>
            <a:sp3d contourW="12700"/>
          </a:bodyPr>
          <a:lstStyle/>
          <a:p>
            <a:pPr defTabSz="1219170" latinLnBrk="1" hangingPunct="0">
              <a:defRPr/>
            </a:pPr>
            <a:r>
              <a:rPr lang="zh-CN" altLang="en-US" sz="3200" kern="0" dirty="0">
                <a:solidFill>
                  <a:srgbClr val="000000"/>
                </a:solidFill>
                <a:cs typeface="+mn-ea"/>
                <a:sym typeface="+mn-lt"/>
              </a:rPr>
              <a:t>典型例题</a:t>
            </a:r>
          </a:p>
        </p:txBody>
      </p:sp>
      <p:sp>
        <p:nvSpPr>
          <p:cNvPr id="3" name="文本框 99">
            <a:extLst>
              <a:ext uri="{FF2B5EF4-FFF2-40B4-BE49-F238E27FC236}">
                <a16:creationId xmlns:a16="http://schemas.microsoft.com/office/drawing/2014/main" id="{14E82163-6544-4012-BC8C-EFE3A88BCA33}"/>
              </a:ext>
            </a:extLst>
          </p:cNvPr>
          <p:cNvSpPr txBox="1">
            <a:spLocks noChangeArrowheads="1"/>
          </p:cNvSpPr>
          <p:nvPr/>
        </p:nvSpPr>
        <p:spPr bwMode="auto">
          <a:xfrm>
            <a:off x="650589" y="1090169"/>
            <a:ext cx="10743125" cy="4556825"/>
          </a:xfrm>
          <a:prstGeom prst="rect">
            <a:avLst/>
          </a:prstGeom>
          <a:noFill/>
          <a:ln w="9525">
            <a:noFill/>
            <a:miter lim="800000"/>
            <a:headEnd/>
            <a:tailEnd/>
          </a:ln>
        </p:spPr>
        <p:txBody>
          <a:bodyPr wrap="square">
            <a:spAutoFit/>
          </a:bodyPr>
          <a:lstStyle/>
          <a:p>
            <a:pPr defTabSz="1219170">
              <a:lnSpc>
                <a:spcPct val="250000"/>
              </a:lnSpc>
            </a:pPr>
            <a:r>
              <a:rPr lang="zh-CN" altLang="zh-CN" sz="2400" b="1" kern="0" dirty="0">
                <a:solidFill>
                  <a:srgbClr val="000000"/>
                </a:solidFill>
                <a:cs typeface="+mn-ea"/>
                <a:sym typeface="+mn-lt"/>
              </a:rPr>
              <a:t>3·</a:t>
            </a:r>
            <a:r>
              <a:rPr lang="zh-CN" altLang="en-US" sz="2400" b="1" kern="0" dirty="0">
                <a:solidFill>
                  <a:sysClr val="windowText" lastClr="000000"/>
                </a:solidFill>
                <a:cs typeface="+mn-ea"/>
                <a:sym typeface="+mn-lt"/>
              </a:rPr>
              <a:t>市场上有“葡萄糖酸锌”、“高钙牛奶”、“绿色碘盐”等商品，这里的“锌、钙、碘”指的是（　　）</a:t>
            </a:r>
          </a:p>
          <a:p>
            <a:pPr defTabSz="1219170">
              <a:lnSpc>
                <a:spcPct val="250000"/>
              </a:lnSpc>
            </a:pPr>
            <a:r>
              <a:rPr lang="zh-CN" altLang="en-US" sz="2400" b="1" kern="0" dirty="0">
                <a:solidFill>
                  <a:sysClr val="windowText" lastClr="000000"/>
                </a:solidFill>
                <a:cs typeface="+mn-ea"/>
                <a:sym typeface="+mn-lt"/>
              </a:rPr>
              <a:t>A．元素     B．分子     C．单质     D．原子</a:t>
            </a:r>
          </a:p>
          <a:p>
            <a:pPr defTabSz="1219170">
              <a:lnSpc>
                <a:spcPct val="250000"/>
              </a:lnSpc>
            </a:pPr>
            <a:r>
              <a:rPr lang="zh-CN" altLang="zh-CN" sz="2400" b="1" kern="0" dirty="0">
                <a:solidFill>
                  <a:srgbClr val="000000"/>
                </a:solidFill>
                <a:cs typeface="+mn-ea"/>
                <a:sym typeface="+mn-lt"/>
              </a:rPr>
              <a:t>4·人体骨骼中必不可少的金属元素是（     ）</a:t>
            </a:r>
          </a:p>
          <a:p>
            <a:pPr defTabSz="1219170">
              <a:lnSpc>
                <a:spcPct val="250000"/>
              </a:lnSpc>
            </a:pPr>
            <a:r>
              <a:rPr lang="zh-CN" altLang="zh-CN" sz="2400" b="1" kern="0" dirty="0">
                <a:solidFill>
                  <a:srgbClr val="000000"/>
                </a:solidFill>
                <a:cs typeface="+mn-ea"/>
                <a:sym typeface="+mn-lt"/>
              </a:rPr>
              <a:t>A.氧      B.碳       C.钾      D.钙</a:t>
            </a:r>
          </a:p>
        </p:txBody>
      </p:sp>
      <p:sp>
        <p:nvSpPr>
          <p:cNvPr id="4" name="文本框 3">
            <a:extLst>
              <a:ext uri="{FF2B5EF4-FFF2-40B4-BE49-F238E27FC236}">
                <a16:creationId xmlns:a16="http://schemas.microsoft.com/office/drawing/2014/main" id="{1247CBC5-F81A-4D05-B858-46ACC679FC1C}"/>
              </a:ext>
            </a:extLst>
          </p:cNvPr>
          <p:cNvSpPr txBox="1">
            <a:spLocks noChangeArrowheads="1"/>
          </p:cNvSpPr>
          <p:nvPr/>
        </p:nvSpPr>
        <p:spPr bwMode="auto">
          <a:xfrm>
            <a:off x="4273584" y="2324101"/>
            <a:ext cx="1490133" cy="584775"/>
          </a:xfrm>
          <a:prstGeom prst="rect">
            <a:avLst/>
          </a:prstGeom>
          <a:noFill/>
          <a:ln w="9525">
            <a:noFill/>
            <a:miter lim="800000"/>
            <a:headEnd/>
            <a:tailEnd/>
          </a:ln>
        </p:spPr>
        <p:txBody>
          <a:bodyPr>
            <a:spAutoFit/>
          </a:bodyPr>
          <a:lstStyle/>
          <a:p>
            <a:pPr defTabSz="1219170"/>
            <a:r>
              <a:rPr lang="en-US" altLang="zh-CN" sz="3200" b="1" kern="0" dirty="0">
                <a:solidFill>
                  <a:srgbClr val="C00000"/>
                </a:solidFill>
                <a:cs typeface="+mn-ea"/>
                <a:sym typeface="+mn-lt"/>
              </a:rPr>
              <a:t>A</a:t>
            </a:r>
          </a:p>
        </p:txBody>
      </p:sp>
      <p:sp>
        <p:nvSpPr>
          <p:cNvPr id="5" name="文本框 4">
            <a:extLst>
              <a:ext uri="{FF2B5EF4-FFF2-40B4-BE49-F238E27FC236}">
                <a16:creationId xmlns:a16="http://schemas.microsoft.com/office/drawing/2014/main" id="{AC8E70F8-1A00-42AE-8273-8372D6793BB9}"/>
              </a:ext>
            </a:extLst>
          </p:cNvPr>
          <p:cNvSpPr txBox="1">
            <a:spLocks noChangeArrowheads="1"/>
          </p:cNvSpPr>
          <p:nvPr/>
        </p:nvSpPr>
        <p:spPr bwMode="auto">
          <a:xfrm>
            <a:off x="6007637" y="4139293"/>
            <a:ext cx="1488017" cy="584775"/>
          </a:xfrm>
          <a:prstGeom prst="rect">
            <a:avLst/>
          </a:prstGeom>
          <a:noFill/>
          <a:ln w="9525">
            <a:noFill/>
            <a:miter lim="800000"/>
            <a:headEnd/>
            <a:tailEnd/>
          </a:ln>
        </p:spPr>
        <p:txBody>
          <a:bodyPr>
            <a:spAutoFit/>
          </a:bodyPr>
          <a:lstStyle/>
          <a:p>
            <a:pPr defTabSz="1219170"/>
            <a:r>
              <a:rPr lang="en-US" altLang="zh-CN" sz="3200" b="1" kern="0" dirty="0">
                <a:solidFill>
                  <a:srgbClr val="C00000"/>
                </a:solidFill>
                <a:cs typeface="+mn-ea"/>
                <a:sym typeface="+mn-lt"/>
              </a:rPr>
              <a:t>D</a:t>
            </a:r>
          </a:p>
        </p:txBody>
      </p:sp>
    </p:spTree>
    <p:extLst>
      <p:ext uri="{BB962C8B-B14F-4D97-AF65-F5344CB8AC3E}">
        <p14:creationId xmlns:p14="http://schemas.microsoft.com/office/powerpoint/2010/main" val="122196621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文本框 24">
            <a:extLst>
              <a:ext uri="{FF2B5EF4-FFF2-40B4-BE49-F238E27FC236}">
                <a16:creationId xmlns:a16="http://schemas.microsoft.com/office/drawing/2014/main" id="{B4481790-8DB7-4E02-9F25-BBDC434642EC}"/>
              </a:ext>
            </a:extLst>
          </p:cNvPr>
          <p:cNvSpPr txBox="1"/>
          <p:nvPr/>
        </p:nvSpPr>
        <p:spPr>
          <a:xfrm>
            <a:off x="588916" y="271073"/>
            <a:ext cx="7208884" cy="584775"/>
          </a:xfrm>
          <a:prstGeom prst="rect">
            <a:avLst/>
          </a:prstGeom>
          <a:noFill/>
        </p:spPr>
        <p:txBody>
          <a:bodyPr wrap="square" rtlCol="0">
            <a:spAutoFit/>
            <a:scene3d>
              <a:camera prst="orthographicFront"/>
              <a:lightRig rig="threePt" dir="t"/>
            </a:scene3d>
            <a:sp3d contourW="12700"/>
          </a:bodyPr>
          <a:lstStyle/>
          <a:p>
            <a:pPr defTabSz="1219170" latinLnBrk="1" hangingPunct="0">
              <a:defRPr/>
            </a:pPr>
            <a:r>
              <a:rPr lang="zh-CN" altLang="en-US" sz="3200" kern="0" dirty="0">
                <a:solidFill>
                  <a:srgbClr val="000000"/>
                </a:solidFill>
                <a:cs typeface="+mn-ea"/>
                <a:sym typeface="+mn-lt"/>
              </a:rPr>
              <a:t>典型例题</a:t>
            </a:r>
          </a:p>
        </p:txBody>
      </p:sp>
      <p:sp>
        <p:nvSpPr>
          <p:cNvPr id="3" name="文本框 99">
            <a:extLst>
              <a:ext uri="{FF2B5EF4-FFF2-40B4-BE49-F238E27FC236}">
                <a16:creationId xmlns:a16="http://schemas.microsoft.com/office/drawing/2014/main" id="{0909A247-D00C-405E-A06E-ACE78E1B2FFE}"/>
              </a:ext>
            </a:extLst>
          </p:cNvPr>
          <p:cNvSpPr txBox="1">
            <a:spLocks noChangeArrowheads="1"/>
          </p:cNvSpPr>
          <p:nvPr/>
        </p:nvSpPr>
        <p:spPr bwMode="auto">
          <a:xfrm>
            <a:off x="588916" y="855848"/>
            <a:ext cx="10833827" cy="5480155"/>
          </a:xfrm>
          <a:prstGeom prst="rect">
            <a:avLst/>
          </a:prstGeom>
          <a:noFill/>
          <a:ln w="9525">
            <a:noFill/>
            <a:miter lim="800000"/>
            <a:headEnd/>
            <a:tailEnd/>
          </a:ln>
        </p:spPr>
        <p:txBody>
          <a:bodyPr wrap="square">
            <a:spAutoFit/>
          </a:bodyPr>
          <a:lstStyle/>
          <a:p>
            <a:pPr defTabSz="1219170">
              <a:lnSpc>
                <a:spcPct val="250000"/>
              </a:lnSpc>
            </a:pPr>
            <a:r>
              <a:rPr lang="zh-CN" altLang="zh-CN" sz="2400" b="1" kern="0" dirty="0">
                <a:solidFill>
                  <a:srgbClr val="000000"/>
                </a:solidFill>
                <a:cs typeface="+mn-ea"/>
                <a:sym typeface="+mn-lt"/>
              </a:rPr>
              <a:t>5·下列元素中，人体摄入量过低会引起贫血的是（    ）</a:t>
            </a:r>
          </a:p>
          <a:p>
            <a:pPr defTabSz="1219170">
              <a:lnSpc>
                <a:spcPct val="250000"/>
              </a:lnSpc>
            </a:pPr>
            <a:r>
              <a:rPr lang="zh-CN" altLang="zh-CN" sz="2400" b="1" kern="0" dirty="0">
                <a:solidFill>
                  <a:srgbClr val="000000"/>
                </a:solidFill>
                <a:cs typeface="+mn-ea"/>
                <a:sym typeface="+mn-lt"/>
              </a:rPr>
              <a:t>A.Fe    B.Zn    C.Na    D.Ca</a:t>
            </a:r>
          </a:p>
          <a:p>
            <a:pPr defTabSz="1219170">
              <a:lnSpc>
                <a:spcPct val="250000"/>
              </a:lnSpc>
            </a:pPr>
            <a:r>
              <a:rPr lang="zh-CN" altLang="zh-CN" sz="2400" b="1" kern="0" dirty="0">
                <a:solidFill>
                  <a:srgbClr val="000000"/>
                </a:solidFill>
                <a:cs typeface="+mn-ea"/>
                <a:sym typeface="+mn-lt"/>
              </a:rPr>
              <a:t>6·中考期间，小燕子的妈妈准备了一份易消化的午餐，其中有：凉拌黄瓜、辣椒炒茄子、蒸芋头、冬瓜汤、米饭。从营养全面的角度考虑，还需要补充的食品是：</a:t>
            </a:r>
            <a:r>
              <a:rPr lang="zh-CN" altLang="zh-CN" sz="2400" b="1" u="sng" kern="0" dirty="0">
                <a:solidFill>
                  <a:srgbClr val="000000"/>
                </a:solidFill>
                <a:cs typeface="+mn-ea"/>
                <a:sym typeface="+mn-lt"/>
              </a:rPr>
              <a:t>           </a:t>
            </a:r>
            <a:r>
              <a:rPr lang="zh-CN" altLang="zh-CN" sz="2400" b="1" kern="0" dirty="0">
                <a:solidFill>
                  <a:srgbClr val="000000"/>
                </a:solidFill>
                <a:cs typeface="+mn-ea"/>
                <a:sym typeface="+mn-lt"/>
              </a:rPr>
              <a:t>(写一种)。烹饪过程中使用了加碘盐，其目的是为了防止缺碘引起 </a:t>
            </a:r>
            <a:r>
              <a:rPr lang="zh-CN" altLang="zh-CN" sz="2400" b="1" u="sng" kern="0" dirty="0">
                <a:solidFill>
                  <a:srgbClr val="000000"/>
                </a:solidFill>
                <a:cs typeface="+mn-ea"/>
                <a:sym typeface="+mn-lt"/>
              </a:rPr>
              <a:t>___</a:t>
            </a:r>
            <a:r>
              <a:rPr lang="en-US" altLang="zh-CN" sz="2400" b="1" u="sng" kern="0" dirty="0">
                <a:solidFill>
                  <a:srgbClr val="000000"/>
                </a:solidFill>
                <a:cs typeface="+mn-ea"/>
                <a:sym typeface="+mn-lt"/>
              </a:rPr>
              <a:t>     </a:t>
            </a:r>
            <a:r>
              <a:rPr lang="zh-CN" altLang="zh-CN" sz="2400" b="1" u="sng" kern="0" dirty="0">
                <a:solidFill>
                  <a:srgbClr val="000000"/>
                </a:solidFill>
                <a:cs typeface="+mn-ea"/>
                <a:sym typeface="+mn-lt"/>
              </a:rPr>
              <a:t>_______</a:t>
            </a:r>
            <a:r>
              <a:rPr lang="zh-CN" altLang="zh-CN" sz="2400" b="1" kern="0" dirty="0">
                <a:solidFill>
                  <a:srgbClr val="000000"/>
                </a:solidFill>
                <a:cs typeface="+mn-ea"/>
                <a:sym typeface="+mn-lt"/>
              </a:rPr>
              <a:t>的病。</a:t>
            </a:r>
          </a:p>
        </p:txBody>
      </p:sp>
      <p:sp>
        <p:nvSpPr>
          <p:cNvPr id="4" name="文本框 3">
            <a:extLst>
              <a:ext uri="{FF2B5EF4-FFF2-40B4-BE49-F238E27FC236}">
                <a16:creationId xmlns:a16="http://schemas.microsoft.com/office/drawing/2014/main" id="{7E329295-AF52-4A53-B0A2-12BFE5C4C3E5}"/>
              </a:ext>
            </a:extLst>
          </p:cNvPr>
          <p:cNvSpPr txBox="1">
            <a:spLocks noChangeArrowheads="1"/>
          </p:cNvSpPr>
          <p:nvPr/>
        </p:nvSpPr>
        <p:spPr bwMode="auto">
          <a:xfrm>
            <a:off x="7447218" y="1148235"/>
            <a:ext cx="1490133" cy="584775"/>
          </a:xfrm>
          <a:prstGeom prst="rect">
            <a:avLst/>
          </a:prstGeom>
          <a:noFill/>
          <a:ln w="9525">
            <a:noFill/>
            <a:miter lim="800000"/>
            <a:headEnd/>
            <a:tailEnd/>
          </a:ln>
        </p:spPr>
        <p:txBody>
          <a:bodyPr>
            <a:spAutoFit/>
          </a:bodyPr>
          <a:lstStyle/>
          <a:p>
            <a:pPr defTabSz="1219170"/>
            <a:r>
              <a:rPr lang="en-US" altLang="zh-CN" sz="3200" b="1" kern="0" dirty="0">
                <a:solidFill>
                  <a:srgbClr val="C00000"/>
                </a:solidFill>
                <a:cs typeface="+mn-ea"/>
                <a:sym typeface="+mn-lt"/>
              </a:rPr>
              <a:t>A</a:t>
            </a:r>
          </a:p>
        </p:txBody>
      </p:sp>
      <p:sp>
        <p:nvSpPr>
          <p:cNvPr id="5" name="文本框 4">
            <a:extLst>
              <a:ext uri="{FF2B5EF4-FFF2-40B4-BE49-F238E27FC236}">
                <a16:creationId xmlns:a16="http://schemas.microsoft.com/office/drawing/2014/main" id="{715BFD8F-40BE-48B3-9530-F13694A5D0C1}"/>
              </a:ext>
            </a:extLst>
          </p:cNvPr>
          <p:cNvSpPr txBox="1">
            <a:spLocks noChangeArrowheads="1"/>
          </p:cNvSpPr>
          <p:nvPr/>
        </p:nvSpPr>
        <p:spPr bwMode="auto">
          <a:xfrm>
            <a:off x="1620640" y="4851575"/>
            <a:ext cx="1488017" cy="400110"/>
          </a:xfrm>
          <a:prstGeom prst="rect">
            <a:avLst/>
          </a:prstGeom>
          <a:noFill/>
          <a:ln w="9525">
            <a:noFill/>
            <a:miter lim="800000"/>
            <a:headEnd/>
            <a:tailEnd/>
          </a:ln>
        </p:spPr>
        <p:txBody>
          <a:bodyPr>
            <a:spAutoFit/>
          </a:bodyPr>
          <a:lstStyle/>
          <a:p>
            <a:pPr defTabSz="1219170"/>
            <a:r>
              <a:rPr lang="en-US" altLang="zh-CN" sz="2000" b="1" kern="0" dirty="0">
                <a:solidFill>
                  <a:srgbClr val="C00000"/>
                </a:solidFill>
                <a:cs typeface="+mn-ea"/>
                <a:sym typeface="+mn-lt"/>
              </a:rPr>
              <a:t>炒鸡蛋</a:t>
            </a:r>
          </a:p>
        </p:txBody>
      </p:sp>
      <p:sp>
        <p:nvSpPr>
          <p:cNvPr id="6" name="文本框 1">
            <a:extLst>
              <a:ext uri="{FF2B5EF4-FFF2-40B4-BE49-F238E27FC236}">
                <a16:creationId xmlns:a16="http://schemas.microsoft.com/office/drawing/2014/main" id="{C54A98F3-86C6-4B6B-A731-13D3221CAF8C}"/>
              </a:ext>
            </a:extLst>
          </p:cNvPr>
          <p:cNvSpPr txBox="1">
            <a:spLocks noChangeArrowheads="1"/>
          </p:cNvSpPr>
          <p:nvPr/>
        </p:nvSpPr>
        <p:spPr bwMode="auto">
          <a:xfrm>
            <a:off x="1366942" y="5773069"/>
            <a:ext cx="2656417" cy="400110"/>
          </a:xfrm>
          <a:prstGeom prst="rect">
            <a:avLst/>
          </a:prstGeom>
          <a:noFill/>
          <a:ln w="9525">
            <a:noFill/>
            <a:miter lim="800000"/>
            <a:headEnd/>
            <a:tailEnd/>
          </a:ln>
        </p:spPr>
        <p:txBody>
          <a:bodyPr>
            <a:spAutoFit/>
          </a:bodyPr>
          <a:lstStyle/>
          <a:p>
            <a:pPr defTabSz="1219170"/>
            <a:r>
              <a:rPr lang="en-US" altLang="zh-CN" sz="2000" b="1" kern="0" dirty="0">
                <a:solidFill>
                  <a:srgbClr val="C00000"/>
                </a:solidFill>
                <a:cs typeface="+mn-ea"/>
                <a:sym typeface="+mn-lt"/>
              </a:rPr>
              <a:t>甲状腺肿大</a:t>
            </a:r>
          </a:p>
        </p:txBody>
      </p:sp>
    </p:spTree>
    <p:extLst>
      <p:ext uri="{BB962C8B-B14F-4D97-AF65-F5344CB8AC3E}">
        <p14:creationId xmlns:p14="http://schemas.microsoft.com/office/powerpoint/2010/main" val="41875654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FFDF8912-3067-43D1-8B6A-A2EC6CA25512}"/>
              </a:ext>
            </a:extLst>
          </p:cNvPr>
          <p:cNvSpPr/>
          <p:nvPr/>
        </p:nvSpPr>
        <p:spPr>
          <a:xfrm>
            <a:off x="431800" y="349250"/>
            <a:ext cx="11328400" cy="61595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FandolFang R" panose="00000500000000000000" pitchFamily="50" charset="-122"/>
              <a:ea typeface="FandolFang R" panose="00000500000000000000" pitchFamily="50" charset="-122"/>
              <a:cs typeface="+mn-ea"/>
              <a:sym typeface="+mn-lt"/>
            </a:endParaRPr>
          </a:p>
        </p:txBody>
      </p:sp>
      <p:sp>
        <p:nvSpPr>
          <p:cNvPr id="3" name="矩形 2">
            <a:extLst>
              <a:ext uri="{FF2B5EF4-FFF2-40B4-BE49-F238E27FC236}">
                <a16:creationId xmlns:a16="http://schemas.microsoft.com/office/drawing/2014/main" id="{CFAD7A5F-FAC1-414B-896C-2780965A5606}"/>
              </a:ext>
            </a:extLst>
          </p:cNvPr>
          <p:cNvSpPr/>
          <p:nvPr/>
        </p:nvSpPr>
        <p:spPr>
          <a:xfrm>
            <a:off x="1422400" y="2078962"/>
            <a:ext cx="9347200" cy="3371500"/>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感谢您下载</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xippt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平台上提供的</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作品，为了您和</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xippt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以及原创作者的利益，请勿复制、传播、销售，否则将承担法律责任！</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xippt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将对作品进行维权，按照传播下载次数进行十倍的索取赔偿！</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  </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1. </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在</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xippt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出售的</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模板是免版税类</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(RF:</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Royalty-Free)</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正版受</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中国人民共和国著作法</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和</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世界版权公约</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的保护，作品的所有权、版权和著作权归</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xippt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所有</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您下载的是</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模板素材的使用权。</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  </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2. </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不得将</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xippt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的</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模板、</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素材，本身用于再出售</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或者出租、出借、转让、分销、发布或者作为礼物供他人使用，不得转授权、出卖、转让本协议或者本协议中的权利。</a:t>
            </a:r>
            <a:endParaRPr kumimoji="0" lang="zh-CN" altLang="en-US" sz="1800" b="0" i="0" u="none" strike="noStrike" kern="1200" cap="none" spc="0" normalizeH="0" baseline="0" noProof="0" dirty="0">
              <a:ln>
                <a:noFill/>
              </a:ln>
              <a:solidFill>
                <a:prstClr val="black"/>
              </a:solidFill>
              <a:effectLst/>
              <a:uLnTx/>
              <a:uFillTx/>
              <a:latin typeface="思源黑体 CN Light" panose="020B0300000000000000" pitchFamily="34" charset="-122"/>
              <a:ea typeface="思源黑体 CN Light" panose="020B0300000000000000" pitchFamily="34" charset="-122"/>
              <a:cs typeface="+mn-ea"/>
              <a:sym typeface="+mn-lt"/>
            </a:endParaRPr>
          </a:p>
        </p:txBody>
      </p:sp>
      <p:sp>
        <p:nvSpPr>
          <p:cNvPr id="4" name="矩形 3">
            <a:extLst>
              <a:ext uri="{FF2B5EF4-FFF2-40B4-BE49-F238E27FC236}">
                <a16:creationId xmlns:a16="http://schemas.microsoft.com/office/drawing/2014/main" id="{AE58FB28-7959-4C0B-B09F-EDEE9BEC0C87}"/>
              </a:ext>
            </a:extLst>
          </p:cNvPr>
          <p:cNvSpPr/>
          <p:nvPr/>
        </p:nvSpPr>
        <p:spPr>
          <a:xfrm>
            <a:off x="5182930" y="1025730"/>
            <a:ext cx="1871025" cy="677365"/>
          </a:xfrm>
          <a:prstGeom prst="rect">
            <a:avLst/>
          </a:prstGeom>
        </p:spPr>
        <p:txBody>
          <a:bodyPr wrap="none">
            <a:spAutoFit/>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zh-CN" altLang="en-US" sz="3200" b="1" i="0" u="none" strike="noStrike" kern="1200" cap="none" spc="0" normalizeH="0" baseline="0" noProof="0" dirty="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版权声明</a:t>
            </a:r>
            <a:endParaRPr kumimoji="0" lang="zh-CN" altLang="en-US" sz="3200" b="1" i="0" u="none" strike="noStrike" kern="1200" cap="none" spc="0" normalizeH="0" baseline="0" noProof="0" dirty="0">
              <a:ln>
                <a:noFill/>
              </a:ln>
              <a:solidFill>
                <a:prstClr val="black"/>
              </a:solidFill>
              <a:effectLst/>
              <a:uLnTx/>
              <a:uFillTx/>
              <a:latin typeface="思源黑体 CN Light" panose="020B0300000000000000" pitchFamily="34" charset="-122"/>
              <a:ea typeface="思源黑体 CN Light" panose="020B0300000000000000" pitchFamily="34" charset="-122"/>
              <a:cs typeface="+mn-ea"/>
              <a:sym typeface="+mn-lt"/>
            </a:endParaRPr>
          </a:p>
        </p:txBody>
      </p:sp>
      <p:cxnSp>
        <p:nvCxnSpPr>
          <p:cNvPr id="5" name="直接连接符 4">
            <a:extLst>
              <a:ext uri="{FF2B5EF4-FFF2-40B4-BE49-F238E27FC236}">
                <a16:creationId xmlns:a16="http://schemas.microsoft.com/office/drawing/2014/main" id="{1FCC2A86-F5F5-4D1B-83F4-E930D552D3A1}"/>
              </a:ext>
            </a:extLst>
          </p:cNvPr>
          <p:cNvCxnSpPr/>
          <p:nvPr/>
        </p:nvCxnSpPr>
        <p:spPr>
          <a:xfrm>
            <a:off x="5816600" y="1852612"/>
            <a:ext cx="558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43061809"/>
      </p:ext>
    </p:extLst>
  </p:cSld>
  <p:clrMapOvr>
    <a:masterClrMapping/>
  </p:clrMapOvr>
  <p:transition spd="slow" advClick="0" advTm="3000">
    <p:push dir="u"/>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占位符 3">
            <a:extLst>
              <a:ext uri="{FF2B5EF4-FFF2-40B4-BE49-F238E27FC236}">
                <a16:creationId xmlns:a16="http://schemas.microsoft.com/office/drawing/2014/main" id="{2C7E03BC-8D24-4526-87C3-A1D9E30D3B01}"/>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26651" r="26651"/>
          <a:stretch>
            <a:fillRect/>
          </a:stretch>
        </p:blipFill>
        <p:spPr>
          <a:xfrm>
            <a:off x="6845299" y="0"/>
            <a:ext cx="4803912" cy="6858000"/>
          </a:xfrm>
        </p:spPr>
      </p:pic>
      <p:sp>
        <p:nvSpPr>
          <p:cNvPr id="9" name="Rectangle 8">
            <a:extLst>
              <a:ext uri="{FF2B5EF4-FFF2-40B4-BE49-F238E27FC236}">
                <a16:creationId xmlns:a16="http://schemas.microsoft.com/office/drawing/2014/main" id="{40FEBD3C-B2E5-459A-85C0-7A3ECD23BFBA}"/>
              </a:ext>
            </a:extLst>
          </p:cNvPr>
          <p:cNvSpPr/>
          <p:nvPr/>
        </p:nvSpPr>
        <p:spPr>
          <a:xfrm>
            <a:off x="0" y="274529"/>
            <a:ext cx="2265218" cy="59062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cs typeface="+mn-ea"/>
                <a:sym typeface="+mn-lt"/>
              </a:rPr>
              <a:t>YOUR  LOGO</a:t>
            </a:r>
          </a:p>
        </p:txBody>
      </p:sp>
      <p:grpSp>
        <p:nvGrpSpPr>
          <p:cNvPr id="14" name="组合 13">
            <a:extLst>
              <a:ext uri="{FF2B5EF4-FFF2-40B4-BE49-F238E27FC236}">
                <a16:creationId xmlns:a16="http://schemas.microsoft.com/office/drawing/2014/main" id="{4FDA733E-276B-4B2F-AF75-25164278EC9D}"/>
              </a:ext>
            </a:extLst>
          </p:cNvPr>
          <p:cNvGrpSpPr/>
          <p:nvPr/>
        </p:nvGrpSpPr>
        <p:grpSpPr>
          <a:xfrm>
            <a:off x="610336" y="4189143"/>
            <a:ext cx="3524979" cy="1553553"/>
            <a:chOff x="610336" y="4630146"/>
            <a:chExt cx="3524979" cy="1553553"/>
          </a:xfrm>
        </p:grpSpPr>
        <p:sp>
          <p:nvSpPr>
            <p:cNvPr id="15" name="矩形 14">
              <a:extLst>
                <a:ext uri="{FF2B5EF4-FFF2-40B4-BE49-F238E27FC236}">
                  <a16:creationId xmlns:a16="http://schemas.microsoft.com/office/drawing/2014/main" id="{8F24C223-8905-42F2-A581-20B851263165}"/>
                </a:ext>
              </a:extLst>
            </p:cNvPr>
            <p:cNvSpPr/>
            <p:nvPr/>
          </p:nvSpPr>
          <p:spPr>
            <a:xfrm>
              <a:off x="655168" y="5570201"/>
              <a:ext cx="1332000" cy="396000"/>
            </a:xfrm>
            <a:prstGeom prst="rect">
              <a:avLst/>
            </a:prstGeom>
            <a:solidFill>
              <a:srgbClr val="00A4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6" name="文本框 15">
              <a:extLst>
                <a:ext uri="{FF2B5EF4-FFF2-40B4-BE49-F238E27FC236}">
                  <a16:creationId xmlns:a16="http://schemas.microsoft.com/office/drawing/2014/main" id="{81C49D20-7062-4A9A-A3EB-B1FE50FB13E3}"/>
                </a:ext>
              </a:extLst>
            </p:cNvPr>
            <p:cNvSpPr txBox="1"/>
            <p:nvPr/>
          </p:nvSpPr>
          <p:spPr>
            <a:xfrm>
              <a:off x="610336" y="5598924"/>
              <a:ext cx="1376832" cy="584775"/>
            </a:xfrm>
            <a:prstGeom prst="rect">
              <a:avLst/>
            </a:prstGeom>
            <a:noFill/>
          </p:spPr>
          <p:txBody>
            <a:bodyPr wrap="square" rtlCol="0">
              <a:spAutoFit/>
            </a:bodyPr>
            <a:lstStyle/>
            <a:p>
              <a:pPr algn="ctr"/>
              <a:r>
                <a:rPr lang="en-US" altLang="zh-CN" sz="1600" spc="200" dirty="0">
                  <a:solidFill>
                    <a:schemeClr val="bg1"/>
                  </a:solidFill>
                  <a:cs typeface="+mn-ea"/>
                  <a:sym typeface="+mn-lt"/>
                </a:rPr>
                <a:t>20XX.XX.XX</a:t>
              </a:r>
              <a:endParaRPr lang="zh-CN" altLang="en-US" sz="1600" spc="200" dirty="0">
                <a:solidFill>
                  <a:schemeClr val="bg1"/>
                </a:solidFill>
                <a:cs typeface="+mn-ea"/>
                <a:sym typeface="+mn-lt"/>
              </a:endParaRPr>
            </a:p>
          </p:txBody>
        </p:sp>
        <p:grpSp>
          <p:nvGrpSpPr>
            <p:cNvPr id="17" name="组合 16">
              <a:extLst>
                <a:ext uri="{FF2B5EF4-FFF2-40B4-BE49-F238E27FC236}">
                  <a16:creationId xmlns:a16="http://schemas.microsoft.com/office/drawing/2014/main" id="{E03D9EF3-1725-4BB0-AACA-18B8C839931C}"/>
                </a:ext>
              </a:extLst>
            </p:cNvPr>
            <p:cNvGrpSpPr/>
            <p:nvPr/>
          </p:nvGrpSpPr>
          <p:grpSpPr>
            <a:xfrm>
              <a:off x="655168" y="4630146"/>
              <a:ext cx="3480147" cy="276999"/>
              <a:chOff x="3484532" y="4842938"/>
              <a:chExt cx="5222936" cy="319807"/>
            </a:xfrm>
          </p:grpSpPr>
          <p:sp>
            <p:nvSpPr>
              <p:cNvPr id="18" name="矩形 17">
                <a:extLst>
                  <a:ext uri="{FF2B5EF4-FFF2-40B4-BE49-F238E27FC236}">
                    <a16:creationId xmlns:a16="http://schemas.microsoft.com/office/drawing/2014/main" id="{EE890043-46B8-447F-878A-FB9986B0874F}"/>
                  </a:ext>
                </a:extLst>
              </p:cNvPr>
              <p:cNvSpPr/>
              <p:nvPr/>
            </p:nvSpPr>
            <p:spPr>
              <a:xfrm>
                <a:off x="3484532" y="4842938"/>
                <a:ext cx="2193317" cy="319807"/>
              </a:xfrm>
              <a:prstGeom prst="rect">
                <a:avLst/>
              </a:prstGeom>
              <a:ln w="6350">
                <a:solidFill>
                  <a:schemeClr val="tx1">
                    <a:lumMod val="65000"/>
                    <a:lumOff val="35000"/>
                  </a:schemeClr>
                </a:solidFill>
              </a:ln>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1200">
                    <a:solidFill>
                      <a:schemeClr val="tx1">
                        <a:lumMod val="65000"/>
                        <a:lumOff val="35000"/>
                      </a:schemeClr>
                    </a:solidFill>
                    <a:cs typeface="+mn-ea"/>
                    <a:sym typeface="+mn-lt"/>
                  </a:rPr>
                  <a:t>老师：</a:t>
                </a:r>
                <a:r>
                  <a:rPr lang="en-US" altLang="zh-CN" sz="1200">
                    <a:solidFill>
                      <a:schemeClr val="tx1">
                        <a:lumMod val="65000"/>
                        <a:lumOff val="35000"/>
                      </a:schemeClr>
                    </a:solidFill>
                    <a:cs typeface="+mn-ea"/>
                    <a:sym typeface="+mn-lt"/>
                  </a:rPr>
                  <a:t>xippt</a:t>
                </a:r>
                <a:endParaRPr kumimoji="0" lang="zh-CN" altLang="en-US" sz="1200" i="0" u="none" strike="noStrike" kern="1200" cap="none" normalizeH="0" baseline="0" noProof="0" dirty="0">
                  <a:ln>
                    <a:noFill/>
                  </a:ln>
                  <a:solidFill>
                    <a:schemeClr val="tx1">
                      <a:lumMod val="65000"/>
                      <a:lumOff val="35000"/>
                    </a:schemeClr>
                  </a:solidFill>
                  <a:effectLst/>
                  <a:uLnTx/>
                  <a:uFillTx/>
                  <a:cs typeface="+mn-ea"/>
                  <a:sym typeface="+mn-lt"/>
                </a:endParaRPr>
              </a:p>
            </p:txBody>
          </p:sp>
          <p:sp>
            <p:nvSpPr>
              <p:cNvPr id="19" name="文本框 18">
                <a:extLst>
                  <a:ext uri="{FF2B5EF4-FFF2-40B4-BE49-F238E27FC236}">
                    <a16:creationId xmlns:a16="http://schemas.microsoft.com/office/drawing/2014/main" id="{C79117E7-02E0-431E-A373-C2A9E4F99535}"/>
                  </a:ext>
                </a:extLst>
              </p:cNvPr>
              <p:cNvSpPr txBox="1"/>
              <p:nvPr/>
            </p:nvSpPr>
            <p:spPr>
              <a:xfrm>
                <a:off x="6490140" y="4842938"/>
                <a:ext cx="2217328" cy="319807"/>
              </a:xfrm>
              <a:prstGeom prst="rect">
                <a:avLst/>
              </a:prstGeom>
              <a:noFill/>
              <a:ln w="6350">
                <a:solidFill>
                  <a:schemeClr val="tx1">
                    <a:lumMod val="65000"/>
                    <a:lumOff val="35000"/>
                  </a:schemeClr>
                </a:solidFill>
              </a:ln>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defRPr/>
                </a:pPr>
                <a:r>
                  <a:rPr kumimoji="0" lang="zh-CN" altLang="en-US" sz="1200" i="0" u="none" strike="noStrike" kern="1200" cap="none" normalizeH="0" baseline="0" noProof="0">
                    <a:ln>
                      <a:noFill/>
                    </a:ln>
                    <a:solidFill>
                      <a:schemeClr val="tx1">
                        <a:lumMod val="65000"/>
                        <a:lumOff val="35000"/>
                      </a:schemeClr>
                    </a:solidFill>
                    <a:effectLst/>
                    <a:uLnTx/>
                    <a:uFillTx/>
                    <a:cs typeface="+mn-ea"/>
                    <a:sym typeface="+mn-lt"/>
                  </a:rPr>
                  <a:t>班级：</a:t>
                </a:r>
                <a:r>
                  <a:rPr kumimoji="0" lang="en-US" altLang="zh-CN" sz="1200" i="0" u="none" strike="noStrike" kern="1200" cap="none" normalizeH="0" baseline="0" noProof="0">
                    <a:ln>
                      <a:noFill/>
                    </a:ln>
                    <a:solidFill>
                      <a:schemeClr val="tx1">
                        <a:lumMod val="65000"/>
                        <a:lumOff val="35000"/>
                      </a:schemeClr>
                    </a:solidFill>
                    <a:effectLst/>
                    <a:uLnTx/>
                    <a:uFillTx/>
                    <a:cs typeface="+mn-ea"/>
                    <a:sym typeface="+mn-lt"/>
                  </a:rPr>
                  <a:t>xippt</a:t>
                </a:r>
                <a:endParaRPr kumimoji="0" lang="zh-CN" altLang="en-US" sz="1200" i="0" u="none" strike="noStrike" kern="1200" cap="none" normalizeH="0" baseline="0" noProof="0" dirty="0">
                  <a:ln>
                    <a:noFill/>
                  </a:ln>
                  <a:solidFill>
                    <a:schemeClr val="tx1">
                      <a:lumMod val="65000"/>
                      <a:lumOff val="35000"/>
                    </a:schemeClr>
                  </a:solidFill>
                  <a:effectLst/>
                  <a:uLnTx/>
                  <a:uFillTx/>
                  <a:cs typeface="+mn-ea"/>
                  <a:sym typeface="+mn-lt"/>
                </a:endParaRPr>
              </a:p>
            </p:txBody>
          </p:sp>
        </p:grpSp>
      </p:grpSp>
      <p:grpSp>
        <p:nvGrpSpPr>
          <p:cNvPr id="20" name="组合 19">
            <a:extLst>
              <a:ext uri="{FF2B5EF4-FFF2-40B4-BE49-F238E27FC236}">
                <a16:creationId xmlns:a16="http://schemas.microsoft.com/office/drawing/2014/main" id="{A3072496-0D81-420F-9E0A-47C5528B922D}"/>
              </a:ext>
            </a:extLst>
          </p:cNvPr>
          <p:cNvGrpSpPr/>
          <p:nvPr/>
        </p:nvGrpSpPr>
        <p:grpSpPr>
          <a:xfrm>
            <a:off x="557374" y="1983436"/>
            <a:ext cx="5538625" cy="1835445"/>
            <a:chOff x="557374" y="2513675"/>
            <a:chExt cx="5538625" cy="1835445"/>
          </a:xfrm>
        </p:grpSpPr>
        <p:sp>
          <p:nvSpPr>
            <p:cNvPr id="21" name="文本框 20">
              <a:extLst>
                <a:ext uri="{FF2B5EF4-FFF2-40B4-BE49-F238E27FC236}">
                  <a16:creationId xmlns:a16="http://schemas.microsoft.com/office/drawing/2014/main" id="{61DD5916-A927-416D-9BAE-ABB105915B90}"/>
                </a:ext>
              </a:extLst>
            </p:cNvPr>
            <p:cNvSpPr txBox="1"/>
            <p:nvPr/>
          </p:nvSpPr>
          <p:spPr>
            <a:xfrm>
              <a:off x="560008" y="2513675"/>
              <a:ext cx="4931535" cy="584775"/>
            </a:xfrm>
            <a:prstGeom prst="rect">
              <a:avLst/>
            </a:prstGeom>
            <a:noFill/>
          </p:spPr>
          <p:txBody>
            <a:bodyPr wrap="square" rtlCol="0">
              <a:spAutoFit/>
            </a:bodyPr>
            <a:lstStyle/>
            <a:p>
              <a:r>
                <a:rPr lang="zh-CN" altLang="en-US" sz="3200" spc="-150" dirty="0">
                  <a:solidFill>
                    <a:schemeClr val="bg1">
                      <a:lumMod val="65000"/>
                    </a:schemeClr>
                  </a:solidFill>
                  <a:cs typeface="+mn-ea"/>
                  <a:sym typeface="+mn-lt"/>
                </a:rPr>
                <a:t>第十二单元  第二节</a:t>
              </a:r>
            </a:p>
          </p:txBody>
        </p:sp>
        <p:sp>
          <p:nvSpPr>
            <p:cNvPr id="22" name="文本框 21">
              <a:extLst>
                <a:ext uri="{FF2B5EF4-FFF2-40B4-BE49-F238E27FC236}">
                  <a16:creationId xmlns:a16="http://schemas.microsoft.com/office/drawing/2014/main" id="{B4B0293C-19D8-471D-B295-9BC1D9227E78}"/>
                </a:ext>
              </a:extLst>
            </p:cNvPr>
            <p:cNvSpPr txBox="1"/>
            <p:nvPr/>
          </p:nvSpPr>
          <p:spPr>
            <a:xfrm>
              <a:off x="557374" y="3176731"/>
              <a:ext cx="5538625" cy="769441"/>
            </a:xfrm>
            <a:prstGeom prst="rect">
              <a:avLst/>
            </a:prstGeom>
            <a:noFill/>
          </p:spPr>
          <p:txBody>
            <a:bodyPr wrap="square" rtlCol="0">
              <a:spAutoFit/>
            </a:bodyPr>
            <a:lstStyle/>
            <a:p>
              <a:pPr algn="dist"/>
              <a:r>
                <a:rPr lang="zh-CN" altLang="en-US" sz="4400" b="1" dirty="0">
                  <a:solidFill>
                    <a:srgbClr val="00A44A"/>
                  </a:solidFill>
                  <a:cs typeface="+mn-ea"/>
                  <a:sym typeface="+mn-lt"/>
                </a:rPr>
                <a:t>感谢各位的聆听</a:t>
              </a:r>
            </a:p>
          </p:txBody>
        </p:sp>
        <p:sp>
          <p:nvSpPr>
            <p:cNvPr id="26" name="文本框 25">
              <a:extLst>
                <a:ext uri="{FF2B5EF4-FFF2-40B4-BE49-F238E27FC236}">
                  <a16:creationId xmlns:a16="http://schemas.microsoft.com/office/drawing/2014/main" id="{1E2CB418-8DB9-4D3E-BCA7-9DD17BE6C342}"/>
                </a:ext>
              </a:extLst>
            </p:cNvPr>
            <p:cNvSpPr txBox="1"/>
            <p:nvPr/>
          </p:nvSpPr>
          <p:spPr>
            <a:xfrm>
              <a:off x="570077" y="4029224"/>
              <a:ext cx="4896606" cy="319896"/>
            </a:xfrm>
            <a:prstGeom prst="rect">
              <a:avLst/>
            </a:prstGeom>
            <a:noFill/>
          </p:spPr>
          <p:txBody>
            <a:bodyPr wrap="square" rtlCol="0">
              <a:spAutoFit/>
            </a:bodyPr>
            <a:lstStyle/>
            <a:p>
              <a:pPr algn="dist">
                <a:lnSpc>
                  <a:spcPct val="150000"/>
                </a:lnSpc>
              </a:pPr>
              <a:r>
                <a:rPr lang="en-US" altLang="zh-CN" sz="1100" dirty="0">
                  <a:solidFill>
                    <a:schemeClr val="tx1">
                      <a:lumMod val="65000"/>
                      <a:lumOff val="35000"/>
                    </a:schemeClr>
                  </a:solidFill>
                  <a:cs typeface="+mn-ea"/>
                  <a:sym typeface="+mn-lt"/>
                </a:rPr>
                <a:t>MENTAL HEALTH COUNSELING PPT</a:t>
              </a:r>
            </a:p>
          </p:txBody>
        </p:sp>
        <p:cxnSp>
          <p:nvCxnSpPr>
            <p:cNvPr id="27" name="直接连接符 26">
              <a:extLst>
                <a:ext uri="{FF2B5EF4-FFF2-40B4-BE49-F238E27FC236}">
                  <a16:creationId xmlns:a16="http://schemas.microsoft.com/office/drawing/2014/main" id="{E9752588-0174-4220-9D0C-42EA485CD1BF}"/>
                </a:ext>
              </a:extLst>
            </p:cNvPr>
            <p:cNvCxnSpPr>
              <a:cxnSpLocks/>
            </p:cNvCxnSpPr>
            <p:nvPr/>
          </p:nvCxnSpPr>
          <p:spPr>
            <a:xfrm>
              <a:off x="658813" y="3990975"/>
              <a:ext cx="5208587"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00430320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anim calcmode="lin" valueType="num">
                                      <p:cBhvr>
                                        <p:cTn id="8" dur="500" fill="hold"/>
                                        <p:tgtEl>
                                          <p:spTgt spid="20"/>
                                        </p:tgtEl>
                                        <p:attrNameLst>
                                          <p:attrName>ppt_x</p:attrName>
                                        </p:attrNameLst>
                                      </p:cBhvr>
                                      <p:tavLst>
                                        <p:tav tm="0">
                                          <p:val>
                                            <p:strVal val="#ppt_x"/>
                                          </p:val>
                                        </p:tav>
                                        <p:tav tm="100000">
                                          <p:val>
                                            <p:strVal val="#ppt_x"/>
                                          </p:val>
                                        </p:tav>
                                      </p:tavLst>
                                    </p:anim>
                                    <p:anim calcmode="lin" valueType="num">
                                      <p:cBhvr>
                                        <p:cTn id="9" dur="500" fill="hold"/>
                                        <p:tgtEl>
                                          <p:spTgt spid="20"/>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strVal val="#ppt_x"/>
                                          </p:val>
                                        </p:tav>
                                        <p:tav tm="100000">
                                          <p:val>
                                            <p:strVal val="#ppt_x"/>
                                          </p:val>
                                        </p:tav>
                                      </p:tavLst>
                                    </p:anim>
                                    <p:anim calcmode="lin" valueType="num">
                                      <p:cBhvr>
                                        <p:cTn id="15" dur="5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文本框 24">
            <a:extLst>
              <a:ext uri="{FF2B5EF4-FFF2-40B4-BE49-F238E27FC236}">
                <a16:creationId xmlns:a16="http://schemas.microsoft.com/office/drawing/2014/main" id="{B4481790-8DB7-4E02-9F25-BBDC434642EC}"/>
              </a:ext>
            </a:extLst>
          </p:cNvPr>
          <p:cNvSpPr txBox="1"/>
          <p:nvPr/>
        </p:nvSpPr>
        <p:spPr>
          <a:xfrm>
            <a:off x="588916" y="271073"/>
            <a:ext cx="2168525" cy="646430"/>
          </a:xfrm>
          <a:prstGeom prst="rect">
            <a:avLst/>
          </a:prstGeom>
          <a:noFill/>
        </p:spPr>
        <p:txBody>
          <a:bodyPr wrap="square" rtlCol="0">
            <a:spAutoFit/>
            <a:scene3d>
              <a:camera prst="orthographicFront"/>
              <a:lightRig rig="threePt" dir="t"/>
            </a:scene3d>
            <a:sp3d contourW="12700"/>
          </a:bodyPr>
          <a:lstStyle/>
          <a:p>
            <a:pPr algn="dist" defTabSz="609585">
              <a:defRPr/>
            </a:pPr>
            <a:r>
              <a:rPr lang="zh-CN" altLang="en-US" sz="3600" dirty="0">
                <a:solidFill>
                  <a:prstClr val="black">
                    <a:lumMod val="75000"/>
                    <a:lumOff val="25000"/>
                  </a:prstClr>
                </a:solidFill>
                <a:cs typeface="+mn-ea"/>
                <a:sym typeface="+mn-lt"/>
              </a:rPr>
              <a:t>课堂导入</a:t>
            </a:r>
          </a:p>
        </p:txBody>
      </p:sp>
      <p:sp>
        <p:nvSpPr>
          <p:cNvPr id="3" name="文本框 3">
            <a:extLst>
              <a:ext uri="{FF2B5EF4-FFF2-40B4-BE49-F238E27FC236}">
                <a16:creationId xmlns:a16="http://schemas.microsoft.com/office/drawing/2014/main" id="{44E79A68-8EFA-4855-BC18-FEA2D6E8D9B4}"/>
              </a:ext>
            </a:extLst>
          </p:cNvPr>
          <p:cNvSpPr txBox="1"/>
          <p:nvPr/>
        </p:nvSpPr>
        <p:spPr>
          <a:xfrm>
            <a:off x="861060" y="744506"/>
            <a:ext cx="11115040" cy="3207738"/>
          </a:xfrm>
          <a:prstGeom prst="rect">
            <a:avLst/>
          </a:prstGeom>
          <a:noFill/>
          <a:ln w="9525">
            <a:noFill/>
          </a:ln>
        </p:spPr>
        <p:txBody>
          <a:bodyPr wrap="square" anchor="t">
            <a:spAutoFit/>
          </a:bodyPr>
          <a:lstStyle/>
          <a:p>
            <a:pPr defTabSz="1219170" eaLnBrk="0" hangingPunct="0">
              <a:lnSpc>
                <a:spcPct val="300000"/>
              </a:lnSpc>
            </a:pPr>
            <a:r>
              <a:rPr lang="zh-CN" altLang="en-US" sz="2400" kern="0" dirty="0">
                <a:solidFill>
                  <a:srgbClr val="FF0000"/>
                </a:solidFill>
                <a:cs typeface="+mn-ea"/>
                <a:sym typeface="+mn-lt"/>
              </a:rPr>
              <a:t>讨论：</a:t>
            </a:r>
            <a:r>
              <a:rPr lang="en-US" altLang="zh-CN" sz="2400" kern="0" dirty="0">
                <a:solidFill>
                  <a:sysClr val="windowText" lastClr="000000"/>
                </a:solidFill>
                <a:cs typeface="+mn-ea"/>
                <a:sym typeface="+mn-lt"/>
              </a:rPr>
              <a:t>1.</a:t>
            </a:r>
            <a:r>
              <a:rPr lang="zh-CN" altLang="en-US" sz="2400" kern="0" dirty="0">
                <a:solidFill>
                  <a:sysClr val="windowText" lastClr="000000"/>
                </a:solidFill>
                <a:cs typeface="+mn-ea"/>
                <a:sym typeface="+mn-lt"/>
              </a:rPr>
              <a:t>图中几种营养强化食品有哪些共同之处？</a:t>
            </a:r>
          </a:p>
          <a:p>
            <a:pPr defTabSz="1219170" eaLnBrk="0" hangingPunct="0">
              <a:lnSpc>
                <a:spcPct val="300000"/>
              </a:lnSpc>
            </a:pPr>
            <a:r>
              <a:rPr lang="zh-CN" altLang="en-US" sz="2400" kern="0" dirty="0">
                <a:solidFill>
                  <a:sysClr val="windowText" lastClr="000000"/>
                </a:solidFill>
                <a:cs typeface="+mn-ea"/>
                <a:sym typeface="+mn-lt"/>
              </a:rPr>
              <a:t>           </a:t>
            </a:r>
            <a:r>
              <a:rPr lang="en-US" altLang="zh-CN" sz="2400" kern="0" dirty="0">
                <a:solidFill>
                  <a:sysClr val="windowText" lastClr="000000"/>
                </a:solidFill>
                <a:cs typeface="+mn-ea"/>
                <a:sym typeface="+mn-lt"/>
              </a:rPr>
              <a:t>2.</a:t>
            </a:r>
            <a:r>
              <a:rPr lang="zh-CN" altLang="en-US" sz="2400" kern="0" dirty="0">
                <a:solidFill>
                  <a:sysClr val="windowText" lastClr="000000"/>
                </a:solidFill>
                <a:cs typeface="+mn-ea"/>
                <a:sym typeface="+mn-lt"/>
              </a:rPr>
              <a:t>你还能列出哪些类似的食品？</a:t>
            </a:r>
            <a:endParaRPr lang="en-US" altLang="zh-CN" sz="2400" kern="0" dirty="0">
              <a:solidFill>
                <a:sysClr val="windowText" lastClr="000000"/>
              </a:solidFill>
              <a:cs typeface="+mn-ea"/>
              <a:sym typeface="+mn-lt"/>
            </a:endParaRPr>
          </a:p>
          <a:p>
            <a:pPr defTabSz="1219170" eaLnBrk="0" hangingPunct="0">
              <a:lnSpc>
                <a:spcPct val="300000"/>
              </a:lnSpc>
            </a:pPr>
            <a:r>
              <a:rPr lang="en-US" altLang="zh-CN" sz="2400" kern="0" dirty="0">
                <a:solidFill>
                  <a:sysClr val="windowText" lastClr="000000"/>
                </a:solidFill>
                <a:cs typeface="+mn-ea"/>
                <a:sym typeface="+mn-lt"/>
              </a:rPr>
              <a:t>            3.</a:t>
            </a:r>
            <a:r>
              <a:rPr lang="zh-CN" altLang="en-US" sz="2400" kern="0" dirty="0">
                <a:solidFill>
                  <a:sysClr val="windowText" lastClr="000000"/>
                </a:solidFill>
                <a:cs typeface="+mn-ea"/>
                <a:sym typeface="+mn-lt"/>
              </a:rPr>
              <a:t>人类为什么要生产营养强化食品？</a:t>
            </a:r>
          </a:p>
        </p:txBody>
      </p:sp>
      <p:sp>
        <p:nvSpPr>
          <p:cNvPr id="4" name="文本框 2">
            <a:extLst>
              <a:ext uri="{FF2B5EF4-FFF2-40B4-BE49-F238E27FC236}">
                <a16:creationId xmlns:a16="http://schemas.microsoft.com/office/drawing/2014/main" id="{7D4D1C2D-15DA-4F65-9ACC-C46A2F72695D}"/>
              </a:ext>
            </a:extLst>
          </p:cNvPr>
          <p:cNvSpPr txBox="1"/>
          <p:nvPr/>
        </p:nvSpPr>
        <p:spPr>
          <a:xfrm>
            <a:off x="2122352" y="1863339"/>
            <a:ext cx="5455920" cy="400110"/>
          </a:xfrm>
          <a:prstGeom prst="rect">
            <a:avLst/>
          </a:prstGeom>
          <a:noFill/>
        </p:spPr>
        <p:txBody>
          <a:bodyPr wrap="square" rtlCol="0">
            <a:spAutoFit/>
          </a:bodyPr>
          <a:lstStyle/>
          <a:p>
            <a:pPr defTabSz="1219170"/>
            <a:r>
              <a:rPr lang="zh-CN" altLang="zh-CN" sz="2000" kern="0" dirty="0">
                <a:solidFill>
                  <a:srgbClr val="FF0000"/>
                </a:solidFill>
                <a:cs typeface="+mn-ea"/>
                <a:sym typeface="+mn-lt"/>
              </a:rPr>
              <a:t>都添加了某种元素</a:t>
            </a:r>
          </a:p>
        </p:txBody>
      </p:sp>
      <p:sp>
        <p:nvSpPr>
          <p:cNvPr id="5" name="文本框 3">
            <a:extLst>
              <a:ext uri="{FF2B5EF4-FFF2-40B4-BE49-F238E27FC236}">
                <a16:creationId xmlns:a16="http://schemas.microsoft.com/office/drawing/2014/main" id="{ADDEC4FE-3AA2-4C54-B926-5287CF47EC18}"/>
              </a:ext>
            </a:extLst>
          </p:cNvPr>
          <p:cNvSpPr txBox="1"/>
          <p:nvPr/>
        </p:nvSpPr>
        <p:spPr>
          <a:xfrm>
            <a:off x="2122352" y="2901441"/>
            <a:ext cx="3775393" cy="400110"/>
          </a:xfrm>
          <a:prstGeom prst="rect">
            <a:avLst/>
          </a:prstGeom>
          <a:noFill/>
        </p:spPr>
        <p:txBody>
          <a:bodyPr wrap="none" rtlCol="0">
            <a:spAutoFit/>
          </a:bodyPr>
          <a:lstStyle/>
          <a:p>
            <a:pPr defTabSz="1219170"/>
            <a:r>
              <a:rPr lang="zh-CN" altLang="en-US" sz="2000" kern="0" dirty="0">
                <a:solidFill>
                  <a:srgbClr val="FF0000"/>
                </a:solidFill>
                <a:cs typeface="+mn-ea"/>
                <a:sym typeface="+mn-lt"/>
              </a:rPr>
              <a:t>高钙奶、加锌口服液、孕妇钙片</a:t>
            </a:r>
          </a:p>
        </p:txBody>
      </p:sp>
      <p:sp>
        <p:nvSpPr>
          <p:cNvPr id="6" name="TextBox 19">
            <a:extLst>
              <a:ext uri="{FF2B5EF4-FFF2-40B4-BE49-F238E27FC236}">
                <a16:creationId xmlns:a16="http://schemas.microsoft.com/office/drawing/2014/main" id="{9BB3747A-284C-4C42-AFF4-6177B3C58F2D}"/>
              </a:ext>
            </a:extLst>
          </p:cNvPr>
          <p:cNvSpPr txBox="1"/>
          <p:nvPr/>
        </p:nvSpPr>
        <p:spPr>
          <a:xfrm>
            <a:off x="2213603" y="3939543"/>
            <a:ext cx="4831269" cy="400110"/>
          </a:xfrm>
          <a:prstGeom prst="rect">
            <a:avLst/>
          </a:prstGeom>
          <a:noFill/>
        </p:spPr>
        <p:txBody>
          <a:bodyPr wrap="square" rtlCol="0">
            <a:spAutoFit/>
          </a:bodyPr>
          <a:lstStyle/>
          <a:p>
            <a:pPr defTabSz="1219170"/>
            <a:r>
              <a:rPr lang="zh-CN" altLang="en-US" sz="2000" kern="0" dirty="0">
                <a:solidFill>
                  <a:srgbClr val="FF0000"/>
                </a:solidFill>
                <a:cs typeface="+mn-ea"/>
                <a:sym typeface="+mn-lt"/>
              </a:rPr>
              <a:t>提供较高营养价值的食品</a:t>
            </a:r>
          </a:p>
        </p:txBody>
      </p:sp>
      <p:pic>
        <p:nvPicPr>
          <p:cNvPr id="7" name="图片 6">
            <a:extLst>
              <a:ext uri="{FF2B5EF4-FFF2-40B4-BE49-F238E27FC236}">
                <a16:creationId xmlns:a16="http://schemas.microsoft.com/office/drawing/2014/main" id="{3F64AF3C-21CC-44E3-B3BA-92FE71AF0704}"/>
              </a:ext>
            </a:extLst>
          </p:cNvPr>
          <p:cNvPicPr>
            <a:picLocks noChangeAspect="1"/>
          </p:cNvPicPr>
          <p:nvPr/>
        </p:nvPicPr>
        <p:blipFill rotWithShape="1">
          <a:blip r:embed="rId3">
            <a:extLst>
              <a:ext uri="{28A0092B-C50C-407E-A947-70E740481C1C}">
                <a14:useLocalDpi xmlns:a14="http://schemas.microsoft.com/office/drawing/2010/main" val="0"/>
              </a:ext>
            </a:extLst>
          </a:blip>
          <a:srcRect b="10914"/>
          <a:stretch/>
        </p:blipFill>
        <p:spPr>
          <a:xfrm>
            <a:off x="1837802" y="4669801"/>
            <a:ext cx="2187622" cy="140277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图片 8">
            <a:extLst>
              <a:ext uri="{FF2B5EF4-FFF2-40B4-BE49-F238E27FC236}">
                <a16:creationId xmlns:a16="http://schemas.microsoft.com/office/drawing/2014/main" id="{B6884B17-9D56-4EA2-8469-5DC90C9BAC8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08072" y="4669802"/>
            <a:ext cx="2187622" cy="145841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1" name="图片 10">
            <a:extLst>
              <a:ext uri="{FF2B5EF4-FFF2-40B4-BE49-F238E27FC236}">
                <a16:creationId xmlns:a16="http://schemas.microsoft.com/office/drawing/2014/main" id="{EEDD81A4-D063-4185-95E6-8F62C04402B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78272" y="4590236"/>
            <a:ext cx="2306970" cy="153798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65450192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 calcmode="lin" valueType="num">
                                      <p:cBhvr additive="base">
                                        <p:cTn id="11"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1000"/>
                                        <p:tgtEl>
                                          <p:spTgt spid="3">
                                            <p:txEl>
                                              <p:pRg st="1" end="1"/>
                                            </p:txEl>
                                          </p:spTgt>
                                        </p:tgtEl>
                                      </p:cBhvr>
                                    </p:animEffect>
                                    <p:anim calcmode="lin" valueType="num">
                                      <p:cBhvr>
                                        <p:cTn id="1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5">
                                            <p:txEl>
                                              <p:pRg st="0" end="0"/>
                                            </p:txEl>
                                          </p:spTgt>
                                        </p:tgtEl>
                                        <p:attrNameLst>
                                          <p:attrName>style.visibility</p:attrName>
                                        </p:attrNameLst>
                                      </p:cBhvr>
                                      <p:to>
                                        <p:strVal val="visible"/>
                                      </p:to>
                                    </p:set>
                                    <p:animEffect transition="in" filter="barn(inVertical)">
                                      <p:cBhvr>
                                        <p:cTn id="24" dur="500"/>
                                        <p:tgtEl>
                                          <p:spTgt spid="5">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1" presetClass="entr" presetSubtype="1" fill="hold" nodeType="click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Effect transition="in" filter="wheel(1)">
                                      <p:cBhvr>
                                        <p:cTn id="29" dur="2000"/>
                                        <p:tgtEl>
                                          <p:spTgt spid="3">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6">
                                            <p:txEl>
                                              <p:pRg st="0" end="0"/>
                                            </p:txEl>
                                          </p:spTgt>
                                        </p:tgtEl>
                                        <p:attrNameLst>
                                          <p:attrName>style.visibility</p:attrName>
                                        </p:attrNameLst>
                                      </p:cBhvr>
                                      <p:to>
                                        <p:strVal val="visible"/>
                                      </p:to>
                                    </p:set>
                                    <p:animEffect transition="in" filter="wipe(down)">
                                      <p:cBhvr>
                                        <p:cTn id="34"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文本框 24">
            <a:extLst>
              <a:ext uri="{FF2B5EF4-FFF2-40B4-BE49-F238E27FC236}">
                <a16:creationId xmlns:a16="http://schemas.microsoft.com/office/drawing/2014/main" id="{B4481790-8DB7-4E02-9F25-BBDC434642EC}"/>
              </a:ext>
            </a:extLst>
          </p:cNvPr>
          <p:cNvSpPr txBox="1"/>
          <p:nvPr/>
        </p:nvSpPr>
        <p:spPr>
          <a:xfrm>
            <a:off x="588916" y="271073"/>
            <a:ext cx="2168525" cy="646430"/>
          </a:xfrm>
          <a:prstGeom prst="rect">
            <a:avLst/>
          </a:prstGeom>
          <a:noFill/>
        </p:spPr>
        <p:txBody>
          <a:bodyPr wrap="square" rtlCol="0">
            <a:spAutoFit/>
            <a:scene3d>
              <a:camera prst="orthographicFront"/>
              <a:lightRig rig="threePt" dir="t"/>
            </a:scene3d>
            <a:sp3d contourW="12700"/>
          </a:bodyPr>
          <a:lstStyle/>
          <a:p>
            <a:pPr algn="dist" defTabSz="609585">
              <a:defRPr/>
            </a:pPr>
            <a:r>
              <a:rPr lang="zh-CN" altLang="en-US" sz="3600" dirty="0">
                <a:solidFill>
                  <a:prstClr val="black">
                    <a:lumMod val="75000"/>
                    <a:lumOff val="25000"/>
                  </a:prstClr>
                </a:solidFill>
                <a:cs typeface="+mn-ea"/>
                <a:sym typeface="+mn-lt"/>
              </a:rPr>
              <a:t>新课讲授</a:t>
            </a:r>
          </a:p>
        </p:txBody>
      </p:sp>
      <p:sp>
        <p:nvSpPr>
          <p:cNvPr id="10" name="矩形 5">
            <a:extLst>
              <a:ext uri="{FF2B5EF4-FFF2-40B4-BE49-F238E27FC236}">
                <a16:creationId xmlns:a16="http://schemas.microsoft.com/office/drawing/2014/main" id="{8E810929-FF59-48B9-BA43-7E6BDC041211}"/>
              </a:ext>
            </a:extLst>
          </p:cNvPr>
          <p:cNvSpPr>
            <a:spLocks noChangeArrowheads="1"/>
          </p:cNvSpPr>
          <p:nvPr/>
        </p:nvSpPr>
        <p:spPr bwMode="auto">
          <a:xfrm>
            <a:off x="916999" y="1243703"/>
            <a:ext cx="5177367" cy="523220"/>
          </a:xfrm>
          <a:prstGeom prst="rect">
            <a:avLst/>
          </a:prstGeom>
          <a:noFill/>
          <a:ln w="9525">
            <a:noFill/>
            <a:miter lim="800000"/>
            <a:headEnd/>
            <a:tailEnd/>
          </a:ln>
        </p:spPr>
        <p:txBody>
          <a:bodyPr>
            <a:spAutoFit/>
          </a:bodyPr>
          <a:lstStyle/>
          <a:p>
            <a:pPr defTabSz="1219170"/>
            <a:r>
              <a:rPr lang="zh-CN" altLang="en-US" sz="2800" b="1" kern="0" dirty="0">
                <a:solidFill>
                  <a:srgbClr val="FF0000"/>
                </a:solidFill>
                <a:cs typeface="+mn-ea"/>
                <a:sym typeface="+mn-lt"/>
              </a:rPr>
              <a:t>一、人体中的组成元素</a:t>
            </a:r>
          </a:p>
        </p:txBody>
      </p:sp>
      <p:sp>
        <p:nvSpPr>
          <p:cNvPr id="12" name="AutoShape 3">
            <a:extLst>
              <a:ext uri="{FF2B5EF4-FFF2-40B4-BE49-F238E27FC236}">
                <a16:creationId xmlns:a16="http://schemas.microsoft.com/office/drawing/2014/main" id="{7D82E5BC-4DD5-4405-BE5E-2FE7A08EDDF4}"/>
              </a:ext>
            </a:extLst>
          </p:cNvPr>
          <p:cNvSpPr>
            <a:spLocks noChangeArrowheads="1"/>
          </p:cNvSpPr>
          <p:nvPr/>
        </p:nvSpPr>
        <p:spPr bwMode="auto">
          <a:xfrm>
            <a:off x="1181100" y="1956560"/>
            <a:ext cx="8020050" cy="613470"/>
          </a:xfrm>
          <a:prstGeom prst="horizontalScroll">
            <a:avLst>
              <a:gd name="adj" fmla="val 12500"/>
            </a:avLst>
          </a:prstGeom>
          <a:solidFill>
            <a:schemeClr val="bg1"/>
          </a:solidFill>
          <a:ln w="9525">
            <a:solidFill>
              <a:schemeClr val="tx1"/>
            </a:solidFill>
            <a:round/>
            <a:headEnd/>
            <a:tailEnd/>
          </a:ln>
        </p:spPr>
        <p:txBody>
          <a:bodyPr wrap="square" anchor="ctr">
            <a:spAutoFit/>
          </a:bodyPr>
          <a:lstStyle/>
          <a:p>
            <a:pPr defTabSz="1219170"/>
            <a:r>
              <a:rPr lang="zh-CN" altLang="en-US" sz="2400" kern="0" dirty="0">
                <a:solidFill>
                  <a:srgbClr val="000000"/>
                </a:solidFill>
                <a:cs typeface="+mn-ea"/>
                <a:sym typeface="+mn-lt"/>
              </a:rPr>
              <a:t>宇宙中的一切物质               化学元素</a:t>
            </a:r>
          </a:p>
        </p:txBody>
      </p:sp>
      <p:sp>
        <p:nvSpPr>
          <p:cNvPr id="13" name="Text Box 4">
            <a:extLst>
              <a:ext uri="{FF2B5EF4-FFF2-40B4-BE49-F238E27FC236}">
                <a16:creationId xmlns:a16="http://schemas.microsoft.com/office/drawing/2014/main" id="{810EE0CD-300C-4609-A938-B345FFCDA4D2}"/>
              </a:ext>
            </a:extLst>
          </p:cNvPr>
          <p:cNvSpPr txBox="1">
            <a:spLocks noChangeArrowheads="1"/>
          </p:cNvSpPr>
          <p:nvPr/>
        </p:nvSpPr>
        <p:spPr bwMode="auto">
          <a:xfrm>
            <a:off x="4155532" y="1723791"/>
            <a:ext cx="1206197" cy="369332"/>
          </a:xfrm>
          <a:prstGeom prst="rect">
            <a:avLst/>
          </a:prstGeom>
          <a:noFill/>
          <a:ln w="19050" algn="ctr">
            <a:noFill/>
            <a:miter lim="800000"/>
            <a:headEnd/>
            <a:tailEnd/>
          </a:ln>
        </p:spPr>
        <p:txBody>
          <a:bodyPr wrap="square">
            <a:spAutoFit/>
          </a:bodyPr>
          <a:lstStyle/>
          <a:p>
            <a:pPr defTabSz="1219170"/>
            <a:r>
              <a:rPr lang="zh-CN" altLang="en-US" b="1" kern="0" dirty="0">
                <a:solidFill>
                  <a:srgbClr val="000000"/>
                </a:solidFill>
                <a:cs typeface="+mn-ea"/>
                <a:sym typeface="+mn-lt"/>
              </a:rPr>
              <a:t>组成</a:t>
            </a:r>
          </a:p>
        </p:txBody>
      </p:sp>
      <p:sp>
        <p:nvSpPr>
          <p:cNvPr id="14" name="Line 5">
            <a:extLst>
              <a:ext uri="{FF2B5EF4-FFF2-40B4-BE49-F238E27FC236}">
                <a16:creationId xmlns:a16="http://schemas.microsoft.com/office/drawing/2014/main" id="{C62F17CF-7085-4F85-A2C5-7E895DE2951F}"/>
              </a:ext>
            </a:extLst>
          </p:cNvPr>
          <p:cNvSpPr>
            <a:spLocks noChangeShapeType="1"/>
          </p:cNvSpPr>
          <p:nvPr/>
        </p:nvSpPr>
        <p:spPr bwMode="auto">
          <a:xfrm flipH="1" flipV="1">
            <a:off x="3978213" y="2229146"/>
            <a:ext cx="970945" cy="5443"/>
          </a:xfrm>
          <a:prstGeom prst="line">
            <a:avLst/>
          </a:prstGeom>
          <a:noFill/>
          <a:ln w="57150">
            <a:solidFill>
              <a:schemeClr val="tx1"/>
            </a:solidFill>
            <a:round/>
            <a:headEnd/>
            <a:tailEnd type="stealth" w="lg" len="lg"/>
          </a:ln>
        </p:spPr>
        <p:txBody>
          <a:bodyPr wrap="square">
            <a:spAutoFit/>
          </a:bodyPr>
          <a:lstStyle/>
          <a:p>
            <a:pPr defTabSz="1219170"/>
            <a:endParaRPr lang="zh-CN" altLang="en-US" sz="2400" kern="0">
              <a:solidFill>
                <a:sysClr val="windowText" lastClr="000000"/>
              </a:solidFill>
              <a:cs typeface="+mn-ea"/>
              <a:sym typeface="+mn-lt"/>
            </a:endParaRPr>
          </a:p>
        </p:txBody>
      </p:sp>
      <p:sp>
        <p:nvSpPr>
          <p:cNvPr id="15" name="AutoShape 6">
            <a:extLst>
              <a:ext uri="{FF2B5EF4-FFF2-40B4-BE49-F238E27FC236}">
                <a16:creationId xmlns:a16="http://schemas.microsoft.com/office/drawing/2014/main" id="{A707098A-4B03-4B2B-B1BE-7D42F8DEF80E}"/>
              </a:ext>
            </a:extLst>
          </p:cNvPr>
          <p:cNvSpPr>
            <a:spLocks noChangeArrowheads="1"/>
          </p:cNvSpPr>
          <p:nvPr/>
        </p:nvSpPr>
        <p:spPr bwMode="auto">
          <a:xfrm>
            <a:off x="1181100" y="3130947"/>
            <a:ext cx="7454900" cy="695265"/>
          </a:xfrm>
          <a:prstGeom prst="horizontalScroll">
            <a:avLst>
              <a:gd name="adj" fmla="val 12500"/>
            </a:avLst>
          </a:prstGeom>
          <a:solidFill>
            <a:schemeClr val="bg1"/>
          </a:solidFill>
          <a:ln w="9525">
            <a:solidFill>
              <a:schemeClr val="tx1"/>
            </a:solidFill>
            <a:round/>
            <a:headEnd/>
            <a:tailEnd/>
          </a:ln>
        </p:spPr>
        <p:txBody>
          <a:bodyPr anchor="ctr">
            <a:spAutoFit/>
          </a:bodyPr>
          <a:lstStyle/>
          <a:p>
            <a:pPr defTabSz="1219170"/>
            <a:r>
              <a:rPr lang="zh-CN" altLang="en-US" sz="2800" kern="0" dirty="0">
                <a:solidFill>
                  <a:srgbClr val="000000"/>
                </a:solidFill>
                <a:cs typeface="+mn-ea"/>
                <a:sym typeface="+mn-lt"/>
              </a:rPr>
              <a:t>人体                  化学元素</a:t>
            </a:r>
          </a:p>
        </p:txBody>
      </p:sp>
      <p:sp>
        <p:nvSpPr>
          <p:cNvPr id="16" name="Text Box 7">
            <a:extLst>
              <a:ext uri="{FF2B5EF4-FFF2-40B4-BE49-F238E27FC236}">
                <a16:creationId xmlns:a16="http://schemas.microsoft.com/office/drawing/2014/main" id="{256F2ACE-72DA-4853-9E75-96BFDE6948D5}"/>
              </a:ext>
            </a:extLst>
          </p:cNvPr>
          <p:cNvSpPr txBox="1">
            <a:spLocks noChangeArrowheads="1"/>
          </p:cNvSpPr>
          <p:nvPr/>
        </p:nvSpPr>
        <p:spPr bwMode="auto">
          <a:xfrm>
            <a:off x="2650821" y="2959583"/>
            <a:ext cx="1166587" cy="369332"/>
          </a:xfrm>
          <a:prstGeom prst="rect">
            <a:avLst/>
          </a:prstGeom>
          <a:noFill/>
          <a:ln w="19050" algn="ctr">
            <a:noFill/>
            <a:miter lim="800000"/>
            <a:headEnd/>
            <a:tailEnd/>
          </a:ln>
        </p:spPr>
        <p:txBody>
          <a:bodyPr wrap="square">
            <a:spAutoFit/>
          </a:bodyPr>
          <a:lstStyle/>
          <a:p>
            <a:pPr defTabSz="1219170"/>
            <a:r>
              <a:rPr lang="zh-CN" altLang="en-US" b="1" kern="0" dirty="0">
                <a:solidFill>
                  <a:srgbClr val="000000"/>
                </a:solidFill>
                <a:cs typeface="+mn-ea"/>
                <a:sym typeface="+mn-lt"/>
              </a:rPr>
              <a:t>组成</a:t>
            </a:r>
          </a:p>
        </p:txBody>
      </p:sp>
      <p:sp>
        <p:nvSpPr>
          <p:cNvPr id="17" name="Line 8">
            <a:extLst>
              <a:ext uri="{FF2B5EF4-FFF2-40B4-BE49-F238E27FC236}">
                <a16:creationId xmlns:a16="http://schemas.microsoft.com/office/drawing/2014/main" id="{8050A48E-204E-438A-B70D-66535A4058EA}"/>
              </a:ext>
            </a:extLst>
          </p:cNvPr>
          <p:cNvSpPr>
            <a:spLocks noChangeShapeType="1"/>
          </p:cNvSpPr>
          <p:nvPr/>
        </p:nvSpPr>
        <p:spPr bwMode="auto">
          <a:xfrm flipH="1">
            <a:off x="2387930" y="3413249"/>
            <a:ext cx="1231900" cy="36287"/>
          </a:xfrm>
          <a:prstGeom prst="line">
            <a:avLst/>
          </a:prstGeom>
          <a:noFill/>
          <a:ln w="57150">
            <a:solidFill>
              <a:schemeClr val="tx1"/>
            </a:solidFill>
            <a:round/>
            <a:headEnd/>
            <a:tailEnd type="stealth" w="lg" len="lg"/>
          </a:ln>
        </p:spPr>
        <p:txBody>
          <a:bodyPr wrap="square">
            <a:spAutoFit/>
          </a:bodyPr>
          <a:lstStyle/>
          <a:p>
            <a:pPr defTabSz="1219170"/>
            <a:endParaRPr lang="zh-CN" altLang="en-US" sz="2400" kern="0">
              <a:solidFill>
                <a:sysClr val="windowText" lastClr="000000"/>
              </a:solidFill>
              <a:cs typeface="+mn-ea"/>
              <a:sym typeface="+mn-lt"/>
            </a:endParaRPr>
          </a:p>
        </p:txBody>
      </p:sp>
      <p:pic>
        <p:nvPicPr>
          <p:cNvPr id="18" name="Picture 5" descr="untitled">
            <a:extLst>
              <a:ext uri="{FF2B5EF4-FFF2-40B4-BE49-F238E27FC236}">
                <a16:creationId xmlns:a16="http://schemas.microsoft.com/office/drawing/2014/main" id="{77D2FE95-4734-4683-AFE9-3CD13CA5734F}"/>
              </a:ext>
            </a:extLst>
          </p:cNvPr>
          <p:cNvPicPr>
            <a:picLocks noChangeAspect="1" noChangeArrowheads="1"/>
          </p:cNvPicPr>
          <p:nvPr/>
        </p:nvPicPr>
        <p:blipFill>
          <a:blip r:embed="rId3" cstate="print"/>
          <a:srcRect/>
          <a:stretch>
            <a:fillRect/>
          </a:stretch>
        </p:blipFill>
        <p:spPr bwMode="auto">
          <a:xfrm>
            <a:off x="6655117" y="3839089"/>
            <a:ext cx="4165118" cy="2677978"/>
          </a:xfrm>
          <a:prstGeom prst="rect">
            <a:avLst/>
          </a:prstGeom>
          <a:noFill/>
          <a:ln w="9525">
            <a:noFill/>
            <a:miter lim="800000"/>
            <a:headEnd/>
            <a:tailEnd/>
          </a:ln>
        </p:spPr>
      </p:pic>
    </p:spTree>
    <p:extLst>
      <p:ext uri="{BB962C8B-B14F-4D97-AF65-F5344CB8AC3E}">
        <p14:creationId xmlns:p14="http://schemas.microsoft.com/office/powerpoint/2010/main" val="364612495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1000" fill="hold"/>
                                        <p:tgtEl>
                                          <p:spTgt spid="18"/>
                                        </p:tgtEl>
                                        <p:attrNameLst>
                                          <p:attrName>ppt_w</p:attrName>
                                        </p:attrNameLst>
                                      </p:cBhvr>
                                      <p:tavLst>
                                        <p:tav tm="0">
                                          <p:val>
                                            <p:strVal val="#ppt_w+.3"/>
                                          </p:val>
                                        </p:tav>
                                        <p:tav tm="100000">
                                          <p:val>
                                            <p:strVal val="#ppt_w"/>
                                          </p:val>
                                        </p:tav>
                                      </p:tavLst>
                                    </p:anim>
                                    <p:anim calcmode="lin" valueType="num">
                                      <p:cBhvr>
                                        <p:cTn id="8" dur="1000" fill="hold"/>
                                        <p:tgtEl>
                                          <p:spTgt spid="18"/>
                                        </p:tgtEl>
                                        <p:attrNameLst>
                                          <p:attrName>ppt_h</p:attrName>
                                        </p:attrNameLst>
                                      </p:cBhvr>
                                      <p:tavLst>
                                        <p:tav tm="0">
                                          <p:val>
                                            <p:strVal val="#ppt_h"/>
                                          </p:val>
                                        </p:tav>
                                        <p:tav tm="100000">
                                          <p:val>
                                            <p:strVal val="#ppt_h"/>
                                          </p:val>
                                        </p:tav>
                                      </p:tavLst>
                                    </p:anim>
                                    <p:animEffect transition="in" filter="fade">
                                      <p:cBhvr>
                                        <p:cTn id="9" dur="1000"/>
                                        <p:tgtEl>
                                          <p:spTgt spid="18"/>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wipe(left)">
                                      <p:cBhvr>
                                        <p:cTn id="14" dur="500"/>
                                        <p:tgtEl>
                                          <p:spTgt spid="12"/>
                                        </p:tgtEl>
                                      </p:cBhvr>
                                    </p:animEffect>
                                  </p:childTnLst>
                                </p:cTn>
                              </p:par>
                            </p:childTnLst>
                          </p:cTn>
                        </p:par>
                        <p:par>
                          <p:cTn id="15" fill="hold">
                            <p:stCondLst>
                              <p:cond delay="500"/>
                            </p:stCondLst>
                            <p:childTnLst>
                              <p:par>
                                <p:cTn id="16" presetID="22" presetClass="entr" presetSubtype="2" fill="hold" grpId="0" nodeType="after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wipe(right)">
                                      <p:cBhvr>
                                        <p:cTn id="18" dur="500"/>
                                        <p:tgtEl>
                                          <p:spTgt spid="14"/>
                                        </p:tgtEl>
                                      </p:cBhvr>
                                    </p:animEffect>
                                  </p:childTnLst>
                                </p:cTn>
                              </p:par>
                              <p:par>
                                <p:cTn id="19" presetID="22" presetClass="entr" presetSubtype="2"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right)">
                                      <p:cBhvr>
                                        <p:cTn id="21" dur="500"/>
                                        <p:tgtEl>
                                          <p:spTgt spid="13"/>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wipe(left)">
                                      <p:cBhvr>
                                        <p:cTn id="26" dur="500"/>
                                        <p:tgtEl>
                                          <p:spTgt spid="15"/>
                                        </p:tgtEl>
                                      </p:cBhvr>
                                    </p:animEffect>
                                  </p:childTnLst>
                                </p:cTn>
                              </p:par>
                            </p:childTnLst>
                          </p:cTn>
                        </p:par>
                        <p:par>
                          <p:cTn id="27" fill="hold">
                            <p:stCondLst>
                              <p:cond delay="500"/>
                            </p:stCondLst>
                            <p:childTnLst>
                              <p:par>
                                <p:cTn id="28" presetID="22" presetClass="entr" presetSubtype="2" fill="hold" grpId="0" nodeType="after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wipe(right)">
                                      <p:cBhvr>
                                        <p:cTn id="30" dur="500"/>
                                        <p:tgtEl>
                                          <p:spTgt spid="17"/>
                                        </p:tgtEl>
                                      </p:cBhvr>
                                    </p:animEffect>
                                  </p:childTnLst>
                                </p:cTn>
                              </p:par>
                              <p:par>
                                <p:cTn id="31" presetID="22" presetClass="entr" presetSubtype="2" fill="hold" grpId="0" nodeType="with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wipe(right)">
                                      <p:cBhvr>
                                        <p:cTn id="3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p:bldP spid="14" grpId="0" animBg="1"/>
      <p:bldP spid="15" grpId="0" animBg="1"/>
      <p:bldP spid="16" grpId="0"/>
      <p:bldP spid="1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文本框 24">
            <a:extLst>
              <a:ext uri="{FF2B5EF4-FFF2-40B4-BE49-F238E27FC236}">
                <a16:creationId xmlns:a16="http://schemas.microsoft.com/office/drawing/2014/main" id="{B4481790-8DB7-4E02-9F25-BBDC434642EC}"/>
              </a:ext>
            </a:extLst>
          </p:cNvPr>
          <p:cNvSpPr txBox="1"/>
          <p:nvPr/>
        </p:nvSpPr>
        <p:spPr>
          <a:xfrm>
            <a:off x="588916" y="271073"/>
            <a:ext cx="4813664" cy="646331"/>
          </a:xfrm>
          <a:prstGeom prst="rect">
            <a:avLst/>
          </a:prstGeom>
          <a:noFill/>
        </p:spPr>
        <p:txBody>
          <a:bodyPr wrap="square" rtlCol="0">
            <a:spAutoFit/>
            <a:scene3d>
              <a:camera prst="orthographicFront"/>
              <a:lightRig rig="threePt" dir="t"/>
            </a:scene3d>
            <a:sp3d contourW="12700"/>
          </a:bodyPr>
          <a:lstStyle/>
          <a:p>
            <a:pPr defTabSz="609585">
              <a:defRPr/>
            </a:pPr>
            <a:r>
              <a:rPr lang="zh-CN" altLang="en-US" sz="3600" dirty="0">
                <a:solidFill>
                  <a:prstClr val="black">
                    <a:lumMod val="75000"/>
                    <a:lumOff val="25000"/>
                  </a:prstClr>
                </a:solidFill>
                <a:cs typeface="+mn-ea"/>
                <a:sym typeface="+mn-lt"/>
              </a:rPr>
              <a:t>一、人体中的组成元素</a:t>
            </a:r>
          </a:p>
        </p:txBody>
      </p:sp>
      <p:sp>
        <p:nvSpPr>
          <p:cNvPr id="3" name="文本占位符 1">
            <a:extLst>
              <a:ext uri="{FF2B5EF4-FFF2-40B4-BE49-F238E27FC236}">
                <a16:creationId xmlns:a16="http://schemas.microsoft.com/office/drawing/2014/main" id="{7E10D6BD-6A1E-490F-81E9-3CC217D36E80}"/>
              </a:ext>
            </a:extLst>
          </p:cNvPr>
          <p:cNvSpPr txBox="1">
            <a:spLocks noChangeArrowheads="1"/>
          </p:cNvSpPr>
          <p:nvPr/>
        </p:nvSpPr>
        <p:spPr bwMode="auto">
          <a:xfrm>
            <a:off x="588917" y="917404"/>
            <a:ext cx="11006184" cy="5300938"/>
          </a:xfrm>
          <a:prstGeom prst="rect">
            <a:avLst/>
          </a:prstGeom>
          <a:noFill/>
          <a:ln w="9525">
            <a:noFill/>
            <a:miter lim="800000"/>
            <a:headEnd/>
            <a:tailEnd/>
          </a:ln>
        </p:spPr>
        <p:txBody>
          <a:bodyPr wrap="square">
            <a:spAutoFit/>
          </a:bodyPr>
          <a:lstStyle/>
          <a:p>
            <a:pPr defTabSz="1219170">
              <a:lnSpc>
                <a:spcPct val="250000"/>
              </a:lnSpc>
            </a:pPr>
            <a:r>
              <a:rPr lang="zh-CN" altLang="en-US" sz="2800" b="1" kern="0" dirty="0">
                <a:solidFill>
                  <a:sysClr val="windowText" lastClr="000000"/>
                </a:solidFill>
                <a:cs typeface="+mn-ea"/>
                <a:sym typeface="+mn-lt"/>
              </a:rPr>
              <a:t>（</a:t>
            </a:r>
            <a:r>
              <a:rPr lang="en-US" altLang="zh-CN" sz="2800" b="1" kern="0" dirty="0">
                <a:solidFill>
                  <a:sysClr val="windowText" lastClr="000000"/>
                </a:solidFill>
                <a:cs typeface="+mn-ea"/>
                <a:sym typeface="+mn-lt"/>
              </a:rPr>
              <a:t>1</a:t>
            </a:r>
            <a:r>
              <a:rPr lang="zh-CN" altLang="en-US" sz="2800" b="1" kern="0" dirty="0">
                <a:solidFill>
                  <a:sysClr val="windowText" lastClr="000000"/>
                </a:solidFill>
                <a:cs typeface="+mn-ea"/>
                <a:sym typeface="+mn-lt"/>
              </a:rPr>
              <a:t>）人体中含量较多的有氧、碳、氢、氮、钙、磷、钾、硫、钠、氯和镁等</a:t>
            </a:r>
            <a:r>
              <a:rPr lang="en-US" altLang="zh-CN" sz="2800" b="1" kern="0" dirty="0">
                <a:solidFill>
                  <a:sysClr val="windowText" lastClr="000000"/>
                </a:solidFill>
                <a:cs typeface="+mn-ea"/>
                <a:sym typeface="+mn-lt"/>
              </a:rPr>
              <a:t>11</a:t>
            </a:r>
            <a:r>
              <a:rPr lang="zh-CN" altLang="en-US" sz="2800" b="1" kern="0" dirty="0">
                <a:solidFill>
                  <a:sysClr val="windowText" lastClr="000000"/>
                </a:solidFill>
                <a:cs typeface="+mn-ea"/>
                <a:sym typeface="+mn-lt"/>
              </a:rPr>
              <a:t>种元素，共约占人体重的</a:t>
            </a:r>
            <a:r>
              <a:rPr lang="en-US" altLang="zh-CN" sz="2800" b="1" kern="0" dirty="0">
                <a:solidFill>
                  <a:sysClr val="windowText" lastClr="000000"/>
                </a:solidFill>
                <a:cs typeface="+mn-ea"/>
                <a:sym typeface="+mn-lt"/>
              </a:rPr>
              <a:t>99.95%</a:t>
            </a:r>
            <a:r>
              <a:rPr lang="zh-CN" altLang="en-US" sz="2800" b="1" kern="0" dirty="0">
                <a:solidFill>
                  <a:sysClr val="windowText" lastClr="000000"/>
                </a:solidFill>
                <a:cs typeface="+mn-ea"/>
                <a:sym typeface="+mn-lt"/>
              </a:rPr>
              <a:t>，其他元素的含量很少。</a:t>
            </a:r>
            <a:endParaRPr lang="en-US" altLang="zh-CN" sz="2800" b="1" kern="0" dirty="0">
              <a:solidFill>
                <a:sysClr val="windowText" lastClr="000000"/>
              </a:solidFill>
              <a:cs typeface="+mn-ea"/>
              <a:sym typeface="+mn-lt"/>
            </a:endParaRPr>
          </a:p>
          <a:p>
            <a:pPr defTabSz="1219170">
              <a:lnSpc>
                <a:spcPct val="250000"/>
              </a:lnSpc>
            </a:pPr>
            <a:r>
              <a:rPr lang="zh-CN" altLang="en-US" sz="2800" b="1" kern="0" dirty="0">
                <a:solidFill>
                  <a:sysClr val="windowText" lastClr="000000"/>
                </a:solidFill>
                <a:cs typeface="+mn-ea"/>
                <a:sym typeface="+mn-lt"/>
              </a:rPr>
              <a:t>（</a:t>
            </a:r>
            <a:r>
              <a:rPr lang="en-US" altLang="zh-CN" sz="2800" b="1" kern="0" dirty="0">
                <a:solidFill>
                  <a:sysClr val="windowText" lastClr="000000"/>
                </a:solidFill>
                <a:cs typeface="+mn-ea"/>
                <a:sym typeface="+mn-lt"/>
              </a:rPr>
              <a:t>2</a:t>
            </a:r>
            <a:r>
              <a:rPr lang="zh-CN" altLang="en-US" sz="2800" b="1" kern="0" dirty="0">
                <a:solidFill>
                  <a:sysClr val="windowText" lastClr="000000"/>
                </a:solidFill>
                <a:cs typeface="+mn-ea"/>
                <a:sym typeface="+mn-lt"/>
              </a:rPr>
              <a:t>）人体内的元素分为两大类：</a:t>
            </a:r>
            <a:endParaRPr lang="en-US" altLang="zh-CN" sz="2800" b="1" kern="0" dirty="0">
              <a:solidFill>
                <a:sysClr val="windowText" lastClr="000000"/>
              </a:solidFill>
              <a:cs typeface="+mn-ea"/>
              <a:sym typeface="+mn-lt"/>
            </a:endParaRPr>
          </a:p>
          <a:p>
            <a:pPr defTabSz="1219170">
              <a:lnSpc>
                <a:spcPct val="250000"/>
              </a:lnSpc>
            </a:pPr>
            <a:r>
              <a:rPr lang="zh-CN" altLang="en-US" sz="2800" b="1" kern="0" dirty="0">
                <a:solidFill>
                  <a:srgbClr val="002060"/>
                </a:solidFill>
                <a:cs typeface="+mn-ea"/>
                <a:sym typeface="+mn-lt"/>
              </a:rPr>
              <a:t>①常量元素：含量在</a:t>
            </a:r>
            <a:r>
              <a:rPr lang="en-US" altLang="zh-CN" sz="2800" b="1" kern="0" dirty="0">
                <a:solidFill>
                  <a:srgbClr val="002060"/>
                </a:solidFill>
                <a:cs typeface="+mn-ea"/>
                <a:sym typeface="+mn-lt"/>
              </a:rPr>
              <a:t>0.01%</a:t>
            </a:r>
            <a:r>
              <a:rPr lang="zh-CN" altLang="en-US" sz="2800" b="1" kern="0" dirty="0">
                <a:solidFill>
                  <a:srgbClr val="002060"/>
                </a:solidFill>
                <a:cs typeface="+mn-ea"/>
                <a:sym typeface="+mn-lt"/>
              </a:rPr>
              <a:t>以上，如钙、镁、钾等；</a:t>
            </a:r>
            <a:endParaRPr lang="en-US" altLang="zh-CN" sz="2800" b="1" kern="0" dirty="0">
              <a:solidFill>
                <a:srgbClr val="002060"/>
              </a:solidFill>
              <a:cs typeface="+mn-ea"/>
              <a:sym typeface="+mn-lt"/>
            </a:endParaRPr>
          </a:p>
          <a:p>
            <a:pPr defTabSz="1219170">
              <a:lnSpc>
                <a:spcPct val="250000"/>
              </a:lnSpc>
            </a:pPr>
            <a:r>
              <a:rPr lang="zh-CN" altLang="en-US" sz="2800" b="1" kern="0" dirty="0">
                <a:solidFill>
                  <a:srgbClr val="002060"/>
                </a:solidFill>
                <a:cs typeface="+mn-ea"/>
                <a:sym typeface="+mn-lt"/>
              </a:rPr>
              <a:t>②微量元素：含量在</a:t>
            </a:r>
            <a:r>
              <a:rPr lang="en-US" altLang="zh-CN" sz="2800" b="1" kern="0" dirty="0">
                <a:solidFill>
                  <a:srgbClr val="002060"/>
                </a:solidFill>
                <a:cs typeface="+mn-ea"/>
                <a:sym typeface="+mn-lt"/>
              </a:rPr>
              <a:t>0.01%</a:t>
            </a:r>
            <a:r>
              <a:rPr lang="zh-CN" altLang="en-US" sz="2800" b="1" kern="0" dirty="0">
                <a:solidFill>
                  <a:srgbClr val="002060"/>
                </a:solidFill>
                <a:cs typeface="+mn-ea"/>
                <a:sym typeface="+mn-lt"/>
              </a:rPr>
              <a:t>以下，如铁、碘、氟等。</a:t>
            </a:r>
          </a:p>
        </p:txBody>
      </p:sp>
    </p:spTree>
    <p:extLst>
      <p:ext uri="{BB962C8B-B14F-4D97-AF65-F5344CB8AC3E}">
        <p14:creationId xmlns:p14="http://schemas.microsoft.com/office/powerpoint/2010/main" val="241060251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barn(inVertical)">
                                      <p:cBhvr>
                                        <p:cTn id="15" dur="500"/>
                                        <p:tgtEl>
                                          <p:spTgt spid="3">
                                            <p:txEl>
                                              <p:pRg st="2" end="2"/>
                                            </p:txEl>
                                          </p:spTgt>
                                        </p:tgtEl>
                                      </p:cBhvr>
                                    </p:animEffect>
                                  </p:childTnLst>
                                </p:cTn>
                              </p:par>
                              <p:par>
                                <p:cTn id="16" presetID="16" presetClass="entr" presetSubtype="21"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barn(inVertical)">
                                      <p:cBhvr>
                                        <p:cTn id="18"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文本框 24">
            <a:extLst>
              <a:ext uri="{FF2B5EF4-FFF2-40B4-BE49-F238E27FC236}">
                <a16:creationId xmlns:a16="http://schemas.microsoft.com/office/drawing/2014/main" id="{B4481790-8DB7-4E02-9F25-BBDC434642EC}"/>
              </a:ext>
            </a:extLst>
          </p:cNvPr>
          <p:cNvSpPr txBox="1"/>
          <p:nvPr/>
        </p:nvSpPr>
        <p:spPr>
          <a:xfrm>
            <a:off x="588916" y="271073"/>
            <a:ext cx="4833984" cy="646331"/>
          </a:xfrm>
          <a:prstGeom prst="rect">
            <a:avLst/>
          </a:prstGeom>
          <a:noFill/>
        </p:spPr>
        <p:txBody>
          <a:bodyPr wrap="square" rtlCol="0">
            <a:spAutoFit/>
            <a:scene3d>
              <a:camera prst="orthographicFront"/>
              <a:lightRig rig="threePt" dir="t"/>
            </a:scene3d>
            <a:sp3d contourW="12700"/>
          </a:bodyPr>
          <a:lstStyle/>
          <a:p>
            <a:pPr lvl="0" defTabSz="609585">
              <a:defRPr/>
            </a:pPr>
            <a:r>
              <a:rPr lang="zh-CN" altLang="en-US" sz="3600" dirty="0">
                <a:solidFill>
                  <a:prstClr val="black">
                    <a:lumMod val="75000"/>
                    <a:lumOff val="25000"/>
                  </a:prstClr>
                </a:solidFill>
                <a:cs typeface="+mn-ea"/>
                <a:sym typeface="+mn-lt"/>
              </a:rPr>
              <a:t>一、人体中的组成元素</a:t>
            </a:r>
          </a:p>
        </p:txBody>
      </p:sp>
      <p:pic>
        <p:nvPicPr>
          <p:cNvPr id="3" name="Picture 2">
            <a:extLst>
              <a:ext uri="{FF2B5EF4-FFF2-40B4-BE49-F238E27FC236}">
                <a16:creationId xmlns:a16="http://schemas.microsoft.com/office/drawing/2014/main" id="{B78F2F96-A36F-4DCC-A483-D685DA8245D4}"/>
              </a:ext>
            </a:extLst>
          </p:cNvPr>
          <p:cNvPicPr>
            <a:picLocks noChangeAspect="1" noChangeArrowheads="1"/>
          </p:cNvPicPr>
          <p:nvPr/>
        </p:nvPicPr>
        <p:blipFill>
          <a:blip r:embed="rId3" cstate="print"/>
          <a:srcRect/>
          <a:stretch>
            <a:fillRect/>
          </a:stretch>
        </p:blipFill>
        <p:spPr bwMode="auto">
          <a:xfrm>
            <a:off x="1262016" y="1997487"/>
            <a:ext cx="8938907" cy="4360650"/>
          </a:xfrm>
          <a:prstGeom prst="rect">
            <a:avLst/>
          </a:prstGeom>
          <a:solidFill>
            <a:schemeClr val="tx1"/>
          </a:solidFill>
          <a:ln w="9525">
            <a:solidFill>
              <a:schemeClr val="tx1"/>
            </a:solidFill>
            <a:miter lim="800000"/>
            <a:headEnd/>
            <a:tailEnd/>
          </a:ln>
        </p:spPr>
      </p:pic>
      <p:sp>
        <p:nvSpPr>
          <p:cNvPr id="4" name="Text Box 3">
            <a:extLst>
              <a:ext uri="{FF2B5EF4-FFF2-40B4-BE49-F238E27FC236}">
                <a16:creationId xmlns:a16="http://schemas.microsoft.com/office/drawing/2014/main" id="{ACB8BC2A-81FB-4DE5-8DBA-757C6C392775}"/>
              </a:ext>
            </a:extLst>
          </p:cNvPr>
          <p:cNvSpPr txBox="1">
            <a:spLocks noChangeArrowheads="1"/>
          </p:cNvSpPr>
          <p:nvPr/>
        </p:nvSpPr>
        <p:spPr bwMode="auto">
          <a:xfrm>
            <a:off x="2633131" y="1063507"/>
            <a:ext cx="6894692" cy="584775"/>
          </a:xfrm>
          <a:prstGeom prst="rect">
            <a:avLst/>
          </a:prstGeom>
          <a:noFill/>
          <a:ln w="9525">
            <a:noFill/>
            <a:miter lim="800000"/>
            <a:headEnd/>
            <a:tailEnd/>
          </a:ln>
        </p:spPr>
        <p:txBody>
          <a:bodyPr wrap="square">
            <a:spAutoFit/>
          </a:bodyPr>
          <a:lstStyle/>
          <a:p>
            <a:pPr defTabSz="1219170">
              <a:spcBef>
                <a:spcPct val="50000"/>
              </a:spcBef>
            </a:pPr>
            <a:r>
              <a:rPr lang="zh-CN" altLang="en-US" sz="3200" b="1" kern="0" dirty="0">
                <a:solidFill>
                  <a:srgbClr val="34A824"/>
                </a:solidFill>
                <a:cs typeface="+mn-ea"/>
                <a:sym typeface="+mn-lt"/>
              </a:rPr>
              <a:t>常量元素在人体中的含量示意图</a:t>
            </a:r>
          </a:p>
        </p:txBody>
      </p:sp>
    </p:spTree>
    <p:extLst>
      <p:ext uri="{BB962C8B-B14F-4D97-AF65-F5344CB8AC3E}">
        <p14:creationId xmlns:p14="http://schemas.microsoft.com/office/powerpoint/2010/main" val="1770324600"/>
      </p:ext>
    </p:extLst>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文本框 24">
            <a:extLst>
              <a:ext uri="{FF2B5EF4-FFF2-40B4-BE49-F238E27FC236}">
                <a16:creationId xmlns:a16="http://schemas.microsoft.com/office/drawing/2014/main" id="{B4481790-8DB7-4E02-9F25-BBDC434642EC}"/>
              </a:ext>
            </a:extLst>
          </p:cNvPr>
          <p:cNvSpPr txBox="1"/>
          <p:nvPr/>
        </p:nvSpPr>
        <p:spPr>
          <a:xfrm>
            <a:off x="588916" y="271073"/>
            <a:ext cx="4376784" cy="584775"/>
          </a:xfrm>
          <a:prstGeom prst="rect">
            <a:avLst/>
          </a:prstGeom>
          <a:noFill/>
        </p:spPr>
        <p:txBody>
          <a:bodyPr wrap="square" rtlCol="0">
            <a:spAutoFit/>
            <a:scene3d>
              <a:camera prst="orthographicFront"/>
              <a:lightRig rig="threePt" dir="t"/>
            </a:scene3d>
            <a:sp3d contourW="12700"/>
          </a:bodyPr>
          <a:lstStyle/>
          <a:p>
            <a:pPr lvl="0" defTabSz="1219170"/>
            <a:r>
              <a:rPr lang="zh-CN" altLang="en-US" sz="3200" b="1" kern="0" dirty="0">
                <a:cs typeface="+mn-ea"/>
                <a:sym typeface="+mn-lt"/>
              </a:rPr>
              <a:t>一、人体中的组成元素</a:t>
            </a:r>
          </a:p>
        </p:txBody>
      </p:sp>
      <p:sp>
        <p:nvSpPr>
          <p:cNvPr id="16" name="文本框 13313">
            <a:extLst>
              <a:ext uri="{FF2B5EF4-FFF2-40B4-BE49-F238E27FC236}">
                <a16:creationId xmlns:a16="http://schemas.microsoft.com/office/drawing/2014/main" id="{DC334C12-21AA-4E58-B08D-B06DA4019C87}"/>
              </a:ext>
            </a:extLst>
          </p:cNvPr>
          <p:cNvSpPr txBox="1"/>
          <p:nvPr/>
        </p:nvSpPr>
        <p:spPr>
          <a:xfrm>
            <a:off x="1292075" y="1202269"/>
            <a:ext cx="2692400" cy="2137701"/>
          </a:xfrm>
          <a:prstGeom prst="rect">
            <a:avLst/>
          </a:prstGeom>
          <a:noFill/>
          <a:ln w="9525">
            <a:noFill/>
          </a:ln>
        </p:spPr>
        <p:txBody>
          <a:bodyPr>
            <a:spAutoFit/>
          </a:bodyPr>
          <a:lstStyle/>
          <a:p>
            <a:pPr defTabSz="1219170">
              <a:lnSpc>
                <a:spcPct val="70000"/>
              </a:lnSpc>
              <a:spcBef>
                <a:spcPct val="50000"/>
              </a:spcBef>
            </a:pPr>
            <a:r>
              <a:rPr lang="zh-CN" altLang="en-US" sz="2400" b="1" kern="0" dirty="0">
                <a:solidFill>
                  <a:sysClr val="windowText" lastClr="000000"/>
                </a:solidFill>
                <a:effectLst>
                  <a:outerShdw blurRad="38100" dist="38100" dir="2700000">
                    <a:srgbClr val="C0C0C0"/>
                  </a:outerShdw>
                </a:effectLst>
                <a:cs typeface="+mn-ea"/>
                <a:sym typeface="+mn-lt"/>
              </a:rPr>
              <a:t>水</a:t>
            </a:r>
          </a:p>
          <a:p>
            <a:pPr defTabSz="1219170">
              <a:lnSpc>
                <a:spcPct val="70000"/>
              </a:lnSpc>
              <a:spcBef>
                <a:spcPct val="50000"/>
              </a:spcBef>
            </a:pPr>
            <a:r>
              <a:rPr lang="zh-CN" altLang="en-US" sz="2400" b="1" kern="0" dirty="0">
                <a:solidFill>
                  <a:sysClr val="windowText" lastClr="000000"/>
                </a:solidFill>
                <a:effectLst>
                  <a:outerShdw blurRad="38100" dist="38100" dir="2700000">
                    <a:srgbClr val="C0C0C0"/>
                  </a:outerShdw>
                </a:effectLst>
                <a:cs typeface="+mn-ea"/>
                <a:sym typeface="+mn-lt"/>
              </a:rPr>
              <a:t>糖类</a:t>
            </a:r>
          </a:p>
          <a:p>
            <a:pPr defTabSz="1219170">
              <a:lnSpc>
                <a:spcPct val="70000"/>
              </a:lnSpc>
              <a:spcBef>
                <a:spcPct val="50000"/>
              </a:spcBef>
            </a:pPr>
            <a:r>
              <a:rPr lang="zh-CN" altLang="en-US" sz="2400" b="1" kern="0" dirty="0">
                <a:solidFill>
                  <a:sysClr val="windowText" lastClr="000000"/>
                </a:solidFill>
                <a:effectLst>
                  <a:outerShdw blurRad="38100" dist="38100" dir="2700000">
                    <a:srgbClr val="C0C0C0"/>
                  </a:outerShdw>
                </a:effectLst>
                <a:cs typeface="+mn-ea"/>
                <a:sym typeface="+mn-lt"/>
              </a:rPr>
              <a:t>油脂</a:t>
            </a:r>
          </a:p>
          <a:p>
            <a:pPr defTabSz="1219170">
              <a:lnSpc>
                <a:spcPct val="70000"/>
              </a:lnSpc>
              <a:spcBef>
                <a:spcPct val="50000"/>
              </a:spcBef>
            </a:pPr>
            <a:r>
              <a:rPr lang="zh-CN" altLang="en-US" sz="2400" b="1" kern="0" dirty="0">
                <a:solidFill>
                  <a:sysClr val="windowText" lastClr="000000"/>
                </a:solidFill>
                <a:effectLst>
                  <a:outerShdw blurRad="38100" dist="38100" dir="2700000">
                    <a:srgbClr val="C0C0C0"/>
                  </a:outerShdw>
                </a:effectLst>
                <a:cs typeface="+mn-ea"/>
                <a:sym typeface="+mn-lt"/>
              </a:rPr>
              <a:t>蛋白质</a:t>
            </a:r>
          </a:p>
          <a:p>
            <a:pPr defTabSz="1219170">
              <a:lnSpc>
                <a:spcPct val="70000"/>
              </a:lnSpc>
              <a:spcBef>
                <a:spcPct val="50000"/>
              </a:spcBef>
            </a:pPr>
            <a:r>
              <a:rPr lang="zh-CN" altLang="en-US" sz="2400" b="1" kern="0" dirty="0">
                <a:solidFill>
                  <a:sysClr val="windowText" lastClr="000000"/>
                </a:solidFill>
                <a:effectLst>
                  <a:outerShdw blurRad="38100" dist="38100" dir="2700000">
                    <a:srgbClr val="C0C0C0"/>
                  </a:outerShdw>
                </a:effectLst>
                <a:cs typeface="+mn-ea"/>
                <a:sym typeface="+mn-lt"/>
              </a:rPr>
              <a:t>维生素</a:t>
            </a:r>
          </a:p>
        </p:txBody>
      </p:sp>
      <p:sp>
        <p:nvSpPr>
          <p:cNvPr id="17" name="文本框 13314">
            <a:extLst>
              <a:ext uri="{FF2B5EF4-FFF2-40B4-BE49-F238E27FC236}">
                <a16:creationId xmlns:a16="http://schemas.microsoft.com/office/drawing/2014/main" id="{4CED64C4-C629-4300-9FF9-5EF9F6E64997}"/>
              </a:ext>
            </a:extLst>
          </p:cNvPr>
          <p:cNvSpPr txBox="1"/>
          <p:nvPr/>
        </p:nvSpPr>
        <p:spPr>
          <a:xfrm>
            <a:off x="1092201" y="4455909"/>
            <a:ext cx="2017183" cy="461665"/>
          </a:xfrm>
          <a:prstGeom prst="rect">
            <a:avLst/>
          </a:prstGeom>
          <a:noFill/>
          <a:ln w="9525">
            <a:noFill/>
          </a:ln>
        </p:spPr>
        <p:txBody>
          <a:bodyPr>
            <a:spAutoFit/>
          </a:bodyPr>
          <a:lstStyle/>
          <a:p>
            <a:pPr defTabSz="1219170">
              <a:spcBef>
                <a:spcPct val="50000"/>
              </a:spcBef>
            </a:pPr>
            <a:r>
              <a:rPr lang="zh-CN" altLang="en-US" sz="2400" b="1" kern="0" dirty="0">
                <a:solidFill>
                  <a:sysClr val="windowText" lastClr="000000"/>
                </a:solidFill>
                <a:effectLst>
                  <a:outerShdw blurRad="38100" dist="38100" dir="2700000">
                    <a:srgbClr val="C0C0C0"/>
                  </a:outerShdw>
                </a:effectLst>
                <a:cs typeface="+mn-ea"/>
                <a:sym typeface="+mn-lt"/>
              </a:rPr>
              <a:t>无机盐</a:t>
            </a:r>
          </a:p>
        </p:txBody>
      </p:sp>
      <p:sp>
        <p:nvSpPr>
          <p:cNvPr id="18" name="文本框 13315">
            <a:extLst>
              <a:ext uri="{FF2B5EF4-FFF2-40B4-BE49-F238E27FC236}">
                <a16:creationId xmlns:a16="http://schemas.microsoft.com/office/drawing/2014/main" id="{C549ABB0-6E99-408B-B313-A658256B3AE9}"/>
              </a:ext>
            </a:extLst>
          </p:cNvPr>
          <p:cNvSpPr txBox="1"/>
          <p:nvPr/>
        </p:nvSpPr>
        <p:spPr>
          <a:xfrm>
            <a:off x="3038565" y="3590846"/>
            <a:ext cx="9082616" cy="461665"/>
          </a:xfrm>
          <a:prstGeom prst="rect">
            <a:avLst/>
          </a:prstGeom>
          <a:noFill/>
          <a:ln w="9525">
            <a:noFill/>
          </a:ln>
        </p:spPr>
        <p:txBody>
          <a:bodyPr>
            <a:spAutoFit/>
          </a:bodyPr>
          <a:lstStyle/>
          <a:p>
            <a:pPr defTabSz="1219170">
              <a:spcBef>
                <a:spcPct val="50000"/>
              </a:spcBef>
            </a:pPr>
            <a:r>
              <a:rPr lang="zh-CN" altLang="en-US" sz="2400" b="1" kern="0" dirty="0">
                <a:solidFill>
                  <a:sysClr val="windowText" lastClr="000000"/>
                </a:solidFill>
                <a:effectLst>
                  <a:outerShdw blurRad="38100" dist="38100" dir="2700000">
                    <a:srgbClr val="C0C0C0"/>
                  </a:outerShdw>
                </a:effectLst>
                <a:cs typeface="+mn-ea"/>
                <a:sym typeface="+mn-lt"/>
              </a:rPr>
              <a:t>常量元素（主要有</a:t>
            </a:r>
            <a:r>
              <a:rPr lang="en-US" altLang="zh-CN" sz="2400" b="1" kern="0" dirty="0">
                <a:solidFill>
                  <a:sysClr val="windowText" lastClr="000000"/>
                </a:solidFill>
                <a:effectLst>
                  <a:outerShdw blurRad="38100" dist="38100" dir="2700000">
                    <a:srgbClr val="C0C0C0"/>
                  </a:outerShdw>
                </a:effectLst>
                <a:cs typeface="+mn-ea"/>
                <a:sym typeface="+mn-lt"/>
              </a:rPr>
              <a:t>Ca</a:t>
            </a:r>
            <a:r>
              <a:rPr lang="zh-CN" altLang="en-US" sz="2400" b="1" kern="0" dirty="0">
                <a:solidFill>
                  <a:sysClr val="windowText" lastClr="000000"/>
                </a:solidFill>
                <a:effectLst>
                  <a:outerShdw blurRad="38100" dist="38100" dir="2700000">
                    <a:srgbClr val="C0C0C0"/>
                  </a:outerShdw>
                </a:effectLst>
                <a:cs typeface="+mn-ea"/>
                <a:sym typeface="+mn-lt"/>
              </a:rPr>
              <a:t>、</a:t>
            </a:r>
            <a:r>
              <a:rPr lang="en-US" altLang="zh-CN" sz="2400" b="1" kern="0" dirty="0">
                <a:solidFill>
                  <a:sysClr val="windowText" lastClr="000000"/>
                </a:solidFill>
                <a:effectLst>
                  <a:outerShdw blurRad="38100" dist="38100" dir="2700000">
                    <a:srgbClr val="C0C0C0"/>
                  </a:outerShdw>
                </a:effectLst>
                <a:cs typeface="+mn-ea"/>
                <a:sym typeface="+mn-lt"/>
              </a:rPr>
              <a:t>P</a:t>
            </a:r>
            <a:r>
              <a:rPr lang="zh-CN" altLang="en-US" sz="2400" b="1" kern="0" dirty="0">
                <a:solidFill>
                  <a:sysClr val="windowText" lastClr="000000"/>
                </a:solidFill>
                <a:effectLst>
                  <a:outerShdw blurRad="38100" dist="38100" dir="2700000">
                    <a:srgbClr val="C0C0C0"/>
                  </a:outerShdw>
                </a:effectLst>
                <a:cs typeface="+mn-ea"/>
                <a:sym typeface="+mn-lt"/>
              </a:rPr>
              <a:t>、</a:t>
            </a:r>
            <a:r>
              <a:rPr lang="en-US" altLang="zh-CN" sz="2400" b="1" kern="0" dirty="0">
                <a:solidFill>
                  <a:sysClr val="windowText" lastClr="000000"/>
                </a:solidFill>
                <a:effectLst>
                  <a:outerShdw blurRad="38100" dist="38100" dir="2700000">
                    <a:srgbClr val="C0C0C0"/>
                  </a:outerShdw>
                </a:effectLst>
                <a:cs typeface="+mn-ea"/>
                <a:sym typeface="+mn-lt"/>
              </a:rPr>
              <a:t>Na</a:t>
            </a:r>
            <a:r>
              <a:rPr lang="zh-CN" altLang="en-US" sz="2400" b="1" kern="0" dirty="0">
                <a:solidFill>
                  <a:sysClr val="windowText" lastClr="000000"/>
                </a:solidFill>
                <a:effectLst>
                  <a:outerShdw blurRad="38100" dist="38100" dir="2700000">
                    <a:srgbClr val="C0C0C0"/>
                  </a:outerShdw>
                </a:effectLst>
                <a:cs typeface="+mn-ea"/>
                <a:sym typeface="+mn-lt"/>
              </a:rPr>
              <a:t>、</a:t>
            </a:r>
            <a:r>
              <a:rPr lang="en-US" altLang="zh-CN" sz="2400" b="1" kern="0" dirty="0">
                <a:solidFill>
                  <a:sysClr val="windowText" lastClr="000000"/>
                </a:solidFill>
                <a:effectLst>
                  <a:outerShdw blurRad="38100" dist="38100" dir="2700000">
                    <a:srgbClr val="C0C0C0"/>
                  </a:outerShdw>
                </a:effectLst>
                <a:cs typeface="+mn-ea"/>
                <a:sym typeface="+mn-lt"/>
              </a:rPr>
              <a:t>K</a:t>
            </a:r>
            <a:r>
              <a:rPr lang="zh-CN" altLang="en-US" sz="2400" b="1" kern="0" dirty="0">
                <a:solidFill>
                  <a:sysClr val="windowText" lastClr="000000"/>
                </a:solidFill>
                <a:effectLst>
                  <a:outerShdw blurRad="38100" dist="38100" dir="2700000">
                    <a:srgbClr val="C0C0C0"/>
                  </a:outerShdw>
                </a:effectLst>
                <a:cs typeface="+mn-ea"/>
                <a:sym typeface="+mn-lt"/>
              </a:rPr>
              <a:t>）</a:t>
            </a:r>
          </a:p>
        </p:txBody>
      </p:sp>
      <p:sp>
        <p:nvSpPr>
          <p:cNvPr id="19" name="文本框 13316">
            <a:extLst>
              <a:ext uri="{FF2B5EF4-FFF2-40B4-BE49-F238E27FC236}">
                <a16:creationId xmlns:a16="http://schemas.microsoft.com/office/drawing/2014/main" id="{966D8817-8F06-43D0-A3F2-2B1EB1E8D480}"/>
              </a:ext>
            </a:extLst>
          </p:cNvPr>
          <p:cNvSpPr txBox="1"/>
          <p:nvPr/>
        </p:nvSpPr>
        <p:spPr>
          <a:xfrm>
            <a:off x="3038566" y="5158244"/>
            <a:ext cx="2702983" cy="461665"/>
          </a:xfrm>
          <a:prstGeom prst="rect">
            <a:avLst/>
          </a:prstGeom>
          <a:noFill/>
          <a:ln w="9525">
            <a:noFill/>
          </a:ln>
        </p:spPr>
        <p:txBody>
          <a:bodyPr>
            <a:spAutoFit/>
          </a:bodyPr>
          <a:lstStyle/>
          <a:p>
            <a:pPr defTabSz="1219170">
              <a:spcBef>
                <a:spcPct val="50000"/>
              </a:spcBef>
            </a:pPr>
            <a:r>
              <a:rPr lang="zh-CN" altLang="en-US" sz="2400" b="1" kern="0" dirty="0">
                <a:solidFill>
                  <a:sysClr val="windowText" lastClr="000000"/>
                </a:solidFill>
                <a:effectLst>
                  <a:outerShdw blurRad="38100" dist="38100" dir="2700000">
                    <a:srgbClr val="C0C0C0"/>
                  </a:outerShdw>
                </a:effectLst>
                <a:cs typeface="+mn-ea"/>
                <a:sym typeface="+mn-lt"/>
              </a:rPr>
              <a:t>微量元素</a:t>
            </a:r>
          </a:p>
        </p:txBody>
      </p:sp>
      <p:sp>
        <p:nvSpPr>
          <p:cNvPr id="20" name="左大括号 19">
            <a:extLst>
              <a:ext uri="{FF2B5EF4-FFF2-40B4-BE49-F238E27FC236}">
                <a16:creationId xmlns:a16="http://schemas.microsoft.com/office/drawing/2014/main" id="{D8838DD0-F973-4161-8234-67D265827A03}"/>
              </a:ext>
            </a:extLst>
          </p:cNvPr>
          <p:cNvSpPr/>
          <p:nvPr/>
        </p:nvSpPr>
        <p:spPr>
          <a:xfrm>
            <a:off x="4532087" y="4380111"/>
            <a:ext cx="319315" cy="1964267"/>
          </a:xfrm>
          <a:prstGeom prst="leftBrace">
            <a:avLst>
              <a:gd name="adj1" fmla="val 35000"/>
              <a:gd name="adj2" fmla="val 50000"/>
            </a:avLst>
          </a:prstGeom>
          <a:noFill/>
          <a:ln w="31750" cap="flat" cmpd="sng">
            <a:solidFill>
              <a:schemeClr val="tx1"/>
            </a:solidFill>
            <a:prstDash val="solid"/>
            <a:headEnd type="none" w="med" len="med"/>
            <a:tailEnd type="none" w="med" len="med"/>
          </a:ln>
        </p:spPr>
        <p:txBody>
          <a:bodyPr wrap="none" anchor="ctr"/>
          <a:lstStyle/>
          <a:p>
            <a:pPr algn="ctr" defTabSz="1219170"/>
            <a:endParaRPr lang="zh-CN" altLang="en-US" sz="2400" b="1" kern="0" dirty="0">
              <a:solidFill>
                <a:sysClr val="windowText" lastClr="000000"/>
              </a:solidFill>
              <a:effectLst>
                <a:outerShdw blurRad="38100" dist="38100" dir="2700000">
                  <a:srgbClr val="C0C0C0"/>
                </a:outerShdw>
              </a:effectLst>
              <a:cs typeface="+mn-ea"/>
              <a:sym typeface="+mn-lt"/>
            </a:endParaRPr>
          </a:p>
        </p:txBody>
      </p:sp>
      <p:sp>
        <p:nvSpPr>
          <p:cNvPr id="21" name="文本框 13318">
            <a:extLst>
              <a:ext uri="{FF2B5EF4-FFF2-40B4-BE49-F238E27FC236}">
                <a16:creationId xmlns:a16="http://schemas.microsoft.com/office/drawing/2014/main" id="{668C0873-176E-4E66-BA64-4B8C6A33475B}"/>
              </a:ext>
            </a:extLst>
          </p:cNvPr>
          <p:cNvSpPr txBox="1"/>
          <p:nvPr/>
        </p:nvSpPr>
        <p:spPr>
          <a:xfrm>
            <a:off x="5080000" y="4303387"/>
            <a:ext cx="6400800" cy="461665"/>
          </a:xfrm>
          <a:prstGeom prst="rect">
            <a:avLst/>
          </a:prstGeom>
          <a:noFill/>
          <a:ln w="9525">
            <a:noFill/>
          </a:ln>
        </p:spPr>
        <p:txBody>
          <a:bodyPr wrap="square">
            <a:spAutoFit/>
          </a:bodyPr>
          <a:lstStyle/>
          <a:p>
            <a:pPr defTabSz="1219170">
              <a:spcBef>
                <a:spcPct val="50000"/>
              </a:spcBef>
            </a:pPr>
            <a:r>
              <a:rPr lang="zh-CN" altLang="en-US" sz="2400" b="1" kern="0" dirty="0">
                <a:solidFill>
                  <a:sysClr val="windowText" lastClr="000000"/>
                </a:solidFill>
                <a:effectLst>
                  <a:outerShdw blurRad="38100" dist="38100" dir="2700000">
                    <a:srgbClr val="C0C0C0"/>
                  </a:outerShdw>
                </a:effectLst>
                <a:cs typeface="+mn-ea"/>
                <a:sym typeface="+mn-lt"/>
              </a:rPr>
              <a:t>必需元素（</a:t>
            </a:r>
            <a:r>
              <a:rPr lang="en-US" altLang="zh-CN" sz="2400" b="1" kern="0" dirty="0">
                <a:solidFill>
                  <a:sysClr val="windowText" lastClr="000000"/>
                </a:solidFill>
                <a:effectLst>
                  <a:outerShdw blurRad="38100" dist="38100" dir="2700000">
                    <a:srgbClr val="C0C0C0"/>
                  </a:outerShdw>
                </a:effectLst>
                <a:cs typeface="+mn-ea"/>
                <a:sym typeface="+mn-lt"/>
              </a:rPr>
              <a:t>Fe</a:t>
            </a:r>
            <a:r>
              <a:rPr lang="zh-CN" altLang="en-US" sz="2400" b="1" kern="0" dirty="0">
                <a:solidFill>
                  <a:sysClr val="windowText" lastClr="000000"/>
                </a:solidFill>
                <a:effectLst>
                  <a:outerShdw blurRad="38100" dist="38100" dir="2700000">
                    <a:srgbClr val="C0C0C0"/>
                  </a:outerShdw>
                </a:effectLst>
                <a:cs typeface="+mn-ea"/>
                <a:sym typeface="+mn-lt"/>
              </a:rPr>
              <a:t>、</a:t>
            </a:r>
            <a:r>
              <a:rPr lang="en-US" altLang="zh-CN" sz="2400" b="1" kern="0" dirty="0">
                <a:solidFill>
                  <a:sysClr val="windowText" lastClr="000000"/>
                </a:solidFill>
                <a:effectLst>
                  <a:outerShdw blurRad="38100" dist="38100" dir="2700000">
                    <a:srgbClr val="C0C0C0"/>
                  </a:outerShdw>
                </a:effectLst>
                <a:cs typeface="+mn-ea"/>
                <a:sym typeface="+mn-lt"/>
              </a:rPr>
              <a:t>Zn</a:t>
            </a:r>
            <a:r>
              <a:rPr lang="zh-CN" altLang="en-US" sz="2400" b="1" kern="0" dirty="0">
                <a:solidFill>
                  <a:sysClr val="windowText" lastClr="000000"/>
                </a:solidFill>
                <a:effectLst>
                  <a:outerShdw blurRad="38100" dist="38100" dir="2700000">
                    <a:srgbClr val="C0C0C0"/>
                  </a:outerShdw>
                </a:effectLst>
                <a:cs typeface="+mn-ea"/>
                <a:sym typeface="+mn-lt"/>
              </a:rPr>
              <a:t>、</a:t>
            </a:r>
            <a:r>
              <a:rPr lang="en-US" altLang="zh-CN" sz="2400" b="1" kern="0" dirty="0">
                <a:solidFill>
                  <a:sysClr val="windowText" lastClr="000000"/>
                </a:solidFill>
                <a:effectLst>
                  <a:outerShdw blurRad="38100" dist="38100" dir="2700000">
                    <a:srgbClr val="C0C0C0"/>
                  </a:outerShdw>
                </a:effectLst>
                <a:cs typeface="+mn-ea"/>
                <a:sym typeface="+mn-lt"/>
              </a:rPr>
              <a:t>Se</a:t>
            </a:r>
            <a:r>
              <a:rPr lang="zh-CN" altLang="en-US" sz="2400" b="1" kern="0" dirty="0">
                <a:solidFill>
                  <a:sysClr val="windowText" lastClr="000000"/>
                </a:solidFill>
                <a:effectLst>
                  <a:outerShdw blurRad="38100" dist="38100" dir="2700000">
                    <a:srgbClr val="C0C0C0"/>
                  </a:outerShdw>
                </a:effectLst>
                <a:cs typeface="+mn-ea"/>
                <a:sym typeface="+mn-lt"/>
              </a:rPr>
              <a:t>、</a:t>
            </a:r>
            <a:r>
              <a:rPr lang="en-US" altLang="zh-CN" sz="2400" b="1" kern="0" dirty="0">
                <a:solidFill>
                  <a:sysClr val="windowText" lastClr="000000"/>
                </a:solidFill>
                <a:effectLst>
                  <a:outerShdw blurRad="38100" dist="38100" dir="2700000">
                    <a:srgbClr val="C0C0C0"/>
                  </a:outerShdw>
                </a:effectLst>
                <a:cs typeface="+mn-ea"/>
                <a:sym typeface="+mn-lt"/>
              </a:rPr>
              <a:t>I</a:t>
            </a:r>
            <a:r>
              <a:rPr lang="zh-CN" altLang="en-US" sz="2400" b="1" kern="0" dirty="0">
                <a:solidFill>
                  <a:sysClr val="windowText" lastClr="000000"/>
                </a:solidFill>
                <a:effectLst>
                  <a:outerShdw blurRad="38100" dist="38100" dir="2700000">
                    <a:srgbClr val="C0C0C0"/>
                  </a:outerShdw>
                </a:effectLst>
                <a:cs typeface="+mn-ea"/>
                <a:sym typeface="+mn-lt"/>
              </a:rPr>
              <a:t>、</a:t>
            </a:r>
            <a:r>
              <a:rPr lang="en-US" altLang="zh-CN" sz="2400" b="1" kern="0" dirty="0">
                <a:solidFill>
                  <a:sysClr val="windowText" lastClr="000000"/>
                </a:solidFill>
                <a:effectLst>
                  <a:outerShdw blurRad="38100" dist="38100" dir="2700000">
                    <a:srgbClr val="C0C0C0"/>
                  </a:outerShdw>
                </a:effectLst>
                <a:cs typeface="+mn-ea"/>
                <a:sym typeface="+mn-lt"/>
              </a:rPr>
              <a:t>F</a:t>
            </a:r>
            <a:r>
              <a:rPr lang="zh-CN" altLang="en-US" sz="2400" b="1" kern="0" dirty="0">
                <a:solidFill>
                  <a:sysClr val="windowText" lastClr="000000"/>
                </a:solidFill>
                <a:effectLst>
                  <a:outerShdw blurRad="38100" dist="38100" dir="2700000">
                    <a:srgbClr val="C0C0C0"/>
                  </a:outerShdw>
                </a:effectLst>
                <a:cs typeface="+mn-ea"/>
                <a:sym typeface="+mn-lt"/>
              </a:rPr>
              <a:t>等）</a:t>
            </a:r>
          </a:p>
        </p:txBody>
      </p:sp>
      <p:sp>
        <p:nvSpPr>
          <p:cNvPr id="22" name="文本框 13319">
            <a:extLst>
              <a:ext uri="{FF2B5EF4-FFF2-40B4-BE49-F238E27FC236}">
                <a16:creationId xmlns:a16="http://schemas.microsoft.com/office/drawing/2014/main" id="{3F1449A2-91D0-45BE-BFA3-5B5594E96C19}"/>
              </a:ext>
            </a:extLst>
          </p:cNvPr>
          <p:cNvSpPr txBox="1"/>
          <p:nvPr/>
        </p:nvSpPr>
        <p:spPr>
          <a:xfrm>
            <a:off x="5080000" y="5977368"/>
            <a:ext cx="6081487" cy="461665"/>
          </a:xfrm>
          <a:prstGeom prst="rect">
            <a:avLst/>
          </a:prstGeom>
          <a:noFill/>
          <a:ln w="9525">
            <a:noFill/>
          </a:ln>
        </p:spPr>
        <p:txBody>
          <a:bodyPr wrap="square">
            <a:spAutoFit/>
          </a:bodyPr>
          <a:lstStyle/>
          <a:p>
            <a:pPr defTabSz="1219170">
              <a:spcBef>
                <a:spcPct val="50000"/>
              </a:spcBef>
            </a:pPr>
            <a:r>
              <a:rPr lang="zh-CN" altLang="en-US" sz="2400" b="1" kern="0" dirty="0">
                <a:solidFill>
                  <a:sysClr val="windowText" lastClr="000000"/>
                </a:solidFill>
                <a:effectLst>
                  <a:outerShdw blurRad="38100" dist="38100" dir="2700000">
                    <a:srgbClr val="C0C0C0"/>
                  </a:outerShdw>
                </a:effectLst>
                <a:cs typeface="+mn-ea"/>
                <a:sym typeface="+mn-lt"/>
              </a:rPr>
              <a:t>有害元素（汞</a:t>
            </a:r>
            <a:r>
              <a:rPr lang="en-US" altLang="zh-CN" sz="2400" b="1" kern="0" dirty="0">
                <a:solidFill>
                  <a:sysClr val="windowText" lastClr="000000"/>
                </a:solidFill>
                <a:effectLst>
                  <a:outerShdw blurRad="38100" dist="38100" dir="2700000">
                    <a:srgbClr val="C0C0C0"/>
                  </a:outerShdw>
                </a:effectLst>
                <a:cs typeface="+mn-ea"/>
                <a:sym typeface="+mn-lt"/>
              </a:rPr>
              <a:t>Hg</a:t>
            </a:r>
            <a:r>
              <a:rPr lang="zh-CN" altLang="en-US" sz="2400" b="1" kern="0" dirty="0">
                <a:solidFill>
                  <a:sysClr val="windowText" lastClr="000000"/>
                </a:solidFill>
                <a:effectLst>
                  <a:outerShdw blurRad="38100" dist="38100" dir="2700000">
                    <a:srgbClr val="C0C0C0"/>
                  </a:outerShdw>
                </a:effectLst>
                <a:cs typeface="+mn-ea"/>
                <a:sym typeface="+mn-lt"/>
              </a:rPr>
              <a:t>、铅</a:t>
            </a:r>
            <a:r>
              <a:rPr lang="en-US" altLang="zh-CN" sz="2400" b="1" kern="0" dirty="0">
                <a:solidFill>
                  <a:sysClr val="windowText" lastClr="000000"/>
                </a:solidFill>
                <a:effectLst>
                  <a:outerShdw blurRad="38100" dist="38100" dir="2700000">
                    <a:srgbClr val="C0C0C0"/>
                  </a:outerShdw>
                </a:effectLst>
                <a:cs typeface="+mn-ea"/>
                <a:sym typeface="+mn-lt"/>
              </a:rPr>
              <a:t>Pd</a:t>
            </a:r>
            <a:r>
              <a:rPr lang="zh-CN" altLang="en-US" sz="2400" b="1" kern="0" dirty="0">
                <a:solidFill>
                  <a:sysClr val="windowText" lastClr="000000"/>
                </a:solidFill>
                <a:effectLst>
                  <a:outerShdw blurRad="38100" dist="38100" dir="2700000">
                    <a:srgbClr val="C0C0C0"/>
                  </a:outerShdw>
                </a:effectLst>
                <a:cs typeface="+mn-ea"/>
                <a:sym typeface="+mn-lt"/>
              </a:rPr>
              <a:t>、镉</a:t>
            </a:r>
            <a:r>
              <a:rPr lang="en-US" altLang="zh-CN" sz="2400" b="1" kern="0" dirty="0">
                <a:solidFill>
                  <a:sysClr val="windowText" lastClr="000000"/>
                </a:solidFill>
                <a:effectLst>
                  <a:outerShdw blurRad="38100" dist="38100" dir="2700000">
                    <a:srgbClr val="C0C0C0"/>
                  </a:outerShdw>
                </a:effectLst>
                <a:cs typeface="+mn-ea"/>
                <a:sym typeface="+mn-lt"/>
              </a:rPr>
              <a:t>Cd</a:t>
            </a:r>
            <a:r>
              <a:rPr lang="zh-CN" altLang="en-US" sz="2400" b="1" kern="0" dirty="0">
                <a:solidFill>
                  <a:sysClr val="windowText" lastClr="000000"/>
                </a:solidFill>
                <a:effectLst>
                  <a:outerShdw blurRad="38100" dist="38100" dir="2700000">
                    <a:srgbClr val="C0C0C0"/>
                  </a:outerShdw>
                </a:effectLst>
                <a:cs typeface="+mn-ea"/>
                <a:sym typeface="+mn-lt"/>
              </a:rPr>
              <a:t>）</a:t>
            </a:r>
          </a:p>
        </p:txBody>
      </p:sp>
      <p:sp>
        <p:nvSpPr>
          <p:cNvPr id="23" name="文本框 13320">
            <a:extLst>
              <a:ext uri="{FF2B5EF4-FFF2-40B4-BE49-F238E27FC236}">
                <a16:creationId xmlns:a16="http://schemas.microsoft.com/office/drawing/2014/main" id="{6EBC9D52-EBFF-43C7-9568-191D2178F744}"/>
              </a:ext>
            </a:extLst>
          </p:cNvPr>
          <p:cNvSpPr txBox="1"/>
          <p:nvPr/>
        </p:nvSpPr>
        <p:spPr>
          <a:xfrm>
            <a:off x="5080000" y="5140377"/>
            <a:ext cx="6371769" cy="461665"/>
          </a:xfrm>
          <a:prstGeom prst="rect">
            <a:avLst/>
          </a:prstGeom>
          <a:noFill/>
          <a:ln w="9525">
            <a:noFill/>
          </a:ln>
        </p:spPr>
        <p:txBody>
          <a:bodyPr wrap="square">
            <a:spAutoFit/>
          </a:bodyPr>
          <a:lstStyle/>
          <a:p>
            <a:pPr defTabSz="1219170">
              <a:spcBef>
                <a:spcPct val="50000"/>
              </a:spcBef>
            </a:pPr>
            <a:r>
              <a:rPr lang="zh-CN" altLang="en-US" sz="2400" b="1" kern="0" dirty="0">
                <a:solidFill>
                  <a:sysClr val="windowText" lastClr="000000"/>
                </a:solidFill>
                <a:effectLst>
                  <a:outerShdw blurRad="38100" dist="38100" dir="2700000">
                    <a:srgbClr val="C0C0C0"/>
                  </a:outerShdw>
                </a:effectLst>
                <a:cs typeface="+mn-ea"/>
                <a:sym typeface="+mn-lt"/>
              </a:rPr>
              <a:t>非必需元素（铝</a:t>
            </a:r>
            <a:r>
              <a:rPr lang="en-US" altLang="zh-CN" sz="2400" b="1" kern="0" dirty="0">
                <a:solidFill>
                  <a:sysClr val="windowText" lastClr="000000"/>
                </a:solidFill>
                <a:effectLst>
                  <a:outerShdw blurRad="38100" dist="38100" dir="2700000">
                    <a:srgbClr val="C0C0C0"/>
                  </a:outerShdw>
                </a:effectLst>
                <a:cs typeface="+mn-ea"/>
                <a:sym typeface="+mn-lt"/>
              </a:rPr>
              <a:t>Al</a:t>
            </a:r>
            <a:r>
              <a:rPr lang="zh-CN" altLang="en-US" sz="2400" b="1" kern="0" dirty="0">
                <a:solidFill>
                  <a:sysClr val="windowText" lastClr="000000"/>
                </a:solidFill>
                <a:effectLst>
                  <a:outerShdw blurRad="38100" dist="38100" dir="2700000">
                    <a:srgbClr val="C0C0C0"/>
                  </a:outerShdw>
                </a:effectLst>
                <a:cs typeface="+mn-ea"/>
                <a:sym typeface="+mn-lt"/>
              </a:rPr>
              <a:t>、钡</a:t>
            </a:r>
            <a:r>
              <a:rPr lang="en-US" altLang="zh-CN" sz="2400" b="1" kern="0" dirty="0">
                <a:solidFill>
                  <a:sysClr val="windowText" lastClr="000000"/>
                </a:solidFill>
                <a:effectLst>
                  <a:outerShdw blurRad="38100" dist="38100" dir="2700000">
                    <a:srgbClr val="C0C0C0"/>
                  </a:outerShdw>
                </a:effectLst>
                <a:cs typeface="+mn-ea"/>
                <a:sym typeface="+mn-lt"/>
              </a:rPr>
              <a:t>Ba</a:t>
            </a:r>
            <a:r>
              <a:rPr lang="zh-CN" altLang="en-US" sz="2400" b="1" kern="0" dirty="0">
                <a:solidFill>
                  <a:sysClr val="windowText" lastClr="000000"/>
                </a:solidFill>
                <a:effectLst>
                  <a:outerShdw blurRad="38100" dist="38100" dir="2700000">
                    <a:srgbClr val="C0C0C0"/>
                  </a:outerShdw>
                </a:effectLst>
                <a:cs typeface="+mn-ea"/>
                <a:sym typeface="+mn-lt"/>
              </a:rPr>
              <a:t>、钛</a:t>
            </a:r>
            <a:r>
              <a:rPr lang="en-US" altLang="zh-CN" sz="2400" b="1" kern="0" dirty="0">
                <a:solidFill>
                  <a:sysClr val="windowText" lastClr="000000"/>
                </a:solidFill>
                <a:effectLst>
                  <a:outerShdw blurRad="38100" dist="38100" dir="2700000">
                    <a:srgbClr val="C0C0C0"/>
                  </a:outerShdw>
                </a:effectLst>
                <a:cs typeface="+mn-ea"/>
                <a:sym typeface="+mn-lt"/>
              </a:rPr>
              <a:t>Ti</a:t>
            </a:r>
            <a:r>
              <a:rPr lang="zh-CN" altLang="en-US" sz="2400" b="1" kern="0" dirty="0">
                <a:solidFill>
                  <a:sysClr val="windowText" lastClr="000000"/>
                </a:solidFill>
                <a:effectLst>
                  <a:outerShdw blurRad="38100" dist="38100" dir="2700000">
                    <a:srgbClr val="C0C0C0"/>
                  </a:outerShdw>
                </a:effectLst>
                <a:cs typeface="+mn-ea"/>
                <a:sym typeface="+mn-lt"/>
              </a:rPr>
              <a:t>）</a:t>
            </a:r>
          </a:p>
        </p:txBody>
      </p:sp>
      <p:sp>
        <p:nvSpPr>
          <p:cNvPr id="24" name="矩形 23">
            <a:extLst>
              <a:ext uri="{FF2B5EF4-FFF2-40B4-BE49-F238E27FC236}">
                <a16:creationId xmlns:a16="http://schemas.microsoft.com/office/drawing/2014/main" id="{AF78C527-270A-4CC2-AB61-5885E3F47162}"/>
              </a:ext>
            </a:extLst>
          </p:cNvPr>
          <p:cNvSpPr/>
          <p:nvPr/>
        </p:nvSpPr>
        <p:spPr>
          <a:xfrm>
            <a:off x="3015980" y="1992149"/>
            <a:ext cx="3618298" cy="461665"/>
          </a:xfrm>
          <a:prstGeom prst="rect">
            <a:avLst/>
          </a:prstGeom>
          <a:noFill/>
          <a:ln w="9525">
            <a:noFill/>
          </a:ln>
        </p:spPr>
        <p:txBody>
          <a:bodyPr wrap="none" anchor="t">
            <a:spAutoFit/>
          </a:bodyPr>
          <a:lstStyle/>
          <a:p>
            <a:pPr defTabSz="1219170"/>
            <a:r>
              <a:rPr lang="zh-CN" altLang="en-US" sz="2400" b="1" kern="0" dirty="0">
                <a:solidFill>
                  <a:sysClr val="windowText" lastClr="000000"/>
                </a:solidFill>
                <a:effectLst>
                  <a:outerShdw blurRad="38100" dist="38100" dir="2700000">
                    <a:srgbClr val="C0C0C0"/>
                  </a:outerShdw>
                </a:effectLst>
                <a:cs typeface="+mn-ea"/>
                <a:sym typeface="+mn-lt"/>
              </a:rPr>
              <a:t>（主要有</a:t>
            </a:r>
            <a:r>
              <a:rPr lang="en-US" altLang="zh-CN" sz="2400" b="1" kern="0" dirty="0">
                <a:solidFill>
                  <a:sysClr val="windowText" lastClr="000000"/>
                </a:solidFill>
                <a:effectLst>
                  <a:outerShdw blurRad="38100" dist="38100" dir="2700000">
                    <a:srgbClr val="C0C0C0"/>
                  </a:outerShdw>
                </a:effectLst>
                <a:cs typeface="+mn-ea"/>
                <a:sym typeface="+mn-lt"/>
              </a:rPr>
              <a:t>C</a:t>
            </a:r>
            <a:r>
              <a:rPr lang="zh-CN" altLang="en-US" sz="2400" b="1" kern="0" dirty="0">
                <a:solidFill>
                  <a:sysClr val="windowText" lastClr="000000"/>
                </a:solidFill>
                <a:effectLst>
                  <a:outerShdw blurRad="38100" dist="38100" dir="2700000">
                    <a:srgbClr val="C0C0C0"/>
                  </a:outerShdw>
                </a:effectLst>
                <a:cs typeface="+mn-ea"/>
                <a:sym typeface="+mn-lt"/>
              </a:rPr>
              <a:t>、</a:t>
            </a:r>
            <a:r>
              <a:rPr lang="en-US" altLang="zh-CN" sz="2400" b="1" kern="0" dirty="0">
                <a:solidFill>
                  <a:sysClr val="windowText" lastClr="000000"/>
                </a:solidFill>
                <a:effectLst>
                  <a:outerShdw blurRad="38100" dist="38100" dir="2700000">
                    <a:srgbClr val="C0C0C0"/>
                  </a:outerShdw>
                </a:effectLst>
                <a:cs typeface="+mn-ea"/>
                <a:sym typeface="+mn-lt"/>
              </a:rPr>
              <a:t>H</a:t>
            </a:r>
            <a:r>
              <a:rPr lang="zh-CN" altLang="en-US" sz="2400" b="1" kern="0" dirty="0">
                <a:solidFill>
                  <a:sysClr val="windowText" lastClr="000000"/>
                </a:solidFill>
                <a:effectLst>
                  <a:outerShdw blurRad="38100" dist="38100" dir="2700000">
                    <a:srgbClr val="C0C0C0"/>
                  </a:outerShdw>
                </a:effectLst>
                <a:cs typeface="+mn-ea"/>
                <a:sym typeface="+mn-lt"/>
              </a:rPr>
              <a:t>、</a:t>
            </a:r>
            <a:r>
              <a:rPr lang="en-US" altLang="zh-CN" sz="2400" b="1" kern="0" dirty="0">
                <a:solidFill>
                  <a:sysClr val="windowText" lastClr="000000"/>
                </a:solidFill>
                <a:effectLst>
                  <a:outerShdw blurRad="38100" dist="38100" dir="2700000">
                    <a:srgbClr val="C0C0C0"/>
                  </a:outerShdw>
                </a:effectLst>
                <a:cs typeface="+mn-ea"/>
                <a:sym typeface="+mn-lt"/>
              </a:rPr>
              <a:t>O</a:t>
            </a:r>
            <a:r>
              <a:rPr lang="zh-CN" altLang="en-US" sz="2400" b="1" kern="0" dirty="0">
                <a:solidFill>
                  <a:sysClr val="windowText" lastClr="000000"/>
                </a:solidFill>
                <a:effectLst>
                  <a:outerShdw blurRad="38100" dist="38100" dir="2700000">
                    <a:srgbClr val="C0C0C0"/>
                  </a:outerShdw>
                </a:effectLst>
                <a:cs typeface="+mn-ea"/>
                <a:sym typeface="+mn-lt"/>
              </a:rPr>
              <a:t>、</a:t>
            </a:r>
            <a:r>
              <a:rPr lang="en-US" altLang="zh-CN" sz="2400" b="1" kern="0" dirty="0">
                <a:solidFill>
                  <a:sysClr val="windowText" lastClr="000000"/>
                </a:solidFill>
                <a:effectLst>
                  <a:outerShdw blurRad="38100" dist="38100" dir="2700000">
                    <a:srgbClr val="C0C0C0"/>
                  </a:outerShdw>
                </a:effectLst>
                <a:cs typeface="+mn-ea"/>
                <a:sym typeface="+mn-lt"/>
              </a:rPr>
              <a:t>N</a:t>
            </a:r>
            <a:r>
              <a:rPr lang="zh-CN" altLang="en-US" sz="2400" b="1" kern="0" dirty="0">
                <a:solidFill>
                  <a:sysClr val="windowText" lastClr="000000"/>
                </a:solidFill>
                <a:effectLst>
                  <a:outerShdw blurRad="38100" dist="38100" dir="2700000">
                    <a:srgbClr val="C0C0C0"/>
                  </a:outerShdw>
                </a:effectLst>
                <a:cs typeface="+mn-ea"/>
                <a:sym typeface="+mn-lt"/>
              </a:rPr>
              <a:t>）</a:t>
            </a:r>
          </a:p>
        </p:txBody>
      </p:sp>
      <p:sp>
        <p:nvSpPr>
          <p:cNvPr id="26" name="右大括号 25">
            <a:extLst>
              <a:ext uri="{FF2B5EF4-FFF2-40B4-BE49-F238E27FC236}">
                <a16:creationId xmlns:a16="http://schemas.microsoft.com/office/drawing/2014/main" id="{E6BD6586-7D5C-483C-826C-E2FC0EBF3EBF}"/>
              </a:ext>
            </a:extLst>
          </p:cNvPr>
          <p:cNvSpPr/>
          <p:nvPr/>
        </p:nvSpPr>
        <p:spPr>
          <a:xfrm>
            <a:off x="2777308" y="1202269"/>
            <a:ext cx="261257" cy="2052562"/>
          </a:xfrm>
          <a:prstGeom prst="rightBrace">
            <a:avLst>
              <a:gd name="adj1" fmla="val 26666"/>
              <a:gd name="adj2" fmla="val 50000"/>
            </a:avLst>
          </a:prstGeom>
          <a:noFill/>
          <a:ln w="31750" cap="flat" cmpd="sng">
            <a:solidFill>
              <a:schemeClr val="tx1"/>
            </a:solidFill>
            <a:prstDash val="solid"/>
            <a:headEnd type="none" w="med" len="med"/>
            <a:tailEnd type="none" w="med" len="med"/>
          </a:ln>
        </p:spPr>
        <p:txBody>
          <a:bodyPr/>
          <a:lstStyle/>
          <a:p>
            <a:pPr defTabSz="1219170"/>
            <a:endParaRPr lang="zh-CN" altLang="en-US" kern="0" dirty="0">
              <a:solidFill>
                <a:sysClr val="windowText" lastClr="000000"/>
              </a:solidFill>
              <a:cs typeface="+mn-ea"/>
              <a:sym typeface="+mn-lt"/>
            </a:endParaRPr>
          </a:p>
        </p:txBody>
      </p:sp>
      <p:sp>
        <p:nvSpPr>
          <p:cNvPr id="27" name="左大括号 26">
            <a:extLst>
              <a:ext uri="{FF2B5EF4-FFF2-40B4-BE49-F238E27FC236}">
                <a16:creationId xmlns:a16="http://schemas.microsoft.com/office/drawing/2014/main" id="{E8CBAACA-A4E7-45F0-A902-651EC113A9EA}"/>
              </a:ext>
            </a:extLst>
          </p:cNvPr>
          <p:cNvSpPr/>
          <p:nvPr/>
        </p:nvSpPr>
        <p:spPr>
          <a:xfrm>
            <a:off x="2362503" y="3842471"/>
            <a:ext cx="551543" cy="1618530"/>
          </a:xfrm>
          <a:prstGeom prst="leftBrace">
            <a:avLst>
              <a:gd name="adj1" fmla="val 23958"/>
              <a:gd name="adj2" fmla="val 50000"/>
            </a:avLst>
          </a:prstGeom>
          <a:noFill/>
          <a:ln w="31750" cap="flat" cmpd="sng">
            <a:solidFill>
              <a:schemeClr val="tx1"/>
            </a:solidFill>
            <a:prstDash val="solid"/>
            <a:headEnd type="none" w="med" len="med"/>
            <a:tailEnd type="none" w="med" len="med"/>
          </a:ln>
        </p:spPr>
        <p:txBody>
          <a:bodyPr/>
          <a:lstStyle/>
          <a:p>
            <a:pPr defTabSz="1219170"/>
            <a:endParaRPr lang="zh-CN" altLang="en-US" kern="0">
              <a:solidFill>
                <a:sysClr val="windowText" lastClr="000000"/>
              </a:solidFill>
              <a:cs typeface="+mn-ea"/>
              <a:sym typeface="+mn-lt"/>
            </a:endParaRPr>
          </a:p>
        </p:txBody>
      </p:sp>
    </p:spTree>
    <p:extLst>
      <p:ext uri="{BB962C8B-B14F-4D97-AF65-F5344CB8AC3E}">
        <p14:creationId xmlns:p14="http://schemas.microsoft.com/office/powerpoint/2010/main" val="156413891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wipe(left)">
                                      <p:cBhvr>
                                        <p:cTn id="10" dur="500"/>
                                        <p:tgtEl>
                                          <p:spTgt spid="2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par>
                                <p:cTn id="16" presetID="22" presetClass="entr" presetSubtype="8" fill="hold" nodeType="withEffect">
                                  <p:stCondLst>
                                    <p:cond delay="0"/>
                                  </p:stCondLst>
                                  <p:childTnLst>
                                    <p:set>
                                      <p:cBhvr>
                                        <p:cTn id="17" dur="1" fill="hold">
                                          <p:stCondLst>
                                            <p:cond delay="0"/>
                                          </p:stCondLst>
                                        </p:cTn>
                                        <p:tgtEl>
                                          <p:spTgt spid="27"/>
                                        </p:tgtEl>
                                        <p:attrNameLst>
                                          <p:attrName>style.visibility</p:attrName>
                                        </p:attrNameLst>
                                      </p:cBhvr>
                                      <p:to>
                                        <p:strVal val="visible"/>
                                      </p:to>
                                    </p:set>
                                    <p:animEffect transition="in" filter="wipe(left)">
                                      <p:cBhvr>
                                        <p:cTn id="18" dur="500"/>
                                        <p:tgtEl>
                                          <p:spTgt spid="27"/>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wipe(left)">
                                      <p:cBhvr>
                                        <p:cTn id="21" dur="500"/>
                                        <p:tgtEl>
                                          <p:spTgt spid="18"/>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wipe(left)">
                                      <p:cBhvr>
                                        <p:cTn id="24" dur="500"/>
                                        <p:tgtEl>
                                          <p:spTgt spid="19"/>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left)">
                                      <p:cBhvr>
                                        <p:cTn id="29" dur="500"/>
                                        <p:tgtEl>
                                          <p:spTgt spid="20"/>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wipe(left)">
                                      <p:cBhvr>
                                        <p:cTn id="34" dur="500"/>
                                        <p:tgtEl>
                                          <p:spTgt spid="21"/>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wipe(left)">
                                      <p:cBhvr>
                                        <p:cTn id="44"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P spid="20" grpId="0" animBg="1"/>
      <p:bldP spid="21" grpId="0"/>
      <p:bldP spid="22" grpId="0"/>
      <p:bldP spid="23" grpId="0"/>
      <p:bldP spid="2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文本框 24">
            <a:extLst>
              <a:ext uri="{FF2B5EF4-FFF2-40B4-BE49-F238E27FC236}">
                <a16:creationId xmlns:a16="http://schemas.microsoft.com/office/drawing/2014/main" id="{B4481790-8DB7-4E02-9F25-BBDC434642EC}"/>
              </a:ext>
            </a:extLst>
          </p:cNvPr>
          <p:cNvSpPr txBox="1"/>
          <p:nvPr/>
        </p:nvSpPr>
        <p:spPr>
          <a:xfrm>
            <a:off x="588916" y="271073"/>
            <a:ext cx="4376784" cy="584775"/>
          </a:xfrm>
          <a:prstGeom prst="rect">
            <a:avLst/>
          </a:prstGeom>
          <a:noFill/>
        </p:spPr>
        <p:txBody>
          <a:bodyPr wrap="square" rtlCol="0">
            <a:spAutoFit/>
            <a:scene3d>
              <a:camera prst="orthographicFront"/>
              <a:lightRig rig="threePt" dir="t"/>
            </a:scene3d>
            <a:sp3d contourW="12700"/>
          </a:bodyPr>
          <a:lstStyle/>
          <a:p>
            <a:pPr lvl="0" defTabSz="1219170"/>
            <a:r>
              <a:rPr lang="zh-CN" altLang="en-US" sz="3200" b="1" kern="0" dirty="0">
                <a:cs typeface="+mn-ea"/>
                <a:sym typeface="+mn-lt"/>
              </a:rPr>
              <a:t>一、人体中的组成元素</a:t>
            </a:r>
          </a:p>
        </p:txBody>
      </p:sp>
      <p:sp>
        <p:nvSpPr>
          <p:cNvPr id="14" name="矩形 1">
            <a:extLst>
              <a:ext uri="{FF2B5EF4-FFF2-40B4-BE49-F238E27FC236}">
                <a16:creationId xmlns:a16="http://schemas.microsoft.com/office/drawing/2014/main" id="{58F75F98-2ADD-441D-B20F-7B25C87AEE95}"/>
              </a:ext>
            </a:extLst>
          </p:cNvPr>
          <p:cNvSpPr>
            <a:spLocks noChangeArrowheads="1"/>
          </p:cNvSpPr>
          <p:nvPr/>
        </p:nvSpPr>
        <p:spPr bwMode="auto">
          <a:xfrm>
            <a:off x="781353" y="1138465"/>
            <a:ext cx="9334500" cy="1692258"/>
          </a:xfrm>
          <a:prstGeom prst="rect">
            <a:avLst/>
          </a:prstGeom>
          <a:noFill/>
          <a:ln w="9525">
            <a:noFill/>
            <a:miter lim="800000"/>
            <a:headEnd/>
            <a:tailEnd/>
          </a:ln>
        </p:spPr>
        <p:txBody>
          <a:bodyPr>
            <a:spAutoFit/>
          </a:bodyPr>
          <a:lstStyle/>
          <a:p>
            <a:pPr defTabSz="1219170">
              <a:lnSpc>
                <a:spcPct val="200000"/>
              </a:lnSpc>
            </a:pPr>
            <a:r>
              <a:rPr lang="en-US" altLang="zh-CN" sz="2800" b="1" kern="0" dirty="0">
                <a:cs typeface="+mn-ea"/>
                <a:sym typeface="+mn-lt"/>
              </a:rPr>
              <a:t>2.</a:t>
            </a:r>
            <a:r>
              <a:rPr lang="zh-CN" altLang="en-US" sz="2800" b="1" kern="0" dirty="0">
                <a:cs typeface="+mn-ea"/>
                <a:sym typeface="+mn-lt"/>
              </a:rPr>
              <a:t>常量元素和微量元素划分的依据是什么？</a:t>
            </a:r>
            <a:endParaRPr lang="en-US" altLang="zh-CN" sz="2800" b="1" kern="0" dirty="0">
              <a:cs typeface="+mn-ea"/>
              <a:sym typeface="+mn-lt"/>
            </a:endParaRPr>
          </a:p>
          <a:p>
            <a:pPr defTabSz="1219170">
              <a:lnSpc>
                <a:spcPct val="200000"/>
              </a:lnSpc>
            </a:pPr>
            <a:r>
              <a:rPr lang="en-US" altLang="zh-CN" sz="2800" b="1" kern="0" dirty="0">
                <a:cs typeface="+mn-ea"/>
                <a:sym typeface="+mn-lt"/>
              </a:rPr>
              <a:t>    </a:t>
            </a:r>
            <a:r>
              <a:rPr lang="zh-CN" altLang="en-US" sz="2800" b="1" kern="0" dirty="0">
                <a:cs typeface="+mn-ea"/>
                <a:sym typeface="+mn-lt"/>
              </a:rPr>
              <a:t>它们对人体有什么作用？</a:t>
            </a:r>
            <a:endParaRPr lang="en-US" altLang="zh-CN" sz="2800" b="1" kern="0" dirty="0">
              <a:cs typeface="+mn-ea"/>
              <a:sym typeface="+mn-lt"/>
            </a:endParaRPr>
          </a:p>
        </p:txBody>
      </p:sp>
      <p:sp>
        <p:nvSpPr>
          <p:cNvPr id="15" name="TextBox 4">
            <a:extLst>
              <a:ext uri="{FF2B5EF4-FFF2-40B4-BE49-F238E27FC236}">
                <a16:creationId xmlns:a16="http://schemas.microsoft.com/office/drawing/2014/main" id="{023D61F8-333D-4B60-A50B-43313FC5D648}"/>
              </a:ext>
            </a:extLst>
          </p:cNvPr>
          <p:cNvSpPr txBox="1">
            <a:spLocks noChangeArrowheads="1"/>
          </p:cNvSpPr>
          <p:nvPr/>
        </p:nvSpPr>
        <p:spPr bwMode="auto">
          <a:xfrm>
            <a:off x="781352" y="2980873"/>
            <a:ext cx="10668000" cy="2940998"/>
          </a:xfrm>
          <a:prstGeom prst="rect">
            <a:avLst/>
          </a:prstGeom>
          <a:noFill/>
          <a:ln w="9525">
            <a:noFill/>
            <a:miter lim="800000"/>
            <a:headEnd/>
            <a:tailEnd/>
          </a:ln>
        </p:spPr>
        <p:txBody>
          <a:bodyPr>
            <a:spAutoFit/>
          </a:bodyPr>
          <a:lstStyle/>
          <a:p>
            <a:pPr defTabSz="1219170">
              <a:lnSpc>
                <a:spcPct val="200000"/>
              </a:lnSpc>
            </a:pPr>
            <a:r>
              <a:rPr lang="zh-CN" altLang="en-US" sz="2400" b="1" kern="0" dirty="0">
                <a:solidFill>
                  <a:srgbClr val="00A44A"/>
                </a:solidFill>
                <a:cs typeface="+mn-ea"/>
                <a:sym typeface="+mn-lt"/>
              </a:rPr>
              <a:t>答：人体中含量超过</a:t>
            </a:r>
            <a:r>
              <a:rPr lang="en-US" altLang="zh-CN" sz="2400" b="1" kern="0" dirty="0">
                <a:solidFill>
                  <a:srgbClr val="00A44A"/>
                </a:solidFill>
                <a:cs typeface="+mn-ea"/>
                <a:sym typeface="+mn-lt"/>
              </a:rPr>
              <a:t>0.01%</a:t>
            </a:r>
            <a:r>
              <a:rPr lang="zh-CN" altLang="en-US" sz="2400" b="1" kern="0" dirty="0">
                <a:solidFill>
                  <a:srgbClr val="00A44A"/>
                </a:solidFill>
                <a:cs typeface="+mn-ea"/>
                <a:sym typeface="+mn-lt"/>
              </a:rPr>
              <a:t>的元素，称为常量元素；</a:t>
            </a:r>
            <a:endParaRPr lang="en-US" altLang="zh-CN" sz="2400" b="1" kern="0" dirty="0">
              <a:solidFill>
                <a:srgbClr val="00A44A"/>
              </a:solidFill>
              <a:cs typeface="+mn-ea"/>
              <a:sym typeface="+mn-lt"/>
            </a:endParaRPr>
          </a:p>
          <a:p>
            <a:pPr defTabSz="1219170">
              <a:lnSpc>
                <a:spcPct val="200000"/>
              </a:lnSpc>
            </a:pPr>
            <a:r>
              <a:rPr lang="en-US" altLang="zh-CN" sz="2400" b="1" kern="0" dirty="0">
                <a:solidFill>
                  <a:srgbClr val="00A44A"/>
                </a:solidFill>
                <a:cs typeface="+mn-ea"/>
                <a:sym typeface="+mn-lt"/>
              </a:rPr>
              <a:t>        </a:t>
            </a:r>
            <a:r>
              <a:rPr lang="zh-CN" altLang="en-US" sz="2400" b="1" kern="0" dirty="0">
                <a:solidFill>
                  <a:srgbClr val="00A44A"/>
                </a:solidFill>
                <a:cs typeface="+mn-ea"/>
                <a:sym typeface="+mn-lt"/>
              </a:rPr>
              <a:t>含量在</a:t>
            </a:r>
            <a:r>
              <a:rPr lang="en-US" altLang="zh-CN" sz="2400" b="1" kern="0" dirty="0">
                <a:solidFill>
                  <a:srgbClr val="00A44A"/>
                </a:solidFill>
                <a:cs typeface="+mn-ea"/>
                <a:sym typeface="+mn-lt"/>
              </a:rPr>
              <a:t>0.01%</a:t>
            </a:r>
            <a:r>
              <a:rPr lang="zh-CN" altLang="en-US" sz="2400" b="1" kern="0" dirty="0">
                <a:solidFill>
                  <a:srgbClr val="00A44A"/>
                </a:solidFill>
                <a:cs typeface="+mn-ea"/>
                <a:sym typeface="+mn-lt"/>
              </a:rPr>
              <a:t>以下的元素，称为微量元素。</a:t>
            </a:r>
            <a:endParaRPr lang="en-US" altLang="zh-CN" sz="2400" b="1" kern="0" dirty="0">
              <a:solidFill>
                <a:srgbClr val="00A44A"/>
              </a:solidFill>
              <a:cs typeface="+mn-ea"/>
              <a:sym typeface="+mn-lt"/>
            </a:endParaRPr>
          </a:p>
          <a:p>
            <a:pPr defTabSz="1219170">
              <a:lnSpc>
                <a:spcPct val="200000"/>
              </a:lnSpc>
            </a:pPr>
            <a:r>
              <a:rPr lang="en-US" altLang="zh-CN" sz="2400" b="1" kern="0" dirty="0">
                <a:solidFill>
                  <a:srgbClr val="00A44A"/>
                </a:solidFill>
                <a:cs typeface="+mn-ea"/>
                <a:sym typeface="+mn-lt"/>
              </a:rPr>
              <a:t>        </a:t>
            </a:r>
            <a:r>
              <a:rPr lang="zh-CN" altLang="en-US" sz="2400" b="1" kern="0" dirty="0">
                <a:solidFill>
                  <a:srgbClr val="00A44A"/>
                </a:solidFill>
                <a:cs typeface="+mn-ea"/>
                <a:sym typeface="+mn-lt"/>
              </a:rPr>
              <a:t>它们有些是构成人体组织的重要材料；有些</a:t>
            </a:r>
            <a:endParaRPr lang="en-US" altLang="zh-CN" sz="2400" b="1" kern="0" dirty="0">
              <a:solidFill>
                <a:srgbClr val="00A44A"/>
              </a:solidFill>
              <a:cs typeface="+mn-ea"/>
              <a:sym typeface="+mn-lt"/>
            </a:endParaRPr>
          </a:p>
          <a:p>
            <a:pPr defTabSz="1219170">
              <a:lnSpc>
                <a:spcPct val="200000"/>
              </a:lnSpc>
            </a:pPr>
            <a:r>
              <a:rPr lang="en-US" altLang="zh-CN" sz="2400" b="1" kern="0" dirty="0">
                <a:solidFill>
                  <a:srgbClr val="00A44A"/>
                </a:solidFill>
                <a:cs typeface="+mn-ea"/>
                <a:sym typeface="+mn-lt"/>
              </a:rPr>
              <a:t>         </a:t>
            </a:r>
            <a:r>
              <a:rPr lang="zh-CN" altLang="en-US" sz="2400" b="1" kern="0" dirty="0">
                <a:solidFill>
                  <a:srgbClr val="00A44A"/>
                </a:solidFill>
                <a:cs typeface="+mn-ea"/>
                <a:sym typeface="+mn-lt"/>
              </a:rPr>
              <a:t>能够调节人体的新陈代谢，促进身体健康。</a:t>
            </a:r>
          </a:p>
        </p:txBody>
      </p:sp>
    </p:spTree>
    <p:extLst>
      <p:ext uri="{BB962C8B-B14F-4D97-AF65-F5344CB8AC3E}">
        <p14:creationId xmlns:p14="http://schemas.microsoft.com/office/powerpoint/2010/main" val="353796820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文本框 24">
            <a:extLst>
              <a:ext uri="{FF2B5EF4-FFF2-40B4-BE49-F238E27FC236}">
                <a16:creationId xmlns:a16="http://schemas.microsoft.com/office/drawing/2014/main" id="{B4481790-8DB7-4E02-9F25-BBDC434642EC}"/>
              </a:ext>
            </a:extLst>
          </p:cNvPr>
          <p:cNvSpPr txBox="1"/>
          <p:nvPr/>
        </p:nvSpPr>
        <p:spPr>
          <a:xfrm>
            <a:off x="588916" y="271073"/>
            <a:ext cx="6472284" cy="584775"/>
          </a:xfrm>
          <a:prstGeom prst="rect">
            <a:avLst/>
          </a:prstGeom>
          <a:noFill/>
        </p:spPr>
        <p:txBody>
          <a:bodyPr wrap="square" rtlCol="0">
            <a:spAutoFit/>
            <a:scene3d>
              <a:camera prst="orthographicFront"/>
              <a:lightRig rig="threePt" dir="t"/>
            </a:scene3d>
            <a:sp3d contourW="12700"/>
          </a:bodyPr>
          <a:lstStyle/>
          <a:p>
            <a:pPr lvl="0" defTabSz="1219170"/>
            <a:r>
              <a:rPr lang="zh-CN" altLang="en-US" sz="3200" b="1" kern="0" dirty="0">
                <a:cs typeface="+mn-ea"/>
                <a:sym typeface="+mn-lt"/>
              </a:rPr>
              <a:t>二、化学元素对人体健康的影响</a:t>
            </a:r>
          </a:p>
        </p:txBody>
      </p:sp>
      <p:sp>
        <p:nvSpPr>
          <p:cNvPr id="3" name="矩形 2">
            <a:extLst>
              <a:ext uri="{FF2B5EF4-FFF2-40B4-BE49-F238E27FC236}">
                <a16:creationId xmlns:a16="http://schemas.microsoft.com/office/drawing/2014/main" id="{C7E387EF-F64D-4952-8D10-ED05C1B1C2C6}"/>
              </a:ext>
            </a:extLst>
          </p:cNvPr>
          <p:cNvSpPr>
            <a:spLocks noChangeArrowheads="1"/>
          </p:cNvSpPr>
          <p:nvPr/>
        </p:nvSpPr>
        <p:spPr bwMode="auto">
          <a:xfrm>
            <a:off x="1003906" y="1784890"/>
            <a:ext cx="865716" cy="584775"/>
          </a:xfrm>
          <a:prstGeom prst="rect">
            <a:avLst/>
          </a:prstGeom>
          <a:noFill/>
          <a:ln w="9525">
            <a:noFill/>
            <a:miter lim="800000"/>
            <a:headEnd/>
            <a:tailEnd/>
          </a:ln>
        </p:spPr>
        <p:txBody>
          <a:bodyPr>
            <a:spAutoFit/>
          </a:bodyPr>
          <a:lstStyle/>
          <a:p>
            <a:pPr defTabSz="1219170"/>
            <a:r>
              <a:rPr lang="zh-CN" altLang="en-US" sz="3200" b="1" kern="0" dirty="0">
                <a:solidFill>
                  <a:srgbClr val="C00000"/>
                </a:solidFill>
                <a:cs typeface="+mn-ea"/>
                <a:sym typeface="+mn-lt"/>
              </a:rPr>
              <a:t>钙</a:t>
            </a:r>
            <a:endParaRPr lang="en-US" altLang="zh-CN" sz="3200" b="1" kern="0" dirty="0">
              <a:solidFill>
                <a:srgbClr val="C00000"/>
              </a:solidFill>
              <a:cs typeface="+mn-ea"/>
              <a:sym typeface="+mn-lt"/>
            </a:endParaRPr>
          </a:p>
        </p:txBody>
      </p:sp>
      <p:sp>
        <p:nvSpPr>
          <p:cNvPr id="4" name="矩形 3">
            <a:extLst>
              <a:ext uri="{FF2B5EF4-FFF2-40B4-BE49-F238E27FC236}">
                <a16:creationId xmlns:a16="http://schemas.microsoft.com/office/drawing/2014/main" id="{6A9960E3-03F1-4B84-B573-EE7D6DFD201E}"/>
              </a:ext>
            </a:extLst>
          </p:cNvPr>
          <p:cNvSpPr>
            <a:spLocks noChangeArrowheads="1"/>
          </p:cNvSpPr>
          <p:nvPr/>
        </p:nvSpPr>
        <p:spPr bwMode="auto">
          <a:xfrm>
            <a:off x="1707848" y="1784889"/>
            <a:ext cx="5528733" cy="584775"/>
          </a:xfrm>
          <a:prstGeom prst="rect">
            <a:avLst/>
          </a:prstGeom>
          <a:noFill/>
          <a:ln w="9525">
            <a:noFill/>
            <a:miter lim="800000"/>
            <a:headEnd/>
            <a:tailEnd/>
          </a:ln>
        </p:spPr>
        <p:txBody>
          <a:bodyPr>
            <a:spAutoFit/>
          </a:bodyPr>
          <a:lstStyle/>
          <a:p>
            <a:pPr defTabSz="1219170"/>
            <a:r>
              <a:rPr lang="zh-CN" altLang="en-US" sz="3200" b="1" kern="0" dirty="0">
                <a:solidFill>
                  <a:srgbClr val="002060"/>
                </a:solidFill>
                <a:cs typeface="+mn-ea"/>
                <a:sym typeface="+mn-lt"/>
              </a:rPr>
              <a:t>人体内含量最高的金属元素</a:t>
            </a:r>
            <a:endParaRPr lang="en-US" altLang="zh-CN" sz="3200" b="1" kern="0" dirty="0">
              <a:solidFill>
                <a:srgbClr val="002060"/>
              </a:solidFill>
              <a:cs typeface="+mn-ea"/>
              <a:sym typeface="+mn-lt"/>
            </a:endParaRPr>
          </a:p>
        </p:txBody>
      </p:sp>
      <p:sp>
        <p:nvSpPr>
          <p:cNvPr id="5" name="Text Box 4">
            <a:extLst>
              <a:ext uri="{FF2B5EF4-FFF2-40B4-BE49-F238E27FC236}">
                <a16:creationId xmlns:a16="http://schemas.microsoft.com/office/drawing/2014/main" id="{7F9B784A-1572-4109-AC88-49CC35C41492}"/>
              </a:ext>
            </a:extLst>
          </p:cNvPr>
          <p:cNvSpPr txBox="1">
            <a:spLocks noChangeArrowheads="1"/>
          </p:cNvSpPr>
          <p:nvPr/>
        </p:nvSpPr>
        <p:spPr bwMode="auto">
          <a:xfrm>
            <a:off x="727529" y="2750762"/>
            <a:ext cx="10736941" cy="2940998"/>
          </a:xfrm>
          <a:prstGeom prst="rect">
            <a:avLst/>
          </a:prstGeom>
          <a:noFill/>
          <a:ln w="9525">
            <a:noFill/>
            <a:miter lim="800000"/>
            <a:headEnd/>
            <a:tailEnd/>
          </a:ln>
        </p:spPr>
        <p:txBody>
          <a:bodyPr wrap="square">
            <a:spAutoFit/>
          </a:bodyPr>
          <a:lstStyle/>
          <a:p>
            <a:pPr defTabSz="1219170">
              <a:lnSpc>
                <a:spcPct val="200000"/>
              </a:lnSpc>
            </a:pPr>
            <a:r>
              <a:rPr lang="zh-CN" altLang="en-US" sz="2400" b="1" kern="0" dirty="0">
                <a:solidFill>
                  <a:sysClr val="windowText" lastClr="000000"/>
                </a:solidFill>
                <a:cs typeface="+mn-ea"/>
                <a:sym typeface="+mn-lt"/>
              </a:rPr>
              <a:t>    钙是人体内含量最高的金属元素，是构成人体的重要组分。成人体内约含钙1.2kg，其中</a:t>
            </a:r>
            <a:r>
              <a:rPr lang="zh-CN" altLang="en-US" sz="2400" b="1" kern="0" dirty="0">
                <a:solidFill>
                  <a:srgbClr val="0000FF"/>
                </a:solidFill>
                <a:cs typeface="+mn-ea"/>
                <a:sym typeface="+mn-lt"/>
              </a:rPr>
              <a:t>99%</a:t>
            </a:r>
          </a:p>
          <a:p>
            <a:pPr defTabSz="1219170">
              <a:lnSpc>
                <a:spcPct val="200000"/>
              </a:lnSpc>
            </a:pPr>
            <a:r>
              <a:rPr lang="zh-CN" altLang="en-US" sz="2400" b="1" kern="0" dirty="0">
                <a:solidFill>
                  <a:srgbClr val="0000FF"/>
                </a:solidFill>
                <a:cs typeface="+mn-ea"/>
                <a:sym typeface="+mn-lt"/>
              </a:rPr>
              <a:t>存在于骨骼和牙齿中</a:t>
            </a:r>
            <a:r>
              <a:rPr lang="zh-CN" altLang="en-US" sz="2400" b="1" kern="0" dirty="0">
                <a:solidFill>
                  <a:sysClr val="windowText" lastClr="000000"/>
                </a:solidFill>
                <a:cs typeface="+mn-ea"/>
                <a:sym typeface="+mn-lt"/>
              </a:rPr>
              <a:t>，支持人体运动和咀嚼能力。主要以羟基磷酸钙[Ca</a:t>
            </a:r>
            <a:r>
              <a:rPr lang="zh-CN" altLang="en-US" sz="2400" b="1" kern="0" baseline="-10000" dirty="0">
                <a:solidFill>
                  <a:sysClr val="windowText" lastClr="000000"/>
                </a:solidFill>
                <a:cs typeface="+mn-ea"/>
                <a:sym typeface="+mn-lt"/>
              </a:rPr>
              <a:t>10</a:t>
            </a:r>
            <a:r>
              <a:rPr lang="zh-CN" altLang="en-US" sz="2400" b="1" kern="0" dirty="0">
                <a:solidFill>
                  <a:sysClr val="windowText" lastClr="000000"/>
                </a:solidFill>
                <a:cs typeface="+mn-ea"/>
                <a:sym typeface="+mn-lt"/>
              </a:rPr>
              <a:t>(PO</a:t>
            </a:r>
            <a:r>
              <a:rPr lang="zh-CN" altLang="en-US" sz="2400" b="1" kern="0" baseline="-10000" dirty="0">
                <a:solidFill>
                  <a:sysClr val="windowText" lastClr="000000"/>
                </a:solidFill>
                <a:cs typeface="+mn-ea"/>
                <a:sym typeface="+mn-lt"/>
              </a:rPr>
              <a:t>4</a:t>
            </a:r>
            <a:r>
              <a:rPr lang="zh-CN" altLang="en-US" sz="2400" b="1" kern="0" dirty="0">
                <a:solidFill>
                  <a:sysClr val="windowText" lastClr="000000"/>
                </a:solidFill>
                <a:cs typeface="+mn-ea"/>
                <a:sym typeface="+mn-lt"/>
              </a:rPr>
              <a:t>)</a:t>
            </a:r>
            <a:r>
              <a:rPr lang="zh-CN" altLang="en-US" sz="2400" b="1" kern="0" baseline="-10000" dirty="0">
                <a:solidFill>
                  <a:sysClr val="windowText" lastClr="000000"/>
                </a:solidFill>
                <a:cs typeface="+mn-ea"/>
                <a:sym typeface="+mn-lt"/>
              </a:rPr>
              <a:t>6</a:t>
            </a:r>
            <a:r>
              <a:rPr lang="zh-CN" altLang="en-US" sz="2400" b="1" kern="0" dirty="0">
                <a:solidFill>
                  <a:sysClr val="windowText" lastClr="000000"/>
                </a:solidFill>
                <a:cs typeface="+mn-ea"/>
                <a:sym typeface="+mn-lt"/>
              </a:rPr>
              <a:t>(OH)</a:t>
            </a:r>
            <a:r>
              <a:rPr lang="zh-CN" altLang="en-US" sz="2400" b="1" kern="0" baseline="-10000" dirty="0">
                <a:solidFill>
                  <a:sysClr val="windowText" lastClr="000000"/>
                </a:solidFill>
                <a:cs typeface="+mn-ea"/>
                <a:sym typeface="+mn-lt"/>
              </a:rPr>
              <a:t>2</a:t>
            </a:r>
            <a:r>
              <a:rPr lang="zh-CN" altLang="en-US" sz="2400" b="1" kern="0" dirty="0">
                <a:solidFill>
                  <a:sysClr val="windowText" lastClr="000000"/>
                </a:solidFill>
                <a:cs typeface="+mn-ea"/>
                <a:sym typeface="+mn-lt"/>
              </a:rPr>
              <a:t>]晶体的形式存在。</a:t>
            </a:r>
          </a:p>
        </p:txBody>
      </p:sp>
    </p:spTree>
    <p:extLst>
      <p:ext uri="{BB962C8B-B14F-4D97-AF65-F5344CB8AC3E}">
        <p14:creationId xmlns:p14="http://schemas.microsoft.com/office/powerpoint/2010/main" val="59787383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1000"/>
                                        <p:tgtEl>
                                          <p:spTgt spid="4"/>
                                        </p:tgtEl>
                                      </p:cBhvr>
                                    </p:animEffect>
                                    <p:anim calcmode="lin" valueType="num">
                                      <p:cBhvr>
                                        <p:cTn id="11" dur="1000" fill="hold"/>
                                        <p:tgtEl>
                                          <p:spTgt spid="4"/>
                                        </p:tgtEl>
                                        <p:attrNameLst>
                                          <p:attrName>ppt_x</p:attrName>
                                        </p:attrNameLst>
                                      </p:cBhvr>
                                      <p:tavLst>
                                        <p:tav tm="0">
                                          <p:val>
                                            <p:strVal val="#ppt_x"/>
                                          </p:val>
                                        </p:tav>
                                        <p:tav tm="100000">
                                          <p:val>
                                            <p:strVal val="#ppt_x"/>
                                          </p:val>
                                        </p:tav>
                                      </p:tavLst>
                                    </p:anim>
                                    <p:anim calcmode="lin" valueType="num">
                                      <p:cBhvr>
                                        <p:cTn id="12" dur="1000" fill="hold"/>
                                        <p:tgtEl>
                                          <p:spTgt spid="4"/>
                                        </p:tgtEl>
                                        <p:attrNameLst>
                                          <p:attrName>ppt_y</p:attrName>
                                        </p:attrNameLst>
                                      </p:cBhvr>
                                      <p:tavLst>
                                        <p:tav tm="0">
                                          <p:val>
                                            <p:strVal val="#ppt_y+.1"/>
                                          </p:val>
                                        </p:tav>
                                        <p:tav tm="100000">
                                          <p:val>
                                            <p:strVal val="#ppt_y"/>
                                          </p:val>
                                        </p:tav>
                                      </p:tavLst>
                                    </p:anim>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5">
                                            <p:txEl>
                                              <p:pRg st="0" end="0"/>
                                            </p:txEl>
                                          </p:spTgt>
                                        </p:tgtEl>
                                        <p:attrNameLst>
                                          <p:attrName>style.visibility</p:attrName>
                                        </p:attrNameLst>
                                      </p:cBhvr>
                                      <p:to>
                                        <p:strVal val="visible"/>
                                      </p:to>
                                    </p:set>
                                    <p:animEffect transition="in" filter="wipe(left)">
                                      <p:cBhvr>
                                        <p:cTn id="16" dur="500"/>
                                        <p:tgtEl>
                                          <p:spTgt spid="5">
                                            <p:txEl>
                                              <p:pRg st="0" end="0"/>
                                            </p:txEl>
                                          </p:spTgt>
                                        </p:tgtEl>
                                      </p:cBhvr>
                                    </p:animEffect>
                                  </p:childTnLst>
                                </p:cTn>
                              </p:par>
                            </p:childTnLst>
                          </p:cTn>
                        </p:par>
                        <p:par>
                          <p:cTn id="17" fill="hold">
                            <p:stCondLst>
                              <p:cond delay="1500"/>
                            </p:stCondLst>
                            <p:childTnLst>
                              <p:par>
                                <p:cTn id="18" presetID="22" presetClass="entr" presetSubtype="8" fill="hold" nodeType="afterEffect">
                                  <p:stCondLst>
                                    <p:cond delay="0"/>
                                  </p:stCondLst>
                                  <p:childTnLst>
                                    <p:set>
                                      <p:cBhvr>
                                        <p:cTn id="19" dur="1" fill="hold">
                                          <p:stCondLst>
                                            <p:cond delay="0"/>
                                          </p:stCondLst>
                                        </p:cTn>
                                        <p:tgtEl>
                                          <p:spTgt spid="5">
                                            <p:txEl>
                                              <p:pRg st="1" end="1"/>
                                            </p:txEl>
                                          </p:spTgt>
                                        </p:tgtEl>
                                        <p:attrNameLst>
                                          <p:attrName>style.visibility</p:attrName>
                                        </p:attrNameLst>
                                      </p:cBhvr>
                                      <p:to>
                                        <p:strVal val="visible"/>
                                      </p:to>
                                    </p:set>
                                    <p:animEffect transition="in" filter="wipe(left)">
                                      <p:cBhvr>
                                        <p:cTn id="20"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tags/tag1.xml><?xml version="1.0" encoding="utf-8"?>
<p:tagLst xmlns:a="http://schemas.openxmlformats.org/drawingml/2006/main" xmlns:r="http://schemas.openxmlformats.org/officeDocument/2006/relationships" xmlns:p="http://schemas.openxmlformats.org/presentationml/2006/main">
  <p:tag name="PA" val="v5.1.2"/>
</p:tagLst>
</file>

<file path=ppt/tags/tag2.xml><?xml version="1.0" encoding="utf-8"?>
<p:tagLst xmlns:a="http://schemas.openxmlformats.org/drawingml/2006/main" xmlns:r="http://schemas.openxmlformats.org/officeDocument/2006/relationships" xmlns:p="http://schemas.openxmlformats.org/presentationml/2006/main">
  <p:tag name="PA" val="v5.1.2"/>
</p:tagLst>
</file>

<file path=ppt/tags/tag3.xml><?xml version="1.0" encoding="utf-8"?>
<p:tagLst xmlns:a="http://schemas.openxmlformats.org/drawingml/2006/main" xmlns:r="http://schemas.openxmlformats.org/officeDocument/2006/relationships" xmlns:p="http://schemas.openxmlformats.org/presentationml/2006/main">
  <p:tag name="PA" val="v5.1.2"/>
</p:tagLst>
</file>

<file path=ppt/tags/tag4.xml><?xml version="1.0" encoding="utf-8"?>
<p:tagLst xmlns:a="http://schemas.openxmlformats.org/drawingml/2006/main" xmlns:r="http://schemas.openxmlformats.org/officeDocument/2006/relationships" xmlns:p="http://schemas.openxmlformats.org/presentationml/2006/main">
  <p:tag name="PA" val="v5.1.2"/>
</p:tagLst>
</file>

<file path=ppt/tags/tag5.xml><?xml version="1.0" encoding="utf-8"?>
<p:tagLst xmlns:a="http://schemas.openxmlformats.org/drawingml/2006/main" xmlns:r="http://schemas.openxmlformats.org/officeDocument/2006/relationships" xmlns:p="http://schemas.openxmlformats.org/presentationml/2006/main">
  <p:tag name="PA" val="v5.1.2"/>
</p:tagLst>
</file>

<file path=ppt/tags/tag6.xml><?xml version="1.0" encoding="utf-8"?>
<p:tagLst xmlns:a="http://schemas.openxmlformats.org/drawingml/2006/main" xmlns:r="http://schemas.openxmlformats.org/officeDocument/2006/relationships" xmlns:p="http://schemas.openxmlformats.org/presentationml/2006/main">
  <p:tag name="PA" val="v5.1.2"/>
</p:tagLst>
</file>

<file path=ppt/theme/theme1.xml><?xml version="1.0" encoding="utf-8"?>
<a:theme xmlns:a="http://schemas.openxmlformats.org/drawingml/2006/main" name="办公资源网：www.bangongziyuan.com">
  <a:themeElements>
    <a:clrScheme name="hijau arab">
      <a:dk1>
        <a:sysClr val="windowText" lastClr="000000"/>
      </a:dk1>
      <a:lt1>
        <a:sysClr val="window" lastClr="FFFFFF"/>
      </a:lt1>
      <a:dk2>
        <a:srgbClr val="44546A"/>
      </a:dk2>
      <a:lt2>
        <a:srgbClr val="E7E6E6"/>
      </a:lt2>
      <a:accent1>
        <a:srgbClr val="92D050"/>
      </a:accent1>
      <a:accent2>
        <a:srgbClr val="00D661"/>
      </a:accent2>
      <a:accent3>
        <a:srgbClr val="00B050"/>
      </a:accent3>
      <a:accent4>
        <a:srgbClr val="00A44A"/>
      </a:accent4>
      <a:accent5>
        <a:srgbClr val="008E40"/>
      </a:accent5>
      <a:accent6>
        <a:srgbClr val="00A44A"/>
      </a:accent6>
      <a:hlink>
        <a:srgbClr val="0563C1"/>
      </a:hlink>
      <a:folHlink>
        <a:srgbClr val="954F72"/>
      </a:folHlink>
    </a:clrScheme>
    <a:fontScheme name="ican2gye">
      <a:majorFont>
        <a:latin typeface="Arial" panose="020F0302020204030204"/>
        <a:ea typeface="思源黑体 CN Regular"/>
        <a:cs typeface=""/>
      </a:majorFont>
      <a:minorFont>
        <a:latin typeface="Arial" panose="020F0502020204030204"/>
        <a:ea typeface="思源黑体 CN Regular"/>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39</TotalTime>
  <Words>1671</Words>
  <Application>Microsoft Office PowerPoint</Application>
  <PresentationFormat>宽屏</PresentationFormat>
  <Paragraphs>203</Paragraphs>
  <Slides>24</Slides>
  <Notes>24</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24</vt:i4>
      </vt:variant>
    </vt:vector>
  </HeadingPairs>
  <TitlesOfParts>
    <vt:vector size="31" baseType="lpstr">
      <vt:lpstr>FandolFang R</vt:lpstr>
      <vt:lpstr>Gill Sans</vt:lpstr>
      <vt:lpstr>Montserrat Medium</vt:lpstr>
      <vt:lpstr>思源黑体 CN Light</vt:lpstr>
      <vt:lpstr>Arial</vt:lpstr>
      <vt:lpstr>Wingdings</vt:lpstr>
      <vt:lpstr>办公资源网：www.bangongziyuan.com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办公资源网</dc:creator>
  <dc:description>办公资源网：https://www.bangongziyuan.com/</dc:description>
  <cp:lastModifiedBy>天 下</cp:lastModifiedBy>
  <cp:revision>1</cp:revision>
  <dcterms:created xsi:type="dcterms:W3CDTF">2020-05-12T16:49:46Z</dcterms:created>
  <dcterms:modified xsi:type="dcterms:W3CDTF">2021-01-09T09:49:53Z</dcterms:modified>
</cp:coreProperties>
</file>