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notesMasterIdLst>
    <p:notesMasterId r:id="rId18"/>
  </p:notesMasterIdLst>
  <p:sldIdLst>
    <p:sldId id="269" r:id="rId2"/>
    <p:sldId id="267" r:id="rId3"/>
    <p:sldId id="278" r:id="rId4"/>
    <p:sldId id="290" r:id="rId5"/>
    <p:sldId id="291" r:id="rId6"/>
    <p:sldId id="298" r:id="rId7"/>
    <p:sldId id="307" r:id="rId8"/>
    <p:sldId id="301" r:id="rId9"/>
    <p:sldId id="302" r:id="rId10"/>
    <p:sldId id="305" r:id="rId11"/>
    <p:sldId id="309" r:id="rId12"/>
    <p:sldId id="314" r:id="rId13"/>
    <p:sldId id="310" r:id="rId14"/>
    <p:sldId id="312" r:id="rId15"/>
    <p:sldId id="287" r:id="rId16"/>
    <p:sldId id="268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16" userDrawn="1">
          <p15:clr>
            <a:srgbClr val="A4A3A4"/>
          </p15:clr>
        </p15:guide>
        <p15:guide id="4" pos="7256" userDrawn="1">
          <p15:clr>
            <a:srgbClr val="A4A3A4"/>
          </p15:clr>
        </p15:guide>
        <p15:guide id="5" orient="horz" pos="686" userDrawn="1">
          <p15:clr>
            <a:srgbClr val="A4A3A4"/>
          </p15:clr>
        </p15:guide>
        <p15:guide id="6" orient="horz" pos="712" userDrawn="1">
          <p15:clr>
            <a:srgbClr val="A4A3A4"/>
          </p15:clr>
        </p15:guide>
        <p15:guide id="7" orient="horz" pos="3362" userDrawn="1">
          <p15:clr>
            <a:srgbClr val="A4A3A4"/>
          </p15:clr>
        </p15:guide>
        <p15:guide id="8" orient="horz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9A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10" y="102"/>
      </p:cViewPr>
      <p:guideLst>
        <p:guide orient="horz" pos="2251"/>
        <p:guide pos="3840"/>
        <p:guide pos="416"/>
        <p:guide pos="7256"/>
        <p:guide orient="horz" pos="686"/>
        <p:guide orient="horz" pos="712"/>
        <p:guide orient="horz" pos="3362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468BA9A6-9DEB-4F7A-9A00-D30D8578DFEB}" type="datetimeFigureOut">
              <a:rPr lang="zh-CN" altLang="en-US" smtClean="0"/>
              <a:pPr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61794600-9E53-4ACF-B519-50C55B4E2165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14888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94600-9E53-4ACF-B519-50C55B4E216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9741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94600-9E53-4ACF-B519-50C55B4E216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970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94105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6723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94600-9E53-4ACF-B519-50C55B4E2165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9896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A87DC7D-DEF2-48BA-871A-4B1BAB5BFF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4539" y="0"/>
            <a:ext cx="3582649" cy="5531370"/>
          </a:xfrm>
          <a:custGeom>
            <a:avLst/>
            <a:gdLst>
              <a:gd name="connsiteX0" fmla="*/ 895662 w 3582649"/>
              <a:gd name="connsiteY0" fmla="*/ 0 h 5531370"/>
              <a:gd name="connsiteX1" fmla="*/ 3582649 w 3582649"/>
              <a:gd name="connsiteY1" fmla="*/ 0 h 5531370"/>
              <a:gd name="connsiteX2" fmla="*/ 2686987 w 3582649"/>
              <a:gd name="connsiteY2" fmla="*/ 5531370 h 5531370"/>
              <a:gd name="connsiteX3" fmla="*/ 0 w 3582649"/>
              <a:gd name="connsiteY3" fmla="*/ 5531370 h 5531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2649" h="5531370">
                <a:moveTo>
                  <a:pt x="895662" y="0"/>
                </a:moveTo>
                <a:lnTo>
                  <a:pt x="3582649" y="0"/>
                </a:lnTo>
                <a:lnTo>
                  <a:pt x="2686987" y="5531370"/>
                </a:lnTo>
                <a:lnTo>
                  <a:pt x="0" y="553137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ED6555C-C9C1-4673-948D-B0E7D5C4BF7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50238" y="404735"/>
            <a:ext cx="3175416" cy="6118485"/>
          </a:xfrm>
          <a:custGeom>
            <a:avLst/>
            <a:gdLst>
              <a:gd name="connsiteX0" fmla="*/ 979616 w 3175416"/>
              <a:gd name="connsiteY0" fmla="*/ 0 h 6118485"/>
              <a:gd name="connsiteX1" fmla="*/ 3175416 w 3175416"/>
              <a:gd name="connsiteY1" fmla="*/ 0 h 6118485"/>
              <a:gd name="connsiteX2" fmla="*/ 2195800 w 3175416"/>
              <a:gd name="connsiteY2" fmla="*/ 6118485 h 6118485"/>
              <a:gd name="connsiteX3" fmla="*/ 0 w 3175416"/>
              <a:gd name="connsiteY3" fmla="*/ 6118485 h 6118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5416" h="6118485">
                <a:moveTo>
                  <a:pt x="979616" y="0"/>
                </a:moveTo>
                <a:lnTo>
                  <a:pt x="3175416" y="0"/>
                </a:lnTo>
                <a:lnTo>
                  <a:pt x="2195800" y="6118485"/>
                </a:lnTo>
                <a:lnTo>
                  <a:pt x="0" y="611848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971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AA04F23A-1E19-47E1-BC56-BC0AA760FE08}"/>
              </a:ext>
            </a:extLst>
          </p:cNvPr>
          <p:cNvSpPr/>
          <p:nvPr userDrawn="1"/>
        </p:nvSpPr>
        <p:spPr>
          <a:xfrm>
            <a:off x="435428" y="-1"/>
            <a:ext cx="377372" cy="1045029"/>
          </a:xfrm>
          <a:prstGeom prst="rect">
            <a:avLst/>
          </a:prstGeom>
          <a:solidFill>
            <a:srgbClr val="1D9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8091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2F153D-2634-4A61-86A1-BC20FEA3F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17F7F9A-A884-481E-94FE-076C15926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BC00A4-AC4B-428D-91CB-B3D28DBEA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8006B1-F14B-4844-9FBA-D5F2D8F4A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6CF8928-CF5D-4210-A8FC-3389789EF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5708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92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288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416" userDrawn="1">
          <p15:clr>
            <a:srgbClr val="F26B43"/>
          </p15:clr>
        </p15:guide>
        <p15:guide id="4" pos="7256" userDrawn="1">
          <p15:clr>
            <a:srgbClr val="F26B43"/>
          </p15:clr>
        </p15:guide>
        <p15:guide id="5" orient="horz" pos="648" userDrawn="1">
          <p15:clr>
            <a:srgbClr val="F26B43"/>
          </p15:clr>
        </p15:guide>
        <p15:guide id="6" orient="horz" pos="712" userDrawn="1">
          <p15:clr>
            <a:srgbClr val="F26B43"/>
          </p15:clr>
        </p15:guide>
        <p15:guide id="7" orient="horz" pos="3928" userDrawn="1">
          <p15:clr>
            <a:srgbClr val="F26B43"/>
          </p15:clr>
        </p15:guide>
        <p15:guide id="8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2">
            <a:extLst>
              <a:ext uri="{FF2B5EF4-FFF2-40B4-BE49-F238E27FC236}">
                <a16:creationId xmlns:a16="http://schemas.microsoft.com/office/drawing/2014/main" id="{0F914E9D-8EB4-48FF-9A43-2FBEEE326D8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5" r="43295"/>
          <a:stretch/>
        </p:blipFill>
        <p:spPr>
          <a:xfrm>
            <a:off x="0" y="-34978"/>
            <a:ext cx="3582649" cy="5531370"/>
          </a:xfrm>
        </p:spPr>
      </p:pic>
      <p:pic>
        <p:nvPicPr>
          <p:cNvPr id="5" name="图片占位符 4">
            <a:extLst>
              <a:ext uri="{FF2B5EF4-FFF2-40B4-BE49-F238E27FC236}">
                <a16:creationId xmlns:a16="http://schemas.microsoft.com/office/drawing/2014/main" id="{20DD1A77-E0DB-4C0F-86A7-33A324AE3FC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89" r="24605"/>
          <a:stretch/>
        </p:blipFill>
        <p:spPr>
          <a:xfrm>
            <a:off x="2745699" y="743287"/>
            <a:ext cx="3175416" cy="6118485"/>
          </a:xfrm>
        </p:spPr>
      </p:pic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402346-322A-4798-820E-B2D5377657A2}"/>
              </a:ext>
            </a:extLst>
          </p:cNvPr>
          <p:cNvSpPr/>
          <p:nvPr/>
        </p:nvSpPr>
        <p:spPr>
          <a:xfrm>
            <a:off x="2585126" y="3802530"/>
            <a:ext cx="1070420" cy="2084920"/>
          </a:xfrm>
          <a:prstGeom prst="parallelogram">
            <a:avLst>
              <a:gd name="adj" fmla="val 3566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2323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Parallelogram 37">
            <a:extLst>
              <a:ext uri="{FF2B5EF4-FFF2-40B4-BE49-F238E27FC236}">
                <a16:creationId xmlns:a16="http://schemas.microsoft.com/office/drawing/2014/main" id="{37093E53-BC70-459E-800A-371265F09018}"/>
              </a:ext>
            </a:extLst>
          </p:cNvPr>
          <p:cNvSpPr/>
          <p:nvPr/>
        </p:nvSpPr>
        <p:spPr>
          <a:xfrm>
            <a:off x="697465" y="222980"/>
            <a:ext cx="764498" cy="1103650"/>
          </a:xfrm>
          <a:prstGeom prst="parallelogram">
            <a:avLst>
              <a:gd name="adj" fmla="val 22334"/>
            </a:avLst>
          </a:prstGeom>
          <a:solidFill>
            <a:srgbClr val="1D9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2323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A52A9216-AE88-46E8-9936-4FC29B6E1744}"/>
              </a:ext>
            </a:extLst>
          </p:cNvPr>
          <p:cNvGrpSpPr/>
          <p:nvPr/>
        </p:nvGrpSpPr>
        <p:grpSpPr>
          <a:xfrm>
            <a:off x="6240672" y="2643552"/>
            <a:ext cx="5558813" cy="2079576"/>
            <a:chOff x="-4766137" y="1620213"/>
            <a:chExt cx="5558813" cy="2079576"/>
          </a:xfrm>
        </p:grpSpPr>
        <p:sp>
          <p:nvSpPr>
            <p:cNvPr id="21" name="矩形: 圆角 20">
              <a:extLst>
                <a:ext uri="{FF2B5EF4-FFF2-40B4-BE49-F238E27FC236}">
                  <a16:creationId xmlns:a16="http://schemas.microsoft.com/office/drawing/2014/main" id="{2ACA3495-C7F4-45E8-B36F-F555EB55A159}"/>
                </a:ext>
              </a:extLst>
            </p:cNvPr>
            <p:cNvSpPr/>
            <p:nvPr/>
          </p:nvSpPr>
          <p:spPr>
            <a:xfrm>
              <a:off x="-4766137" y="3345066"/>
              <a:ext cx="3562392" cy="354723"/>
            </a:xfrm>
            <a:prstGeom prst="roundRect">
              <a:avLst>
                <a:gd name="adj" fmla="val 50000"/>
              </a:avLst>
            </a:prstGeom>
            <a:solidFill>
              <a:srgbClr val="1D9A7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914400">
                <a:defRPr/>
              </a:pPr>
              <a:r>
                <a:rPr lang="zh-CN" altLang="en-US" sz="1600">
                  <a:solidFill>
                    <a:prstClr val="white"/>
                  </a:solidFill>
                  <a:cs typeface="+mn-ea"/>
                  <a:sym typeface="+mn-lt"/>
                </a:rPr>
                <a:t>讲解人：</a:t>
              </a:r>
              <a:r>
                <a:rPr lang="en-US" altLang="zh-CN" sz="1600">
                  <a:solidFill>
                    <a:prstClr val="white"/>
                  </a:solidFill>
                  <a:cs typeface="+mn-ea"/>
                  <a:sym typeface="+mn-lt"/>
                </a:rPr>
                <a:t>xippt  </a:t>
              </a:r>
              <a:r>
                <a:rPr lang="zh-CN" altLang="en-US" sz="1600">
                  <a:solidFill>
                    <a:prstClr val="white"/>
                  </a:solidFill>
                  <a:cs typeface="+mn-ea"/>
                  <a:sym typeface="+mn-lt"/>
                </a:rPr>
                <a:t>时间：</a:t>
              </a:r>
              <a:r>
                <a:rPr lang="en-US" altLang="zh-CN" sz="1600">
                  <a:solidFill>
                    <a:prstClr val="white"/>
                  </a:solidFill>
                  <a:cs typeface="+mn-ea"/>
                  <a:sym typeface="+mn-lt"/>
                </a:rPr>
                <a:t>2020.5.20</a:t>
              </a:r>
              <a:endParaRPr lang="en-US" altLang="zh-CN" sz="16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C2C9A836-CB7F-416D-84BB-430E526AE4FC}"/>
                </a:ext>
              </a:extLst>
            </p:cNvPr>
            <p:cNvGrpSpPr/>
            <p:nvPr/>
          </p:nvGrpSpPr>
          <p:grpSpPr>
            <a:xfrm>
              <a:off x="-4714868" y="1620213"/>
              <a:ext cx="5507544" cy="1508426"/>
              <a:chOff x="-4714868" y="1620213"/>
              <a:chExt cx="5507544" cy="1508426"/>
            </a:xfrm>
          </p:grpSpPr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AC8FECDD-BAA2-4E7F-BC20-7420B7100597}"/>
                  </a:ext>
                </a:extLst>
              </p:cNvPr>
              <p:cNvSpPr txBox="1"/>
              <p:nvPr/>
            </p:nvSpPr>
            <p:spPr>
              <a:xfrm>
                <a:off x="-4714868" y="2808615"/>
                <a:ext cx="4981567" cy="320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>
                  <a:lnSpc>
                    <a:spcPct val="150000"/>
                  </a:lnSpc>
                </a:pPr>
                <a:r>
                  <a:rPr lang="en-US" altLang="zh-CN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MENTAL HEALTH COUNSELING PPT</a:t>
                </a:r>
              </a:p>
            </p:txBody>
          </p:sp>
          <p:cxnSp>
            <p:nvCxnSpPr>
              <p:cNvPr id="25" name="直接连接符 24">
                <a:extLst>
                  <a:ext uri="{FF2B5EF4-FFF2-40B4-BE49-F238E27FC236}">
                    <a16:creationId xmlns:a16="http://schemas.microsoft.com/office/drawing/2014/main" id="{ADDEDAF2-9F69-46B9-9CC5-ACBFE847C75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634728" y="2827846"/>
                <a:ext cx="4901428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文本占位符 19">
                <a:extLst>
                  <a:ext uri="{FF2B5EF4-FFF2-40B4-BE49-F238E27FC236}">
                    <a16:creationId xmlns:a16="http://schemas.microsoft.com/office/drawing/2014/main" id="{C053E3EF-21D5-4509-99F6-8D2FC5F8CC6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4708756" y="2167340"/>
                <a:ext cx="5501432" cy="756609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buNone/>
                  <a:defRPr/>
                </a:pPr>
                <a:r>
                  <a:rPr lang="zh-CN" altLang="en-US" sz="3600" b="1" dirty="0">
                    <a:solidFill>
                      <a:srgbClr val="1D9A78"/>
                    </a:solidFill>
                    <a:cs typeface="+mn-ea"/>
                    <a:sym typeface="+mn-lt"/>
                  </a:rPr>
                  <a:t>第</a:t>
                </a:r>
                <a:r>
                  <a:rPr lang="en-US" altLang="zh-CN" sz="3600" b="1" dirty="0">
                    <a:solidFill>
                      <a:srgbClr val="1D9A78"/>
                    </a:solidFill>
                    <a:cs typeface="+mn-ea"/>
                    <a:sym typeface="+mn-lt"/>
                  </a:rPr>
                  <a:t>3</a:t>
                </a:r>
                <a:r>
                  <a:rPr lang="zh-CN" altLang="en-US" sz="3600" b="1" dirty="0">
                    <a:solidFill>
                      <a:srgbClr val="1D9A78"/>
                    </a:solidFill>
                    <a:cs typeface="+mn-ea"/>
                    <a:sym typeface="+mn-lt"/>
                  </a:rPr>
                  <a:t>节  能量的转化和守恒</a:t>
                </a:r>
              </a:p>
            </p:txBody>
          </p:sp>
          <p:sp>
            <p:nvSpPr>
              <p:cNvPr id="27" name="文本占位符 20">
                <a:extLst>
                  <a:ext uri="{FF2B5EF4-FFF2-40B4-BE49-F238E27FC236}">
                    <a16:creationId xmlns:a16="http://schemas.microsoft.com/office/drawing/2014/main" id="{FCB30E47-3C58-4654-BD18-8E6B4740844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4634728" y="1620213"/>
                <a:ext cx="3982096" cy="423270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buNone/>
                  <a:defRPr/>
                </a:pPr>
                <a:r>
                  <a:rPr lang="zh-CN" altLang="en-US" dirty="0">
                    <a:solidFill>
                      <a:prstClr val="black"/>
                    </a:solidFill>
                    <a:cs typeface="+mn-ea"/>
                    <a:sym typeface="+mn-lt"/>
                  </a:rPr>
                  <a:t>第十四章   内能的利用 </a:t>
                </a:r>
                <a:endPara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EA9DBB32-FDDD-4C8C-A8A4-EA57A2B8AEC7}"/>
              </a:ext>
            </a:extLst>
          </p:cNvPr>
          <p:cNvSpPr/>
          <p:nvPr/>
        </p:nvSpPr>
        <p:spPr>
          <a:xfrm>
            <a:off x="11799485" y="6172043"/>
            <a:ext cx="887325" cy="139631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1433682C-E825-458B-A9ED-0AEC4CDBA4F3}"/>
              </a:ext>
            </a:extLst>
          </p:cNvPr>
          <p:cNvSpPr/>
          <p:nvPr/>
        </p:nvSpPr>
        <p:spPr>
          <a:xfrm>
            <a:off x="8727991" y="262072"/>
            <a:ext cx="3260810" cy="387473"/>
          </a:xfrm>
          <a:prstGeom prst="rect">
            <a:avLst/>
          </a:prstGeom>
          <a:noFill/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57592" tIns="57592" rIns="57592" bIns="57592" spcCol="38100" anchor="ctr">
            <a:spAutoFit/>
          </a:bodyPr>
          <a:lstStyle/>
          <a:p>
            <a:pPr lvl="0" defTabSz="1151771" latinLnBrk="1">
              <a:defRPr/>
            </a:pPr>
            <a:r>
              <a:rPr lang="zh-CN" altLang="en-US" sz="1762" spc="300" dirty="0">
                <a:solidFill>
                  <a:prstClr val="black"/>
                </a:solidFill>
                <a:cs typeface="+mn-ea"/>
                <a:sym typeface="+mn-lt"/>
              </a:rPr>
              <a:t>人教版九年级物理（初中）</a:t>
            </a:r>
          </a:p>
        </p:txBody>
      </p:sp>
    </p:spTree>
    <p:extLst>
      <p:ext uri="{BB962C8B-B14F-4D97-AF65-F5344CB8AC3E}">
        <p14:creationId xmlns:p14="http://schemas.microsoft.com/office/powerpoint/2010/main" val="381770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/>
          </p:cNvSpPr>
          <p:nvPr/>
        </p:nvSpPr>
        <p:spPr bwMode="auto">
          <a:xfrm>
            <a:off x="905329" y="1976537"/>
            <a:ext cx="3570208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defTabSz="1219170"/>
            <a:r>
              <a:rPr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能量转化和转移的方向性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05329" y="2802505"/>
            <a:ext cx="6049433" cy="967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defTabSz="1219170" eaLnBrk="1" hangingPunct="1">
              <a:lnSpc>
                <a:spcPct val="150000"/>
              </a:lnSpc>
            </a:pPr>
            <a:r>
              <a:rPr lang="zh-CN" altLang="en-US" sz="2000" kern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机械能可以全部转化为内能，而内能不可能全部转化为机械能而不引起其他变化。</a:t>
            </a:r>
            <a:endParaRPr lang="zh-CN" altLang="en-US" sz="2000" kern="0" baseline="-10000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905329" y="1271674"/>
            <a:ext cx="9463295" cy="58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defRPr>
            </a:lvl1pPr>
          </a:lstStyle>
          <a:p>
            <a:pPr defTabSz="1219170">
              <a:lnSpc>
                <a:spcPct val="150000"/>
              </a:lnSpc>
            </a:pPr>
            <a:r>
              <a:rPr lang="zh-CN" altLang="en-US" kern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既然能量是守恒的，不可能消灭，为什么我们还要节约能源？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905329" y="4516899"/>
            <a:ext cx="6350988" cy="965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1" hangingPunct="1">
              <a:lnSpc>
                <a:spcPct val="150000"/>
              </a:lnSpc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楷体_GB231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defTabSz="1219170"/>
            <a:r>
              <a:rPr lang="zh-CN" altLang="en-US" sz="2000" kern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内能总是自发地从高温物体向低温物体转移，而不会自发地由低温物体向高温物体转移</a:t>
            </a:r>
          </a:p>
        </p:txBody>
      </p:sp>
      <p:pic>
        <p:nvPicPr>
          <p:cNvPr id="7" name="Picture 3" descr="请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677" y="4167397"/>
            <a:ext cx="2614947" cy="1589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064" y="2307023"/>
            <a:ext cx="3276834" cy="157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3AB03F44-FE67-424B-99B4-413E0A497BDC}"/>
              </a:ext>
            </a:extLst>
          </p:cNvPr>
          <p:cNvSpPr txBox="1"/>
          <p:nvPr/>
        </p:nvSpPr>
        <p:spPr>
          <a:xfrm>
            <a:off x="905329" y="448129"/>
            <a:ext cx="23968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cs typeface="+mn-ea"/>
                <a:sym typeface="+mn-lt"/>
              </a:rPr>
              <a:t>能量守恒定律</a:t>
            </a:r>
          </a:p>
        </p:txBody>
      </p:sp>
    </p:spTree>
    <p:extLst>
      <p:ext uri="{BB962C8B-B14F-4D97-AF65-F5344CB8AC3E}">
        <p14:creationId xmlns:p14="http://schemas.microsoft.com/office/powerpoint/2010/main" val="97913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90278" y="1295521"/>
            <a:ext cx="10728622" cy="504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cs typeface="+mn-ea"/>
                <a:sym typeface="+mn-lt"/>
              </a:rPr>
              <a:t>有人曾设想制造一种不需要动力就能源源不断地对外做功的机器，人们把这种机器叫</a:t>
            </a:r>
            <a:r>
              <a:rPr lang="zh-CN" altLang="en-US" sz="2000" kern="0" dirty="0">
                <a:solidFill>
                  <a:srgbClr val="CC0000"/>
                </a:solidFill>
                <a:cs typeface="+mn-ea"/>
                <a:sym typeface="+mn-lt"/>
              </a:rPr>
              <a:t>永动机</a:t>
            </a:r>
            <a:r>
              <a:rPr lang="zh-CN" altLang="en-US" sz="2000" kern="0" dirty="0">
                <a:solidFill>
                  <a:sysClr val="windowText" lastClr="000000"/>
                </a:solidFill>
                <a:cs typeface="+mn-ea"/>
                <a:sym typeface="+mn-lt"/>
              </a:rPr>
              <a:t>。</a:t>
            </a:r>
            <a:endParaRPr lang="en-US" altLang="zh-CN" sz="2000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102550" y="2114415"/>
            <a:ext cx="5579495" cy="551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170">
              <a:lnSpc>
                <a:spcPct val="120000"/>
              </a:lnSpc>
            </a:pPr>
            <a:r>
              <a:rPr lang="zh-CN" altLang="en-US" sz="2667" kern="0" dirty="0">
                <a:solidFill>
                  <a:srgbClr val="000000"/>
                </a:solidFill>
                <a:cs typeface="+mn-ea"/>
                <a:sym typeface="+mn-lt"/>
              </a:rPr>
              <a:t>　　</a:t>
            </a:r>
            <a:r>
              <a:rPr lang="zh-CN" altLang="en-US" sz="2667" kern="0" dirty="0">
                <a:solidFill>
                  <a:srgbClr val="0039AC"/>
                </a:solidFill>
                <a:cs typeface="+mn-ea"/>
                <a:sym typeface="+mn-lt"/>
              </a:rPr>
              <a:t>这种机器有可能制成吗？</a:t>
            </a:r>
            <a:endParaRPr lang="en-US" altLang="zh-CN" sz="2667" kern="0" dirty="0">
              <a:solidFill>
                <a:srgbClr val="0039AC"/>
              </a:solidFill>
              <a:cs typeface="+mn-ea"/>
              <a:sym typeface="+mn-lt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8346522" y="5401609"/>
            <a:ext cx="29044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1219170"/>
            <a:r>
              <a:rPr lang="zh-CN" altLang="en-US" sz="2000" kern="0" dirty="0">
                <a:solidFill>
                  <a:srgbClr val="000000"/>
                </a:solidFill>
                <a:cs typeface="+mn-ea"/>
                <a:sym typeface="+mn-lt"/>
              </a:rPr>
              <a:t>一种设想中的永动机</a:t>
            </a:r>
          </a:p>
        </p:txBody>
      </p:sp>
      <p:pic>
        <p:nvPicPr>
          <p:cNvPr id="5" name="Picture 10" descr="1~QKL4U$S88D{G31ZAF`DQ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261" y="2194318"/>
            <a:ext cx="2704712" cy="306549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1102550" y="3370638"/>
            <a:ext cx="6943463" cy="1889172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  <a:defRPr/>
            </a:pPr>
            <a:r>
              <a:rPr lang="zh-CN" altLang="en-US" sz="2000" kern="0" dirty="0">
                <a:solidFill>
                  <a:srgbClr val="000000"/>
                </a:solidFill>
                <a:cs typeface="+mn-ea"/>
                <a:sym typeface="+mn-lt"/>
              </a:rPr>
              <a:t>要使机器持续不断地做功，就要消耗能量把低处的水抽到高处，而做机械运动的各部件间有摩擦，会有部分机械能转化为内能，一部分能量用来对外做功抽水</a:t>
            </a:r>
            <a:r>
              <a:rPr lang="en-US" altLang="en-US" sz="2000" kern="0" dirty="0">
                <a:solidFill>
                  <a:srgbClr val="000000"/>
                </a:solidFill>
                <a:cs typeface="+mn-ea"/>
                <a:sym typeface="+mn-lt"/>
              </a:rPr>
              <a:t>，</a:t>
            </a:r>
            <a:r>
              <a:rPr lang="zh-CN" altLang="en-US" sz="2000" kern="0" dirty="0">
                <a:solidFill>
                  <a:srgbClr val="000000"/>
                </a:solidFill>
                <a:cs typeface="+mn-ea"/>
                <a:sym typeface="+mn-lt"/>
              </a:rPr>
              <a:t>使流下的水不能全部抽回</a:t>
            </a:r>
            <a:r>
              <a:rPr lang="en-US" altLang="zh-CN" sz="2000" kern="0" dirty="0">
                <a:solidFill>
                  <a:srgbClr val="000000"/>
                </a:solidFill>
                <a:cs typeface="+mn-ea"/>
                <a:sym typeface="+mn-lt"/>
              </a:rPr>
              <a:t>.</a:t>
            </a:r>
            <a:r>
              <a:rPr lang="zh-CN" altLang="en-US" sz="2000" kern="0" dirty="0">
                <a:solidFill>
                  <a:srgbClr val="000000"/>
                </a:solidFill>
                <a:cs typeface="+mn-ea"/>
                <a:sym typeface="+mn-lt"/>
              </a:rPr>
              <a:t>违背能量守恒定律的永动机是永远不能制成的。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D5C24F4-232C-47ED-9AF5-02A50279F5B3}"/>
              </a:ext>
            </a:extLst>
          </p:cNvPr>
          <p:cNvSpPr txBox="1"/>
          <p:nvPr/>
        </p:nvSpPr>
        <p:spPr>
          <a:xfrm>
            <a:off x="905329" y="448129"/>
            <a:ext cx="9220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cs typeface="+mn-ea"/>
                <a:sym typeface="+mn-lt"/>
              </a:rPr>
              <a:t>讨论</a:t>
            </a:r>
          </a:p>
        </p:txBody>
      </p:sp>
    </p:spTree>
    <p:extLst>
      <p:ext uri="{BB962C8B-B14F-4D97-AF65-F5344CB8AC3E}">
        <p14:creationId xmlns:p14="http://schemas.microsoft.com/office/powerpoint/2010/main" val="137732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/>
      <p:bldP spid="4" grpId="0"/>
      <p:bldP spid="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788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934" y="1150968"/>
            <a:ext cx="8987055" cy="3028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05329" y="4710481"/>
            <a:ext cx="8373375" cy="49244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1219170" latinLnBrk="1" hangingPunct="0"/>
            <a:r>
              <a:rPr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本堂重点</a:t>
            </a:r>
            <a:r>
              <a:rPr lang="en-US" altLang="zh-CN" sz="2400" kern="0" dirty="0">
                <a:solidFill>
                  <a:srgbClr val="000000"/>
                </a:solidFill>
                <a:cs typeface="+mn-ea"/>
                <a:sym typeface="+mn-lt"/>
              </a:rPr>
              <a:t>:    </a:t>
            </a:r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能量的各种形式之间的转化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05329" y="5326032"/>
            <a:ext cx="7545239" cy="49244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1219170" latinLnBrk="1" hangingPunct="0"/>
            <a:r>
              <a:rPr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本堂难点</a:t>
            </a:r>
            <a:r>
              <a:rPr lang="en-US" altLang="zh-CN" sz="2400" kern="0" dirty="0">
                <a:solidFill>
                  <a:srgbClr val="000000"/>
                </a:solidFill>
                <a:cs typeface="+mn-ea"/>
                <a:sym typeface="+mn-lt"/>
              </a:rPr>
              <a:t>:   </a:t>
            </a:r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利用能量守恒定律分析现象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0969A97-7929-455E-8D66-A0FAEDE658E5}"/>
              </a:ext>
            </a:extLst>
          </p:cNvPr>
          <p:cNvSpPr txBox="1"/>
          <p:nvPr/>
        </p:nvSpPr>
        <p:spPr>
          <a:xfrm>
            <a:off x="905329" y="448129"/>
            <a:ext cx="1659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cs typeface="+mn-ea"/>
                <a:sym typeface="+mn-lt"/>
              </a:rPr>
              <a:t>课堂小结</a:t>
            </a:r>
          </a:p>
        </p:txBody>
      </p:sp>
    </p:spTree>
    <p:extLst>
      <p:ext uri="{BB962C8B-B14F-4D97-AF65-F5344CB8AC3E}">
        <p14:creationId xmlns:p14="http://schemas.microsoft.com/office/powerpoint/2010/main" val="3455319306"/>
      </p:ext>
    </p:extLst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839471" y="1204448"/>
            <a:ext cx="7009130" cy="4449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defTabSz="121917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kern="0" dirty="0">
                <a:solidFill>
                  <a:srgbClr val="000000"/>
                </a:solidFill>
                <a:cs typeface="+mn-ea"/>
                <a:sym typeface="+mn-lt"/>
              </a:rPr>
              <a:t>（</a:t>
            </a:r>
            <a:r>
              <a:rPr lang="en-US" altLang="zh-CN" sz="2400" b="1" kern="0" dirty="0">
                <a:solidFill>
                  <a:srgbClr val="000000"/>
                </a:solidFill>
                <a:cs typeface="+mn-ea"/>
                <a:sym typeface="+mn-lt"/>
              </a:rPr>
              <a:t>2019 </a:t>
            </a:r>
            <a:r>
              <a:rPr lang="zh-CN" altLang="en-US" sz="2400" b="1" kern="0" dirty="0">
                <a:solidFill>
                  <a:srgbClr val="000000"/>
                </a:solidFill>
                <a:cs typeface="+mn-ea"/>
                <a:sym typeface="+mn-lt"/>
              </a:rPr>
              <a:t>山东枣庄市）</a:t>
            </a:r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如图所示是内燃机工作循环中的一个冲程，它是（　　）</a:t>
            </a:r>
          </a:p>
          <a:p>
            <a:pPr defTabSz="121917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kern="0" dirty="0">
                <a:solidFill>
                  <a:srgbClr val="000000"/>
                </a:solidFill>
                <a:cs typeface="+mn-ea"/>
                <a:sym typeface="+mn-lt"/>
              </a:rPr>
              <a:t>A</a:t>
            </a:r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．压缩冲程，将化学能转化成内能    	</a:t>
            </a:r>
            <a:endParaRPr lang="en-US" altLang="zh-CN" sz="2400" kern="0" dirty="0">
              <a:solidFill>
                <a:srgbClr val="000000"/>
              </a:solidFill>
              <a:cs typeface="+mn-ea"/>
              <a:sym typeface="+mn-lt"/>
            </a:endParaRPr>
          </a:p>
          <a:p>
            <a:pPr defTabSz="121917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kern="0" dirty="0">
                <a:solidFill>
                  <a:srgbClr val="000000"/>
                </a:solidFill>
                <a:cs typeface="+mn-ea"/>
                <a:sym typeface="+mn-lt"/>
              </a:rPr>
              <a:t>B</a:t>
            </a:r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．压缩冲程，将机械能转化成内能	</a:t>
            </a:r>
          </a:p>
          <a:p>
            <a:pPr defTabSz="121917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kern="0" dirty="0">
                <a:solidFill>
                  <a:srgbClr val="000000"/>
                </a:solidFill>
                <a:cs typeface="+mn-ea"/>
                <a:sym typeface="+mn-lt"/>
              </a:rPr>
              <a:t>C</a:t>
            </a:r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．做功冲程，将内能转化成机械能	     </a:t>
            </a:r>
            <a:r>
              <a:rPr lang="en-US" altLang="zh-CN" sz="2400" kern="0" dirty="0">
                <a:solidFill>
                  <a:srgbClr val="000000"/>
                </a:solidFill>
                <a:cs typeface="+mn-ea"/>
                <a:sym typeface="+mn-lt"/>
              </a:rPr>
              <a:t>D</a:t>
            </a:r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．做功冲程，将机械能转化成内能</a:t>
            </a: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1420537"/>
            <a:ext cx="2619075" cy="442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055155" y="2101290"/>
            <a:ext cx="501561" cy="69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defTabSz="1219170" fontAlgn="ctr">
              <a:spcBef>
                <a:spcPct val="0"/>
              </a:spcBef>
              <a:spcAft>
                <a:spcPct val="0"/>
              </a:spcAft>
            </a:pPr>
            <a:r>
              <a:rPr lang="en-US" altLang="zh-CN" sz="3733" kern="0" dirty="0">
                <a:solidFill>
                  <a:srgbClr val="FF0000"/>
                </a:solidFill>
                <a:cs typeface="+mn-ea"/>
                <a:sym typeface="+mn-lt"/>
              </a:rPr>
              <a:t>C</a:t>
            </a:r>
            <a:endParaRPr lang="en-US" altLang="zh-CN" sz="3733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E5EC68A-9B26-4F09-BD65-0D908234DB14}"/>
              </a:ext>
            </a:extLst>
          </p:cNvPr>
          <p:cNvSpPr txBox="1"/>
          <p:nvPr/>
        </p:nvSpPr>
        <p:spPr>
          <a:xfrm>
            <a:off x="905329" y="448129"/>
            <a:ext cx="1659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cs typeface="+mn-ea"/>
                <a:sym typeface="+mn-lt"/>
              </a:rPr>
              <a:t>典型例题</a:t>
            </a:r>
          </a:p>
        </p:txBody>
      </p:sp>
    </p:spTree>
    <p:extLst>
      <p:ext uri="{BB962C8B-B14F-4D97-AF65-F5344CB8AC3E}">
        <p14:creationId xmlns:p14="http://schemas.microsoft.com/office/powerpoint/2010/main" val="391106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05329" y="1028700"/>
            <a:ext cx="10018143" cy="4587603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defTabSz="1219170"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 kern="0" dirty="0">
                <a:solidFill>
                  <a:srgbClr val="000000"/>
                </a:solidFill>
                <a:cs typeface="+mn-ea"/>
                <a:sym typeface="+mn-lt"/>
              </a:rPr>
              <a:t>（</a:t>
            </a:r>
            <a:r>
              <a:rPr lang="en-US" altLang="zh-CN" sz="2400" b="1" kern="0" dirty="0">
                <a:solidFill>
                  <a:srgbClr val="000000"/>
                </a:solidFill>
                <a:cs typeface="+mn-ea"/>
                <a:sym typeface="+mn-lt"/>
              </a:rPr>
              <a:t>2019  </a:t>
            </a:r>
            <a:r>
              <a:rPr lang="zh-CN" altLang="zh-CN" sz="2400" b="1" kern="0" dirty="0">
                <a:solidFill>
                  <a:srgbClr val="000000"/>
                </a:solidFill>
                <a:cs typeface="+mn-ea"/>
                <a:sym typeface="+mn-lt"/>
              </a:rPr>
              <a:t>四川广安）</a:t>
            </a:r>
            <a:r>
              <a:rPr lang="zh-CN" altLang="zh-CN" sz="2400" kern="0" dirty="0">
                <a:solidFill>
                  <a:srgbClr val="000000"/>
                </a:solidFill>
                <a:cs typeface="+mn-ea"/>
                <a:sym typeface="+mn-lt"/>
              </a:rPr>
              <a:t>下列关于能量的说法中，正确的是（　　</a:t>
            </a:r>
            <a:r>
              <a:rPr lang="en-US" altLang="zh-CN" sz="2400" kern="0" dirty="0">
                <a:solidFill>
                  <a:srgbClr val="000000"/>
                </a:solidFill>
                <a:cs typeface="+mn-ea"/>
                <a:sym typeface="+mn-lt"/>
              </a:rPr>
              <a:t>   </a:t>
            </a:r>
            <a:r>
              <a:rPr lang="zh-CN" altLang="zh-CN" sz="2400" kern="0" dirty="0">
                <a:solidFill>
                  <a:srgbClr val="000000"/>
                </a:solidFill>
                <a:cs typeface="+mn-ea"/>
                <a:sym typeface="+mn-lt"/>
              </a:rPr>
              <a:t>）</a:t>
            </a:r>
          </a:p>
          <a:p>
            <a:pPr defTabSz="1219170"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kern="0" dirty="0">
                <a:solidFill>
                  <a:srgbClr val="000000"/>
                </a:solidFill>
                <a:cs typeface="+mn-ea"/>
                <a:sym typeface="+mn-lt"/>
              </a:rPr>
              <a:t>A</a:t>
            </a:r>
            <a:r>
              <a:rPr lang="zh-CN" altLang="zh-CN" sz="2400" kern="0" dirty="0">
                <a:solidFill>
                  <a:srgbClr val="000000"/>
                </a:solidFill>
                <a:cs typeface="+mn-ea"/>
                <a:sym typeface="+mn-lt"/>
              </a:rPr>
              <a:t>．洗衣机工作时是将机械能转化为电能</a:t>
            </a:r>
            <a:r>
              <a:rPr lang="en-US" altLang="zh-CN" sz="2400" kern="0" dirty="0">
                <a:solidFill>
                  <a:srgbClr val="000000"/>
                </a:solidFill>
                <a:cs typeface="+mn-ea"/>
                <a:sym typeface="+mn-lt"/>
              </a:rPr>
              <a:t>	</a:t>
            </a:r>
            <a:endParaRPr lang="zh-CN" altLang="zh-CN" sz="2400" kern="0" dirty="0">
              <a:solidFill>
                <a:srgbClr val="000000"/>
              </a:solidFill>
              <a:cs typeface="+mn-ea"/>
              <a:sym typeface="+mn-lt"/>
            </a:endParaRPr>
          </a:p>
          <a:p>
            <a:pPr defTabSz="1219170"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kern="0" dirty="0">
                <a:solidFill>
                  <a:srgbClr val="000000"/>
                </a:solidFill>
                <a:cs typeface="+mn-ea"/>
                <a:sym typeface="+mn-lt"/>
              </a:rPr>
              <a:t>B</a:t>
            </a:r>
            <a:r>
              <a:rPr lang="zh-CN" altLang="zh-CN" sz="2400" kern="0" dirty="0">
                <a:solidFill>
                  <a:srgbClr val="000000"/>
                </a:solidFill>
                <a:cs typeface="+mn-ea"/>
                <a:sym typeface="+mn-lt"/>
              </a:rPr>
              <a:t>．电水壶工作时是将内能转化为电能</a:t>
            </a:r>
            <a:r>
              <a:rPr lang="en-US" altLang="zh-CN" sz="2400" kern="0" dirty="0">
                <a:solidFill>
                  <a:srgbClr val="000000"/>
                </a:solidFill>
                <a:cs typeface="+mn-ea"/>
                <a:sym typeface="+mn-lt"/>
              </a:rPr>
              <a:t>	</a:t>
            </a:r>
            <a:endParaRPr lang="zh-CN" altLang="zh-CN" sz="2400" kern="0" dirty="0">
              <a:solidFill>
                <a:srgbClr val="000000"/>
              </a:solidFill>
              <a:cs typeface="+mn-ea"/>
              <a:sym typeface="+mn-lt"/>
            </a:endParaRPr>
          </a:p>
          <a:p>
            <a:pPr defTabSz="1219170"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kern="0" dirty="0">
                <a:solidFill>
                  <a:srgbClr val="000000"/>
                </a:solidFill>
                <a:cs typeface="+mn-ea"/>
                <a:sym typeface="+mn-lt"/>
              </a:rPr>
              <a:t>C</a:t>
            </a:r>
            <a:r>
              <a:rPr lang="zh-CN" altLang="zh-CN" sz="2400" kern="0" dirty="0">
                <a:solidFill>
                  <a:srgbClr val="000000"/>
                </a:solidFill>
                <a:cs typeface="+mn-ea"/>
                <a:sym typeface="+mn-lt"/>
              </a:rPr>
              <a:t>．用热水泡脚，身体会感觉暖和，说明内能可以转移</a:t>
            </a:r>
            <a:r>
              <a:rPr lang="en-US" altLang="zh-CN" sz="2400" kern="0" dirty="0">
                <a:solidFill>
                  <a:srgbClr val="000000"/>
                </a:solidFill>
                <a:cs typeface="+mn-ea"/>
                <a:sym typeface="+mn-lt"/>
              </a:rPr>
              <a:t>	</a:t>
            </a:r>
            <a:endParaRPr lang="zh-CN" altLang="zh-CN" sz="2400" kern="0" dirty="0">
              <a:solidFill>
                <a:srgbClr val="000000"/>
              </a:solidFill>
              <a:cs typeface="+mn-ea"/>
              <a:sym typeface="+mn-lt"/>
            </a:endParaRPr>
          </a:p>
          <a:p>
            <a:pPr defTabSz="1219170"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kern="0" dirty="0">
                <a:solidFill>
                  <a:srgbClr val="000000"/>
                </a:solidFill>
                <a:cs typeface="+mn-ea"/>
                <a:sym typeface="+mn-lt"/>
              </a:rPr>
              <a:t>D</a:t>
            </a:r>
            <a:r>
              <a:rPr lang="zh-CN" altLang="zh-CN" sz="2400" kern="0" dirty="0">
                <a:solidFill>
                  <a:srgbClr val="000000"/>
                </a:solidFill>
                <a:cs typeface="+mn-ea"/>
                <a:sym typeface="+mn-lt"/>
              </a:rPr>
              <a:t>．能量无论是转化还是转移，能量总和会逐渐减少</a:t>
            </a:r>
          </a:p>
        </p:txBody>
      </p:sp>
      <p:sp>
        <p:nvSpPr>
          <p:cNvPr id="4" name="矩形 3"/>
          <p:cNvSpPr/>
          <p:nvPr/>
        </p:nvSpPr>
        <p:spPr>
          <a:xfrm>
            <a:off x="8756051" y="1178197"/>
            <a:ext cx="720219" cy="864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733" kern="0" dirty="0">
                <a:solidFill>
                  <a:srgbClr val="FF0000"/>
                </a:solidFill>
                <a:cs typeface="+mn-ea"/>
                <a:sym typeface="+mn-lt"/>
              </a:rPr>
              <a:t>C</a:t>
            </a:r>
            <a:endParaRPr lang="zh-CN" altLang="zh-CN" sz="3733" kern="0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FDB8323-F207-400D-9537-B2A3A63E4B49}"/>
              </a:ext>
            </a:extLst>
          </p:cNvPr>
          <p:cNvSpPr txBox="1"/>
          <p:nvPr/>
        </p:nvSpPr>
        <p:spPr>
          <a:xfrm>
            <a:off x="905329" y="448129"/>
            <a:ext cx="1659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cs typeface="+mn-ea"/>
                <a:sym typeface="+mn-lt"/>
              </a:rPr>
              <a:t>典型例题</a:t>
            </a:r>
          </a:p>
        </p:txBody>
      </p:sp>
    </p:spTree>
    <p:extLst>
      <p:ext uri="{BB962C8B-B14F-4D97-AF65-F5344CB8AC3E}">
        <p14:creationId xmlns:p14="http://schemas.microsoft.com/office/powerpoint/2010/main" val="338484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FDF8912-3067-43D1-8B6A-A2EC6CA25512}"/>
              </a:ext>
            </a:extLst>
          </p:cNvPr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FAD7A5F-FAC1-414B-896C-2780965A5606}"/>
              </a:ext>
            </a:extLst>
          </p:cNvPr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E58FB28-7959-4C0B-B09F-EDEE9BEC0C87}"/>
              </a:ext>
            </a:extLst>
          </p:cNvPr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1FCC2A86-F5F5-4D1B-83F4-E930D552D3A1}"/>
              </a:ext>
            </a:extLst>
          </p:cNvPr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061809"/>
      </p:ext>
    </p:extLst>
  </p:cSld>
  <p:clrMapOvr>
    <a:masterClrMapping/>
  </p:clrMapOvr>
  <p:transition spd="slow" advClick="0" advTm="3000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2">
            <a:extLst>
              <a:ext uri="{FF2B5EF4-FFF2-40B4-BE49-F238E27FC236}">
                <a16:creationId xmlns:a16="http://schemas.microsoft.com/office/drawing/2014/main" id="{0F914E9D-8EB4-48FF-9A43-2FBEEE326D8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5" r="43295"/>
          <a:stretch/>
        </p:blipFill>
        <p:spPr>
          <a:xfrm>
            <a:off x="0" y="-34978"/>
            <a:ext cx="3582649" cy="5531370"/>
          </a:xfrm>
        </p:spPr>
      </p:pic>
      <p:pic>
        <p:nvPicPr>
          <p:cNvPr id="5" name="图片占位符 4">
            <a:extLst>
              <a:ext uri="{FF2B5EF4-FFF2-40B4-BE49-F238E27FC236}">
                <a16:creationId xmlns:a16="http://schemas.microsoft.com/office/drawing/2014/main" id="{20DD1A77-E0DB-4C0F-86A7-33A324AE3FC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89" r="24605"/>
          <a:stretch/>
        </p:blipFill>
        <p:spPr>
          <a:xfrm>
            <a:off x="2745699" y="743287"/>
            <a:ext cx="3175416" cy="6118485"/>
          </a:xfrm>
        </p:spPr>
      </p:pic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402346-322A-4798-820E-B2D5377657A2}"/>
              </a:ext>
            </a:extLst>
          </p:cNvPr>
          <p:cNvSpPr/>
          <p:nvPr/>
        </p:nvSpPr>
        <p:spPr>
          <a:xfrm>
            <a:off x="2585126" y="3802530"/>
            <a:ext cx="1070420" cy="2084920"/>
          </a:xfrm>
          <a:prstGeom prst="parallelogram">
            <a:avLst>
              <a:gd name="adj" fmla="val 3566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2323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Parallelogram 37">
            <a:extLst>
              <a:ext uri="{FF2B5EF4-FFF2-40B4-BE49-F238E27FC236}">
                <a16:creationId xmlns:a16="http://schemas.microsoft.com/office/drawing/2014/main" id="{37093E53-BC70-459E-800A-371265F09018}"/>
              </a:ext>
            </a:extLst>
          </p:cNvPr>
          <p:cNvSpPr/>
          <p:nvPr/>
        </p:nvSpPr>
        <p:spPr>
          <a:xfrm>
            <a:off x="697465" y="222980"/>
            <a:ext cx="764498" cy="1103650"/>
          </a:xfrm>
          <a:prstGeom prst="parallelogram">
            <a:avLst>
              <a:gd name="adj" fmla="val 22334"/>
            </a:avLst>
          </a:prstGeom>
          <a:solidFill>
            <a:srgbClr val="1D9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2323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A52A9216-AE88-46E8-9936-4FC29B6E1744}"/>
              </a:ext>
            </a:extLst>
          </p:cNvPr>
          <p:cNvGrpSpPr/>
          <p:nvPr/>
        </p:nvGrpSpPr>
        <p:grpSpPr>
          <a:xfrm>
            <a:off x="6604771" y="2433214"/>
            <a:ext cx="5032837" cy="2289914"/>
            <a:chOff x="-4766137" y="1409875"/>
            <a:chExt cx="5032837" cy="2289914"/>
          </a:xfrm>
        </p:grpSpPr>
        <p:sp>
          <p:nvSpPr>
            <p:cNvPr id="21" name="矩形: 圆角 20">
              <a:extLst>
                <a:ext uri="{FF2B5EF4-FFF2-40B4-BE49-F238E27FC236}">
                  <a16:creationId xmlns:a16="http://schemas.microsoft.com/office/drawing/2014/main" id="{2ACA3495-C7F4-45E8-B36F-F555EB55A159}"/>
                </a:ext>
              </a:extLst>
            </p:cNvPr>
            <p:cNvSpPr/>
            <p:nvPr/>
          </p:nvSpPr>
          <p:spPr>
            <a:xfrm>
              <a:off x="-4766137" y="3345066"/>
              <a:ext cx="3562392" cy="354723"/>
            </a:xfrm>
            <a:prstGeom prst="roundRect">
              <a:avLst>
                <a:gd name="adj" fmla="val 50000"/>
              </a:avLst>
            </a:prstGeom>
            <a:solidFill>
              <a:srgbClr val="1D9A7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讲解人：</a:t>
              </a: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xippt  </a:t>
              </a:r>
              <a:r>
                <a: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时间：</a:t>
              </a: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2020.5.20</a:t>
              </a:r>
              <a:endPara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C2C9A836-CB7F-416D-84BB-430E526AE4FC}"/>
                </a:ext>
              </a:extLst>
            </p:cNvPr>
            <p:cNvGrpSpPr/>
            <p:nvPr/>
          </p:nvGrpSpPr>
          <p:grpSpPr>
            <a:xfrm>
              <a:off x="-4714868" y="1409875"/>
              <a:ext cx="4981568" cy="1718764"/>
              <a:chOff x="-4714868" y="1409875"/>
              <a:chExt cx="4981568" cy="1718764"/>
            </a:xfrm>
          </p:grpSpPr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AC8FECDD-BAA2-4E7F-BC20-7420B7100597}"/>
                  </a:ext>
                </a:extLst>
              </p:cNvPr>
              <p:cNvSpPr txBox="1"/>
              <p:nvPr/>
            </p:nvSpPr>
            <p:spPr>
              <a:xfrm>
                <a:off x="-4714868" y="2808615"/>
                <a:ext cx="4981567" cy="320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>
                  <a:lnSpc>
                    <a:spcPct val="150000"/>
                  </a:lnSpc>
                </a:pPr>
                <a:r>
                  <a:rPr lang="en-US" altLang="zh-CN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MENTAL HEALTH COUNSELING PPT</a:t>
                </a:r>
              </a:p>
            </p:txBody>
          </p:sp>
          <p:cxnSp>
            <p:nvCxnSpPr>
              <p:cNvPr id="25" name="直接连接符 24">
                <a:extLst>
                  <a:ext uri="{FF2B5EF4-FFF2-40B4-BE49-F238E27FC236}">
                    <a16:creationId xmlns:a16="http://schemas.microsoft.com/office/drawing/2014/main" id="{ADDEDAF2-9F69-46B9-9CC5-ACBFE847C75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634728" y="2827846"/>
                <a:ext cx="4901428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文本占位符 19">
                <a:extLst>
                  <a:ext uri="{FF2B5EF4-FFF2-40B4-BE49-F238E27FC236}">
                    <a16:creationId xmlns:a16="http://schemas.microsoft.com/office/drawing/2014/main" id="{C053E3EF-21D5-4509-99F6-8D2FC5F8CC6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4708756" y="1927396"/>
                <a:ext cx="4975455" cy="756609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dist">
                  <a:buNone/>
                  <a:defRPr/>
                </a:pPr>
                <a:r>
                  <a:rPr lang="zh-CN" altLang="en-US" sz="4800" b="1" dirty="0">
                    <a:solidFill>
                      <a:srgbClr val="1D9A78"/>
                    </a:solidFill>
                    <a:cs typeface="+mn-ea"/>
                    <a:sym typeface="+mn-lt"/>
                  </a:rPr>
                  <a:t>感谢各位的聆听</a:t>
                </a:r>
              </a:p>
            </p:txBody>
          </p:sp>
          <p:sp>
            <p:nvSpPr>
              <p:cNvPr id="27" name="文本占位符 20">
                <a:extLst>
                  <a:ext uri="{FF2B5EF4-FFF2-40B4-BE49-F238E27FC236}">
                    <a16:creationId xmlns:a16="http://schemas.microsoft.com/office/drawing/2014/main" id="{FCB30E47-3C58-4654-BD18-8E6B4740844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4634729" y="1409875"/>
                <a:ext cx="3821841" cy="423270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buNone/>
                  <a:defRPr/>
                </a:pPr>
                <a:r>
                  <a:rPr lang="zh-CN" altLang="en-US" dirty="0">
                    <a:solidFill>
                      <a:prstClr val="black"/>
                    </a:solidFill>
                    <a:cs typeface="+mn-ea"/>
                    <a:sym typeface="+mn-lt"/>
                  </a:rPr>
                  <a:t>第十四章   内能的利用 </a:t>
                </a:r>
                <a:endParaRPr lang="en-US" altLang="zh-CN" sz="40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EA9DBB32-FDDD-4C8C-A8A4-EA57A2B8AEC7}"/>
              </a:ext>
            </a:extLst>
          </p:cNvPr>
          <p:cNvSpPr/>
          <p:nvPr/>
        </p:nvSpPr>
        <p:spPr>
          <a:xfrm>
            <a:off x="11799485" y="6172043"/>
            <a:ext cx="887325" cy="139631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1433682C-E825-458B-A9ED-0AEC4CDBA4F3}"/>
              </a:ext>
            </a:extLst>
          </p:cNvPr>
          <p:cNvSpPr/>
          <p:nvPr/>
        </p:nvSpPr>
        <p:spPr>
          <a:xfrm>
            <a:off x="8727991" y="262072"/>
            <a:ext cx="3260810" cy="387473"/>
          </a:xfrm>
          <a:prstGeom prst="rect">
            <a:avLst/>
          </a:prstGeom>
          <a:noFill/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57592" tIns="57592" rIns="57592" bIns="57592" spcCol="38100" anchor="ctr">
            <a:spAutoFit/>
          </a:bodyPr>
          <a:lstStyle/>
          <a:p>
            <a:pPr lvl="0" defTabSz="1151771" latinLnBrk="1">
              <a:defRPr/>
            </a:pPr>
            <a:r>
              <a:rPr lang="zh-CN" altLang="en-US" sz="1762" spc="300" dirty="0">
                <a:solidFill>
                  <a:prstClr val="black"/>
                </a:solidFill>
                <a:cs typeface="+mn-ea"/>
                <a:sym typeface="+mn-lt"/>
              </a:rPr>
              <a:t>人教版九年级物理（初中）</a:t>
            </a:r>
          </a:p>
        </p:txBody>
      </p:sp>
    </p:spTree>
    <p:extLst>
      <p:ext uri="{BB962C8B-B14F-4D97-AF65-F5344CB8AC3E}">
        <p14:creationId xmlns:p14="http://schemas.microsoft.com/office/powerpoint/2010/main" val="3523899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>
            <a:extLst>
              <a:ext uri="{FF2B5EF4-FFF2-40B4-BE49-F238E27FC236}">
                <a16:creationId xmlns:a16="http://schemas.microsoft.com/office/drawing/2014/main" id="{25E4B74E-1A59-47AB-9FF3-016269A1DAC6}"/>
              </a:ext>
            </a:extLst>
          </p:cNvPr>
          <p:cNvSpPr txBox="1"/>
          <p:nvPr/>
        </p:nvSpPr>
        <p:spPr>
          <a:xfrm>
            <a:off x="905329" y="448129"/>
            <a:ext cx="1659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cs typeface="+mn-ea"/>
                <a:sym typeface="+mn-lt"/>
              </a:rPr>
              <a:t>课堂导入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0B895F-FDBC-41F5-A196-CEF25A7812E8}"/>
              </a:ext>
            </a:extLst>
          </p:cNvPr>
          <p:cNvSpPr txBox="1"/>
          <p:nvPr/>
        </p:nvSpPr>
        <p:spPr>
          <a:xfrm>
            <a:off x="732384" y="1331360"/>
            <a:ext cx="1002659" cy="49244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1219170" latinLnBrk="1" hangingPunct="0"/>
            <a:r>
              <a:rPr lang="zh-CN" altLang="en-US" sz="2400" b="1" kern="0" dirty="0">
                <a:solidFill>
                  <a:srgbClr val="FF0000"/>
                </a:solidFill>
                <a:cs typeface="+mn-ea"/>
                <a:sym typeface="+mn-lt"/>
              </a:rPr>
              <a:t>复习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7180F02-03C0-4A4D-8410-B776C25283C8}"/>
              </a:ext>
            </a:extLst>
          </p:cNvPr>
          <p:cNvSpPr/>
          <p:nvPr/>
        </p:nvSpPr>
        <p:spPr>
          <a:xfrm>
            <a:off x="625047" y="1934573"/>
            <a:ext cx="6037136" cy="1427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 eaLnBrk="0" hangingPunct="0">
              <a:lnSpc>
                <a:spcPct val="150000"/>
              </a:lnSpc>
              <a:defRPr/>
            </a:pPr>
            <a:r>
              <a:rPr lang="en-US" altLang="zh-CN" sz="2000" kern="0" dirty="0">
                <a:solidFill>
                  <a:sysClr val="windowText" lastClr="000000"/>
                </a:solidFill>
                <a:cs typeface="+mn-ea"/>
                <a:sym typeface="+mn-lt"/>
              </a:rPr>
              <a:t>1.</a:t>
            </a:r>
            <a:r>
              <a:rPr lang="zh-CN" altLang="en-US" sz="2000" kern="0" dirty="0">
                <a:solidFill>
                  <a:sysClr val="windowText" lastClr="000000"/>
                </a:solidFill>
                <a:cs typeface="+mn-ea"/>
                <a:sym typeface="+mn-lt"/>
              </a:rPr>
              <a:t>改变物体内能的方法有两种，分别是</a:t>
            </a:r>
            <a:r>
              <a:rPr lang="en-US" altLang="zh-CN" sz="2000" kern="0" dirty="0">
                <a:solidFill>
                  <a:sysClr val="windowText" lastClr="000000"/>
                </a:solidFill>
                <a:cs typeface="+mn-ea"/>
                <a:sym typeface="+mn-lt"/>
              </a:rPr>
              <a:t>_________</a:t>
            </a:r>
            <a:r>
              <a:rPr lang="zh-CN" altLang="en-US" sz="2000" kern="0" dirty="0">
                <a:solidFill>
                  <a:sysClr val="windowText" lastClr="000000"/>
                </a:solidFill>
                <a:cs typeface="+mn-ea"/>
                <a:sym typeface="+mn-lt"/>
              </a:rPr>
              <a:t>和</a:t>
            </a:r>
            <a:r>
              <a:rPr lang="en-US" altLang="zh-CN" sz="2000" kern="0" dirty="0">
                <a:solidFill>
                  <a:sysClr val="windowText" lastClr="000000"/>
                </a:solidFill>
                <a:cs typeface="+mn-ea"/>
                <a:sym typeface="+mn-lt"/>
              </a:rPr>
              <a:t>________</a:t>
            </a:r>
            <a:r>
              <a:rPr lang="zh-CN" altLang="en-US" sz="2000" kern="0" dirty="0">
                <a:solidFill>
                  <a:sysClr val="windowText" lastClr="000000"/>
                </a:solidFill>
                <a:cs typeface="+mn-ea"/>
                <a:sym typeface="+mn-lt"/>
              </a:rPr>
              <a:t>。它们本质上的区别是：热传递是能量的</a:t>
            </a:r>
            <a:r>
              <a:rPr lang="en-US" altLang="zh-CN" sz="2000" kern="0" dirty="0">
                <a:solidFill>
                  <a:sysClr val="windowText" lastClr="000000"/>
                </a:solidFill>
                <a:cs typeface="+mn-ea"/>
                <a:sym typeface="+mn-lt"/>
              </a:rPr>
              <a:t>________</a:t>
            </a:r>
            <a:r>
              <a:rPr lang="zh-CN" altLang="en-US" sz="2000" kern="0" dirty="0">
                <a:solidFill>
                  <a:sysClr val="windowText" lastClr="000000"/>
                </a:solidFill>
                <a:cs typeface="+mn-ea"/>
                <a:sym typeface="+mn-lt"/>
              </a:rPr>
              <a:t>，做功是能量的</a:t>
            </a:r>
            <a:r>
              <a:rPr lang="en-US" altLang="zh-CN" sz="2000" kern="0" dirty="0">
                <a:solidFill>
                  <a:sysClr val="windowText" lastClr="000000"/>
                </a:solidFill>
                <a:cs typeface="+mn-ea"/>
                <a:sym typeface="+mn-lt"/>
              </a:rPr>
              <a:t>________</a:t>
            </a:r>
            <a:r>
              <a:rPr lang="zh-CN" altLang="en-US" sz="2000" kern="0" dirty="0">
                <a:solidFill>
                  <a:sysClr val="windowText" lastClr="000000"/>
                </a:solidFill>
                <a:cs typeface="+mn-ea"/>
                <a:sym typeface="+mn-lt"/>
              </a:rPr>
              <a:t>。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5C8AAB9-5BFA-44A0-9D6E-BAA4DFB385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3341" y="2911130"/>
            <a:ext cx="11916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170" eaLnBrk="0" hangingPunct="0"/>
            <a:r>
              <a:rPr lang="zh-CN" altLang="en-US" kern="0" dirty="0">
                <a:solidFill>
                  <a:srgbClr val="FF0000"/>
                </a:solidFill>
                <a:cs typeface="+mn-ea"/>
                <a:sym typeface="+mn-lt"/>
              </a:rPr>
              <a:t>转化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57EC34D5-C60D-40AC-A5AA-96DA0BC54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329" y="2921831"/>
            <a:ext cx="11197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170" eaLnBrk="0" hangingPunct="0"/>
            <a:r>
              <a:rPr lang="zh-CN" altLang="en-US" kern="0" dirty="0">
                <a:solidFill>
                  <a:srgbClr val="FF0000"/>
                </a:solidFill>
                <a:cs typeface="+mn-ea"/>
                <a:sym typeface="+mn-lt"/>
              </a:rPr>
              <a:t>转移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4E8BDDA3-0C57-4E16-A9A2-9189DDE1A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753" y="2481583"/>
            <a:ext cx="11535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170" eaLnBrk="0" hangingPunct="0"/>
            <a:r>
              <a:rPr lang="zh-CN" altLang="en-US" kern="0" dirty="0">
                <a:solidFill>
                  <a:srgbClr val="FF0000"/>
                </a:solidFill>
                <a:cs typeface="+mn-ea"/>
                <a:sym typeface="+mn-lt"/>
              </a:rPr>
              <a:t>做功</a:t>
            </a: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805596D5-3E32-46C4-925E-7CC038DAC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7856" y="2018292"/>
            <a:ext cx="1583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170" eaLnBrk="0" hangingPunct="0"/>
            <a:r>
              <a:rPr lang="zh-CN" altLang="en-US" kern="0" dirty="0">
                <a:solidFill>
                  <a:srgbClr val="FF0000"/>
                </a:solidFill>
                <a:cs typeface="+mn-ea"/>
                <a:sym typeface="+mn-lt"/>
              </a:rPr>
              <a:t>热传递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4CCE9C87-7E16-4745-BA54-8458A9F2C5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630" y="3583626"/>
            <a:ext cx="6078553" cy="123514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eaLnBrk="0" hangingPunct="0">
              <a:lnSpc>
                <a:spcPct val="150000"/>
              </a:lnSpc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1219170">
              <a:lnSpc>
                <a:spcPct val="200000"/>
              </a:lnSpc>
            </a:pPr>
            <a:r>
              <a:rPr lang="en-US" altLang="zh-CN" kern="0" dirty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rPr>
              <a:t>2.</a:t>
            </a:r>
            <a:r>
              <a:rPr lang="zh-CN" altLang="en-US" kern="0" dirty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rPr>
              <a:t>在汽油机的压缩冲程中</a:t>
            </a:r>
            <a:r>
              <a:rPr lang="en-US" altLang="zh-CN" u="sng" kern="0" dirty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rPr>
              <a:t>          </a:t>
            </a:r>
            <a:r>
              <a:rPr lang="en-US" altLang="zh-CN" kern="0" dirty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CN" altLang="en-US" kern="0" dirty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rPr>
              <a:t>能转化为</a:t>
            </a:r>
            <a:r>
              <a:rPr lang="en-US" altLang="zh-CN" kern="0" dirty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rPr>
              <a:t>___</a:t>
            </a:r>
            <a:r>
              <a:rPr lang="zh-CN" altLang="en-US" kern="0" dirty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rPr>
              <a:t>能，做功冲程中</a:t>
            </a:r>
            <a:r>
              <a:rPr lang="en-US" altLang="zh-CN" kern="0" dirty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rPr>
              <a:t>____</a:t>
            </a:r>
            <a:r>
              <a:rPr lang="zh-CN" altLang="en-US" kern="0" dirty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rPr>
              <a:t>能转化为</a:t>
            </a:r>
            <a:r>
              <a:rPr lang="en-US" altLang="zh-CN" kern="0" dirty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rPr>
              <a:t>_____</a:t>
            </a:r>
            <a:r>
              <a:rPr lang="zh-CN" altLang="en-US" kern="0" dirty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rPr>
              <a:t>能。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7303D9E4-31C6-4E78-91E7-ADB12B1F8C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8760" y="4394464"/>
            <a:ext cx="1117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170" eaLnBrk="0" hangingPunct="0"/>
            <a:r>
              <a:rPr lang="zh-CN" altLang="en-US" kern="0" dirty="0">
                <a:solidFill>
                  <a:srgbClr val="FF0000"/>
                </a:solidFill>
                <a:cs typeface="+mn-ea"/>
                <a:sym typeface="+mn-lt"/>
              </a:rPr>
              <a:t>机械</a:t>
            </a: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5D3354A3-1794-43F5-90EB-634A36DFC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7856" y="3814544"/>
            <a:ext cx="647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170" eaLnBrk="0" hangingPunct="0"/>
            <a:r>
              <a:rPr lang="zh-CN" altLang="en-US" kern="0" dirty="0">
                <a:solidFill>
                  <a:srgbClr val="FF0000"/>
                </a:solidFill>
                <a:cs typeface="+mn-ea"/>
                <a:sym typeface="+mn-lt"/>
              </a:rPr>
              <a:t>内</a:t>
            </a: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30841688-E806-4EE9-BBBB-4C56371773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7688" y="3794159"/>
            <a:ext cx="11197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170" eaLnBrk="0" hangingPunct="0"/>
            <a:r>
              <a:rPr lang="zh-CN" altLang="en-US" kern="0" dirty="0">
                <a:solidFill>
                  <a:srgbClr val="FF0000"/>
                </a:solidFill>
                <a:cs typeface="+mn-ea"/>
                <a:sym typeface="+mn-lt"/>
              </a:rPr>
              <a:t>机械</a:t>
            </a:r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id="{19C481A3-36EE-4F9D-A39F-3E4DFAB29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6032" y="4371439"/>
            <a:ext cx="575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170" eaLnBrk="0" hangingPunct="0"/>
            <a:r>
              <a:rPr lang="zh-CN" altLang="en-US" kern="0" dirty="0">
                <a:solidFill>
                  <a:srgbClr val="FF0000"/>
                </a:solidFill>
                <a:cs typeface="+mn-ea"/>
                <a:sym typeface="+mn-lt"/>
              </a:rPr>
              <a:t>内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389D1355-3A3D-4521-A760-99E6F9467281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575" y="2232028"/>
            <a:ext cx="3884834" cy="328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21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>
            <a:extLst>
              <a:ext uri="{FF2B5EF4-FFF2-40B4-BE49-F238E27FC236}">
                <a16:creationId xmlns:a16="http://schemas.microsoft.com/office/drawing/2014/main" id="{9FE83E7C-C634-457E-805B-AABB0649FD14}"/>
              </a:ext>
            </a:extLst>
          </p:cNvPr>
          <p:cNvSpPr txBox="1"/>
          <p:nvPr/>
        </p:nvSpPr>
        <p:spPr>
          <a:xfrm>
            <a:off x="905329" y="448129"/>
            <a:ext cx="1659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cs typeface="+mn-ea"/>
                <a:sym typeface="+mn-lt"/>
              </a:rPr>
              <a:t>课堂活动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91E4C07A-F628-40CD-81C0-502FC2BB9CCA}"/>
              </a:ext>
            </a:extLst>
          </p:cNvPr>
          <p:cNvSpPr/>
          <p:nvPr/>
        </p:nvSpPr>
        <p:spPr>
          <a:xfrm>
            <a:off x="905329" y="1271945"/>
            <a:ext cx="3570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defRPr sz="1800">
                <a:solidFill>
                  <a:srgbClr val="000000"/>
                </a:solidFill>
              </a:defRPr>
            </a:pPr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你知道哪些形式的能量？</a:t>
            </a: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FF6EDB9D-E0EF-4A4A-B26E-DFDA9FBDAF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82154" y="2328779"/>
            <a:ext cx="2427691" cy="17373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" name="TextBox 9">
            <a:extLst>
              <a:ext uri="{FF2B5EF4-FFF2-40B4-BE49-F238E27FC236}">
                <a16:creationId xmlns:a16="http://schemas.microsoft.com/office/drawing/2014/main" id="{E0D5A882-A822-4D6D-968B-8866F0938805}"/>
              </a:ext>
            </a:extLst>
          </p:cNvPr>
          <p:cNvSpPr txBox="1"/>
          <p:nvPr/>
        </p:nvSpPr>
        <p:spPr>
          <a:xfrm>
            <a:off x="5471642" y="4351162"/>
            <a:ext cx="1187985" cy="43088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algn="ctr" defTabSz="1219170" latinLnBrk="1" hangingPunct="0"/>
            <a:r>
              <a:rPr lang="zh-CN" altLang="en-US" sz="2000" kern="0" dirty="0">
                <a:solidFill>
                  <a:srgbClr val="000000"/>
                </a:solidFill>
                <a:cs typeface="+mn-ea"/>
                <a:sym typeface="+mn-lt"/>
              </a:rPr>
              <a:t>机械能</a:t>
            </a: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A2454C80-0B4E-4AB2-93F8-A0FEF27A2C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103" y="2314888"/>
            <a:ext cx="2285401" cy="17524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8" name="TextBox 12">
            <a:extLst>
              <a:ext uri="{FF2B5EF4-FFF2-40B4-BE49-F238E27FC236}">
                <a16:creationId xmlns:a16="http://schemas.microsoft.com/office/drawing/2014/main" id="{5889D51B-2C28-4F1F-9F05-AA1619AC805C}"/>
              </a:ext>
            </a:extLst>
          </p:cNvPr>
          <p:cNvSpPr txBox="1"/>
          <p:nvPr/>
        </p:nvSpPr>
        <p:spPr>
          <a:xfrm>
            <a:off x="2391754" y="4300550"/>
            <a:ext cx="1113908" cy="43088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algn="ctr" defTabSz="1219170" latinLnBrk="1" hangingPunct="0"/>
            <a:r>
              <a:rPr lang="zh-CN" altLang="en-US" sz="2000" kern="0" dirty="0">
                <a:solidFill>
                  <a:srgbClr val="000000"/>
                </a:solidFill>
                <a:cs typeface="+mn-ea"/>
                <a:sym typeface="+mn-lt"/>
              </a:rPr>
              <a:t>内能</a:t>
            </a:r>
          </a:p>
        </p:txBody>
      </p:sp>
      <p:sp>
        <p:nvSpPr>
          <p:cNvPr id="33" name="TextBox 17">
            <a:extLst>
              <a:ext uri="{FF2B5EF4-FFF2-40B4-BE49-F238E27FC236}">
                <a16:creationId xmlns:a16="http://schemas.microsoft.com/office/drawing/2014/main" id="{D4BC2AF9-813A-4D1B-BA06-8335FB37EE88}"/>
              </a:ext>
            </a:extLst>
          </p:cNvPr>
          <p:cNvSpPr txBox="1"/>
          <p:nvPr/>
        </p:nvSpPr>
        <p:spPr>
          <a:xfrm>
            <a:off x="9046462" y="4300548"/>
            <a:ext cx="1190979" cy="43088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algn="ctr" defTabSz="1219170" latinLnBrk="1" hangingPunct="0"/>
            <a:r>
              <a:rPr lang="zh-CN" altLang="en-US" sz="2000" kern="0" dirty="0">
                <a:solidFill>
                  <a:srgbClr val="000000"/>
                </a:solidFill>
                <a:cs typeface="+mn-ea"/>
                <a:sym typeface="+mn-lt"/>
              </a:rPr>
              <a:t>光能</a:t>
            </a:r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A8FB88C7-B04F-422B-9B29-4352AAFCC8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495" y="2279036"/>
            <a:ext cx="2534985" cy="17530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9" name="文本框 38">
            <a:extLst>
              <a:ext uri="{FF2B5EF4-FFF2-40B4-BE49-F238E27FC236}">
                <a16:creationId xmlns:a16="http://schemas.microsoft.com/office/drawing/2014/main" id="{7D6B7D73-F11F-46C4-A5AF-65C89EBDDDC8}"/>
              </a:ext>
            </a:extLst>
          </p:cNvPr>
          <p:cNvSpPr txBox="1"/>
          <p:nvPr/>
        </p:nvSpPr>
        <p:spPr>
          <a:xfrm>
            <a:off x="5439410" y="5016500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>
                <a:cs typeface="+mn-ea"/>
                <a:sym typeface="+mn-lt"/>
              </a:rPr>
              <a:t>……</a:t>
            </a:r>
            <a:endParaRPr lang="zh-CN" altLang="en-US" sz="4400" b="1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3752709"/>
      </p:ext>
    </p:extLst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  <p:bldP spid="28" grpId="0"/>
      <p:bldP spid="33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05329" y="1258372"/>
            <a:ext cx="10171289" cy="49244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1219170" latinLnBrk="1" hangingPunct="0"/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在一定的条件下，各种形式的能量之间可以相互转化</a:t>
            </a:r>
          </a:p>
        </p:txBody>
      </p:sp>
      <p:sp>
        <p:nvSpPr>
          <p:cNvPr id="9" name="Shape 40"/>
          <p:cNvSpPr/>
          <p:nvPr/>
        </p:nvSpPr>
        <p:spPr>
          <a:xfrm>
            <a:off x="823883" y="3514431"/>
            <a:ext cx="1933543" cy="49244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1219170" latinLnBrk="1" hangingPunct="0"/>
            <a:r>
              <a:rPr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想想做做</a:t>
            </a:r>
          </a:p>
        </p:txBody>
      </p:sp>
      <p:pic>
        <p:nvPicPr>
          <p:cNvPr id="11" name="Picture 7" descr="u=4182457177,2165699809&amp;fm=23&amp;g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933448" y="2750636"/>
            <a:ext cx="3749543" cy="19944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文本框 37912"/>
          <p:cNvSpPr txBox="1">
            <a:spLocks noChangeArrowheads="1"/>
          </p:cNvSpPr>
          <p:nvPr/>
        </p:nvSpPr>
        <p:spPr bwMode="auto">
          <a:xfrm>
            <a:off x="3785694" y="5046496"/>
            <a:ext cx="2045049" cy="400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defTabSz="1219170"/>
            <a:r>
              <a:rPr lang="en-US" altLang="zh-CN" sz="2000" b="1" kern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1. </a:t>
            </a:r>
            <a:r>
              <a:rPr lang="zh-CN" altLang="en-US" sz="2000" b="1" kern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快速摩擦双手</a:t>
            </a:r>
          </a:p>
        </p:txBody>
      </p:sp>
      <p:pic>
        <p:nvPicPr>
          <p:cNvPr id="14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961" y="2750636"/>
            <a:ext cx="3141839" cy="1994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文本框 37914"/>
          <p:cNvSpPr txBox="1">
            <a:spLocks noChangeArrowheads="1"/>
          </p:cNvSpPr>
          <p:nvPr/>
        </p:nvSpPr>
        <p:spPr bwMode="auto">
          <a:xfrm>
            <a:off x="7675841" y="5046935"/>
            <a:ext cx="3081959" cy="39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defTabSz="1219170"/>
            <a:r>
              <a:rPr lang="en-US" altLang="zh-CN" sz="2000" b="1" kern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2. </a:t>
            </a:r>
            <a:r>
              <a:rPr lang="zh-CN" altLang="en-US" sz="2000" b="1" kern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反复弯折铁丝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52248EC5-29DA-40C1-AE34-5E8DC770B2CE}"/>
              </a:ext>
            </a:extLst>
          </p:cNvPr>
          <p:cNvSpPr txBox="1"/>
          <p:nvPr/>
        </p:nvSpPr>
        <p:spPr>
          <a:xfrm>
            <a:off x="905329" y="448129"/>
            <a:ext cx="2028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cs typeface="+mn-ea"/>
                <a:sym typeface="+mn-lt"/>
              </a:rPr>
              <a:t>能量的转化</a:t>
            </a:r>
          </a:p>
        </p:txBody>
      </p:sp>
    </p:spTree>
    <p:extLst>
      <p:ext uri="{BB962C8B-B14F-4D97-AF65-F5344CB8AC3E}">
        <p14:creationId xmlns:p14="http://schemas.microsoft.com/office/powerpoint/2010/main" val="2058676635"/>
      </p:ext>
    </p:extLst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20"/>
          <p:cNvSpPr/>
          <p:nvPr/>
        </p:nvSpPr>
        <p:spPr>
          <a:xfrm>
            <a:off x="784629" y="1322267"/>
            <a:ext cx="4616648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2040204020203" charset="-122"/>
                <a:ea typeface="微软雅黑" panose="020B0502040204020203" charset="-122"/>
                <a:cs typeface="微软雅黑" panose="020B0502040204020203" charset="-122"/>
                <a:sym typeface="微软雅黑" panose="020B0502040204020203" charset="-122"/>
              </a:defRPr>
            </a:lvl1pPr>
          </a:lstStyle>
          <a:p>
            <a:pPr defTabSz="1219170">
              <a:defRPr b="0">
                <a:solidFill>
                  <a:srgbClr val="000000"/>
                </a:solidFill>
              </a:defRPr>
            </a:pPr>
            <a:r>
              <a:rPr lang="zh-CN" altLang="en-US" sz="2400" kern="0" dirty="0">
                <a:solidFill>
                  <a:srgbClr val="007E27"/>
                </a:solidFill>
                <a:latin typeface="+mn-lt"/>
                <a:ea typeface="+mn-ea"/>
                <a:cs typeface="+mn-ea"/>
                <a:sym typeface="+mn-lt"/>
              </a:rPr>
              <a:t>你能分析这些能量之间的转化吗？</a:t>
            </a:r>
            <a:endParaRPr sz="2400" kern="0" dirty="0">
              <a:solidFill>
                <a:srgbClr val="007E27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36845" y="2877359"/>
            <a:ext cx="2947397" cy="2283209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3696396" y="2379122"/>
            <a:ext cx="1411008" cy="3427561"/>
            <a:chOff x="2751825" y="1777991"/>
            <a:chExt cx="1058256" cy="2570671"/>
          </a:xfrm>
        </p:grpSpPr>
        <p:sp>
          <p:nvSpPr>
            <p:cNvPr id="13" name="TextBox 12"/>
            <p:cNvSpPr txBox="1"/>
            <p:nvPr/>
          </p:nvSpPr>
          <p:spPr>
            <a:xfrm>
              <a:off x="3440751" y="1777991"/>
              <a:ext cx="369330" cy="2570671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eaVert" wrap="square" lIns="60959" tIns="60959" rIns="60959" bIns="60959" numCol="1" spcCol="38100" rtlCol="0" anchor="t">
              <a:spAutoFit/>
            </a:bodyPr>
            <a:lstStyle/>
            <a:p>
              <a:pPr algn="ctr" defTabSz="1219170" latinLnBrk="1" hangingPunct="0"/>
              <a:r>
                <a:rPr lang="zh-CN" altLang="en-US" sz="2400" kern="0" dirty="0">
                  <a:solidFill>
                    <a:srgbClr val="000000"/>
                  </a:solidFill>
                  <a:cs typeface="+mn-ea"/>
                  <a:sym typeface="+mn-lt"/>
                </a:rPr>
                <a:t>机械能转化为电能</a:t>
              </a:r>
            </a:p>
          </p:txBody>
        </p:sp>
        <p:sp>
          <p:nvSpPr>
            <p:cNvPr id="15" name="右大括号 14"/>
            <p:cNvSpPr/>
            <p:nvPr/>
          </p:nvSpPr>
          <p:spPr>
            <a:xfrm>
              <a:off x="2751825" y="1975449"/>
              <a:ext cx="517586" cy="2064850"/>
            </a:xfrm>
            <a:prstGeom prst="rightBrac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121919" tIns="60959" rIns="121919" bIns="60959" numCol="1" spcCol="38100" rtlCol="0" anchor="t">
              <a:noAutofit/>
            </a:bodyPr>
            <a:lstStyle/>
            <a:p>
              <a:pPr algn="ctr" defTabSz="1219170" latinLnBrk="1" hangingPunct="0"/>
              <a:endParaRPr lang="zh-CN" altLang="en-US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275421" y="2359088"/>
            <a:ext cx="1400635" cy="3408824"/>
            <a:chOff x="4727036" y="1762966"/>
            <a:chExt cx="1050476" cy="2556618"/>
          </a:xfrm>
        </p:grpSpPr>
        <p:sp>
          <p:nvSpPr>
            <p:cNvPr id="14" name="TextBox 13"/>
            <p:cNvSpPr txBox="1"/>
            <p:nvPr/>
          </p:nvSpPr>
          <p:spPr>
            <a:xfrm>
              <a:off x="4727036" y="1762966"/>
              <a:ext cx="369330" cy="2556618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eaVert" wrap="square" lIns="60959" tIns="60959" rIns="60959" bIns="60959" numCol="1" spcCol="38100" rtlCol="0" anchor="t">
              <a:spAutoFit/>
            </a:bodyPr>
            <a:lstStyle>
              <a:lvl1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ctr" defTabSz="1219170"/>
              <a:r>
                <a:rPr lang="zh-CN" altLang="en-US" kern="0" dirty="0">
                  <a:latin typeface="+mn-lt"/>
                  <a:ea typeface="+mn-ea"/>
                  <a:cs typeface="+mn-ea"/>
                  <a:sym typeface="+mn-lt"/>
                </a:rPr>
                <a:t>电能转化为机械能</a:t>
              </a:r>
            </a:p>
          </p:txBody>
        </p:sp>
        <p:sp>
          <p:nvSpPr>
            <p:cNvPr id="17" name="左大括号 16"/>
            <p:cNvSpPr/>
            <p:nvPr/>
          </p:nvSpPr>
          <p:spPr>
            <a:xfrm>
              <a:off x="5313872" y="1868733"/>
              <a:ext cx="463640" cy="2349584"/>
            </a:xfrm>
            <a:prstGeom prst="leftBrac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121919" tIns="60959" rIns="121919" bIns="60959" numCol="1" spcCol="38100" rtlCol="0" anchor="t">
              <a:noAutofit/>
            </a:bodyPr>
            <a:lstStyle/>
            <a:p>
              <a:pPr algn="ctr" defTabSz="1219170" latinLnBrk="1" hangingPunct="0"/>
              <a:endParaRPr lang="zh-CN" altLang="en-US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id="{A5E01CDA-6588-4A91-96A2-7DC95AE14844}"/>
              </a:ext>
            </a:extLst>
          </p:cNvPr>
          <p:cNvSpPr txBox="1"/>
          <p:nvPr/>
        </p:nvSpPr>
        <p:spPr>
          <a:xfrm>
            <a:off x="905329" y="448129"/>
            <a:ext cx="2028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cs typeface="+mn-ea"/>
                <a:sym typeface="+mn-lt"/>
              </a:rPr>
              <a:t>观察与思考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D77E21E-9CDF-46EB-8376-4D5DAC11A1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29" y="3097903"/>
            <a:ext cx="2947397" cy="18421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42000730"/>
      </p:ext>
    </p:extLst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823" y="1981818"/>
            <a:ext cx="5207977" cy="396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905329" y="1251307"/>
            <a:ext cx="88366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1219170"/>
            <a:r>
              <a:rPr lang="zh-CN" altLang="en-US" sz="2400" b="1" kern="0" dirty="0">
                <a:cs typeface="+mn-ea"/>
                <a:sym typeface="+mn-lt"/>
              </a:rPr>
              <a:t>尝试一下，按图中给出的实例，你能做些补充吗？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4032DC1-1917-423E-9ECF-467D7EFED300}"/>
              </a:ext>
            </a:extLst>
          </p:cNvPr>
          <p:cNvSpPr txBox="1"/>
          <p:nvPr/>
        </p:nvSpPr>
        <p:spPr>
          <a:xfrm>
            <a:off x="905329" y="448129"/>
            <a:ext cx="2028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cs typeface="+mn-ea"/>
                <a:sym typeface="+mn-lt"/>
              </a:rPr>
              <a:t>观察与思考</a:t>
            </a:r>
          </a:p>
        </p:txBody>
      </p:sp>
    </p:spTree>
    <p:extLst>
      <p:ext uri="{BB962C8B-B14F-4D97-AF65-F5344CB8AC3E}">
        <p14:creationId xmlns:p14="http://schemas.microsoft.com/office/powerpoint/2010/main" val="99874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0114C6BF-B2D5-4866-BCC7-E6CAB821209C}"/>
              </a:ext>
            </a:extLst>
          </p:cNvPr>
          <p:cNvGrpSpPr/>
          <p:nvPr/>
        </p:nvGrpSpPr>
        <p:grpSpPr>
          <a:xfrm>
            <a:off x="2493386" y="1002898"/>
            <a:ext cx="7205228" cy="5264758"/>
            <a:chOff x="1529751" y="204831"/>
            <a:chExt cx="8790719" cy="6423253"/>
          </a:xfrm>
        </p:grpSpPr>
        <p:grpSp>
          <p:nvGrpSpPr>
            <p:cNvPr id="16386" name="Group 2"/>
            <p:cNvGrpSpPr>
              <a:grpSpLocks/>
            </p:cNvGrpSpPr>
            <p:nvPr/>
          </p:nvGrpSpPr>
          <p:grpSpPr bwMode="auto">
            <a:xfrm>
              <a:off x="1529751" y="204831"/>
              <a:ext cx="8790719" cy="6231389"/>
              <a:chOff x="657" y="158"/>
              <a:chExt cx="4332" cy="3992"/>
            </a:xfrm>
          </p:grpSpPr>
          <p:grpSp>
            <p:nvGrpSpPr>
              <p:cNvPr id="16409" name="Group 3"/>
              <p:cNvGrpSpPr>
                <a:grpSpLocks/>
              </p:cNvGrpSpPr>
              <p:nvPr/>
            </p:nvGrpSpPr>
            <p:grpSpPr bwMode="auto">
              <a:xfrm>
                <a:off x="657" y="158"/>
                <a:ext cx="4332" cy="3992"/>
                <a:chOff x="657" y="158"/>
                <a:chExt cx="4332" cy="3992"/>
              </a:xfrm>
            </p:grpSpPr>
            <p:pic>
              <p:nvPicPr>
                <p:cNvPr id="16411" name="Picture 4" descr="Pict0001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clrChange>
                    <a:clrFrom>
                      <a:srgbClr val="FDFEF6"/>
                    </a:clrFrom>
                    <a:clrTo>
                      <a:srgbClr val="FDFEF6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57" y="158"/>
                  <a:ext cx="4332" cy="39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412" name="Rectangle 5"/>
                <p:cNvSpPr>
                  <a:spLocks noChangeArrowheads="1"/>
                </p:cNvSpPr>
                <p:nvPr/>
              </p:nvSpPr>
              <p:spPr bwMode="auto">
                <a:xfrm rot="1800000">
                  <a:off x="2206" y="1094"/>
                  <a:ext cx="226" cy="54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1219170"/>
                  <a:endParaRPr lang="zh-CN" altLang="en-US" sz="14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6410" name="Rectangle 6"/>
              <p:cNvSpPr>
                <a:spLocks noChangeArrowheads="1"/>
              </p:cNvSpPr>
              <p:nvPr/>
            </p:nvSpPr>
            <p:spPr bwMode="auto">
              <a:xfrm rot="-1800000">
                <a:off x="2971" y="2386"/>
                <a:ext cx="408" cy="1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1219170"/>
                <a:endParaRPr lang="zh-CN" altLang="en-US" sz="14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 rot="19500000">
              <a:off x="3561379" y="1474201"/>
              <a:ext cx="1276351" cy="4130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defTabSz="1219170">
                <a:spcBef>
                  <a:spcPct val="50000"/>
                </a:spcBef>
              </a:pPr>
              <a:r>
                <a:rPr lang="zh-CN" altLang="en-US" sz="1600" b="1" kern="0" dirty="0">
                  <a:solidFill>
                    <a:srgbClr val="3366FF"/>
                  </a:solidFill>
                  <a:latin typeface="+mn-lt"/>
                  <a:ea typeface="+mn-ea"/>
                  <a:cs typeface="+mn-ea"/>
                  <a:sym typeface="+mn-lt"/>
                </a:rPr>
                <a:t>蒸汽机</a:t>
              </a: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 rot="19500000">
              <a:off x="2702018" y="667123"/>
              <a:ext cx="1799166" cy="4130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defTabSz="1219170">
                <a:spcBef>
                  <a:spcPct val="50000"/>
                </a:spcBef>
              </a:pPr>
              <a:r>
                <a:rPr lang="zh-CN" altLang="en-US" sz="1600" b="1" kern="0" dirty="0">
                  <a:solidFill>
                    <a:srgbClr val="FF3300"/>
                  </a:solidFill>
                  <a:latin typeface="+mn-lt"/>
                  <a:ea typeface="+mn-ea"/>
                  <a:cs typeface="+mn-ea"/>
                  <a:sym typeface="+mn-lt"/>
                </a:rPr>
                <a:t>摩擦生热</a:t>
              </a: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 rot="19404532">
              <a:off x="5090585" y="4598606"/>
              <a:ext cx="1987549" cy="4130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defTabSz="1219170">
                <a:spcBef>
                  <a:spcPct val="50000"/>
                </a:spcBef>
              </a:pPr>
              <a:r>
                <a:rPr lang="zh-CN" altLang="en-US" sz="1600" b="1" kern="0" dirty="0">
                  <a:solidFill>
                    <a:srgbClr val="FF3300"/>
                  </a:solidFill>
                  <a:latin typeface="+mn-lt"/>
                  <a:ea typeface="+mn-ea"/>
                  <a:cs typeface="+mn-ea"/>
                  <a:sym typeface="+mn-lt"/>
                </a:rPr>
                <a:t>太阳能电池</a:t>
              </a: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 rot="19785818">
              <a:off x="4512734" y="4443415"/>
              <a:ext cx="1509184" cy="4130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defTabSz="1219170">
                <a:spcBef>
                  <a:spcPct val="50000"/>
                </a:spcBef>
              </a:pPr>
              <a:r>
                <a:rPr lang="zh-CN" altLang="en-US" sz="1600" b="1" kern="0" dirty="0">
                  <a:solidFill>
                    <a:srgbClr val="3366FF"/>
                  </a:solidFill>
                  <a:latin typeface="+mn-lt"/>
                  <a:ea typeface="+mn-ea"/>
                  <a:cs typeface="+mn-ea"/>
                  <a:sym typeface="+mn-lt"/>
                </a:rPr>
                <a:t>电    灯</a:t>
              </a: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 rot="17400000">
              <a:off x="4547120" y="1849511"/>
              <a:ext cx="1273198" cy="4130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defTabSz="1219170">
                <a:spcBef>
                  <a:spcPct val="50000"/>
                </a:spcBef>
              </a:pPr>
              <a:r>
                <a:rPr lang="zh-CN" altLang="en-US" sz="1600" b="1" kern="0">
                  <a:solidFill>
                    <a:srgbClr val="FF3300"/>
                  </a:solidFill>
                  <a:latin typeface="+mn-lt"/>
                  <a:ea typeface="+mn-ea"/>
                  <a:cs typeface="+mn-ea"/>
                  <a:sym typeface="+mn-lt"/>
                </a:rPr>
                <a:t>电热器</a:t>
              </a: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 rot="15300000">
              <a:off x="2565307" y="4108413"/>
              <a:ext cx="1374547" cy="4130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defTabSz="1219170">
                <a:spcBef>
                  <a:spcPct val="50000"/>
                </a:spcBef>
              </a:pPr>
              <a:r>
                <a:rPr lang="zh-CN" altLang="en-US" sz="1600" b="1" kern="0" dirty="0">
                  <a:solidFill>
                    <a:srgbClr val="3366FF"/>
                  </a:solidFill>
                  <a:latin typeface="+mn-lt"/>
                  <a:ea typeface="+mn-ea"/>
                  <a:cs typeface="+mn-ea"/>
                  <a:sym typeface="+mn-lt"/>
                </a:rPr>
                <a:t>发电机</a:t>
              </a: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 rot="15300000">
              <a:off x="1545088" y="4509406"/>
              <a:ext cx="1444223" cy="4130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defTabSz="1219170">
                <a:spcBef>
                  <a:spcPct val="50000"/>
                </a:spcBef>
              </a:pPr>
              <a:r>
                <a:rPr lang="zh-CN" altLang="en-US" sz="1600" b="1" kern="0" dirty="0">
                  <a:solidFill>
                    <a:srgbClr val="FF3300"/>
                  </a:solidFill>
                  <a:latin typeface="+mn-lt"/>
                  <a:ea typeface="+mn-ea"/>
                  <a:cs typeface="+mn-ea"/>
                  <a:sym typeface="+mn-lt"/>
                </a:rPr>
                <a:t>电动机</a:t>
              </a:r>
            </a:p>
          </p:txBody>
        </p: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5376334" y="5530927"/>
              <a:ext cx="1276351" cy="4130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defTabSz="1219170">
                <a:spcBef>
                  <a:spcPct val="50000"/>
                </a:spcBef>
              </a:pPr>
              <a:r>
                <a:rPr lang="zh-CN" altLang="en-US" sz="1600" b="1" kern="0">
                  <a:solidFill>
                    <a:srgbClr val="3366FF"/>
                  </a:solidFill>
                  <a:latin typeface="+mn-lt"/>
                  <a:ea typeface="+mn-ea"/>
                  <a:cs typeface="+mn-ea"/>
                  <a:sym typeface="+mn-lt"/>
                </a:rPr>
                <a:t>充电机</a:t>
              </a:r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5230283" y="6215032"/>
              <a:ext cx="1634067" cy="4130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defTabSz="1219170">
                <a:spcBef>
                  <a:spcPct val="50000"/>
                </a:spcBef>
              </a:pPr>
              <a:r>
                <a:rPr lang="zh-CN" altLang="en-US" sz="1600" b="1" kern="0">
                  <a:solidFill>
                    <a:srgbClr val="FF3300"/>
                  </a:solidFill>
                  <a:latin typeface="+mn-lt"/>
                  <a:ea typeface="+mn-ea"/>
                  <a:cs typeface="+mn-ea"/>
                  <a:sym typeface="+mn-lt"/>
                </a:rPr>
                <a:t>电    池</a:t>
              </a:r>
            </a:p>
          </p:txBody>
        </p: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 rot="17400000">
              <a:off x="8606359" y="4470654"/>
              <a:ext cx="1860706" cy="4130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defTabSz="1219170">
                <a:spcBef>
                  <a:spcPct val="50000"/>
                </a:spcBef>
              </a:pPr>
              <a:r>
                <a:rPr lang="zh-CN" altLang="en-US" sz="1600" b="1" kern="0" dirty="0">
                  <a:solidFill>
                    <a:srgbClr val="FF3300"/>
                  </a:solidFill>
                  <a:latin typeface="+mn-lt"/>
                  <a:ea typeface="+mn-ea"/>
                  <a:cs typeface="+mn-ea"/>
                  <a:sym typeface="+mn-lt"/>
                </a:rPr>
                <a:t>光合作用</a:t>
              </a:r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 rot="17043188">
              <a:off x="7774678" y="4130660"/>
              <a:ext cx="1824284" cy="4130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defTabSz="1219170">
                <a:spcBef>
                  <a:spcPct val="50000"/>
                </a:spcBef>
              </a:pPr>
              <a:r>
                <a:rPr lang="zh-CN" altLang="en-US" sz="1600" b="1" kern="0" dirty="0">
                  <a:solidFill>
                    <a:srgbClr val="3366FF"/>
                  </a:solidFill>
                  <a:latin typeface="+mn-lt"/>
                  <a:ea typeface="+mn-ea"/>
                  <a:cs typeface="+mn-ea"/>
                  <a:sym typeface="+mn-lt"/>
                </a:rPr>
                <a:t>燃料燃烧</a:t>
              </a:r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 rot="2171757">
              <a:off x="6513567" y="1729158"/>
              <a:ext cx="2542117" cy="4130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defTabSz="1219170">
                <a:spcBef>
                  <a:spcPct val="50000"/>
                </a:spcBef>
              </a:pPr>
              <a:r>
                <a:rPr lang="zh-CN" altLang="en-US" sz="1600" b="1" kern="0" dirty="0">
                  <a:solidFill>
                    <a:srgbClr val="3366FF"/>
                  </a:solidFill>
                  <a:latin typeface="+mn-lt"/>
                  <a:ea typeface="+mn-ea"/>
                  <a:cs typeface="+mn-ea"/>
                  <a:sym typeface="+mn-lt"/>
                </a:rPr>
                <a:t>太阳能热水器</a:t>
              </a:r>
            </a:p>
          </p:txBody>
        </p:sp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 rot="2149616">
              <a:off x="6774130" y="996334"/>
              <a:ext cx="2671129" cy="4130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defTabSz="1219170">
                <a:spcBef>
                  <a:spcPct val="50000"/>
                </a:spcBef>
              </a:pPr>
              <a:r>
                <a:rPr lang="zh-CN" altLang="en-US" sz="1600" b="1" kern="0" dirty="0">
                  <a:solidFill>
                    <a:srgbClr val="FF3300"/>
                  </a:solidFill>
                  <a:latin typeface="+mn-lt"/>
                  <a:ea typeface="+mn-ea"/>
                  <a:cs typeface="+mn-ea"/>
                  <a:sym typeface="+mn-lt"/>
                </a:rPr>
                <a:t>高温物体发光</a:t>
              </a:r>
            </a:p>
          </p:txBody>
        </p:sp>
        <p:sp>
          <p:nvSpPr>
            <p:cNvPr id="20" name="Text Box 20"/>
            <p:cNvSpPr txBox="1">
              <a:spLocks noChangeArrowheads="1"/>
            </p:cNvSpPr>
            <p:nvPr/>
          </p:nvSpPr>
          <p:spPr bwMode="auto">
            <a:xfrm rot="4378347">
              <a:off x="6481309" y="3451135"/>
              <a:ext cx="2483052" cy="4130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defTabSz="1219170">
                <a:spcBef>
                  <a:spcPct val="50000"/>
                </a:spcBef>
              </a:pPr>
              <a:r>
                <a:rPr lang="zh-CN" altLang="en-US" sz="1600" b="1" kern="0" dirty="0">
                  <a:solidFill>
                    <a:srgbClr val="FF3300"/>
                  </a:solidFill>
                  <a:latin typeface="+mn-lt"/>
                  <a:ea typeface="+mn-ea"/>
                  <a:cs typeface="+mn-ea"/>
                  <a:sym typeface="+mn-lt"/>
                </a:rPr>
                <a:t>吸热化学反应</a:t>
              </a:r>
            </a:p>
          </p:txBody>
        </p:sp>
        <p:sp>
          <p:nvSpPr>
            <p:cNvPr id="21" name="Text Box 21"/>
            <p:cNvSpPr txBox="1">
              <a:spLocks noChangeArrowheads="1"/>
            </p:cNvSpPr>
            <p:nvPr/>
          </p:nvSpPr>
          <p:spPr bwMode="auto">
            <a:xfrm rot="4256127">
              <a:off x="5973332" y="3194348"/>
              <a:ext cx="1615917" cy="4130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defTabSz="1219170">
                <a:spcBef>
                  <a:spcPct val="50000"/>
                </a:spcBef>
              </a:pPr>
              <a:r>
                <a:rPr lang="zh-CN" altLang="en-US" sz="1600" b="1" kern="0" dirty="0">
                  <a:solidFill>
                    <a:srgbClr val="3366FF"/>
                  </a:solidFill>
                  <a:latin typeface="+mn-lt"/>
                  <a:ea typeface="+mn-ea"/>
                  <a:cs typeface="+mn-ea"/>
                  <a:sym typeface="+mn-lt"/>
                </a:rPr>
                <a:t>燃料燃烧</a:t>
              </a:r>
            </a:p>
          </p:txBody>
        </p:sp>
        <p:sp>
          <p:nvSpPr>
            <p:cNvPr id="22" name="Text Box 22"/>
            <p:cNvSpPr txBox="1">
              <a:spLocks noChangeArrowheads="1"/>
            </p:cNvSpPr>
            <p:nvPr/>
          </p:nvSpPr>
          <p:spPr bwMode="auto">
            <a:xfrm rot="2312155">
              <a:off x="3742269" y="3748224"/>
              <a:ext cx="1773768" cy="4130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defTabSz="1219170">
                <a:spcBef>
                  <a:spcPct val="50000"/>
                </a:spcBef>
              </a:pPr>
              <a:r>
                <a:rPr lang="zh-CN" altLang="en-US" sz="1600" b="1" kern="0">
                  <a:solidFill>
                    <a:srgbClr val="FF3300"/>
                  </a:solidFill>
                  <a:latin typeface="+mn-lt"/>
                  <a:ea typeface="+mn-ea"/>
                  <a:cs typeface="+mn-ea"/>
                  <a:sym typeface="+mn-lt"/>
                </a:rPr>
                <a:t>火药爆炸 </a:t>
              </a:r>
            </a:p>
          </p:txBody>
        </p:sp>
        <p:sp>
          <p:nvSpPr>
            <p:cNvPr id="23" name="Text Box 23"/>
            <p:cNvSpPr txBox="1">
              <a:spLocks noChangeArrowheads="1"/>
            </p:cNvSpPr>
            <p:nvPr/>
          </p:nvSpPr>
          <p:spPr bwMode="auto">
            <a:xfrm rot="2193148">
              <a:off x="3676144" y="3637569"/>
              <a:ext cx="3625848" cy="4130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defTabSz="1219170">
                <a:spcBef>
                  <a:spcPct val="50000"/>
                </a:spcBef>
              </a:pPr>
              <a:r>
                <a:rPr lang="zh-CN" altLang="en-US" sz="1600" b="1" kern="0" dirty="0">
                  <a:solidFill>
                    <a:srgbClr val="3366FF"/>
                  </a:solidFill>
                  <a:latin typeface="+mn-lt"/>
                  <a:ea typeface="+mn-ea"/>
                  <a:cs typeface="+mn-ea"/>
                  <a:sym typeface="+mn-lt"/>
                </a:rPr>
                <a:t>加压使化学平衡移动</a:t>
              </a:r>
            </a:p>
          </p:txBody>
        </p:sp>
        <p:sp>
          <p:nvSpPr>
            <p:cNvPr id="24" name="Text Box 24"/>
            <p:cNvSpPr txBox="1">
              <a:spLocks noChangeArrowheads="1"/>
            </p:cNvSpPr>
            <p:nvPr/>
          </p:nvSpPr>
          <p:spPr bwMode="auto">
            <a:xfrm rot="17313619">
              <a:off x="4786827" y="2309542"/>
              <a:ext cx="1911380" cy="4130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defTabSz="1219170">
                <a:spcBef>
                  <a:spcPct val="50000"/>
                </a:spcBef>
              </a:pPr>
              <a:r>
                <a:rPr lang="zh-CN" altLang="en-US" sz="1600" b="1" kern="0" dirty="0">
                  <a:solidFill>
                    <a:srgbClr val="3366FF"/>
                  </a:solidFill>
                  <a:latin typeface="+mn-lt"/>
                  <a:ea typeface="+mn-ea"/>
                  <a:cs typeface="+mn-ea"/>
                  <a:sym typeface="+mn-lt"/>
                </a:rPr>
                <a:t>地热发电</a:t>
              </a:r>
            </a:p>
          </p:txBody>
        </p:sp>
        <p:sp>
          <p:nvSpPr>
            <p:cNvPr id="25" name="Text Box 25"/>
            <p:cNvSpPr txBox="1">
              <a:spLocks noChangeArrowheads="1"/>
            </p:cNvSpPr>
            <p:nvPr/>
          </p:nvSpPr>
          <p:spPr bwMode="auto">
            <a:xfrm>
              <a:off x="6103409" y="1930639"/>
              <a:ext cx="2694515" cy="638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defTabSz="1219170">
                <a:spcBef>
                  <a:spcPct val="50000"/>
                </a:spcBef>
              </a:pPr>
              <a:r>
                <a:rPr lang="zh-CN" altLang="en-US" sz="1400" b="1" kern="0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纳米层次上实现将光能转化为机械能</a:t>
              </a:r>
              <a:r>
                <a:rPr lang="zh-CN" altLang="en-US" sz="1400" kern="0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 </a:t>
              </a:r>
            </a:p>
          </p:txBody>
        </p:sp>
      </p:grpSp>
      <p:sp>
        <p:nvSpPr>
          <p:cNvPr id="26" name="文本框 25">
            <a:extLst>
              <a:ext uri="{FF2B5EF4-FFF2-40B4-BE49-F238E27FC236}">
                <a16:creationId xmlns:a16="http://schemas.microsoft.com/office/drawing/2014/main" id="{D407CD93-5C4B-4A38-B0CD-DF7A1406E9AB}"/>
              </a:ext>
            </a:extLst>
          </p:cNvPr>
          <p:cNvSpPr txBox="1"/>
          <p:nvPr/>
        </p:nvSpPr>
        <p:spPr>
          <a:xfrm>
            <a:off x="905329" y="448129"/>
            <a:ext cx="2028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cs typeface="+mn-ea"/>
                <a:sym typeface="+mn-lt"/>
              </a:rPr>
              <a:t>观察与思考</a:t>
            </a:r>
          </a:p>
        </p:txBody>
      </p:sp>
    </p:spTree>
    <p:extLst>
      <p:ext uri="{BB962C8B-B14F-4D97-AF65-F5344CB8AC3E}">
        <p14:creationId xmlns:p14="http://schemas.microsoft.com/office/powerpoint/2010/main" val="237052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1747" descr="14-3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132" y="2280822"/>
            <a:ext cx="3559648" cy="22724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矩形 31749"/>
          <p:cNvSpPr>
            <a:spLocks noChangeArrowheads="1"/>
          </p:cNvSpPr>
          <p:nvPr/>
        </p:nvSpPr>
        <p:spPr bwMode="auto">
          <a:xfrm>
            <a:off x="660401" y="1130300"/>
            <a:ext cx="10858500" cy="1046438"/>
          </a:xfrm>
          <a:prstGeom prst="rect">
            <a:avLst/>
          </a:prstGeom>
          <a:noFill/>
          <a:ln w="12700" cap="flat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1219170" latinLnBrk="1" hangingPunct="0">
              <a:lnSpc>
                <a:spcPct val="150000"/>
              </a:lnSpc>
            </a:pPr>
            <a:r>
              <a:rPr lang="zh-CN" altLang="en-US" sz="2000" kern="0" dirty="0">
                <a:solidFill>
                  <a:srgbClr val="000000"/>
                </a:solidFill>
                <a:cs typeface="+mn-ea"/>
                <a:sym typeface="+mn-lt"/>
              </a:rPr>
              <a:t>停止用力，秋千会越来越低；掉在地上的弹性小球越跳越低。想一想，为什么高度会逐渐降低？是否丢失了能量？减少的机械能到哪去了？</a:t>
            </a:r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660401" y="4902996"/>
            <a:ext cx="10201857" cy="1231104"/>
          </a:xfrm>
          <a:prstGeom prst="rect">
            <a:avLst/>
          </a:prstGeom>
          <a:noFill/>
          <a:ln w="12700" cap="flat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>
            <a:lvl1pPr algn="l" rtl="0" latinLnBrk="1" hangingPunct="0">
              <a:lnSpc>
                <a:spcPct val="150000"/>
              </a:lnSpc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defTabSz="1219170"/>
            <a:r>
              <a:rPr lang="zh-CN" altLang="en-US" kern="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秋千和空气的阻力，小球跟空气和地面与绳索摩擦力做功，一部分的机械能转化为内能</a:t>
            </a:r>
            <a:r>
              <a:rPr lang="en-US" altLang="zh-CN" kern="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kern="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机械能总量减少。</a:t>
            </a:r>
          </a:p>
        </p:txBody>
      </p:sp>
      <p:pic>
        <p:nvPicPr>
          <p:cNvPr id="8" name="图片 747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95125" y="2293683"/>
            <a:ext cx="2929116" cy="22706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70187557-EAAD-41EC-903F-6BD84EBF1A3F}"/>
              </a:ext>
            </a:extLst>
          </p:cNvPr>
          <p:cNvSpPr txBox="1"/>
          <p:nvPr/>
        </p:nvSpPr>
        <p:spPr>
          <a:xfrm>
            <a:off x="905329" y="448129"/>
            <a:ext cx="1659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cs typeface="+mn-ea"/>
                <a:sym typeface="+mn-lt"/>
              </a:rPr>
              <a:t>想想议议</a:t>
            </a:r>
          </a:p>
        </p:txBody>
      </p:sp>
    </p:spTree>
    <p:extLst>
      <p:ext uri="{BB962C8B-B14F-4D97-AF65-F5344CB8AC3E}">
        <p14:creationId xmlns:p14="http://schemas.microsoft.com/office/powerpoint/2010/main" val="207922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660400" y="2258336"/>
            <a:ext cx="10752667" cy="2202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170">
              <a:lnSpc>
                <a:spcPct val="20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大量事实表明，能量既不会凭空消灭，也不会凭空产生，它只会从一种形式转化为其他形式，或者从一个物体转移到其他物体，而在转化和转移的过程中，能量的总量</a:t>
            </a:r>
            <a:r>
              <a:rPr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保持不变</a:t>
            </a:r>
            <a:r>
              <a:rPr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。</a:t>
            </a:r>
          </a:p>
        </p:txBody>
      </p:sp>
      <p:sp>
        <p:nvSpPr>
          <p:cNvPr id="3" name="文本框 73733"/>
          <p:cNvSpPr txBox="1">
            <a:spLocks noChangeArrowheads="1"/>
          </p:cNvSpPr>
          <p:nvPr/>
        </p:nvSpPr>
        <p:spPr bwMode="auto">
          <a:xfrm>
            <a:off x="660400" y="1460238"/>
            <a:ext cx="2339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defTabSz="1219170" eaLnBrk="1" hangingPunct="1"/>
            <a:r>
              <a:rPr lang="zh-CN" altLang="en-US" sz="2800" kern="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能量守恒定律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660399" y="5010427"/>
            <a:ext cx="10752667" cy="523220"/>
          </a:xfrm>
          <a:prstGeom prst="rect">
            <a:avLst/>
          </a:prstGeom>
          <a:solidFill>
            <a:srgbClr val="1D9A78"/>
          </a:solidFill>
          <a:ln>
            <a:noFill/>
          </a:ln>
        </p:spPr>
        <p:txBody>
          <a:bodyPr>
            <a:spAutoFit/>
          </a:bodyPr>
          <a:lstStyle/>
          <a:p>
            <a:pPr defTabSz="1219170"/>
            <a:r>
              <a:rPr lang="zh-CN" altLang="en-US" sz="2800" kern="0" dirty="0">
                <a:solidFill>
                  <a:schemeClr val="bg1"/>
                </a:solidFill>
                <a:cs typeface="+mn-ea"/>
                <a:sym typeface="+mn-lt"/>
              </a:rPr>
              <a:t>能量守恒定律是自然界最普遍、最重要的基本定律之一。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5775C4B-8AAA-47D0-AFF5-EBDE65E7A6D6}"/>
              </a:ext>
            </a:extLst>
          </p:cNvPr>
          <p:cNvSpPr txBox="1"/>
          <p:nvPr/>
        </p:nvSpPr>
        <p:spPr>
          <a:xfrm>
            <a:off x="905329" y="448129"/>
            <a:ext cx="23968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cs typeface="+mn-ea"/>
                <a:sym typeface="+mn-lt"/>
              </a:rPr>
              <a:t>能量守恒定律</a:t>
            </a:r>
          </a:p>
        </p:txBody>
      </p:sp>
    </p:spTree>
    <p:extLst>
      <p:ext uri="{BB962C8B-B14F-4D97-AF65-F5344CB8AC3E}">
        <p14:creationId xmlns:p14="http://schemas.microsoft.com/office/powerpoint/2010/main" val="363497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qbr1sdx3">
      <a:majorFont>
        <a:latin typeface="Arial" panose="020F0302020204030204"/>
        <a:ea typeface="思源黑体 CN Regular"/>
        <a:cs typeface=""/>
      </a:majorFont>
      <a:minorFont>
        <a:latin typeface="Arial" panose="020F0502020204030204"/>
        <a:ea typeface="思源黑体 CN Regular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</TotalTime>
  <Words>904</Words>
  <Application>Microsoft Office PowerPoint</Application>
  <PresentationFormat>宽屏</PresentationFormat>
  <Paragraphs>101</Paragraphs>
  <Slides>16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0" baseType="lpstr">
      <vt:lpstr>FandolFang R</vt:lpstr>
      <vt:lpstr>思源黑体 CN Light</vt:lpstr>
      <vt:lpstr>Arial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办公资源网</dc:creator>
  <dc:description>办公资源网：https://www.bangongziyuan.com/</dc:description>
  <cp:lastModifiedBy>天 下</cp:lastModifiedBy>
  <cp:revision>1</cp:revision>
  <dcterms:created xsi:type="dcterms:W3CDTF">2020-05-16T14:52:25Z</dcterms:created>
  <dcterms:modified xsi:type="dcterms:W3CDTF">2021-01-09T09:50:47Z</dcterms:modified>
</cp:coreProperties>
</file>