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1"/>
  </p:notesMasterIdLst>
  <p:sldIdLst>
    <p:sldId id="271" r:id="rId2"/>
    <p:sldId id="273" r:id="rId3"/>
    <p:sldId id="270" r:id="rId4"/>
    <p:sldId id="288" r:id="rId5"/>
    <p:sldId id="291" r:id="rId6"/>
    <p:sldId id="292" r:id="rId7"/>
    <p:sldId id="295" r:id="rId8"/>
    <p:sldId id="309" r:id="rId9"/>
    <p:sldId id="298" r:id="rId10"/>
    <p:sldId id="299" r:id="rId11"/>
    <p:sldId id="301" r:id="rId12"/>
    <p:sldId id="302" r:id="rId13"/>
    <p:sldId id="300" r:id="rId14"/>
    <p:sldId id="297" r:id="rId15"/>
    <p:sldId id="289" r:id="rId16"/>
    <p:sldId id="303" r:id="rId17"/>
    <p:sldId id="287" r:id="rId18"/>
    <p:sldId id="304" r:id="rId19"/>
    <p:sldId id="272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731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0" y="102"/>
      </p:cViewPr>
      <p:guideLst>
        <p:guide orient="horz" pos="2288"/>
        <p:guide pos="3840"/>
        <p:guide pos="416"/>
        <p:guide pos="7256"/>
        <p:guide orient="horz" pos="640"/>
        <p:guide orient="horz" pos="731"/>
        <p:guide orient="horz" pos="392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34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1688" y="556590"/>
            <a:ext cx="5340626" cy="5340626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419100" y="285750"/>
            <a:ext cx="1066800" cy="10668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24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BC7F479-7AE9-4153-869A-7491C52EBDDF}"/>
              </a:ext>
            </a:extLst>
          </p:cNvPr>
          <p:cNvSpPr/>
          <p:nvPr/>
        </p:nvSpPr>
        <p:spPr>
          <a:xfrm>
            <a:off x="6494736" y="463355"/>
            <a:ext cx="6053899" cy="5943600"/>
          </a:xfrm>
          <a:prstGeom prst="donut">
            <a:avLst>
              <a:gd name="adj" fmla="val 219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1A99C3-FC56-44B8-9F11-7DFD2EAA023E}"/>
              </a:ext>
            </a:extLst>
          </p:cNvPr>
          <p:cNvSpPr/>
          <p:nvPr/>
        </p:nvSpPr>
        <p:spPr>
          <a:xfrm>
            <a:off x="9081903" y="2979240"/>
            <a:ext cx="885101" cy="89571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F87621D5-F0DE-4F15-A022-8E9B3B6B6E1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851374" y="758687"/>
            <a:ext cx="5340626" cy="5340626"/>
          </a:xfr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0BF29B3B-772B-4FCA-98C5-032E8394280B}"/>
              </a:ext>
            </a:extLst>
          </p:cNvPr>
          <p:cNvGrpSpPr/>
          <p:nvPr/>
        </p:nvGrpSpPr>
        <p:grpSpPr>
          <a:xfrm>
            <a:off x="641386" y="2433214"/>
            <a:ext cx="5398008" cy="2289914"/>
            <a:chOff x="-4766137" y="1409875"/>
            <a:chExt cx="5398008" cy="2289914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9256C1D-B112-44C2-95E7-526473D9AFAF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8E63800-2722-4812-BB8E-EA07546A494B}"/>
                </a:ext>
              </a:extLst>
            </p:cNvPr>
            <p:cNvGrpSpPr/>
            <p:nvPr/>
          </p:nvGrpSpPr>
          <p:grpSpPr>
            <a:xfrm>
              <a:off x="-4714868" y="1409875"/>
              <a:ext cx="5346739" cy="1718764"/>
              <a:chOff x="-4714868" y="1409875"/>
              <a:chExt cx="5346739" cy="1718764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F2C0A82-9E2D-44E5-9A09-2B12A57419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F475BD02-CAC2-40E4-A5DA-8A7AB35B2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本占位符 19">
                <a:extLst>
                  <a:ext uri="{FF2B5EF4-FFF2-40B4-BE49-F238E27FC236}">
                    <a16:creationId xmlns:a16="http://schemas.microsoft.com/office/drawing/2014/main" id="{3BAD67FB-C7CF-4EF9-BC47-EE55748FA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5340627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sz="4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4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节  两 种 电 荷</a:t>
                </a:r>
              </a:p>
              <a:p>
                <a:pPr marL="0" lvl="0" indent="0" algn="dist">
                  <a:buNone/>
                  <a:defRPr/>
                </a:pPr>
                <a:endParaRPr lang="zh-CN" altLang="en-US" sz="4800" b="1" dirty="0">
                  <a:solidFill>
                    <a:srgbClr val="7030A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文本占位符 20">
                <a:extLst>
                  <a:ext uri="{FF2B5EF4-FFF2-40B4-BE49-F238E27FC236}">
                    <a16:creationId xmlns:a16="http://schemas.microsoft.com/office/drawing/2014/main" id="{6D2C6622-337D-48A7-BF15-C6CD179D80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409875"/>
                <a:ext cx="3717724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第十五章   电流和电路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641386" y="371214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F59EDBEF-55AD-439C-963D-3D0B653B7A84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7615" y="1606404"/>
            <a:ext cx="9572977" cy="503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油罐车常常有一条铁链做的尾巴拖在地上，为什么？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" t="14667" r="4133" b="8889"/>
          <a:stretch/>
        </p:blipFill>
        <p:spPr>
          <a:xfrm>
            <a:off x="3389715" y="2841876"/>
            <a:ext cx="5639948" cy="2840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D98D4E7-F24F-45BB-9EAF-D9B386C17541}"/>
              </a:ext>
            </a:extLst>
          </p:cNvPr>
          <p:cNvSpPr txBox="1"/>
          <p:nvPr/>
        </p:nvSpPr>
        <p:spPr>
          <a:xfrm>
            <a:off x="943429" y="75292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269032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1813" y="1575270"/>
            <a:ext cx="1586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en-US" altLang="zh-CN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zh-CN" altLang="en-US" sz="28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85410" y="1575270"/>
            <a:ext cx="49949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rgbClr val="000000"/>
                </a:solidFill>
                <a:cs typeface="+mn-ea"/>
                <a:sym typeface="+mn-lt"/>
              </a:rPr>
              <a:t>用橡胶棒连接验电器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89998" y="2803857"/>
            <a:ext cx="6530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验电器</a:t>
            </a:r>
            <a:r>
              <a:rPr lang="en-US" altLang="zh-CN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、</a:t>
            </a:r>
            <a:r>
              <a:rPr lang="en-US" altLang="zh-CN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B</a:t>
            </a:r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金属箔的张角没有变化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89998" y="4053499"/>
            <a:ext cx="6953955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验电器</a:t>
            </a:r>
            <a:r>
              <a:rPr lang="en-US" altLang="zh-CN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A</a:t>
            </a:r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的电荷量没有变化，验电器</a:t>
            </a:r>
            <a:r>
              <a:rPr lang="en-US" altLang="zh-CN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B</a:t>
            </a:r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仍不带电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040673" y="1996928"/>
            <a:ext cx="4314537" cy="4156186"/>
            <a:chOff x="5296615" y="640093"/>
            <a:chExt cx="3370330" cy="3253265"/>
          </a:xfrm>
        </p:grpSpPr>
        <p:pic>
          <p:nvPicPr>
            <p:cNvPr id="2" name="图片 27668" descr="slide0026_image06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6615" y="640093"/>
              <a:ext cx="3370330" cy="273133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79707" y="3371430"/>
              <a:ext cx="611186" cy="5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733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684756" y="3371430"/>
              <a:ext cx="611186" cy="5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733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4144" y="2179036"/>
            <a:ext cx="242711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实验现象</a:t>
            </a:r>
            <a:endParaRPr lang="en-US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26724" y="3428678"/>
            <a:ext cx="241582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实验分析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92855" y="4803162"/>
            <a:ext cx="315242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实验结论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956129" y="5427982"/>
            <a:ext cx="9485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电荷没有发生移动， 说明橡胶棒不容易导电。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4D26691-A6DB-490F-A63A-F603A2B250F6}"/>
              </a:ext>
            </a:extLst>
          </p:cNvPr>
          <p:cNvSpPr txBox="1"/>
          <p:nvPr/>
        </p:nvSpPr>
        <p:spPr>
          <a:xfrm>
            <a:off x="943429" y="75292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1956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716844" y="2731094"/>
            <a:ext cx="6404328" cy="87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验电器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A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的金属箔张开的角度减小，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的金属箔由闭合变为张开。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53385" y="1675119"/>
            <a:ext cx="55689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rgbClr val="000000"/>
                </a:solidFill>
                <a:cs typeface="+mn-ea"/>
                <a:sym typeface="+mn-lt"/>
              </a:rPr>
              <a:t>用金属棒连接两验电器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22300" y="4100547"/>
            <a:ext cx="6376459" cy="46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验电器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也带了电。有一部分电荷通过金属棒从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A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移动到了</a:t>
            </a:r>
            <a:r>
              <a:rPr lang="en-US" altLang="zh-CN" kern="0" dirty="0">
                <a:solidFill>
                  <a:srgbClr val="7030A0"/>
                </a:solidFill>
                <a:cs typeface="+mn-ea"/>
                <a:sym typeface="+mn-lt"/>
              </a:rPr>
              <a:t>B</a:t>
            </a:r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60400" y="5287219"/>
            <a:ext cx="10896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kern="0" dirty="0">
                <a:solidFill>
                  <a:srgbClr val="7030A0"/>
                </a:solidFill>
                <a:cs typeface="+mn-ea"/>
                <a:sym typeface="+mn-lt"/>
              </a:rPr>
              <a:t>电荷在金属中可以定向移动， 说明金属是可以导电的。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97794" y="2305606"/>
            <a:ext cx="26987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实验现象</a:t>
            </a:r>
            <a:endParaRPr lang="en-US" sz="20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97793" y="3722672"/>
            <a:ext cx="26987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实验分析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97793" y="4727755"/>
            <a:ext cx="2698751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实验结论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288388" y="1786321"/>
            <a:ext cx="4198055" cy="3872701"/>
            <a:chOff x="4879975" y="675215"/>
            <a:chExt cx="3724275" cy="3622622"/>
          </a:xfrm>
        </p:grpSpPr>
        <p:pic>
          <p:nvPicPr>
            <p:cNvPr id="2" name="图片 26644" descr="slide0027_image07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9975" y="675215"/>
              <a:ext cx="3724275" cy="298450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594784" y="3750824"/>
              <a:ext cx="611187" cy="54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3200" kern="0" dirty="0">
                  <a:solidFill>
                    <a:srgbClr val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7380459" y="3702140"/>
              <a:ext cx="611188" cy="54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3200" kern="0" dirty="0">
                  <a:solidFill>
                    <a:srgbClr val="000000"/>
                  </a:solidFill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05557" y="1635838"/>
            <a:ext cx="1586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实验</a:t>
            </a:r>
            <a:r>
              <a:rPr lang="en-US" altLang="zh-CN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sz="28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54CC1B2-5BF5-4E04-B3B8-27E40DF0CE1C}"/>
              </a:ext>
            </a:extLst>
          </p:cNvPr>
          <p:cNvSpPr txBox="1"/>
          <p:nvPr/>
        </p:nvSpPr>
        <p:spPr>
          <a:xfrm>
            <a:off x="943429" y="75292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导体和绝缘体</a:t>
            </a:r>
          </a:p>
        </p:txBody>
      </p:sp>
    </p:spTree>
    <p:extLst>
      <p:ext uri="{BB962C8B-B14F-4D97-AF65-F5344CB8AC3E}">
        <p14:creationId xmlns:p14="http://schemas.microsoft.com/office/powerpoint/2010/main" val="35742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0400" y="1608832"/>
            <a:ext cx="7098593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）容易导电的物体，叫做导体。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0400" y="2150148"/>
            <a:ext cx="8075083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）导体导电的原因：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325448" y="2093633"/>
            <a:ext cx="517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导体中存在大量</a:t>
            </a:r>
            <a:r>
              <a:rPr lang="zh-CN" altLang="en-US" sz="2000" b="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自由电荷。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215806" y="2664446"/>
            <a:ext cx="8337988" cy="1591338"/>
            <a:chOff x="1559390" y="1731003"/>
            <a:chExt cx="6253491" cy="1193504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91631" y="1731003"/>
              <a:ext cx="3311525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/>
              <a:r>
                <a:rPr lang="zh-CN" altLang="en-US" sz="20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金属：自由电子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891631" y="2624424"/>
              <a:ext cx="4921250" cy="3000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/>
              <a:r>
                <a:rPr lang="zh-CN" altLang="en-US" sz="20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酸碱盐溶液：阴离子、 阳离子</a:t>
              </a:r>
            </a:p>
          </p:txBody>
        </p:sp>
        <p:sp>
          <p:nvSpPr>
            <p:cNvPr id="13" name="AutoShape 12"/>
            <p:cNvSpPr>
              <a:spLocks/>
            </p:cNvSpPr>
            <p:nvPr/>
          </p:nvSpPr>
          <p:spPr bwMode="auto">
            <a:xfrm>
              <a:off x="2604293" y="1864639"/>
              <a:ext cx="287338" cy="936625"/>
            </a:xfrm>
            <a:prstGeom prst="leftBrace">
              <a:avLst>
                <a:gd name="adj1" fmla="val 2040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559390" y="2169207"/>
              <a:ext cx="907941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/>
              <a:r>
                <a:rPr lang="zh-CN" altLang="en-US" sz="2000" kern="0" dirty="0">
                  <a:solidFill>
                    <a:srgbClr val="000000"/>
                  </a:solidFill>
                  <a:cs typeface="+mn-ea"/>
                  <a:sym typeface="+mn-lt"/>
                </a:rPr>
                <a:t>自由电荷</a:t>
              </a:r>
              <a:endParaRPr lang="zh-CN" altLang="en-US" sz="1600" kern="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60400" y="4941392"/>
            <a:ext cx="3935331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）常见的导体：</a:t>
            </a:r>
          </a:p>
        </p:txBody>
      </p:sp>
      <p:pic>
        <p:nvPicPr>
          <p:cNvPr id="17" name="图片 16386" descr="{D2B61484-47CD-4D7D-AA79-8BA4C5DBF146}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" r="2739" b="2351"/>
          <a:stretch>
            <a:fillRect/>
          </a:stretch>
        </p:blipFill>
        <p:spPr bwMode="auto">
          <a:xfrm>
            <a:off x="3183434" y="4533742"/>
            <a:ext cx="2824593" cy="1430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1A1C9DC5-0ADB-414D-9309-D43A3547C528}"/>
              </a:ext>
            </a:extLst>
          </p:cNvPr>
          <p:cNvSpPr txBox="1"/>
          <p:nvPr/>
        </p:nvSpPr>
        <p:spPr>
          <a:xfrm>
            <a:off x="943429" y="752929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en-US" altLang="zh-CN" sz="2800" kern="0" dirty="0">
                <a:cs typeface="+mn-ea"/>
                <a:sym typeface="+mn-lt"/>
              </a:rPr>
              <a:t>1</a:t>
            </a:r>
            <a:r>
              <a:rPr lang="zh-CN" altLang="en-US" sz="2800" kern="0" dirty="0">
                <a:cs typeface="+mn-ea"/>
                <a:sym typeface="+mn-lt"/>
              </a:rPr>
              <a:t>．导体</a:t>
            </a:r>
          </a:p>
        </p:txBody>
      </p:sp>
    </p:spTree>
    <p:extLst>
      <p:ext uri="{BB962C8B-B14F-4D97-AF65-F5344CB8AC3E}">
        <p14:creationId xmlns:p14="http://schemas.microsoft.com/office/powerpoint/2010/main" val="37917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9" grpId="0"/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03838" y="1581660"/>
            <a:ext cx="9937751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 anchor="t">
            <a:spAutoFit/>
          </a:bodyPr>
          <a:lstStyle>
            <a:lvl1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）不容易导电的物体，叫做绝缘体。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0243" y="3076769"/>
            <a:ext cx="4119741" cy="43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12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）常见的绝缘体：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0243" y="2041188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/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）绝缘体不易导电的原因</a:t>
            </a: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39767" y="2000903"/>
            <a:ext cx="6016975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绝缘体中几乎没有自由电荷。</a:t>
            </a:r>
          </a:p>
        </p:txBody>
      </p:sp>
      <p:pic>
        <p:nvPicPr>
          <p:cNvPr id="7" name="图片 17410" descr="{4E1FF284-CDF4-4EB4-890A-38CAF051832D}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 r="3972" b="2455"/>
          <a:stretch>
            <a:fillRect/>
          </a:stretch>
        </p:blipFill>
        <p:spPr bwMode="auto">
          <a:xfrm>
            <a:off x="3194860" y="2716159"/>
            <a:ext cx="4377158" cy="2199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73998" y="5428291"/>
            <a:ext cx="80320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注意：导体与绝缘体之间没有绝对的界限。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7C8D8F5-1152-4A25-B523-6670F1534621}"/>
              </a:ext>
            </a:extLst>
          </p:cNvPr>
          <p:cNvSpPr txBox="1"/>
          <p:nvPr/>
        </p:nvSpPr>
        <p:spPr>
          <a:xfrm>
            <a:off x="943429" y="752929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en-US" altLang="zh-CN" sz="2800" kern="0" dirty="0">
                <a:cs typeface="+mn-ea"/>
                <a:sym typeface="+mn-lt"/>
              </a:rPr>
              <a:t>2</a:t>
            </a:r>
            <a:r>
              <a:rPr lang="zh-CN" altLang="en-US" sz="2800" kern="0" dirty="0">
                <a:cs typeface="+mn-ea"/>
                <a:sym typeface="+mn-lt"/>
              </a:rPr>
              <a:t>．绝缘体</a:t>
            </a:r>
          </a:p>
        </p:txBody>
      </p:sp>
    </p:spTree>
    <p:extLst>
      <p:ext uri="{BB962C8B-B14F-4D97-AF65-F5344CB8AC3E}">
        <p14:creationId xmlns:p14="http://schemas.microsoft.com/office/powerpoint/2010/main" val="3155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943429" y="1445421"/>
            <a:ext cx="7398959" cy="4688679"/>
            <a:chOff x="423565" y="322730"/>
            <a:chExt cx="6901060" cy="4562338"/>
          </a:xfrm>
        </p:grpSpPr>
        <p:sp>
          <p:nvSpPr>
            <p:cNvPr id="40" name="AutoShape 7"/>
            <p:cNvSpPr>
              <a:spLocks/>
            </p:cNvSpPr>
            <p:nvPr/>
          </p:nvSpPr>
          <p:spPr bwMode="auto">
            <a:xfrm>
              <a:off x="2347854" y="636645"/>
              <a:ext cx="360363" cy="1493223"/>
            </a:xfrm>
            <a:prstGeom prst="leftBrace">
              <a:avLst>
                <a:gd name="adj1" fmla="val 49935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defTabSz="1219170"/>
              <a:endParaRPr lang="zh-CN" altLang="en-US" sz="16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2698953" y="2962760"/>
              <a:ext cx="3664422" cy="35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zh-CN" altLang="en-US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摩擦起电的原因：电子得失</a:t>
              </a:r>
              <a:endParaRPr lang="zh-CN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423565" y="322730"/>
              <a:ext cx="6901060" cy="4562338"/>
              <a:chOff x="423565" y="322730"/>
              <a:chExt cx="6901060" cy="4562338"/>
            </a:xfrm>
          </p:grpSpPr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423565" y="1405712"/>
                <a:ext cx="1176968" cy="2959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1219170" eaLnBrk="1" hangingPunct="1">
                  <a:spcBef>
                    <a:spcPct val="50000"/>
                  </a:spcBef>
                </a:pPr>
                <a:endParaRPr lang="zh-CN" altLang="zh-CN" sz="40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algn="ctr" defTabSz="1219170" eaLnBrk="1" hangingPunct="1">
                  <a:spcBef>
                    <a:spcPct val="50000"/>
                  </a:spcBef>
                </a:pPr>
                <a:r>
                  <a:rPr lang="zh-CN" altLang="en-US" sz="20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     荷</a:t>
                </a:r>
              </a:p>
            </p:txBody>
          </p:sp>
          <p:sp>
            <p:nvSpPr>
              <p:cNvPr id="44" name="AutoShape 5"/>
              <p:cNvSpPr>
                <a:spLocks/>
              </p:cNvSpPr>
              <p:nvPr/>
            </p:nvSpPr>
            <p:spPr bwMode="auto">
              <a:xfrm>
                <a:off x="936273" y="988049"/>
                <a:ext cx="792162" cy="3641648"/>
              </a:xfrm>
              <a:prstGeom prst="leftBrace">
                <a:avLst>
                  <a:gd name="adj1" fmla="val 4695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 Box 6"/>
              <p:cNvSpPr txBox="1">
                <a:spLocks noChangeArrowheads="1"/>
              </p:cNvSpPr>
              <p:nvPr/>
            </p:nvSpPr>
            <p:spPr bwMode="auto">
              <a:xfrm>
                <a:off x="1619250" y="1196975"/>
                <a:ext cx="1008944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</a:t>
                </a:r>
              </a:p>
            </p:txBody>
          </p:sp>
          <p:sp>
            <p:nvSpPr>
              <p:cNvPr id="46" name="Text Box 8"/>
              <p:cNvSpPr txBox="1">
                <a:spLocks noChangeArrowheads="1"/>
              </p:cNvSpPr>
              <p:nvPr/>
            </p:nvSpPr>
            <p:spPr bwMode="auto">
              <a:xfrm>
                <a:off x="2779195" y="473811"/>
                <a:ext cx="1749425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en-US" altLang="zh-CN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1.</a:t>
                </a:r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摩擦起电</a:t>
                </a:r>
              </a:p>
            </p:txBody>
          </p:sp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2751805" y="778989"/>
                <a:ext cx="1884198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en-US" altLang="zh-CN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2.</a:t>
                </a:r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两种电荷</a:t>
                </a:r>
              </a:p>
            </p:txBody>
          </p:sp>
          <p:sp>
            <p:nvSpPr>
              <p:cNvPr id="48" name="AutoShape 10"/>
              <p:cNvSpPr>
                <a:spLocks/>
              </p:cNvSpPr>
              <p:nvPr/>
            </p:nvSpPr>
            <p:spPr bwMode="auto">
              <a:xfrm>
                <a:off x="4144888" y="385681"/>
                <a:ext cx="139462" cy="698200"/>
              </a:xfrm>
              <a:prstGeom prst="leftBrace">
                <a:avLst>
                  <a:gd name="adj1" fmla="val 49789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4298656" y="322730"/>
                <a:ext cx="1605226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正电荷</a:t>
                </a:r>
              </a:p>
            </p:txBody>
          </p:sp>
          <p:sp>
            <p:nvSpPr>
              <p:cNvPr id="50" name="Text Box 12"/>
              <p:cNvSpPr txBox="1">
                <a:spLocks noChangeArrowheads="1"/>
              </p:cNvSpPr>
              <p:nvPr/>
            </p:nvSpPr>
            <p:spPr bwMode="auto">
              <a:xfrm>
                <a:off x="4277192" y="774087"/>
                <a:ext cx="1516062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负电荷</a:t>
                </a:r>
                <a:endParaRPr lang="zh-CN" altLang="zh-CN" sz="16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Text Box 13"/>
              <p:cNvSpPr txBox="1">
                <a:spLocks noChangeArrowheads="1"/>
              </p:cNvSpPr>
              <p:nvPr/>
            </p:nvSpPr>
            <p:spPr bwMode="auto">
              <a:xfrm>
                <a:off x="2731778" y="1174197"/>
                <a:ext cx="2818925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en-US" altLang="zh-CN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3.</a:t>
                </a:r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电荷间相互作用规律</a:t>
                </a:r>
              </a:p>
            </p:txBody>
          </p:sp>
          <p:sp>
            <p:nvSpPr>
              <p:cNvPr id="52" name="Text Box 14"/>
              <p:cNvSpPr txBox="1">
                <a:spLocks noChangeArrowheads="1"/>
              </p:cNvSpPr>
              <p:nvPr/>
            </p:nvSpPr>
            <p:spPr bwMode="auto">
              <a:xfrm>
                <a:off x="2751805" y="1508580"/>
                <a:ext cx="2664891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en-US" altLang="zh-CN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4.</a:t>
                </a:r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验电器工作原理</a:t>
                </a:r>
              </a:p>
            </p:txBody>
          </p:sp>
          <p:sp>
            <p:nvSpPr>
              <p:cNvPr id="53" name="Text Box 15"/>
              <p:cNvSpPr txBox="1">
                <a:spLocks noChangeArrowheads="1"/>
              </p:cNvSpPr>
              <p:nvPr/>
            </p:nvSpPr>
            <p:spPr bwMode="auto">
              <a:xfrm>
                <a:off x="2728557" y="1789632"/>
                <a:ext cx="3309237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en-US" altLang="zh-CN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5.</a:t>
                </a:r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电荷量：电荷的多少。</a:t>
                </a:r>
              </a:p>
            </p:txBody>
          </p:sp>
          <p:sp>
            <p:nvSpPr>
              <p:cNvPr id="54" name="Text Box 16"/>
              <p:cNvSpPr txBox="1">
                <a:spLocks noChangeArrowheads="1"/>
              </p:cNvSpPr>
              <p:nvPr/>
            </p:nvSpPr>
            <p:spPr bwMode="auto">
              <a:xfrm>
                <a:off x="1491897" y="2454930"/>
                <a:ext cx="1152525" cy="628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原子及其结构</a:t>
                </a:r>
              </a:p>
            </p:txBody>
          </p:sp>
          <p:sp>
            <p:nvSpPr>
              <p:cNvPr id="55" name="AutoShape 17"/>
              <p:cNvSpPr>
                <a:spLocks/>
              </p:cNvSpPr>
              <p:nvPr/>
            </p:nvSpPr>
            <p:spPr bwMode="auto">
              <a:xfrm>
                <a:off x="2502100" y="2234282"/>
                <a:ext cx="207169" cy="1030656"/>
              </a:xfrm>
              <a:prstGeom prst="leftBrace">
                <a:avLst>
                  <a:gd name="adj1" fmla="val 50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Text Box 18"/>
              <p:cNvSpPr txBox="1">
                <a:spLocks noChangeArrowheads="1"/>
              </p:cNvSpPr>
              <p:nvPr/>
            </p:nvSpPr>
            <p:spPr bwMode="auto">
              <a:xfrm>
                <a:off x="2672997" y="2254875"/>
                <a:ext cx="936625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0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</a:t>
                </a:r>
              </a:p>
            </p:txBody>
          </p:sp>
          <p:sp>
            <p:nvSpPr>
              <p:cNvPr id="57" name="AutoShape 19"/>
              <p:cNvSpPr>
                <a:spLocks/>
              </p:cNvSpPr>
              <p:nvPr/>
            </p:nvSpPr>
            <p:spPr bwMode="auto">
              <a:xfrm>
                <a:off x="3371761" y="2189742"/>
                <a:ext cx="165806" cy="7151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Text Box 20"/>
              <p:cNvSpPr txBox="1">
                <a:spLocks noChangeArrowheads="1"/>
              </p:cNvSpPr>
              <p:nvPr/>
            </p:nvSpPr>
            <p:spPr bwMode="auto">
              <a:xfrm>
                <a:off x="3454664" y="2171074"/>
                <a:ext cx="2990460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原子核：带正电</a:t>
                </a:r>
              </a:p>
            </p:txBody>
          </p:sp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3576330" y="2654984"/>
                <a:ext cx="2990460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电  子：带负电</a:t>
                </a:r>
              </a:p>
            </p:txBody>
          </p:sp>
          <p:sp>
            <p:nvSpPr>
              <p:cNvPr id="60" name="Text Box 23"/>
              <p:cNvSpPr txBox="1">
                <a:spLocks noChangeArrowheads="1"/>
              </p:cNvSpPr>
              <p:nvPr/>
            </p:nvSpPr>
            <p:spPr bwMode="auto">
              <a:xfrm>
                <a:off x="1491897" y="3535459"/>
                <a:ext cx="1170869" cy="628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导体和</a:t>
                </a:r>
                <a:endParaRPr lang="en-US" altLang="zh-CN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</a:t>
                </a:r>
              </a:p>
            </p:txBody>
          </p:sp>
          <p:sp>
            <p:nvSpPr>
              <p:cNvPr id="61" name="AutoShape 24"/>
              <p:cNvSpPr>
                <a:spLocks/>
              </p:cNvSpPr>
              <p:nvPr/>
            </p:nvSpPr>
            <p:spPr bwMode="auto">
              <a:xfrm>
                <a:off x="2500753" y="3377657"/>
                <a:ext cx="287337" cy="1389942"/>
              </a:xfrm>
              <a:prstGeom prst="leftBrace">
                <a:avLst>
                  <a:gd name="adj1" fmla="val 51399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Text Box 25"/>
              <p:cNvSpPr txBox="1">
                <a:spLocks noChangeArrowheads="1"/>
              </p:cNvSpPr>
              <p:nvPr/>
            </p:nvSpPr>
            <p:spPr bwMode="auto">
              <a:xfrm>
                <a:off x="2754295" y="3380880"/>
                <a:ext cx="888647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导体</a:t>
                </a:r>
              </a:p>
            </p:txBody>
          </p:sp>
          <p:sp>
            <p:nvSpPr>
              <p:cNvPr id="63" name="Text Box 26"/>
              <p:cNvSpPr txBox="1">
                <a:spLocks noChangeArrowheads="1"/>
              </p:cNvSpPr>
              <p:nvPr/>
            </p:nvSpPr>
            <p:spPr bwMode="auto">
              <a:xfrm>
                <a:off x="3513711" y="3335404"/>
                <a:ext cx="1943100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常见的导体</a:t>
                </a:r>
              </a:p>
            </p:txBody>
          </p:sp>
          <p:sp>
            <p:nvSpPr>
              <p:cNvPr id="64" name="Text Box 27"/>
              <p:cNvSpPr txBox="1">
                <a:spLocks noChangeArrowheads="1"/>
              </p:cNvSpPr>
              <p:nvPr/>
            </p:nvSpPr>
            <p:spPr bwMode="auto">
              <a:xfrm>
                <a:off x="2751805" y="4185922"/>
                <a:ext cx="1200326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/>
                <a:r>
                  <a:rPr lang="zh-CN" altLang="en-US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</a:t>
                </a:r>
              </a:p>
            </p:txBody>
          </p:sp>
          <p:sp>
            <p:nvSpPr>
              <p:cNvPr id="65" name="Text Box 28"/>
              <p:cNvSpPr txBox="1">
                <a:spLocks noChangeArrowheads="1"/>
              </p:cNvSpPr>
              <p:nvPr/>
            </p:nvSpPr>
            <p:spPr bwMode="auto">
              <a:xfrm>
                <a:off x="3576330" y="3785812"/>
                <a:ext cx="2770200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金属靠自由电子导电</a:t>
                </a:r>
              </a:p>
            </p:txBody>
          </p:sp>
          <p:sp>
            <p:nvSpPr>
              <p:cNvPr id="66" name="AutoShape 19"/>
              <p:cNvSpPr>
                <a:spLocks/>
              </p:cNvSpPr>
              <p:nvPr/>
            </p:nvSpPr>
            <p:spPr bwMode="auto">
              <a:xfrm>
                <a:off x="3371761" y="3270419"/>
                <a:ext cx="165806" cy="7818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AutoShape 19"/>
              <p:cNvSpPr>
                <a:spLocks/>
              </p:cNvSpPr>
              <p:nvPr/>
            </p:nvSpPr>
            <p:spPr bwMode="auto">
              <a:xfrm>
                <a:off x="3594353" y="4120939"/>
                <a:ext cx="165806" cy="715169"/>
              </a:xfrm>
              <a:prstGeom prst="leftBrace">
                <a:avLst>
                  <a:gd name="adj1" fmla="val 37342"/>
                  <a:gd name="adj2" fmla="val 50000"/>
                </a:avLst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Text Box 26"/>
              <p:cNvSpPr txBox="1">
                <a:spLocks noChangeArrowheads="1"/>
              </p:cNvSpPr>
              <p:nvPr/>
            </p:nvSpPr>
            <p:spPr bwMode="auto">
              <a:xfrm>
                <a:off x="3695448" y="4185922"/>
                <a:ext cx="1943100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常见绝缘体</a:t>
                </a:r>
              </a:p>
            </p:txBody>
          </p:sp>
          <p:sp>
            <p:nvSpPr>
              <p:cNvPr id="69" name="Text Box 26"/>
              <p:cNvSpPr txBox="1">
                <a:spLocks noChangeArrowheads="1"/>
              </p:cNvSpPr>
              <p:nvPr/>
            </p:nvSpPr>
            <p:spPr bwMode="auto">
              <a:xfrm>
                <a:off x="3760158" y="4525688"/>
                <a:ext cx="3564467" cy="35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1" hangingPunct="1">
                  <a:defRPr sz="2400">
                    <a:latin typeface="微软雅黑" pitchFamily="34" charset="-122"/>
                    <a:ea typeface="微软雅黑" pitchFamily="34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 defTabSz="1219170"/>
                <a:r>
                  <a:rPr lang="zh-CN" altLang="en-US" sz="1800" kern="0" dirty="0">
                    <a:solidFill>
                      <a:sysClr val="windowText" lastClr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绝缘体中几乎没有自由电荷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7997715" y="1972476"/>
            <a:ext cx="3511776" cy="135447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667" b="1" kern="0" dirty="0">
                <a:solidFill>
                  <a:srgbClr val="7030A0"/>
                </a:solidFill>
                <a:cs typeface="+mn-ea"/>
                <a:sym typeface="+mn-lt"/>
              </a:rPr>
              <a:t>本堂重点：</a:t>
            </a:r>
            <a:endParaRPr lang="en-US" altLang="zh-CN" sz="2667" b="1" kern="0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1219170" latinLnBrk="1" hangingPunct="0">
              <a:lnSpc>
                <a:spcPct val="150000"/>
              </a:lnSpc>
            </a:pPr>
            <a:r>
              <a:rPr lang="zh-CN" altLang="en-US" sz="2667" b="1" kern="0" dirty="0">
                <a:solidFill>
                  <a:srgbClr val="7030A0"/>
                </a:solidFill>
                <a:cs typeface="+mn-ea"/>
                <a:sym typeface="+mn-lt"/>
              </a:rPr>
              <a:t>导体和绝缘体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891052" y="3864286"/>
            <a:ext cx="3821637" cy="135447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667" b="1" kern="0" dirty="0">
                <a:solidFill>
                  <a:srgbClr val="7030A0"/>
                </a:solidFill>
                <a:cs typeface="+mn-ea"/>
                <a:sym typeface="+mn-lt"/>
              </a:rPr>
              <a:t>本堂难点：</a:t>
            </a:r>
            <a:endParaRPr lang="en-US" altLang="zh-CN" sz="2667" b="1" kern="0" dirty="0">
              <a:solidFill>
                <a:srgbClr val="7030A0"/>
              </a:solidFill>
              <a:cs typeface="+mn-ea"/>
              <a:sym typeface="+mn-lt"/>
            </a:endParaRPr>
          </a:p>
          <a:p>
            <a:pPr defTabSz="1219170" latinLnBrk="1" hangingPunct="0">
              <a:lnSpc>
                <a:spcPct val="150000"/>
              </a:lnSpc>
            </a:pPr>
            <a:r>
              <a:rPr lang="zh-CN" altLang="en-US" sz="2667" b="1" kern="0" dirty="0">
                <a:solidFill>
                  <a:srgbClr val="7030A0"/>
                </a:solidFill>
                <a:cs typeface="+mn-ea"/>
                <a:sym typeface="+mn-lt"/>
              </a:rPr>
              <a:t>摩擦起电的原因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8A91B25-C90B-49B3-BE3A-6EC9D3AF6862}"/>
              </a:ext>
            </a:extLst>
          </p:cNvPr>
          <p:cNvSpPr txBox="1"/>
          <p:nvPr/>
        </p:nvSpPr>
        <p:spPr>
          <a:xfrm>
            <a:off x="943429" y="7529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2333" y="1239215"/>
            <a:ext cx="1071496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0" dirty="0">
                <a:solidFill>
                  <a:srgbClr val="000000"/>
                </a:solidFill>
                <a:cs typeface="+mn-ea"/>
                <a:sym typeface="+mn-lt"/>
              </a:rPr>
              <a:t>2019 </a:t>
            </a:r>
            <a:r>
              <a:rPr lang="zh-CN" altLang="en-US" sz="2400" b="1" kern="0" dirty="0">
                <a:solidFill>
                  <a:srgbClr val="000000"/>
                </a:solidFill>
                <a:cs typeface="+mn-ea"/>
                <a:sym typeface="+mn-lt"/>
              </a:rPr>
              <a:t>深圳市）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在探究“电荷间的相互作用”的实验中，用绝缘细线悬挂两个小球，静止时的状态如图所示。下列判断正确的是（     ）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0" b="945"/>
          <a:stretch>
            <a:fillRect/>
          </a:stretch>
        </p:blipFill>
        <p:spPr bwMode="auto">
          <a:xfrm>
            <a:off x="7798293" y="3229398"/>
            <a:ext cx="1664038" cy="238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43429" y="2898734"/>
            <a:ext cx="11693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609585" indent="-609585"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两球一定带同种电荷      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marL="609585" indent="-609585"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lphaUcPeriod"/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B. 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两球可能带异种电荷</a:t>
            </a:r>
          </a:p>
          <a:p>
            <a:pPr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C. 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两球可能一个带电，一个不带电     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D. 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两球均只受两个力</a:t>
            </a:r>
          </a:p>
          <a:p>
            <a:pPr defTabSz="1219170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26648" y="1927634"/>
            <a:ext cx="503664" cy="954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733" kern="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62FB846-616C-41FE-B80C-BAC4802867F9}"/>
              </a:ext>
            </a:extLst>
          </p:cNvPr>
          <p:cNvSpPr txBox="1"/>
          <p:nvPr/>
        </p:nvSpPr>
        <p:spPr>
          <a:xfrm>
            <a:off x="943429" y="7529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4794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43429" y="1375764"/>
            <a:ext cx="9956800" cy="326243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( 2019 </a:t>
            </a:r>
            <a:r>
              <a:rPr lang="zh-CN" altLang="zh-CN" sz="24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山东菏泽市</a:t>
            </a:r>
            <a:r>
              <a:rPr lang="en-US" altLang="zh-CN" sz="2400" b="1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通常情况下，下列物品属于导体的是（　　）</a:t>
            </a:r>
          </a:p>
          <a:p>
            <a:pPr defTabSz="1219170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．橡胶棒</a:t>
            </a:r>
            <a:r>
              <a:rPr lang="en-US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         B</a:t>
            </a:r>
            <a:r>
              <a:rPr lang="zh-CN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．玻璃棒</a:t>
            </a:r>
            <a:r>
              <a:rPr lang="en-US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</a:t>
            </a:r>
          </a:p>
          <a:p>
            <a:pPr defTabSz="1219170" fontAlgn="ctr">
              <a:lnSpc>
                <a:spcPct val="3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．陶瓷筷子</a:t>
            </a:r>
            <a:r>
              <a:rPr lang="en-US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	         D</a:t>
            </a:r>
            <a:r>
              <a:rPr lang="zh-CN" altLang="zh-CN" sz="2400" kern="0" dirty="0" bmk="topic_2b47f35b-d79e-494e-b38b-f41ad6a329">
                <a:solidFill>
                  <a:srgbClr val="000000"/>
                </a:solidFill>
                <a:cs typeface="+mn-ea"/>
                <a:sym typeface="+mn-lt"/>
              </a:rPr>
              <a:t>．湿木棒</a:t>
            </a:r>
          </a:p>
        </p:txBody>
      </p:sp>
      <p:sp>
        <p:nvSpPr>
          <p:cNvPr id="5" name="矩形 4"/>
          <p:cNvSpPr/>
          <p:nvPr/>
        </p:nvSpPr>
        <p:spPr>
          <a:xfrm>
            <a:off x="8937115" y="1851280"/>
            <a:ext cx="53091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3733" kern="0" dirty="0" bmk="topic_2b47f35b-d79e-494e-b38b-f41ad6a329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3733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BC57518-864E-4F17-B1E1-12C67D4B6ADD}"/>
              </a:ext>
            </a:extLst>
          </p:cNvPr>
          <p:cNvSpPr txBox="1"/>
          <p:nvPr/>
        </p:nvSpPr>
        <p:spPr>
          <a:xfrm>
            <a:off x="943429" y="7529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5620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ircle: Hollow 28">
            <a:extLst>
              <a:ext uri="{FF2B5EF4-FFF2-40B4-BE49-F238E27FC236}">
                <a16:creationId xmlns:a16="http://schemas.microsoft.com/office/drawing/2014/main" id="{DBC7F479-7AE9-4153-869A-7491C52EBDDF}"/>
              </a:ext>
            </a:extLst>
          </p:cNvPr>
          <p:cNvSpPr/>
          <p:nvPr/>
        </p:nvSpPr>
        <p:spPr>
          <a:xfrm>
            <a:off x="6494736" y="463355"/>
            <a:ext cx="6053899" cy="5943600"/>
          </a:xfrm>
          <a:prstGeom prst="donut">
            <a:avLst>
              <a:gd name="adj" fmla="val 219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1A99C3-FC56-44B8-9F11-7DFD2EAA023E}"/>
              </a:ext>
            </a:extLst>
          </p:cNvPr>
          <p:cNvSpPr/>
          <p:nvPr/>
        </p:nvSpPr>
        <p:spPr>
          <a:xfrm>
            <a:off x="9081903" y="2979240"/>
            <a:ext cx="885101" cy="895713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F87621D5-F0DE-4F15-A022-8E9B3B6B6E1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6851374" y="758687"/>
            <a:ext cx="5340626" cy="5340626"/>
          </a:xfr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0BF29B3B-772B-4FCA-98C5-032E8394280B}"/>
              </a:ext>
            </a:extLst>
          </p:cNvPr>
          <p:cNvGrpSpPr/>
          <p:nvPr/>
        </p:nvGrpSpPr>
        <p:grpSpPr>
          <a:xfrm>
            <a:off x="641386" y="2433214"/>
            <a:ext cx="5398008" cy="2289914"/>
            <a:chOff x="-4766137" y="1409875"/>
            <a:chExt cx="5398008" cy="2289914"/>
          </a:xfrm>
        </p:grpSpPr>
        <p:sp>
          <p:nvSpPr>
            <p:cNvPr id="11" name="矩形: 圆角 10">
              <a:extLst>
                <a:ext uri="{FF2B5EF4-FFF2-40B4-BE49-F238E27FC236}">
                  <a16:creationId xmlns:a16="http://schemas.microsoft.com/office/drawing/2014/main" id="{79256C1D-B112-44C2-95E7-526473D9AFAF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8E63800-2722-4812-BB8E-EA07546A494B}"/>
                </a:ext>
              </a:extLst>
            </p:cNvPr>
            <p:cNvGrpSpPr/>
            <p:nvPr/>
          </p:nvGrpSpPr>
          <p:grpSpPr>
            <a:xfrm>
              <a:off x="-4714868" y="1409875"/>
              <a:ext cx="5346739" cy="1718764"/>
              <a:chOff x="-4714868" y="1409875"/>
              <a:chExt cx="5346739" cy="1718764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2F2C0A82-9E2D-44E5-9A09-2B12A57419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F475BD02-CAC2-40E4-A5DA-8A7AB35B21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本占位符 19">
                <a:extLst>
                  <a:ext uri="{FF2B5EF4-FFF2-40B4-BE49-F238E27FC236}">
                    <a16:creationId xmlns:a16="http://schemas.microsoft.com/office/drawing/2014/main" id="{3BAD67FB-C7CF-4EF9-BC47-EE55748FA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5340627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7030A0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  <p:sp>
            <p:nvSpPr>
              <p:cNvPr id="16" name="文本占位符 20">
                <a:extLst>
                  <a:ext uri="{FF2B5EF4-FFF2-40B4-BE49-F238E27FC236}">
                    <a16:creationId xmlns:a16="http://schemas.microsoft.com/office/drawing/2014/main" id="{6D2C6622-337D-48A7-BF15-C6CD179D80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9" y="1409875"/>
                <a:ext cx="3699617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第十五章   电流和电路</a:t>
                </a:r>
                <a:endParaRPr lang="en-US" altLang="zh-CN" sz="40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641386" y="371214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F59EDBEF-55AD-439C-963D-3D0B653B7A84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5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943429" y="7529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F6F6D1C-E02B-4686-86A2-E1E3A3EF1D3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t="3482"/>
          <a:stretch/>
        </p:blipFill>
        <p:spPr>
          <a:xfrm>
            <a:off x="1972499" y="2912458"/>
            <a:ext cx="3320752" cy="2555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F6FD3FCF-5996-496D-A7CC-ACD0A7ECE923}"/>
              </a:ext>
            </a:extLst>
          </p:cNvPr>
          <p:cNvSpPr txBox="1"/>
          <p:nvPr/>
        </p:nvSpPr>
        <p:spPr>
          <a:xfrm>
            <a:off x="717256" y="1547692"/>
            <a:ext cx="10758313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小实验：用塑料直尺在头发上摩擦后；气球在墙上摩擦后；</a:t>
            </a: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都能吸引纸屑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7037312-C0BE-4CF5-8972-8641AEE8ED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8" t="3880" r="17469" b="2703"/>
          <a:stretch/>
        </p:blipFill>
        <p:spPr>
          <a:xfrm>
            <a:off x="6551131" y="2912458"/>
            <a:ext cx="2990596" cy="25550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8057512" y="1634276"/>
            <a:ext cx="246221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玻璃棒和丝绸摩擦</a:t>
            </a:r>
            <a:endParaRPr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89" y="2247309"/>
            <a:ext cx="2493943" cy="2137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图片 7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279" y="2247309"/>
            <a:ext cx="2493943" cy="2137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hape 120"/>
          <p:cNvSpPr/>
          <p:nvPr/>
        </p:nvSpPr>
        <p:spPr>
          <a:xfrm>
            <a:off x="1333279" y="1577063"/>
            <a:ext cx="246221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zh-CN" altLang="en-US" sz="24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橡胶棒和毛皮摩擦</a:t>
            </a:r>
            <a:endParaRPr sz="2400" b="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1" name="图片 10"/>
          <p:cNvPicPr preferRelativeResize="0"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 t="22647" r="5115" b="19141"/>
          <a:stretch/>
        </p:blipFill>
        <p:spPr>
          <a:xfrm>
            <a:off x="4718307" y="2247309"/>
            <a:ext cx="2493943" cy="2137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Shape 120"/>
          <p:cNvSpPr/>
          <p:nvPr/>
        </p:nvSpPr>
        <p:spPr>
          <a:xfrm>
            <a:off x="811321" y="4787953"/>
            <a:ext cx="10707579" cy="49417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lnSpc>
                <a:spcPct val="150000"/>
              </a:lnSpc>
              <a:buSzPct val="60000"/>
            </a:pPr>
            <a:r>
              <a:rPr lang="zh-CN" altLang="en-US" sz="2400" b="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一些物体被摩擦后，能够吸引轻小物体，称为物体带了电，或者说带了</a:t>
            </a:r>
            <a:r>
              <a:rPr lang="zh-CN" altLang="en-US" sz="2400" b="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“电荷”</a:t>
            </a:r>
            <a:endParaRPr sz="2400" b="0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11321" y="5458199"/>
            <a:ext cx="10562167" cy="49417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 algn="l">
              <a:lnSpc>
                <a:spcPct val="150000"/>
              </a:lnSpc>
              <a:buSzPct val="60000"/>
              <a:buFont typeface="Wingdings" pitchFamily="2" charset="2"/>
              <a:buNone/>
              <a:defRPr sz="2400" b="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摩擦起电：用摩擦的方法使物体带电，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叫摩擦起电。</a:t>
            </a:r>
            <a:endParaRPr lang="en-US" altLang="zh-CN" kern="0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2EAF60B-28BC-4E4D-AD16-7D6CC1D691D0}"/>
              </a:ext>
            </a:extLst>
          </p:cNvPr>
          <p:cNvSpPr txBox="1"/>
          <p:nvPr/>
        </p:nvSpPr>
        <p:spPr>
          <a:xfrm>
            <a:off x="943429" y="7529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演示实验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003" y="1407493"/>
            <a:ext cx="4106208" cy="55399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800" kern="0" dirty="0">
                <a:cs typeface="+mn-ea"/>
                <a:sym typeface="+mn-lt"/>
              </a:rPr>
              <a:t>一、两种电荷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003" y="2127979"/>
            <a:ext cx="2589460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观察与思考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7607" y="1865445"/>
            <a:ext cx="8173364" cy="123110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跟毛皮摩擦后的橡胶棒与跟丝绸摩擦后的玻璃棒。带的电荷是否一样呢？</a:t>
            </a:r>
          </a:p>
        </p:txBody>
      </p:sp>
      <p:pic>
        <p:nvPicPr>
          <p:cNvPr id="12" name="Picture 2"/>
          <p:cNvPicPr preferRelativeResize="0">
            <a:picLocks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924" y="3174191"/>
            <a:ext cx="2144510" cy="15475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78" y="3174191"/>
            <a:ext cx="2182158" cy="15475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7753911" y="5119512"/>
            <a:ext cx="39352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 eaLnBrk="1" hangingPunct="1"/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橡胶棒和玻璃棒吸引</a:t>
            </a:r>
          </a:p>
        </p:txBody>
      </p:sp>
      <p:sp>
        <p:nvSpPr>
          <p:cNvPr id="15" name="文本框 1"/>
          <p:cNvSpPr txBox="1">
            <a:spLocks noChangeArrowheads="1"/>
          </p:cNvSpPr>
          <p:nvPr/>
        </p:nvSpPr>
        <p:spPr bwMode="auto">
          <a:xfrm>
            <a:off x="693707" y="5223154"/>
            <a:ext cx="3551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 eaLnBrk="1" hangingPunct="1"/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两橡胶棒相互排斥</a:t>
            </a: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4202144" y="5119512"/>
            <a:ext cx="37443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1" hangingPunct="1"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/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两玻璃棒相互排斥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6856" y="5767902"/>
            <a:ext cx="4138287" cy="43088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algn="ctr" defTabSz="1219170" latinLnBrk="1" hangingPunct="0"/>
            <a:r>
              <a:rPr lang="zh-CN" altLang="en-US" sz="2000" kern="0" dirty="0">
                <a:solidFill>
                  <a:srgbClr val="0070C0"/>
                </a:solidFill>
                <a:cs typeface="+mn-ea"/>
                <a:sym typeface="+mn-lt"/>
              </a:rPr>
              <a:t>自然界只有两种电荷</a:t>
            </a:r>
          </a:p>
        </p:txBody>
      </p:sp>
      <p:pic>
        <p:nvPicPr>
          <p:cNvPr id="18" name="图片 522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965" y="3174191"/>
            <a:ext cx="1812188" cy="15475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0D55A838-6D37-4A76-9F33-839856383E0C}"/>
              </a:ext>
            </a:extLst>
          </p:cNvPr>
          <p:cNvSpPr txBox="1"/>
          <p:nvPr/>
        </p:nvSpPr>
        <p:spPr>
          <a:xfrm>
            <a:off x="943429" y="7529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853723" y="2013783"/>
            <a:ext cx="11616267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用丝绸摩擦过的玻璃棒带的电荷叫作</a:t>
            </a:r>
            <a:r>
              <a:rPr lang="zh-CN" alt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正电荷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，用</a:t>
            </a:r>
            <a:r>
              <a:rPr 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en-US" altLang="zh-CN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+”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表示；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用毛皮摩擦过的橡胶棒带的电荷叫作</a:t>
            </a:r>
            <a:r>
              <a:rPr lang="zh-CN" alt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负电荷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，用</a:t>
            </a:r>
            <a:r>
              <a:rPr 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en-US" altLang="zh-CN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-”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表示。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7025" y="3101831"/>
            <a:ext cx="430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 b="0">
                <a:solidFill>
                  <a:srgbClr val="000000"/>
                </a:solidFill>
              </a:defRPr>
            </a:pPr>
            <a:r>
              <a:rPr lang="en-US" altLang="zh-CN" sz="24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电荷间的作用规律：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6667" y="3687199"/>
            <a:ext cx="7382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 b="0">
                <a:solidFill>
                  <a:srgbClr val="000000"/>
                </a:solidFill>
              </a:defRPr>
            </a:pP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同种电荷互相排斥，异种电荷互相吸引。</a:t>
            </a:r>
          </a:p>
        </p:txBody>
      </p:sp>
      <p:sp>
        <p:nvSpPr>
          <p:cNvPr id="11" name="文本框 12291"/>
          <p:cNvSpPr txBox="1">
            <a:spLocks noChangeArrowheads="1"/>
          </p:cNvSpPr>
          <p:nvPr/>
        </p:nvSpPr>
        <p:spPr bwMode="auto">
          <a:xfrm>
            <a:off x="2421466" y="5015400"/>
            <a:ext cx="63711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）带电体能吸引轻小物体。</a:t>
            </a:r>
          </a:p>
        </p:txBody>
      </p:sp>
      <p:sp>
        <p:nvSpPr>
          <p:cNvPr id="12" name="文本框 45062"/>
          <p:cNvSpPr txBox="1">
            <a:spLocks noChangeArrowheads="1"/>
          </p:cNvSpPr>
          <p:nvPr/>
        </p:nvSpPr>
        <p:spPr bwMode="auto">
          <a:xfrm>
            <a:off x="2592209" y="4482588"/>
            <a:ext cx="64325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kern="0" dirty="0">
                <a:latin typeface="+mn-lt"/>
                <a:ea typeface="+mn-ea"/>
                <a:cs typeface="+mn-ea"/>
                <a:sym typeface="+mn-lt"/>
              </a:rPr>
              <a:t>怎样判断物体是否带电？</a:t>
            </a:r>
          </a:p>
        </p:txBody>
      </p:sp>
      <p:sp>
        <p:nvSpPr>
          <p:cNvPr id="13" name="Shape 120"/>
          <p:cNvSpPr/>
          <p:nvPr/>
        </p:nvSpPr>
        <p:spPr>
          <a:xfrm>
            <a:off x="660400" y="4390258"/>
            <a:ext cx="2302935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问题与讨论</a:t>
            </a:r>
            <a:endParaRPr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2291"/>
          <p:cNvSpPr txBox="1">
            <a:spLocks noChangeArrowheads="1"/>
          </p:cNvSpPr>
          <p:nvPr/>
        </p:nvSpPr>
        <p:spPr bwMode="auto">
          <a:xfrm>
            <a:off x="2421466" y="5469971"/>
            <a:ext cx="4181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）验电器</a:t>
            </a:r>
          </a:p>
        </p:txBody>
      </p:sp>
      <p:sp>
        <p:nvSpPr>
          <p:cNvPr id="15" name="Shape 120">
            <a:extLst>
              <a:ext uri="{FF2B5EF4-FFF2-40B4-BE49-F238E27FC236}">
                <a16:creationId xmlns:a16="http://schemas.microsoft.com/office/drawing/2014/main" id="{64838F03-3F06-4E41-A8D5-AA3FF2EFE394}"/>
              </a:ext>
            </a:extLst>
          </p:cNvPr>
          <p:cNvSpPr/>
          <p:nvPr/>
        </p:nvSpPr>
        <p:spPr>
          <a:xfrm>
            <a:off x="660400" y="1522244"/>
            <a:ext cx="352213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en-US" altLang="zh-CN" sz="24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正电荷</a:t>
            </a:r>
            <a:r>
              <a:rPr lang="zh-CN" altLang="en-US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b="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负电荷：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A965B64-E989-4990-8B70-8CC96F45AA00}"/>
              </a:ext>
            </a:extLst>
          </p:cNvPr>
          <p:cNvSpPr txBox="1"/>
          <p:nvPr/>
        </p:nvSpPr>
        <p:spPr>
          <a:xfrm>
            <a:off x="943429" y="752929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/>
      <p:bldP spid="11" grpId="0" bldLvl="0"/>
      <p:bldP spid="12" grpId="0"/>
      <p:bldP spid="13" grpId="0"/>
      <p:bldP spid="1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4922" y="1504617"/>
            <a:ext cx="430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 b="0">
                <a:solidFill>
                  <a:srgbClr val="000000"/>
                </a:solidFill>
              </a:defRPr>
            </a:pPr>
            <a:r>
              <a:rPr lang="en-US" altLang="zh-CN" sz="24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验电器：</a:t>
            </a:r>
          </a:p>
        </p:txBody>
      </p:sp>
      <p:sp>
        <p:nvSpPr>
          <p:cNvPr id="4" name="矩形 3"/>
          <p:cNvSpPr/>
          <p:nvPr/>
        </p:nvSpPr>
        <p:spPr>
          <a:xfrm>
            <a:off x="660400" y="2631886"/>
            <a:ext cx="6096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）原理：同种电荷相互排斥</a:t>
            </a:r>
          </a:p>
        </p:txBody>
      </p:sp>
      <p:sp>
        <p:nvSpPr>
          <p:cNvPr id="16" name="矩形 15"/>
          <p:cNvSpPr/>
          <p:nvPr/>
        </p:nvSpPr>
        <p:spPr>
          <a:xfrm>
            <a:off x="660400" y="2076517"/>
            <a:ext cx="325119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）构造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endParaRPr lang="zh-CN" altLang="en-US" sz="20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43429" y="4981651"/>
            <a:ext cx="607175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）作用： 检验物体是否带电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329665" y="3252465"/>
            <a:ext cx="3805062" cy="1488866"/>
            <a:chOff x="2667000" y="2076451"/>
            <a:chExt cx="5364162" cy="2447925"/>
          </a:xfrm>
        </p:grpSpPr>
        <p:pic>
          <p:nvPicPr>
            <p:cNvPr id="18" name="图片 10244" descr="t016dc75d389917d16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5762" y="2076451"/>
              <a:ext cx="2565400" cy="244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图片 102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076451"/>
              <a:ext cx="2436812" cy="2360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60400" y="5596985"/>
            <a:ext cx="949042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想一想：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验电器张角的大小不同，说明什么？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096000" y="2283135"/>
            <a:ext cx="4991349" cy="3427525"/>
            <a:chOff x="1584325" y="1714498"/>
            <a:chExt cx="5475288" cy="5003802"/>
          </a:xfrm>
        </p:grpSpPr>
        <p:pic>
          <p:nvPicPr>
            <p:cNvPr id="24" name="Picture 2" descr="slide0020_image0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077"/>
            <a:stretch>
              <a:fillRect/>
            </a:stretch>
          </p:blipFill>
          <p:spPr bwMode="auto">
            <a:xfrm>
              <a:off x="3141663" y="2649538"/>
              <a:ext cx="2744787" cy="406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5206999" y="1714498"/>
              <a:ext cx="1852612" cy="763588"/>
            </a:xfrm>
            <a:prstGeom prst="wedgeRoundRectCallout">
              <a:avLst>
                <a:gd name="adj1" fmla="val -90139"/>
                <a:gd name="adj2" fmla="val 12305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金属球</a:t>
              </a: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2765425" y="2173288"/>
              <a:ext cx="1530350" cy="609600"/>
            </a:xfrm>
            <a:prstGeom prst="wedgeRoundRectCallout">
              <a:avLst>
                <a:gd name="adj1" fmla="val 55801"/>
                <a:gd name="adj2" fmla="val 12823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绝缘垫</a:t>
              </a: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5368925" y="2817813"/>
              <a:ext cx="1530350" cy="609600"/>
            </a:xfrm>
            <a:prstGeom prst="wedgeRoundRectCallout">
              <a:avLst>
                <a:gd name="adj1" fmla="val -99111"/>
                <a:gd name="adj2" fmla="val 129273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杆</a:t>
              </a:r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2014538" y="3141663"/>
              <a:ext cx="1528762" cy="606425"/>
            </a:xfrm>
            <a:prstGeom prst="wedgeRoundRectCallout">
              <a:avLst>
                <a:gd name="adj1" fmla="val 100810"/>
                <a:gd name="adj2" fmla="val 181088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金属箔</a:t>
              </a:r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5529263" y="4033838"/>
              <a:ext cx="1530350" cy="609600"/>
            </a:xfrm>
            <a:prstGeom prst="wedgeRoundRectCallout">
              <a:avLst>
                <a:gd name="adj1" fmla="val -67866"/>
                <a:gd name="adj2" fmla="val 9404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金属罩</a:t>
              </a:r>
            </a:p>
          </p:txBody>
        </p:sp>
        <p:sp>
          <p:nvSpPr>
            <p:cNvPr id="30" name="AutoShape 9"/>
            <p:cNvSpPr>
              <a:spLocks noChangeArrowheads="1"/>
            </p:cNvSpPr>
            <p:nvPr/>
          </p:nvSpPr>
          <p:spPr bwMode="auto">
            <a:xfrm>
              <a:off x="1584325" y="4106863"/>
              <a:ext cx="1530350" cy="609600"/>
            </a:xfrm>
            <a:prstGeom prst="wedgeRoundRectCallout">
              <a:avLst>
                <a:gd name="adj1" fmla="val 83255"/>
                <a:gd name="adj2" fmla="val 10181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defTabSz="1219170"/>
              <a:r>
                <a:rPr lang="zh-CN" altLang="en-US" sz="20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接线柱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A7FF99A1-EEF3-47EF-879A-56229A9EAAC2}"/>
              </a:ext>
            </a:extLst>
          </p:cNvPr>
          <p:cNvSpPr txBox="1"/>
          <p:nvPr/>
        </p:nvSpPr>
        <p:spPr>
          <a:xfrm>
            <a:off x="943429" y="752929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 bwMode="auto">
          <a:xfrm>
            <a:off x="660400" y="1433299"/>
            <a:ext cx="366963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．电荷量（Q）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402168" y="1979746"/>
            <a:ext cx="925688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7E27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（１）</a:t>
            </a:r>
            <a:r>
              <a:rPr lang="en-US" altLang="zh-CN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电荷的多少叫做电荷量，简称电荷。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58988" y="2946079"/>
            <a:ext cx="10859912" cy="96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FF"/>
              </a:buClr>
              <a:buSzPct val="120000"/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一根摩擦过的玻璃棒或橡胶棒所带的电荷，大约只有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en-US" altLang="zh-CN" sz="2000" kern="0" baseline="30000" dirty="0">
                <a:solidFill>
                  <a:srgbClr val="000000"/>
                </a:solidFill>
                <a:cs typeface="+mn-ea"/>
                <a:sym typeface="+mn-lt"/>
              </a:rPr>
              <a:t>-7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。一片雷雨云带电的电荷，大约有几十库仑。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2167" y="2497644"/>
            <a:ext cx="93740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19170"/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（２）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电荷的单位：库仑，简称库，   符号是</a:t>
            </a:r>
            <a:r>
              <a:rPr lang="en-US" altLang="zh-CN" sz="20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462267" y="4257123"/>
            <a:ext cx="28814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）元电荷</a:t>
            </a:r>
          </a:p>
        </p:txBody>
      </p:sp>
      <p:sp>
        <p:nvSpPr>
          <p:cNvPr id="7" name="矩形 6"/>
          <p:cNvSpPr/>
          <p:nvPr/>
        </p:nvSpPr>
        <p:spPr>
          <a:xfrm>
            <a:off x="2495215" y="4154315"/>
            <a:ext cx="8398933" cy="11405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电子是带有最小电荷的粒子。叫做元电荷，常用符号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e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表示。   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e=1.6×10-</a:t>
            </a:r>
            <a:r>
              <a:rPr lang="en-US" altLang="zh-CN" sz="2400" kern="0" baseline="30000" dirty="0">
                <a:solidFill>
                  <a:srgbClr val="000000"/>
                </a:solidFill>
                <a:cs typeface="+mn-ea"/>
                <a:sym typeface="+mn-lt"/>
              </a:rPr>
              <a:t>19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495215" y="5486428"/>
            <a:ext cx="73910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任何带电体所带电荷量都是</a:t>
            </a:r>
            <a:r>
              <a:rPr lang="en-US" altLang="zh-CN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r>
              <a:rPr lang="zh-CN" altLang="en-US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的整数倍。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705A5C0-B2DD-4E2F-8645-DDBCF9C7579B}"/>
              </a:ext>
            </a:extLst>
          </p:cNvPr>
          <p:cNvSpPr txBox="1"/>
          <p:nvPr/>
        </p:nvSpPr>
        <p:spPr>
          <a:xfrm>
            <a:off x="943429" y="752929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两 种 电 荷</a:t>
            </a:r>
          </a:p>
        </p:txBody>
      </p:sp>
    </p:spTree>
    <p:extLst>
      <p:ext uri="{BB962C8B-B14F-4D97-AF65-F5344CB8AC3E}">
        <p14:creationId xmlns:p14="http://schemas.microsoft.com/office/powerpoint/2010/main" val="21720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2705A5C0-B2DD-4E2F-8645-DDBCF9C7579B}"/>
              </a:ext>
            </a:extLst>
          </p:cNvPr>
          <p:cNvSpPr txBox="1"/>
          <p:nvPr/>
        </p:nvSpPr>
        <p:spPr>
          <a:xfrm>
            <a:off x="943429" y="75292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原子及其结构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6B34E7FA-EDDB-49C8-BE07-F6B984E092EB}"/>
              </a:ext>
            </a:extLst>
          </p:cNvPr>
          <p:cNvSpPr txBox="1"/>
          <p:nvPr/>
        </p:nvSpPr>
        <p:spPr>
          <a:xfrm>
            <a:off x="660400" y="1485797"/>
            <a:ext cx="2427688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问题与讨论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2AFC567D-4B18-4C7E-A4C8-235B6BD93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2031853"/>
            <a:ext cx="11458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 b="0">
                <a:solidFill>
                  <a:srgbClr val="000000"/>
                </a:solidFill>
              </a:defRPr>
            </a:pP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物体摩擦后为什么会带电，任意两个物体摩擦后都会带电？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40D32DD-25BB-4991-9371-BA62CA994613}"/>
              </a:ext>
            </a:extLst>
          </p:cNvPr>
          <p:cNvGrpSpPr/>
          <p:nvPr/>
        </p:nvGrpSpPr>
        <p:grpSpPr>
          <a:xfrm>
            <a:off x="1316699" y="2896561"/>
            <a:ext cx="4896970" cy="3173199"/>
            <a:chOff x="1219402" y="2823478"/>
            <a:chExt cx="3968743" cy="2744418"/>
          </a:xfrm>
        </p:grpSpPr>
        <p:sp>
          <p:nvSpPr>
            <p:cNvPr id="13" name="Text Box 4">
              <a:extLst>
                <a:ext uri="{FF2B5EF4-FFF2-40B4-BE49-F238E27FC236}">
                  <a16:creationId xmlns:a16="http://schemas.microsoft.com/office/drawing/2014/main" id="{4CD3424F-B38E-4657-A887-11D99F0AC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6675" y="4197350"/>
              <a:ext cx="1628775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原子</a:t>
              </a:r>
            </a:p>
          </p:txBody>
        </p:sp>
        <p:sp>
          <p:nvSpPr>
            <p:cNvPr id="14" name="Text Box 5">
              <a:extLst>
                <a:ext uri="{FF2B5EF4-FFF2-40B4-BE49-F238E27FC236}">
                  <a16:creationId xmlns:a16="http://schemas.microsoft.com/office/drawing/2014/main" id="{945613FC-2E61-4C4F-A909-7FEC5579D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5831" y="4803775"/>
              <a:ext cx="2311399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核外电子 </a:t>
              </a: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5A5483E6-A29B-484F-B8EC-411CEDF28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962" y="3462055"/>
              <a:ext cx="1728787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000" kern="0" dirty="0">
                  <a:cs typeface="+mn-ea"/>
                  <a:sym typeface="+mn-lt"/>
                </a:rPr>
                <a:t>原子核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3E93AA5B-E05A-4A8D-A64C-5DC2D180A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9719" y="2823478"/>
              <a:ext cx="1097575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000" kern="0" dirty="0">
                  <a:cs typeface="+mn-ea"/>
                  <a:sym typeface="+mn-lt"/>
                </a:rPr>
                <a:t>质子</a:t>
              </a:r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F2773C66-DAFA-4BE7-9B71-9433DB41F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305" y="4174440"/>
              <a:ext cx="1201529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000" kern="0" dirty="0">
                  <a:cs typeface="+mn-ea"/>
                  <a:sym typeface="+mn-lt"/>
                </a:rPr>
                <a:t>中子</a:t>
              </a:r>
            </a:p>
          </p:txBody>
        </p:sp>
        <p:sp>
          <p:nvSpPr>
            <p:cNvPr id="18" name="AutoShape 9">
              <a:extLst>
                <a:ext uri="{FF2B5EF4-FFF2-40B4-BE49-F238E27FC236}">
                  <a16:creationId xmlns:a16="http://schemas.microsoft.com/office/drawing/2014/main" id="{5B31ACC8-5CC1-4D46-B12D-F8FCA8825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406" y="3728244"/>
              <a:ext cx="225425" cy="1395413"/>
            </a:xfrm>
            <a:prstGeom prst="leftBrace">
              <a:avLst>
                <a:gd name="adj1" fmla="val 515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600" kern="0">
                <a:cs typeface="+mn-ea"/>
                <a:sym typeface="+mn-lt"/>
              </a:endParaRPr>
            </a:p>
          </p:txBody>
        </p:sp>
        <p:sp>
          <p:nvSpPr>
            <p:cNvPr id="19" name="AutoShape 10">
              <a:extLst>
                <a:ext uri="{FF2B5EF4-FFF2-40B4-BE49-F238E27FC236}">
                  <a16:creationId xmlns:a16="http://schemas.microsoft.com/office/drawing/2014/main" id="{915E5F08-B7E6-40FF-A6E3-93409E745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530" y="3089667"/>
              <a:ext cx="358775" cy="1350962"/>
            </a:xfrm>
            <a:prstGeom prst="leftBrace">
              <a:avLst>
                <a:gd name="adj1" fmla="val 3136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600" kern="0">
                <a:cs typeface="+mn-ea"/>
                <a:sym typeface="+mn-lt"/>
              </a:endParaRPr>
            </a:p>
          </p:txBody>
        </p:sp>
        <p:sp>
          <p:nvSpPr>
            <p:cNvPr id="20" name="Text Box 11">
              <a:extLst>
                <a:ext uri="{FF2B5EF4-FFF2-40B4-BE49-F238E27FC236}">
                  <a16:creationId xmlns:a16="http://schemas.microsoft.com/office/drawing/2014/main" id="{82B40679-C061-4388-985B-BABD1E9DF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402" y="4689475"/>
              <a:ext cx="1304925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电中性</a:t>
              </a:r>
            </a:p>
          </p:txBody>
        </p:sp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6D840918-7E64-4BAC-9182-039F79011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4893" y="3824288"/>
              <a:ext cx="1395412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  <p:sp>
          <p:nvSpPr>
            <p:cNvPr id="22" name="Text Box 13">
              <a:extLst>
                <a:ext uri="{FF2B5EF4-FFF2-40B4-BE49-F238E27FC236}">
                  <a16:creationId xmlns:a16="http://schemas.microsoft.com/office/drawing/2014/main" id="{2484D0C9-A1B9-4A08-9C96-EFAB5D8B6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0924" y="5221851"/>
              <a:ext cx="1205516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带负电</a:t>
              </a:r>
            </a:p>
          </p:txBody>
        </p:sp>
        <p:sp>
          <p:nvSpPr>
            <p:cNvPr id="23" name="Text Box 14">
              <a:extLst>
                <a:ext uri="{FF2B5EF4-FFF2-40B4-BE49-F238E27FC236}">
                  <a16:creationId xmlns:a16="http://schemas.microsoft.com/office/drawing/2014/main" id="{F03EE401-3B8A-45CB-B1A3-423EA8ABF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733" y="4463537"/>
              <a:ext cx="1395412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不带电</a:t>
              </a:r>
            </a:p>
          </p:txBody>
        </p:sp>
        <p:sp>
          <p:nvSpPr>
            <p:cNvPr id="24" name="Text Box 15">
              <a:extLst>
                <a:ext uri="{FF2B5EF4-FFF2-40B4-BE49-F238E27FC236}">
                  <a16:creationId xmlns:a16="http://schemas.microsoft.com/office/drawing/2014/main" id="{A2C60009-CA45-454D-81D4-2470DEEEB9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6421" y="3195867"/>
              <a:ext cx="1395413" cy="346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>
                <a:spcBef>
                  <a:spcPct val="50000"/>
                </a:spcBef>
              </a:pPr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</p:grpSp>
      <p:sp>
        <p:nvSpPr>
          <p:cNvPr id="25" name="Text Box 4">
            <a:extLst>
              <a:ext uri="{FF2B5EF4-FFF2-40B4-BE49-F238E27FC236}">
                <a16:creationId xmlns:a16="http://schemas.microsoft.com/office/drawing/2014/main" id="{4B86F1EB-D032-42F3-BE05-B391F31D0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67" y="2657962"/>
            <a:ext cx="2810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．原子结构</a:t>
            </a:r>
          </a:p>
        </p:txBody>
      </p:sp>
      <p:pic>
        <p:nvPicPr>
          <p:cNvPr id="26" name="图片 25" descr="The Atom">
            <a:extLst>
              <a:ext uri="{FF2B5EF4-FFF2-40B4-BE49-F238E27FC236}">
                <a16:creationId xmlns:a16="http://schemas.microsoft.com/office/drawing/2014/main" id="{B5C453B6-F10D-4937-B7D7-CD16D789A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126" y="3011674"/>
            <a:ext cx="2691759" cy="26917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20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6091664" y="3880975"/>
            <a:ext cx="5190067" cy="2510427"/>
            <a:chOff x="1978025" y="2133600"/>
            <a:chExt cx="3892550" cy="1882820"/>
          </a:xfrm>
        </p:grpSpPr>
        <p:sp>
          <p:nvSpPr>
            <p:cNvPr id="27" name="椭圆 14341"/>
            <p:cNvSpPr>
              <a:spLocks noChangeArrowheads="1"/>
            </p:cNvSpPr>
            <p:nvPr/>
          </p:nvSpPr>
          <p:spPr bwMode="auto">
            <a:xfrm>
              <a:off x="1978025" y="2133600"/>
              <a:ext cx="1441450" cy="15843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defTabSz="121917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28" name="椭圆 14342"/>
            <p:cNvSpPr>
              <a:spLocks noChangeArrowheads="1"/>
            </p:cNvSpPr>
            <p:nvPr/>
          </p:nvSpPr>
          <p:spPr bwMode="auto">
            <a:xfrm>
              <a:off x="4427538" y="2205038"/>
              <a:ext cx="1439862" cy="151288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defTabSz="1219170"/>
              <a:endParaRPr lang="zh-CN" altLang="en-US" kern="0">
                <a:cs typeface="+mn-ea"/>
                <a:sym typeface="+mn-lt"/>
              </a:endParaRPr>
            </a:p>
          </p:txBody>
        </p:sp>
        <p:sp>
          <p:nvSpPr>
            <p:cNvPr id="29" name="文本框 14343"/>
            <p:cNvSpPr txBox="1">
              <a:spLocks noChangeArrowheads="1"/>
            </p:cNvSpPr>
            <p:nvPr/>
          </p:nvSpPr>
          <p:spPr bwMode="auto">
            <a:xfrm>
              <a:off x="1978025" y="2563813"/>
              <a:ext cx="1470025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1219170" eaLnBrk="1" hangingPunct="1"/>
              <a:r>
                <a:rPr lang="zh-CN" altLang="en-US" sz="20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束缚电子</a:t>
              </a:r>
            </a:p>
            <a:p>
              <a:pPr algn="ctr" defTabSz="1219170" eaLnBrk="1" hangingPunct="1"/>
              <a:r>
                <a:rPr lang="zh-CN" altLang="en-US" sz="20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能力弱</a:t>
              </a:r>
            </a:p>
          </p:txBody>
        </p:sp>
        <p:sp>
          <p:nvSpPr>
            <p:cNvPr id="30" name="文本框 14344"/>
            <p:cNvSpPr txBox="1">
              <a:spLocks noChangeArrowheads="1"/>
            </p:cNvSpPr>
            <p:nvPr/>
          </p:nvSpPr>
          <p:spPr bwMode="auto">
            <a:xfrm>
              <a:off x="4402138" y="2619375"/>
              <a:ext cx="1468437" cy="530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1219170" eaLnBrk="1" hangingPunct="1"/>
              <a:r>
                <a:rPr lang="zh-CN" altLang="en-US" sz="20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束缚电子</a:t>
              </a:r>
            </a:p>
            <a:p>
              <a:pPr algn="ctr" defTabSz="1219170" eaLnBrk="1" hangingPunct="1"/>
              <a:r>
                <a:rPr lang="zh-CN" altLang="en-US" sz="2000" kern="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能力强</a:t>
              </a:r>
            </a:p>
          </p:txBody>
        </p:sp>
        <p:sp>
          <p:nvSpPr>
            <p:cNvPr id="31" name="右箭头 14345"/>
            <p:cNvSpPr>
              <a:spLocks noChangeArrowheads="1"/>
            </p:cNvSpPr>
            <p:nvPr/>
          </p:nvSpPr>
          <p:spPr bwMode="auto">
            <a:xfrm>
              <a:off x="3562350" y="2852738"/>
              <a:ext cx="792163" cy="74612"/>
            </a:xfrm>
            <a:prstGeom prst="rightArrow">
              <a:avLst>
                <a:gd name="adj1" fmla="val 50000"/>
                <a:gd name="adj2" fmla="val 264936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120227" tIns="62653" rIns="120227" bIns="62653" anchor="ctr"/>
            <a:lstStyle/>
            <a:p>
              <a:pPr algn="ctr" defTabSz="1219170"/>
              <a:endParaRPr lang="zh-CN" altLang="en-US" kern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14346"/>
            <p:cNvSpPr txBox="1">
              <a:spLocks noChangeArrowheads="1"/>
            </p:cNvSpPr>
            <p:nvPr/>
          </p:nvSpPr>
          <p:spPr bwMode="auto">
            <a:xfrm>
              <a:off x="3203575" y="2419350"/>
              <a:ext cx="1470025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1219170" eaLnBrk="1" hangingPunct="1"/>
              <a:r>
                <a:rPr lang="zh-CN" altLang="en-US" sz="20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电子</a:t>
              </a:r>
            </a:p>
          </p:txBody>
        </p:sp>
        <p:sp>
          <p:nvSpPr>
            <p:cNvPr id="33" name="文本框 14347"/>
            <p:cNvSpPr txBox="1">
              <a:spLocks noChangeArrowheads="1"/>
            </p:cNvSpPr>
            <p:nvPr/>
          </p:nvSpPr>
          <p:spPr bwMode="auto">
            <a:xfrm>
              <a:off x="2335213" y="3716338"/>
              <a:ext cx="730007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带正电</a:t>
              </a:r>
            </a:p>
          </p:txBody>
        </p:sp>
        <p:sp>
          <p:nvSpPr>
            <p:cNvPr id="34" name="文本框 14348"/>
            <p:cNvSpPr txBox="1">
              <a:spLocks noChangeArrowheads="1"/>
            </p:cNvSpPr>
            <p:nvPr/>
          </p:nvSpPr>
          <p:spPr bwMode="auto">
            <a:xfrm>
              <a:off x="4716463" y="3716338"/>
              <a:ext cx="67229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zh-CN" altLang="en-US" kern="0" dirty="0">
                  <a:latin typeface="+mn-lt"/>
                  <a:ea typeface="+mn-ea"/>
                  <a:cs typeface="+mn-ea"/>
                  <a:sym typeface="+mn-lt"/>
                </a:rPr>
                <a:t>带负电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98528" y="950698"/>
            <a:ext cx="3734857" cy="3132425"/>
            <a:chOff x="4562475" y="2060575"/>
            <a:chExt cx="4257675" cy="4211406"/>
          </a:xfrm>
        </p:grpSpPr>
        <p:grpSp>
          <p:nvGrpSpPr>
            <p:cNvPr id="37" name="组合 36"/>
            <p:cNvGrpSpPr/>
            <p:nvPr/>
          </p:nvGrpSpPr>
          <p:grpSpPr>
            <a:xfrm>
              <a:off x="4562475" y="2060575"/>
              <a:ext cx="4257675" cy="4211406"/>
              <a:chOff x="4562475" y="2060575"/>
              <a:chExt cx="4257675" cy="4211406"/>
            </a:xfrm>
          </p:grpSpPr>
          <p:sp>
            <p:nvSpPr>
              <p:cNvPr id="47" name="Line 32"/>
              <p:cNvSpPr>
                <a:spLocks noChangeShapeType="1"/>
              </p:cNvSpPr>
              <p:nvPr/>
            </p:nvSpPr>
            <p:spPr bwMode="auto">
              <a:xfrm flipH="1">
                <a:off x="5653088" y="4508500"/>
                <a:ext cx="576262" cy="649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Text Box 53"/>
              <p:cNvSpPr txBox="1">
                <a:spLocks noChangeArrowheads="1"/>
              </p:cNvSpPr>
              <p:nvPr/>
            </p:nvSpPr>
            <p:spPr bwMode="auto">
              <a:xfrm>
                <a:off x="4562475" y="5268911"/>
                <a:ext cx="2097305" cy="537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1219170"/>
                <a:r>
                  <a:rPr lang="zh-CN" altLang="en-US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核外电子</a:t>
                </a:r>
              </a:p>
            </p:txBody>
          </p:sp>
          <p:sp>
            <p:nvSpPr>
              <p:cNvPr id="49" name="Text Box 54"/>
              <p:cNvSpPr txBox="1">
                <a:spLocks noChangeArrowheads="1"/>
              </p:cNvSpPr>
              <p:nvPr/>
            </p:nvSpPr>
            <p:spPr bwMode="auto">
              <a:xfrm>
                <a:off x="6950902" y="5734051"/>
                <a:ext cx="1109595" cy="537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1219170"/>
                <a:r>
                  <a:rPr lang="zh-CN" altLang="en-US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原子核</a:t>
                </a:r>
              </a:p>
            </p:txBody>
          </p:sp>
          <p:grpSp>
            <p:nvGrpSpPr>
              <p:cNvPr id="50" name="Group 55"/>
              <p:cNvGrpSpPr>
                <a:grpSpLocks/>
              </p:cNvGrpSpPr>
              <p:nvPr/>
            </p:nvGrpSpPr>
            <p:grpSpPr bwMode="auto">
              <a:xfrm rot="2343687">
                <a:off x="6300788" y="3213100"/>
                <a:ext cx="2184400" cy="2078038"/>
                <a:chOff x="0" y="0"/>
                <a:chExt cx="1376" cy="1309"/>
              </a:xfrm>
            </p:grpSpPr>
            <p:sp>
              <p:nvSpPr>
                <p:cNvPr id="67" name="Oval 56"/>
                <p:cNvSpPr>
                  <a:spLocks noChangeArrowheads="1"/>
                </p:cNvSpPr>
                <p:nvPr/>
              </p:nvSpPr>
              <p:spPr bwMode="auto">
                <a:xfrm rot="269939">
                  <a:off x="0" y="0"/>
                  <a:ext cx="691" cy="654"/>
                </a:xfrm>
                <a:prstGeom prst="ellipse">
                  <a:avLst/>
                </a:prstGeom>
                <a:noFill/>
                <a:ln w="31750">
                  <a:solidFill>
                    <a:srgbClr val="333399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Line 57"/>
                <p:cNvSpPr>
                  <a:spLocks noChangeShapeType="1"/>
                </p:cNvSpPr>
                <p:nvPr/>
              </p:nvSpPr>
              <p:spPr bwMode="auto">
                <a:xfrm rot="269939">
                  <a:off x="563" y="578"/>
                  <a:ext cx="813" cy="731"/>
                </a:xfrm>
                <a:prstGeom prst="line">
                  <a:avLst/>
                </a:prstGeom>
                <a:noFill/>
                <a:ln w="31750">
                  <a:solidFill>
                    <a:srgbClr val="333399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21917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" name="Group 59"/>
              <p:cNvGrpSpPr>
                <a:grpSpLocks/>
              </p:cNvGrpSpPr>
              <p:nvPr/>
            </p:nvGrpSpPr>
            <p:grpSpPr bwMode="auto">
              <a:xfrm>
                <a:off x="5940425" y="2060575"/>
                <a:ext cx="2879725" cy="2879725"/>
                <a:chOff x="0" y="0"/>
                <a:chExt cx="1814" cy="1814"/>
              </a:xfrm>
            </p:grpSpPr>
            <p:sp>
              <p:nvSpPr>
                <p:cNvPr id="52" name="Oval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14" cy="1814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Oval 61"/>
                <p:cNvSpPr>
                  <a:spLocks noChangeArrowheads="1"/>
                </p:cNvSpPr>
                <p:nvPr/>
              </p:nvSpPr>
              <p:spPr bwMode="auto">
                <a:xfrm>
                  <a:off x="277" y="289"/>
                  <a:ext cx="1247" cy="1247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Oval 62"/>
                <p:cNvSpPr>
                  <a:spLocks noChangeArrowheads="1"/>
                </p:cNvSpPr>
                <p:nvPr/>
              </p:nvSpPr>
              <p:spPr bwMode="auto">
                <a:xfrm>
                  <a:off x="678" y="701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Oval 63"/>
                <p:cNvSpPr>
                  <a:spLocks noChangeArrowheads="1"/>
                </p:cNvSpPr>
                <p:nvPr/>
              </p:nvSpPr>
              <p:spPr bwMode="auto">
                <a:xfrm>
                  <a:off x="915" y="724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Oval 64"/>
                <p:cNvSpPr>
                  <a:spLocks noChangeArrowheads="1"/>
                </p:cNvSpPr>
                <p:nvPr/>
              </p:nvSpPr>
              <p:spPr bwMode="auto">
                <a:xfrm>
                  <a:off x="774" y="956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607" y="801"/>
                  <a:ext cx="209" cy="339"/>
                  <a:chOff x="0" y="0"/>
                  <a:chExt cx="209" cy="339"/>
                </a:xfrm>
              </p:grpSpPr>
              <p:sp>
                <p:nvSpPr>
                  <p:cNvPr id="65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2" y="35"/>
                    <a:ext cx="181" cy="190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1219170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9" cy="33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1219170"/>
                    <a:r>
                      <a:rPr lang="zh-TW" altLang="en-US" sz="2000" b="1" kern="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3600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8" name="Group 68"/>
                <p:cNvGrpSpPr>
                  <a:grpSpLocks/>
                </p:cNvGrpSpPr>
                <p:nvPr/>
              </p:nvGrpSpPr>
              <p:grpSpPr bwMode="auto">
                <a:xfrm>
                  <a:off x="795" y="616"/>
                  <a:ext cx="240" cy="339"/>
                  <a:chOff x="0" y="0"/>
                  <a:chExt cx="240" cy="339"/>
                </a:xfrm>
              </p:grpSpPr>
              <p:sp>
                <p:nvSpPr>
                  <p:cNvPr id="63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3" y="26"/>
                    <a:ext cx="181" cy="181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1219170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40" cy="33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1219170"/>
                    <a:r>
                      <a:rPr lang="zh-TW" altLang="en-US" sz="2000" b="1" kern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3600" kern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9" name="Group 71"/>
                <p:cNvGrpSpPr>
                  <a:grpSpLocks/>
                </p:cNvGrpSpPr>
                <p:nvPr/>
              </p:nvGrpSpPr>
              <p:grpSpPr bwMode="auto">
                <a:xfrm>
                  <a:off x="943" y="856"/>
                  <a:ext cx="240" cy="339"/>
                  <a:chOff x="0" y="0"/>
                  <a:chExt cx="240" cy="339"/>
                </a:xfrm>
              </p:grpSpPr>
              <p:sp>
                <p:nvSpPr>
                  <p:cNvPr id="61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4" y="26"/>
                    <a:ext cx="181" cy="181"/>
                  </a:xfrm>
                  <a:prstGeom prst="ellipse">
                    <a:avLst/>
                  </a:prstGeom>
                  <a:solidFill>
                    <a:srgbClr val="FF99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defTabSz="1219170" eaLnBrk="0" hangingPunct="0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40" cy="33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itchFamily="34" charset="0"/>
                        <a:ea typeface="宋体" pitchFamily="2" charset="-122"/>
                      </a:defRPr>
                    </a:lvl9pPr>
                  </a:lstStyle>
                  <a:p>
                    <a:pPr defTabSz="1219170"/>
                    <a:r>
                      <a:rPr lang="zh-TW" altLang="en-US" sz="2000" b="1" kern="0" dirty="0">
                        <a:solidFill>
                          <a:srgbClr val="333399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+</a:t>
                    </a:r>
                    <a:endParaRPr lang="zh-TW" altLang="en-US" sz="3600" kern="0" dirty="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60" name="Oval 74"/>
                <p:cNvSpPr>
                  <a:spLocks noChangeArrowheads="1"/>
                </p:cNvSpPr>
                <p:nvPr/>
              </p:nvSpPr>
              <p:spPr bwMode="auto">
                <a:xfrm>
                  <a:off x="786" y="823"/>
                  <a:ext cx="181" cy="181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1219170" eaLnBrk="0" hangingPunct="0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8" name="Group 75"/>
            <p:cNvGrpSpPr>
              <a:grpSpLocks/>
            </p:cNvGrpSpPr>
            <p:nvPr/>
          </p:nvGrpSpPr>
          <p:grpSpPr bwMode="auto">
            <a:xfrm>
              <a:off x="6732588" y="2420938"/>
              <a:ext cx="373062" cy="538163"/>
              <a:chOff x="0" y="0"/>
              <a:chExt cx="235" cy="339"/>
            </a:xfrm>
          </p:grpSpPr>
          <p:sp>
            <p:nvSpPr>
              <p:cNvPr id="45" name="Oval 76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1219170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Text Box 7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5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/>
                <a:r>
                  <a:rPr lang="zh-TW" altLang="en-US" sz="20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36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Group 78"/>
            <p:cNvGrpSpPr>
              <a:grpSpLocks/>
            </p:cNvGrpSpPr>
            <p:nvPr/>
          </p:nvGrpSpPr>
          <p:grpSpPr bwMode="auto">
            <a:xfrm>
              <a:off x="8029575" y="3644900"/>
              <a:ext cx="358775" cy="538370"/>
              <a:chOff x="0" y="0"/>
              <a:chExt cx="205" cy="312"/>
            </a:xfrm>
          </p:grpSpPr>
          <p:sp>
            <p:nvSpPr>
              <p:cNvPr id="43" name="Oval 79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1219170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 Box 8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05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/>
                <a:r>
                  <a:rPr lang="zh-TW" altLang="en-US" sz="20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36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Group 81"/>
            <p:cNvGrpSpPr>
              <a:grpSpLocks/>
            </p:cNvGrpSpPr>
            <p:nvPr/>
          </p:nvGrpSpPr>
          <p:grpSpPr bwMode="auto">
            <a:xfrm>
              <a:off x="6084888" y="4221163"/>
              <a:ext cx="373062" cy="538163"/>
              <a:chOff x="0" y="0"/>
              <a:chExt cx="235" cy="339"/>
            </a:xfrm>
          </p:grpSpPr>
          <p:sp>
            <p:nvSpPr>
              <p:cNvPr id="41" name="Oval 82"/>
              <p:cNvSpPr>
                <a:spLocks noChangeArrowheads="1"/>
              </p:cNvSpPr>
              <p:nvPr/>
            </p:nvSpPr>
            <p:spPr bwMode="auto">
              <a:xfrm>
                <a:off x="0" y="37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1219170" eaLnBrk="0" hangingPunct="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Text Box 8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5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/>
                <a:r>
                  <a:rPr lang="zh-TW" altLang="en-US" sz="2000" b="1" kern="0">
                    <a:solidFill>
                      <a:srgbClr val="333399"/>
                    </a:solidFill>
                    <a:latin typeface="+mn-lt"/>
                    <a:ea typeface="+mn-ea"/>
                    <a:cs typeface="+mn-ea"/>
                    <a:sym typeface="+mn-lt"/>
                  </a:rPr>
                  <a:t>–</a:t>
                </a:r>
                <a:endParaRPr lang="zh-TW" altLang="en-US" sz="36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821325" y="2585834"/>
            <a:ext cx="4992453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不同物质的原子核束缚电子的本领不同，摩擦后发生了</a:t>
            </a:r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电子得失</a:t>
            </a: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660400" y="1619683"/>
            <a:ext cx="4437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 b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kern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．摩擦起电的原因</a:t>
            </a: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821326" y="3938002"/>
            <a:ext cx="4766718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失去电子的物体带正电；得到电子的物体带等量的负电</a:t>
            </a: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endParaRPr lang="zh-CN" altLang="en-US" sz="20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7ECA6686-6DA9-4C89-BAF8-4A9D8CDB8B98}"/>
              </a:ext>
            </a:extLst>
          </p:cNvPr>
          <p:cNvSpPr txBox="1"/>
          <p:nvPr/>
        </p:nvSpPr>
        <p:spPr>
          <a:xfrm>
            <a:off x="943429" y="752929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 sz="1800">
                <a:solidFill>
                  <a:srgbClr val="000000"/>
                </a:solidFill>
              </a:defRPr>
            </a:pPr>
            <a:r>
              <a:rPr lang="zh-CN" altLang="en-US" sz="2800" kern="0" dirty="0">
                <a:cs typeface="+mn-ea"/>
                <a:sym typeface="+mn-lt"/>
              </a:rPr>
              <a:t>原子及其结构</a:t>
            </a:r>
          </a:p>
        </p:txBody>
      </p:sp>
    </p:spTree>
    <p:extLst>
      <p:ext uri="{BB962C8B-B14F-4D97-AF65-F5344CB8AC3E}">
        <p14:creationId xmlns:p14="http://schemas.microsoft.com/office/powerpoint/2010/main" val="20164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 autoUpdateAnimBg="0"/>
      <p:bldP spid="49" grpId="0" bldLvl="0" autoUpdateAnimBg="0"/>
      <p:bldP spid="69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yrwfjsb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1139</Words>
  <Application>Microsoft Office PowerPoint</Application>
  <PresentationFormat>宽屏</PresentationFormat>
  <Paragraphs>175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2020-05-16T14:57:27Z</dcterms:created>
  <dcterms:modified xsi:type="dcterms:W3CDTF">2021-01-09T09:50:55Z</dcterms:modified>
</cp:coreProperties>
</file>