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1"/>
  </p:notesMasterIdLst>
  <p:sldIdLst>
    <p:sldId id="271" r:id="rId2"/>
    <p:sldId id="273" r:id="rId3"/>
    <p:sldId id="270" r:id="rId4"/>
    <p:sldId id="288" r:id="rId5"/>
    <p:sldId id="293" r:id="rId6"/>
    <p:sldId id="291" r:id="rId7"/>
    <p:sldId id="292" r:id="rId8"/>
    <p:sldId id="303" r:id="rId9"/>
    <p:sldId id="294" r:id="rId10"/>
    <p:sldId id="297" r:id="rId11"/>
    <p:sldId id="295" r:id="rId12"/>
    <p:sldId id="299" r:id="rId13"/>
    <p:sldId id="296" r:id="rId14"/>
    <p:sldId id="302" r:id="rId15"/>
    <p:sldId id="289" r:id="rId16"/>
    <p:sldId id="304" r:id="rId17"/>
    <p:sldId id="287" r:id="rId18"/>
    <p:sldId id="307" r:id="rId19"/>
    <p:sldId id="272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4044" userDrawn="1">
          <p15:clr>
            <a:srgbClr val="A4A3A4"/>
          </p15:clr>
        </p15:guide>
        <p15:guide id="5" orient="horz" pos="648" userDrawn="1">
          <p15:clr>
            <a:srgbClr val="A4A3A4"/>
          </p15:clr>
        </p15:guide>
        <p15:guide id="6" orient="horz" pos="712" userDrawn="1">
          <p15:clr>
            <a:srgbClr val="A4A3A4"/>
          </p15:clr>
        </p15:guide>
        <p15:guide id="7" orient="horz" pos="3928" userDrawn="1">
          <p15:clr>
            <a:srgbClr val="A4A3A4"/>
          </p15:clr>
        </p15:guide>
        <p15:guide id="8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6" y="108"/>
      </p:cViewPr>
      <p:guideLst>
        <p:guide orient="horz" pos="2288"/>
        <p:guide pos="3840"/>
        <p:guide pos="416"/>
        <p:guide pos="4044"/>
        <p:guide orient="horz" pos="648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38DC602-BB3D-4621-8EA6-982685295214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41F2918-5E3A-428D-A0B5-94B80789B00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67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59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261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34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10118BD-DD1C-429E-B99B-B75C55DD46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1688" y="556590"/>
            <a:ext cx="5340626" cy="5340626"/>
          </a:xfrm>
          <a:custGeom>
            <a:avLst/>
            <a:gdLst>
              <a:gd name="connsiteX0" fmla="*/ 2670313 w 5340626"/>
              <a:gd name="connsiteY0" fmla="*/ 1967799 h 5340626"/>
              <a:gd name="connsiteX1" fmla="*/ 1967799 w 5340626"/>
              <a:gd name="connsiteY1" fmla="*/ 2670313 h 5340626"/>
              <a:gd name="connsiteX2" fmla="*/ 2670313 w 5340626"/>
              <a:gd name="connsiteY2" fmla="*/ 3372827 h 5340626"/>
              <a:gd name="connsiteX3" fmla="*/ 3372827 w 5340626"/>
              <a:gd name="connsiteY3" fmla="*/ 2670313 h 5340626"/>
              <a:gd name="connsiteX4" fmla="*/ 2670313 w 5340626"/>
              <a:gd name="connsiteY4" fmla="*/ 1967799 h 5340626"/>
              <a:gd name="connsiteX5" fmla="*/ 2670313 w 5340626"/>
              <a:gd name="connsiteY5" fmla="*/ 582976 h 5340626"/>
              <a:gd name="connsiteX6" fmla="*/ 4757650 w 5340626"/>
              <a:gd name="connsiteY6" fmla="*/ 2670313 h 5340626"/>
              <a:gd name="connsiteX7" fmla="*/ 2670313 w 5340626"/>
              <a:gd name="connsiteY7" fmla="*/ 4757650 h 5340626"/>
              <a:gd name="connsiteX8" fmla="*/ 582976 w 5340626"/>
              <a:gd name="connsiteY8" fmla="*/ 2670313 h 5340626"/>
              <a:gd name="connsiteX9" fmla="*/ 2670313 w 5340626"/>
              <a:gd name="connsiteY9" fmla="*/ 582976 h 5340626"/>
              <a:gd name="connsiteX10" fmla="*/ 2670313 w 5340626"/>
              <a:gd name="connsiteY10" fmla="*/ 300197 h 5340626"/>
              <a:gd name="connsiteX11" fmla="*/ 300197 w 5340626"/>
              <a:gd name="connsiteY11" fmla="*/ 2670313 h 5340626"/>
              <a:gd name="connsiteX12" fmla="*/ 2670313 w 5340626"/>
              <a:gd name="connsiteY12" fmla="*/ 5040429 h 5340626"/>
              <a:gd name="connsiteX13" fmla="*/ 5040429 w 5340626"/>
              <a:gd name="connsiteY13" fmla="*/ 2670313 h 5340626"/>
              <a:gd name="connsiteX14" fmla="*/ 2670313 w 5340626"/>
              <a:gd name="connsiteY14" fmla="*/ 300197 h 5340626"/>
              <a:gd name="connsiteX15" fmla="*/ 2670313 w 5340626"/>
              <a:gd name="connsiteY15" fmla="*/ 0 h 5340626"/>
              <a:gd name="connsiteX16" fmla="*/ 5340626 w 5340626"/>
              <a:gd name="connsiteY16" fmla="*/ 2670313 h 5340626"/>
              <a:gd name="connsiteX17" fmla="*/ 2670313 w 5340626"/>
              <a:gd name="connsiteY17" fmla="*/ 5340626 h 5340626"/>
              <a:gd name="connsiteX18" fmla="*/ 0 w 5340626"/>
              <a:gd name="connsiteY18" fmla="*/ 2670313 h 5340626"/>
              <a:gd name="connsiteX19" fmla="*/ 2670313 w 5340626"/>
              <a:gd name="connsiteY19" fmla="*/ 0 h 534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40626" h="5340626">
                <a:moveTo>
                  <a:pt x="2670313" y="1967799"/>
                </a:moveTo>
                <a:cubicBezTo>
                  <a:pt x="2282325" y="1967799"/>
                  <a:pt x="1967799" y="2282325"/>
                  <a:pt x="1967799" y="2670313"/>
                </a:cubicBezTo>
                <a:cubicBezTo>
                  <a:pt x="1967799" y="3058301"/>
                  <a:pt x="2282325" y="3372827"/>
                  <a:pt x="2670313" y="3372827"/>
                </a:cubicBezTo>
                <a:cubicBezTo>
                  <a:pt x="3058301" y="3372827"/>
                  <a:pt x="3372827" y="3058301"/>
                  <a:pt x="3372827" y="2670313"/>
                </a:cubicBezTo>
                <a:cubicBezTo>
                  <a:pt x="3372827" y="2282325"/>
                  <a:pt x="3058301" y="1967799"/>
                  <a:pt x="2670313" y="1967799"/>
                </a:cubicBezTo>
                <a:close/>
                <a:moveTo>
                  <a:pt x="2670313" y="582976"/>
                </a:moveTo>
                <a:cubicBezTo>
                  <a:pt x="3823117" y="582976"/>
                  <a:pt x="4757650" y="1517509"/>
                  <a:pt x="4757650" y="2670313"/>
                </a:cubicBezTo>
                <a:cubicBezTo>
                  <a:pt x="4757650" y="3823117"/>
                  <a:pt x="3823117" y="4757650"/>
                  <a:pt x="2670313" y="4757650"/>
                </a:cubicBezTo>
                <a:cubicBezTo>
                  <a:pt x="1517509" y="4757650"/>
                  <a:pt x="582976" y="3823117"/>
                  <a:pt x="582976" y="2670313"/>
                </a:cubicBezTo>
                <a:cubicBezTo>
                  <a:pt x="582976" y="1517509"/>
                  <a:pt x="1517509" y="582976"/>
                  <a:pt x="2670313" y="582976"/>
                </a:cubicBezTo>
                <a:close/>
                <a:moveTo>
                  <a:pt x="2670313" y="300197"/>
                </a:moveTo>
                <a:cubicBezTo>
                  <a:pt x="1361334" y="300197"/>
                  <a:pt x="300197" y="1361334"/>
                  <a:pt x="300197" y="2670313"/>
                </a:cubicBezTo>
                <a:cubicBezTo>
                  <a:pt x="300197" y="3979292"/>
                  <a:pt x="1361334" y="5040429"/>
                  <a:pt x="2670313" y="5040429"/>
                </a:cubicBezTo>
                <a:cubicBezTo>
                  <a:pt x="3979292" y="5040429"/>
                  <a:pt x="5040429" y="3979292"/>
                  <a:pt x="5040429" y="2670313"/>
                </a:cubicBezTo>
                <a:cubicBezTo>
                  <a:pt x="5040429" y="1361334"/>
                  <a:pt x="3979292" y="300197"/>
                  <a:pt x="2670313" y="300197"/>
                </a:cubicBezTo>
                <a:close/>
                <a:moveTo>
                  <a:pt x="2670313" y="0"/>
                </a:moveTo>
                <a:cubicBezTo>
                  <a:pt x="4145086" y="0"/>
                  <a:pt x="5340626" y="1195540"/>
                  <a:pt x="5340626" y="2670313"/>
                </a:cubicBezTo>
                <a:cubicBezTo>
                  <a:pt x="5340626" y="4145086"/>
                  <a:pt x="4145086" y="5340626"/>
                  <a:pt x="2670313" y="5340626"/>
                </a:cubicBezTo>
                <a:cubicBezTo>
                  <a:pt x="1195540" y="5340626"/>
                  <a:pt x="0" y="4145086"/>
                  <a:pt x="0" y="2670313"/>
                </a:cubicBezTo>
                <a:cubicBezTo>
                  <a:pt x="0" y="1195540"/>
                  <a:pt x="1195540" y="0"/>
                  <a:pt x="26703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BEABA7C6-3B44-4A00-A04B-F47A0E53DDA5}"/>
              </a:ext>
            </a:extLst>
          </p:cNvPr>
          <p:cNvSpPr/>
          <p:nvPr userDrawn="1"/>
        </p:nvSpPr>
        <p:spPr>
          <a:xfrm>
            <a:off x="419100" y="285750"/>
            <a:ext cx="1066800" cy="1066800"/>
          </a:xfrm>
          <a:prstGeom prst="ellipse">
            <a:avLst/>
          </a:prstGeom>
          <a:gradFill>
            <a:gsLst>
              <a:gs pos="0">
                <a:srgbClr val="7030A0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36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14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DBC7F479-7AE9-4153-869A-7491C52EBDDF}"/>
              </a:ext>
            </a:extLst>
          </p:cNvPr>
          <p:cNvSpPr/>
          <p:nvPr/>
        </p:nvSpPr>
        <p:spPr>
          <a:xfrm>
            <a:off x="6494736" y="463355"/>
            <a:ext cx="6053899" cy="5943600"/>
          </a:xfrm>
          <a:prstGeom prst="donut">
            <a:avLst>
              <a:gd name="adj" fmla="val 2191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A1A99C3-FC56-44B8-9F11-7DFD2EAA023E}"/>
              </a:ext>
            </a:extLst>
          </p:cNvPr>
          <p:cNvSpPr/>
          <p:nvPr/>
        </p:nvSpPr>
        <p:spPr>
          <a:xfrm>
            <a:off x="9081903" y="2979240"/>
            <a:ext cx="885101" cy="895713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F87621D5-F0DE-4F15-A022-8E9B3B6B6E1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6851374" y="758687"/>
            <a:ext cx="5340626" cy="5340626"/>
          </a:xfr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0BF29B3B-772B-4FCA-98C5-032E8394280B}"/>
              </a:ext>
            </a:extLst>
          </p:cNvPr>
          <p:cNvGrpSpPr/>
          <p:nvPr/>
        </p:nvGrpSpPr>
        <p:grpSpPr>
          <a:xfrm>
            <a:off x="641386" y="2659264"/>
            <a:ext cx="5715175" cy="2063864"/>
            <a:chOff x="-4766137" y="1635925"/>
            <a:chExt cx="5715175" cy="2063864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79256C1D-B112-44C2-95E7-526473D9AFAF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18E63800-2722-4812-BB8E-EA07546A494B}"/>
                </a:ext>
              </a:extLst>
            </p:cNvPr>
            <p:cNvGrpSpPr/>
            <p:nvPr/>
          </p:nvGrpSpPr>
          <p:grpSpPr>
            <a:xfrm>
              <a:off x="-4714868" y="1635925"/>
              <a:ext cx="5663906" cy="1492714"/>
              <a:chOff x="-4714868" y="1635925"/>
              <a:chExt cx="5663906" cy="1492714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2F2C0A82-9E2D-44E5-9A09-2B12A5741955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F475BD02-CAC2-40E4-A5DA-8A7AB35B21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文本占位符 19">
                <a:extLst>
                  <a:ext uri="{FF2B5EF4-FFF2-40B4-BE49-F238E27FC236}">
                    <a16:creationId xmlns:a16="http://schemas.microsoft.com/office/drawing/2014/main" id="{3BAD67FB-C7CF-4EF9-BC47-EE55748FAC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6" y="2197967"/>
                <a:ext cx="5657794" cy="478264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b="1" dirty="0">
                    <a:solidFill>
                      <a:srgbClr val="7030A0"/>
                    </a:solidFill>
                    <a:cs typeface="+mn-ea"/>
                    <a:sym typeface="+mn-lt"/>
                  </a:rPr>
                  <a:t>第</a:t>
                </a:r>
                <a:r>
                  <a:rPr lang="en-US" altLang="zh-CN" b="1" dirty="0">
                    <a:solidFill>
                      <a:srgbClr val="7030A0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en-US" b="1" dirty="0">
                    <a:solidFill>
                      <a:srgbClr val="7030A0"/>
                    </a:solidFill>
                    <a:cs typeface="+mn-ea"/>
                    <a:sym typeface="+mn-lt"/>
                  </a:rPr>
                  <a:t>节 串、并联电路中电流的规律</a:t>
                </a:r>
              </a:p>
            </p:txBody>
          </p:sp>
          <p:sp>
            <p:nvSpPr>
              <p:cNvPr id="16" name="文本占位符 20">
                <a:extLst>
                  <a:ext uri="{FF2B5EF4-FFF2-40B4-BE49-F238E27FC236}">
                    <a16:creationId xmlns:a16="http://schemas.microsoft.com/office/drawing/2014/main" id="{6D2C6622-337D-48A7-BF15-C6CD179D803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8" y="1635925"/>
                <a:ext cx="3717724" cy="42327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第十五章   电流和电路</a:t>
                </a:r>
                <a:endPara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641386" y="371214"/>
            <a:ext cx="3260810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F59EDBEF-55AD-439C-963D-3D0B653B7A84}"/>
              </a:ext>
            </a:extLst>
          </p:cNvPr>
          <p:cNvSpPr/>
          <p:nvPr/>
        </p:nvSpPr>
        <p:spPr>
          <a:xfrm>
            <a:off x="11799485" y="6172043"/>
            <a:ext cx="887325" cy="13963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53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719383" y="2555544"/>
            <a:ext cx="2769035" cy="2857594"/>
            <a:chOff x="337111" y="1158680"/>
            <a:chExt cx="2725738" cy="2685195"/>
          </a:xfrm>
        </p:grpSpPr>
        <p:grpSp>
          <p:nvGrpSpPr>
            <p:cNvPr id="2" name="组合 151"/>
            <p:cNvGrpSpPr>
              <a:grpSpLocks/>
            </p:cNvGrpSpPr>
            <p:nvPr/>
          </p:nvGrpSpPr>
          <p:grpSpPr bwMode="auto">
            <a:xfrm>
              <a:off x="375041" y="1158680"/>
              <a:ext cx="2520000" cy="2160000"/>
              <a:chOff x="495432" y="759297"/>
              <a:chExt cx="2574939" cy="2672404"/>
            </a:xfrm>
          </p:grpSpPr>
          <p:grpSp>
            <p:nvGrpSpPr>
              <p:cNvPr id="3" name="组合 145"/>
              <p:cNvGrpSpPr>
                <a:grpSpLocks/>
              </p:cNvGrpSpPr>
              <p:nvPr/>
            </p:nvGrpSpPr>
            <p:grpSpPr bwMode="auto">
              <a:xfrm>
                <a:off x="495432" y="759297"/>
                <a:ext cx="2574939" cy="2672404"/>
                <a:chOff x="495432" y="759297"/>
                <a:chExt cx="2574939" cy="2672404"/>
              </a:xfrm>
            </p:grpSpPr>
            <p:sp>
              <p:nvSpPr>
                <p:cNvPr id="8" name="Rectangle 102"/>
                <p:cNvSpPr>
                  <a:spLocks noChangeArrowheads="1"/>
                </p:cNvSpPr>
                <p:nvPr/>
              </p:nvSpPr>
              <p:spPr bwMode="auto">
                <a:xfrm>
                  <a:off x="495432" y="1806530"/>
                  <a:ext cx="2574939" cy="141874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843001" y="1750231"/>
                  <a:ext cx="460406" cy="3578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defTabSz="1219170">
                    <a:spcBef>
                      <a:spcPct val="50000"/>
                    </a:spcBef>
                  </a:pPr>
                  <a:r>
                    <a:rPr lang="en-US" altLang="zh-CN" sz="2000" b="1" kern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L</a:t>
                  </a:r>
                  <a:r>
                    <a:rPr lang="en-US" altLang="zh-CN" sz="2000" b="1" kern="0" baseline="-2500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10" name="Rectangle 102"/>
                <p:cNvSpPr>
                  <a:spLocks noChangeArrowheads="1"/>
                </p:cNvSpPr>
                <p:nvPr/>
              </p:nvSpPr>
              <p:spPr bwMode="auto">
                <a:xfrm>
                  <a:off x="977487" y="1346127"/>
                  <a:ext cx="1580806" cy="93581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AutoShape 44"/>
                <p:cNvSpPr>
                  <a:spLocks noChangeArrowheads="1"/>
                </p:cNvSpPr>
                <p:nvPr/>
              </p:nvSpPr>
              <p:spPr bwMode="auto">
                <a:xfrm>
                  <a:off x="1821732" y="2063004"/>
                  <a:ext cx="396600" cy="396597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AutoShape 44"/>
                <p:cNvSpPr>
                  <a:spLocks noChangeArrowheads="1"/>
                </p:cNvSpPr>
                <p:nvPr/>
              </p:nvSpPr>
              <p:spPr bwMode="auto">
                <a:xfrm>
                  <a:off x="1849256" y="1154709"/>
                  <a:ext cx="396600" cy="396597"/>
                </a:xfrm>
                <a:prstGeom prst="flowChartSummingJunction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13" name="Group 8"/>
                <p:cNvGrpSpPr>
                  <a:grpSpLocks/>
                </p:cNvGrpSpPr>
                <p:nvPr/>
              </p:nvGrpSpPr>
              <p:grpSpPr bwMode="auto">
                <a:xfrm>
                  <a:off x="2185038" y="3083897"/>
                  <a:ext cx="354062" cy="212686"/>
                  <a:chOff x="0" y="0"/>
                  <a:chExt cx="256" cy="142"/>
                </a:xfrm>
              </p:grpSpPr>
              <p:sp>
                <p:nvSpPr>
                  <p:cNvPr id="2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9" y="0"/>
                    <a:ext cx="226" cy="142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 defTabSz="1219170"/>
                    <a:endParaRPr lang="zh-CN" altLang="en-US" sz="16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" y="0"/>
                    <a:ext cx="227" cy="8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1219170"/>
                    <a:endParaRPr lang="zh-CN" altLang="en-US" sz="16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4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7"/>
                    <a:ext cx="57" cy="5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1219170"/>
                    <a:endParaRPr lang="zh-CN" altLang="en-US" sz="16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4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1972584" y="1676894"/>
                  <a:ext cx="550827" cy="3578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defTabSz="1219170">
                    <a:spcBef>
                      <a:spcPct val="50000"/>
                    </a:spcBef>
                  </a:pPr>
                  <a:r>
                    <a:rPr lang="en-US" altLang="zh-CN" sz="2000" b="1" kern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L</a:t>
                  </a:r>
                  <a:r>
                    <a:rPr lang="en-US" altLang="zh-CN" sz="2000" b="1" kern="0" baseline="-2500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2</a:t>
                  </a:r>
                </a:p>
              </p:txBody>
            </p:sp>
            <p:sp>
              <p:nvSpPr>
                <p:cNvPr id="15" name="Oval 125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941204" y="1770248"/>
                  <a:ext cx="71312" cy="713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/>
                <a:p>
                  <a:pPr algn="ctr"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Oval 125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2523412" y="1775830"/>
                  <a:ext cx="71312" cy="713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/>
                <a:p>
                  <a:pPr algn="ctr"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970613" y="759297"/>
                  <a:ext cx="552799" cy="3578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defTabSz="1219170">
                    <a:spcBef>
                      <a:spcPct val="50000"/>
                    </a:spcBef>
                  </a:pPr>
                  <a:r>
                    <a:rPr lang="en-US" altLang="zh-CN" sz="2000" b="1" kern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L</a:t>
                  </a:r>
                  <a:r>
                    <a:rPr lang="en-US" altLang="zh-CN" sz="2000" b="1" kern="0" baseline="-2500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</a:p>
              </p:txBody>
            </p:sp>
            <p:grpSp>
              <p:nvGrpSpPr>
                <p:cNvPr id="18" name="Group 19"/>
                <p:cNvGrpSpPr>
                  <a:grpSpLocks/>
                </p:cNvGrpSpPr>
                <p:nvPr/>
              </p:nvGrpSpPr>
              <p:grpSpPr bwMode="auto">
                <a:xfrm flipH="1">
                  <a:off x="1047561" y="3006329"/>
                  <a:ext cx="106344" cy="425372"/>
                  <a:chOff x="0" y="0"/>
                  <a:chExt cx="85" cy="340"/>
                </a:xfrm>
              </p:grpSpPr>
              <p:sp>
                <p:nvSpPr>
                  <p:cNvPr id="1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3"/>
                    <a:ext cx="85" cy="8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 defTabSz="1219170"/>
                    <a:endParaRPr lang="zh-CN" altLang="en-US" sz="16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3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1219170"/>
                    <a:endParaRPr lang="zh-CN" altLang="en-US" sz="16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5" y="85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1219170"/>
                    <a:endParaRPr lang="zh-CN" altLang="en-US" sz="1600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4" name="组合 149"/>
              <p:cNvGrpSpPr>
                <a:grpSpLocks/>
              </p:cNvGrpSpPr>
              <p:nvPr/>
            </p:nvGrpSpPr>
            <p:grpSpPr bwMode="auto">
              <a:xfrm>
                <a:off x="1222988" y="1089551"/>
                <a:ext cx="497889" cy="452191"/>
                <a:chOff x="1222988" y="1089551"/>
                <a:chExt cx="497889" cy="452191"/>
              </a:xfrm>
            </p:grpSpPr>
            <p:sp>
              <p:nvSpPr>
                <p:cNvPr id="6" name="Oval 45"/>
                <p:cNvSpPr>
                  <a:spLocks noChangeArrowheads="1"/>
                </p:cNvSpPr>
                <p:nvPr/>
              </p:nvSpPr>
              <p:spPr bwMode="auto">
                <a:xfrm>
                  <a:off x="1222988" y="1127787"/>
                  <a:ext cx="415060" cy="4139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222988" y="1089551"/>
                  <a:ext cx="497889" cy="4293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defTabSz="1219170"/>
                  <a:r>
                    <a:rPr lang="en-US" altLang="zh-CN" b="1" kern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A</a:t>
                  </a:r>
                </a:p>
              </p:txBody>
            </p:sp>
          </p:grpSp>
          <p:sp>
            <p:nvSpPr>
              <p:cNvPr id="5" name="Text Box 116"/>
              <p:cNvSpPr txBox="1">
                <a:spLocks noChangeArrowheads="1"/>
              </p:cNvSpPr>
              <p:nvPr/>
            </p:nvSpPr>
            <p:spPr bwMode="auto">
              <a:xfrm>
                <a:off x="1323266" y="1548786"/>
                <a:ext cx="544902" cy="357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defTabSz="1219170">
                  <a:spcBef>
                    <a:spcPct val="50000"/>
                  </a:spcBef>
                </a:pPr>
                <a:r>
                  <a:rPr lang="en-US" altLang="zh-CN" sz="20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</p:grpSp>
        <p:sp>
          <p:nvSpPr>
            <p:cNvPr id="71" name="矩形 84"/>
            <p:cNvSpPr>
              <a:spLocks noChangeArrowheads="1"/>
            </p:cNvSpPr>
            <p:nvPr/>
          </p:nvSpPr>
          <p:spPr bwMode="auto">
            <a:xfrm>
              <a:off x="337111" y="3434886"/>
              <a:ext cx="2725738" cy="408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1219170">
                <a:lnSpc>
                  <a:spcPct val="120000"/>
                </a:lnSpc>
              </a:pPr>
              <a:r>
                <a:rPr lang="zh-CN" altLang="en-US" sz="20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测量支路</a:t>
              </a:r>
              <a:r>
                <a:rPr lang="en-US" altLang="zh-CN" sz="2000" b="1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20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</p:grpSp>
      <p:sp>
        <p:nvSpPr>
          <p:cNvPr id="76" name="矩形 75"/>
          <p:cNvSpPr/>
          <p:nvPr/>
        </p:nvSpPr>
        <p:spPr>
          <a:xfrm>
            <a:off x="660400" y="1453775"/>
            <a:ext cx="2828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．设计实验电路；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4456306" y="2584019"/>
            <a:ext cx="2769035" cy="2834867"/>
            <a:chOff x="3139803" y="1180036"/>
            <a:chExt cx="2725737" cy="2663839"/>
          </a:xfrm>
        </p:grpSpPr>
        <p:sp>
          <p:nvSpPr>
            <p:cNvPr id="72" name="矩形 84"/>
            <p:cNvSpPr>
              <a:spLocks noChangeArrowheads="1"/>
            </p:cNvSpPr>
            <p:nvPr/>
          </p:nvSpPr>
          <p:spPr bwMode="auto">
            <a:xfrm>
              <a:off x="3139803" y="3434886"/>
              <a:ext cx="2725737" cy="408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1219170">
                <a:lnSpc>
                  <a:spcPct val="120000"/>
                </a:lnSpc>
              </a:pPr>
              <a:r>
                <a:rPr lang="zh-CN" altLang="en-US" sz="20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测量支路</a:t>
              </a:r>
              <a:r>
                <a:rPr lang="en-US" altLang="zh-CN" sz="2000" b="1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B</a:t>
              </a:r>
              <a:r>
                <a:rPr lang="zh-CN" altLang="en-US" sz="20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  <p:pic>
          <p:nvPicPr>
            <p:cNvPr id="77" name="图片 76"/>
            <p:cNvPicPr preferRelativeResize="0"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5540" y="1180036"/>
              <a:ext cx="2520000" cy="2160000"/>
            </a:xfrm>
            <a:prstGeom prst="rect">
              <a:avLst/>
            </a:prstGeom>
          </p:spPr>
        </p:pic>
      </p:grpSp>
      <p:grpSp>
        <p:nvGrpSpPr>
          <p:cNvPr id="81" name="组合 80"/>
          <p:cNvGrpSpPr/>
          <p:nvPr/>
        </p:nvGrpSpPr>
        <p:grpSpPr>
          <a:xfrm>
            <a:off x="8259886" y="2692155"/>
            <a:ext cx="2828018" cy="2748558"/>
            <a:chOff x="5992488" y="1261138"/>
            <a:chExt cx="2783798" cy="2582737"/>
          </a:xfrm>
        </p:grpSpPr>
        <p:sp>
          <p:nvSpPr>
            <p:cNvPr id="73" name="矩形 84"/>
            <p:cNvSpPr>
              <a:spLocks noChangeArrowheads="1"/>
            </p:cNvSpPr>
            <p:nvPr/>
          </p:nvSpPr>
          <p:spPr bwMode="auto">
            <a:xfrm>
              <a:off x="6050548" y="3434886"/>
              <a:ext cx="2725738" cy="408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1219170">
                <a:lnSpc>
                  <a:spcPct val="120000"/>
                </a:lnSpc>
              </a:pPr>
              <a:r>
                <a:rPr lang="zh-CN" altLang="en-US" sz="20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测量干路</a:t>
              </a:r>
              <a:r>
                <a:rPr lang="en-US" altLang="zh-CN" sz="2000" b="1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C</a:t>
              </a:r>
              <a:r>
                <a:rPr lang="zh-CN" altLang="en-US" sz="20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  <p:pic>
          <p:nvPicPr>
            <p:cNvPr id="78" name="图片 77"/>
            <p:cNvPicPr preferRelativeResize="0">
              <a:picLocks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5" t="5029" r="8051" b="13982"/>
            <a:stretch/>
          </p:blipFill>
          <p:spPr>
            <a:xfrm>
              <a:off x="5992488" y="1261138"/>
              <a:ext cx="2520000" cy="2160000"/>
            </a:xfrm>
            <a:prstGeom prst="rect">
              <a:avLst/>
            </a:prstGeom>
          </p:spPr>
        </p:pic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5FC53E57-7EAE-4308-B8FC-C5AF5CFC81C4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实验探究</a:t>
            </a:r>
          </a:p>
        </p:txBody>
      </p:sp>
    </p:spTree>
    <p:extLst>
      <p:ext uri="{BB962C8B-B14F-4D97-AF65-F5344CB8AC3E}">
        <p14:creationId xmlns:p14="http://schemas.microsoft.com/office/powerpoint/2010/main" val="15478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>
            <a:spLocks noChangeArrowheads="1"/>
          </p:cNvSpPr>
          <p:nvPr/>
        </p:nvSpPr>
        <p:spPr bwMode="auto">
          <a:xfrm>
            <a:off x="754385" y="1501040"/>
            <a:ext cx="3467164" cy="510778"/>
          </a:xfrm>
          <a:prstGeom prst="roundRect">
            <a:avLst>
              <a:gd name="adj" fmla="val 16667"/>
            </a:avLst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．根据电路图连接电路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303762" y="2236709"/>
            <a:ext cx="3680553" cy="2186969"/>
            <a:chOff x="0" y="0"/>
            <a:chExt cx="4181" cy="1509"/>
          </a:xfrm>
        </p:grpSpPr>
        <p:pic>
          <p:nvPicPr>
            <p:cNvPr id="4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" y="0"/>
              <a:ext cx="96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0" y="771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 descr="H:\2\人教教参资源\九\图\电流表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19"/>
              <a:ext cx="927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0" y="91"/>
              <a:ext cx="1329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794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629" y="670"/>
              <a:ext cx="552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016" y="678"/>
              <a:ext cx="552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/>
              <a:r>
                <a:rPr lang="en-US" altLang="zh-CN" sz="24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24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</p:grpSp>
      <p:pic>
        <p:nvPicPr>
          <p:cNvPr id="11" name="图片 10"/>
          <p:cNvPicPr preferRelativeResize="0">
            <a:picLocks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994" y="2011818"/>
            <a:ext cx="4425244" cy="25854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5988" y="5073107"/>
            <a:ext cx="7816744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cs typeface="+mn-ea"/>
                <a:sym typeface="+mn-lt"/>
              </a:rPr>
              <a:t>测量干路电流时，一定注意量程的选择。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96722DA-8595-43BF-9842-F600EFFD5422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实验探究</a:t>
            </a:r>
          </a:p>
        </p:txBody>
      </p:sp>
    </p:spTree>
    <p:extLst>
      <p:ext uri="{BB962C8B-B14F-4D97-AF65-F5344CB8AC3E}">
        <p14:creationId xmlns:p14="http://schemas.microsoft.com/office/powerpoint/2010/main" val="584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63121"/>
              </p:ext>
            </p:extLst>
          </p:nvPr>
        </p:nvGraphicFramePr>
        <p:xfrm>
          <a:off x="841728" y="2857871"/>
          <a:ext cx="10486672" cy="2192174"/>
        </p:xfrm>
        <a:graphic>
          <a:graphicData uri="http://schemas.openxmlformats.org/drawingml/2006/table">
            <a:tbl>
              <a:tblPr/>
              <a:tblGrid>
                <a:gridCol w="2619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2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9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</a:p>
                  </a:txBody>
                  <a:tcPr marL="121920" marR="121920" marT="60960" marB="6096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18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5388114" y="2109622"/>
            <a:ext cx="1415772" cy="4616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实验数据</a:t>
            </a:r>
          </a:p>
        </p:txBody>
      </p:sp>
      <p:sp>
        <p:nvSpPr>
          <p:cNvPr id="4" name="矩形 3"/>
          <p:cNvSpPr/>
          <p:nvPr/>
        </p:nvSpPr>
        <p:spPr>
          <a:xfrm>
            <a:off x="665273" y="1496004"/>
            <a:ext cx="5588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．进行测量，将测量数据记录在表格中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273" y="5336629"/>
            <a:ext cx="10853627" cy="58477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次测量中，可以选择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次实验用规格一样的灯泡，其余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次用规格不一样的灯泡。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C7D10CC-0401-49B9-B9AC-024C327F282F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实验探究</a:t>
            </a:r>
          </a:p>
        </p:txBody>
      </p:sp>
    </p:spTree>
    <p:extLst>
      <p:ext uri="{BB962C8B-B14F-4D97-AF65-F5344CB8AC3E}">
        <p14:creationId xmlns:p14="http://schemas.microsoft.com/office/powerpoint/2010/main" val="51424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73811"/>
              </p:ext>
            </p:extLst>
          </p:nvPr>
        </p:nvGraphicFramePr>
        <p:xfrm>
          <a:off x="853972" y="2099903"/>
          <a:ext cx="10449028" cy="1979676"/>
        </p:xfrm>
        <a:graphic>
          <a:graphicData uri="http://schemas.openxmlformats.org/drawingml/2006/table">
            <a:tbl>
              <a:tblPr/>
              <a:tblGrid>
                <a:gridCol w="2612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</a:p>
                  </a:txBody>
                  <a:tcPr marL="121920" marR="121920" marT="81280" marB="8128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endParaRPr kumimoji="0" lang="zh-CN" alt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0.2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0.2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0.39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0.28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0.32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0.6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0.4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0.7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0" marB="8128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18"/>
          <p:cNvSpPr>
            <a:spLocks noChangeArrowheads="1"/>
          </p:cNvSpPr>
          <p:nvPr/>
        </p:nvSpPr>
        <p:spPr bwMode="auto">
          <a:xfrm>
            <a:off x="660400" y="4319278"/>
            <a:ext cx="2620685" cy="510778"/>
          </a:xfrm>
          <a:prstGeom prst="roundRect">
            <a:avLst>
              <a:gd name="adj" fmla="val 16667"/>
            </a:avLst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5.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实验结论：　　</a:t>
            </a:r>
            <a:endParaRPr lang="en-US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400" y="1389223"/>
            <a:ext cx="2510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．分析实验数据</a:t>
            </a:r>
          </a:p>
        </p:txBody>
      </p:sp>
      <p:sp>
        <p:nvSpPr>
          <p:cNvPr id="5" name="TextBox 18"/>
          <p:cNvSpPr>
            <a:spLocks noChangeArrowheads="1"/>
          </p:cNvSpPr>
          <p:nvPr/>
        </p:nvSpPr>
        <p:spPr bwMode="auto">
          <a:xfrm>
            <a:off x="1298221" y="5183988"/>
            <a:ext cx="9195308" cy="442674"/>
          </a:xfrm>
          <a:prstGeom prst="roundRect">
            <a:avLst>
              <a:gd name="adj" fmla="val 16667"/>
            </a:avLst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并联电路中，干路电流等于各支路电流之和。</a:t>
            </a:r>
            <a:endParaRPr lang="en-US" altLang="zh-CN" sz="20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文本框 10"/>
          <p:cNvSpPr txBox="1"/>
          <p:nvPr/>
        </p:nvSpPr>
        <p:spPr>
          <a:xfrm>
            <a:off x="6452024" y="4830056"/>
            <a:ext cx="3374953" cy="8617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1219170" eaLnBrk="0" fontAlgn="base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3733" b="1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zh-CN" altLang="en-US" sz="3733" b="1" kern="0" dirty="0">
                <a:solidFill>
                  <a:srgbClr val="FF0000"/>
                </a:solidFill>
                <a:cs typeface="+mn-ea"/>
                <a:sym typeface="+mn-lt"/>
              </a:rPr>
              <a:t>＝</a:t>
            </a:r>
            <a:r>
              <a:rPr lang="en-US" altLang="zh-CN" sz="3733" b="1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3733" b="1" kern="0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3733" b="1" kern="0" dirty="0">
                <a:solidFill>
                  <a:srgbClr val="FF0000"/>
                </a:solidFill>
                <a:cs typeface="+mn-ea"/>
                <a:sym typeface="+mn-lt"/>
              </a:rPr>
              <a:t>＋</a:t>
            </a:r>
            <a:r>
              <a:rPr lang="en-US" altLang="zh-CN" sz="3733" b="1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3733" b="1" kern="0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7731526-921F-4D96-9E37-BA61681D25DE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实验探究</a:t>
            </a:r>
          </a:p>
        </p:txBody>
      </p:sp>
    </p:spTree>
    <p:extLst>
      <p:ext uri="{BB962C8B-B14F-4D97-AF65-F5344CB8AC3E}">
        <p14:creationId xmlns:p14="http://schemas.microsoft.com/office/powerpoint/2010/main" val="19022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5" grpId="0" animBg="1" autoUpdateAnimBg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660401" y="1599032"/>
            <a:ext cx="10553700" cy="16945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如图所示电路图，电流表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的示数为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0.9 A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，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的示数为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0.4 A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，则通过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L</a:t>
            </a:r>
            <a:r>
              <a:rPr lang="en-US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的电流是 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，通过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L</a:t>
            </a:r>
            <a:r>
              <a:rPr lang="en-US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的电流是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，通过干路的电流是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。 </a:t>
            </a:r>
          </a:p>
        </p:txBody>
      </p:sp>
      <p:sp>
        <p:nvSpPr>
          <p:cNvPr id="4" name="文本框 11267"/>
          <p:cNvSpPr txBox="1">
            <a:spLocks noChangeArrowheads="1"/>
          </p:cNvSpPr>
          <p:nvPr/>
        </p:nvSpPr>
        <p:spPr bwMode="auto">
          <a:xfrm>
            <a:off x="1747276" y="2120443"/>
            <a:ext cx="1072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en-US" sz="2800" kern="0" dirty="0">
                <a:solidFill>
                  <a:srgbClr val="CC0000"/>
                </a:solidFill>
                <a:cs typeface="+mn-ea"/>
                <a:sym typeface="+mn-lt"/>
              </a:rPr>
              <a:t>0.4</a:t>
            </a:r>
            <a:r>
              <a:rPr lang="en-US" sz="3200" kern="0" dirty="0">
                <a:solidFill>
                  <a:srgbClr val="CC0000"/>
                </a:solidFill>
                <a:cs typeface="+mn-ea"/>
                <a:sym typeface="+mn-lt"/>
              </a:rPr>
              <a:t> A</a:t>
            </a: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4753451" y="3292257"/>
            <a:ext cx="4043551" cy="3361043"/>
            <a:chOff x="-8" y="0"/>
            <a:chExt cx="2411" cy="2013"/>
          </a:xfrm>
        </p:grpSpPr>
        <p:sp>
          <p:nvSpPr>
            <p:cNvPr id="6" name="Rectangle 102"/>
            <p:cNvSpPr>
              <a:spLocks noChangeArrowheads="1"/>
            </p:cNvSpPr>
            <p:nvPr/>
          </p:nvSpPr>
          <p:spPr bwMode="auto">
            <a:xfrm>
              <a:off x="181" y="182"/>
              <a:ext cx="2064" cy="127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19170"/>
              <a:endParaRPr lang="zh-CN" altLang="zh-CN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Text Box 104"/>
            <p:cNvSpPr txBox="1">
              <a:spLocks noChangeArrowheads="1"/>
            </p:cNvSpPr>
            <p:nvPr/>
          </p:nvSpPr>
          <p:spPr bwMode="auto">
            <a:xfrm>
              <a:off x="1310" y="227"/>
              <a:ext cx="368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733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3733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8" name="Text Box 109"/>
            <p:cNvSpPr txBox="1">
              <a:spLocks noChangeArrowheads="1"/>
            </p:cNvSpPr>
            <p:nvPr/>
          </p:nvSpPr>
          <p:spPr bwMode="auto">
            <a:xfrm>
              <a:off x="1972" y="295"/>
              <a:ext cx="341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733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3733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9" name="直接连接符 11272"/>
            <p:cNvSpPr>
              <a:spLocks noChangeShapeType="1"/>
            </p:cNvSpPr>
            <p:nvPr/>
          </p:nvSpPr>
          <p:spPr bwMode="auto">
            <a:xfrm>
              <a:off x="1224" y="182"/>
              <a:ext cx="0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1066" y="409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219170"/>
              <a:endParaRPr lang="zh-CN" altLang="zh-CN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AutoShape 44"/>
            <p:cNvSpPr>
              <a:spLocks noChangeArrowheads="1"/>
            </p:cNvSpPr>
            <p:nvPr/>
          </p:nvSpPr>
          <p:spPr bwMode="auto">
            <a:xfrm>
              <a:off x="2086" y="567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219170"/>
              <a:endParaRPr lang="zh-CN" altLang="zh-CN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275"/>
            <p:cNvGrpSpPr>
              <a:grpSpLocks/>
            </p:cNvGrpSpPr>
            <p:nvPr/>
          </p:nvGrpSpPr>
          <p:grpSpPr bwMode="auto">
            <a:xfrm rot="5400000">
              <a:off x="119" y="342"/>
              <a:ext cx="85" cy="340"/>
              <a:chOff x="0" y="0"/>
              <a:chExt cx="85" cy="340"/>
            </a:xfrm>
          </p:grpSpPr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defTabSz="1219170"/>
                <a:endParaRPr lang="zh-CN" altLang="zh-CN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11279"/>
            <p:cNvGrpSpPr>
              <a:grpSpLocks/>
            </p:cNvGrpSpPr>
            <p:nvPr/>
          </p:nvGrpSpPr>
          <p:grpSpPr bwMode="auto">
            <a:xfrm>
              <a:off x="68" y="794"/>
              <a:ext cx="182" cy="318"/>
              <a:chOff x="0" y="0"/>
              <a:chExt cx="182" cy="318"/>
            </a:xfrm>
          </p:grpSpPr>
          <p:sp>
            <p:nvSpPr>
              <p:cNvPr id="23" name="Rectangle 92"/>
              <p:cNvSpPr>
                <a:spLocks noChangeArrowheads="1"/>
              </p:cNvSpPr>
              <p:nvPr/>
            </p:nvSpPr>
            <p:spPr bwMode="auto">
              <a:xfrm rot="5400000" flipV="1">
                <a:off x="-50" y="78"/>
                <a:ext cx="281" cy="1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defTabSz="1219170"/>
                <a:endParaRPr lang="zh-CN" altLang="zh-CN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Line 93"/>
              <p:cNvSpPr>
                <a:spLocks noChangeShapeType="1"/>
              </p:cNvSpPr>
              <p:nvPr/>
            </p:nvSpPr>
            <p:spPr bwMode="auto">
              <a:xfrm rot="5400000">
                <a:off x="-86" y="122"/>
                <a:ext cx="282" cy="1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Oval 94"/>
              <p:cNvSpPr>
                <a:spLocks noChangeArrowheads="1"/>
              </p:cNvSpPr>
              <p:nvPr/>
            </p:nvSpPr>
            <p:spPr bwMode="auto">
              <a:xfrm rot="5400000" flipV="1">
                <a:off x="65" y="0"/>
                <a:ext cx="71" cy="72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defTabSz="1219170"/>
                <a:endParaRPr lang="zh-CN" altLang="zh-CN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1283"/>
            <p:cNvGrpSpPr>
              <a:grpSpLocks/>
            </p:cNvGrpSpPr>
            <p:nvPr/>
          </p:nvGrpSpPr>
          <p:grpSpPr bwMode="auto">
            <a:xfrm>
              <a:off x="499" y="0"/>
              <a:ext cx="380" cy="743"/>
              <a:chOff x="0" y="0"/>
              <a:chExt cx="380" cy="743"/>
            </a:xfrm>
          </p:grpSpPr>
          <p:sp>
            <p:nvSpPr>
              <p:cNvPr id="21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zh-CN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:r>
                  <a:rPr lang="en-US" sz="3733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r>
                  <a:rPr lang="en-US" sz="3733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  <a:endParaRPr lang="en-US" sz="3733" b="1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1286"/>
            <p:cNvGrpSpPr>
              <a:grpSpLocks/>
            </p:cNvGrpSpPr>
            <p:nvPr/>
          </p:nvGrpSpPr>
          <p:grpSpPr bwMode="auto">
            <a:xfrm>
              <a:off x="1043" y="953"/>
              <a:ext cx="380" cy="743"/>
              <a:chOff x="0" y="0"/>
              <a:chExt cx="380" cy="743"/>
            </a:xfrm>
          </p:grpSpPr>
          <p:sp>
            <p:nvSpPr>
              <p:cNvPr id="19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zh-CN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:r>
                  <a:rPr lang="en-US" sz="3733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r>
                  <a:rPr lang="en-US" sz="3733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3</a:t>
                </a:r>
                <a:endParaRPr lang="en-US" sz="3733" b="1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1289"/>
            <p:cNvGrpSpPr>
              <a:grpSpLocks/>
            </p:cNvGrpSpPr>
            <p:nvPr/>
          </p:nvGrpSpPr>
          <p:grpSpPr bwMode="auto">
            <a:xfrm>
              <a:off x="1610" y="1270"/>
              <a:ext cx="380" cy="743"/>
              <a:chOff x="0" y="0"/>
              <a:chExt cx="380" cy="743"/>
            </a:xfrm>
          </p:grpSpPr>
          <p:sp>
            <p:nvSpPr>
              <p:cNvPr id="17" name="Oval 19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" cy="3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zh-CN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Text Box 19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0" cy="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:r>
                  <a:rPr lang="en-US" sz="3733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r>
                  <a:rPr lang="en-US" sz="3733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  <a:endParaRPr lang="en-US" sz="3733" b="1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9" name="文本框 11292"/>
          <p:cNvSpPr txBox="1">
            <a:spLocks noChangeArrowheads="1"/>
          </p:cNvSpPr>
          <p:nvPr/>
        </p:nvSpPr>
        <p:spPr bwMode="auto">
          <a:xfrm>
            <a:off x="5634174" y="2188521"/>
            <a:ext cx="923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en-US" sz="2800" kern="0" dirty="0">
                <a:solidFill>
                  <a:srgbClr val="CC0000"/>
                </a:solidFill>
                <a:cs typeface="+mn-ea"/>
                <a:sym typeface="+mn-lt"/>
              </a:rPr>
              <a:t>0.5A</a:t>
            </a:r>
          </a:p>
        </p:txBody>
      </p:sp>
      <p:sp>
        <p:nvSpPr>
          <p:cNvPr id="30" name="文本框 11293"/>
          <p:cNvSpPr txBox="1">
            <a:spLocks noChangeArrowheads="1"/>
          </p:cNvSpPr>
          <p:nvPr/>
        </p:nvSpPr>
        <p:spPr bwMode="auto">
          <a:xfrm>
            <a:off x="990599" y="2741642"/>
            <a:ext cx="1023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en-US" sz="2800" kern="0" dirty="0">
                <a:solidFill>
                  <a:srgbClr val="CC0000"/>
                </a:solidFill>
                <a:cs typeface="+mn-ea"/>
                <a:sym typeface="+mn-lt"/>
              </a:rPr>
              <a:t>0.9 A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79A13CD-9166-46D7-BD87-FFC05715B66E}"/>
              </a:ext>
            </a:extLst>
          </p:cNvPr>
          <p:cNvSpPr txBox="1"/>
          <p:nvPr/>
        </p:nvSpPr>
        <p:spPr>
          <a:xfrm>
            <a:off x="943429" y="752929"/>
            <a:ext cx="2028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理解与运用</a:t>
            </a:r>
          </a:p>
        </p:txBody>
      </p:sp>
    </p:spTree>
    <p:extLst>
      <p:ext uri="{BB962C8B-B14F-4D97-AF65-F5344CB8AC3E}">
        <p14:creationId xmlns:p14="http://schemas.microsoft.com/office/powerpoint/2010/main" val="26317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206624"/>
              </p:ext>
            </p:extLst>
          </p:nvPr>
        </p:nvGraphicFramePr>
        <p:xfrm>
          <a:off x="878479" y="2166007"/>
          <a:ext cx="10435043" cy="2229535"/>
        </p:xfrm>
        <a:graphic>
          <a:graphicData uri="http://schemas.openxmlformats.org/drawingml/2006/table">
            <a:tbl>
              <a:tblPr/>
              <a:tblGrid>
                <a:gridCol w="269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0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5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zh-CN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69" marB="81269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串联电路</a:t>
                      </a:r>
                    </a:p>
                  </a:txBody>
                  <a:tcPr marL="121920" marR="121920" marT="81269" marB="8126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并联电路</a:t>
                      </a:r>
                    </a:p>
                  </a:txBody>
                  <a:tcPr marL="121920" marR="121920" marT="81269" marB="8126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电流规律</a:t>
                      </a:r>
                    </a:p>
                  </a:txBody>
                  <a:tcPr marL="121920" marR="121920" marT="81269" marB="81269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电流处处相等</a:t>
                      </a:r>
                    </a:p>
                  </a:txBody>
                  <a:tcPr marL="121920" marR="121920" marT="81269" marB="8126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干路电流等于各支路电流之和</a:t>
                      </a:r>
                    </a:p>
                  </a:txBody>
                  <a:tcPr marL="121920" marR="121920" marT="81269" marB="8126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表达式</a:t>
                      </a:r>
                    </a:p>
                  </a:txBody>
                  <a:tcPr marL="121920" marR="121920" marT="81269" marB="81269" anchor="ctr"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69" marB="8126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L="121920" marR="121920" marT="81269" marB="8126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3384550" y="1407691"/>
            <a:ext cx="542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170"/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串、并电路中电流的规律</a:t>
            </a:r>
          </a:p>
        </p:txBody>
      </p:sp>
      <p:sp>
        <p:nvSpPr>
          <p:cNvPr id="10" name="文本框 1"/>
          <p:cNvSpPr txBox="1"/>
          <p:nvPr/>
        </p:nvSpPr>
        <p:spPr>
          <a:xfrm>
            <a:off x="943429" y="4646893"/>
            <a:ext cx="2936379" cy="123110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lnSpc>
                <a:spcPct val="150000"/>
              </a:lnSpc>
              <a:defRPr/>
            </a:pPr>
            <a:r>
              <a:rPr lang="zh-CN" altLang="en-US" sz="2400" kern="0" dirty="0">
                <a:cs typeface="+mn-ea"/>
                <a:sym typeface="+mn-lt"/>
              </a:rPr>
              <a:t>本堂重点：</a:t>
            </a:r>
            <a:r>
              <a:rPr lang="en-US" altLang="zh-CN" sz="2400" b="1" i="1" kern="0" dirty="0">
                <a:cs typeface="+mn-ea"/>
                <a:sym typeface="+mn-lt"/>
              </a:rPr>
              <a:t>I</a:t>
            </a:r>
            <a:r>
              <a:rPr lang="zh-CN" altLang="en-US" sz="2400" b="1" kern="0" dirty="0">
                <a:cs typeface="+mn-ea"/>
                <a:sym typeface="+mn-lt"/>
              </a:rPr>
              <a:t>＝</a:t>
            </a:r>
            <a:r>
              <a:rPr lang="en-US" altLang="zh-CN" sz="2400" b="1" i="1" kern="0" dirty="0">
                <a:cs typeface="+mn-ea"/>
                <a:sym typeface="+mn-lt"/>
              </a:rPr>
              <a:t>I</a:t>
            </a:r>
            <a:r>
              <a:rPr lang="en-US" altLang="zh-CN" sz="2400" b="1" kern="0" baseline="-25000" dirty="0">
                <a:cs typeface="+mn-ea"/>
                <a:sym typeface="+mn-lt"/>
              </a:rPr>
              <a:t>1</a:t>
            </a:r>
            <a:r>
              <a:rPr lang="zh-CN" altLang="en-US" sz="2400" b="1" kern="0" dirty="0">
                <a:cs typeface="+mn-ea"/>
                <a:sym typeface="+mn-lt"/>
              </a:rPr>
              <a:t>＝</a:t>
            </a:r>
            <a:r>
              <a:rPr lang="en-US" altLang="zh-CN" sz="2400" b="1" i="1" kern="0" dirty="0">
                <a:cs typeface="+mn-ea"/>
                <a:sym typeface="+mn-lt"/>
              </a:rPr>
              <a:t>I</a:t>
            </a:r>
            <a:r>
              <a:rPr lang="en-US" altLang="zh-CN" sz="2400" b="1" kern="0" baseline="-25000" dirty="0">
                <a:cs typeface="+mn-ea"/>
                <a:sym typeface="+mn-lt"/>
              </a:rPr>
              <a:t>2</a:t>
            </a:r>
            <a:endParaRPr lang="en-US" altLang="zh-CN" sz="2400" b="1" kern="0" dirty="0">
              <a:cs typeface="+mn-ea"/>
              <a:sym typeface="+mn-lt"/>
            </a:endParaRPr>
          </a:p>
          <a:p>
            <a:pPr defTabSz="1219170" latinLnBrk="1" hangingPunct="0">
              <a:lnSpc>
                <a:spcPct val="150000"/>
              </a:lnSpc>
              <a:defRPr/>
            </a:pPr>
            <a:r>
              <a:rPr lang="en-US" altLang="zh-CN" sz="2400" b="1" i="1" kern="0" dirty="0">
                <a:cs typeface="+mn-ea"/>
                <a:sym typeface="+mn-lt"/>
              </a:rPr>
              <a:t>                    I</a:t>
            </a:r>
            <a:r>
              <a:rPr lang="zh-CN" altLang="en-US" sz="2400" b="1" kern="0" dirty="0">
                <a:cs typeface="+mn-ea"/>
                <a:sym typeface="+mn-lt"/>
              </a:rPr>
              <a:t>＝</a:t>
            </a:r>
            <a:r>
              <a:rPr lang="en-US" altLang="zh-CN" sz="2400" b="1" i="1" kern="0" dirty="0">
                <a:cs typeface="+mn-ea"/>
                <a:sym typeface="+mn-lt"/>
              </a:rPr>
              <a:t>I</a:t>
            </a:r>
            <a:r>
              <a:rPr lang="en-US" altLang="zh-CN" sz="2400" b="1" kern="0" baseline="-25000" dirty="0">
                <a:cs typeface="+mn-ea"/>
                <a:sym typeface="+mn-lt"/>
              </a:rPr>
              <a:t>1</a:t>
            </a:r>
            <a:r>
              <a:rPr lang="zh-CN" altLang="en-US" sz="2400" b="1" kern="0" dirty="0">
                <a:cs typeface="+mn-ea"/>
                <a:sym typeface="+mn-lt"/>
              </a:rPr>
              <a:t>＋</a:t>
            </a:r>
            <a:r>
              <a:rPr lang="en-US" altLang="zh-CN" sz="2400" b="1" i="1" kern="0" dirty="0">
                <a:cs typeface="+mn-ea"/>
                <a:sym typeface="+mn-lt"/>
              </a:rPr>
              <a:t>I</a:t>
            </a:r>
            <a:r>
              <a:rPr lang="en-US" altLang="zh-CN" sz="2400" b="1" kern="0" baseline="-25000" dirty="0">
                <a:cs typeface="+mn-ea"/>
                <a:sym typeface="+mn-lt"/>
              </a:rPr>
              <a:t>2</a:t>
            </a:r>
            <a:endParaRPr lang="zh-CN" altLang="en-US" sz="2400" kern="0" dirty="0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01231" y="4692193"/>
            <a:ext cx="5437076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cs typeface="+mn-ea"/>
                <a:sym typeface="+mn-lt"/>
              </a:rPr>
              <a:t>本堂难点：利用串、并电路中电流的规律，分析和计算。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143A518-E96A-4663-ABF6-62A420BA0863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0459632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99558" y="1475543"/>
            <a:ext cx="10703442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400" b="1" kern="0" dirty="0">
                <a:solidFill>
                  <a:srgbClr val="000000"/>
                </a:solidFill>
                <a:cs typeface="+mn-ea"/>
                <a:sym typeface="+mn-lt"/>
              </a:rPr>
              <a:t>2019 </a:t>
            </a:r>
            <a:r>
              <a:rPr lang="zh-CN" altLang="en-US" sz="2400" b="1" kern="0" dirty="0">
                <a:solidFill>
                  <a:srgbClr val="000000"/>
                </a:solidFill>
                <a:cs typeface="+mn-ea"/>
                <a:sym typeface="+mn-lt"/>
              </a:rPr>
              <a:t>广西北海市）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如图所示，在探究“并联电路的电流规律”时，闭合开关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后，电流表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的示数是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0.1A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，电流表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的示数是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0.3A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，则电流表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的示数是（　　）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" b="774"/>
          <a:stretch>
            <a:fillRect/>
          </a:stretch>
        </p:blipFill>
        <p:spPr bwMode="auto">
          <a:xfrm>
            <a:off x="7718777" y="3588146"/>
            <a:ext cx="2697963" cy="210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43429" y="3597354"/>
            <a:ext cx="637034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947285" algn="l"/>
                <a:tab pos="3725240" algn="l"/>
                <a:tab pos="5418531" algn="l"/>
              </a:tabLst>
            </a:pPr>
            <a:r>
              <a:rPr lang="en-US" altLang="zh-CN" sz="32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3200" kern="0" dirty="0">
                <a:solidFill>
                  <a:srgbClr val="000000"/>
                </a:solidFill>
                <a:cs typeface="+mn-ea"/>
                <a:sym typeface="+mn-lt"/>
              </a:rPr>
              <a:t>．</a:t>
            </a:r>
            <a:r>
              <a:rPr lang="en-US" altLang="zh-CN" sz="3200" kern="0" dirty="0">
                <a:solidFill>
                  <a:srgbClr val="000000"/>
                </a:solidFill>
                <a:cs typeface="+mn-ea"/>
                <a:sym typeface="+mn-lt"/>
              </a:rPr>
              <a:t>0.1A	            B</a:t>
            </a:r>
            <a:r>
              <a:rPr lang="zh-CN" altLang="en-US" sz="3200" kern="0" dirty="0">
                <a:solidFill>
                  <a:srgbClr val="000000"/>
                </a:solidFill>
                <a:cs typeface="+mn-ea"/>
                <a:sym typeface="+mn-lt"/>
              </a:rPr>
              <a:t>．</a:t>
            </a:r>
            <a:r>
              <a:rPr lang="en-US" altLang="zh-CN" sz="3200" kern="0" dirty="0">
                <a:solidFill>
                  <a:srgbClr val="000000"/>
                </a:solidFill>
                <a:cs typeface="+mn-ea"/>
                <a:sym typeface="+mn-lt"/>
              </a:rPr>
              <a:t>0.2A	</a:t>
            </a:r>
          </a:p>
          <a:p>
            <a:pPr defTabSz="121917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947285" algn="l"/>
                <a:tab pos="3725240" algn="l"/>
                <a:tab pos="5418531" algn="l"/>
              </a:tabLst>
            </a:pPr>
            <a:r>
              <a:rPr lang="en-US" altLang="zh-CN" sz="32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3200" kern="0" dirty="0">
                <a:solidFill>
                  <a:srgbClr val="000000"/>
                </a:solidFill>
                <a:cs typeface="+mn-ea"/>
                <a:sym typeface="+mn-lt"/>
              </a:rPr>
              <a:t>．</a:t>
            </a:r>
            <a:r>
              <a:rPr lang="en-US" altLang="zh-CN" sz="3200" kern="0" dirty="0">
                <a:solidFill>
                  <a:srgbClr val="000000"/>
                </a:solidFill>
                <a:cs typeface="+mn-ea"/>
                <a:sym typeface="+mn-lt"/>
              </a:rPr>
              <a:t>0.3A	            D</a:t>
            </a:r>
            <a:r>
              <a:rPr lang="zh-CN" altLang="en-US" sz="3200" kern="0" dirty="0">
                <a:solidFill>
                  <a:srgbClr val="000000"/>
                </a:solidFill>
                <a:cs typeface="+mn-ea"/>
                <a:sym typeface="+mn-lt"/>
              </a:rPr>
              <a:t>．</a:t>
            </a:r>
            <a:r>
              <a:rPr lang="en-US" altLang="zh-CN" sz="3200" kern="0" dirty="0">
                <a:solidFill>
                  <a:srgbClr val="000000"/>
                </a:solidFill>
                <a:cs typeface="+mn-ea"/>
                <a:sym typeface="+mn-lt"/>
              </a:rPr>
              <a:t>0.4A</a:t>
            </a:r>
          </a:p>
        </p:txBody>
      </p:sp>
      <p:sp>
        <p:nvSpPr>
          <p:cNvPr id="10" name="矩形 9"/>
          <p:cNvSpPr/>
          <p:nvPr/>
        </p:nvSpPr>
        <p:spPr>
          <a:xfrm>
            <a:off x="1417550" y="2676600"/>
            <a:ext cx="634985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0" fontAlgn="ctr" hangingPunct="0">
              <a:spcBef>
                <a:spcPct val="0"/>
              </a:spcBef>
              <a:spcAft>
                <a:spcPct val="0"/>
              </a:spcAft>
              <a:tabLst>
                <a:tab pos="1947285" algn="l"/>
                <a:tab pos="3725240" algn="l"/>
                <a:tab pos="5418531" algn="l"/>
              </a:tabLst>
            </a:pPr>
            <a:r>
              <a:rPr lang="en-US" altLang="zh-CN" sz="3733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en-US" altLang="zh-CN" sz="3733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ECA33B6-075C-4E83-A8CC-86652A912B39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01680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0400" y="1406441"/>
            <a:ext cx="10858500" cy="1171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dirty="0">
                <a:solidFill>
                  <a:srgbClr val="000000"/>
                </a:solidFill>
                <a:cs typeface="+mn-ea"/>
                <a:sym typeface="+mn-lt"/>
              </a:rPr>
              <a:t>5.</a:t>
            </a:r>
            <a:r>
              <a:rPr lang="zh-CN" altLang="en-US" sz="24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400" b="1" kern="0" dirty="0">
                <a:solidFill>
                  <a:srgbClr val="000000"/>
                </a:solidFill>
                <a:cs typeface="+mn-ea"/>
                <a:sym typeface="+mn-lt"/>
              </a:rPr>
              <a:t>2019</a:t>
            </a:r>
            <a:r>
              <a:rPr lang="zh-CN" altLang="en-US" sz="2400" b="1" kern="0" dirty="0">
                <a:solidFill>
                  <a:srgbClr val="000000"/>
                </a:solidFill>
                <a:cs typeface="+mn-ea"/>
                <a:sym typeface="+mn-lt"/>
              </a:rPr>
              <a:t>兰州市）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将两只不同规格的灯泡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24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24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接在如图所示的电路中，闭合开关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S1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S2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后，下列说法中正确的是（      ）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" b="735"/>
          <a:stretch>
            <a:fillRect/>
          </a:stretch>
        </p:blipFill>
        <p:spPr bwMode="auto">
          <a:xfrm>
            <a:off x="6601311" y="3242554"/>
            <a:ext cx="3665868" cy="231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43429" y="2577724"/>
            <a:ext cx="4430059" cy="307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A.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电流表测量干路电流                  </a:t>
            </a:r>
            <a:endParaRPr lang="en-US" altLang="zh-CN" sz="20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121917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B.L</a:t>
            </a:r>
            <a:r>
              <a:rPr lang="en-US" altLang="zh-CN" sz="20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与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20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的亮度一定相同</a:t>
            </a:r>
            <a:endParaRPr lang="en-US" altLang="zh-CN" sz="20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1219170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C.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通过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，和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，的电流一定相等        </a:t>
            </a:r>
            <a:endParaRPr lang="en-US" altLang="zh-CN" sz="20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1219170"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D.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只断开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S</a:t>
            </a:r>
            <a:r>
              <a:rPr lang="en-US" altLang="zh-CN" sz="2000" kern="0" baseline="-30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lang="en-US" altLang="zh-CN" sz="2000" kern="0" baseline="-30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发光且亮度不变</a:t>
            </a:r>
          </a:p>
        </p:txBody>
      </p:sp>
      <p:sp>
        <p:nvSpPr>
          <p:cNvPr id="8" name="矩形 7"/>
          <p:cNvSpPr/>
          <p:nvPr/>
        </p:nvSpPr>
        <p:spPr>
          <a:xfrm flipH="1">
            <a:off x="6096000" y="2071271"/>
            <a:ext cx="1491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en-US" altLang="zh-CN" sz="32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88ABA77-C702-464C-963C-EF1FE2F04191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59237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DBC7F479-7AE9-4153-869A-7491C52EBDDF}"/>
              </a:ext>
            </a:extLst>
          </p:cNvPr>
          <p:cNvSpPr/>
          <p:nvPr/>
        </p:nvSpPr>
        <p:spPr>
          <a:xfrm>
            <a:off x="6494736" y="463355"/>
            <a:ext cx="6053899" cy="5943600"/>
          </a:xfrm>
          <a:prstGeom prst="donut">
            <a:avLst>
              <a:gd name="adj" fmla="val 2191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A1A99C3-FC56-44B8-9F11-7DFD2EAA023E}"/>
              </a:ext>
            </a:extLst>
          </p:cNvPr>
          <p:cNvSpPr/>
          <p:nvPr/>
        </p:nvSpPr>
        <p:spPr>
          <a:xfrm>
            <a:off x="9081903" y="2979240"/>
            <a:ext cx="885101" cy="895713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F87621D5-F0DE-4F15-A022-8E9B3B6B6E1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6851374" y="758687"/>
            <a:ext cx="5340626" cy="5340626"/>
          </a:xfr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0BF29B3B-772B-4FCA-98C5-032E8394280B}"/>
              </a:ext>
            </a:extLst>
          </p:cNvPr>
          <p:cNvGrpSpPr/>
          <p:nvPr/>
        </p:nvGrpSpPr>
        <p:grpSpPr>
          <a:xfrm>
            <a:off x="641386" y="2433214"/>
            <a:ext cx="5398008" cy="2289914"/>
            <a:chOff x="-4766137" y="1409875"/>
            <a:chExt cx="5398008" cy="2289914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79256C1D-B112-44C2-95E7-526473D9AFAF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18E63800-2722-4812-BB8E-EA07546A494B}"/>
                </a:ext>
              </a:extLst>
            </p:cNvPr>
            <p:cNvGrpSpPr/>
            <p:nvPr/>
          </p:nvGrpSpPr>
          <p:grpSpPr>
            <a:xfrm>
              <a:off x="-4714868" y="1409875"/>
              <a:ext cx="5346739" cy="1718764"/>
              <a:chOff x="-4714868" y="1409875"/>
              <a:chExt cx="5346739" cy="1718764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2F2C0A82-9E2D-44E5-9A09-2B12A5741955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F475BD02-CAC2-40E4-A5DA-8A7AB35B21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文本占位符 19">
                <a:extLst>
                  <a:ext uri="{FF2B5EF4-FFF2-40B4-BE49-F238E27FC236}">
                    <a16:creationId xmlns:a16="http://schemas.microsoft.com/office/drawing/2014/main" id="{3BAD67FB-C7CF-4EF9-BC47-EE55748FAC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6" y="1927396"/>
                <a:ext cx="5340627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800" b="1" dirty="0">
                    <a:solidFill>
                      <a:srgbClr val="7030A0"/>
                    </a:solidFill>
                    <a:cs typeface="+mn-ea"/>
                    <a:sym typeface="+mn-lt"/>
                  </a:rPr>
                  <a:t>感谢各位的聆听</a:t>
                </a:r>
              </a:p>
            </p:txBody>
          </p:sp>
          <p:sp>
            <p:nvSpPr>
              <p:cNvPr id="16" name="文本占位符 20">
                <a:extLst>
                  <a:ext uri="{FF2B5EF4-FFF2-40B4-BE49-F238E27FC236}">
                    <a16:creationId xmlns:a16="http://schemas.microsoft.com/office/drawing/2014/main" id="{6D2C6622-337D-48A7-BF15-C6CD179D803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9" y="1409875"/>
                <a:ext cx="3699617" cy="42327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第十五章   电流和电路</a:t>
                </a:r>
                <a:endParaRPr lang="en-US" altLang="zh-CN" sz="4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641386" y="371214"/>
            <a:ext cx="3260810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F59EDBEF-55AD-439C-963D-3D0B653B7A84}"/>
              </a:ext>
            </a:extLst>
          </p:cNvPr>
          <p:cNvSpPr/>
          <p:nvPr/>
        </p:nvSpPr>
        <p:spPr>
          <a:xfrm>
            <a:off x="11799485" y="6172043"/>
            <a:ext cx="887325" cy="13963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55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9131AA21-ADAE-4FFA-8256-5F18ADC42BFD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69AE46D-5929-4E47-886C-FD5FD1E976E8}"/>
              </a:ext>
            </a:extLst>
          </p:cNvPr>
          <p:cNvSpPr txBox="1"/>
          <p:nvPr/>
        </p:nvSpPr>
        <p:spPr>
          <a:xfrm>
            <a:off x="943429" y="1847442"/>
            <a:ext cx="1433688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复习：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EA7E253A-0D90-429E-AD9D-6FD6C9B4188C}"/>
              </a:ext>
            </a:extLst>
          </p:cNvPr>
          <p:cNvSpPr txBox="1"/>
          <p:nvPr/>
        </p:nvSpPr>
        <p:spPr>
          <a:xfrm>
            <a:off x="943429" y="2906179"/>
            <a:ext cx="5881511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1219170"/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电流表与被测用电器串联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5AC8EE1-96EF-4198-A4DB-CB80D187C6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7"/>
          <a:stretch/>
        </p:blipFill>
        <p:spPr>
          <a:xfrm>
            <a:off x="6824940" y="2444435"/>
            <a:ext cx="4553102" cy="3316345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TextBox 9">
            <a:extLst>
              <a:ext uri="{FF2B5EF4-FFF2-40B4-BE49-F238E27FC236}">
                <a16:creationId xmlns:a16="http://schemas.microsoft.com/office/drawing/2014/main" id="{D2A9FE68-F5DA-4B83-9E1C-F8532D3FD0BF}"/>
              </a:ext>
            </a:extLst>
          </p:cNvPr>
          <p:cNvSpPr txBox="1"/>
          <p:nvPr/>
        </p:nvSpPr>
        <p:spPr>
          <a:xfrm>
            <a:off x="1832639" y="1847443"/>
            <a:ext cx="6650099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1219170"/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测量电流时，电流表怎么连接？</a:t>
            </a: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E117F68A-ED13-4601-BCC0-5A9616684FB6}"/>
              </a:ext>
            </a:extLst>
          </p:cNvPr>
          <p:cNvSpPr txBox="1"/>
          <p:nvPr/>
        </p:nvSpPr>
        <p:spPr>
          <a:xfrm>
            <a:off x="943429" y="3964915"/>
            <a:ext cx="6950015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1219170"/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电流从</a:t>
            </a:r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接线柱进，从</a:t>
            </a:r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—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接线柱流出</a:t>
            </a:r>
          </a:p>
        </p:txBody>
      </p:sp>
    </p:spTree>
    <p:extLst>
      <p:ext uri="{BB962C8B-B14F-4D97-AF65-F5344CB8AC3E}">
        <p14:creationId xmlns:p14="http://schemas.microsoft.com/office/powerpoint/2010/main" val="6992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8401" y="1760151"/>
            <a:ext cx="90212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串联电路中</a:t>
            </a:r>
            <a:r>
              <a:rPr lang="zh-CN" altLang="en-US" sz="2400" kern="0" dirty="0">
                <a:solidFill>
                  <a:srgbClr val="CC0000"/>
                </a:solidFill>
                <a:cs typeface="+mn-ea"/>
                <a:sym typeface="+mn-lt"/>
              </a:rPr>
              <a:t>各点的电流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之间有什么关系？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9919" y="2555971"/>
            <a:ext cx="6144311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 lvl="0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猜想或假设 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(说说你这样猜想的依据是什么？)</a:t>
            </a: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6875739" y="2925303"/>
            <a:ext cx="3888316" cy="2741893"/>
            <a:chOff x="0" y="-64"/>
            <a:chExt cx="1951" cy="1538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225" y="875"/>
              <a:ext cx="253" cy="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19170"/>
              <a:r>
                <a:rPr lang="en-US" sz="3733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S</a:t>
              </a:r>
              <a:endParaRPr lang="en-US" sz="3733" b="1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0" y="-64"/>
              <a:ext cx="1951" cy="1538"/>
              <a:chOff x="0" y="-64"/>
              <a:chExt cx="1951" cy="1538"/>
            </a:xfrm>
          </p:grpSpPr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0" y="431"/>
                <a:ext cx="1951" cy="86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AutoShape 21"/>
              <p:cNvSpPr>
                <a:spLocks noChangeArrowheads="1"/>
              </p:cNvSpPr>
              <p:nvPr/>
            </p:nvSpPr>
            <p:spPr bwMode="auto">
              <a:xfrm>
                <a:off x="417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24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Text Box 12"/>
              <p:cNvSpPr txBox="1">
                <a:spLocks noChangeArrowheads="1"/>
              </p:cNvSpPr>
              <p:nvPr/>
            </p:nvSpPr>
            <p:spPr bwMode="auto">
              <a:xfrm>
                <a:off x="1248" y="-64"/>
                <a:ext cx="333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3733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3733" b="1" kern="0" baseline="-2500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grpSp>
            <p:nvGrpSpPr>
              <p:cNvPr id="18" name="Group 13"/>
              <p:cNvGrpSpPr>
                <a:grpSpLocks/>
              </p:cNvGrpSpPr>
              <p:nvPr/>
            </p:nvGrpSpPr>
            <p:grpSpPr bwMode="auto">
              <a:xfrm>
                <a:off x="1214" y="1190"/>
                <a:ext cx="283" cy="170"/>
                <a:chOff x="0" y="0"/>
                <a:chExt cx="256" cy="142"/>
              </a:xfrm>
            </p:grpSpPr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" name="Group 17"/>
              <p:cNvGrpSpPr>
                <a:grpSpLocks/>
              </p:cNvGrpSpPr>
              <p:nvPr/>
            </p:nvGrpSpPr>
            <p:grpSpPr bwMode="auto">
              <a:xfrm flipH="1">
                <a:off x="477" y="1134"/>
                <a:ext cx="85" cy="340"/>
                <a:chOff x="0" y="0"/>
                <a:chExt cx="85" cy="340"/>
              </a:xfrm>
            </p:grpSpPr>
            <p:sp>
              <p:nvSpPr>
                <p:cNvPr id="28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24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AutoShape 21"/>
              <p:cNvSpPr>
                <a:spLocks noChangeArrowheads="1"/>
              </p:cNvSpPr>
              <p:nvPr/>
            </p:nvSpPr>
            <p:spPr bwMode="auto">
              <a:xfrm>
                <a:off x="1225" y="272"/>
                <a:ext cx="309" cy="30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24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Oval 22"/>
              <p:cNvSpPr>
                <a:spLocks noChangeArrowheads="1"/>
              </p:cNvSpPr>
              <p:nvPr/>
            </p:nvSpPr>
            <p:spPr bwMode="auto">
              <a:xfrm>
                <a:off x="183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114" y="453"/>
                <a:ext cx="241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3200" b="1" i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A</a:t>
                </a:r>
                <a:endParaRPr lang="en-US" sz="3200" b="1" i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Oval 24"/>
              <p:cNvSpPr>
                <a:spLocks noChangeArrowheads="1"/>
              </p:cNvSpPr>
              <p:nvPr/>
            </p:nvSpPr>
            <p:spPr bwMode="auto">
              <a:xfrm>
                <a:off x="953" y="385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885" y="431"/>
                <a:ext cx="241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3200" b="1" i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B</a:t>
                </a:r>
                <a:endParaRPr lang="en-US" sz="3200" b="1" i="1" kern="0" baseline="-2500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Oval 26"/>
              <p:cNvSpPr>
                <a:spLocks noChangeArrowheads="1"/>
              </p:cNvSpPr>
              <p:nvPr/>
            </p:nvSpPr>
            <p:spPr bwMode="auto">
              <a:xfrm>
                <a:off x="1709" y="394"/>
                <a:ext cx="68" cy="68"/>
              </a:xfrm>
              <a:prstGeom prst="ellipse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633" y="430"/>
                <a:ext cx="241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3200" b="1" i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C</a:t>
                </a:r>
                <a:endParaRPr lang="en-US" sz="3200" b="1" i="1" kern="0" baseline="-2500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421" y="-64"/>
                <a:ext cx="468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defTabSz="1219170"/>
                <a:r>
                  <a:rPr lang="en-US" sz="3733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3733" b="1" kern="0" baseline="-2500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</p:grp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2F0A85B4-724E-445B-9208-93B53DEB6A49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提出问题</a:t>
            </a:r>
          </a:p>
        </p:txBody>
      </p:sp>
    </p:spTree>
    <p:extLst>
      <p:ext uri="{BB962C8B-B14F-4D97-AF65-F5344CB8AC3E}">
        <p14:creationId xmlns:p14="http://schemas.microsoft.com/office/powerpoint/2010/main" val="39697683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0"/>
          <p:cNvSpPr/>
          <p:nvPr/>
        </p:nvSpPr>
        <p:spPr>
          <a:xfrm>
            <a:off x="811110" y="2243609"/>
            <a:ext cx="123110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1219170">
              <a:defRPr b="0">
                <a:solidFill>
                  <a:srgbClr val="000000"/>
                </a:solidFill>
              </a:defRPr>
            </a:pPr>
            <a:r>
              <a:rPr lang="zh-CN" altLang="en-US" sz="2400" b="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实验探究</a:t>
            </a:r>
            <a:endParaRPr sz="2400" b="0" kern="0" dirty="0">
              <a:solidFill>
                <a:srgbClr val="007E27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Shape 120"/>
          <p:cNvSpPr/>
          <p:nvPr/>
        </p:nvSpPr>
        <p:spPr>
          <a:xfrm>
            <a:off x="811746" y="1577259"/>
            <a:ext cx="5616681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1219170">
              <a:defRPr b="0">
                <a:solidFill>
                  <a:srgbClr val="000000"/>
                </a:solidFill>
              </a:defRPr>
            </a:pPr>
            <a:r>
              <a:rPr lang="zh-CN" altLang="en-US" sz="2800" b="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一、串联电路的电流规律</a:t>
            </a:r>
            <a:endParaRPr sz="2800" b="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27234" y="2853195"/>
            <a:ext cx="2828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．设计实验电路；</a:t>
            </a:r>
          </a:p>
        </p:txBody>
      </p:sp>
      <p:grpSp>
        <p:nvGrpSpPr>
          <p:cNvPr id="30" name="Group 33"/>
          <p:cNvGrpSpPr>
            <a:grpSpLocks/>
          </p:cNvGrpSpPr>
          <p:nvPr/>
        </p:nvGrpSpPr>
        <p:grpSpPr bwMode="auto">
          <a:xfrm>
            <a:off x="1161381" y="3555114"/>
            <a:ext cx="2806010" cy="2340765"/>
            <a:chOff x="249" y="2886"/>
            <a:chExt cx="1521" cy="1263"/>
          </a:xfrm>
        </p:grpSpPr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249" y="2886"/>
              <a:ext cx="1521" cy="1012"/>
              <a:chOff x="316" y="2886"/>
              <a:chExt cx="1521" cy="1012"/>
            </a:xfrm>
          </p:grpSpPr>
          <p:sp>
            <p:nvSpPr>
              <p:cNvPr id="33" name="Text Box 35"/>
              <p:cNvSpPr txBox="1">
                <a:spLocks noChangeArrowheads="1"/>
              </p:cNvSpPr>
              <p:nvPr/>
            </p:nvSpPr>
            <p:spPr bwMode="auto">
              <a:xfrm>
                <a:off x="1460" y="3410"/>
                <a:ext cx="230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28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S</a:t>
                </a:r>
                <a:endParaRPr lang="en-US" sz="28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Rectangle 36"/>
              <p:cNvSpPr>
                <a:spLocks noChangeArrowheads="1"/>
              </p:cNvSpPr>
              <p:nvPr/>
            </p:nvSpPr>
            <p:spPr bwMode="auto">
              <a:xfrm>
                <a:off x="316" y="3051"/>
                <a:ext cx="1521" cy="6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AutoShape 21"/>
              <p:cNvSpPr>
                <a:spLocks noChangeArrowheads="1"/>
              </p:cNvSpPr>
              <p:nvPr/>
            </p:nvSpPr>
            <p:spPr bwMode="auto">
              <a:xfrm>
                <a:off x="884" y="2931"/>
                <a:ext cx="250" cy="221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Text Box 38"/>
              <p:cNvSpPr txBox="1">
                <a:spLocks noChangeArrowheads="1"/>
              </p:cNvSpPr>
              <p:nvPr/>
            </p:nvSpPr>
            <p:spPr bwMode="auto">
              <a:xfrm>
                <a:off x="1503" y="3107"/>
                <a:ext cx="295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28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8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grpSp>
            <p:nvGrpSpPr>
              <p:cNvPr id="37" name="Group 39"/>
              <p:cNvGrpSpPr>
                <a:grpSpLocks/>
              </p:cNvGrpSpPr>
              <p:nvPr/>
            </p:nvGrpSpPr>
            <p:grpSpPr bwMode="auto">
              <a:xfrm>
                <a:off x="1432" y="3668"/>
                <a:ext cx="260" cy="138"/>
                <a:chOff x="0" y="0"/>
                <a:chExt cx="256" cy="142"/>
              </a:xfrm>
            </p:grpSpPr>
            <p:sp>
              <p:nvSpPr>
                <p:cNvPr id="47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8" name="Group 43"/>
              <p:cNvGrpSpPr>
                <a:grpSpLocks/>
              </p:cNvGrpSpPr>
              <p:nvPr/>
            </p:nvGrpSpPr>
            <p:grpSpPr bwMode="auto">
              <a:xfrm flipH="1">
                <a:off x="754" y="3622"/>
                <a:ext cx="78" cy="276"/>
                <a:chOff x="0" y="0"/>
                <a:chExt cx="85" cy="340"/>
              </a:xfrm>
            </p:grpSpPr>
            <p:sp>
              <p:nvSpPr>
                <p:cNvPr id="44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9" name="Text Box 47"/>
              <p:cNvSpPr txBox="1">
                <a:spLocks noChangeArrowheads="1"/>
              </p:cNvSpPr>
              <p:nvPr/>
            </p:nvSpPr>
            <p:spPr bwMode="auto">
              <a:xfrm>
                <a:off x="793" y="3113"/>
                <a:ext cx="295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28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8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grpSp>
            <p:nvGrpSpPr>
              <p:cNvPr id="40" name="Group 48"/>
              <p:cNvGrpSpPr>
                <a:grpSpLocks/>
              </p:cNvGrpSpPr>
              <p:nvPr/>
            </p:nvGrpSpPr>
            <p:grpSpPr bwMode="auto">
              <a:xfrm>
                <a:off x="476" y="2886"/>
                <a:ext cx="250" cy="283"/>
                <a:chOff x="0" y="0"/>
                <a:chExt cx="272" cy="348"/>
              </a:xfrm>
            </p:grpSpPr>
            <p:sp>
              <p:nvSpPr>
                <p:cNvPr id="42" name="Oval 49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272" cy="28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3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defTabSz="1219170"/>
                  <a:r>
                    <a:rPr lang="en-US" sz="2800" b="1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</p:grpSp>
          <p:sp>
            <p:nvSpPr>
              <p:cNvPr id="41" name="AutoShape 21"/>
              <p:cNvSpPr>
                <a:spLocks noChangeArrowheads="1"/>
              </p:cNvSpPr>
              <p:nvPr/>
            </p:nvSpPr>
            <p:spPr bwMode="auto">
              <a:xfrm>
                <a:off x="1292" y="2931"/>
                <a:ext cx="250" cy="221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TextBox 15"/>
            <p:cNvSpPr>
              <a:spLocks noChangeArrowheads="1"/>
            </p:cNvSpPr>
            <p:nvPr/>
          </p:nvSpPr>
          <p:spPr bwMode="auto">
            <a:xfrm>
              <a:off x="378" y="3910"/>
              <a:ext cx="911" cy="239"/>
            </a:xfrm>
            <a:prstGeom prst="roundRect">
              <a:avLst>
                <a:gd name="adj" fmla="val 16667"/>
              </a:avLst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170"/>
              <a:r>
                <a:rPr lang="zh-CN" altLang="en-US" sz="2000" kern="0" dirty="0">
                  <a:solidFill>
                    <a:srgbClr val="000000"/>
                  </a:solidFill>
                  <a:cs typeface="+mn-ea"/>
                  <a:sym typeface="+mn-lt"/>
                </a:rPr>
                <a:t>测量</a:t>
              </a:r>
              <a:r>
                <a:rPr lang="en-US" sz="2000" kern="0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2000" kern="0" dirty="0">
                  <a:solidFill>
                    <a:srgbClr val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</p:grpSp>
      <p:grpSp>
        <p:nvGrpSpPr>
          <p:cNvPr id="50" name="Group 53"/>
          <p:cNvGrpSpPr>
            <a:grpSpLocks/>
          </p:cNvGrpSpPr>
          <p:nvPr/>
        </p:nvGrpSpPr>
        <p:grpSpPr bwMode="auto">
          <a:xfrm>
            <a:off x="4682043" y="3532322"/>
            <a:ext cx="2844870" cy="2359296"/>
            <a:chOff x="2328" y="2886"/>
            <a:chExt cx="1535" cy="1273"/>
          </a:xfrm>
        </p:grpSpPr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328" y="2886"/>
              <a:ext cx="1535" cy="1039"/>
              <a:chOff x="2328" y="2886"/>
              <a:chExt cx="1535" cy="1039"/>
            </a:xfrm>
          </p:grpSpPr>
          <p:sp>
            <p:nvSpPr>
              <p:cNvPr id="53" name="Text Box 55"/>
              <p:cNvSpPr txBox="1">
                <a:spLocks noChangeArrowheads="1"/>
              </p:cNvSpPr>
              <p:nvPr/>
            </p:nvSpPr>
            <p:spPr bwMode="auto">
              <a:xfrm>
                <a:off x="3257" y="3415"/>
                <a:ext cx="229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28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S</a:t>
                </a:r>
                <a:endParaRPr lang="en-US" sz="28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Rectangle 56"/>
              <p:cNvSpPr>
                <a:spLocks noChangeArrowheads="1"/>
              </p:cNvSpPr>
              <p:nvPr/>
            </p:nvSpPr>
            <p:spPr bwMode="auto">
              <a:xfrm>
                <a:off x="2328" y="3035"/>
                <a:ext cx="1535" cy="73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AutoShape 21"/>
              <p:cNvSpPr>
                <a:spLocks noChangeArrowheads="1"/>
              </p:cNvSpPr>
              <p:nvPr/>
            </p:nvSpPr>
            <p:spPr bwMode="auto">
              <a:xfrm>
                <a:off x="2690" y="2926"/>
                <a:ext cx="214" cy="230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Text Box 58"/>
              <p:cNvSpPr txBox="1">
                <a:spLocks noChangeArrowheads="1"/>
              </p:cNvSpPr>
              <p:nvPr/>
            </p:nvSpPr>
            <p:spPr bwMode="auto">
              <a:xfrm>
                <a:off x="3314" y="3098"/>
                <a:ext cx="293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28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8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grpSp>
            <p:nvGrpSpPr>
              <p:cNvPr id="57" name="Group 59"/>
              <p:cNvGrpSpPr>
                <a:grpSpLocks/>
              </p:cNvGrpSpPr>
              <p:nvPr/>
            </p:nvGrpSpPr>
            <p:grpSpPr bwMode="auto">
              <a:xfrm>
                <a:off x="3252" y="3684"/>
                <a:ext cx="223" cy="144"/>
                <a:chOff x="0" y="0"/>
                <a:chExt cx="256" cy="142"/>
              </a:xfrm>
            </p:grpSpPr>
            <p:sp>
              <p:nvSpPr>
                <p:cNvPr id="67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8" name="Group 63"/>
              <p:cNvGrpSpPr>
                <a:grpSpLocks/>
              </p:cNvGrpSpPr>
              <p:nvPr/>
            </p:nvGrpSpPr>
            <p:grpSpPr bwMode="auto">
              <a:xfrm flipH="1">
                <a:off x="2672" y="3637"/>
                <a:ext cx="67" cy="288"/>
                <a:chOff x="0" y="0"/>
                <a:chExt cx="85" cy="340"/>
              </a:xfrm>
            </p:grpSpPr>
            <p:sp>
              <p:nvSpPr>
                <p:cNvPr id="64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9" name="Text Box 67"/>
              <p:cNvSpPr txBox="1">
                <a:spLocks noChangeArrowheads="1"/>
              </p:cNvSpPr>
              <p:nvPr/>
            </p:nvSpPr>
            <p:spPr bwMode="auto">
              <a:xfrm>
                <a:off x="2672" y="3098"/>
                <a:ext cx="293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28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800" b="1" kern="0" baseline="-2500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grpSp>
            <p:nvGrpSpPr>
              <p:cNvPr id="60" name="Group 68"/>
              <p:cNvGrpSpPr>
                <a:grpSpLocks/>
              </p:cNvGrpSpPr>
              <p:nvPr/>
            </p:nvGrpSpPr>
            <p:grpSpPr bwMode="auto">
              <a:xfrm>
                <a:off x="2975" y="2886"/>
                <a:ext cx="214" cy="290"/>
                <a:chOff x="0" y="0"/>
                <a:chExt cx="272" cy="342"/>
              </a:xfrm>
            </p:grpSpPr>
            <p:sp>
              <p:nvSpPr>
                <p:cNvPr id="62" name="Oval 69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272" cy="28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3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defTabSz="1219170"/>
                  <a:r>
                    <a:rPr lang="en-US" sz="2800" b="1" kern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</p:grpSp>
          <p:sp>
            <p:nvSpPr>
              <p:cNvPr id="61" name="AutoShape 21"/>
              <p:cNvSpPr>
                <a:spLocks noChangeArrowheads="1"/>
              </p:cNvSpPr>
              <p:nvPr/>
            </p:nvSpPr>
            <p:spPr bwMode="auto">
              <a:xfrm>
                <a:off x="3314" y="2925"/>
                <a:ext cx="214" cy="230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2" name="TextBox 15"/>
            <p:cNvSpPr>
              <a:spLocks noChangeArrowheads="1"/>
            </p:cNvSpPr>
            <p:nvPr/>
          </p:nvSpPr>
          <p:spPr bwMode="auto">
            <a:xfrm>
              <a:off x="2457" y="3898"/>
              <a:ext cx="1371" cy="2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170">
                <a:lnSpc>
                  <a:spcPct val="120000"/>
                </a:lnSpc>
              </a:pPr>
              <a:r>
                <a:rPr lang="zh-CN" altLang="en-US" sz="2000" kern="0" dirty="0">
                  <a:solidFill>
                    <a:srgbClr val="000000"/>
                  </a:solidFill>
                  <a:cs typeface="+mn-ea"/>
                  <a:sym typeface="+mn-lt"/>
                </a:rPr>
                <a:t>测量</a:t>
              </a:r>
              <a:r>
                <a:rPr lang="en-US" altLang="zh-CN" sz="2000" kern="0" dirty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  <a:r>
                <a:rPr lang="zh-CN" altLang="en-US" sz="2000" kern="0" dirty="0">
                  <a:solidFill>
                    <a:srgbClr val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</p:grpSp>
      <p:grpSp>
        <p:nvGrpSpPr>
          <p:cNvPr id="70" name="Group 73"/>
          <p:cNvGrpSpPr>
            <a:grpSpLocks/>
          </p:cNvGrpSpPr>
          <p:nvPr/>
        </p:nvGrpSpPr>
        <p:grpSpPr bwMode="auto">
          <a:xfrm>
            <a:off x="8279315" y="3525888"/>
            <a:ext cx="2844872" cy="2363004"/>
            <a:chOff x="3742" y="2795"/>
            <a:chExt cx="1535" cy="1275"/>
          </a:xfrm>
        </p:grpSpPr>
        <p:sp>
          <p:nvSpPr>
            <p:cNvPr id="71" name="TextBox 15"/>
            <p:cNvSpPr>
              <a:spLocks noChangeArrowheads="1"/>
            </p:cNvSpPr>
            <p:nvPr/>
          </p:nvSpPr>
          <p:spPr bwMode="auto">
            <a:xfrm>
              <a:off x="3862" y="3809"/>
              <a:ext cx="1371" cy="2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170">
                <a:lnSpc>
                  <a:spcPct val="120000"/>
                </a:lnSpc>
              </a:pPr>
              <a:r>
                <a:rPr lang="zh-CN" altLang="en-US" sz="2000" kern="0" dirty="0">
                  <a:solidFill>
                    <a:srgbClr val="000000"/>
                  </a:solidFill>
                  <a:cs typeface="+mn-ea"/>
                  <a:sym typeface="+mn-lt"/>
                </a:rPr>
                <a:t>测量</a:t>
              </a:r>
              <a:r>
                <a:rPr lang="en-US" altLang="zh-CN" sz="2000" kern="0" dirty="0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  <a:r>
                <a:rPr lang="zh-CN" altLang="en-US" sz="2000" kern="0" dirty="0">
                  <a:solidFill>
                    <a:srgbClr val="000000"/>
                  </a:solidFill>
                  <a:cs typeface="+mn-ea"/>
                  <a:sym typeface="+mn-lt"/>
                </a:rPr>
                <a:t>点电流</a:t>
              </a:r>
            </a:p>
          </p:txBody>
        </p:sp>
        <p:grpSp>
          <p:nvGrpSpPr>
            <p:cNvPr id="72" name="Group 75"/>
            <p:cNvGrpSpPr>
              <a:grpSpLocks/>
            </p:cNvGrpSpPr>
            <p:nvPr/>
          </p:nvGrpSpPr>
          <p:grpSpPr bwMode="auto">
            <a:xfrm>
              <a:off x="3742" y="2795"/>
              <a:ext cx="1535" cy="1039"/>
              <a:chOff x="3560" y="2795"/>
              <a:chExt cx="1535" cy="1039"/>
            </a:xfrm>
          </p:grpSpPr>
          <p:sp>
            <p:nvSpPr>
              <p:cNvPr id="73" name="Text Box 76"/>
              <p:cNvSpPr txBox="1">
                <a:spLocks noChangeArrowheads="1"/>
              </p:cNvSpPr>
              <p:nvPr/>
            </p:nvSpPr>
            <p:spPr bwMode="auto">
              <a:xfrm>
                <a:off x="4516" y="3322"/>
                <a:ext cx="229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2800" b="1" kern="0" dirty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S</a:t>
                </a:r>
                <a:endParaRPr lang="en-US" sz="28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auto">
              <a:xfrm>
                <a:off x="3560" y="2949"/>
                <a:ext cx="1535" cy="73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AutoShape 21"/>
              <p:cNvSpPr>
                <a:spLocks noChangeArrowheads="1"/>
              </p:cNvSpPr>
              <p:nvPr/>
            </p:nvSpPr>
            <p:spPr bwMode="auto">
              <a:xfrm>
                <a:off x="3787" y="2840"/>
                <a:ext cx="214" cy="230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Text Box 79"/>
              <p:cNvSpPr txBox="1">
                <a:spLocks noChangeArrowheads="1"/>
              </p:cNvSpPr>
              <p:nvPr/>
            </p:nvSpPr>
            <p:spPr bwMode="auto">
              <a:xfrm>
                <a:off x="4195" y="3067"/>
                <a:ext cx="293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28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8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grpSp>
            <p:nvGrpSpPr>
              <p:cNvPr id="77" name="Group 80"/>
              <p:cNvGrpSpPr>
                <a:grpSpLocks/>
              </p:cNvGrpSpPr>
              <p:nvPr/>
            </p:nvGrpSpPr>
            <p:grpSpPr bwMode="auto">
              <a:xfrm>
                <a:off x="4515" y="3593"/>
                <a:ext cx="223" cy="144"/>
                <a:chOff x="0" y="0"/>
                <a:chExt cx="256" cy="142"/>
              </a:xfrm>
            </p:grpSpPr>
            <p:sp>
              <p:nvSpPr>
                <p:cNvPr id="87" name="Rectangle 15"/>
                <p:cNvSpPr>
                  <a:spLocks noChangeArrowheads="1"/>
                </p:cNvSpPr>
                <p:nvPr/>
              </p:nvSpPr>
              <p:spPr bwMode="auto">
                <a:xfrm>
                  <a:off x="29" y="0"/>
                  <a:ext cx="226" cy="14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" y="0"/>
                  <a:ext cx="227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Oval 17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57" cy="5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Group 84"/>
              <p:cNvGrpSpPr>
                <a:grpSpLocks/>
              </p:cNvGrpSpPr>
              <p:nvPr/>
            </p:nvGrpSpPr>
            <p:grpSpPr bwMode="auto">
              <a:xfrm flipH="1">
                <a:off x="3935" y="3546"/>
                <a:ext cx="67" cy="288"/>
                <a:chOff x="0" y="0"/>
                <a:chExt cx="85" cy="340"/>
              </a:xfrm>
            </p:grpSpPr>
            <p:sp>
              <p:nvSpPr>
                <p:cNvPr id="84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"/>
                  <a:ext cx="85" cy="8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Line 2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3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Line 21"/>
                <p:cNvSpPr>
                  <a:spLocks noChangeShapeType="1"/>
                </p:cNvSpPr>
                <p:nvPr/>
              </p:nvSpPr>
              <p:spPr bwMode="auto">
                <a:xfrm>
                  <a:off x="85" y="85"/>
                  <a:ext cx="0" cy="1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9" name="Text Box 88"/>
              <p:cNvSpPr txBox="1">
                <a:spLocks noChangeArrowheads="1"/>
              </p:cNvSpPr>
              <p:nvPr/>
            </p:nvSpPr>
            <p:spPr bwMode="auto">
              <a:xfrm>
                <a:off x="3742" y="3022"/>
                <a:ext cx="293" cy="2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n-US" sz="2800" b="1" kern="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L</a:t>
                </a:r>
                <a:r>
                  <a:rPr lang="en-US" sz="2800" b="1" kern="0" baseline="-2500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grpSp>
            <p:nvGrpSpPr>
              <p:cNvPr id="80" name="Group 89"/>
              <p:cNvGrpSpPr>
                <a:grpSpLocks/>
              </p:cNvGrpSpPr>
              <p:nvPr/>
            </p:nvGrpSpPr>
            <p:grpSpPr bwMode="auto">
              <a:xfrm>
                <a:off x="4649" y="2795"/>
                <a:ext cx="214" cy="290"/>
                <a:chOff x="0" y="0"/>
                <a:chExt cx="272" cy="342"/>
              </a:xfrm>
            </p:grpSpPr>
            <p:sp>
              <p:nvSpPr>
                <p:cNvPr id="82" name="Oval 90"/>
                <p:cNvSpPr>
                  <a:spLocks noChangeArrowheads="1"/>
                </p:cNvSpPr>
                <p:nvPr/>
              </p:nvSpPr>
              <p:spPr bwMode="auto">
                <a:xfrm>
                  <a:off x="0" y="57"/>
                  <a:ext cx="272" cy="285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28" cy="3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defTabSz="1219170"/>
                  <a:r>
                    <a:rPr lang="en-US" sz="2800" b="1" kern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</p:grpSp>
          <p:sp>
            <p:nvSpPr>
              <p:cNvPr id="81" name="AutoShape 21"/>
              <p:cNvSpPr>
                <a:spLocks noChangeArrowheads="1"/>
              </p:cNvSpPr>
              <p:nvPr/>
            </p:nvSpPr>
            <p:spPr bwMode="auto">
              <a:xfrm>
                <a:off x="4241" y="2840"/>
                <a:ext cx="214" cy="230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90" name="文本框 89">
            <a:extLst>
              <a:ext uri="{FF2B5EF4-FFF2-40B4-BE49-F238E27FC236}">
                <a16:creationId xmlns:a16="http://schemas.microsoft.com/office/drawing/2014/main" id="{8B9CA8D1-4DEB-4F84-B52C-CF84945FD82F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2133" y="1656968"/>
            <a:ext cx="3443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．根据电路图连接电路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880898" y="2622562"/>
            <a:ext cx="3977976" cy="1612875"/>
            <a:chOff x="0" y="0"/>
            <a:chExt cx="4267" cy="1509"/>
          </a:xfrm>
        </p:grpSpPr>
        <p:pic>
          <p:nvPicPr>
            <p:cNvPr id="9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" y="0"/>
              <a:ext cx="96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0" y="771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H:\2\人教教参资源\九\图\电流表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95"/>
              <a:ext cx="927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0" y="91"/>
              <a:ext cx="1329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794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3629" y="670"/>
              <a:ext cx="638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19170"/>
              <a:r>
                <a:rPr lang="en-US" sz="32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3200" b="1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016" y="678"/>
              <a:ext cx="638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19170"/>
              <a:r>
                <a:rPr lang="en-US" sz="32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32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5626126" y="1201887"/>
            <a:ext cx="6276404" cy="320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实验时要注意：</a:t>
            </a:r>
          </a:p>
          <a:p>
            <a:pPr defTabSz="1219170">
              <a:lnSpc>
                <a:spcPct val="200000"/>
              </a:lnSpc>
              <a:defRPr/>
            </a:pP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①连接电路时，开关应断开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defTabSz="1219170">
              <a:lnSpc>
                <a:spcPct val="200000"/>
              </a:lnSpc>
              <a:defRPr/>
            </a:pP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②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必须先用电流表的大量程试触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defTabSz="1219170">
              <a:lnSpc>
                <a:spcPct val="200000"/>
              </a:lnSpc>
              <a:defRPr/>
            </a:pP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③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读数完毕，断开开关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defTabSz="1219170">
              <a:lnSpc>
                <a:spcPct val="200000"/>
              </a:lnSpc>
              <a:defRPr/>
            </a:pP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④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换用不同规格的灯泡测几次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endParaRPr lang="en-US" altLang="zh-CN" sz="20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 preferRelativeResize="0"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89" y="4394225"/>
            <a:ext cx="3840000" cy="1612875"/>
          </a:xfrm>
          <a:prstGeom prst="rect">
            <a:avLst/>
          </a:prstGeom>
        </p:spPr>
      </p:pic>
      <p:pic>
        <p:nvPicPr>
          <p:cNvPr id="6" name="图片 5"/>
          <p:cNvPicPr preferRelativeResize="0">
            <a:picLocks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9" t="14928" r="16962" b="24971"/>
          <a:stretch/>
        </p:blipFill>
        <p:spPr>
          <a:xfrm>
            <a:off x="9182636" y="4353662"/>
            <a:ext cx="1752064" cy="1653438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8B4650AC-E04A-477D-B320-54E955CC014E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55398023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9680" y="1386215"/>
            <a:ext cx="5905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．进行测量，将测量数据记录在表格中；</a:t>
            </a:r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849386"/>
              </p:ext>
            </p:extLst>
          </p:nvPr>
        </p:nvGraphicFramePr>
        <p:xfrm>
          <a:off x="850480" y="2452864"/>
          <a:ext cx="10668420" cy="2228793"/>
        </p:xfrm>
        <a:graphic>
          <a:graphicData uri="http://schemas.openxmlformats.org/drawingml/2006/table">
            <a:tbl>
              <a:tblPr/>
              <a:tblGrid>
                <a:gridCol w="177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1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</a:p>
                  </a:txBody>
                  <a:tcPr marL="121920" marR="121920" marT="60960" marB="6096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31"/>
          <p:cNvSpPr>
            <a:spLocks noChangeArrowheads="1"/>
          </p:cNvSpPr>
          <p:nvPr/>
        </p:nvSpPr>
        <p:spPr bwMode="auto">
          <a:xfrm>
            <a:off x="5260372" y="1887208"/>
            <a:ext cx="1415772" cy="4616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219170"/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实验数据</a:t>
            </a: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660400" y="4813995"/>
            <a:ext cx="6083717" cy="40011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zh-CN" altLang="en-US" sz="2000" kern="0" dirty="0">
                <a:solidFill>
                  <a:srgbClr val="FF0000"/>
                </a:solidFill>
                <a:cs typeface="+mn-ea"/>
                <a:sym typeface="+mn-lt"/>
              </a:rPr>
              <a:t>问题：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实验中为什么要换用不同的灯泡，多次测量？</a:t>
            </a:r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660400" y="5219396"/>
            <a:ext cx="10947400" cy="5061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换用不同的灯泡，是为了避免</a:t>
            </a:r>
            <a:r>
              <a:rPr lang="zh-CN" altLang="en-US" sz="2000" u="sng" kern="0" dirty="0">
                <a:solidFill>
                  <a:srgbClr val="000000"/>
                </a:solidFill>
                <a:cs typeface="+mn-ea"/>
                <a:sym typeface="+mn-lt"/>
              </a:rPr>
              <a:t>           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；而多次测量是为了避免</a:t>
            </a:r>
            <a:r>
              <a:rPr lang="zh-CN" altLang="en-US" sz="2000" u="sng" kern="0" dirty="0">
                <a:solidFill>
                  <a:srgbClr val="000000"/>
                </a:solidFill>
                <a:cs typeface="+mn-ea"/>
                <a:sym typeface="+mn-lt"/>
              </a:rPr>
              <a:t>           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，结论才具有</a:t>
            </a:r>
            <a:r>
              <a:rPr lang="zh-CN" altLang="en-US" sz="2000" u="sng" kern="0" dirty="0">
                <a:solidFill>
                  <a:srgbClr val="000000"/>
                </a:solidFill>
                <a:cs typeface="+mn-ea"/>
                <a:sym typeface="+mn-lt"/>
              </a:rPr>
              <a:t>              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4023619" y="5303024"/>
            <a:ext cx="877163" cy="3693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21917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特殊性</a:t>
            </a: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7602583" y="5303024"/>
            <a:ext cx="877163" cy="3693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21917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偶然性</a:t>
            </a:r>
          </a:p>
        </p:txBody>
      </p:sp>
      <p:sp>
        <p:nvSpPr>
          <p:cNvPr id="14" name="Rectangle 31"/>
          <p:cNvSpPr>
            <a:spLocks noChangeArrowheads="1"/>
          </p:cNvSpPr>
          <p:nvPr/>
        </p:nvSpPr>
        <p:spPr bwMode="auto">
          <a:xfrm>
            <a:off x="10025173" y="5303024"/>
            <a:ext cx="877163" cy="3693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21917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普遍性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5762E17-6163-406C-BAC9-C9834FCA3FF6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8038" y="1453541"/>
            <a:ext cx="2520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．分析实验数据</a:t>
            </a:r>
          </a:p>
        </p:txBody>
      </p:sp>
      <p:graphicFrame>
        <p:nvGraphicFramePr>
          <p:cNvPr id="8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33420"/>
              </p:ext>
            </p:extLst>
          </p:nvPr>
        </p:nvGraphicFramePr>
        <p:xfrm>
          <a:off x="788038" y="2092598"/>
          <a:ext cx="10603862" cy="1972320"/>
        </p:xfrm>
        <a:graphic>
          <a:graphicData uri="http://schemas.openxmlformats.org/drawingml/2006/table">
            <a:tbl>
              <a:tblPr/>
              <a:tblGrid>
                <a:gridCol w="1619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2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6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altLang="zh-CN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altLang="zh-CN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altLang="zh-CN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altLang="zh-CN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点电流</a:t>
                      </a:r>
                      <a:r>
                        <a:rPr kumimoji="0" lang="en-US" altLang="zh-CN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kumimoji="0" lang="en-US" altLang="zh-CN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8000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/A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0.32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0.32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0.32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0.38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0.38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0.38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kumimoji="0" lang="en-US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lnL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0.42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0.42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0.42</a:t>
                      </a:r>
                    </a:p>
                  </a:txBody>
                  <a:tcPr marL="121920" marR="121920" marT="60960" marB="60960" anchor="ctr" horzOverflow="overflow">
                    <a:lnL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137"/>
          <p:cNvSpPr>
            <a:spLocks noChangeArrowheads="1"/>
          </p:cNvSpPr>
          <p:nvPr/>
        </p:nvSpPr>
        <p:spPr bwMode="auto">
          <a:xfrm>
            <a:off x="660400" y="4353315"/>
            <a:ext cx="5671745" cy="4616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5.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得出结论：</a:t>
            </a: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串联电路中各处电流都相等</a:t>
            </a:r>
          </a:p>
        </p:txBody>
      </p:sp>
      <p:sp>
        <p:nvSpPr>
          <p:cNvPr id="4" name="矩形 3"/>
          <p:cNvSpPr/>
          <p:nvPr/>
        </p:nvSpPr>
        <p:spPr>
          <a:xfrm>
            <a:off x="876204" y="5071066"/>
            <a:ext cx="2343910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733" b="1" i="1" kern="0" dirty="0">
                <a:cs typeface="+mn-ea"/>
                <a:sym typeface="+mn-lt"/>
              </a:rPr>
              <a:t>I</a:t>
            </a:r>
            <a:r>
              <a:rPr lang="en-US" altLang="zh-CN" sz="3733" b="1" i="1" kern="0" baseline="-25000" dirty="0">
                <a:cs typeface="+mn-ea"/>
                <a:sym typeface="+mn-lt"/>
              </a:rPr>
              <a:t>C</a:t>
            </a:r>
            <a:r>
              <a:rPr lang="zh-CN" altLang="en-US" sz="3733" b="1" kern="0" dirty="0">
                <a:cs typeface="+mn-ea"/>
                <a:sym typeface="+mn-lt"/>
              </a:rPr>
              <a:t>＝</a:t>
            </a:r>
            <a:r>
              <a:rPr lang="en-US" altLang="zh-CN" sz="3733" b="1" i="1" kern="0" dirty="0">
                <a:cs typeface="+mn-ea"/>
                <a:sym typeface="+mn-lt"/>
              </a:rPr>
              <a:t>I</a:t>
            </a:r>
            <a:r>
              <a:rPr lang="en-US" altLang="zh-CN" sz="3733" b="1" i="1" kern="0" baseline="-25000" dirty="0">
                <a:cs typeface="+mn-ea"/>
                <a:sym typeface="+mn-lt"/>
              </a:rPr>
              <a:t>A</a:t>
            </a:r>
            <a:r>
              <a:rPr lang="zh-CN" altLang="en-US" sz="3733" b="1" kern="0" dirty="0">
                <a:cs typeface="+mn-ea"/>
                <a:sym typeface="+mn-lt"/>
              </a:rPr>
              <a:t>＝</a:t>
            </a:r>
            <a:r>
              <a:rPr lang="en-US" altLang="zh-CN" sz="3733" b="1" i="1" kern="0" dirty="0">
                <a:cs typeface="+mn-ea"/>
                <a:sym typeface="+mn-lt"/>
              </a:rPr>
              <a:t>I</a:t>
            </a:r>
            <a:r>
              <a:rPr lang="en-US" altLang="zh-CN" sz="3733" b="1" i="1" kern="0" baseline="-25000" dirty="0">
                <a:cs typeface="+mn-ea"/>
                <a:sym typeface="+mn-lt"/>
              </a:rPr>
              <a:t>B</a:t>
            </a:r>
            <a:endParaRPr lang="en-US" altLang="zh-CN" sz="3733" b="1" i="1" kern="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98411C2-6A5D-435A-85AA-F14F952D243A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68205007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847377" y="1567135"/>
            <a:ext cx="10847917" cy="1458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如图所示，小阳用电流表探究串联电路中的电流关系，他分别用电流表测电路中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、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、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三处的电流，得知</a:t>
            </a:r>
            <a:r>
              <a:rPr lang="en-US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I</a:t>
            </a:r>
            <a:r>
              <a:rPr lang="en-US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＝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0.2 A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，则</a:t>
            </a:r>
            <a:r>
              <a:rPr lang="en-US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I</a:t>
            </a:r>
            <a:r>
              <a:rPr lang="en-US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＝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，</a:t>
            </a:r>
            <a:r>
              <a:rPr lang="en-US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I</a:t>
            </a:r>
            <a:r>
              <a:rPr lang="en-US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＝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。 </a:t>
            </a:r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4244977" y="3429000"/>
            <a:ext cx="3702045" cy="2510035"/>
            <a:chOff x="0" y="0"/>
            <a:chExt cx="2064" cy="1542"/>
          </a:xfrm>
        </p:grpSpPr>
        <p:sp>
          <p:nvSpPr>
            <p:cNvPr id="5" name="Rectangle 102"/>
            <p:cNvSpPr>
              <a:spLocks noChangeArrowheads="1"/>
            </p:cNvSpPr>
            <p:nvPr/>
          </p:nvSpPr>
          <p:spPr bwMode="auto">
            <a:xfrm>
              <a:off x="0" y="386"/>
              <a:ext cx="2064" cy="99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19170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" name="AutoShape 44"/>
            <p:cNvSpPr>
              <a:spLocks noChangeArrowheads="1"/>
            </p:cNvSpPr>
            <p:nvPr/>
          </p:nvSpPr>
          <p:spPr bwMode="auto">
            <a:xfrm>
              <a:off x="431" y="204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219170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AutoShape 44"/>
            <p:cNvSpPr>
              <a:spLocks noChangeArrowheads="1"/>
            </p:cNvSpPr>
            <p:nvPr/>
          </p:nvSpPr>
          <p:spPr bwMode="auto">
            <a:xfrm>
              <a:off x="1293" y="227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219170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12298"/>
            <p:cNvGrpSpPr>
              <a:grpSpLocks/>
            </p:cNvGrpSpPr>
            <p:nvPr/>
          </p:nvGrpSpPr>
          <p:grpSpPr bwMode="auto">
            <a:xfrm>
              <a:off x="817" y="1202"/>
              <a:ext cx="85" cy="340"/>
              <a:chOff x="0" y="0"/>
              <a:chExt cx="85" cy="340"/>
            </a:xfrm>
          </p:grpSpPr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zh-CN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121917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121917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12302"/>
            <p:cNvGrpSpPr>
              <a:grpSpLocks/>
            </p:cNvGrpSpPr>
            <p:nvPr/>
          </p:nvGrpSpPr>
          <p:grpSpPr bwMode="auto">
            <a:xfrm>
              <a:off x="1338" y="1270"/>
              <a:ext cx="283" cy="170"/>
              <a:chOff x="0" y="0"/>
              <a:chExt cx="256" cy="142"/>
            </a:xfrm>
          </p:grpSpPr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zh-CN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121917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zh-CN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Oval 125"/>
            <p:cNvSpPr>
              <a:spLocks noChangeArrowheads="1"/>
            </p:cNvSpPr>
            <p:nvPr/>
          </p:nvSpPr>
          <p:spPr bwMode="auto">
            <a:xfrm rot="5400000" flipV="1">
              <a:off x="174" y="355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1219170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Oval 125"/>
            <p:cNvSpPr>
              <a:spLocks noChangeArrowheads="1"/>
            </p:cNvSpPr>
            <p:nvPr/>
          </p:nvSpPr>
          <p:spPr bwMode="auto">
            <a:xfrm rot="5400000" flipV="1">
              <a:off x="990" y="343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1219170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Oval 125"/>
            <p:cNvSpPr>
              <a:spLocks noChangeArrowheads="1"/>
            </p:cNvSpPr>
            <p:nvPr/>
          </p:nvSpPr>
          <p:spPr bwMode="auto">
            <a:xfrm rot="5400000" flipV="1">
              <a:off x="1784" y="343"/>
              <a:ext cx="57" cy="5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1219170"/>
              <a:endParaRPr lang="zh-CN" altLang="zh-CN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 Box 116"/>
            <p:cNvSpPr txBox="1">
              <a:spLocks noChangeArrowheads="1"/>
            </p:cNvSpPr>
            <p:nvPr/>
          </p:nvSpPr>
          <p:spPr bwMode="auto">
            <a:xfrm>
              <a:off x="114" y="408"/>
              <a:ext cx="226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A</a:t>
              </a:r>
              <a:endParaRPr lang="en-US" sz="3200" b="1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 Box 116"/>
            <p:cNvSpPr txBox="1">
              <a:spLocks noChangeArrowheads="1"/>
            </p:cNvSpPr>
            <p:nvPr/>
          </p:nvSpPr>
          <p:spPr bwMode="auto">
            <a:xfrm>
              <a:off x="907" y="431"/>
              <a:ext cx="226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B</a:t>
              </a:r>
              <a:endParaRPr lang="en-US" sz="3200" b="1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 Box 116"/>
            <p:cNvSpPr txBox="1">
              <a:spLocks noChangeArrowheads="1"/>
            </p:cNvSpPr>
            <p:nvPr/>
          </p:nvSpPr>
          <p:spPr bwMode="auto">
            <a:xfrm>
              <a:off x="1724" y="454"/>
              <a:ext cx="226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b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C</a:t>
              </a:r>
              <a:endParaRPr lang="en-US" sz="3200" b="1" kern="0" baseline="-2500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Text Box 104"/>
            <p:cNvSpPr txBox="1">
              <a:spLocks noChangeArrowheads="1"/>
            </p:cNvSpPr>
            <p:nvPr/>
          </p:nvSpPr>
          <p:spPr bwMode="auto">
            <a:xfrm>
              <a:off x="675" y="0"/>
              <a:ext cx="36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24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24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7" name="Text Box 109"/>
            <p:cNvSpPr txBox="1">
              <a:spLocks noChangeArrowheads="1"/>
            </p:cNvSpPr>
            <p:nvPr/>
          </p:nvSpPr>
          <p:spPr bwMode="auto">
            <a:xfrm>
              <a:off x="1542" y="23"/>
              <a:ext cx="341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2400" b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L</a:t>
              </a:r>
              <a:r>
                <a:rPr lang="en-US" sz="2400" b="1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24" name="文本框 12314"/>
          <p:cNvSpPr txBox="1">
            <a:spLocks noChangeArrowheads="1"/>
          </p:cNvSpPr>
          <p:nvPr/>
        </p:nvSpPr>
        <p:spPr bwMode="auto">
          <a:xfrm>
            <a:off x="9021895" y="2465338"/>
            <a:ext cx="1023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CC0000"/>
                </a:solidFill>
                <a:latin typeface="Times New Roman" pitchFamily="18" charset="0"/>
              </a:defRPr>
            </a:lvl1pPr>
          </a:lstStyle>
          <a:p>
            <a:pPr defTabSz="1219170"/>
            <a:r>
              <a:rPr lang="en-US" kern="0" dirty="0">
                <a:latin typeface="+mn-lt"/>
                <a:cs typeface="+mn-ea"/>
                <a:sym typeface="+mn-lt"/>
              </a:rPr>
              <a:t>0.2 A</a:t>
            </a:r>
          </a:p>
        </p:txBody>
      </p:sp>
      <p:sp>
        <p:nvSpPr>
          <p:cNvPr id="25" name="文本框 12315"/>
          <p:cNvSpPr txBox="1">
            <a:spLocks noChangeArrowheads="1"/>
          </p:cNvSpPr>
          <p:nvPr/>
        </p:nvSpPr>
        <p:spPr bwMode="auto">
          <a:xfrm>
            <a:off x="7331459" y="2465338"/>
            <a:ext cx="1023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en-US" sz="2800" kern="0" dirty="0">
                <a:solidFill>
                  <a:srgbClr val="CC0000"/>
                </a:solidFill>
                <a:cs typeface="+mn-ea"/>
                <a:sym typeface="+mn-lt"/>
              </a:rPr>
              <a:t>0.2 A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7FACF19-4DD3-4FB1-8070-303373AFD5A8}"/>
              </a:ext>
            </a:extLst>
          </p:cNvPr>
          <p:cNvSpPr txBox="1"/>
          <p:nvPr/>
        </p:nvSpPr>
        <p:spPr>
          <a:xfrm>
            <a:off x="943429" y="752929"/>
            <a:ext cx="2028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理解与运用</a:t>
            </a:r>
          </a:p>
        </p:txBody>
      </p:sp>
    </p:spTree>
    <p:extLst>
      <p:ext uri="{BB962C8B-B14F-4D97-AF65-F5344CB8AC3E}">
        <p14:creationId xmlns:p14="http://schemas.microsoft.com/office/powerpoint/2010/main" val="410297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7603354" y="2684147"/>
            <a:ext cx="3360000" cy="3080444"/>
            <a:chOff x="0" y="-144"/>
            <a:chExt cx="2296" cy="2213"/>
          </a:xfrm>
        </p:grpSpPr>
        <p:sp>
          <p:nvSpPr>
            <p:cNvPr id="23" name="Rectangle 102"/>
            <p:cNvSpPr>
              <a:spLocks noChangeArrowheads="1"/>
            </p:cNvSpPr>
            <p:nvPr/>
          </p:nvSpPr>
          <p:spPr bwMode="auto">
            <a:xfrm>
              <a:off x="28" y="770"/>
              <a:ext cx="2268" cy="113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2133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Text Box 104"/>
            <p:cNvSpPr txBox="1">
              <a:spLocks noChangeArrowheads="1"/>
            </p:cNvSpPr>
            <p:nvPr/>
          </p:nvSpPr>
          <p:spPr bwMode="auto">
            <a:xfrm>
              <a:off x="1259" y="725"/>
              <a:ext cx="368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zh-CN" sz="32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3200" b="1" kern="0" baseline="-2500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5" name="Rectangle 102"/>
            <p:cNvSpPr>
              <a:spLocks noChangeArrowheads="1"/>
            </p:cNvSpPr>
            <p:nvPr/>
          </p:nvSpPr>
          <p:spPr bwMode="auto">
            <a:xfrm>
              <a:off x="453" y="402"/>
              <a:ext cx="1384" cy="7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1219170"/>
              <a:endParaRPr lang="zh-CN" altLang="en-US" sz="2133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AutoShape 44"/>
            <p:cNvSpPr>
              <a:spLocks noChangeArrowheads="1"/>
            </p:cNvSpPr>
            <p:nvPr/>
          </p:nvSpPr>
          <p:spPr bwMode="auto">
            <a:xfrm>
              <a:off x="1242" y="975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219170"/>
              <a:endParaRPr lang="zh-CN" altLang="en-US" sz="2133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AutoShape 44"/>
            <p:cNvSpPr>
              <a:spLocks noChangeArrowheads="1"/>
            </p:cNvSpPr>
            <p:nvPr/>
          </p:nvSpPr>
          <p:spPr bwMode="auto">
            <a:xfrm>
              <a:off x="1264" y="249"/>
              <a:ext cx="317" cy="317"/>
            </a:xfrm>
            <a:prstGeom prst="flowChartSummingJunct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1219170"/>
              <a:endParaRPr lang="zh-CN" altLang="en-US" sz="2133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28" name="Group 8"/>
            <p:cNvGrpSpPr>
              <a:grpSpLocks/>
            </p:cNvGrpSpPr>
            <p:nvPr/>
          </p:nvGrpSpPr>
          <p:grpSpPr bwMode="auto">
            <a:xfrm>
              <a:off x="1559" y="1791"/>
              <a:ext cx="283" cy="170"/>
              <a:chOff x="0" y="0"/>
              <a:chExt cx="256" cy="142"/>
            </a:xfrm>
          </p:grpSpPr>
          <p:sp>
            <p:nvSpPr>
              <p:cNvPr id="43" name="Rectangle 15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226" cy="1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2133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Line 16"/>
              <p:cNvSpPr>
                <a:spLocks noChangeShapeType="1"/>
              </p:cNvSpPr>
              <p:nvPr/>
            </p:nvSpPr>
            <p:spPr bwMode="auto">
              <a:xfrm flipV="1">
                <a:off x="29" y="0"/>
                <a:ext cx="227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Oval 17"/>
              <p:cNvSpPr>
                <a:spLocks noChangeArrowheads="1"/>
              </p:cNvSpPr>
              <p:nvPr/>
            </p:nvSpPr>
            <p:spPr bwMode="auto">
              <a:xfrm>
                <a:off x="0" y="57"/>
                <a:ext cx="57" cy="5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2133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9" name="Text Box 109"/>
            <p:cNvSpPr txBox="1">
              <a:spLocks noChangeArrowheads="1"/>
            </p:cNvSpPr>
            <p:nvPr/>
          </p:nvSpPr>
          <p:spPr bwMode="auto">
            <a:xfrm>
              <a:off x="1272" y="643"/>
              <a:ext cx="34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zh-CN" sz="3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3200" b="1" kern="0" baseline="-250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0" name="Oval 125"/>
            <p:cNvSpPr>
              <a:spLocks noChangeArrowheads="1"/>
            </p:cNvSpPr>
            <p:nvPr/>
          </p:nvSpPr>
          <p:spPr bwMode="auto">
            <a:xfrm rot="5400000" flipV="1">
              <a:off x="757" y="1103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1219170"/>
              <a:endParaRPr lang="zh-CN" altLang="en-US" sz="2133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Oval 125"/>
            <p:cNvSpPr>
              <a:spLocks noChangeArrowheads="1"/>
            </p:cNvSpPr>
            <p:nvPr/>
          </p:nvSpPr>
          <p:spPr bwMode="auto">
            <a:xfrm rot="5400000" flipV="1">
              <a:off x="729" y="366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1219170"/>
              <a:endParaRPr lang="zh-CN" altLang="en-US" sz="2133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Oval 125"/>
            <p:cNvSpPr>
              <a:spLocks noChangeArrowheads="1"/>
            </p:cNvSpPr>
            <p:nvPr/>
          </p:nvSpPr>
          <p:spPr bwMode="auto">
            <a:xfrm rot="5400000" flipV="1">
              <a:off x="424" y="741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defTabSz="1219170"/>
              <a:endParaRPr lang="zh-CN" altLang="en-US" sz="2133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Oval 125"/>
            <p:cNvSpPr>
              <a:spLocks noChangeArrowheads="1"/>
            </p:cNvSpPr>
            <p:nvPr/>
          </p:nvSpPr>
          <p:spPr bwMode="auto">
            <a:xfrm rot="5400000" flipV="1">
              <a:off x="1813" y="748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pPr defTabSz="1219170"/>
              <a:endParaRPr lang="zh-CN" altLang="en-US" sz="2133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Oval 125"/>
            <p:cNvSpPr>
              <a:spLocks noChangeArrowheads="1"/>
            </p:cNvSpPr>
            <p:nvPr/>
          </p:nvSpPr>
          <p:spPr bwMode="auto">
            <a:xfrm rot="5400000" flipV="1">
              <a:off x="0" y="1159"/>
              <a:ext cx="57" cy="57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defTabSz="1219170"/>
              <a:endParaRPr lang="zh-CN" altLang="en-US" sz="2133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 Box 104"/>
            <p:cNvSpPr txBox="1">
              <a:spLocks noChangeArrowheads="1"/>
            </p:cNvSpPr>
            <p:nvPr/>
          </p:nvSpPr>
          <p:spPr bwMode="auto">
            <a:xfrm>
              <a:off x="1327" y="-144"/>
              <a:ext cx="368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zh-CN" sz="3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en-US" altLang="zh-CN" sz="3200" b="1" kern="0" baseline="-2500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grpSp>
          <p:nvGrpSpPr>
            <p:cNvPr id="36" name="Group 19"/>
            <p:cNvGrpSpPr>
              <a:grpSpLocks/>
            </p:cNvGrpSpPr>
            <p:nvPr/>
          </p:nvGrpSpPr>
          <p:grpSpPr bwMode="auto">
            <a:xfrm flipH="1">
              <a:off x="623" y="1729"/>
              <a:ext cx="85" cy="340"/>
              <a:chOff x="0" y="0"/>
              <a:chExt cx="85" cy="340"/>
            </a:xfrm>
          </p:grpSpPr>
          <p:sp>
            <p:nvSpPr>
              <p:cNvPr id="40" name="Rectangle 23"/>
              <p:cNvSpPr>
                <a:spLocks noChangeArrowheads="1"/>
              </p:cNvSpPr>
              <p:nvPr/>
            </p:nvSpPr>
            <p:spPr bwMode="auto">
              <a:xfrm>
                <a:off x="0" y="113"/>
                <a:ext cx="85" cy="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2133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Line 2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Line 25"/>
              <p:cNvSpPr>
                <a:spLocks noChangeShapeType="1"/>
              </p:cNvSpPr>
              <p:nvPr/>
            </p:nvSpPr>
            <p:spPr bwMode="auto">
              <a:xfrm>
                <a:off x="85" y="85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7" name="Text Box 116"/>
            <p:cNvSpPr txBox="1">
              <a:spLocks noChangeArrowheads="1"/>
            </p:cNvSpPr>
            <p:nvPr/>
          </p:nvSpPr>
          <p:spPr bwMode="auto">
            <a:xfrm>
              <a:off x="681" y="425"/>
              <a:ext cx="278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zh-CN" sz="3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8" name="Text Box 116"/>
            <p:cNvSpPr txBox="1">
              <a:spLocks noChangeArrowheads="1"/>
            </p:cNvSpPr>
            <p:nvPr/>
          </p:nvSpPr>
          <p:spPr bwMode="auto">
            <a:xfrm>
              <a:off x="737" y="1148"/>
              <a:ext cx="323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zh-CN" sz="32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39" name="Text Box 116"/>
            <p:cNvSpPr txBox="1">
              <a:spLocks noChangeArrowheads="1"/>
            </p:cNvSpPr>
            <p:nvPr/>
          </p:nvSpPr>
          <p:spPr bwMode="auto">
            <a:xfrm>
              <a:off x="113" y="1077"/>
              <a:ext cx="31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zh-CN" sz="3200" b="1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702519" y="1721517"/>
            <a:ext cx="123110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 lvl="0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提出问题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702519" y="2499481"/>
            <a:ext cx="8580835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 lvl="0">
              <a:defRPr sz="2800" b="0">
                <a:solidFill>
                  <a:schemeClr val="tx1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并联电路中干路电流与各支路电流有什么关系？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02519" y="3277445"/>
            <a:ext cx="1538883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 lvl="0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猜想或假设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02519" y="4055409"/>
            <a:ext cx="6320809" cy="49481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 lvl="0">
              <a:defRPr sz="2400" b="0">
                <a:solidFill>
                  <a:schemeClr val="tx1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>
              <a:lnSpc>
                <a:spcPct val="150000"/>
              </a:lnSpc>
            </a:pP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与河流的支流流量和干流流量之间相似吗？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FC000C64-927F-428E-A1C4-24B1116F39CF}"/>
              </a:ext>
            </a:extLst>
          </p:cNvPr>
          <p:cNvSpPr txBox="1"/>
          <p:nvPr/>
        </p:nvSpPr>
        <p:spPr>
          <a:xfrm>
            <a:off x="943429" y="752929"/>
            <a:ext cx="4240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二、并联电路的电流规律</a:t>
            </a:r>
          </a:p>
        </p:txBody>
      </p:sp>
    </p:spTree>
    <p:extLst>
      <p:ext uri="{BB962C8B-B14F-4D97-AF65-F5344CB8AC3E}">
        <p14:creationId xmlns:p14="http://schemas.microsoft.com/office/powerpoint/2010/main" val="331026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utoUpdateAnimBg="0"/>
      <p:bldP spid="48" grpId="0"/>
      <p:bldP spid="4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jnhkoimv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1065</Words>
  <Application>Microsoft Office PowerPoint</Application>
  <PresentationFormat>宽屏</PresentationFormat>
  <Paragraphs>198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3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2020-05-16T14:57:27Z</dcterms:created>
  <dcterms:modified xsi:type="dcterms:W3CDTF">2021-01-09T09:51:43Z</dcterms:modified>
</cp:coreProperties>
</file>