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73" r:id="rId2"/>
    <p:sldId id="275" r:id="rId3"/>
    <p:sldId id="270" r:id="rId4"/>
    <p:sldId id="288" r:id="rId5"/>
    <p:sldId id="291" r:id="rId6"/>
    <p:sldId id="292" r:id="rId7"/>
    <p:sldId id="295" r:id="rId8"/>
    <p:sldId id="297" r:id="rId9"/>
    <p:sldId id="296" r:id="rId10"/>
    <p:sldId id="298" r:id="rId11"/>
    <p:sldId id="302" r:id="rId12"/>
    <p:sldId id="307" r:id="rId13"/>
    <p:sldId id="308" r:id="rId14"/>
    <p:sldId id="303" r:id="rId15"/>
    <p:sldId id="306" r:id="rId16"/>
    <p:sldId id="289" r:id="rId17"/>
    <p:sldId id="309" r:id="rId18"/>
    <p:sldId id="310" r:id="rId19"/>
    <p:sldId id="287" r:id="rId20"/>
    <p:sldId id="27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102"/>
      </p:cViewPr>
      <p:guideLst>
        <p:guide pos="416"/>
        <p:guide pos="7256"/>
        <p:guide orient="horz" pos="648"/>
        <p:guide orient="horz" pos="392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252E703-79A2-4080-978A-F37507C47A8D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B93901-F50B-4311-9B3E-004E57E691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05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3901-F50B-4311-9B3E-004E57E6914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6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3901-F50B-4311-9B3E-004E57E6914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68F3C0-87AF-42FB-8DCC-5E6D809F19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457950" cy="5295900"/>
          </a:xfrm>
          <a:custGeom>
            <a:avLst/>
            <a:gdLst>
              <a:gd name="connsiteX0" fmla="*/ 5353050 w 6457950"/>
              <a:gd name="connsiteY0" fmla="*/ 1133475 h 5295900"/>
              <a:gd name="connsiteX1" fmla="*/ 6457950 w 6457950"/>
              <a:gd name="connsiteY1" fmla="*/ 1133475 h 5295900"/>
              <a:gd name="connsiteX2" fmla="*/ 6457950 w 6457950"/>
              <a:gd name="connsiteY2" fmla="*/ 2992990 h 5295900"/>
              <a:gd name="connsiteX3" fmla="*/ 5353050 w 6457950"/>
              <a:gd name="connsiteY3" fmla="*/ 2992990 h 5295900"/>
              <a:gd name="connsiteX4" fmla="*/ 0 w 6457950"/>
              <a:gd name="connsiteY4" fmla="*/ 1100137 h 5295900"/>
              <a:gd name="connsiteX5" fmla="*/ 1104900 w 6457950"/>
              <a:gd name="connsiteY5" fmla="*/ 1100137 h 5295900"/>
              <a:gd name="connsiteX6" fmla="*/ 1104900 w 6457950"/>
              <a:gd name="connsiteY6" fmla="*/ 2959652 h 5295900"/>
              <a:gd name="connsiteX7" fmla="*/ 0 w 6457950"/>
              <a:gd name="connsiteY7" fmla="*/ 2959652 h 5295900"/>
              <a:gd name="connsiteX8" fmla="*/ 4019550 w 6457950"/>
              <a:gd name="connsiteY8" fmla="*/ 447675 h 5295900"/>
              <a:gd name="connsiteX9" fmla="*/ 5124450 w 6457950"/>
              <a:gd name="connsiteY9" fmla="*/ 447675 h 5295900"/>
              <a:gd name="connsiteX10" fmla="*/ 5124450 w 6457950"/>
              <a:gd name="connsiteY10" fmla="*/ 4345219 h 5295900"/>
              <a:gd name="connsiteX11" fmla="*/ 4019550 w 6457950"/>
              <a:gd name="connsiteY11" fmla="*/ 4345219 h 5295900"/>
              <a:gd name="connsiteX12" fmla="*/ 1352550 w 6457950"/>
              <a:gd name="connsiteY12" fmla="*/ 447675 h 5295900"/>
              <a:gd name="connsiteX13" fmla="*/ 2457450 w 6457950"/>
              <a:gd name="connsiteY13" fmla="*/ 447675 h 5295900"/>
              <a:gd name="connsiteX14" fmla="*/ 2457450 w 6457950"/>
              <a:gd name="connsiteY14" fmla="*/ 4345219 h 5295900"/>
              <a:gd name="connsiteX15" fmla="*/ 1352550 w 6457950"/>
              <a:gd name="connsiteY15" fmla="*/ 4345219 h 5295900"/>
              <a:gd name="connsiteX16" fmla="*/ 2686050 w 6457950"/>
              <a:gd name="connsiteY16" fmla="*/ 0 h 5295900"/>
              <a:gd name="connsiteX17" fmla="*/ 3790950 w 6457950"/>
              <a:gd name="connsiteY17" fmla="*/ 0 h 5295900"/>
              <a:gd name="connsiteX18" fmla="*/ 3790950 w 6457950"/>
              <a:gd name="connsiteY18" fmla="*/ 5295900 h 5295900"/>
              <a:gd name="connsiteX19" fmla="*/ 2686050 w 6457950"/>
              <a:gd name="connsiteY19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57950" h="5295900">
                <a:moveTo>
                  <a:pt x="5353050" y="1133475"/>
                </a:moveTo>
                <a:lnTo>
                  <a:pt x="6457950" y="1133475"/>
                </a:lnTo>
                <a:lnTo>
                  <a:pt x="6457950" y="2992990"/>
                </a:lnTo>
                <a:lnTo>
                  <a:pt x="5353050" y="2992990"/>
                </a:lnTo>
                <a:close/>
                <a:moveTo>
                  <a:pt x="0" y="1100137"/>
                </a:moveTo>
                <a:lnTo>
                  <a:pt x="1104900" y="1100137"/>
                </a:lnTo>
                <a:lnTo>
                  <a:pt x="1104900" y="2959652"/>
                </a:lnTo>
                <a:lnTo>
                  <a:pt x="0" y="2959652"/>
                </a:lnTo>
                <a:close/>
                <a:moveTo>
                  <a:pt x="4019550" y="447675"/>
                </a:moveTo>
                <a:lnTo>
                  <a:pt x="5124450" y="447675"/>
                </a:lnTo>
                <a:lnTo>
                  <a:pt x="5124450" y="4345219"/>
                </a:lnTo>
                <a:lnTo>
                  <a:pt x="4019550" y="4345219"/>
                </a:lnTo>
                <a:close/>
                <a:moveTo>
                  <a:pt x="1352550" y="447675"/>
                </a:moveTo>
                <a:lnTo>
                  <a:pt x="2457450" y="447675"/>
                </a:lnTo>
                <a:lnTo>
                  <a:pt x="2457450" y="4345219"/>
                </a:lnTo>
                <a:lnTo>
                  <a:pt x="1352550" y="4345219"/>
                </a:lnTo>
                <a:close/>
                <a:moveTo>
                  <a:pt x="2686050" y="0"/>
                </a:moveTo>
                <a:lnTo>
                  <a:pt x="3790950" y="0"/>
                </a:lnTo>
                <a:lnTo>
                  <a:pt x="3790950" y="5295900"/>
                </a:lnTo>
                <a:lnTo>
                  <a:pt x="268605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BA3F12E-AAB4-4A66-B3F7-478E95E4A2BF}"/>
              </a:ext>
            </a:extLst>
          </p:cNvPr>
          <p:cNvSpPr/>
          <p:nvPr userDrawn="1"/>
        </p:nvSpPr>
        <p:spPr>
          <a:xfrm>
            <a:off x="0" y="342900"/>
            <a:ext cx="419100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21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15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zhishie.com/baike/renwu/33/958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16.1&#27700;&#26524;&#30005;&#27744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30005;&#21387;&#34920;&#35835;&#25968;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7E7A26-D79D-4F2A-87E6-25F61372F400}"/>
              </a:ext>
            </a:extLst>
          </p:cNvPr>
          <p:cNvSpPr/>
          <p:nvPr/>
        </p:nvSpPr>
        <p:spPr>
          <a:xfrm>
            <a:off x="0" y="1562101"/>
            <a:ext cx="7112818" cy="10858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12316E32-9CC1-4CC5-9FD8-5F50098DFD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5704"/>
          <a:stretch>
            <a:fillRect/>
          </a:stretch>
        </p:blipFill>
        <p:spPr/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B9518D76-EA0E-4084-8C87-974200495B25}"/>
              </a:ext>
            </a:extLst>
          </p:cNvPr>
          <p:cNvGrpSpPr/>
          <p:nvPr/>
        </p:nvGrpSpPr>
        <p:grpSpPr>
          <a:xfrm>
            <a:off x="6457950" y="3429000"/>
            <a:ext cx="5032837" cy="2289914"/>
            <a:chOff x="-4766137" y="1409875"/>
            <a:chExt cx="5032837" cy="228991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4E1FA681-6F82-4E98-A2C3-D096B59672A3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0A2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D412967-C5B5-4EB8-B232-5C9348C2D28A}"/>
                </a:ext>
              </a:extLst>
            </p:cNvPr>
            <p:cNvGrpSpPr/>
            <p:nvPr/>
          </p:nvGrpSpPr>
          <p:grpSpPr>
            <a:xfrm>
              <a:off x="-4714868" y="1409875"/>
              <a:ext cx="4981568" cy="1718764"/>
              <a:chOff x="-4714868" y="1409875"/>
              <a:chExt cx="4981568" cy="1718764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10FB9EB-36B9-4D33-AC6E-4773F9CFDDD7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60BC0F5A-AD00-4F7E-A23C-6FDA093A6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占位符 19">
                <a:extLst>
                  <a:ext uri="{FF2B5EF4-FFF2-40B4-BE49-F238E27FC236}">
                    <a16:creationId xmlns:a16="http://schemas.microsoft.com/office/drawing/2014/main" id="{1B84C37C-5AFC-4BE2-8A9C-CEFFFAA847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5" y="1927396"/>
                <a:ext cx="4846768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0A22E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4800" b="1" dirty="0">
                    <a:solidFill>
                      <a:srgbClr val="F0A22E"/>
                    </a:solidFill>
                    <a:cs typeface="+mn-ea"/>
                    <a:sym typeface="+mn-lt"/>
                  </a:rPr>
                  <a:t>1</a:t>
                </a:r>
                <a:r>
                  <a:rPr lang="zh-CN" altLang="en-US" sz="4800" b="1" dirty="0">
                    <a:solidFill>
                      <a:srgbClr val="F0A22E"/>
                    </a:solidFill>
                    <a:cs typeface="+mn-ea"/>
                    <a:sym typeface="+mn-lt"/>
                  </a:rPr>
                  <a:t>节 电压</a:t>
                </a:r>
              </a:p>
            </p:txBody>
          </p:sp>
          <p:sp>
            <p:nvSpPr>
              <p:cNvPr id="44" name="文本占位符 20">
                <a:extLst>
                  <a:ext uri="{FF2B5EF4-FFF2-40B4-BE49-F238E27FC236}">
                    <a16:creationId xmlns:a16="http://schemas.microsoft.com/office/drawing/2014/main" id="{752FAA6A-3F64-4C9F-8340-F291FCE33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430983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第十六章   电压 电阻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EEC13CC8-7F83-478C-9EB2-05D6BA44CA22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BA5173C-3847-4A8F-AF82-A05E57924C99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24966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4972" y="1408699"/>
            <a:ext cx="4565648" cy="501553"/>
            <a:chOff x="177800" y="1057275"/>
            <a:chExt cx="3424236" cy="376165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991518" y="1072207"/>
              <a:ext cx="353749" cy="36123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177800" y="1057275"/>
              <a:ext cx="3424236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3.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元件符号：</a:t>
              </a:r>
              <a:r>
                <a:rPr lang="en-US" altLang="zh-CN" sz="2400" kern="0" dirty="0">
                  <a:solidFill>
                    <a:srgbClr val="000000"/>
                  </a:solidFill>
                  <a:cs typeface="+mn-ea"/>
                  <a:sym typeface="+mn-lt"/>
                </a:rPr>
                <a:t>V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8839" y="2108787"/>
            <a:ext cx="406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电压表的正确使用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endParaRPr lang="zh-CN" altLang="en-US" kern="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4516" y="2768987"/>
            <a:ext cx="768571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）使用前 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: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要</a:t>
            </a:r>
            <a:r>
              <a:rPr lang="zh-CN" altLang="en-US" sz="24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    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;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认清</a:t>
            </a:r>
            <a:r>
              <a:rPr lang="zh-CN" altLang="en-US" sz="2400" u="sng" kern="0" dirty="0">
                <a:solidFill>
                  <a:sysClr val="windowText" lastClr="000000"/>
                </a:solidFill>
                <a:cs typeface="+mn-ea"/>
                <a:sym typeface="+mn-lt"/>
              </a:rPr>
              <a:t>         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和分度值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6572" y="3429187"/>
            <a:ext cx="1056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电压表要</a:t>
            </a:r>
            <a:r>
              <a:rPr lang="zh-CN" altLang="en-US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在被测电路的两端；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4515" y="4089386"/>
            <a:ext cx="11345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必须使电流从电压表的</a:t>
            </a:r>
            <a:r>
              <a:rPr lang="zh-CN" altLang="en-US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接线柱流入，从</a:t>
            </a:r>
            <a:r>
              <a:rPr lang="zh-CN" altLang="en-US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接线柱流出；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6573" y="4749585"/>
            <a:ext cx="12090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被测电压不要超过电压表的</a:t>
            </a:r>
            <a:r>
              <a:rPr lang="zh-CN" altLang="en-US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；</a:t>
            </a:r>
          </a:p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（如不能估测出电压大小，用</a:t>
            </a:r>
            <a:r>
              <a:rPr lang="zh-CN" altLang="en-US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法从大量程开始选。）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963263" y="3411459"/>
            <a:ext cx="1287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并联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76188" y="4110668"/>
            <a:ext cx="1153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/>
            <a:r>
              <a:rPr lang="en-US" altLang="zh-CN" sz="2000" kern="0" dirty="0">
                <a:latin typeface="+mn-lt"/>
                <a:ea typeface="+mn-ea"/>
                <a:cs typeface="+mn-ea"/>
                <a:sym typeface="+mn-lt"/>
              </a:rPr>
              <a:t>“+”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02558" y="3998756"/>
            <a:ext cx="11535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“-”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06955" y="4761029"/>
            <a:ext cx="1284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量程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973574" y="5314109"/>
            <a:ext cx="1224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试触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2347" y="5963782"/>
            <a:ext cx="9789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电压表</a:t>
            </a:r>
            <a:r>
              <a:rPr lang="zh-CN" altLang="en-US" u="sng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  直接连到电源的正、负极上。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08604" y="5931302"/>
            <a:ext cx="1136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/>
            <a:r>
              <a:rPr lang="zh-CN" altLang="en-US" sz="2000" kern="0" dirty="0">
                <a:latin typeface="+mn-lt"/>
                <a:ea typeface="+mn-ea"/>
                <a:cs typeface="+mn-ea"/>
                <a:sym typeface="+mn-lt"/>
              </a:rPr>
              <a:t>可以</a:t>
            </a:r>
          </a:p>
        </p:txBody>
      </p:sp>
      <p:grpSp>
        <p:nvGrpSpPr>
          <p:cNvPr id="17" name="Group 40"/>
          <p:cNvGrpSpPr/>
          <p:nvPr/>
        </p:nvGrpSpPr>
        <p:grpSpPr bwMode="auto">
          <a:xfrm>
            <a:off x="8210460" y="1126921"/>
            <a:ext cx="3093153" cy="1725220"/>
            <a:chOff x="0" y="0"/>
            <a:chExt cx="5299501" cy="4031137"/>
          </a:xfrm>
        </p:grpSpPr>
        <p:pic>
          <p:nvPicPr>
            <p:cNvPr id="18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176"/>
              <a:ext cx="1527175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047" y="2040360"/>
              <a:ext cx="1627188" cy="113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H:\2\人教教参资源\九\图\电压表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036" y="0"/>
              <a:ext cx="1712912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3572"/>
              <a:ext cx="2109787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任意多边形 6"/>
            <p:cNvSpPr/>
            <p:nvPr/>
          </p:nvSpPr>
          <p:spPr bwMode="auto">
            <a:xfrm>
              <a:off x="1224136" y="1051100"/>
              <a:ext cx="2618700" cy="1847408"/>
            </a:xfrm>
            <a:custGeom>
              <a:avLst/>
              <a:gdLst>
                <a:gd name="T0" fmla="*/ 0 w 2476988"/>
                <a:gd name="T1" fmla="*/ 0 h 1847408"/>
                <a:gd name="T2" fmla="*/ 256032 w 2476988"/>
                <a:gd name="T3" fmla="*/ 91440 h 1847408"/>
                <a:gd name="T4" fmla="*/ 859536 w 2476988"/>
                <a:gd name="T5" fmla="*/ 493776 h 1847408"/>
                <a:gd name="T6" fmla="*/ 1591056 w 2476988"/>
                <a:gd name="T7" fmla="*/ 1133856 h 1847408"/>
                <a:gd name="T8" fmla="*/ 2176272 w 2476988"/>
                <a:gd name="T9" fmla="*/ 1810512 h 1847408"/>
                <a:gd name="T10" fmla="*/ 2450592 w 2476988"/>
                <a:gd name="T11" fmla="*/ 1755648 h 1847408"/>
                <a:gd name="T12" fmla="*/ 2450592 w 2476988"/>
                <a:gd name="T13" fmla="*/ 1737360 h 1847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6988" h="1847408">
                  <a:moveTo>
                    <a:pt x="0" y="0"/>
                  </a:moveTo>
                  <a:cubicBezTo>
                    <a:pt x="56388" y="4572"/>
                    <a:pt x="112776" y="9144"/>
                    <a:pt x="256032" y="91440"/>
                  </a:cubicBezTo>
                  <a:cubicBezTo>
                    <a:pt x="399288" y="173736"/>
                    <a:pt x="637032" y="320040"/>
                    <a:pt x="859536" y="493776"/>
                  </a:cubicBezTo>
                  <a:cubicBezTo>
                    <a:pt x="1082040" y="667512"/>
                    <a:pt x="1371600" y="914400"/>
                    <a:pt x="1591056" y="1133856"/>
                  </a:cubicBezTo>
                  <a:cubicBezTo>
                    <a:pt x="1810512" y="1353312"/>
                    <a:pt x="2033016" y="1706880"/>
                    <a:pt x="2176272" y="1810512"/>
                  </a:cubicBezTo>
                  <a:cubicBezTo>
                    <a:pt x="2319528" y="1914144"/>
                    <a:pt x="2404872" y="1767840"/>
                    <a:pt x="2450592" y="1755648"/>
                  </a:cubicBezTo>
                  <a:cubicBezTo>
                    <a:pt x="2496312" y="1743456"/>
                    <a:pt x="2473452" y="1740408"/>
                    <a:pt x="2450592" y="1737360"/>
                  </a:cubicBezTo>
                </a:path>
              </a:pathLst>
            </a:custGeom>
            <a:noFill/>
            <a:ln w="57150" cap="flat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7"/>
            <p:cNvSpPr/>
            <p:nvPr/>
          </p:nvSpPr>
          <p:spPr bwMode="auto">
            <a:xfrm>
              <a:off x="174693" y="1014523"/>
              <a:ext cx="2173730" cy="1883299"/>
            </a:xfrm>
            <a:custGeom>
              <a:avLst/>
              <a:gdLst>
                <a:gd name="T0" fmla="*/ 240179 w 2173730"/>
                <a:gd name="T1" fmla="*/ 0 h 1883299"/>
                <a:gd name="T2" fmla="*/ 20723 w 2173730"/>
                <a:gd name="T3" fmla="*/ 841248 h 1883299"/>
                <a:gd name="T4" fmla="*/ 733955 w 2173730"/>
                <a:gd name="T5" fmla="*/ 950976 h 1883299"/>
                <a:gd name="T6" fmla="*/ 1940963 w 2173730"/>
                <a:gd name="T7" fmla="*/ 1225296 h 1883299"/>
                <a:gd name="T8" fmla="*/ 2160419 w 2173730"/>
                <a:gd name="T9" fmla="*/ 1792224 h 1883299"/>
                <a:gd name="T10" fmla="*/ 1739795 w 2173730"/>
                <a:gd name="T11" fmla="*/ 1847088 h 188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3730" h="1883299">
                  <a:moveTo>
                    <a:pt x="240179" y="0"/>
                  </a:moveTo>
                  <a:cubicBezTo>
                    <a:pt x="119783" y="280416"/>
                    <a:pt x="-61573" y="682752"/>
                    <a:pt x="20723" y="841248"/>
                  </a:cubicBezTo>
                  <a:cubicBezTo>
                    <a:pt x="103019" y="999744"/>
                    <a:pt x="413915" y="886968"/>
                    <a:pt x="733955" y="950976"/>
                  </a:cubicBezTo>
                  <a:cubicBezTo>
                    <a:pt x="1053995" y="1014984"/>
                    <a:pt x="1703219" y="1085088"/>
                    <a:pt x="1940963" y="1225296"/>
                  </a:cubicBezTo>
                  <a:cubicBezTo>
                    <a:pt x="2178707" y="1365504"/>
                    <a:pt x="2193947" y="1688592"/>
                    <a:pt x="2160419" y="1792224"/>
                  </a:cubicBezTo>
                  <a:cubicBezTo>
                    <a:pt x="2126891" y="1895856"/>
                    <a:pt x="1809899" y="1906524"/>
                    <a:pt x="1739795" y="1847088"/>
                  </a:cubicBezTo>
                </a:path>
              </a:pathLst>
            </a:custGeom>
            <a:noFill/>
            <a:ln w="57150" cap="flat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任意多边形 8"/>
            <p:cNvSpPr/>
            <p:nvPr/>
          </p:nvSpPr>
          <p:spPr bwMode="auto">
            <a:xfrm>
              <a:off x="103976" y="2825036"/>
              <a:ext cx="5182954" cy="1206101"/>
            </a:xfrm>
            <a:custGeom>
              <a:avLst/>
              <a:gdLst>
                <a:gd name="T0" fmla="*/ 0 w 5182954"/>
                <a:gd name="T1" fmla="*/ 0 h 1206101"/>
                <a:gd name="T2" fmla="*/ 438912 w 5182954"/>
                <a:gd name="T3" fmla="*/ 859536 h 1206101"/>
                <a:gd name="T4" fmla="*/ 1481328 w 5182954"/>
                <a:gd name="T5" fmla="*/ 1133856 h 1206101"/>
                <a:gd name="T6" fmla="*/ 3273552 w 5182954"/>
                <a:gd name="T7" fmla="*/ 1188720 h 1206101"/>
                <a:gd name="T8" fmla="*/ 4937760 w 5182954"/>
                <a:gd name="T9" fmla="*/ 877824 h 1206101"/>
                <a:gd name="T10" fmla="*/ 5175504 w 5182954"/>
                <a:gd name="T11" fmla="*/ 420624 h 1206101"/>
                <a:gd name="T12" fmla="*/ 4956048 w 5182954"/>
                <a:gd name="T13" fmla="*/ 73152 h 1206101"/>
                <a:gd name="T14" fmla="*/ 4626864 w 5182954"/>
                <a:gd name="T15" fmla="*/ 18288 h 1206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82954" h="1206101">
                  <a:moveTo>
                    <a:pt x="0" y="0"/>
                  </a:moveTo>
                  <a:cubicBezTo>
                    <a:pt x="96012" y="335280"/>
                    <a:pt x="192024" y="670560"/>
                    <a:pt x="438912" y="859536"/>
                  </a:cubicBezTo>
                  <a:cubicBezTo>
                    <a:pt x="685800" y="1048512"/>
                    <a:pt x="1008888" y="1078992"/>
                    <a:pt x="1481328" y="1133856"/>
                  </a:cubicBezTo>
                  <a:cubicBezTo>
                    <a:pt x="1953768" y="1188720"/>
                    <a:pt x="2697480" y="1231392"/>
                    <a:pt x="3273552" y="1188720"/>
                  </a:cubicBezTo>
                  <a:cubicBezTo>
                    <a:pt x="3849624" y="1146048"/>
                    <a:pt x="4620768" y="1005840"/>
                    <a:pt x="4937760" y="877824"/>
                  </a:cubicBezTo>
                  <a:cubicBezTo>
                    <a:pt x="5254752" y="749808"/>
                    <a:pt x="5172456" y="554736"/>
                    <a:pt x="5175504" y="420624"/>
                  </a:cubicBezTo>
                  <a:cubicBezTo>
                    <a:pt x="5178552" y="286512"/>
                    <a:pt x="5047488" y="140208"/>
                    <a:pt x="4956048" y="73152"/>
                  </a:cubicBezTo>
                  <a:cubicBezTo>
                    <a:pt x="4864608" y="6096"/>
                    <a:pt x="4745736" y="12192"/>
                    <a:pt x="4626864" y="18288"/>
                  </a:cubicBezTo>
                </a:path>
              </a:pathLst>
            </a:custGeom>
            <a:noFill/>
            <a:ln w="57150" cap="flat" cmpd="sng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9"/>
            <p:cNvSpPr/>
            <p:nvPr/>
          </p:nvSpPr>
          <p:spPr bwMode="auto">
            <a:xfrm>
              <a:off x="3495241" y="1270556"/>
              <a:ext cx="304392" cy="1609344"/>
            </a:xfrm>
            <a:custGeom>
              <a:avLst/>
              <a:gdLst>
                <a:gd name="T0" fmla="*/ 284623 w 304392"/>
                <a:gd name="T1" fmla="*/ 0 h 1609344"/>
                <a:gd name="T2" fmla="*/ 28591 w 304392"/>
                <a:gd name="T3" fmla="*/ 420624 h 1609344"/>
                <a:gd name="T4" fmla="*/ 10303 w 304392"/>
                <a:gd name="T5" fmla="*/ 713232 h 1609344"/>
                <a:gd name="T6" fmla="*/ 65167 w 304392"/>
                <a:gd name="T7" fmla="*/ 969264 h 1609344"/>
                <a:gd name="T8" fmla="*/ 174895 w 304392"/>
                <a:gd name="T9" fmla="*/ 1243584 h 1609344"/>
                <a:gd name="T10" fmla="*/ 302911 w 304392"/>
                <a:gd name="T11" fmla="*/ 1426464 h 1609344"/>
                <a:gd name="T12" fmla="*/ 248047 w 304392"/>
                <a:gd name="T13" fmla="*/ 1609344 h 1609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392" h="1609344">
                  <a:moveTo>
                    <a:pt x="284623" y="0"/>
                  </a:moveTo>
                  <a:cubicBezTo>
                    <a:pt x="179467" y="150876"/>
                    <a:pt x="74311" y="301752"/>
                    <a:pt x="28591" y="420624"/>
                  </a:cubicBezTo>
                  <a:cubicBezTo>
                    <a:pt x="-17129" y="539496"/>
                    <a:pt x="4207" y="621792"/>
                    <a:pt x="10303" y="713232"/>
                  </a:cubicBezTo>
                  <a:cubicBezTo>
                    <a:pt x="16399" y="804672"/>
                    <a:pt x="37735" y="880872"/>
                    <a:pt x="65167" y="969264"/>
                  </a:cubicBezTo>
                  <a:cubicBezTo>
                    <a:pt x="92599" y="1057656"/>
                    <a:pt x="135271" y="1167384"/>
                    <a:pt x="174895" y="1243584"/>
                  </a:cubicBezTo>
                  <a:cubicBezTo>
                    <a:pt x="214519" y="1319784"/>
                    <a:pt x="290719" y="1365504"/>
                    <a:pt x="302911" y="1426464"/>
                  </a:cubicBezTo>
                  <a:cubicBezTo>
                    <a:pt x="315103" y="1487424"/>
                    <a:pt x="248047" y="1609344"/>
                    <a:pt x="248047" y="1609344"/>
                  </a:cubicBezTo>
                </a:path>
              </a:pathLst>
            </a:custGeom>
            <a:noFill/>
            <a:ln w="57150" cap="flat" cmpd="sng">
              <a:solidFill>
                <a:srgbClr val="33339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10"/>
            <p:cNvSpPr/>
            <p:nvPr/>
          </p:nvSpPr>
          <p:spPr bwMode="auto">
            <a:xfrm>
              <a:off x="4470192" y="1251889"/>
              <a:ext cx="829309" cy="1601828"/>
            </a:xfrm>
            <a:custGeom>
              <a:avLst/>
              <a:gdLst>
                <a:gd name="T0" fmla="*/ 22904 w 829309"/>
                <a:gd name="T1" fmla="*/ 36955 h 1601828"/>
                <a:gd name="T2" fmla="*/ 77768 w 829309"/>
                <a:gd name="T3" fmla="*/ 36955 h 1601828"/>
                <a:gd name="T4" fmla="*/ 662984 w 829309"/>
                <a:gd name="T5" fmla="*/ 421003 h 1601828"/>
                <a:gd name="T6" fmla="*/ 827576 w 829309"/>
                <a:gd name="T7" fmla="*/ 1061083 h 1601828"/>
                <a:gd name="T8" fmla="*/ 589832 w 829309"/>
                <a:gd name="T9" fmla="*/ 1390267 h 1601828"/>
                <a:gd name="T10" fmla="*/ 406952 w 829309"/>
                <a:gd name="T11" fmla="*/ 1591435 h 1601828"/>
                <a:gd name="T12" fmla="*/ 260648 w 829309"/>
                <a:gd name="T13" fmla="*/ 1554859 h 160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309" h="1601828">
                  <a:moveTo>
                    <a:pt x="22904" y="36955"/>
                  </a:moveTo>
                  <a:cubicBezTo>
                    <a:pt x="-3004" y="4951"/>
                    <a:pt x="-28912" y="-27053"/>
                    <a:pt x="77768" y="36955"/>
                  </a:cubicBezTo>
                  <a:cubicBezTo>
                    <a:pt x="184448" y="100963"/>
                    <a:pt x="538016" y="250315"/>
                    <a:pt x="662984" y="421003"/>
                  </a:cubicBezTo>
                  <a:cubicBezTo>
                    <a:pt x="787952" y="591691"/>
                    <a:pt x="839768" y="899539"/>
                    <a:pt x="827576" y="1061083"/>
                  </a:cubicBezTo>
                  <a:cubicBezTo>
                    <a:pt x="815384" y="1222627"/>
                    <a:pt x="659936" y="1301875"/>
                    <a:pt x="589832" y="1390267"/>
                  </a:cubicBezTo>
                  <a:cubicBezTo>
                    <a:pt x="519728" y="1478659"/>
                    <a:pt x="461816" y="1564003"/>
                    <a:pt x="406952" y="1591435"/>
                  </a:cubicBezTo>
                  <a:cubicBezTo>
                    <a:pt x="352088" y="1618867"/>
                    <a:pt x="306368" y="1586863"/>
                    <a:pt x="260648" y="1554859"/>
                  </a:cubicBezTo>
                </a:path>
              </a:pathLst>
            </a:custGeom>
            <a:noFill/>
            <a:ln w="57150" cap="flat" cmpd="sng">
              <a:solidFill>
                <a:srgbClr val="33339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852481" y="2778212"/>
            <a:ext cx="10669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调零</a:t>
            </a:r>
          </a:p>
        </p:txBody>
      </p:sp>
      <p:sp>
        <p:nvSpPr>
          <p:cNvPr id="28" name="矩形 27"/>
          <p:cNvSpPr/>
          <p:nvPr/>
        </p:nvSpPr>
        <p:spPr>
          <a:xfrm>
            <a:off x="4267170" y="2747388"/>
            <a:ext cx="14128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量程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CB99868-67B0-4295-9E01-DB78A95266CC}"/>
              </a:ext>
            </a:extLst>
          </p:cNvPr>
          <p:cNvSpPr txBox="1"/>
          <p:nvPr/>
        </p:nvSpPr>
        <p:spPr>
          <a:xfrm>
            <a:off x="581479" y="56242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二、电压的测量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54308" y="587573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3200" b="1" kern="0" dirty="0">
                <a:solidFill>
                  <a:sysClr val="windowText" lastClr="000000"/>
                </a:solidFill>
                <a:cs typeface="+mn-ea"/>
                <a:sym typeface="+mn-lt"/>
              </a:rPr>
              <a:t>实验：</a:t>
            </a:r>
            <a:r>
              <a:rPr lang="zh-CN" altLang="en-US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练习用电压表测量电压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82646" y="1533342"/>
            <a:ext cx="6074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1</a:t>
            </a:r>
            <a:r>
              <a:rPr lang="en-US" altLang="zh-CN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）</a:t>
            </a:r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电压表怎样连接？</a:t>
            </a:r>
          </a:p>
        </p:txBody>
      </p:sp>
      <p:grpSp>
        <p:nvGrpSpPr>
          <p:cNvPr id="4" name="Group 5"/>
          <p:cNvGrpSpPr/>
          <p:nvPr/>
        </p:nvGrpSpPr>
        <p:grpSpPr bwMode="auto">
          <a:xfrm>
            <a:off x="7987244" y="4204137"/>
            <a:ext cx="2220384" cy="1473200"/>
            <a:chOff x="0" y="0"/>
            <a:chExt cx="1049" cy="696"/>
          </a:xfrm>
        </p:grpSpPr>
        <p:grpSp>
          <p:nvGrpSpPr>
            <p:cNvPr id="5" name="Group 6"/>
            <p:cNvGrpSpPr/>
            <p:nvPr/>
          </p:nvGrpSpPr>
          <p:grpSpPr bwMode="auto">
            <a:xfrm flipV="1">
              <a:off x="0" y="0"/>
              <a:ext cx="1049" cy="538"/>
              <a:chOff x="0" y="0"/>
              <a:chExt cx="1049" cy="538"/>
            </a:xfrm>
          </p:grpSpPr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 bwMode="auto">
            <a:xfrm>
              <a:off x="393" y="356"/>
              <a:ext cx="341" cy="340"/>
              <a:chOff x="0" y="0"/>
              <a:chExt cx="341" cy="340"/>
            </a:xfrm>
          </p:grpSpPr>
          <p:sp>
            <p:nvSpPr>
              <p:cNvPr id="7" name="Oval 1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Text Box 191"/>
              <p:cNvSpPr txBox="1">
                <a:spLocks noChangeArrowheads="1"/>
              </p:cNvSpPr>
              <p:nvPr/>
            </p:nvSpPr>
            <p:spPr bwMode="auto">
              <a:xfrm>
                <a:off x="28" y="0"/>
                <a:ext cx="312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 eaLnBrk="1" hangingPunct="1">
                  <a:spcBef>
                    <a:spcPct val="50000"/>
                  </a:spcBef>
                </a:pPr>
                <a:r>
                  <a:rPr lang="en-US" sz="3733" b="1" kern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V</a:t>
                </a:r>
              </a:p>
            </p:txBody>
          </p:sp>
        </p:grpSp>
      </p:grpSp>
      <p:grpSp>
        <p:nvGrpSpPr>
          <p:cNvPr id="12" name="Group 13"/>
          <p:cNvGrpSpPr/>
          <p:nvPr/>
        </p:nvGrpSpPr>
        <p:grpSpPr bwMode="auto">
          <a:xfrm>
            <a:off x="7131051" y="1812324"/>
            <a:ext cx="3793067" cy="2622549"/>
            <a:chOff x="0" y="0"/>
            <a:chExt cx="1792" cy="1239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0" y="167"/>
              <a:ext cx="1792" cy="9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15"/>
            <p:cNvGrpSpPr/>
            <p:nvPr/>
          </p:nvGrpSpPr>
          <p:grpSpPr bwMode="auto">
            <a:xfrm>
              <a:off x="1111" y="0"/>
              <a:ext cx="85" cy="340"/>
              <a:chOff x="0" y="0"/>
              <a:chExt cx="85" cy="340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9"/>
            <p:cNvGrpSpPr/>
            <p:nvPr/>
          </p:nvGrpSpPr>
          <p:grpSpPr bwMode="auto">
            <a:xfrm>
              <a:off x="418" y="72"/>
              <a:ext cx="283" cy="170"/>
              <a:chOff x="0" y="0"/>
              <a:chExt cx="256" cy="142"/>
            </a:xfrm>
          </p:grpSpPr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AutoShape 187"/>
            <p:cNvSpPr>
              <a:spLocks noChangeArrowheads="1"/>
            </p:cNvSpPr>
            <p:nvPr/>
          </p:nvSpPr>
          <p:spPr bwMode="auto">
            <a:xfrm>
              <a:off x="782" y="928"/>
              <a:ext cx="311" cy="31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Picture 25" descr="05804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18" y="2661106"/>
            <a:ext cx="4170782" cy="30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0112" y="561781"/>
            <a:ext cx="5404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2</a:t>
            </a:r>
            <a:r>
              <a:rPr lang="en-US" altLang="zh-CN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）</a:t>
            </a:r>
            <a:r>
              <a:rPr lang="en-US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电压表的读数</a:t>
            </a:r>
            <a:r>
              <a:rPr lang="zh-CN" altLang="en-US" sz="3200" kern="0" dirty="0">
                <a:solidFill>
                  <a:sysClr val="windowText" lastClr="000000"/>
                </a:solidFill>
                <a:cs typeface="+mn-ea"/>
                <a:sym typeface="+mn-lt"/>
              </a:rPr>
              <a:t>步骤：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8652" y="2134450"/>
            <a:ext cx="5281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第一步，看量程；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8652" y="3198167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第二步，看最小分度值；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8652" y="4261884"/>
            <a:ext cx="4895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cs typeface="+mn-ea"/>
                <a:sym typeface="+mn-lt"/>
              </a:rPr>
              <a:t>第三步，读数。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67" y="1623757"/>
            <a:ext cx="3850422" cy="41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autoUpdateAnimBg="0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2106037"/>
            <a:ext cx="3809668" cy="37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57" y="2089812"/>
            <a:ext cx="3719460" cy="372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297601" y="1287855"/>
            <a:ext cx="5137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zh-CN" altLang="en-US" sz="28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　两个表的读数各是多少？</a:t>
            </a: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202267" y="5833906"/>
            <a:ext cx="4320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zh-CN" altLang="en-US" sz="2400" kern="0" dirty="0">
                <a:latin typeface="+mn-lt"/>
                <a:ea typeface="+mn-ea"/>
                <a:cs typeface="+mn-ea"/>
                <a:sym typeface="+mn-lt"/>
              </a:rPr>
              <a:t>量程</a:t>
            </a:r>
            <a:r>
              <a:rPr lang="en-US" sz="2400" kern="0" dirty="0">
                <a:latin typeface="+mn-lt"/>
                <a:ea typeface="+mn-ea"/>
                <a:cs typeface="+mn-ea"/>
                <a:sym typeface="+mn-lt"/>
              </a:rPr>
              <a:t>0~3 V   1.6 V</a:t>
            </a:r>
            <a:endParaRPr lang="zh-CN" altLang="en-US" sz="24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6947557" y="5813442"/>
            <a:ext cx="432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 eaLnBrk="1" hangingPunct="1">
              <a:spcBef>
                <a:spcPct val="50000"/>
              </a:spcBef>
            </a:pPr>
            <a:r>
              <a:rPr lang="zh-CN" altLang="en-US" sz="2400" kern="0" dirty="0">
                <a:latin typeface="+mn-lt"/>
                <a:ea typeface="+mn-ea"/>
                <a:cs typeface="+mn-ea"/>
                <a:sym typeface="+mn-lt"/>
              </a:rPr>
              <a:t>量程</a:t>
            </a:r>
            <a:r>
              <a:rPr lang="en-US" sz="2400" kern="0" dirty="0">
                <a:latin typeface="+mn-lt"/>
                <a:ea typeface="+mn-ea"/>
                <a:cs typeface="+mn-ea"/>
                <a:sym typeface="+mn-lt"/>
              </a:rPr>
              <a:t>0~15 V   8 V</a:t>
            </a:r>
            <a:endParaRPr lang="zh-CN" altLang="en-US" sz="24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337B1B-8AB9-4E61-8C0C-DF0816379F68}"/>
              </a:ext>
            </a:extLst>
          </p:cNvPr>
          <p:cNvSpPr txBox="1"/>
          <p:nvPr/>
        </p:nvSpPr>
        <p:spPr>
          <a:xfrm>
            <a:off x="581479" y="5624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60400" y="2084812"/>
            <a:ext cx="6193367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cs typeface="+mn-ea"/>
                <a:sym typeface="+mn-lt"/>
              </a:rPr>
              <a:t>将电压表接在小灯泡两端，接通电路，读取的数据是 </a:t>
            </a:r>
            <a:r>
              <a:rPr lang="zh-CN" altLang="en-US" sz="2400" u="sng" kern="0" dirty="0">
                <a:cs typeface="+mn-ea"/>
                <a:sym typeface="+mn-lt"/>
              </a:rPr>
              <a:t>＿   ＿</a:t>
            </a:r>
            <a:r>
              <a:rPr lang="en-US" sz="2400" kern="0" dirty="0">
                <a:cs typeface="+mn-ea"/>
                <a:sym typeface="+mn-lt"/>
              </a:rPr>
              <a:t>V </a:t>
            </a:r>
            <a:r>
              <a:rPr lang="zh-CN" altLang="en-US" sz="2400" kern="0" dirty="0">
                <a:cs typeface="+mn-ea"/>
                <a:sym typeface="+mn-lt"/>
              </a:rPr>
              <a:t>；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60400" y="3463430"/>
            <a:ext cx="6567137" cy="114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cs typeface="+mn-ea"/>
                <a:sym typeface="+mn-lt"/>
              </a:rPr>
              <a:t>将电压表接在电源两端，接通电路，读取的数据是</a:t>
            </a:r>
            <a:r>
              <a:rPr lang="zh-CN" altLang="en-US" sz="2400" u="sng" kern="0" dirty="0">
                <a:cs typeface="+mn-ea"/>
                <a:sym typeface="+mn-lt"/>
              </a:rPr>
              <a:t>            </a:t>
            </a:r>
            <a:r>
              <a:rPr lang="en-US" sz="2400" kern="0" dirty="0">
                <a:cs typeface="+mn-ea"/>
                <a:sym typeface="+mn-lt"/>
              </a:rPr>
              <a:t>V</a:t>
            </a:r>
            <a:r>
              <a:rPr lang="zh-CN" altLang="en-US" sz="2400" kern="0" dirty="0">
                <a:cs typeface="+mn-ea"/>
                <a:sym typeface="+mn-lt"/>
              </a:rPr>
              <a:t>。</a:t>
            </a:r>
          </a:p>
        </p:txBody>
      </p:sp>
      <p:sp>
        <p:nvSpPr>
          <p:cNvPr id="4" name="TextBox 5"/>
          <p:cNvSpPr>
            <a:spLocks noChangeArrowheads="1"/>
          </p:cNvSpPr>
          <p:nvPr/>
        </p:nvSpPr>
        <p:spPr bwMode="auto">
          <a:xfrm>
            <a:off x="660400" y="4842048"/>
            <a:ext cx="10858500" cy="126183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实验结果表明，电压表两次的示数是相等的，即在只有一个用电器的电路中，用电器两端的电压与电源电压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相等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6" name="Picture 9" descr="05804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1838257"/>
            <a:ext cx="3731684" cy="27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2024" y="1385034"/>
            <a:ext cx="10782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（</a:t>
            </a:r>
            <a:r>
              <a:rPr 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3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）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动手测量用电器两端的电压和电源两端的电压。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C5DC04-F349-49A6-BE30-4F34401EF63C}"/>
              </a:ext>
            </a:extLst>
          </p:cNvPr>
          <p:cNvSpPr txBox="1"/>
          <p:nvPr/>
        </p:nvSpPr>
        <p:spPr>
          <a:xfrm>
            <a:off x="581479" y="5624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12" y="1269689"/>
            <a:ext cx="7919387" cy="49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08459" y="2095495"/>
            <a:ext cx="2905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zh-CN" altLang="en-US" kern="0" dirty="0">
                <a:cs typeface="+mn-ea"/>
                <a:sym typeface="+mn-lt"/>
              </a:rPr>
              <a:t>测量电路两端的电压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306406" y="2095495"/>
            <a:ext cx="2094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zh-CN" altLang="en-US" kern="0" dirty="0">
                <a:cs typeface="+mn-ea"/>
                <a:sym typeface="+mn-lt"/>
              </a:rPr>
              <a:t>测量电路中的电流 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07" y="2760926"/>
            <a:ext cx="561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96" y="2721569"/>
            <a:ext cx="503552" cy="3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313985" y="3327696"/>
            <a:ext cx="20941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zh-CN" altLang="en-US" kern="0" dirty="0">
                <a:cs typeface="+mn-ea"/>
                <a:sym typeface="+mn-lt"/>
              </a:rPr>
              <a:t>并联在被测电路的两端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7306406" y="3376051"/>
            <a:ext cx="2094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zh-CN" altLang="en-US" kern="0" dirty="0">
                <a:cs typeface="+mn-ea"/>
                <a:sym typeface="+mn-lt"/>
              </a:rPr>
              <a:t>串联在被测电路中 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015137" y="4171465"/>
            <a:ext cx="2691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en-US" altLang="zh-CN" kern="0" dirty="0">
                <a:cs typeface="+mn-ea"/>
                <a:sym typeface="+mn-lt"/>
              </a:rPr>
              <a:t>0~3V</a:t>
            </a:r>
            <a:r>
              <a:rPr lang="zh-CN" altLang="en-US" kern="0" dirty="0">
                <a:cs typeface="+mn-ea"/>
                <a:sym typeface="+mn-lt"/>
              </a:rPr>
              <a:t>和</a:t>
            </a:r>
            <a:r>
              <a:rPr lang="en-US" altLang="zh-CN" kern="0" dirty="0">
                <a:cs typeface="+mn-ea"/>
                <a:sym typeface="+mn-lt"/>
              </a:rPr>
              <a:t>0~15V 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808692" y="4002125"/>
            <a:ext cx="3089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en-US" altLang="zh-CN" kern="0" dirty="0">
                <a:cs typeface="+mn-ea"/>
                <a:sym typeface="+mn-lt"/>
              </a:rPr>
              <a:t>0~0.6A</a:t>
            </a:r>
            <a:r>
              <a:rPr lang="zh-CN" altLang="en-US" kern="0" dirty="0">
                <a:cs typeface="+mn-ea"/>
                <a:sym typeface="+mn-lt"/>
              </a:rPr>
              <a:t>和</a:t>
            </a:r>
            <a:r>
              <a:rPr lang="en-US" altLang="zh-CN" kern="0" dirty="0">
                <a:cs typeface="+mn-ea"/>
                <a:sym typeface="+mn-lt"/>
              </a:rPr>
              <a:t>0~3A 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7087637" y="4628199"/>
            <a:ext cx="2531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en-US" altLang="zh-CN" kern="0" dirty="0">
                <a:cs typeface="+mn-ea"/>
                <a:sym typeface="+mn-lt"/>
              </a:rPr>
              <a:t>0.02A</a:t>
            </a:r>
            <a:r>
              <a:rPr lang="zh-CN" altLang="en-US" kern="0" dirty="0">
                <a:cs typeface="+mn-ea"/>
                <a:sym typeface="+mn-lt"/>
              </a:rPr>
              <a:t>和</a:t>
            </a:r>
            <a:r>
              <a:rPr lang="en-US" altLang="zh-CN" kern="0" dirty="0">
                <a:cs typeface="+mn-ea"/>
                <a:sym typeface="+mn-lt"/>
              </a:rPr>
              <a:t>0.1A 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313985" y="4738235"/>
            <a:ext cx="20941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en-US" altLang="zh-CN" kern="0" dirty="0">
                <a:cs typeface="+mn-ea"/>
                <a:sym typeface="+mn-lt"/>
              </a:rPr>
              <a:t>0.1V</a:t>
            </a:r>
            <a:r>
              <a:rPr lang="zh-CN" altLang="en-US" kern="0" dirty="0">
                <a:cs typeface="+mn-ea"/>
                <a:sym typeface="+mn-lt"/>
              </a:rPr>
              <a:t>和</a:t>
            </a:r>
            <a:r>
              <a:rPr lang="en-US" altLang="zh-CN" kern="0" dirty="0">
                <a:cs typeface="+mn-ea"/>
                <a:sym typeface="+mn-lt"/>
              </a:rPr>
              <a:t>0.5V </a:t>
            </a: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115119" y="5305007"/>
            <a:ext cx="2491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zh-CN" altLang="en-US" kern="0" dirty="0">
                <a:cs typeface="+mn-ea"/>
                <a:sym typeface="+mn-lt"/>
              </a:rPr>
              <a:t>可以直接接到电源的两极上 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958116" y="5254275"/>
            <a:ext cx="2790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zh-CN" altLang="en-US" kern="0" dirty="0">
                <a:cs typeface="+mn-ea"/>
                <a:sym typeface="+mn-lt"/>
              </a:rPr>
              <a:t>绝对不允许不经过用电器直接接到电源的两极上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B8CC3E5-EE4A-4D79-BFEB-E79E7F4CF9DE}"/>
              </a:ext>
            </a:extLst>
          </p:cNvPr>
          <p:cNvSpPr txBox="1"/>
          <p:nvPr/>
        </p:nvSpPr>
        <p:spPr>
          <a:xfrm>
            <a:off x="581479" y="562429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电压表和电流表的异同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03AFDC6-902F-4236-9756-E23F9F6A3588}"/>
              </a:ext>
            </a:extLst>
          </p:cNvPr>
          <p:cNvGrpSpPr/>
          <p:nvPr/>
        </p:nvGrpSpPr>
        <p:grpSpPr>
          <a:xfrm>
            <a:off x="1745872" y="1577217"/>
            <a:ext cx="7812096" cy="3703565"/>
            <a:chOff x="1631571" y="854203"/>
            <a:chExt cx="10185085" cy="4828554"/>
          </a:xfrm>
        </p:grpSpPr>
        <p:sp>
          <p:nvSpPr>
            <p:cNvPr id="12" name="TextBox 11"/>
            <p:cNvSpPr txBox="1"/>
            <p:nvPr/>
          </p:nvSpPr>
          <p:spPr>
            <a:xfrm>
              <a:off x="3376329" y="3032349"/>
              <a:ext cx="554567" cy="1324179"/>
            </a:xfrm>
            <a:prstGeom prst="rect">
              <a:avLst/>
            </a:prstGeom>
            <a:ln w="12700">
              <a:solidFill>
                <a:srgbClr val="01457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电压表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43460" y="3520037"/>
              <a:ext cx="1111249" cy="521647"/>
            </a:xfrm>
            <a:prstGeom prst="rect">
              <a:avLst/>
            </a:prstGeom>
            <a:ln w="12700">
              <a:solidFill>
                <a:srgbClr val="025EA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1219170">
                <a:defRPr/>
              </a:pPr>
              <a:r>
                <a:rPr lang="zh-CN" altLang="en-US" sz="2000" kern="0" dirty="0">
                  <a:solidFill>
                    <a:srgbClr val="000000"/>
                  </a:solidFill>
                  <a:cs typeface="+mn-ea"/>
                  <a:sym typeface="+mn-lt"/>
                </a:rPr>
                <a:t>连接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631571" y="854203"/>
              <a:ext cx="10185085" cy="4828554"/>
              <a:chOff x="899943" y="925973"/>
              <a:chExt cx="7795598" cy="38385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99943" y="925973"/>
                <a:ext cx="919163" cy="414691"/>
              </a:xfrm>
              <a:prstGeom prst="rect">
                <a:avLst/>
              </a:prstGeom>
              <a:ln w="12700">
                <a:solidFill>
                  <a:srgbClr val="01457D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219170">
                  <a:defRPr/>
                </a:pPr>
                <a:r>
                  <a:rPr lang="zh-CN" altLang="en-US" sz="2000" kern="0" dirty="0">
                    <a:solidFill>
                      <a:srgbClr val="0070C0"/>
                    </a:solidFill>
                    <a:cs typeface="+mn-ea"/>
                    <a:sym typeface="+mn-lt"/>
                  </a:rPr>
                  <a:t>电源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09617" y="2205451"/>
                <a:ext cx="919163" cy="414691"/>
              </a:xfrm>
              <a:prstGeom prst="rect">
                <a:avLst/>
              </a:prstGeom>
              <a:ln w="12700">
                <a:solidFill>
                  <a:srgbClr val="025EAA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219170">
                  <a:defRPr/>
                </a:pPr>
                <a:r>
                  <a:rPr lang="zh-CN" altLang="en-US" sz="2000" kern="0" dirty="0">
                    <a:solidFill>
                      <a:srgbClr val="FF0000"/>
                    </a:solidFill>
                    <a:cs typeface="+mn-ea"/>
                    <a:sym typeface="+mn-lt"/>
                  </a:rPr>
                  <a:t>电压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09617" y="4086260"/>
                <a:ext cx="908221" cy="414691"/>
              </a:xfrm>
              <a:prstGeom prst="rect">
                <a:avLst/>
              </a:prstGeom>
              <a:ln w="12700">
                <a:solidFill>
                  <a:srgbClr val="025EAA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zh-CN" altLang="en-US" sz="2000" kern="0" dirty="0">
                    <a:solidFill>
                      <a:srgbClr val="002060"/>
                    </a:solidFill>
                    <a:cs typeface="+mn-ea"/>
                    <a:sym typeface="+mn-lt"/>
                  </a:rPr>
                  <a:t>电流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57426" y="1104995"/>
                <a:ext cx="6241370" cy="414691"/>
              </a:xfrm>
              <a:prstGeom prst="rect">
                <a:avLst/>
              </a:prstGeom>
              <a:noFill/>
              <a:ln w="12700">
                <a:solidFill>
                  <a:srgbClr val="025EA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单位：伏（</a:t>
                </a:r>
                <a:r>
                  <a:rPr lang="en-US" altLang="zh-CN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V</a:t>
                </a: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）、千伏（</a:t>
                </a:r>
                <a:r>
                  <a:rPr lang="en-US" altLang="zh-CN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kV</a:t>
                </a: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）、毫伏（</a:t>
                </a:r>
                <a:r>
                  <a:rPr lang="en-US" altLang="zh-CN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mV</a:t>
                </a: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）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11159" y="1642779"/>
                <a:ext cx="4152900" cy="733684"/>
              </a:xfrm>
              <a:prstGeom prst="rect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测量前：认清量程及分度值（试触法选择量程）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81763" y="2523296"/>
                <a:ext cx="3071812" cy="414691"/>
              </a:xfrm>
              <a:prstGeom prst="rect">
                <a:avLst/>
              </a:prstGeom>
              <a:noFill/>
              <a:ln>
                <a:solidFill>
                  <a:srgbClr val="025EAA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并联在被测原件两端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92837" y="3072899"/>
                <a:ext cx="3319462" cy="414691"/>
              </a:xfrm>
              <a:prstGeom prst="rect">
                <a:avLst/>
              </a:prstGeom>
              <a:noFill/>
              <a:ln>
                <a:solidFill>
                  <a:srgbClr val="01457D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电流“</a:t>
                </a:r>
                <a:r>
                  <a:rPr lang="en-US" altLang="zh-CN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+</a:t>
                </a: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”进“－”出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74016" y="3760820"/>
                <a:ext cx="4321525" cy="414691"/>
              </a:xfrm>
              <a:prstGeom prst="rect">
                <a:avLst/>
              </a:prstGeom>
              <a:noFill/>
              <a:ln>
                <a:solidFill>
                  <a:srgbClr val="025EAA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所测电压不能超过电压表量程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59580" y="4349817"/>
                <a:ext cx="4857750" cy="414691"/>
              </a:xfrm>
              <a:prstGeom prst="rect">
                <a:avLst/>
              </a:prstGeom>
              <a:ln w="12700">
                <a:solidFill>
                  <a:srgbClr val="01457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defTabSz="1219170">
                  <a:defRPr/>
                </a:pPr>
                <a:r>
                  <a:rPr lang="zh-CN" altLang="en-US" sz="2000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读数：定量程、定分度值、定示数</a:t>
                </a:r>
              </a:p>
            </p:txBody>
          </p:sp>
          <p:cxnSp>
            <p:nvCxnSpPr>
              <p:cNvPr id="19" name="直接箭头连接符 18"/>
              <p:cNvCxnSpPr>
                <a:cxnSpLocks noChangeShapeType="1"/>
                <a:stCxn id="7" idx="2"/>
                <a:endCxn id="9" idx="0"/>
              </p:cNvCxnSpPr>
              <p:nvPr/>
            </p:nvCxnSpPr>
            <p:spPr bwMode="auto">
              <a:xfrm>
                <a:off x="1359524" y="1340664"/>
                <a:ext cx="9674" cy="864786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直接箭头连接符 19"/>
              <p:cNvCxnSpPr>
                <a:cxnSpLocks noChangeShapeType="1"/>
                <a:stCxn id="9" idx="2"/>
                <a:endCxn id="10" idx="0"/>
              </p:cNvCxnSpPr>
              <p:nvPr/>
            </p:nvCxnSpPr>
            <p:spPr bwMode="auto">
              <a:xfrm flipH="1">
                <a:off x="1363727" y="2620142"/>
                <a:ext cx="5470" cy="146611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1" name="组合 20"/>
              <p:cNvGrpSpPr/>
              <p:nvPr/>
            </p:nvGrpSpPr>
            <p:grpSpPr bwMode="auto">
              <a:xfrm>
                <a:off x="1816379" y="1423146"/>
                <a:ext cx="427613" cy="1916993"/>
                <a:chOff x="1775844" y="1400689"/>
                <a:chExt cx="426812" cy="1312034"/>
              </a:xfrm>
            </p:grpSpPr>
            <p:cxnSp>
              <p:nvCxnSpPr>
                <p:cNvPr id="22" name="直接连接符 26"/>
                <p:cNvCxnSpPr>
                  <a:cxnSpLocks noChangeShapeType="1"/>
                </p:cNvCxnSpPr>
                <p:nvPr/>
              </p:nvCxnSpPr>
              <p:spPr bwMode="auto">
                <a:xfrm>
                  <a:off x="1775844" y="2053078"/>
                  <a:ext cx="225933" cy="1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直接连接符 28"/>
                <p:cNvCxnSpPr>
                  <a:cxnSpLocks noChangeShapeType="1"/>
                </p:cNvCxnSpPr>
                <p:nvPr/>
              </p:nvCxnSpPr>
              <p:spPr bwMode="auto">
                <a:xfrm>
                  <a:off x="1985963" y="1400689"/>
                  <a:ext cx="18561" cy="1312034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直接连接符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85963" y="1400689"/>
                  <a:ext cx="216693" cy="1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直接连接符 33"/>
                <p:cNvCxnSpPr>
                  <a:cxnSpLocks noChangeShapeType="1"/>
                  <a:endCxn id="12" idx="1"/>
                </p:cNvCxnSpPr>
                <p:nvPr/>
              </p:nvCxnSpPr>
              <p:spPr bwMode="auto">
                <a:xfrm flipV="1">
                  <a:off x="2005497" y="2605764"/>
                  <a:ext cx="188553" cy="84583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" name="组合 25"/>
              <p:cNvGrpSpPr/>
              <p:nvPr/>
            </p:nvGrpSpPr>
            <p:grpSpPr bwMode="auto">
              <a:xfrm>
                <a:off x="2668664" y="2058146"/>
                <a:ext cx="590917" cy="2487132"/>
                <a:chOff x="2399326" y="2261267"/>
                <a:chExt cx="1156828" cy="2069591"/>
              </a:xfrm>
            </p:grpSpPr>
            <p:cxnSp>
              <p:nvCxnSpPr>
                <p:cNvPr id="27" name="直接连接符 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99326" y="3266291"/>
                  <a:ext cx="866263" cy="7760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直接连接符 35"/>
                <p:cNvCxnSpPr>
                  <a:cxnSpLocks noChangeShapeType="1"/>
                </p:cNvCxnSpPr>
                <p:nvPr/>
              </p:nvCxnSpPr>
              <p:spPr bwMode="auto">
                <a:xfrm>
                  <a:off x="2899585" y="2264384"/>
                  <a:ext cx="53764" cy="2066474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直接连接符 36"/>
                <p:cNvCxnSpPr>
                  <a:cxnSpLocks noChangeShapeType="1"/>
                </p:cNvCxnSpPr>
                <p:nvPr/>
              </p:nvCxnSpPr>
              <p:spPr bwMode="auto">
                <a:xfrm>
                  <a:off x="2846148" y="2261267"/>
                  <a:ext cx="419441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直接连接符 37"/>
                <p:cNvCxnSpPr>
                  <a:cxnSpLocks noChangeShapeType="1"/>
                </p:cNvCxnSpPr>
                <p:nvPr/>
              </p:nvCxnSpPr>
              <p:spPr bwMode="auto">
                <a:xfrm>
                  <a:off x="2975025" y="4330858"/>
                  <a:ext cx="581129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1" name="组合 30"/>
              <p:cNvGrpSpPr/>
              <p:nvPr/>
            </p:nvGrpSpPr>
            <p:grpSpPr bwMode="auto">
              <a:xfrm>
                <a:off x="3979227" y="2743748"/>
                <a:ext cx="394788" cy="1261741"/>
                <a:chOff x="3864775" y="2924376"/>
                <a:chExt cx="394787" cy="945251"/>
              </a:xfrm>
            </p:grpSpPr>
            <p:cxnSp>
              <p:nvCxnSpPr>
                <p:cNvPr id="32" name="直接连接符 44"/>
                <p:cNvCxnSpPr>
                  <a:cxnSpLocks noChangeShapeType="1"/>
                  <a:stCxn id="13" idx="3"/>
                </p:cNvCxnSpPr>
                <p:nvPr/>
              </p:nvCxnSpPr>
              <p:spPr bwMode="auto">
                <a:xfrm>
                  <a:off x="3864775" y="3305562"/>
                  <a:ext cx="177015" cy="27319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直接连接符 45"/>
                <p:cNvCxnSpPr>
                  <a:cxnSpLocks noChangeShapeType="1"/>
                </p:cNvCxnSpPr>
                <p:nvPr/>
              </p:nvCxnSpPr>
              <p:spPr bwMode="auto">
                <a:xfrm>
                  <a:off x="4041790" y="2924376"/>
                  <a:ext cx="20565" cy="945250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直接连接符 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41790" y="2924376"/>
                  <a:ext cx="216693" cy="2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直接连接符 47"/>
                <p:cNvCxnSpPr>
                  <a:cxnSpLocks noChangeShapeType="1"/>
                  <a:endCxn id="17" idx="1"/>
                </p:cNvCxnSpPr>
                <p:nvPr/>
              </p:nvCxnSpPr>
              <p:spPr bwMode="auto">
                <a:xfrm flipV="1">
                  <a:off x="4062355" y="3841665"/>
                  <a:ext cx="197207" cy="27962"/>
                </a:xfrm>
                <a:prstGeom prst="line">
                  <a:avLst/>
                </a:prstGeom>
                <a:noFill/>
                <a:ln w="15875" algn="ctr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87" name="TextBox 86"/>
          <p:cNvSpPr txBox="1"/>
          <p:nvPr/>
        </p:nvSpPr>
        <p:spPr>
          <a:xfrm>
            <a:off x="625266" y="5584498"/>
            <a:ext cx="5455268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cs typeface="+mn-ea"/>
                <a:sym typeface="+mn-lt"/>
              </a:rPr>
              <a:t>本堂重点：理解电压的概念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31673" y="5584496"/>
            <a:ext cx="5815849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本堂难点：会正确使用电压表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FBA3865-9BE2-4CFB-9951-2C54FD5FA2BB}"/>
              </a:ext>
            </a:extLst>
          </p:cNvPr>
          <p:cNvSpPr txBox="1"/>
          <p:nvPr/>
        </p:nvSpPr>
        <p:spPr>
          <a:xfrm>
            <a:off x="581479" y="56242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87400" y="1223296"/>
            <a:ext cx="9887373" cy="33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rgbClr val="000000"/>
                </a:solidFill>
                <a:cs typeface="+mn-ea"/>
                <a:sym typeface="+mn-lt"/>
              </a:rPr>
              <a:t>(2019 </a:t>
            </a:r>
            <a:r>
              <a:rPr lang="zh-CN" altLang="en-US" sz="2000" b="1" kern="0" dirty="0">
                <a:solidFill>
                  <a:srgbClr val="000000"/>
                </a:solidFill>
                <a:cs typeface="+mn-ea"/>
                <a:sym typeface="+mn-lt"/>
              </a:rPr>
              <a:t>四川凉山州</a:t>
            </a:r>
            <a:r>
              <a:rPr lang="en-US" altLang="zh-CN" sz="2000" b="1" kern="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如为小明连接的电路，他先检查导线连接无误后，闭合开关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S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，发现两灯均不发光，于是他用一个电压表分别并联接到</a:t>
            </a:r>
            <a:r>
              <a:rPr lang="en-US" altLang="zh-CN" sz="2000" kern="0" dirty="0" err="1">
                <a:solidFill>
                  <a:srgbClr val="000000"/>
                </a:solidFill>
                <a:cs typeface="+mn-ea"/>
                <a:sym typeface="+mn-lt"/>
              </a:rPr>
              <a:t>ab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2000" kern="0" dirty="0" err="1">
                <a:solidFill>
                  <a:srgbClr val="000000"/>
                </a:solidFill>
                <a:cs typeface="+mn-ea"/>
                <a:sym typeface="+mn-lt"/>
              </a:rPr>
              <a:t>bc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ac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两点，灯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L1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L2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均不发光，且电压表无示数，再用电压表并联接到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dc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两点时，灯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L1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L2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均不发光，但电压表指针有明显偏转，由此判定电路的故障可能是（　　）</a:t>
            </a:r>
            <a:endParaRPr lang="zh-CN" altLang="en-US" sz="28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049" name="图片24" descr="说明: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34" y="4032403"/>
            <a:ext cx="2712097" cy="16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3633" y="4232143"/>
            <a:ext cx="650666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断路	      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断路	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短路	       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短路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35319" y="3237612"/>
            <a:ext cx="42658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kern="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endParaRPr lang="en-US" altLang="zh-CN" sz="36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A54CF-B4A2-42FE-A443-CDA3F99B0071}"/>
              </a:ext>
            </a:extLst>
          </p:cNvPr>
          <p:cNvSpPr txBox="1"/>
          <p:nvPr/>
        </p:nvSpPr>
        <p:spPr>
          <a:xfrm>
            <a:off x="581479" y="56242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A14D332-F532-4BFB-B52A-3F22A9EB909C}"/>
              </a:ext>
            </a:extLst>
          </p:cNvPr>
          <p:cNvSpPr txBox="1"/>
          <p:nvPr/>
        </p:nvSpPr>
        <p:spPr>
          <a:xfrm>
            <a:off x="581479" y="56242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典型例题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E116965-AFF0-4DD8-B23C-B9245964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247198"/>
            <a:ext cx="10493587" cy="14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2019 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湖南邵阳市）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在如图中，要使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串联，在“〇”处接入电流表或电压表，测量电路中的电流、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L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两端的电压。以下做法正确的是（　　）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81AD57B-F0FE-4098-A6B4-5AA1A9EF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27" y="3036595"/>
            <a:ext cx="3467535" cy="25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0724B15-7E0F-44E3-8556-9D534E36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830" y="3195024"/>
            <a:ext cx="6133321" cy="227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为电流表，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为电流表	      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为电压表，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为电流表	</a:t>
            </a:r>
          </a:p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为电流表，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为电压表	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为电压表，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为电压表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32F8FF-4B09-4AA9-AC49-52F72388EEEC}"/>
              </a:ext>
            </a:extLst>
          </p:cNvPr>
          <p:cNvSpPr/>
          <p:nvPr/>
        </p:nvSpPr>
        <p:spPr>
          <a:xfrm>
            <a:off x="9671110" y="2166589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tabLst>
                <a:tab pos="3725240" algn="l"/>
              </a:tabLst>
            </a:pPr>
            <a:r>
              <a:rPr lang="en-US" altLang="zh-CN" sz="3600" kern="0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endParaRPr lang="en-US" altLang="zh-CN" sz="36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6D825E5-8160-4436-A71A-8150819A1EBD}"/>
              </a:ext>
            </a:extLst>
          </p:cNvPr>
          <p:cNvSpPr txBox="1"/>
          <p:nvPr/>
        </p:nvSpPr>
        <p:spPr>
          <a:xfrm>
            <a:off x="581479" y="562429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课堂导入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3D440D4-2385-41C3-AE79-75FE84F38265}"/>
              </a:ext>
            </a:extLst>
          </p:cNvPr>
          <p:cNvSpPr txBox="1"/>
          <p:nvPr/>
        </p:nvSpPr>
        <p:spPr>
          <a:xfrm>
            <a:off x="1459273" y="1295178"/>
            <a:ext cx="3113304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复习回顾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E2C925C-3CC6-49F6-9FE3-8783369133EE}"/>
              </a:ext>
            </a:extLst>
          </p:cNvPr>
          <p:cNvSpPr txBox="1"/>
          <p:nvPr/>
        </p:nvSpPr>
        <p:spPr>
          <a:xfrm>
            <a:off x="126312" y="1910728"/>
            <a:ext cx="5718608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algn="ctr" defTabSz="1219170" latinLnBrk="1" hangingPunct="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形成持续电流的条件有哪些？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A49213-16AD-445D-8B8D-8133B394A36F}"/>
              </a:ext>
            </a:extLst>
          </p:cNvPr>
          <p:cNvGrpSpPr/>
          <p:nvPr/>
        </p:nvGrpSpPr>
        <p:grpSpPr>
          <a:xfrm>
            <a:off x="5423357" y="1170696"/>
            <a:ext cx="2215280" cy="1887246"/>
            <a:chOff x="4339808" y="1000533"/>
            <a:chExt cx="1661460" cy="1415433"/>
          </a:xfrm>
        </p:grpSpPr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A54E095B-AB1D-4D6E-9D66-8CF1083700BD}"/>
                </a:ext>
              </a:extLst>
            </p:cNvPr>
            <p:cNvSpPr txBox="1"/>
            <p:nvPr/>
          </p:nvSpPr>
          <p:spPr>
            <a:xfrm>
              <a:off x="4815934" y="1000533"/>
              <a:ext cx="118533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>
              <a:lvl1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defTabSz="1219170"/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1.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电源</a:t>
              </a: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FC918776-7DF7-4B6B-B45F-1923D5798A12}"/>
                </a:ext>
              </a:extLst>
            </p:cNvPr>
            <p:cNvSpPr txBox="1"/>
            <p:nvPr/>
          </p:nvSpPr>
          <p:spPr>
            <a:xfrm>
              <a:off x="4815934" y="2046636"/>
              <a:ext cx="118533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r>
                <a:rPr lang="en-US" altLang="zh-CN" sz="2400" kern="0" dirty="0">
                  <a:solidFill>
                    <a:srgbClr val="000000"/>
                  </a:solidFill>
                  <a:cs typeface="+mn-ea"/>
                  <a:sym typeface="+mn-lt"/>
                </a:rPr>
                <a:t>2.</a:t>
              </a:r>
              <a:r>
                <a:rPr lang="zh-CN" altLang="en-US" sz="2400" kern="0" dirty="0">
                  <a:solidFill>
                    <a:srgbClr val="000000"/>
                  </a:solidFill>
                  <a:cs typeface="+mn-ea"/>
                  <a:sym typeface="+mn-lt"/>
                </a:rPr>
                <a:t>通路</a:t>
              </a:r>
            </a:p>
          </p:txBody>
        </p:sp>
        <p:sp>
          <p:nvSpPr>
            <p:cNvPr id="8" name="左大括号 7">
              <a:extLst>
                <a:ext uri="{FF2B5EF4-FFF2-40B4-BE49-F238E27FC236}">
                  <a16:creationId xmlns:a16="http://schemas.microsoft.com/office/drawing/2014/main" id="{B5EFB90C-CA6F-40ED-99E6-4252D8AD01AE}"/>
                </a:ext>
              </a:extLst>
            </p:cNvPr>
            <p:cNvSpPr/>
            <p:nvPr/>
          </p:nvSpPr>
          <p:spPr>
            <a:xfrm>
              <a:off x="4339808" y="1223168"/>
              <a:ext cx="462956" cy="1046331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121919" tIns="60959" rIns="121919" bIns="60959" numCol="1" spcCol="38100" rtlCol="0" anchor="t">
              <a:no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8998B1F-0B43-42AB-B50E-0213304C1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62"/>
          <a:stretch>
            <a:fillRect/>
          </a:stretch>
        </p:blipFill>
        <p:spPr>
          <a:xfrm>
            <a:off x="2655304" y="3455278"/>
            <a:ext cx="2519934" cy="339213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96D9030-1179-4CB0-B4FB-5BA8298FB036}"/>
              </a:ext>
            </a:extLst>
          </p:cNvPr>
          <p:cNvGrpSpPr/>
          <p:nvPr/>
        </p:nvGrpSpPr>
        <p:grpSpPr>
          <a:xfrm>
            <a:off x="334135" y="3261390"/>
            <a:ext cx="3346731" cy="749614"/>
            <a:chOff x="326806" y="2668838"/>
            <a:chExt cx="2510048" cy="369409"/>
          </a:xfrm>
        </p:grpSpPr>
        <p:sp>
          <p:nvSpPr>
            <p:cNvPr id="11" name="云形 10">
              <a:extLst>
                <a:ext uri="{FF2B5EF4-FFF2-40B4-BE49-F238E27FC236}">
                  <a16:creationId xmlns:a16="http://schemas.microsoft.com/office/drawing/2014/main" id="{D8845BA3-3C24-4464-B971-55470385EDDB}"/>
                </a:ext>
              </a:extLst>
            </p:cNvPr>
            <p:cNvSpPr/>
            <p:nvPr/>
          </p:nvSpPr>
          <p:spPr>
            <a:xfrm>
              <a:off x="326806" y="2668838"/>
              <a:ext cx="2510048" cy="369409"/>
            </a:xfrm>
            <a:prstGeom prst="cloud">
              <a:avLst/>
            </a:prstGeom>
            <a:solidFill>
              <a:srgbClr val="FFFFFF"/>
            </a:solidFill>
            <a:ln w="1270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6E8362F8-1FA4-406B-BC0D-24CAC9E075CB}"/>
                </a:ext>
              </a:extLst>
            </p:cNvPr>
            <p:cNvSpPr txBox="1"/>
            <p:nvPr/>
          </p:nvSpPr>
          <p:spPr>
            <a:xfrm>
              <a:off x="801824" y="2670046"/>
              <a:ext cx="1758400" cy="36401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>
              <a:lvl1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defTabSz="1219170"/>
              <a:r>
                <a:rPr lang="zh-CN" alt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电源怎样使自由电子定向移动？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4B286AA-F7F7-457F-BAAB-E38BA920B40A}"/>
              </a:ext>
            </a:extLst>
          </p:cNvPr>
          <p:cNvGrpSpPr/>
          <p:nvPr/>
        </p:nvGrpSpPr>
        <p:grpSpPr>
          <a:xfrm>
            <a:off x="7211021" y="2197896"/>
            <a:ext cx="4126656" cy="1231104"/>
            <a:chOff x="5408266" y="1795325"/>
            <a:chExt cx="3094992" cy="923328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B62CD9B2-4857-4643-BE80-0C0D38C3F302}"/>
                </a:ext>
              </a:extLst>
            </p:cNvPr>
            <p:cNvSpPr txBox="1"/>
            <p:nvPr/>
          </p:nvSpPr>
          <p:spPr>
            <a:xfrm>
              <a:off x="5780827" y="1795325"/>
              <a:ext cx="2722431" cy="923328"/>
            </a:xfrm>
            <a:prstGeom prst="rect">
              <a:avLst/>
            </a:prstGeom>
            <a:noFill/>
            <a:ln w="12700" cap="flat">
              <a:solidFill>
                <a:srgbClr val="01457D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>
              <a:lvl1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defTabSz="1219170">
                <a:lnSpc>
                  <a:spcPct val="150000"/>
                </a:lnSpc>
              </a:pPr>
              <a:r>
                <a:rPr lang="zh-CN" altLang="en-US" kern="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给自由电子的定性移动提供畅通的路径</a:t>
              </a:r>
            </a:p>
          </p:txBody>
        </p:sp>
        <p:sp>
          <p:nvSpPr>
            <p:cNvPr id="15" name="燕尾形 11">
              <a:extLst>
                <a:ext uri="{FF2B5EF4-FFF2-40B4-BE49-F238E27FC236}">
                  <a16:creationId xmlns:a16="http://schemas.microsoft.com/office/drawing/2014/main" id="{D54DE2A1-EAE3-43B9-BD34-0A9568239C91}"/>
                </a:ext>
              </a:extLst>
            </p:cNvPr>
            <p:cNvSpPr/>
            <p:nvPr/>
          </p:nvSpPr>
          <p:spPr>
            <a:xfrm>
              <a:off x="5408266" y="2077323"/>
              <a:ext cx="226694" cy="369330"/>
            </a:xfrm>
            <a:prstGeom prst="chevron">
              <a:avLst/>
            </a:prstGeom>
            <a:solidFill>
              <a:srgbClr val="FFFFFF"/>
            </a:solidFill>
            <a:ln w="127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D3017286-3B65-4CEC-8EDD-78E948A57BB7}"/>
              </a:ext>
            </a:extLst>
          </p:cNvPr>
          <p:cNvGrpSpPr/>
          <p:nvPr/>
        </p:nvGrpSpPr>
        <p:grpSpPr bwMode="auto">
          <a:xfrm>
            <a:off x="6447368" y="3800059"/>
            <a:ext cx="4202597" cy="2339851"/>
            <a:chOff x="0" y="-43"/>
            <a:chExt cx="2385" cy="2231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2FE21F52-3330-4DE9-8008-DAD4C14D4A6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290"/>
              <a:ext cx="2385" cy="1584"/>
              <a:chOff x="0" y="0"/>
              <a:chExt cx="2385" cy="1248"/>
            </a:xfrm>
          </p:grpSpPr>
          <p:graphicFrame>
            <p:nvGraphicFramePr>
              <p:cNvPr id="21" name="Object 5">
                <a:extLst>
                  <a:ext uri="{FF2B5EF4-FFF2-40B4-BE49-F238E27FC236}">
                    <a16:creationId xmlns:a16="http://schemas.microsoft.com/office/drawing/2014/main" id="{0B52788E-E404-480E-851E-954D406E66A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8" y="702"/>
              <a:ext cx="440" cy="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3" imgW="1113155" imgH="1097915" progId="Flash.Movie">
                      <p:embed/>
                    </p:oleObj>
                  </mc:Choice>
                  <mc:Fallback>
                    <p:oleObj r:id="rId3" imgW="1113155" imgH="1097915" progId="Flash.Movie">
                      <p:embed/>
                      <p:pic>
                        <p:nvPicPr>
                          <p:cNvPr id="3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" y="702"/>
                            <a:ext cx="440" cy="5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6">
                <a:extLst>
                  <a:ext uri="{FF2B5EF4-FFF2-40B4-BE49-F238E27FC236}">
                    <a16:creationId xmlns:a16="http://schemas.microsoft.com/office/drawing/2014/main" id="{78894AF6-5250-42CF-BFBA-1555189CC2A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0" y="0"/>
              <a:ext cx="2385" cy="1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5370195" imgH="2439670" progId="Flash.Movie">
                      <p:embed/>
                    </p:oleObj>
                  </mc:Choice>
                  <mc:Fallback>
                    <p:oleObj r:id="rId5" imgW="5370195" imgH="2439670" progId="Flash.Movie">
                      <p:embed/>
                      <p:pic>
                        <p:nvPicPr>
                          <p:cNvPr id="3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2385" cy="1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9D82C199-B9C0-4AFB-80D3-D7BE85883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-43"/>
              <a:ext cx="367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kern="0" dirty="0">
                  <a:solidFill>
                    <a:srgbClr val="333399"/>
                  </a:solidFill>
                  <a:cs typeface="+mn-ea"/>
                  <a:sym typeface="+mn-lt"/>
                </a:rPr>
                <a:t>电源</a:t>
              </a: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4ED3CEFD-05CA-463A-A1E6-611EA6C87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683"/>
              <a:ext cx="367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kern="0" dirty="0">
                  <a:solidFill>
                    <a:srgbClr val="333399"/>
                  </a:solidFill>
                  <a:cs typeface="+mn-ea"/>
                  <a:sym typeface="+mn-lt"/>
                </a:rPr>
                <a:t>开关</a:t>
              </a: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D6BD0109-DFE8-460C-A9D6-85C4D4CF3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36"/>
              <a:ext cx="367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kern="0" dirty="0">
                  <a:solidFill>
                    <a:srgbClr val="333399"/>
                  </a:solidFill>
                  <a:cs typeface="+mn-ea"/>
                  <a:sym typeface="+mn-lt"/>
                </a:rPr>
                <a:t>电灯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3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37E7A26-D79D-4F2A-87E6-25F61372F400}"/>
              </a:ext>
            </a:extLst>
          </p:cNvPr>
          <p:cNvSpPr/>
          <p:nvPr/>
        </p:nvSpPr>
        <p:spPr>
          <a:xfrm>
            <a:off x="0" y="1562101"/>
            <a:ext cx="7112818" cy="10858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12316E32-9CC1-4CC5-9FD8-5F50098DFD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5704"/>
          <a:stretch>
            <a:fillRect/>
          </a:stretch>
        </p:blipFill>
        <p:spPr/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B9518D76-EA0E-4084-8C87-974200495B25}"/>
              </a:ext>
            </a:extLst>
          </p:cNvPr>
          <p:cNvGrpSpPr/>
          <p:nvPr/>
        </p:nvGrpSpPr>
        <p:grpSpPr>
          <a:xfrm>
            <a:off x="6457950" y="3429000"/>
            <a:ext cx="5032837" cy="2289914"/>
            <a:chOff x="-4766137" y="1409875"/>
            <a:chExt cx="5032837" cy="228991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4E1FA681-6F82-4E98-A2C3-D096B59672A3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F0A2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D412967-C5B5-4EB8-B232-5C9348C2D28A}"/>
                </a:ext>
              </a:extLst>
            </p:cNvPr>
            <p:cNvGrpSpPr/>
            <p:nvPr/>
          </p:nvGrpSpPr>
          <p:grpSpPr>
            <a:xfrm>
              <a:off x="-4714868" y="1409875"/>
              <a:ext cx="4981568" cy="1718764"/>
              <a:chOff x="-4714868" y="1409875"/>
              <a:chExt cx="4981568" cy="1718764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10FB9EB-36B9-4D33-AC6E-4773F9CFDDD7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60BC0F5A-AD00-4F7E-A23C-6FDA093A6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占位符 19">
                <a:extLst>
                  <a:ext uri="{FF2B5EF4-FFF2-40B4-BE49-F238E27FC236}">
                    <a16:creationId xmlns:a16="http://schemas.microsoft.com/office/drawing/2014/main" id="{1B84C37C-5AFC-4BE2-8A9C-CEFFFAA847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497545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F0A22E"/>
                    </a:solidFill>
                    <a:cs typeface="+mn-ea"/>
                    <a:sym typeface="+mn-lt"/>
                  </a:rPr>
                  <a:t>感谢各位的聆听</a:t>
                </a:r>
              </a:p>
            </p:txBody>
          </p:sp>
          <p:sp>
            <p:nvSpPr>
              <p:cNvPr id="44" name="文本占位符 20">
                <a:extLst>
                  <a:ext uri="{FF2B5EF4-FFF2-40B4-BE49-F238E27FC236}">
                    <a16:creationId xmlns:a16="http://schemas.microsoft.com/office/drawing/2014/main" id="{752FAA6A-3F64-4C9F-8340-F291FCE33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496202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第十六章   电压 电阻</a:t>
                </a:r>
                <a:endParaRPr lang="en-US" altLang="zh-CN" sz="4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EEC13CC8-7F83-478C-9EB2-05D6BA44CA22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BA5173C-3847-4A8F-AF82-A05E57924C99}"/>
              </a:ext>
            </a:extLst>
          </p:cNvPr>
          <p:cNvSpPr/>
          <p:nvPr/>
        </p:nvSpPr>
        <p:spPr>
          <a:xfrm>
            <a:off x="8727991" y="262072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</p:spTree>
    <p:extLst>
      <p:ext uri="{BB962C8B-B14F-4D97-AF65-F5344CB8AC3E}">
        <p14:creationId xmlns:p14="http://schemas.microsoft.com/office/powerpoint/2010/main" val="36418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049" y="2893146"/>
            <a:ext cx="7326851" cy="361983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760739" y="2226683"/>
            <a:ext cx="9175749" cy="523220"/>
            <a:chOff x="2073276" y="892137"/>
            <a:chExt cx="6881812" cy="392415"/>
          </a:xfrm>
        </p:grpSpPr>
        <p:sp>
          <p:nvSpPr>
            <p:cNvPr id="9" name="直接连接符 63491"/>
            <p:cNvSpPr>
              <a:spLocks noChangeShapeType="1"/>
            </p:cNvSpPr>
            <p:nvPr/>
          </p:nvSpPr>
          <p:spPr bwMode="auto">
            <a:xfrm>
              <a:off x="3059113" y="1123950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直接连接符 63492"/>
            <p:cNvSpPr>
              <a:spLocks noChangeShapeType="1"/>
            </p:cNvSpPr>
            <p:nvPr/>
          </p:nvSpPr>
          <p:spPr bwMode="auto">
            <a:xfrm>
              <a:off x="5075238" y="1123950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63494"/>
            <p:cNvSpPr txBox="1">
              <a:spLocks noChangeArrowheads="1"/>
            </p:cNvSpPr>
            <p:nvPr/>
          </p:nvSpPr>
          <p:spPr bwMode="auto">
            <a:xfrm>
              <a:off x="2073276" y="892137"/>
              <a:ext cx="6881812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  <a:buClr>
                  <a:srgbClr val="F2F2F2"/>
                </a:buClr>
              </a:pPr>
              <a:r>
                <a:rPr lang="zh-CN" altLang="en-US" sz="28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    源                 电压</a:t>
              </a:r>
              <a:r>
                <a:rPr lang="zh-CN" altLang="en-US" sz="28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                    </a:t>
              </a:r>
              <a:r>
                <a:rPr lang="zh-CN" altLang="en-US" sz="28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电流</a:t>
              </a:r>
            </a:p>
          </p:txBody>
        </p:sp>
      </p:grpSp>
      <p:sp>
        <p:nvSpPr>
          <p:cNvPr id="13" name="文本框 63495"/>
          <p:cNvSpPr txBox="1">
            <a:spLocks noChangeArrowheads="1"/>
          </p:cNvSpPr>
          <p:nvPr/>
        </p:nvSpPr>
        <p:spPr bwMode="auto">
          <a:xfrm>
            <a:off x="4172616" y="2018498"/>
            <a:ext cx="1450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F2F2F2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提供</a:t>
            </a:r>
          </a:p>
        </p:txBody>
      </p:sp>
      <p:sp>
        <p:nvSpPr>
          <p:cNvPr id="14" name="文本框 63496"/>
          <p:cNvSpPr txBox="1">
            <a:spLocks noChangeArrowheads="1"/>
          </p:cNvSpPr>
          <p:nvPr/>
        </p:nvSpPr>
        <p:spPr bwMode="auto">
          <a:xfrm>
            <a:off x="6858500" y="2013214"/>
            <a:ext cx="1450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F2F2F2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形成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2815772" y="1274234"/>
            <a:ext cx="9120716" cy="522817"/>
            <a:chOff x="697" y="112"/>
            <a:chExt cx="4309" cy="247"/>
          </a:xfrm>
        </p:grpSpPr>
        <p:sp>
          <p:nvSpPr>
            <p:cNvPr id="16" name="直接连接符 63498"/>
            <p:cNvSpPr>
              <a:spLocks noChangeShapeType="1"/>
            </p:cNvSpPr>
            <p:nvPr/>
          </p:nvSpPr>
          <p:spPr bwMode="auto">
            <a:xfrm>
              <a:off x="1293" y="255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直接连接符 63499"/>
            <p:cNvSpPr>
              <a:spLocks noChangeShapeType="1"/>
            </p:cNvSpPr>
            <p:nvPr/>
          </p:nvSpPr>
          <p:spPr bwMode="auto">
            <a:xfrm>
              <a:off x="2517" y="255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20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63501"/>
            <p:cNvSpPr txBox="1">
              <a:spLocks noChangeArrowheads="1"/>
            </p:cNvSpPr>
            <p:nvPr/>
          </p:nvSpPr>
          <p:spPr bwMode="auto">
            <a:xfrm>
              <a:off x="697" y="112"/>
              <a:ext cx="430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  <a:buClr>
                  <a:srgbClr val="F2F2F2"/>
                </a:buClr>
              </a:pPr>
              <a:r>
                <a:rPr lang="zh-CN" altLang="en-US" sz="28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抽水机  </a:t>
              </a:r>
              <a:r>
                <a:rPr lang="zh-CN" altLang="en-US" sz="28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                 </a:t>
              </a:r>
              <a:r>
                <a:rPr lang="zh-CN" altLang="en-US" sz="28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水压    </a:t>
              </a:r>
              <a:r>
                <a:rPr lang="zh-CN" altLang="en-US" sz="28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               </a:t>
              </a:r>
              <a:r>
                <a:rPr lang="zh-CN" altLang="en-US" sz="28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水流</a:t>
              </a:r>
            </a:p>
          </p:txBody>
        </p:sp>
      </p:grpSp>
      <p:sp>
        <p:nvSpPr>
          <p:cNvPr id="19" name="文本框 63495"/>
          <p:cNvSpPr txBox="1">
            <a:spLocks noChangeArrowheads="1"/>
          </p:cNvSpPr>
          <p:nvPr/>
        </p:nvSpPr>
        <p:spPr bwMode="auto">
          <a:xfrm>
            <a:off x="4073072" y="1123117"/>
            <a:ext cx="1441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F2F2F2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提供</a:t>
            </a:r>
          </a:p>
        </p:txBody>
      </p:sp>
      <p:sp>
        <p:nvSpPr>
          <p:cNvPr id="21" name="文本框 63496"/>
          <p:cNvSpPr txBox="1">
            <a:spLocks noChangeArrowheads="1"/>
          </p:cNvSpPr>
          <p:nvPr/>
        </p:nvSpPr>
        <p:spPr bwMode="auto">
          <a:xfrm>
            <a:off x="6763354" y="1132657"/>
            <a:ext cx="1441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spcBef>
                <a:spcPct val="50000"/>
              </a:spcBef>
              <a:buClr>
                <a:srgbClr val="F2F2F2"/>
              </a:buClr>
            </a:pPr>
            <a:r>
              <a:rPr lang="zh-CN" altLang="en-US" sz="20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形成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69CCFE-791E-4A24-B3C2-E1D159D23D16}"/>
              </a:ext>
            </a:extLst>
          </p:cNvPr>
          <p:cNvSpPr txBox="1"/>
          <p:nvPr/>
        </p:nvSpPr>
        <p:spPr>
          <a:xfrm>
            <a:off x="581479" y="56242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类比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7805" y="2434997"/>
            <a:ext cx="915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/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要在一段电路中形成电流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它的两端就必须有电压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   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0400" y="1653111"/>
            <a:ext cx="7490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电压是</a:t>
            </a:r>
            <a:r>
              <a:rPr lang="zh-CN" altLang="en-US" sz="2400" kern="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形成电流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zh-CN" altLang="en-US" sz="2400" kern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原因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7805" y="3383970"/>
            <a:ext cx="652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400" kern="0" dirty="0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电源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是提供电压的装置</a:t>
            </a:r>
            <a:r>
              <a:rPr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323649" y="4254271"/>
            <a:ext cx="1759593" cy="1490018"/>
            <a:chOff x="992736" y="3396860"/>
            <a:chExt cx="1739975" cy="147340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2736" y="3396860"/>
              <a:ext cx="1739975" cy="1473406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1406691" y="4098574"/>
              <a:ext cx="912064" cy="684745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19203" y="4611300"/>
            <a:ext cx="2259246" cy="872454"/>
            <a:chOff x="3214898" y="3590155"/>
            <a:chExt cx="2234057" cy="86272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14898" y="3590155"/>
              <a:ext cx="2234057" cy="862727"/>
            </a:xfrm>
            <a:prstGeom prst="rect">
              <a:avLst/>
            </a:prstGeom>
          </p:spPr>
        </p:pic>
        <p:sp>
          <p:nvSpPr>
            <p:cNvPr id="15" name="椭圆 14"/>
            <p:cNvSpPr/>
            <p:nvPr/>
          </p:nvSpPr>
          <p:spPr>
            <a:xfrm>
              <a:off x="4425061" y="3679148"/>
              <a:ext cx="697271" cy="684745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19221" y="4217700"/>
            <a:ext cx="1796280" cy="1490018"/>
            <a:chOff x="5812414" y="3163807"/>
            <a:chExt cx="2033848" cy="1526846"/>
          </a:xfrm>
        </p:grpSpPr>
        <p:pic>
          <p:nvPicPr>
            <p:cNvPr id="19" name="Picture 12" descr="精品商务手机电池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414" y="3163807"/>
              <a:ext cx="2033848" cy="1526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7148991" y="3233725"/>
              <a:ext cx="697271" cy="709580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1219170" latinLnBrk="1" hangingPunct="0"/>
              <a:endParaRPr lang="zh-CN" altLang="en-US" sz="240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Picture 6" descr="D:\搜狗高速下载\快速保存图片\W0201410293637486884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0"/>
          <a:stretch>
            <a:fillRect/>
          </a:stretch>
        </p:blipFill>
        <p:spPr bwMode="auto">
          <a:xfrm>
            <a:off x="8139024" y="1653111"/>
            <a:ext cx="2673175" cy="169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12840E7-2314-461B-8155-73F3D476B972}"/>
              </a:ext>
            </a:extLst>
          </p:cNvPr>
          <p:cNvSpPr txBox="1"/>
          <p:nvPr/>
        </p:nvSpPr>
        <p:spPr>
          <a:xfrm>
            <a:off x="581479" y="56242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一、电压（ </a:t>
            </a:r>
            <a:r>
              <a:rPr lang="en-US" altLang="zh-CN" sz="3200" b="1" dirty="0">
                <a:cs typeface="+mn-ea"/>
                <a:sym typeface="+mn-lt"/>
              </a:rPr>
              <a:t>U</a:t>
            </a:r>
            <a:r>
              <a:rPr lang="zh-CN" altLang="en-US" sz="3200" b="1" dirty="0">
                <a:cs typeface="+mn-ea"/>
                <a:sym typeface="+mn-lt"/>
              </a:rPr>
              <a:t>）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9822" y="1740319"/>
            <a:ext cx="102743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单位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:  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伏特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(V)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、千伏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(kV) 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、毫伏（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mV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  <a:p>
            <a:pPr defTabSz="1219170"/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 kV  =10</a:t>
            </a:r>
            <a:r>
              <a:rPr lang="en-US" altLang="zh-CN" kern="0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V          1 mV =10</a:t>
            </a:r>
            <a:r>
              <a:rPr lang="en-US" altLang="zh-CN" kern="0" baseline="30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-3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V                </a:t>
            </a:r>
          </a:p>
        </p:txBody>
      </p:sp>
      <p:sp>
        <p:nvSpPr>
          <p:cNvPr id="10" name="Rectangle 2"/>
          <p:cNvSpPr/>
          <p:nvPr/>
        </p:nvSpPr>
        <p:spPr>
          <a:xfrm>
            <a:off x="2426343" y="3167390"/>
            <a:ext cx="40386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1219170" fontAlgn="base"/>
            <a:r>
              <a:rPr lang="zh-CN" altLang="en-US" sz="2800" b="1" kern="0" dirty="0">
                <a:solidFill>
                  <a:srgbClr val="000000"/>
                </a:solidFill>
                <a:cs typeface="+mn-ea"/>
                <a:sym typeface="+mn-lt"/>
              </a:rPr>
              <a:t>电源之父：伏特</a:t>
            </a:r>
            <a:r>
              <a:rPr lang="zh-CN" altLang="en-US" sz="2000" b="1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" name="Rectangle 3"/>
          <p:cNvSpPr/>
          <p:nvPr/>
        </p:nvSpPr>
        <p:spPr>
          <a:xfrm>
            <a:off x="579822" y="3872317"/>
            <a:ext cx="8043653" cy="18506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defTabSz="1219170" fontAlgn="base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伏特是意大利物理学家。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1800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年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月</a:t>
            </a:r>
            <a:r>
              <a:rPr lang="en-US" altLang="zh-CN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20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日他发布发明了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伏打电堆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，这一神奇发明，对电学的研究具有划时代的意义，伏特被称为“电源之父”。后人为纪念这位著名的物理学家，把电压的单位规定为</a:t>
            </a:r>
            <a:r>
              <a:rPr lang="zh-CN" altLang="en-US" sz="2000" kern="0" dirty="0">
                <a:solidFill>
                  <a:srgbClr val="FF0000"/>
                </a:solidFill>
                <a:cs typeface="+mn-ea"/>
                <a:sym typeface="+mn-lt"/>
              </a:rPr>
              <a:t>伏特</a:t>
            </a:r>
            <a:r>
              <a:rPr lang="zh-CN" altLang="en-US" sz="2000" kern="0" dirty="0">
                <a:solidFill>
                  <a:sysClr val="windowText" lastClr="000000"/>
                </a:solidFill>
                <a:cs typeface="+mn-ea"/>
                <a:sym typeface="+mn-lt"/>
              </a:rPr>
              <a:t>。 </a:t>
            </a:r>
          </a:p>
        </p:txBody>
      </p:sp>
      <p:pic>
        <p:nvPicPr>
          <p:cNvPr id="12" name="Picture 4" descr="2006050223334641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291" y="3266748"/>
            <a:ext cx="2094509" cy="248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1B42D3A-9DEC-4159-8232-A573A0FB8C93}"/>
              </a:ext>
            </a:extLst>
          </p:cNvPr>
          <p:cNvSpPr txBox="1"/>
          <p:nvPr/>
        </p:nvSpPr>
        <p:spPr>
          <a:xfrm>
            <a:off x="581479" y="56242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一、电压（ </a:t>
            </a:r>
            <a:r>
              <a:rPr lang="en-US" altLang="zh-CN" sz="3200" b="1" dirty="0">
                <a:cs typeface="+mn-ea"/>
                <a:sym typeface="+mn-lt"/>
              </a:rPr>
              <a:t>U</a:t>
            </a:r>
            <a:r>
              <a:rPr lang="zh-CN" altLang="en-US" sz="3200" b="1" dirty="0">
                <a:cs typeface="+mn-ea"/>
                <a:sym typeface="+mn-lt"/>
              </a:rPr>
              <a:t>）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6373" y="1609782"/>
            <a:ext cx="3134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常见的电压值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76373" y="2983396"/>
            <a:ext cx="1822642" cy="2379331"/>
            <a:chOff x="792911" y="872225"/>
            <a:chExt cx="1557867" cy="2033686"/>
          </a:xfrm>
        </p:grpSpPr>
        <p:pic>
          <p:nvPicPr>
            <p:cNvPr id="10" name="图片 9"/>
            <p:cNvPicPr preferRelativeResize="0"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11845" y="872225"/>
              <a:ext cx="720000" cy="144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92911" y="2563927"/>
              <a:ext cx="1557867" cy="34198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kern="0" dirty="0">
                  <a:cs typeface="+mn-ea"/>
                  <a:sym typeface="+mn-lt"/>
                </a:rPr>
                <a:t>干电池</a:t>
              </a:r>
              <a:r>
                <a:rPr lang="en-US" altLang="zh-CN" kern="0" dirty="0">
                  <a:cs typeface="+mn-ea"/>
                  <a:sym typeface="+mn-lt"/>
                </a:rPr>
                <a:t>:1.5V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6408" y="2856074"/>
            <a:ext cx="2769962" cy="2783651"/>
            <a:chOff x="2602362" y="851250"/>
            <a:chExt cx="2367568" cy="2379270"/>
          </a:xfrm>
        </p:grpSpPr>
        <p:pic>
          <p:nvPicPr>
            <p:cNvPr id="2" name="图片 1"/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652" y="851250"/>
              <a:ext cx="1800000" cy="144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602362" y="2651777"/>
              <a:ext cx="2367568" cy="57874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kern="0" dirty="0">
                  <a:cs typeface="+mn-ea"/>
                  <a:sym typeface="+mn-lt"/>
                </a:rPr>
                <a:t>电子手表用氧化银电池：</a:t>
              </a:r>
              <a:r>
                <a:rPr lang="en-US" altLang="zh-CN" kern="0" dirty="0">
                  <a:cs typeface="+mn-ea"/>
                  <a:sym typeface="+mn-lt"/>
                </a:rPr>
                <a:t>1.5V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39876" y="2833985"/>
            <a:ext cx="2329990" cy="2569335"/>
            <a:chOff x="4735318" y="870975"/>
            <a:chExt cx="2126699" cy="2196086"/>
          </a:xfrm>
        </p:grpSpPr>
        <p:pic>
          <p:nvPicPr>
            <p:cNvPr id="9" name="图片 8"/>
            <p:cNvPicPr preferRelativeResize="0"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98669" y="870975"/>
              <a:ext cx="1800000" cy="144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735318" y="2725077"/>
              <a:ext cx="2126699" cy="34198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kern="0" dirty="0">
                  <a:cs typeface="+mn-ea"/>
                  <a:sym typeface="+mn-lt"/>
                </a:rPr>
                <a:t>手机电池：</a:t>
              </a:r>
              <a:r>
                <a:rPr lang="en-US" altLang="zh-CN" kern="0" dirty="0">
                  <a:cs typeface="+mn-ea"/>
                  <a:sym typeface="+mn-lt"/>
                </a:rPr>
                <a:t>3.7V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79936" y="2858887"/>
            <a:ext cx="2411708" cy="2544433"/>
            <a:chOff x="6836397" y="795780"/>
            <a:chExt cx="2061358" cy="2174803"/>
          </a:xfrm>
        </p:grpSpPr>
        <p:pic>
          <p:nvPicPr>
            <p:cNvPr id="11" name="图片 10"/>
            <p:cNvPicPr preferRelativeResize="0"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836397" y="795780"/>
              <a:ext cx="1800000" cy="1440000"/>
            </a:xfrm>
            <a:prstGeom prst="rect">
              <a:avLst/>
            </a:prstGeom>
            <a:noFill/>
            <a:ln w="12700" cap="flat">
              <a:noFill/>
              <a:miter lim="4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857124" y="2628599"/>
              <a:ext cx="2040631" cy="34198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ctr" defTabSz="1219170" latinLnBrk="1" hangingPunct="0"/>
              <a:r>
                <a:rPr lang="zh-CN" altLang="en-US" kern="0" dirty="0">
                  <a:cs typeface="+mn-ea"/>
                  <a:sym typeface="+mn-lt"/>
                </a:rPr>
                <a:t>铅蓄电池每节：</a:t>
              </a:r>
              <a:r>
                <a:rPr lang="en-US" altLang="zh-CN" kern="0" dirty="0">
                  <a:cs typeface="+mn-ea"/>
                  <a:sym typeface="+mn-lt"/>
                </a:rPr>
                <a:t>1.5V</a:t>
              </a:r>
              <a:endParaRPr lang="zh-CN" altLang="en-US" kern="0" dirty="0"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51945CE8-B12E-4F81-91B1-81DCC1DB6404}"/>
              </a:ext>
            </a:extLst>
          </p:cNvPr>
          <p:cNvSpPr txBox="1"/>
          <p:nvPr/>
        </p:nvSpPr>
        <p:spPr>
          <a:xfrm>
            <a:off x="581479" y="56242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一、电压（ </a:t>
            </a:r>
            <a:r>
              <a:rPr lang="en-US" altLang="zh-CN" sz="3200" b="1" dirty="0">
                <a:cs typeface="+mn-ea"/>
                <a:sym typeface="+mn-lt"/>
              </a:rPr>
              <a:t>U</a:t>
            </a:r>
            <a:r>
              <a:rPr lang="zh-CN" altLang="en-US" sz="3200" b="1" dirty="0">
                <a:cs typeface="+mn-ea"/>
                <a:sym typeface="+mn-lt"/>
              </a:rPr>
              <a:t>）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988483" y="2540993"/>
            <a:ext cx="3533421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b="1" kern="0" dirty="0">
                <a:cs typeface="+mn-ea"/>
                <a:sym typeface="+mn-lt"/>
              </a:rPr>
              <a:t>神奇的水果电源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67833" y="4137359"/>
            <a:ext cx="10456333" cy="16945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eaLnBrk="1" hangingPunct="1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几只水果提供的电力足以点亮一排发光二极管！水果在这里扮演了“电源”的角色：它为发光二极管提供了“电压”，使自由电荷在电路中定向移动起来。</a:t>
            </a:r>
            <a:endParaRPr lang="en-US" altLang="zh-CN" sz="2400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8" descr="D:\搜狗高速下载\快速保存图片\W02014102936453290000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63" y="1344618"/>
            <a:ext cx="5010854" cy="23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FBD624C-EC31-4F25-8957-922FD24AA498}"/>
              </a:ext>
            </a:extLst>
          </p:cNvPr>
          <p:cNvSpPr txBox="1"/>
          <p:nvPr/>
        </p:nvSpPr>
        <p:spPr>
          <a:xfrm>
            <a:off x="581479" y="562429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2364" y="4840156"/>
            <a:ext cx="3678038" cy="129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电鳗是鱼类中放电能力最强的淡水鱼类，输出的电压达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300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～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800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伏，因此电鳗有水中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"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高压线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"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之称。</a:t>
            </a:r>
          </a:p>
        </p:txBody>
      </p:sp>
      <p:sp>
        <p:nvSpPr>
          <p:cNvPr id="3" name="矩形 2"/>
          <p:cNvSpPr/>
          <p:nvPr/>
        </p:nvSpPr>
        <p:spPr>
          <a:xfrm>
            <a:off x="1007816" y="4840156"/>
            <a:ext cx="4137098" cy="1293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非洲电鳐一次发电的电压在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220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伏左右，中等大小的电鳐一次发电的电压在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70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～</a:t>
            </a:r>
            <a:r>
              <a:rPr lang="en-US" altLang="zh-CN" kern="0" dirty="0">
                <a:solidFill>
                  <a:sysClr val="windowText" lastClr="000000"/>
                </a:solidFill>
                <a:cs typeface="+mn-ea"/>
                <a:sym typeface="+mn-lt"/>
              </a:rPr>
              <a:t>80</a:t>
            </a:r>
            <a:r>
              <a:rPr lang="zh-CN" altLang="en-US" kern="0" dirty="0">
                <a:solidFill>
                  <a:sysClr val="windowText" lastClr="000000"/>
                </a:solidFill>
                <a:cs typeface="+mn-ea"/>
                <a:sym typeface="+mn-lt"/>
              </a:rPr>
              <a:t>伏，有海中“活电站”之称。</a:t>
            </a:r>
          </a:p>
        </p:txBody>
      </p:sp>
      <p:sp>
        <p:nvSpPr>
          <p:cNvPr id="4" name="标题 30721"/>
          <p:cNvSpPr txBox="1">
            <a:spLocks noRot="1"/>
          </p:cNvSpPr>
          <p:nvPr/>
        </p:nvSpPr>
        <p:spPr>
          <a:xfrm>
            <a:off x="4854978" y="1017512"/>
            <a:ext cx="248204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algn="l" rtl="0" latinLnBrk="1" hangingPunct="0">
              <a:defRPr sz="2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1219170"/>
            <a:r>
              <a:rPr lang="zh-CN" altLang="en-US" b="1" kern="0" dirty="0">
                <a:solidFill>
                  <a:srgbClr val="007E27"/>
                </a:solidFill>
                <a:latin typeface="+mn-lt"/>
                <a:ea typeface="+mn-ea"/>
                <a:cs typeface="+mn-ea"/>
                <a:sym typeface="+mn-lt"/>
              </a:rPr>
              <a:t>会放电的鱼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07815" y="1969384"/>
            <a:ext cx="3691388" cy="2770882"/>
            <a:chOff x="449281" y="924636"/>
            <a:chExt cx="3177223" cy="2384933"/>
          </a:xfrm>
        </p:grpSpPr>
        <p:sp>
          <p:nvSpPr>
            <p:cNvPr id="9" name="文本占位符 30723"/>
            <p:cNvSpPr txBox="1">
              <a:spLocks noRot="1"/>
            </p:cNvSpPr>
            <p:nvPr/>
          </p:nvSpPr>
          <p:spPr>
            <a:xfrm>
              <a:off x="1418358" y="2928960"/>
              <a:ext cx="1333662" cy="380609"/>
            </a:xfrm>
            <a:prstGeom prst="rect">
              <a:avLst/>
            </a:prstGeom>
            <a:ln w="12700">
              <a:miter lim="400000"/>
            </a:ln>
          </p:spPr>
          <p:txBody>
            <a:bodyPr lIns="60959" rIns="60959" anchor="t">
              <a:noAutofit/>
            </a:bodyPr>
            <a:lstStyle>
              <a:lvl1pPr marL="342900" indent="-3429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783590" indent="-326390">
                <a:spcBef>
                  <a:spcPts val="700"/>
                </a:spcBef>
                <a:buSzPct val="100000"/>
                <a:buChar char="–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1219200" indent="-3048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737360" indent="-365760">
                <a:spcBef>
                  <a:spcPts val="700"/>
                </a:spcBef>
                <a:buSzPct val="100000"/>
                <a:buChar char="–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2194560" indent="-365760">
                <a:spcBef>
                  <a:spcPts val="700"/>
                </a:spcBef>
                <a:buSzPct val="100000"/>
                <a:buChar char="»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6924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31496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6068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40640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457189" indent="-457189" algn="ctr" defTabSz="1219170">
                <a:spcBef>
                  <a:spcPts val="933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电鳐</a:t>
              </a:r>
            </a:p>
          </p:txBody>
        </p:sp>
        <p:pic>
          <p:nvPicPr>
            <p:cNvPr id="10" name="图片 9"/>
            <p:cNvPicPr preferRelativeResize="0"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4402" y="924636"/>
              <a:ext cx="288000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文本占位符 30723"/>
            <p:cNvSpPr txBox="1">
              <a:spLocks noRot="1"/>
            </p:cNvSpPr>
            <p:nvPr/>
          </p:nvSpPr>
          <p:spPr>
            <a:xfrm>
              <a:off x="449281" y="2319185"/>
              <a:ext cx="3177223" cy="449632"/>
            </a:xfrm>
            <a:prstGeom prst="rect">
              <a:avLst/>
            </a:prstGeom>
            <a:ln w="12700">
              <a:miter lim="400000"/>
            </a:ln>
          </p:spPr>
          <p:txBody>
            <a:bodyPr lIns="60959" rIns="60959" anchor="t">
              <a:noAutofit/>
            </a:bodyPr>
            <a:lstStyle>
              <a:lvl1pPr marL="342900" indent="-3429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783590" indent="-326390">
                <a:spcBef>
                  <a:spcPts val="700"/>
                </a:spcBef>
                <a:buSzPct val="100000"/>
                <a:buChar char="–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1219200" indent="-3048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737360" indent="-365760">
                <a:spcBef>
                  <a:spcPts val="700"/>
                </a:spcBef>
                <a:buSzPct val="100000"/>
                <a:buChar char="–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2194560" indent="-365760">
                <a:spcBef>
                  <a:spcPts val="700"/>
                </a:spcBef>
                <a:buSzPct val="100000"/>
                <a:buChar char="»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6924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31496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6068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4064000" indent="-406400">
                <a:spcBef>
                  <a:spcPts val="700"/>
                </a:spcBef>
                <a:buSzPct val="100000"/>
                <a:buChar char="•"/>
                <a:defRPr sz="32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457189" indent="-457189" algn="ctr" defTabSz="1219170">
                <a:spcBef>
                  <a:spcPts val="933"/>
                </a:spcBef>
                <a:buNone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1800" kern="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能产生</a:t>
              </a:r>
              <a:r>
                <a:rPr lang="en-US" altLang="zh-CN" sz="1800" kern="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200V</a:t>
              </a:r>
              <a:r>
                <a:rPr lang="zh-CN" altLang="en-US" sz="1800" kern="0" dirty="0">
                  <a:solidFill>
                    <a:srgbClr val="F2F2F2"/>
                  </a:solidFill>
                  <a:latin typeface="+mn-lt"/>
                  <a:ea typeface="+mn-ea"/>
                  <a:cs typeface="+mn-ea"/>
                  <a:sym typeface="+mn-lt"/>
                </a:rPr>
                <a:t>以上的电压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88352" y="1973179"/>
            <a:ext cx="3346066" cy="2745732"/>
            <a:chOff x="4986866" y="924636"/>
            <a:chExt cx="2880000" cy="2363286"/>
          </a:xfrm>
        </p:grpSpPr>
        <p:pic>
          <p:nvPicPr>
            <p:cNvPr id="12" name="图片 11"/>
            <p:cNvPicPr preferRelativeResize="0"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86866" y="924636"/>
              <a:ext cx="2880000" cy="18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5639466" y="2764732"/>
              <a:ext cx="1574799" cy="52319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marL="457189" indent="-457189" algn="ctr" defTabSz="1219170" latinLnBrk="1" hangingPunct="0">
                <a:spcBef>
                  <a:spcPts val="933"/>
                </a:spcBef>
                <a:buSzPct val="100000"/>
              </a:pPr>
              <a:r>
                <a:rPr lang="zh-CN" altLang="en-US" sz="2400" kern="0" dirty="0">
                  <a:solidFill>
                    <a:srgbClr val="000000"/>
                  </a:solidFill>
                  <a:cs typeface="+mn-ea"/>
                  <a:sym typeface="+mn-lt"/>
                </a:rPr>
                <a:t>电鳗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2932" y="2251323"/>
              <a:ext cx="2587865" cy="4437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marL="457189" indent="-457189" algn="ctr" defTabSz="1219170" latinLnBrk="1" hangingPunct="0">
                <a:spcBef>
                  <a:spcPts val="933"/>
                </a:spcBef>
                <a:buSzPct val="100000"/>
              </a:pPr>
              <a:r>
                <a:rPr lang="zh-CN" altLang="en-US" kern="0" dirty="0">
                  <a:solidFill>
                    <a:srgbClr val="F2F2F2"/>
                  </a:solidFill>
                  <a:cs typeface="+mn-ea"/>
                  <a:sym typeface="+mn-lt"/>
                </a:rPr>
                <a:t>电鳗能秒杀鳄鱼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9854FB3-09CB-421A-BF3C-1D9454117DEA}"/>
              </a:ext>
            </a:extLst>
          </p:cNvPr>
          <p:cNvSpPr txBox="1"/>
          <p:nvPr/>
        </p:nvSpPr>
        <p:spPr>
          <a:xfrm>
            <a:off x="581479" y="56242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你知道吗？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双量程电压表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076" y="1335534"/>
            <a:ext cx="3262489" cy="45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3648" y="1649310"/>
            <a:ext cx="301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认识电压表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3648" y="2311031"/>
            <a:ext cx="3435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/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量程和分度值</a:t>
            </a:r>
          </a:p>
        </p:txBody>
      </p:sp>
      <p:grpSp>
        <p:nvGrpSpPr>
          <p:cNvPr id="7" name="Group 5"/>
          <p:cNvGrpSpPr/>
          <p:nvPr/>
        </p:nvGrpSpPr>
        <p:grpSpPr bwMode="auto">
          <a:xfrm>
            <a:off x="729925" y="3272319"/>
            <a:ext cx="4338277" cy="2384142"/>
            <a:chOff x="930" y="1888"/>
            <a:chExt cx="1095" cy="119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129" y="1983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量程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05" y="1993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分度值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088" y="2347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～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3 V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065" y="2783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～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15 V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47" y="2362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0.1 V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640" y="2763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170"/>
              <a:r>
                <a:rPr lang="en-US" altLang="zh-CN" sz="24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0.5 V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30" y="1902"/>
              <a:ext cx="1095" cy="1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539" y="1888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932" y="2251"/>
              <a:ext cx="1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930" y="2659"/>
              <a:ext cx="10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1219170"/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820280" y="1530868"/>
            <a:ext cx="4075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cs typeface="+mn-ea"/>
                <a:sym typeface="+mn-lt"/>
              </a:rPr>
              <a:t>3</a:t>
            </a:r>
            <a:r>
              <a:rPr lang="zh-CN" altLang="en-US" sz="2400" kern="0" dirty="0">
                <a:cs typeface="+mn-ea"/>
                <a:sym typeface="+mn-lt"/>
              </a:rPr>
              <a:t>个接线柱，</a:t>
            </a:r>
            <a:r>
              <a:rPr lang="en-US" altLang="zh-CN" sz="2400" kern="0" dirty="0">
                <a:cs typeface="+mn-ea"/>
                <a:sym typeface="+mn-lt"/>
              </a:rPr>
              <a:t>2</a:t>
            </a:r>
            <a:r>
              <a:rPr lang="zh-CN" altLang="en-US" sz="2400" kern="0" dirty="0">
                <a:cs typeface="+mn-ea"/>
                <a:sym typeface="+mn-lt"/>
              </a:rPr>
              <a:t>个量程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211320" y="3383569"/>
            <a:ext cx="3858898" cy="934156"/>
            <a:chOff x="4748052" y="2725384"/>
            <a:chExt cx="2894173" cy="700617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4748052" y="2902568"/>
              <a:ext cx="106182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cs typeface="+mn-ea"/>
                  <a:sym typeface="+mn-lt"/>
                </a:rPr>
                <a:t>调零旋钮</a:t>
              </a: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7007225" y="2725384"/>
              <a:ext cx="635000" cy="700617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zh-CN" altLang="en-US" sz="24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箭头连接符 22"/>
            <p:cNvCxnSpPr>
              <a:cxnSpLocks noChangeShapeType="1"/>
              <a:stCxn id="22" idx="2"/>
            </p:cNvCxnSpPr>
            <p:nvPr/>
          </p:nvCxnSpPr>
          <p:spPr bwMode="auto">
            <a:xfrm flipH="1" flipV="1">
              <a:off x="5826125" y="3068656"/>
              <a:ext cx="1181100" cy="7037"/>
            </a:xfrm>
            <a:prstGeom prst="straightConnector1">
              <a:avLst/>
            </a:prstGeom>
            <a:noFill/>
            <a:ln w="15875" algn="ctr">
              <a:solidFill>
                <a:srgbClr val="0000FF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组合 31"/>
          <p:cNvGrpSpPr/>
          <p:nvPr/>
        </p:nvGrpSpPr>
        <p:grpSpPr>
          <a:xfrm>
            <a:off x="5436718" y="4262018"/>
            <a:ext cx="3594219" cy="1742954"/>
            <a:chOff x="4167101" y="3384222"/>
            <a:chExt cx="2695664" cy="1307216"/>
          </a:xfrm>
        </p:grpSpPr>
        <p:sp>
          <p:nvSpPr>
            <p:cNvPr id="28" name="椭圆 27"/>
            <p:cNvSpPr/>
            <p:nvPr/>
          </p:nvSpPr>
          <p:spPr bwMode="auto">
            <a:xfrm>
              <a:off x="6233584" y="3384222"/>
              <a:ext cx="629181" cy="783089"/>
            </a:xfrm>
            <a:prstGeom prst="ellipse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zh-CN" altLang="en-US" sz="24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4167101" y="4345189"/>
              <a:ext cx="152349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2400" kern="0" dirty="0">
                  <a:cs typeface="+mn-ea"/>
                  <a:sym typeface="+mn-lt"/>
                </a:rPr>
                <a:t>共用负接线柱</a:t>
              </a:r>
            </a:p>
          </p:txBody>
        </p:sp>
        <p:cxnSp>
          <p:nvCxnSpPr>
            <p:cNvPr id="30" name="直接箭头连接符 29"/>
            <p:cNvCxnSpPr>
              <a:cxnSpLocks noChangeShapeType="1"/>
            </p:cNvCxnSpPr>
            <p:nvPr/>
          </p:nvCxnSpPr>
          <p:spPr bwMode="auto">
            <a:xfrm flipH="1">
              <a:off x="5544345" y="3981631"/>
              <a:ext cx="699024" cy="448424"/>
            </a:xfrm>
            <a:prstGeom prst="straightConnector1">
              <a:avLst/>
            </a:prstGeom>
            <a:noFill/>
            <a:ln w="15875" algn="ctr">
              <a:solidFill>
                <a:srgbClr val="0000FF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组合 35"/>
          <p:cNvGrpSpPr/>
          <p:nvPr/>
        </p:nvGrpSpPr>
        <p:grpSpPr>
          <a:xfrm>
            <a:off x="7709782" y="1125281"/>
            <a:ext cx="3903804" cy="4684983"/>
            <a:chOff x="5888053" y="1043424"/>
            <a:chExt cx="2927853" cy="3513737"/>
          </a:xfrm>
        </p:grpSpPr>
        <p:sp>
          <p:nvSpPr>
            <p:cNvPr id="33" name="弧形 32"/>
            <p:cNvSpPr/>
            <p:nvPr/>
          </p:nvSpPr>
          <p:spPr bwMode="auto">
            <a:xfrm rot="18710351">
              <a:off x="5438567" y="1657703"/>
              <a:ext cx="3348944" cy="2449971"/>
            </a:xfrm>
            <a:prstGeom prst="arc">
              <a:avLst>
                <a:gd name="adj1" fmla="val 17088208"/>
                <a:gd name="adj2" fmla="val 47876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zh-CN" altLang="en-US" sz="2400" kern="0" dirty="0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7856268" y="1043424"/>
              <a:ext cx="959638" cy="377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667" b="1" kern="0" dirty="0">
                  <a:solidFill>
                    <a:srgbClr val="FF0000"/>
                  </a:solidFill>
                  <a:cs typeface="+mn-ea"/>
                  <a:sym typeface="+mn-lt"/>
                </a:rPr>
                <a:t>0~15 V</a:t>
              </a:r>
              <a:endParaRPr lang="zh-CN" altLang="en-US" sz="2667" kern="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41616" y="1782433"/>
            <a:ext cx="3746615" cy="4821696"/>
            <a:chOff x="5772256" y="1507812"/>
            <a:chExt cx="2809961" cy="3616272"/>
          </a:xfrm>
        </p:grpSpPr>
        <p:sp>
          <p:nvSpPr>
            <p:cNvPr id="34" name="弧形 33"/>
            <p:cNvSpPr/>
            <p:nvPr/>
          </p:nvSpPr>
          <p:spPr bwMode="auto">
            <a:xfrm rot="18710351">
              <a:off x="5369101" y="1910967"/>
              <a:ext cx="3616272" cy="2809961"/>
            </a:xfrm>
            <a:prstGeom prst="arc">
              <a:avLst>
                <a:gd name="adj1" fmla="val 17466660"/>
                <a:gd name="adj2" fmla="val 2150033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zh-CN" altLang="en-US" sz="2400" kern="0" dirty="0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6272621" y="2038934"/>
              <a:ext cx="816570" cy="37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170"/>
              <a:r>
                <a:rPr lang="en-US" altLang="zh-CN" sz="2667" b="1" kern="0" dirty="0">
                  <a:solidFill>
                    <a:srgbClr val="FF0000"/>
                  </a:solidFill>
                  <a:cs typeface="+mn-ea"/>
                  <a:sym typeface="+mn-lt"/>
                </a:rPr>
                <a:t>0~3 V</a:t>
              </a:r>
              <a:endParaRPr lang="zh-CN" altLang="en-US" sz="2667" kern="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C047FCD4-C8AE-4A10-83D8-2688BDA38942}"/>
              </a:ext>
            </a:extLst>
          </p:cNvPr>
          <p:cNvSpPr txBox="1"/>
          <p:nvPr/>
        </p:nvSpPr>
        <p:spPr>
          <a:xfrm>
            <a:off x="581479" y="56242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zh-CN" altLang="en-US" sz="3200" kern="0" dirty="0">
                <a:solidFill>
                  <a:srgbClr val="000000"/>
                </a:solidFill>
                <a:cs typeface="+mn-ea"/>
                <a:sym typeface="+mn-lt"/>
              </a:rPr>
              <a:t>二、电压的测量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xc2zh4p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1235</Words>
  <Application>Microsoft Office PowerPoint</Application>
  <PresentationFormat>宽屏</PresentationFormat>
  <Paragraphs>145</Paragraphs>
  <Slides>20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FandolFang R</vt:lpstr>
      <vt:lpstr>思源黑体 CN Light</vt:lpstr>
      <vt:lpstr>Arial</vt:lpstr>
      <vt:lpstr>办公资源网：www.bangongziyuan.com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2020-05-16T15:01:28Z</dcterms:created>
  <dcterms:modified xsi:type="dcterms:W3CDTF">2021-01-09T09:51:52Z</dcterms:modified>
</cp:coreProperties>
</file>